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189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45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032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1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8264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6922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587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863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844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442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350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674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89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3062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688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76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58562-F931-4239-9C25-D9F71A40E7A8}" type="datetimeFigureOut">
              <a:rPr lang="uk-UA" smtClean="0"/>
              <a:t>26.09.24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007A45-ED7B-45C6-BA6D-4264B2F41A4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22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6882810" cy="1646302"/>
          </a:xfrm>
        </p:spPr>
        <p:txBody>
          <a:bodyPr/>
          <a:lstStyle/>
          <a:p>
            <a:r>
              <a:rPr lang="uk-UA" sz="3600" b="1" dirty="0"/>
              <a:t>Управління ефективністю операційної діяльності</a:t>
            </a:r>
            <a:endParaRPr lang="uk-UA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4271664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Аналіз асортименту та якості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Асортимент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найменувань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номенклатури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перелікпродукції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однакового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згідно з класифікацією видів економічної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кожним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видом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натуральними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вага,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об’ємта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вартісними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780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Система формування асортименту продукції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перспективних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Оцінювання рівня конкурентоспроможності продукції,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випускається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випуску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 Вивчення життєвого циклу виробів і вжиття вчасних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досконалих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вилучення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морально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застарілих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неефективних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виробів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змін в асортименті продукції</a:t>
            </a:r>
          </a:p>
        </p:txBody>
      </p:sp>
    </p:spTree>
    <p:extLst>
      <p:ext uri="{BB962C8B-B14F-4D97-AF65-F5344CB8AC3E}">
        <p14:creationId xmlns:p14="http://schemas.microsoft.com/office/powerpoint/2010/main" val="948670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/>
          </a:bodyPr>
          <a:lstStyle/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Етапи аналізу асортименту продукції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Обчислюються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асортиментом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З'ясовуються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невиконання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плану за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асортиментом.</a:t>
            </a:r>
          </a:p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ІІІ.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Визначається, як на підприємстві здійснюються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заходи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застарілих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тих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попит.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86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Оцінка виконання плану за асортиментом проводиться трьома способами: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за найменшим відсотком виконання плану;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за питомою вагою виробів, за якими виконано план відповідно до загальної кількості продукції;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 за сер. % асортиментності.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105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426666"/>
              </p:ext>
            </p:extLst>
          </p:nvPr>
        </p:nvGraphicFramePr>
        <p:xfrm>
          <a:off x="611560" y="692696"/>
          <a:ext cx="7848871" cy="3600397"/>
        </p:xfrm>
        <a:graphic>
          <a:graphicData uri="http://schemas.openxmlformats.org/drawingml/2006/table">
            <a:tbl>
              <a:tblPr firstCol="1" bandRow="1"/>
              <a:tblGrid>
                <a:gridCol w="155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00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3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0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6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17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 продукції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Обсяг виробництва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Виконання плану, %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рах. асорт., тис. грн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4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тис. </a:t>
                      </a:r>
                      <a:r>
                        <a:rPr lang="uk-UA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грн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тис. грн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Щебінь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298,9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25,93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305,2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28,48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298,9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102,11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Камінь бутовий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2,45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32,5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3,03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115,25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Пісок з відсівом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174,2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15,1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154,3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14,4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154,3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88,58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Декор. пісок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75,3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6,53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45,3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4,23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45,3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60,16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Посипка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21,5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1,86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1,45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72,09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4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Облицю-вальна плитка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253,6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22,0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263,2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24,56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253,6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103,79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Блоки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301,2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26,13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255,5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23,85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255,5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84,83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Разом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1152,9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1071,5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1051,3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92,94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55576" y="4509120"/>
            <a:ext cx="65527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1 спосіб – </a:t>
            </a:r>
            <a:r>
              <a:rPr lang="uk-UA" dirty="0" err="1"/>
              <a:t>спосіб</a:t>
            </a:r>
            <a:r>
              <a:rPr lang="uk-UA" dirty="0"/>
              <a:t> найменшого %</a:t>
            </a:r>
          </a:p>
          <a:p>
            <a:r>
              <a:rPr lang="uk-UA" dirty="0"/>
              <a:t>60,16%</a:t>
            </a:r>
          </a:p>
          <a:p>
            <a:r>
              <a:rPr lang="uk-UA" dirty="0"/>
              <a:t>2 спосіб</a:t>
            </a:r>
          </a:p>
          <a:p>
            <a:r>
              <a:rPr lang="uk-UA" dirty="0"/>
              <a:t>3/7*100 = 42,86%</a:t>
            </a:r>
          </a:p>
          <a:p>
            <a:r>
              <a:rPr lang="uk-UA" dirty="0"/>
              <a:t>3 спосіб </a:t>
            </a:r>
          </a:p>
          <a:p>
            <a:r>
              <a:rPr lang="uk-UA" dirty="0"/>
              <a:t>1051,3/1152,9 *100 = 91,19%</a:t>
            </a:r>
          </a:p>
          <a:p>
            <a:r>
              <a:rPr lang="uk-UA" b="1" dirty="0"/>
              <a:t>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84019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Якість продукції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Якість продукції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 — це сукупність властивостей продукції, які зумовлюють її придатність задовольняти певні потреби відповідно до її призначення.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Аналіз якості продукції базується на системі показників, які можна об'єднати в три групи: узагальнюючі, часткові і ефективності підвищення якості продукції.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Узагальнюючими показниками, які характеризують якість продукції є: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показники технічного рівня і якості продукції;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показники відповідності вітчизняним і світовим стандартам;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питома вага сертифікованої продукції за світовими стандартами;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освоєння нових видів продукції;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обсяг і номенклатура продукції на експорт, її питома вага в обсязі виробленої і реалізованої продукції;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— обсяг і номенклатура продукції вищого сорту, його питома вага в обсязі виробленої і реалізованої продукції.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49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Індивідуальні (одиничні) показники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корисність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жирність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молока,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зольність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вугілля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вміст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продуктах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надійність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довговічність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безвідмовність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технологічність, тобто ефективність конструкторських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технологічних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трудомісткість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енерго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місткість)</a:t>
            </a: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- естетичність виробів</a:t>
            </a:r>
          </a:p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Непрямі показники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збільшення (зменшення) вартості продукції; рекламацій (їхня кількість і вартість); відсоток повернення продукції на виправлення дефектів; рівень браку; гарантійний термін роботи; кількість і вартість гарантійних (безоплатних для споживачів) ремонтів у розрахунку на один виріб; підвищення продуктивності праці, зниження собівартості продукції, збільшення прибутку і рентабельності продукції тощо.</a:t>
            </a:r>
          </a:p>
        </p:txBody>
      </p:sp>
    </p:spTree>
    <p:extLst>
      <p:ext uri="{BB962C8B-B14F-4D97-AF65-F5344CB8AC3E}">
        <p14:creationId xmlns:p14="http://schemas.microsoft.com/office/powerpoint/2010/main" val="3907316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148301"/>
              </p:ext>
            </p:extLst>
          </p:nvPr>
        </p:nvGraphicFramePr>
        <p:xfrm>
          <a:off x="1043608" y="764704"/>
          <a:ext cx="7272812" cy="160820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7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73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Сорт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Ціна, грн.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Обсяг, шт.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Питома вага, 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Вартість випуску, тис. грн.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 ціною 1 с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700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25200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34500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46,79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69,77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17640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24150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17640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24150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550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15250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9830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28,31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19,88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8387,5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5406,5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10675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6881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13230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5120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24,9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10,35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3969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1536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9261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3584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Разом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53680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49450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29996,5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31092,5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37576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34615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140968"/>
            <a:ext cx="66967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/>
              <a:t>Ксорт</a:t>
            </a:r>
            <a:r>
              <a:rPr lang="uk-UA" dirty="0"/>
              <a:t> = (</a:t>
            </a:r>
            <a:r>
              <a:rPr lang="uk-UA" dirty="0" err="1"/>
              <a:t>ОВіхЦі</a:t>
            </a:r>
            <a:r>
              <a:rPr lang="uk-UA" dirty="0"/>
              <a:t>)/(ОВіхЦ1с)</a:t>
            </a:r>
          </a:p>
          <a:p>
            <a:r>
              <a:rPr lang="uk-UA" dirty="0" err="1"/>
              <a:t>Ксорт</a:t>
            </a:r>
            <a:r>
              <a:rPr lang="uk-UA" dirty="0"/>
              <a:t> </a:t>
            </a:r>
            <a:r>
              <a:rPr lang="uk-UA" dirty="0" err="1"/>
              <a:t>пл</a:t>
            </a:r>
            <a:r>
              <a:rPr lang="uk-UA" dirty="0"/>
              <a:t> = 29996,5/37576 = 0,7983</a:t>
            </a:r>
          </a:p>
          <a:p>
            <a:r>
              <a:rPr lang="uk-UA" dirty="0"/>
              <a:t>К сорт ф = 31092,5/34615 = 0,9</a:t>
            </a:r>
          </a:p>
          <a:p>
            <a:r>
              <a:rPr lang="uk-UA" dirty="0"/>
              <a:t>К вик </a:t>
            </a:r>
            <a:r>
              <a:rPr lang="uk-UA" dirty="0" err="1"/>
              <a:t>пл</a:t>
            </a:r>
            <a:r>
              <a:rPr lang="uk-UA" dirty="0"/>
              <a:t> як = 0,9/0,8 = 1,125 = 112,5 %</a:t>
            </a:r>
          </a:p>
          <a:p>
            <a:r>
              <a:rPr lang="uk-UA" dirty="0"/>
              <a:t>Ц сер план = 29996,5/53680 = 558,8</a:t>
            </a:r>
          </a:p>
          <a:p>
            <a:r>
              <a:rPr lang="uk-UA" dirty="0"/>
              <a:t>Ц сер факт = 31092,5 / 49450 = 628,77</a:t>
            </a:r>
          </a:p>
          <a:p>
            <a:r>
              <a:rPr lang="uk-UA" dirty="0"/>
              <a:t>ΔТП = (628,77 – 558,8)*49450 = 3460 тис. грн.</a:t>
            </a:r>
          </a:p>
        </p:txBody>
      </p:sp>
    </p:spTree>
    <p:extLst>
      <p:ext uri="{BB962C8B-B14F-4D97-AF65-F5344CB8AC3E}">
        <p14:creationId xmlns:p14="http://schemas.microsoft.com/office/powerpoint/2010/main" val="337013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Аналіз ритмічності виробництва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Ритмічність випуску продукції – це рівномірний її випуск відповідно до виробничої програми.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Ритмічність виробництва ‒ це насамперед чітка, стійка й збалансована діяльність підприємства, яка дає можливість своєчасно випускати продукцію та належним чином виконувати свої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зобо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Є багато способів розрахунку показників ритмічності роботи підприємства. Однак навіть найпростіші з них достатньо надійно характеризують це явище.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Основні показники ритмічності такі: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1)коефіцієнт ритмічності;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2)коефіцієнт аритмічності.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Коефіцієнт ритмічності характеризує питому вагу продукції, що виробляється згідно з плановим графіком. Він визначається як відношення фактичного випуску продукції, що не перевищує планового завдання, до випуску продукції за плановим графіком.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Коефіцієнт аритмічності характеризує частку продукції, випущеної в результаті порушення графіка ритмічності. Він розраховується як одиниця мінус коефіцієнт ритмічності.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в'язання перед споживачами. </a:t>
            </a:r>
          </a:p>
        </p:txBody>
      </p:sp>
    </p:spTree>
    <p:extLst>
      <p:ext uri="{BB962C8B-B14F-4D97-AF65-F5344CB8AC3E}">
        <p14:creationId xmlns:p14="http://schemas.microsoft.com/office/powerpoint/2010/main" val="334091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оцінки ритмічності використовується дві групи показників: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1 – прямі – к-т ритмічності, аритмічності, варіації;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 – непрямі – наявність доплат за надурочний час, оплата простоїв, сплата штрафів за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недопостачання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продукції, втрати від браку.</a:t>
            </a:r>
          </a:p>
          <a:p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= ОВ,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зарах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у вик. плану по ритм / ОВ план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Кар = 1-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Кр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418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22" y="549275"/>
            <a:ext cx="7485755" cy="5576888"/>
          </a:xfrm>
        </p:spPr>
      </p:pic>
    </p:spTree>
    <p:extLst>
      <p:ext uri="{BB962C8B-B14F-4D97-AF65-F5344CB8AC3E}">
        <p14:creationId xmlns:p14="http://schemas.microsoft.com/office/powerpoint/2010/main" val="3044144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218883"/>
              </p:ext>
            </p:extLst>
          </p:nvPr>
        </p:nvGraphicFramePr>
        <p:xfrm>
          <a:off x="1043608" y="692696"/>
          <a:ext cx="6617970" cy="2855413"/>
        </p:xfrm>
        <a:graphic>
          <a:graphicData uri="http://schemas.openxmlformats.org/drawingml/2006/table">
            <a:tbl>
              <a:tblPr firstRow="1" firstCol="1" bandRow="1"/>
              <a:tblGrid>
                <a:gridCol w="735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4769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Квартал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Випуск продукції, грн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ПВ, %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Відхилення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ОВ, зарах. у вик. плану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факт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+,-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п.с.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10100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25,69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3,06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0,69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9568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24,34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-232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-2,37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-0,66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9568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24,8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-0,51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9750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9890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25,17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0,92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0,17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Разом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39200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39308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100,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0,28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38918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11560" y="40050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</a:t>
            </a: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38918 /39200 = 0,9928</a:t>
            </a:r>
            <a:endParaRPr kumimoji="0" 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611560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Кар = 1-0,9928 = 0,0072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40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Ритмічність підприємства значною мірою залежить від ритмічності роботи окремих цехів, виробничих дільниць, у зв’язку з чим аналогічний аналіз здійснюється по виробничих підрозділах..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Основні причини порушення графіка ритмічності такі: недоліки в матеріально-технічному постачанні, непередбачений ремонт виробничого обладнання, перебої в енергозабезпеченні.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Неритмічність роботи властива багатьом підприємствам. Тому треба ретельно вивчати не лише причини цієї хронічної виробничої “хвороби”, а й її наслідки, а саме: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збільшення кількості браку і відходів сировини й матеріалів;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погіршення якості продукції;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підвищення собівартості продукції;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порушення ритму відвантаження, а отже, затримка реалізації продукції;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погіршення виробничого клімату і посилення плинності кадрів;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сплата штрафів за порушення строків поставок продукції, тощо. 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58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ефективності використання ресурсів підприємства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 підприємства. Показники ефективності використання основних засобів: фондовіддача, фондомісткість, фондоозброєність, рентабельність основних засобів, коефіцієнт вибуття основних засобів, коефіцієнт оновлення основних засобів, коефіцієнт приросту основних засобів, коефіцієнт зносу основних засобів, коефіцієнт придатності основних засобів. Показники ефективності використання оборотних активів: коефіцієнт оборотності, тривалість одного обороту оборотних активів.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ресурси підприємства. Джерела формування майна підприємства. Власний та залучений капітал. Зобов’язання підприємства: довгострокові та поточні зобов’язання.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ефективності використання трудових ресурсів. Показники руху персоналу підприємства: плинність кадрів, стабільність роботи персоналу. Показники ефективності використання персоналу: продуктивність праці та методики її розрахунку.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942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715" y="404813"/>
            <a:ext cx="3986569" cy="5721350"/>
          </a:xfrm>
        </p:spPr>
      </p:pic>
    </p:spTree>
    <p:extLst>
      <p:ext uri="{BB962C8B-B14F-4D97-AF65-F5344CB8AC3E}">
        <p14:creationId xmlns:p14="http://schemas.microsoft.com/office/powerpoint/2010/main" val="1945676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плану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та реалізації продукції;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внутрігосподарських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випуску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реалізації продукції;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211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Об'єкти аналізу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268760"/>
            <a:ext cx="8138865" cy="4772603"/>
          </a:xfrm>
        </p:spPr>
        <p:txBody>
          <a:bodyPr>
            <a:normAutofit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обсяг виробництва і реалізації продукції в цілому і за асортиментом;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конкурентоспроможність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ü структура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ü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ритмічність виробництва і реалізації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1615744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uk-UA" b="1" dirty="0"/>
              <a:t>Джерелами інформації </a:t>
            </a:r>
            <a:r>
              <a:rPr lang="uk-UA" dirty="0"/>
              <a:t>для аналізу виробництва і реалізації продукції є:</a:t>
            </a:r>
          </a:p>
          <a:p>
            <a:endParaRPr lang="uk-UA" dirty="0"/>
          </a:p>
          <a:p>
            <a:r>
              <a:rPr lang="en-US" dirty="0"/>
              <a:t>ü </a:t>
            </a:r>
            <a:r>
              <a:rPr lang="uk-UA" dirty="0"/>
              <a:t>планові дані: план підприємства, план відвантаження і реалізації</a:t>
            </a:r>
          </a:p>
          <a:p>
            <a:r>
              <a:rPr lang="uk-UA" dirty="0"/>
              <a:t>продукції, оперативні плани-графіки;</a:t>
            </a:r>
          </a:p>
          <a:p>
            <a:r>
              <a:rPr lang="ru-RU" dirty="0"/>
              <a:t>ü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та </a:t>
            </a:r>
            <a:r>
              <a:rPr lang="ru-RU" dirty="0" err="1"/>
              <a:t>бухгалтерської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r>
              <a:rPr lang="ru-RU" dirty="0"/>
              <a:t>ü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й </a:t>
            </a:r>
            <a:r>
              <a:rPr lang="ru-RU" dirty="0" err="1"/>
              <a:t>аналітичного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: акт </a:t>
            </a:r>
            <a:r>
              <a:rPr lang="ru-RU" dirty="0" err="1"/>
              <a:t>або</a:t>
            </a:r>
            <a:endParaRPr lang="ru-RU" dirty="0"/>
          </a:p>
          <a:p>
            <a:r>
              <a:rPr lang="ru-RU" dirty="0" err="1"/>
              <a:t>відомість</a:t>
            </a:r>
            <a:r>
              <a:rPr lang="ru-RU" dirty="0"/>
              <a:t> </a:t>
            </a:r>
            <a:r>
              <a:rPr lang="ru-RU" dirty="0" err="1"/>
              <a:t>приймання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накладна на </a:t>
            </a:r>
            <a:r>
              <a:rPr lang="ru-RU" dirty="0" err="1"/>
              <a:t>здавання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склад, </a:t>
            </a:r>
            <a:r>
              <a:rPr lang="ru-RU" dirty="0" err="1"/>
              <a:t>приймально-здавальна</a:t>
            </a:r>
            <a:r>
              <a:rPr lang="ru-RU" dirty="0"/>
              <a:t> накладна, </a:t>
            </a:r>
            <a:r>
              <a:rPr lang="ru-RU" dirty="0" err="1"/>
              <a:t>рахунок</a:t>
            </a:r>
            <a:r>
              <a:rPr lang="ru-RU" dirty="0"/>
              <a:t>-фактура, товарно-</a:t>
            </a:r>
            <a:r>
              <a:rPr lang="uk-UA" dirty="0"/>
              <a:t>транспортна накладна, тощо;</a:t>
            </a:r>
          </a:p>
          <a:p>
            <a:r>
              <a:rPr lang="ru-RU" dirty="0"/>
              <a:t>ü не </a:t>
            </a:r>
            <a:r>
              <a:rPr lang="ru-RU" dirty="0" err="1"/>
              <a:t>облікова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: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зборів</a:t>
            </a:r>
            <a:r>
              <a:rPr lang="ru-RU" dirty="0"/>
              <a:t> трудового </a:t>
            </a:r>
            <a:r>
              <a:rPr lang="ru-RU" dirty="0" err="1"/>
              <a:t>колективу</a:t>
            </a:r>
            <a:r>
              <a:rPr lang="ru-RU" dirty="0"/>
              <a:t> та</a:t>
            </a:r>
          </a:p>
          <a:p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нарад</a:t>
            </a:r>
            <a:r>
              <a:rPr lang="ru-RU" dirty="0"/>
              <a:t>, </a:t>
            </a:r>
            <a:r>
              <a:rPr lang="ru-RU" dirty="0" err="1"/>
              <a:t>пояснювальні</a:t>
            </a:r>
            <a:r>
              <a:rPr lang="ru-RU" dirty="0"/>
              <a:t> та </a:t>
            </a:r>
            <a:r>
              <a:rPr lang="ru-RU" dirty="0" err="1"/>
              <a:t>доповідні</a:t>
            </a:r>
            <a:r>
              <a:rPr lang="ru-RU" dirty="0"/>
              <a:t> записки, </a:t>
            </a:r>
            <a:r>
              <a:rPr lang="ru-RU" dirty="0" err="1"/>
              <a:t>результати</a:t>
            </a:r>
            <a:endParaRPr lang="ru-RU" dirty="0"/>
          </a:p>
          <a:p>
            <a:r>
              <a:rPr lang="ru-RU" dirty="0" err="1"/>
              <a:t>маркетингових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господарсько-правові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(договори,</a:t>
            </a:r>
            <a:r>
              <a:rPr lang="uk-UA" dirty="0"/>
              <a:t>рішення господарського суду) тощо.</a:t>
            </a:r>
          </a:p>
        </p:txBody>
      </p:sp>
    </p:spTree>
    <p:extLst>
      <p:ext uri="{BB962C8B-B14F-4D97-AF65-F5344CB8AC3E}">
        <p14:creationId xmlns:p14="http://schemas.microsoft.com/office/powerpoint/2010/main" val="3548871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1. Аналіз обсягів і структури виробництва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354013">
              <a:tabLst>
                <a:tab pos="0" algn="l"/>
              </a:tabLst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Обсяг виробництва може бути виражений у натуральних, умовно-натуральних та вартісних вимірниках:</a:t>
            </a:r>
          </a:p>
          <a:p>
            <a:pPr marL="0" indent="354013">
              <a:tabLst>
                <a:tab pos="0" algn="l"/>
              </a:tabLst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1) вартісні вимірники (грн., коп. тощо) використовуються для узагальнюючої характеристики обсягів виробництва та реалізації продукції;</a:t>
            </a:r>
          </a:p>
          <a:p>
            <a:pPr marL="0" indent="354013">
              <a:tabLst>
                <a:tab pos="0" algn="l"/>
              </a:tabLst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2) натуральні вимірники (штуки, метри, тонни тощо) застосовують при аналізі обсягів виробництва та реалізації продукції за окремими видами та групами однорідної продукції;</a:t>
            </a:r>
          </a:p>
          <a:p>
            <a:pPr marL="0" indent="354013">
              <a:tabLst>
                <a:tab pos="0" algn="l"/>
              </a:tabLst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3) умовно-натуральні вимірники (приклад, тисячі умовних банок, кількість умовних ремонтів тощо) використовують для узагальнюючої характеристики обсягів виробництва та реалізації продукції, як правило, на підприємствах, де виготовляється однорідна продукції у різній за обсягом тарі. В умовно-натуральних вимірниках можна визначити й обсяг різної продукції шляхом перерахунку її за порівнювальними коефіцієнтами, які визначаються шляхом порівняння споживчої вартості продукції або трудових затрат.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9624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Основними показниками обсягу виробництва є товарна, валова та реалізована продукція.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Валова продукція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це вартість усієї виготовленої продукції, виконаних робіт і наданих послуг, включаючи незавершене виробництво.</a:t>
            </a: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Товарна продукція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характеризує обсяг виробництва повністю завершених і належних до продажу продукції, робіт, послуг; відрізняється від валової тим, що до неї не включаються залишки незавершеного виробництва та внутрішньогосподарський оборот.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До складу товарної продукції входять: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вартість готової продукції;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напівфабрикати власного виробництва, відпущені на сторону, для капітального будівництва та допоміжним господарствам власного підприємства;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вартість переробки сировини та матеріалів замовника;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вартість інструменту, штампів, моделей, пристроїв, відпущених на сторону або зарахованих до основних засобів підприємства;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вартість робіт промислового характеру, виконаних на сторону тощо.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 своїм складом на багатьох підприємствах валова продукція співпадає з товарною, якщо відсутній внутрішньогосподарський оборот і незавершене виробництво.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454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40000" lnSpcReduction="20000"/>
          </a:bodyPr>
          <a:lstStyle/>
          <a:p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Аналіз динаміки обсягу виробництва та реалізації продукції проводиться за допомогою наступних показників:</a:t>
            </a:r>
          </a:p>
          <a:p>
            <a:endParaRPr lang="uk-UA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1) базисних темпів зростання і приросту;</a:t>
            </a:r>
          </a:p>
          <a:p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2) ланцюгових темпів зростання і приросту;</a:t>
            </a:r>
          </a:p>
          <a:p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3) середньорічних темпів зростання.</a:t>
            </a:r>
          </a:p>
          <a:p>
            <a:endParaRPr lang="uk-UA" sz="4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Об’єктами аналізу при цьому є валова, товарна, реалізована продукція, оцінена у вартісних вимірниках (як у поточних, так і у порівнюваних цінах); обсяг виробництва в натуральних (умовно-натуральних) вимірниках, що нейтралізує вплив інфляції.</a:t>
            </a:r>
          </a:p>
          <a:p>
            <a:pPr algn="just"/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Середньорічний (</a:t>
            </a:r>
            <a:r>
              <a:rPr lang="uk-UA" sz="4200" dirty="0" err="1">
                <a:latin typeface="Times New Roman" pitchFamily="18" charset="0"/>
                <a:cs typeface="Times New Roman" pitchFamily="18" charset="0"/>
              </a:rPr>
              <a:t>середньоквартальний</a:t>
            </a:r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) темп зростання можна розрахувати за середньою геометричною або середньою арифметичною зваженою. Застосуємо для розрахунку формулу середньої геометричної:</a:t>
            </a:r>
          </a:p>
          <a:p>
            <a:pPr algn="just"/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Аналізуючи динаміку обсягів виробництва, потрібно обов’язково визначити, які фактори спричинили таку тенденцію розвитку та відокремити зовнішні і внутрішні.</a:t>
            </a:r>
          </a:p>
          <a:p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23801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144</TotalTime>
  <Words>1837</Words>
  <Application>Microsoft Macintosh PowerPoint</Application>
  <PresentationFormat>Экран (4:3)</PresentationFormat>
  <Paragraphs>305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Аспект</vt:lpstr>
      <vt:lpstr>Управління ефективністю операційної діяльності</vt:lpstr>
      <vt:lpstr>Презентация PowerPoint</vt:lpstr>
      <vt:lpstr>Презентация PowerPoint</vt:lpstr>
      <vt:lpstr>Основні завдання аналізу господарської діяльності</vt:lpstr>
      <vt:lpstr>Об'єкти аналізу</vt:lpstr>
      <vt:lpstr>Презентация PowerPoint</vt:lpstr>
      <vt:lpstr>1. Аналіз обсягів і структури виробництва</vt:lpstr>
      <vt:lpstr>Презентация PowerPoint</vt:lpstr>
      <vt:lpstr>Презентация PowerPoint</vt:lpstr>
      <vt:lpstr>Аналіз асортименту та якості</vt:lpstr>
      <vt:lpstr>Система формування асортименту продукції</vt:lpstr>
      <vt:lpstr>Етапи аналізу асортименту продукції</vt:lpstr>
      <vt:lpstr>Презентация PowerPoint</vt:lpstr>
      <vt:lpstr>Презентация PowerPoint</vt:lpstr>
      <vt:lpstr>Якість продукції</vt:lpstr>
      <vt:lpstr>Індивідуальні (одиничні) показники</vt:lpstr>
      <vt:lpstr>Презентация PowerPoint</vt:lpstr>
      <vt:lpstr>Аналіз ритмічності виробництва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Anonim from Hacapetovka</dc:creator>
  <cp:lastModifiedBy>Александр Ткачук</cp:lastModifiedBy>
  <cp:revision>22</cp:revision>
  <dcterms:created xsi:type="dcterms:W3CDTF">2021-03-16T11:13:12Z</dcterms:created>
  <dcterms:modified xsi:type="dcterms:W3CDTF">2024-09-26T14:20:14Z</dcterms:modified>
</cp:coreProperties>
</file>