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notesMasterIdLst>
    <p:notesMasterId r:id="rId48"/>
  </p:notesMasterIdLst>
  <p:sldIdLst>
    <p:sldId id="310" r:id="rId2"/>
    <p:sldId id="916" r:id="rId3"/>
    <p:sldId id="922" r:id="rId4"/>
    <p:sldId id="923" r:id="rId5"/>
    <p:sldId id="924" r:id="rId6"/>
    <p:sldId id="925" r:id="rId7"/>
    <p:sldId id="928" r:id="rId8"/>
    <p:sldId id="929" r:id="rId9"/>
    <p:sldId id="930" r:id="rId10"/>
    <p:sldId id="931" r:id="rId11"/>
    <p:sldId id="932" r:id="rId12"/>
    <p:sldId id="933" r:id="rId13"/>
    <p:sldId id="934" r:id="rId14"/>
    <p:sldId id="935" r:id="rId15"/>
    <p:sldId id="936" r:id="rId16"/>
    <p:sldId id="937" r:id="rId17"/>
    <p:sldId id="938" r:id="rId18"/>
    <p:sldId id="939" r:id="rId19"/>
    <p:sldId id="941" r:id="rId20"/>
    <p:sldId id="940" r:id="rId21"/>
    <p:sldId id="942" r:id="rId22"/>
    <p:sldId id="965" r:id="rId23"/>
    <p:sldId id="966" r:id="rId24"/>
    <p:sldId id="943" r:id="rId25"/>
    <p:sldId id="944" r:id="rId26"/>
    <p:sldId id="945" r:id="rId27"/>
    <p:sldId id="946" r:id="rId28"/>
    <p:sldId id="947" r:id="rId29"/>
    <p:sldId id="948" r:id="rId30"/>
    <p:sldId id="949" r:id="rId31"/>
    <p:sldId id="950" r:id="rId32"/>
    <p:sldId id="951" r:id="rId33"/>
    <p:sldId id="952" r:id="rId34"/>
    <p:sldId id="953" r:id="rId35"/>
    <p:sldId id="954" r:id="rId36"/>
    <p:sldId id="955" r:id="rId37"/>
    <p:sldId id="956" r:id="rId38"/>
    <p:sldId id="957" r:id="rId39"/>
    <p:sldId id="958" r:id="rId40"/>
    <p:sldId id="959" r:id="rId41"/>
    <p:sldId id="960" r:id="rId42"/>
    <p:sldId id="961" r:id="rId43"/>
    <p:sldId id="962" r:id="rId44"/>
    <p:sldId id="963" r:id="rId45"/>
    <p:sldId id="964" r:id="rId46"/>
    <p:sldId id="914" r:id="rId47"/>
  </p:sldIdLst>
  <p:sldSz cx="9144000" cy="6858000" type="screen4x3"/>
  <p:notesSz cx="6735763" cy="9869488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2E51"/>
    <a:srgbClr val="CDD9FC"/>
    <a:srgbClr val="1D528D"/>
    <a:srgbClr val="91AAEC"/>
    <a:srgbClr val="FFFFFF"/>
    <a:srgbClr val="3186E3"/>
    <a:srgbClr val="E6E6E6"/>
    <a:srgbClr val="E8EDFD"/>
    <a:srgbClr val="2F85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Помірний стиль 4 –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9CF1AB2-1976-4502-BF36-3FF5EA218861}" styleName="Помірний стиль 4 –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6D9F66E-5EB9-4882-86FB-DCBF35E3C3E4}" styleName="Помірний стиль 4 –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BC89EF96-8CEA-46FF-86C4-4CE0E7609802}" styleName="Світлий стиль 3 –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Без стилю та сітки таблиці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70" autoAdjust="0"/>
    <p:restoredTop sz="94868" autoAdjust="0"/>
  </p:normalViewPr>
  <p:slideViewPr>
    <p:cSldViewPr>
      <p:cViewPr>
        <p:scale>
          <a:sx n="72" d="100"/>
          <a:sy n="72" d="100"/>
        </p:scale>
        <p:origin x="-1926" y="-4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0779" tIns="45389" rIns="90779" bIns="45389" rtlCol="0"/>
          <a:lstStyle>
            <a:lvl1pPr algn="l"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0779" tIns="45389" rIns="90779" bIns="45389" rtlCol="0"/>
          <a:lstStyle>
            <a:lvl1pPr algn="r"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2E6D5D5E-4555-4EF0-8AEE-7A76AEF5CAEB}" type="datetimeFigureOut">
              <a:rPr lang="ru-RU"/>
              <a:pPr>
                <a:defRPr/>
              </a:pPr>
              <a:t>28.03.2025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79" tIns="45389" rIns="90779" bIns="45389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100" y="4687888"/>
            <a:ext cx="5389563" cy="4441825"/>
          </a:xfrm>
          <a:prstGeom prst="rect">
            <a:avLst/>
          </a:prstGeom>
        </p:spPr>
        <p:txBody>
          <a:bodyPr vert="horz" lIns="90779" tIns="45389" rIns="90779" bIns="45389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2600"/>
            <a:ext cx="2919413" cy="495300"/>
          </a:xfrm>
          <a:prstGeom prst="rect">
            <a:avLst/>
          </a:prstGeom>
        </p:spPr>
        <p:txBody>
          <a:bodyPr vert="horz" lIns="90779" tIns="45389" rIns="90779" bIns="45389" rtlCol="0" anchor="b"/>
          <a:lstStyle>
            <a:lvl1pPr algn="l"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4763" y="9372600"/>
            <a:ext cx="2919412" cy="495300"/>
          </a:xfrm>
          <a:prstGeom prst="rect">
            <a:avLst/>
          </a:prstGeom>
        </p:spPr>
        <p:txBody>
          <a:bodyPr vert="horz" wrap="square" lIns="90779" tIns="45389" rIns="90779" bIns="453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48B4526-B03E-4040-B591-F581FA3225D8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9718294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Місце для зображення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Місце для нотато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uk-UA" altLang="uk-UA" smtClean="0"/>
          </a:p>
        </p:txBody>
      </p:sp>
      <p:sp>
        <p:nvSpPr>
          <p:cNvPr id="18436" name="Місце для номера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A05ABA2-E792-4668-BF0F-AA519D8506F7}" type="slidenum">
              <a:rPr lang="ru-RU" altLang="uk-UA" smtClean="0"/>
              <a:pPr/>
              <a:t>2</a:t>
            </a:fld>
            <a:endParaRPr lang="ru-RU" altLang="uk-UA" smtClean="0"/>
          </a:p>
        </p:txBody>
      </p:sp>
    </p:spTree>
    <p:extLst>
      <p:ext uri="{BB962C8B-B14F-4D97-AF65-F5344CB8AC3E}">
        <p14:creationId xmlns:p14="http://schemas.microsoft.com/office/powerpoint/2010/main" val="4250417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5924B7-1AF8-422D-9ECD-83655AD77063}" type="datetimeFigureOut">
              <a:rPr lang="ru-RU"/>
              <a:pPr>
                <a:defRPr/>
              </a:pPr>
              <a:t>28.03.2025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5E69EE-5AEE-4D61-BEB5-FFBA04B6B967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94881985"/>
      </p:ext>
    </p:extLst>
  </p:cSld>
  <p:clrMapOvr>
    <a:masterClrMapping/>
  </p:clrMapOvr>
  <p:transition>
    <p:strips dir="l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6096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6096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876A1B-F1FC-4F9D-8735-539F3387C86B}" type="datetimeFigureOut">
              <a:rPr lang="ru-RU"/>
              <a:pPr>
                <a:defRPr/>
              </a:pPr>
              <a:t>28.03.2025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44234D-8F3B-4B36-88F3-FF6DA08768BF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320398685"/>
      </p:ext>
    </p:extLst>
  </p:cSld>
  <p:clrMapOvr>
    <a:masterClrMapping/>
  </p:clrMapOvr>
  <p:transition>
    <p:strips dir="l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7391400" cy="563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228725"/>
            <a:ext cx="8229600" cy="5095875"/>
          </a:xfrm>
        </p:spPr>
        <p:txBody>
          <a:bodyPr/>
          <a:lstStyle/>
          <a:p>
            <a:pPr lvl="0"/>
            <a:r>
              <a:rPr lang="ru-RU" noProof="0" smtClean="0"/>
              <a:t>Вставка таблицы</a:t>
            </a:r>
            <a:endParaRPr lang="ru-RU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AC7B96-2133-482B-9A49-FB33CA307888}" type="datetimeFigureOut">
              <a:rPr lang="ru-RU"/>
              <a:pPr>
                <a:defRPr/>
              </a:pPr>
              <a:t>28.03.2025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C8EAAE-AAF7-4598-9176-0E6337A1B095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638147353"/>
      </p:ext>
    </p:extLst>
  </p:cSld>
  <p:clrMapOvr>
    <a:masterClrMapping/>
  </p:clrMapOvr>
  <p:transition>
    <p:strips dir="l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35189F-810A-42BE-A600-29357F47429B}" type="datetimeFigureOut">
              <a:rPr lang="ru-RU"/>
              <a:pPr>
                <a:defRPr/>
              </a:pPr>
              <a:t>28.03.2025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7726E3-ADF1-4069-9592-3BBB5420D5B9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989942812"/>
      </p:ext>
    </p:extLst>
  </p:cSld>
  <p:clrMapOvr>
    <a:masterClrMapping/>
  </p:clrMapOvr>
  <p:transition>
    <p:strips dir="l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28725"/>
            <a:ext cx="4038600" cy="5095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28725"/>
            <a:ext cx="4038600" cy="5095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B748A7-4F09-4AD6-96DC-558999BC23B1}" type="datetimeFigureOut">
              <a:rPr lang="ru-RU"/>
              <a:pPr>
                <a:defRPr/>
              </a:pPr>
              <a:t>28.03.2025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AF2022-9459-4DBC-9158-8503C78619C1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292335475"/>
      </p:ext>
    </p:extLst>
  </p:cSld>
  <p:clrMapOvr>
    <a:masterClrMapping/>
  </p:clrMapOvr>
  <p:transition>
    <p:strips dir="l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33E7F4-FAEE-413D-A6F2-5D6E657EA765}" type="datetimeFigureOut">
              <a:rPr lang="ru-RU"/>
              <a:pPr>
                <a:defRPr/>
              </a:pPr>
              <a:t>28.03.2025</a:t>
            </a:fld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121591-235F-4382-8E52-81C71355E20E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752994240"/>
      </p:ext>
    </p:extLst>
  </p:cSld>
  <p:clrMapOvr>
    <a:masterClrMapping/>
  </p:clrMapOvr>
  <p:transition>
    <p:strips dir="l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F7033B-C7C1-4090-A704-DAC5E94A6E6E}" type="datetimeFigureOut">
              <a:rPr lang="ru-RU"/>
              <a:pPr>
                <a:defRPr/>
              </a:pPr>
              <a:t>28.03.2025</a:t>
            </a:fld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BDE7FE-B45A-4EDD-9D51-7705D656E2CE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043509584"/>
      </p:ext>
    </p:extLst>
  </p:cSld>
  <p:clrMapOvr>
    <a:masterClrMapping/>
  </p:clrMapOvr>
  <p:transition>
    <p:strips dir="l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4D45D7-FA28-4CC1-B37C-FEB8251F7273}" type="datetimeFigureOut">
              <a:rPr lang="ru-RU"/>
              <a:pPr>
                <a:defRPr/>
              </a:pPr>
              <a:t>28.03.2025</a:t>
            </a:fld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A0A99C-F9F3-454D-B324-30F05E80CAA3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476136659"/>
      </p:ext>
    </p:extLst>
  </p:cSld>
  <p:clrMapOvr>
    <a:masterClrMapping/>
  </p:clrMapOvr>
  <p:transition>
    <p:strips dir="l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BD4F03-9FAF-45E7-91E4-F69D2ED9C5E2}" type="datetimeFigureOut">
              <a:rPr lang="ru-RU"/>
              <a:pPr>
                <a:defRPr/>
              </a:pPr>
              <a:t>28.03.2025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AC1FA4-F55E-4F74-A03E-CEAB45C5171D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768877130"/>
      </p:ext>
    </p:extLst>
  </p:cSld>
  <p:clrMapOvr>
    <a:masterClrMapping/>
  </p:clrMapOvr>
  <p:transition>
    <p:strips dir="l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2F2DC2-AFC0-4FE3-BD3F-2815475F871F}" type="datetimeFigureOut">
              <a:rPr lang="ru-RU"/>
              <a:pPr>
                <a:defRPr/>
              </a:pPr>
              <a:t>28.03.2025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3FF389-3B31-48CB-83E6-A38D2F71DEF5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573174158"/>
      </p:ext>
    </p:extLst>
  </p:cSld>
  <p:clrMapOvr>
    <a:masterClrMapping/>
  </p:clrMapOvr>
  <p:transition>
    <p:strips dir="l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AF27D7-ACD6-4895-A554-A98199A5CD1A}" type="datetimeFigureOut">
              <a:rPr lang="ru-RU"/>
              <a:pPr>
                <a:defRPr/>
              </a:pPr>
              <a:t>28.03.2025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BFC59C-E7A5-41ED-A33D-5E7C81EBCB6A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558426494"/>
      </p:ext>
    </p:extLst>
  </p:cSld>
  <p:clrMapOvr>
    <a:masterClrMapping/>
  </p:clrMapOvr>
  <p:transition>
    <p:strips dir="l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9" name="Rectangle 15"/>
          <p:cNvSpPr>
            <a:spLocks noChangeArrowheads="1"/>
          </p:cNvSpPr>
          <p:nvPr/>
        </p:nvSpPr>
        <p:spPr bwMode="gray">
          <a:xfrm>
            <a:off x="1588" y="4763"/>
            <a:ext cx="9144000" cy="931862"/>
          </a:xfrm>
          <a:prstGeom prst="rect">
            <a:avLst/>
          </a:prstGeom>
          <a:gradFill rotWithShape="1">
            <a:gsLst>
              <a:gs pos="0">
                <a:schemeClr val="hlink"/>
              </a:gs>
              <a:gs pos="50000">
                <a:schemeClr val="hlink">
                  <a:gamma/>
                  <a:tint val="0"/>
                  <a:invGamma/>
                </a:schemeClr>
              </a:gs>
              <a:gs pos="100000">
                <a:schemeClr val="hlink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grpSp>
        <p:nvGrpSpPr>
          <p:cNvPr id="1027" name="Group 16"/>
          <p:cNvGrpSpPr>
            <a:grpSpLocks/>
          </p:cNvGrpSpPr>
          <p:nvPr/>
        </p:nvGrpSpPr>
        <p:grpSpPr bwMode="auto">
          <a:xfrm>
            <a:off x="-12700" y="0"/>
            <a:ext cx="9150350" cy="1012825"/>
            <a:chOff x="476" y="-638"/>
            <a:chExt cx="5764" cy="638"/>
          </a:xfrm>
        </p:grpSpPr>
        <p:sp>
          <p:nvSpPr>
            <p:cNvPr id="1035" name="Oval 17"/>
            <p:cNvSpPr>
              <a:spLocks noChangeArrowheads="1"/>
            </p:cNvSpPr>
            <p:nvPr userDrawn="1"/>
          </p:nvSpPr>
          <p:spPr bwMode="gray">
            <a:xfrm>
              <a:off x="555" y="-28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36" name="Oval 18"/>
            <p:cNvSpPr>
              <a:spLocks noChangeArrowheads="1"/>
            </p:cNvSpPr>
            <p:nvPr userDrawn="1"/>
          </p:nvSpPr>
          <p:spPr bwMode="gray">
            <a:xfrm>
              <a:off x="553" y="-54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37" name="Oval 19"/>
            <p:cNvSpPr>
              <a:spLocks noChangeArrowheads="1"/>
            </p:cNvSpPr>
            <p:nvPr userDrawn="1"/>
          </p:nvSpPr>
          <p:spPr bwMode="gray">
            <a:xfrm>
              <a:off x="843" y="-42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38" name="Oval 20"/>
            <p:cNvSpPr>
              <a:spLocks noChangeArrowheads="1"/>
            </p:cNvSpPr>
            <p:nvPr userDrawn="1"/>
          </p:nvSpPr>
          <p:spPr bwMode="gray">
            <a:xfrm>
              <a:off x="843" y="-13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2" name="Oval 21"/>
            <p:cNvSpPr>
              <a:spLocks noChangeArrowheads="1"/>
            </p:cNvSpPr>
            <p:nvPr userDrawn="1"/>
          </p:nvSpPr>
          <p:spPr bwMode="gray">
            <a:xfrm>
              <a:off x="1113" y="-289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40" name="Oval 22"/>
            <p:cNvSpPr>
              <a:spLocks noChangeArrowheads="1"/>
            </p:cNvSpPr>
            <p:nvPr userDrawn="1"/>
          </p:nvSpPr>
          <p:spPr bwMode="gray">
            <a:xfrm>
              <a:off x="1249" y="-151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41" name="Line 23"/>
            <p:cNvSpPr>
              <a:spLocks noChangeShapeType="1"/>
            </p:cNvSpPr>
            <p:nvPr userDrawn="1"/>
          </p:nvSpPr>
          <p:spPr bwMode="gray">
            <a:xfrm>
              <a:off x="577" y="-634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2" name="Line 24"/>
            <p:cNvSpPr>
              <a:spLocks noChangeShapeType="1"/>
            </p:cNvSpPr>
            <p:nvPr userDrawn="1"/>
          </p:nvSpPr>
          <p:spPr bwMode="gray">
            <a:xfrm>
              <a:off x="719" y="-634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3" name="Line 25"/>
            <p:cNvSpPr>
              <a:spLocks noChangeShapeType="1"/>
            </p:cNvSpPr>
            <p:nvPr userDrawn="1"/>
          </p:nvSpPr>
          <p:spPr bwMode="gray">
            <a:xfrm>
              <a:off x="864" y="-634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4" name="Line 26"/>
            <p:cNvSpPr>
              <a:spLocks noChangeShapeType="1"/>
            </p:cNvSpPr>
            <p:nvPr userDrawn="1"/>
          </p:nvSpPr>
          <p:spPr bwMode="gray">
            <a:xfrm>
              <a:off x="1000" y="-633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5" name="Line 27"/>
            <p:cNvSpPr>
              <a:spLocks noChangeShapeType="1"/>
            </p:cNvSpPr>
            <p:nvPr userDrawn="1"/>
          </p:nvSpPr>
          <p:spPr bwMode="gray">
            <a:xfrm>
              <a:off x="1136" y="-633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6" name="Line 28"/>
            <p:cNvSpPr>
              <a:spLocks noChangeShapeType="1"/>
            </p:cNvSpPr>
            <p:nvPr userDrawn="1"/>
          </p:nvSpPr>
          <p:spPr bwMode="gray">
            <a:xfrm>
              <a:off x="1272" y="-635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7" name="Line 29"/>
            <p:cNvSpPr>
              <a:spLocks noChangeShapeType="1"/>
            </p:cNvSpPr>
            <p:nvPr userDrawn="1"/>
          </p:nvSpPr>
          <p:spPr bwMode="gray">
            <a:xfrm>
              <a:off x="1414" y="-634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8" name="Line 30"/>
            <p:cNvSpPr>
              <a:spLocks noChangeShapeType="1"/>
            </p:cNvSpPr>
            <p:nvPr userDrawn="1"/>
          </p:nvSpPr>
          <p:spPr bwMode="gray">
            <a:xfrm>
              <a:off x="1565" y="-634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9" name="Line 31"/>
            <p:cNvSpPr>
              <a:spLocks noChangeShapeType="1"/>
            </p:cNvSpPr>
            <p:nvPr userDrawn="1"/>
          </p:nvSpPr>
          <p:spPr bwMode="gray">
            <a:xfrm>
              <a:off x="1701" y="-634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50" name="Line 32"/>
            <p:cNvSpPr>
              <a:spLocks noChangeShapeType="1"/>
            </p:cNvSpPr>
            <p:nvPr userDrawn="1"/>
          </p:nvSpPr>
          <p:spPr bwMode="gray">
            <a:xfrm>
              <a:off x="1837" y="-633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51" name="Line 33"/>
            <p:cNvSpPr>
              <a:spLocks noChangeShapeType="1"/>
            </p:cNvSpPr>
            <p:nvPr userDrawn="1"/>
          </p:nvSpPr>
          <p:spPr bwMode="gray">
            <a:xfrm>
              <a:off x="1973" y="-633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52" name="Line 34"/>
            <p:cNvSpPr>
              <a:spLocks noChangeShapeType="1"/>
            </p:cNvSpPr>
            <p:nvPr userDrawn="1"/>
          </p:nvSpPr>
          <p:spPr bwMode="gray">
            <a:xfrm>
              <a:off x="2109" y="-634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53" name="Oval 35"/>
            <p:cNvSpPr>
              <a:spLocks noChangeArrowheads="1"/>
            </p:cNvSpPr>
            <p:nvPr userDrawn="1"/>
          </p:nvSpPr>
          <p:spPr bwMode="gray">
            <a:xfrm>
              <a:off x="1392" y="-28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4" name="Oval 36"/>
            <p:cNvSpPr>
              <a:spLocks noChangeArrowheads="1"/>
            </p:cNvSpPr>
            <p:nvPr userDrawn="1"/>
          </p:nvSpPr>
          <p:spPr bwMode="gray">
            <a:xfrm>
              <a:off x="1390" y="-542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5" name="Oval 37"/>
            <p:cNvSpPr>
              <a:spLocks noChangeArrowheads="1"/>
            </p:cNvSpPr>
            <p:nvPr userDrawn="1"/>
          </p:nvSpPr>
          <p:spPr bwMode="gray">
            <a:xfrm>
              <a:off x="1680" y="-424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6" name="Oval 38"/>
            <p:cNvSpPr>
              <a:spLocks noChangeArrowheads="1"/>
            </p:cNvSpPr>
            <p:nvPr userDrawn="1"/>
          </p:nvSpPr>
          <p:spPr bwMode="gray">
            <a:xfrm>
              <a:off x="1680" y="-540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7" name="Oval 39"/>
            <p:cNvSpPr>
              <a:spLocks noChangeArrowheads="1"/>
            </p:cNvSpPr>
            <p:nvPr userDrawn="1"/>
          </p:nvSpPr>
          <p:spPr bwMode="gray">
            <a:xfrm>
              <a:off x="1950" y="-284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8" name="Oval 40"/>
            <p:cNvSpPr>
              <a:spLocks noChangeArrowheads="1"/>
            </p:cNvSpPr>
            <p:nvPr userDrawn="1"/>
          </p:nvSpPr>
          <p:spPr bwMode="gray">
            <a:xfrm>
              <a:off x="2086" y="-14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9" name="Oval 41"/>
            <p:cNvSpPr>
              <a:spLocks noChangeArrowheads="1"/>
            </p:cNvSpPr>
            <p:nvPr userDrawn="1"/>
          </p:nvSpPr>
          <p:spPr bwMode="gray">
            <a:xfrm>
              <a:off x="2224" y="-28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0" name="Oval 42"/>
            <p:cNvSpPr>
              <a:spLocks noChangeArrowheads="1"/>
            </p:cNvSpPr>
            <p:nvPr userDrawn="1"/>
          </p:nvSpPr>
          <p:spPr bwMode="gray">
            <a:xfrm>
              <a:off x="2222" y="-54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1" name="Oval 43"/>
            <p:cNvSpPr>
              <a:spLocks noChangeArrowheads="1"/>
            </p:cNvSpPr>
            <p:nvPr userDrawn="1"/>
          </p:nvSpPr>
          <p:spPr bwMode="gray">
            <a:xfrm>
              <a:off x="2512" y="-424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2" name="Oval 44"/>
            <p:cNvSpPr>
              <a:spLocks noChangeArrowheads="1"/>
            </p:cNvSpPr>
            <p:nvPr userDrawn="1"/>
          </p:nvSpPr>
          <p:spPr bwMode="gray">
            <a:xfrm>
              <a:off x="2512" y="-153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3" name="Oval 45"/>
            <p:cNvSpPr>
              <a:spLocks noChangeArrowheads="1"/>
            </p:cNvSpPr>
            <p:nvPr userDrawn="1"/>
          </p:nvSpPr>
          <p:spPr bwMode="gray">
            <a:xfrm>
              <a:off x="2782" y="-289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4" name="Oval 46"/>
            <p:cNvSpPr>
              <a:spLocks noChangeArrowheads="1"/>
            </p:cNvSpPr>
            <p:nvPr userDrawn="1"/>
          </p:nvSpPr>
          <p:spPr bwMode="gray">
            <a:xfrm>
              <a:off x="2918" y="-154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grpSp>
          <p:nvGrpSpPr>
            <p:cNvPr id="1065" name="Group 47"/>
            <p:cNvGrpSpPr>
              <a:grpSpLocks/>
            </p:cNvGrpSpPr>
            <p:nvPr userDrawn="1"/>
          </p:nvGrpSpPr>
          <p:grpSpPr bwMode="auto">
            <a:xfrm>
              <a:off x="2246" y="-638"/>
              <a:ext cx="1532" cy="635"/>
              <a:chOff x="-765" y="-1448"/>
              <a:chExt cx="1532" cy="2896"/>
            </a:xfrm>
          </p:grpSpPr>
          <p:sp>
            <p:nvSpPr>
              <p:cNvPr id="1111" name="Line 48"/>
              <p:cNvSpPr>
                <a:spLocks noChangeShapeType="1"/>
              </p:cNvSpPr>
              <p:nvPr userDrawn="1"/>
            </p:nvSpPr>
            <p:spPr bwMode="gray">
              <a:xfrm>
                <a:off x="-765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2" name="Line 49"/>
              <p:cNvSpPr>
                <a:spLocks noChangeShapeType="1"/>
              </p:cNvSpPr>
              <p:nvPr userDrawn="1"/>
            </p:nvSpPr>
            <p:spPr bwMode="gray">
              <a:xfrm>
                <a:off x="-614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3" name="Line 50"/>
              <p:cNvSpPr>
                <a:spLocks noChangeShapeType="1"/>
              </p:cNvSpPr>
              <p:nvPr userDrawn="1"/>
            </p:nvSpPr>
            <p:spPr bwMode="gray">
              <a:xfrm>
                <a:off x="-478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4" name="Line 51"/>
              <p:cNvSpPr>
                <a:spLocks noChangeShapeType="1"/>
              </p:cNvSpPr>
              <p:nvPr userDrawn="1"/>
            </p:nvSpPr>
            <p:spPr bwMode="gray">
              <a:xfrm>
                <a:off x="-342" y="-1439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5" name="Line 52"/>
              <p:cNvSpPr>
                <a:spLocks noChangeShapeType="1"/>
              </p:cNvSpPr>
              <p:nvPr userDrawn="1"/>
            </p:nvSpPr>
            <p:spPr bwMode="gray">
              <a:xfrm>
                <a:off x="-206" y="-1439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6" name="Line 53"/>
              <p:cNvSpPr>
                <a:spLocks noChangeShapeType="1"/>
              </p:cNvSpPr>
              <p:nvPr userDrawn="1"/>
            </p:nvSpPr>
            <p:spPr bwMode="gray">
              <a:xfrm>
                <a:off x="-70" y="-1448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7" name="Line 54"/>
              <p:cNvSpPr>
                <a:spLocks noChangeShapeType="1"/>
              </p:cNvSpPr>
              <p:nvPr userDrawn="1"/>
            </p:nvSpPr>
            <p:spPr bwMode="gray">
              <a:xfrm>
                <a:off x="72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8" name="Line 55"/>
              <p:cNvSpPr>
                <a:spLocks noChangeShapeType="1"/>
              </p:cNvSpPr>
              <p:nvPr userDrawn="1"/>
            </p:nvSpPr>
            <p:spPr bwMode="gray">
              <a:xfrm>
                <a:off x="223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9" name="Line 56"/>
              <p:cNvSpPr>
                <a:spLocks noChangeShapeType="1"/>
              </p:cNvSpPr>
              <p:nvPr userDrawn="1"/>
            </p:nvSpPr>
            <p:spPr bwMode="gray">
              <a:xfrm>
                <a:off x="359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20" name="Line 57"/>
              <p:cNvSpPr>
                <a:spLocks noChangeShapeType="1"/>
              </p:cNvSpPr>
              <p:nvPr userDrawn="1"/>
            </p:nvSpPr>
            <p:spPr bwMode="gray">
              <a:xfrm>
                <a:off x="495" y="-1439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21" name="Line 58"/>
              <p:cNvSpPr>
                <a:spLocks noChangeShapeType="1"/>
              </p:cNvSpPr>
              <p:nvPr userDrawn="1"/>
            </p:nvSpPr>
            <p:spPr bwMode="gray">
              <a:xfrm>
                <a:off x="631" y="-1439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22" name="Line 59"/>
              <p:cNvSpPr>
                <a:spLocks noChangeShapeType="1"/>
              </p:cNvSpPr>
              <p:nvPr userDrawn="1"/>
            </p:nvSpPr>
            <p:spPr bwMode="gray">
              <a:xfrm>
                <a:off x="767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</p:grpSp>
        <p:sp>
          <p:nvSpPr>
            <p:cNvPr id="1066" name="Oval 60"/>
            <p:cNvSpPr>
              <a:spLocks noChangeArrowheads="1"/>
            </p:cNvSpPr>
            <p:nvPr userDrawn="1"/>
          </p:nvSpPr>
          <p:spPr bwMode="gray">
            <a:xfrm>
              <a:off x="3061" y="-416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7" name="Oval 61"/>
            <p:cNvSpPr>
              <a:spLocks noChangeArrowheads="1"/>
            </p:cNvSpPr>
            <p:nvPr userDrawn="1"/>
          </p:nvSpPr>
          <p:spPr bwMode="gray">
            <a:xfrm>
              <a:off x="3059" y="-54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8" name="Oval 62"/>
            <p:cNvSpPr>
              <a:spLocks noChangeArrowheads="1"/>
            </p:cNvSpPr>
            <p:nvPr userDrawn="1"/>
          </p:nvSpPr>
          <p:spPr bwMode="gray">
            <a:xfrm>
              <a:off x="3349" y="-41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9" name="Oval 63"/>
            <p:cNvSpPr>
              <a:spLocks noChangeArrowheads="1"/>
            </p:cNvSpPr>
            <p:nvPr userDrawn="1"/>
          </p:nvSpPr>
          <p:spPr bwMode="gray">
            <a:xfrm>
              <a:off x="3349" y="-543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0" name="Oval 64"/>
            <p:cNvSpPr>
              <a:spLocks noChangeArrowheads="1"/>
            </p:cNvSpPr>
            <p:nvPr userDrawn="1"/>
          </p:nvSpPr>
          <p:spPr bwMode="gray">
            <a:xfrm>
              <a:off x="3619" y="-28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1" name="Oval 65"/>
            <p:cNvSpPr>
              <a:spLocks noChangeArrowheads="1"/>
            </p:cNvSpPr>
            <p:nvPr userDrawn="1"/>
          </p:nvSpPr>
          <p:spPr bwMode="gray">
            <a:xfrm>
              <a:off x="3755" y="-151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2" name="Oval 66"/>
            <p:cNvSpPr>
              <a:spLocks noChangeArrowheads="1"/>
            </p:cNvSpPr>
            <p:nvPr userDrawn="1"/>
          </p:nvSpPr>
          <p:spPr bwMode="gray">
            <a:xfrm>
              <a:off x="3913" y="-27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3" name="Oval 67"/>
            <p:cNvSpPr>
              <a:spLocks noChangeArrowheads="1"/>
            </p:cNvSpPr>
            <p:nvPr userDrawn="1"/>
          </p:nvSpPr>
          <p:spPr bwMode="gray">
            <a:xfrm>
              <a:off x="3911" y="-54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4" name="Oval 68"/>
            <p:cNvSpPr>
              <a:spLocks noChangeArrowheads="1"/>
            </p:cNvSpPr>
            <p:nvPr userDrawn="1"/>
          </p:nvSpPr>
          <p:spPr bwMode="gray">
            <a:xfrm>
              <a:off x="4201" y="-45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5" name="Oval 69"/>
            <p:cNvSpPr>
              <a:spLocks noChangeArrowheads="1"/>
            </p:cNvSpPr>
            <p:nvPr userDrawn="1"/>
          </p:nvSpPr>
          <p:spPr bwMode="gray">
            <a:xfrm>
              <a:off x="4201" y="-14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6" name="Oval 70"/>
            <p:cNvSpPr>
              <a:spLocks noChangeArrowheads="1"/>
            </p:cNvSpPr>
            <p:nvPr userDrawn="1"/>
          </p:nvSpPr>
          <p:spPr bwMode="gray">
            <a:xfrm>
              <a:off x="4471" y="-290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7" name="Oval 71"/>
            <p:cNvSpPr>
              <a:spLocks noChangeArrowheads="1"/>
            </p:cNvSpPr>
            <p:nvPr userDrawn="1"/>
          </p:nvSpPr>
          <p:spPr bwMode="gray">
            <a:xfrm>
              <a:off x="4607" y="-154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grpSp>
          <p:nvGrpSpPr>
            <p:cNvPr id="1078" name="Group 72"/>
            <p:cNvGrpSpPr>
              <a:grpSpLocks/>
            </p:cNvGrpSpPr>
            <p:nvPr userDrawn="1"/>
          </p:nvGrpSpPr>
          <p:grpSpPr bwMode="auto">
            <a:xfrm>
              <a:off x="3935" y="-638"/>
              <a:ext cx="1532" cy="635"/>
              <a:chOff x="-765" y="-1448"/>
              <a:chExt cx="1532" cy="2896"/>
            </a:xfrm>
          </p:grpSpPr>
          <p:sp>
            <p:nvSpPr>
              <p:cNvPr id="1099" name="Line 73"/>
              <p:cNvSpPr>
                <a:spLocks noChangeShapeType="1"/>
              </p:cNvSpPr>
              <p:nvPr userDrawn="1"/>
            </p:nvSpPr>
            <p:spPr bwMode="gray">
              <a:xfrm>
                <a:off x="-765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0" name="Line 74"/>
              <p:cNvSpPr>
                <a:spLocks noChangeShapeType="1"/>
              </p:cNvSpPr>
              <p:nvPr userDrawn="1"/>
            </p:nvSpPr>
            <p:spPr bwMode="gray">
              <a:xfrm>
                <a:off x="-614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1" name="Line 75"/>
              <p:cNvSpPr>
                <a:spLocks noChangeShapeType="1"/>
              </p:cNvSpPr>
              <p:nvPr userDrawn="1"/>
            </p:nvSpPr>
            <p:spPr bwMode="gray">
              <a:xfrm>
                <a:off x="-478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2" name="Line 76"/>
              <p:cNvSpPr>
                <a:spLocks noChangeShapeType="1"/>
              </p:cNvSpPr>
              <p:nvPr userDrawn="1"/>
            </p:nvSpPr>
            <p:spPr bwMode="gray">
              <a:xfrm>
                <a:off x="-342" y="-1439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3" name="Line 77"/>
              <p:cNvSpPr>
                <a:spLocks noChangeShapeType="1"/>
              </p:cNvSpPr>
              <p:nvPr userDrawn="1"/>
            </p:nvSpPr>
            <p:spPr bwMode="gray">
              <a:xfrm>
                <a:off x="-206" y="-1439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4" name="Line 78"/>
              <p:cNvSpPr>
                <a:spLocks noChangeShapeType="1"/>
              </p:cNvSpPr>
              <p:nvPr userDrawn="1"/>
            </p:nvSpPr>
            <p:spPr bwMode="gray">
              <a:xfrm>
                <a:off x="-70" y="-1448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5" name="Line 79"/>
              <p:cNvSpPr>
                <a:spLocks noChangeShapeType="1"/>
              </p:cNvSpPr>
              <p:nvPr userDrawn="1"/>
            </p:nvSpPr>
            <p:spPr bwMode="gray">
              <a:xfrm>
                <a:off x="72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6" name="Line 80"/>
              <p:cNvSpPr>
                <a:spLocks noChangeShapeType="1"/>
              </p:cNvSpPr>
              <p:nvPr userDrawn="1"/>
            </p:nvSpPr>
            <p:spPr bwMode="gray">
              <a:xfrm>
                <a:off x="223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7" name="Line 81"/>
              <p:cNvSpPr>
                <a:spLocks noChangeShapeType="1"/>
              </p:cNvSpPr>
              <p:nvPr userDrawn="1"/>
            </p:nvSpPr>
            <p:spPr bwMode="gray">
              <a:xfrm>
                <a:off x="359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8" name="Line 82"/>
              <p:cNvSpPr>
                <a:spLocks noChangeShapeType="1"/>
              </p:cNvSpPr>
              <p:nvPr userDrawn="1"/>
            </p:nvSpPr>
            <p:spPr bwMode="gray">
              <a:xfrm>
                <a:off x="495" y="-1439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9" name="Line 83"/>
              <p:cNvSpPr>
                <a:spLocks noChangeShapeType="1"/>
              </p:cNvSpPr>
              <p:nvPr userDrawn="1"/>
            </p:nvSpPr>
            <p:spPr bwMode="gray">
              <a:xfrm>
                <a:off x="631" y="-1439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0" name="Line 84"/>
              <p:cNvSpPr>
                <a:spLocks noChangeShapeType="1"/>
              </p:cNvSpPr>
              <p:nvPr userDrawn="1"/>
            </p:nvSpPr>
            <p:spPr bwMode="gray">
              <a:xfrm>
                <a:off x="767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</p:grpSp>
        <p:sp>
          <p:nvSpPr>
            <p:cNvPr id="1079" name="Oval 85"/>
            <p:cNvSpPr>
              <a:spLocks noChangeArrowheads="1"/>
            </p:cNvSpPr>
            <p:nvPr userDrawn="1"/>
          </p:nvSpPr>
          <p:spPr bwMode="gray">
            <a:xfrm>
              <a:off x="4750" y="-36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0" name="Oval 86"/>
            <p:cNvSpPr>
              <a:spLocks noChangeArrowheads="1"/>
            </p:cNvSpPr>
            <p:nvPr userDrawn="1"/>
          </p:nvSpPr>
          <p:spPr bwMode="gray">
            <a:xfrm>
              <a:off x="4748" y="-54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1" name="Oval 87"/>
            <p:cNvSpPr>
              <a:spLocks noChangeArrowheads="1"/>
            </p:cNvSpPr>
            <p:nvPr userDrawn="1"/>
          </p:nvSpPr>
          <p:spPr bwMode="gray">
            <a:xfrm>
              <a:off x="5038" y="-42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2" name="Oval 88"/>
            <p:cNvSpPr>
              <a:spLocks noChangeArrowheads="1"/>
            </p:cNvSpPr>
            <p:nvPr userDrawn="1"/>
          </p:nvSpPr>
          <p:spPr bwMode="gray">
            <a:xfrm>
              <a:off x="5038" y="-543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3" name="Oval 89"/>
            <p:cNvSpPr>
              <a:spLocks noChangeArrowheads="1"/>
            </p:cNvSpPr>
            <p:nvPr userDrawn="1"/>
          </p:nvSpPr>
          <p:spPr bwMode="gray">
            <a:xfrm>
              <a:off x="5308" y="-28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4" name="Oval 90"/>
            <p:cNvSpPr>
              <a:spLocks noChangeArrowheads="1"/>
            </p:cNvSpPr>
            <p:nvPr userDrawn="1"/>
          </p:nvSpPr>
          <p:spPr bwMode="gray">
            <a:xfrm>
              <a:off x="5444" y="-151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5" name="Oval 91"/>
            <p:cNvSpPr>
              <a:spLocks noChangeArrowheads="1"/>
            </p:cNvSpPr>
            <p:nvPr userDrawn="1"/>
          </p:nvSpPr>
          <p:spPr bwMode="gray">
            <a:xfrm>
              <a:off x="5580" y="-286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6" name="Oval 92"/>
            <p:cNvSpPr>
              <a:spLocks noChangeArrowheads="1"/>
            </p:cNvSpPr>
            <p:nvPr userDrawn="1"/>
          </p:nvSpPr>
          <p:spPr bwMode="gray">
            <a:xfrm>
              <a:off x="5578" y="-54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7" name="Oval 93"/>
            <p:cNvSpPr>
              <a:spLocks noChangeArrowheads="1"/>
            </p:cNvSpPr>
            <p:nvPr userDrawn="1"/>
          </p:nvSpPr>
          <p:spPr bwMode="gray">
            <a:xfrm>
              <a:off x="5868" y="-420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8" name="Oval 94"/>
            <p:cNvSpPr>
              <a:spLocks noChangeArrowheads="1"/>
            </p:cNvSpPr>
            <p:nvPr userDrawn="1"/>
          </p:nvSpPr>
          <p:spPr bwMode="gray">
            <a:xfrm>
              <a:off x="5868" y="-15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9" name="Oval 95"/>
            <p:cNvSpPr>
              <a:spLocks noChangeArrowheads="1"/>
            </p:cNvSpPr>
            <p:nvPr userDrawn="1"/>
          </p:nvSpPr>
          <p:spPr bwMode="gray">
            <a:xfrm>
              <a:off x="6138" y="-280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90" name="Line 96"/>
            <p:cNvSpPr>
              <a:spLocks noChangeShapeType="1"/>
            </p:cNvSpPr>
            <p:nvPr userDrawn="1"/>
          </p:nvSpPr>
          <p:spPr bwMode="gray">
            <a:xfrm>
              <a:off x="5602" y="-636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1" name="Line 97"/>
            <p:cNvSpPr>
              <a:spLocks noChangeShapeType="1"/>
            </p:cNvSpPr>
            <p:nvPr userDrawn="1"/>
          </p:nvSpPr>
          <p:spPr bwMode="gray">
            <a:xfrm>
              <a:off x="5753" y="-636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2" name="Line 98"/>
            <p:cNvSpPr>
              <a:spLocks noChangeShapeType="1"/>
            </p:cNvSpPr>
            <p:nvPr userDrawn="1"/>
          </p:nvSpPr>
          <p:spPr bwMode="gray">
            <a:xfrm>
              <a:off x="5889" y="-636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3" name="Line 99"/>
            <p:cNvSpPr>
              <a:spLocks noChangeShapeType="1"/>
            </p:cNvSpPr>
            <p:nvPr userDrawn="1"/>
          </p:nvSpPr>
          <p:spPr bwMode="gray">
            <a:xfrm>
              <a:off x="6025" y="-635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4" name="Line 100"/>
            <p:cNvSpPr>
              <a:spLocks noChangeShapeType="1"/>
            </p:cNvSpPr>
            <p:nvPr userDrawn="1"/>
          </p:nvSpPr>
          <p:spPr bwMode="gray">
            <a:xfrm>
              <a:off x="6161" y="-635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5" name="Line 101"/>
            <p:cNvSpPr>
              <a:spLocks noChangeShapeType="1"/>
            </p:cNvSpPr>
            <p:nvPr userDrawn="1"/>
          </p:nvSpPr>
          <p:spPr bwMode="gray">
            <a:xfrm>
              <a:off x="476" y="-525"/>
              <a:ext cx="576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6" name="Line 102"/>
            <p:cNvSpPr>
              <a:spLocks noChangeShapeType="1"/>
            </p:cNvSpPr>
            <p:nvPr userDrawn="1"/>
          </p:nvSpPr>
          <p:spPr bwMode="gray">
            <a:xfrm>
              <a:off x="477" y="-389"/>
              <a:ext cx="576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7" name="Line 103"/>
            <p:cNvSpPr>
              <a:spLocks noChangeShapeType="1"/>
            </p:cNvSpPr>
            <p:nvPr userDrawn="1"/>
          </p:nvSpPr>
          <p:spPr bwMode="gray">
            <a:xfrm>
              <a:off x="478" y="-253"/>
              <a:ext cx="576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8" name="Line 104"/>
            <p:cNvSpPr>
              <a:spLocks noChangeShapeType="1"/>
            </p:cNvSpPr>
            <p:nvPr userDrawn="1"/>
          </p:nvSpPr>
          <p:spPr bwMode="gray">
            <a:xfrm>
              <a:off x="480" y="-126"/>
              <a:ext cx="576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</p:grpSp>
      <p:sp>
        <p:nvSpPr>
          <p:cNvPr id="1129" name="Rectangle 105"/>
          <p:cNvSpPr>
            <a:spLocks noChangeArrowheads="1"/>
          </p:cNvSpPr>
          <p:nvPr/>
        </p:nvSpPr>
        <p:spPr bwMode="gray">
          <a:xfrm>
            <a:off x="0" y="800100"/>
            <a:ext cx="9144000" cy="301625"/>
          </a:xfrm>
          <a:prstGeom prst="rect">
            <a:avLst/>
          </a:prstGeom>
          <a:gradFill rotWithShape="1">
            <a:gsLst>
              <a:gs pos="0">
                <a:schemeClr val="tx1">
                  <a:gamma/>
                  <a:shade val="46275"/>
                  <a:invGamma/>
                </a:schemeClr>
              </a:gs>
              <a:gs pos="100000">
                <a:schemeClr val="tx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sp>
        <p:nvSpPr>
          <p:cNvPr id="1029" name="Oval 106" descr="06_original_w"/>
          <p:cNvSpPr>
            <a:spLocks noChangeArrowheads="1"/>
          </p:cNvSpPr>
          <p:nvPr/>
        </p:nvSpPr>
        <p:spPr bwMode="gray">
          <a:xfrm>
            <a:off x="7956550" y="404813"/>
            <a:ext cx="936625" cy="1008062"/>
          </a:xfrm>
          <a:prstGeom prst="ellipse">
            <a:avLst/>
          </a:prstGeom>
          <a:blipFill dpi="0" rotWithShape="1">
            <a:blip r:embed="rId13"/>
            <a:srcRect/>
            <a:stretch>
              <a:fillRect/>
            </a:stretch>
          </a:blipFill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uk-UA" altLang="uk-UA" smtClean="0"/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28725"/>
            <a:ext cx="8229600" cy="509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uk-UA" smtClean="0"/>
              <a:t>Образец текста</a:t>
            </a:r>
          </a:p>
          <a:p>
            <a:pPr lvl="1"/>
            <a:r>
              <a:rPr lang="en-US" altLang="uk-UA" smtClean="0"/>
              <a:t>Второй уровень</a:t>
            </a:r>
          </a:p>
          <a:p>
            <a:pPr lvl="2"/>
            <a:r>
              <a:rPr lang="en-US" altLang="uk-UA" smtClean="0"/>
              <a:t>Третий уровень</a:t>
            </a:r>
          </a:p>
          <a:p>
            <a:pPr lvl="3"/>
            <a:r>
              <a:rPr lang="en-US" altLang="uk-UA" smtClean="0"/>
              <a:t>Четвертый уровень</a:t>
            </a:r>
          </a:p>
          <a:p>
            <a:pPr lvl="4"/>
            <a:r>
              <a:rPr lang="en-US" altLang="uk-UA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400" b="0">
                <a:latin typeface="+mn-lt"/>
                <a:cs typeface="+mn-cs"/>
              </a:defRPr>
            </a:lvl1pPr>
          </a:lstStyle>
          <a:p>
            <a:pPr>
              <a:defRPr/>
            </a:pPr>
            <a:fld id="{A95AFC7E-0181-4ED6-9046-95DD480F976B}" type="datetimeFigureOut">
              <a:rPr lang="ru-RU"/>
              <a:pPr>
                <a:defRPr/>
              </a:pPr>
              <a:t>28.03.2025</a:t>
            </a:fld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400" b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19EE5AEF-E962-4A57-8304-8F18007BB3C8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  <p:sp>
        <p:nvSpPr>
          <p:cNvPr id="1034" name="Rectangle 2"/>
          <p:cNvSpPr>
            <a:spLocks noGrp="1" noChangeArrowheads="1"/>
          </p:cNvSpPr>
          <p:nvPr>
            <p:ph type="title"/>
          </p:nvPr>
        </p:nvSpPr>
        <p:spPr bwMode="black">
          <a:xfrm>
            <a:off x="457200" y="228600"/>
            <a:ext cx="7391400" cy="56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uk-UA" smtClean="0"/>
              <a:t>Образец заголовка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75" r:id="rId1"/>
    <p:sldLayoutId id="2147485276" r:id="rId2"/>
    <p:sldLayoutId id="2147485277" r:id="rId3"/>
    <p:sldLayoutId id="2147485278" r:id="rId4"/>
    <p:sldLayoutId id="2147485279" r:id="rId5"/>
    <p:sldLayoutId id="2147485280" r:id="rId6"/>
    <p:sldLayoutId id="2147485281" r:id="rId7"/>
    <p:sldLayoutId id="2147485282" r:id="rId8"/>
    <p:sldLayoutId id="2147485283" r:id="rId9"/>
    <p:sldLayoutId id="2147485284" r:id="rId10"/>
    <p:sldLayoutId id="2147485285" r:id="rId11"/>
  </p:sldLayoutIdLst>
  <p:transition>
    <p:strips dir="ld"/>
  </p:transition>
  <p:txStyles>
    <p:titleStyle>
      <a:lvl1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v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764704"/>
            <a:ext cx="9144000" cy="4929187"/>
          </a:xfrm>
        </p:spPr>
        <p:txBody>
          <a:bodyPr/>
          <a:lstStyle/>
          <a:p>
            <a:pPr algn="ctr">
              <a:defRPr/>
            </a:pPr>
            <a:r>
              <a:rPr lang="uk-UA" sz="5400" i="0" dirty="0" smtClean="0">
                <a:solidFill>
                  <a:schemeClr val="accent4">
                    <a:lumMod val="50000"/>
                  </a:schemeClr>
                </a:solidFill>
                <a:latin typeface="Bookman Old Style" pitchFamily="18" charset="0"/>
              </a:rPr>
              <a:t>Тема </a:t>
            </a:r>
            <a:r>
              <a:rPr lang="en-US" sz="5400" i="0" dirty="0" smtClean="0">
                <a:solidFill>
                  <a:schemeClr val="accent4">
                    <a:lumMod val="50000"/>
                  </a:schemeClr>
                </a:solidFill>
                <a:latin typeface="Bookman Old Style" pitchFamily="18" charset="0"/>
              </a:rPr>
              <a:t>3</a:t>
            </a:r>
            <a:r>
              <a:rPr lang="uk-UA" sz="5400" i="0" dirty="0" smtClean="0">
                <a:solidFill>
                  <a:schemeClr val="accent4">
                    <a:lumMod val="50000"/>
                  </a:schemeClr>
                </a:solidFill>
                <a:latin typeface="Bookman Old Style" pitchFamily="18" charset="0"/>
              </a:rPr>
              <a:t>.</a:t>
            </a:r>
            <a:r>
              <a:rPr lang="ru-RU" sz="4400" i="0" dirty="0">
                <a:latin typeface="Bookman Old Style" pitchFamily="18" charset="0"/>
              </a:rPr>
              <a:t/>
            </a:r>
            <a:br>
              <a:rPr lang="ru-RU" sz="4400" i="0" dirty="0">
                <a:latin typeface="Bookman Old Style" pitchFamily="18" charset="0"/>
              </a:rPr>
            </a:br>
            <a:r>
              <a:rPr lang="ru-RU" sz="4400" i="0" dirty="0" err="1">
                <a:latin typeface="Bookman Old Style" pitchFamily="18" charset="0"/>
              </a:rPr>
              <a:t>Поняття</a:t>
            </a:r>
            <a:r>
              <a:rPr lang="ru-RU" sz="4400" i="0" dirty="0">
                <a:latin typeface="Bookman Old Style" pitchFamily="18" charset="0"/>
              </a:rPr>
              <a:t> науки і </a:t>
            </a:r>
            <a:r>
              <a:rPr lang="ru-RU" sz="4400" i="0" dirty="0" err="1">
                <a:latin typeface="Bookman Old Style" pitchFamily="18" charset="0"/>
              </a:rPr>
              <a:t>наукової</a:t>
            </a:r>
            <a:r>
              <a:rPr lang="ru-RU" sz="4400" i="0" dirty="0">
                <a:latin typeface="Bookman Old Style" pitchFamily="18" charset="0"/>
              </a:rPr>
              <a:t> </a:t>
            </a:r>
            <a:r>
              <a:rPr lang="ru-RU" sz="4400" i="0" dirty="0" err="1" smtClean="0">
                <a:latin typeface="Bookman Old Style" pitchFamily="18" charset="0"/>
              </a:rPr>
              <a:t>діяльності</a:t>
            </a:r>
            <a:r>
              <a:rPr lang="ru-RU" sz="4400" i="0" dirty="0" smtClean="0">
                <a:latin typeface="Bookman Old Style" pitchFamily="18" charset="0"/>
              </a:rPr>
              <a:t>, </a:t>
            </a:r>
            <a:r>
              <a:rPr lang="ru-RU" sz="4400" i="0" dirty="0" err="1" smtClean="0">
                <a:latin typeface="Bookman Old Style" pitchFamily="18" charset="0"/>
              </a:rPr>
              <a:t>підготовка</a:t>
            </a:r>
            <a:r>
              <a:rPr lang="ru-RU" sz="4400" i="0" dirty="0" smtClean="0">
                <a:latin typeface="Bookman Old Style" pitchFamily="18" charset="0"/>
              </a:rPr>
              <a:t> </a:t>
            </a:r>
            <a:r>
              <a:rPr lang="ru-RU" sz="4400" i="0" dirty="0" err="1" smtClean="0">
                <a:latin typeface="Bookman Old Style" pitchFamily="18" charset="0"/>
              </a:rPr>
              <a:t>наукових</a:t>
            </a:r>
            <a:r>
              <a:rPr lang="ru-RU" sz="4400" i="0" dirty="0" smtClean="0">
                <a:latin typeface="Bookman Old Style" pitchFamily="18" charset="0"/>
              </a:rPr>
              <a:t> </a:t>
            </a:r>
            <a:r>
              <a:rPr lang="ru-RU" sz="4400" i="0" dirty="0" err="1" smtClean="0">
                <a:latin typeface="Bookman Old Style" pitchFamily="18" charset="0"/>
              </a:rPr>
              <a:t>кадрів</a:t>
            </a:r>
            <a:r>
              <a:rPr lang="ru-RU" sz="4400" i="0" dirty="0" smtClean="0">
                <a:latin typeface="Bookman Old Style" pitchFamily="18" charset="0"/>
              </a:rPr>
              <a:t> в </a:t>
            </a:r>
            <a:r>
              <a:rPr lang="ru-RU" sz="4400" i="0" dirty="0" err="1" smtClean="0">
                <a:latin typeface="Bookman Old Style" pitchFamily="18" charset="0"/>
              </a:rPr>
              <a:t>Україні</a:t>
            </a:r>
            <a:r>
              <a:rPr lang="ru-RU" sz="4400" i="0" dirty="0" smtClean="0">
                <a:latin typeface="Bookman Old Style" pitchFamily="18" charset="0"/>
              </a:rPr>
              <a:t>. </a:t>
            </a:r>
            <a:r>
              <a:rPr lang="ru-RU" sz="4400" i="0" dirty="0" err="1" smtClean="0">
                <a:latin typeface="Bookman Old Style" pitchFamily="18" charset="0"/>
              </a:rPr>
              <a:t>Цілі</a:t>
            </a:r>
            <a:r>
              <a:rPr lang="ru-RU" sz="4400" i="0" dirty="0" smtClean="0">
                <a:latin typeface="Bookman Old Style" pitchFamily="18" charset="0"/>
              </a:rPr>
              <a:t> </a:t>
            </a:r>
            <a:r>
              <a:rPr lang="ru-RU" sz="4400" i="0" dirty="0" err="1" smtClean="0">
                <a:latin typeface="Bookman Old Style" pitchFamily="18" charset="0"/>
              </a:rPr>
              <a:t>сталого</a:t>
            </a:r>
            <a:r>
              <a:rPr lang="ru-RU" sz="4400" i="0" dirty="0" smtClean="0">
                <a:latin typeface="Bookman Old Style" pitchFamily="18" charset="0"/>
              </a:rPr>
              <a:t> </a:t>
            </a:r>
            <a:r>
              <a:rPr lang="ru-RU" sz="4400" i="0" dirty="0" err="1" smtClean="0">
                <a:latin typeface="Bookman Old Style" pitchFamily="18" charset="0"/>
              </a:rPr>
              <a:t>розвитку</a:t>
            </a:r>
            <a:endParaRPr lang="ru-RU" sz="5400" i="0" dirty="0">
              <a:latin typeface="Bookman Old Style" pitchFamily="18" charset="0"/>
            </a:endParaRP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/>
          <p:cNvSpPr/>
          <p:nvPr/>
        </p:nvSpPr>
        <p:spPr>
          <a:xfrm>
            <a:off x="-33051" y="-7543"/>
            <a:ext cx="8608713" cy="9294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  <a:spcAft>
                <a:spcPts val="0"/>
              </a:spcAft>
            </a:pPr>
            <a:r>
              <a:rPr lang="ru-RU" sz="3300" b="1" dirty="0" smtClean="0">
                <a:latin typeface="+mn-lt"/>
                <a:ea typeface="Calibri" panose="020F0502020204030204" pitchFamily="34" charset="0"/>
              </a:rPr>
              <a:t>Поділ наук на види за </a:t>
            </a:r>
            <a:r>
              <a:rPr lang="ru-RU" sz="3300" b="1" dirty="0" err="1" smtClean="0">
                <a:latin typeface="+mn-lt"/>
                <a:ea typeface="Calibri" panose="020F0502020204030204" pitchFamily="34" charset="0"/>
              </a:rPr>
              <a:t>співвідношенням</a:t>
            </a:r>
            <a:r>
              <a:rPr lang="ru-RU" sz="3300" b="1" dirty="0" smtClean="0">
                <a:latin typeface="+mn-lt"/>
                <a:ea typeface="Calibri" panose="020F0502020204030204" pitchFamily="34" charset="0"/>
              </a:rPr>
              <a:t> </a:t>
            </a:r>
            <a:r>
              <a:rPr lang="ru-RU" sz="3300" b="1" dirty="0" err="1" smtClean="0">
                <a:latin typeface="+mn-lt"/>
                <a:ea typeface="Calibri" panose="020F0502020204030204" pitchFamily="34" charset="0"/>
              </a:rPr>
              <a:t>із</a:t>
            </a:r>
            <a:r>
              <a:rPr lang="ru-RU" sz="3300" b="1" dirty="0" smtClean="0">
                <a:latin typeface="+mn-lt"/>
                <a:ea typeface="Calibri" panose="020F0502020204030204" pitchFamily="34" charset="0"/>
              </a:rPr>
              <a:t> практикою</a:t>
            </a:r>
            <a:endParaRPr lang="uk-UA" sz="3300" dirty="0">
              <a:effectLst/>
              <a:latin typeface="+mn-lt"/>
              <a:ea typeface="Calibri" panose="020F0502020204030204" pitchFamily="34" charset="0"/>
            </a:endParaRPr>
          </a:p>
        </p:txBody>
      </p:sp>
      <p:sp>
        <p:nvSpPr>
          <p:cNvPr id="71" name="Rectangle 8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28" name="Rectangle 37"/>
          <p:cNvSpPr>
            <a:spLocks noChangeArrowheads="1"/>
          </p:cNvSpPr>
          <p:nvPr/>
        </p:nvSpPr>
        <p:spPr bwMode="auto">
          <a:xfrm>
            <a:off x="1225277" y="308540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40" name="Rectangle 43"/>
          <p:cNvSpPr>
            <a:spLocks noChangeArrowheads="1"/>
          </p:cNvSpPr>
          <p:nvPr/>
        </p:nvSpPr>
        <p:spPr bwMode="auto">
          <a:xfrm>
            <a:off x="1433364" y="3228361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153" name="Rectangle 158"/>
          <p:cNvSpPr>
            <a:spLocks noChangeArrowheads="1"/>
          </p:cNvSpPr>
          <p:nvPr/>
        </p:nvSpPr>
        <p:spPr bwMode="auto">
          <a:xfrm>
            <a:off x="1524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pSp>
        <p:nvGrpSpPr>
          <p:cNvPr id="3" name="Group 1"/>
          <p:cNvGrpSpPr>
            <a:grpSpLocks/>
          </p:cNvGrpSpPr>
          <p:nvPr/>
        </p:nvGrpSpPr>
        <p:grpSpPr bwMode="auto">
          <a:xfrm>
            <a:off x="318618" y="1268760"/>
            <a:ext cx="8565315" cy="5035276"/>
            <a:chOff x="914" y="9875"/>
            <a:chExt cx="10240" cy="1747"/>
          </a:xfrm>
        </p:grpSpPr>
        <p:sp>
          <p:nvSpPr>
            <p:cNvPr id="6" name="Rectangle 9"/>
            <p:cNvSpPr>
              <a:spLocks noChangeArrowheads="1"/>
            </p:cNvSpPr>
            <p:nvPr/>
          </p:nvSpPr>
          <p:spPr bwMode="auto">
            <a:xfrm>
              <a:off x="3643" y="9875"/>
              <a:ext cx="5400" cy="473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66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Науки </a:t>
              </a:r>
              <a:endParaRPr kumimoji="0" lang="uk-UA" altLang="uk-UA" sz="6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</a:endParaRPr>
            </a:p>
          </p:txBody>
        </p:sp>
        <p:sp>
          <p:nvSpPr>
            <p:cNvPr id="7" name="Rectangle 8"/>
            <p:cNvSpPr>
              <a:spLocks noChangeArrowheads="1"/>
            </p:cNvSpPr>
            <p:nvPr/>
          </p:nvSpPr>
          <p:spPr bwMode="auto">
            <a:xfrm>
              <a:off x="914" y="10524"/>
              <a:ext cx="5129" cy="473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45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Фундаментальні </a:t>
              </a:r>
              <a:endParaRPr kumimoji="0" lang="uk-UA" altLang="uk-UA" sz="45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6688" y="10516"/>
              <a:ext cx="4466" cy="481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45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Прикладні </a:t>
              </a:r>
              <a:r>
                <a:rPr kumimoji="0" lang="uk-UA" altLang="uk-UA" sz="40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 </a:t>
              </a:r>
              <a:endParaRPr kumimoji="0" lang="uk-UA" altLang="uk-UA" sz="4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" name="Rectangle 3"/>
            <p:cNvSpPr>
              <a:spLocks noChangeArrowheads="1"/>
            </p:cNvSpPr>
            <p:nvPr/>
          </p:nvSpPr>
          <p:spPr bwMode="auto">
            <a:xfrm>
              <a:off x="3478" y="11076"/>
              <a:ext cx="5961" cy="546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45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Науково-практичні розробки</a:t>
              </a:r>
              <a:endParaRPr kumimoji="0" lang="uk-UA" altLang="uk-UA" sz="45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14" name="Rectangle 16"/>
          <p:cNvSpPr>
            <a:spLocks noChangeArrowheads="1"/>
          </p:cNvSpPr>
          <p:nvPr/>
        </p:nvSpPr>
        <p:spPr bwMode="auto">
          <a:xfrm>
            <a:off x="1043608" y="21788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cxnSp>
        <p:nvCxnSpPr>
          <p:cNvPr id="33" name="Пряма зі стрілкою 32"/>
          <p:cNvCxnSpPr/>
          <p:nvPr/>
        </p:nvCxnSpPr>
        <p:spPr bwMode="auto">
          <a:xfrm>
            <a:off x="3131840" y="2638030"/>
            <a:ext cx="0" cy="478620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5" name="Пряма зі стрілкою 34"/>
          <p:cNvCxnSpPr>
            <a:stCxn id="6" idx="2"/>
          </p:cNvCxnSpPr>
          <p:nvPr/>
        </p:nvCxnSpPr>
        <p:spPr bwMode="auto">
          <a:xfrm flipH="1">
            <a:off x="4859740" y="2632060"/>
            <a:ext cx="1" cy="2098272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7" name="Пряма зі стрілкою 36"/>
          <p:cNvCxnSpPr/>
          <p:nvPr/>
        </p:nvCxnSpPr>
        <p:spPr bwMode="auto">
          <a:xfrm>
            <a:off x="6732240" y="2635441"/>
            <a:ext cx="0" cy="478620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786178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/>
          <p:cNvSpPr/>
          <p:nvPr/>
        </p:nvSpPr>
        <p:spPr>
          <a:xfrm>
            <a:off x="-33051" y="-7543"/>
            <a:ext cx="8608713" cy="90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  <a:spcAft>
                <a:spcPts val="0"/>
              </a:spcAft>
            </a:pPr>
            <a:r>
              <a:rPr lang="ru-RU" sz="6600" b="1" dirty="0">
                <a:latin typeface="+mn-lt"/>
                <a:ea typeface="Calibri" panose="020F0502020204030204" pitchFamily="34" charset="0"/>
              </a:rPr>
              <a:t>Функції науки</a:t>
            </a:r>
            <a:endParaRPr lang="uk-UA" sz="6600" dirty="0">
              <a:effectLst/>
              <a:latin typeface="+mn-lt"/>
              <a:ea typeface="Calibri" panose="020F0502020204030204" pitchFamily="34" charset="0"/>
            </a:endParaRPr>
          </a:p>
        </p:txBody>
      </p:sp>
      <p:sp>
        <p:nvSpPr>
          <p:cNvPr id="71" name="Rectangle 8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40" name="Rectangle 43"/>
          <p:cNvSpPr>
            <a:spLocks noChangeArrowheads="1"/>
          </p:cNvSpPr>
          <p:nvPr/>
        </p:nvSpPr>
        <p:spPr bwMode="auto">
          <a:xfrm>
            <a:off x="1433364" y="3228361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153" name="Rectangle 158"/>
          <p:cNvSpPr>
            <a:spLocks noChangeArrowheads="1"/>
          </p:cNvSpPr>
          <p:nvPr/>
        </p:nvSpPr>
        <p:spPr bwMode="auto">
          <a:xfrm>
            <a:off x="1524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14" name="Rectangle 16"/>
          <p:cNvSpPr>
            <a:spLocks noChangeArrowheads="1"/>
          </p:cNvSpPr>
          <p:nvPr/>
        </p:nvSpPr>
        <p:spPr bwMode="auto">
          <a:xfrm>
            <a:off x="1043608" y="21788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pSp>
        <p:nvGrpSpPr>
          <p:cNvPr id="5" name="Group 1"/>
          <p:cNvGrpSpPr>
            <a:grpSpLocks/>
          </p:cNvGrpSpPr>
          <p:nvPr/>
        </p:nvGrpSpPr>
        <p:grpSpPr bwMode="auto">
          <a:xfrm>
            <a:off x="28468" y="1124744"/>
            <a:ext cx="9115532" cy="5304289"/>
            <a:chOff x="1360" y="11508"/>
            <a:chExt cx="9353" cy="3569"/>
          </a:xfrm>
        </p:grpSpPr>
        <p:sp>
          <p:nvSpPr>
            <p:cNvPr id="9" name="AutoShape 18"/>
            <p:cNvSpPr>
              <a:spLocks noChangeArrowheads="1"/>
            </p:cNvSpPr>
            <p:nvPr/>
          </p:nvSpPr>
          <p:spPr bwMode="auto">
            <a:xfrm>
              <a:off x="4054" y="12286"/>
              <a:ext cx="2985" cy="1707"/>
            </a:xfrm>
            <a:prstGeom prst="star8">
              <a:avLst>
                <a:gd name="adj" fmla="val 38250"/>
              </a:avLst>
            </a:prstGeom>
            <a:ln>
              <a:solidFill>
                <a:srgbClr val="0F2E51"/>
              </a:solidFill>
              <a:headEnd/>
              <a:tailEnd/>
            </a:ln>
          </p:spPr>
          <p:style>
            <a:lnRef idx="3">
              <a:schemeClr val="lt1"/>
            </a:lnRef>
            <a:fillRef idx="1">
              <a:schemeClr val="dk1"/>
            </a:fillRef>
            <a:effectRef idx="1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uk-UA" sz="4000" b="1" i="0" u="sng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Функції науки</a:t>
              </a:r>
              <a:endParaRPr kumimoji="0" lang="ru-RU" altLang="uk-UA" sz="4000" b="0" i="0" u="sng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" name="AutoShape 17"/>
            <p:cNvSpPr>
              <a:spLocks noChangeArrowheads="1"/>
            </p:cNvSpPr>
            <p:nvPr/>
          </p:nvSpPr>
          <p:spPr bwMode="auto">
            <a:xfrm>
              <a:off x="1707" y="11708"/>
              <a:ext cx="1980" cy="720"/>
            </a:xfrm>
            <a:prstGeom prst="star8">
              <a:avLst>
                <a:gd name="adj" fmla="val 38250"/>
              </a:avLst>
            </a:prstGeom>
            <a:ln>
              <a:solidFill>
                <a:srgbClr val="0F2E51"/>
              </a:solidFill>
              <a:headEnd/>
              <a:tailEnd/>
            </a:ln>
          </p:spPr>
          <p:style>
            <a:lnRef idx="3">
              <a:schemeClr val="lt1"/>
            </a:lnRef>
            <a:fillRef idx="1">
              <a:schemeClr val="dk1"/>
            </a:fillRef>
            <a:effectRef idx="1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uk-UA" sz="3200" b="0" i="0" u="none" strike="noStrike" cap="none" normalizeH="0" baseline="0" dirty="0" err="1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опис</a:t>
              </a:r>
              <a:endParaRPr kumimoji="0" lang="ru-RU" altLang="uk-UA" sz="3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" name="AutoShape 16"/>
            <p:cNvSpPr>
              <a:spLocks noChangeArrowheads="1"/>
            </p:cNvSpPr>
            <p:nvPr/>
          </p:nvSpPr>
          <p:spPr bwMode="auto">
            <a:xfrm>
              <a:off x="1376" y="13688"/>
              <a:ext cx="2941" cy="900"/>
            </a:xfrm>
            <a:prstGeom prst="star8">
              <a:avLst>
                <a:gd name="adj" fmla="val 38250"/>
              </a:avLst>
            </a:prstGeom>
            <a:ln>
              <a:solidFill>
                <a:srgbClr val="0F2E51"/>
              </a:solidFill>
              <a:headEnd/>
              <a:tailEnd/>
            </a:ln>
          </p:spPr>
          <p:style>
            <a:lnRef idx="3">
              <a:schemeClr val="lt1"/>
            </a:lnRef>
            <a:fillRef idx="1">
              <a:schemeClr val="dk1"/>
            </a:fillRef>
            <a:effectRef idx="1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uk-UA" sz="32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пояснення</a:t>
              </a:r>
              <a:endParaRPr kumimoji="0" lang="ru-RU" altLang="uk-UA" sz="32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" name="AutoShape 15"/>
            <p:cNvSpPr>
              <a:spLocks noChangeArrowheads="1"/>
            </p:cNvSpPr>
            <p:nvPr/>
          </p:nvSpPr>
          <p:spPr bwMode="auto">
            <a:xfrm>
              <a:off x="6962" y="12501"/>
              <a:ext cx="3751" cy="900"/>
            </a:xfrm>
            <a:prstGeom prst="star8">
              <a:avLst>
                <a:gd name="adj" fmla="val 38250"/>
              </a:avLst>
            </a:prstGeom>
            <a:ln>
              <a:solidFill>
                <a:srgbClr val="0F2E51"/>
              </a:solidFill>
              <a:headEnd/>
              <a:tailEnd/>
            </a:ln>
          </p:spPr>
          <p:style>
            <a:lnRef idx="3">
              <a:schemeClr val="lt1"/>
            </a:lnRef>
            <a:fillRef idx="1">
              <a:schemeClr val="dk1"/>
            </a:fillRef>
            <a:effectRef idx="1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uk-UA" sz="3200" b="0" i="0" u="none" strike="noStrike" cap="none" normalizeH="0" baseline="0" dirty="0" err="1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передбачення</a:t>
              </a:r>
              <a:endParaRPr kumimoji="0" lang="ru-RU" altLang="uk-UA" sz="3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" name="AutoShape 14"/>
            <p:cNvSpPr>
              <a:spLocks noChangeArrowheads="1"/>
            </p:cNvSpPr>
            <p:nvPr/>
          </p:nvSpPr>
          <p:spPr bwMode="auto">
            <a:xfrm>
              <a:off x="7459" y="13850"/>
              <a:ext cx="3005" cy="900"/>
            </a:xfrm>
            <a:prstGeom prst="star8">
              <a:avLst>
                <a:gd name="adj" fmla="val 38250"/>
              </a:avLst>
            </a:prstGeom>
            <a:ln>
              <a:solidFill>
                <a:srgbClr val="0F2E51"/>
              </a:solidFill>
              <a:headEnd/>
              <a:tailEnd/>
            </a:ln>
          </p:spPr>
          <p:style>
            <a:lnRef idx="3">
              <a:schemeClr val="lt1"/>
            </a:lnRef>
            <a:fillRef idx="1">
              <a:schemeClr val="dk1"/>
            </a:fillRef>
            <a:effectRef idx="1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uk-UA" sz="3200" b="0" i="0" u="none" strike="noStrike" cap="none" normalizeH="0" baseline="0" dirty="0" err="1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розуміння</a:t>
              </a:r>
              <a:endParaRPr kumimoji="0" lang="ru-RU" altLang="uk-UA" sz="3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AutoShape 13"/>
            <p:cNvSpPr>
              <a:spLocks noChangeArrowheads="1"/>
            </p:cNvSpPr>
            <p:nvPr/>
          </p:nvSpPr>
          <p:spPr bwMode="auto">
            <a:xfrm>
              <a:off x="3931" y="11512"/>
              <a:ext cx="2498" cy="646"/>
            </a:xfrm>
            <a:prstGeom prst="star8">
              <a:avLst>
                <a:gd name="adj" fmla="val 38250"/>
              </a:avLst>
            </a:prstGeom>
            <a:ln>
              <a:solidFill>
                <a:srgbClr val="0F2E51"/>
              </a:solidFill>
              <a:headEnd/>
              <a:tailEnd/>
            </a:ln>
          </p:spPr>
          <p:style>
            <a:lnRef idx="3">
              <a:schemeClr val="lt1"/>
            </a:lnRef>
            <a:fillRef idx="1">
              <a:schemeClr val="dk1"/>
            </a:fillRef>
            <a:effectRef idx="1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uk-UA" sz="3200" b="0" i="0" u="none" strike="noStrike" cap="none" normalizeH="0" baseline="0" dirty="0" err="1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пізнання</a:t>
              </a:r>
              <a:endParaRPr kumimoji="0" lang="ru-RU" altLang="uk-UA" sz="3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AutoShape 12"/>
            <p:cNvSpPr>
              <a:spLocks noChangeArrowheads="1"/>
            </p:cNvSpPr>
            <p:nvPr/>
          </p:nvSpPr>
          <p:spPr bwMode="auto">
            <a:xfrm>
              <a:off x="1360" y="12512"/>
              <a:ext cx="2924" cy="900"/>
            </a:xfrm>
            <a:prstGeom prst="star8">
              <a:avLst>
                <a:gd name="adj" fmla="val 38250"/>
              </a:avLst>
            </a:prstGeom>
            <a:ln>
              <a:solidFill>
                <a:srgbClr val="0F2E51"/>
              </a:solidFill>
              <a:headEnd/>
              <a:tailEnd/>
            </a:ln>
          </p:spPr>
          <p:style>
            <a:lnRef idx="3">
              <a:schemeClr val="lt1"/>
            </a:lnRef>
            <a:fillRef idx="1">
              <a:schemeClr val="dk1"/>
            </a:fillRef>
            <a:effectRef idx="1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uk-UA" sz="32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виховання</a:t>
              </a:r>
              <a:endParaRPr kumimoji="0" lang="ru-RU" altLang="uk-UA" sz="32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" name="AutoShape 11"/>
            <p:cNvSpPr>
              <a:spLocks noChangeArrowheads="1"/>
            </p:cNvSpPr>
            <p:nvPr/>
          </p:nvSpPr>
          <p:spPr bwMode="auto">
            <a:xfrm>
              <a:off x="3927" y="14177"/>
              <a:ext cx="3240" cy="900"/>
            </a:xfrm>
            <a:prstGeom prst="star8">
              <a:avLst>
                <a:gd name="adj" fmla="val 38250"/>
              </a:avLst>
            </a:prstGeom>
            <a:ln>
              <a:solidFill>
                <a:srgbClr val="0F2E51"/>
              </a:solidFill>
              <a:headEnd/>
              <a:tailEnd/>
            </a:ln>
          </p:spPr>
          <p:style>
            <a:lnRef idx="3">
              <a:schemeClr val="lt1"/>
            </a:lnRef>
            <a:fillRef idx="1">
              <a:schemeClr val="dk1"/>
            </a:fillRef>
            <a:effectRef idx="1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uk-UA" sz="3200" b="0" i="0" u="none" strike="noStrike" cap="none" normalizeH="0" baseline="0" dirty="0" err="1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організація</a:t>
              </a:r>
              <a:endParaRPr kumimoji="0" lang="ru-RU" altLang="uk-UA" sz="3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" name="AutoShape 10"/>
            <p:cNvSpPr>
              <a:spLocks noChangeArrowheads="1"/>
            </p:cNvSpPr>
            <p:nvPr/>
          </p:nvSpPr>
          <p:spPr bwMode="auto">
            <a:xfrm>
              <a:off x="6354" y="11508"/>
              <a:ext cx="4256" cy="968"/>
            </a:xfrm>
            <a:prstGeom prst="star8">
              <a:avLst>
                <a:gd name="adj" fmla="val 38250"/>
              </a:avLst>
            </a:prstGeom>
            <a:ln>
              <a:solidFill>
                <a:srgbClr val="0F2E51"/>
              </a:solidFill>
              <a:headEnd/>
              <a:tailEnd/>
            </a:ln>
          </p:spPr>
          <p:style>
            <a:lnRef idx="3">
              <a:schemeClr val="lt1"/>
            </a:lnRef>
            <a:fillRef idx="1">
              <a:schemeClr val="dk1"/>
            </a:fillRef>
            <a:effectRef idx="1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uk-UA" sz="3200" b="0" i="0" u="none" strike="noStrike" cap="none" normalizeH="0" baseline="0" dirty="0" err="1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конструювання</a:t>
              </a:r>
              <a:endParaRPr kumimoji="0" lang="ru-RU" altLang="uk-UA" sz="3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" name="Line 9"/>
            <p:cNvSpPr>
              <a:spLocks noChangeShapeType="1"/>
            </p:cNvSpPr>
            <p:nvPr/>
          </p:nvSpPr>
          <p:spPr bwMode="auto">
            <a:xfrm flipH="1" flipV="1">
              <a:off x="3856" y="13117"/>
              <a:ext cx="198" cy="11"/>
            </a:xfrm>
            <a:prstGeom prst="line">
              <a:avLst/>
            </a:prstGeom>
            <a:ln>
              <a:solidFill>
                <a:srgbClr val="0F2E51"/>
              </a:solidFill>
              <a:headEnd/>
              <a:tailEnd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chemeClr val="bg1"/>
                </a:solidFill>
              </a:endParaRPr>
            </a:p>
          </p:txBody>
        </p:sp>
        <p:sp>
          <p:nvSpPr>
            <p:cNvPr id="21" name="Line 8"/>
            <p:cNvSpPr>
              <a:spLocks noChangeShapeType="1"/>
            </p:cNvSpPr>
            <p:nvPr/>
          </p:nvSpPr>
          <p:spPr bwMode="auto">
            <a:xfrm flipH="1">
              <a:off x="3856" y="13758"/>
              <a:ext cx="659" cy="264"/>
            </a:xfrm>
            <a:prstGeom prst="line">
              <a:avLst/>
            </a:prstGeom>
            <a:ln>
              <a:solidFill>
                <a:srgbClr val="0F2E51"/>
              </a:solidFill>
              <a:headEnd/>
              <a:tailEnd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chemeClr val="bg1"/>
                </a:solidFill>
              </a:endParaRPr>
            </a:p>
          </p:txBody>
        </p:sp>
        <p:sp>
          <p:nvSpPr>
            <p:cNvPr id="22" name="Line 7"/>
            <p:cNvSpPr>
              <a:spLocks noChangeShapeType="1"/>
            </p:cNvSpPr>
            <p:nvPr/>
          </p:nvSpPr>
          <p:spPr bwMode="auto">
            <a:xfrm flipH="1" flipV="1">
              <a:off x="3634" y="12089"/>
              <a:ext cx="848" cy="462"/>
            </a:xfrm>
            <a:prstGeom prst="line">
              <a:avLst/>
            </a:prstGeom>
            <a:ln>
              <a:solidFill>
                <a:srgbClr val="0F2E51"/>
              </a:solidFill>
              <a:headEnd/>
              <a:tailEnd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chemeClr val="bg1"/>
                </a:solidFill>
              </a:endParaRPr>
            </a:p>
          </p:txBody>
        </p:sp>
        <p:sp>
          <p:nvSpPr>
            <p:cNvPr id="23" name="Line 6"/>
            <p:cNvSpPr>
              <a:spLocks noChangeShapeType="1"/>
            </p:cNvSpPr>
            <p:nvPr/>
          </p:nvSpPr>
          <p:spPr bwMode="auto">
            <a:xfrm flipH="1" flipV="1">
              <a:off x="5547" y="12041"/>
              <a:ext cx="12" cy="264"/>
            </a:xfrm>
            <a:prstGeom prst="line">
              <a:avLst/>
            </a:prstGeom>
            <a:ln>
              <a:solidFill>
                <a:srgbClr val="0F2E51"/>
              </a:solidFill>
              <a:headEnd/>
              <a:tailEnd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chemeClr val="bg1"/>
                </a:solidFill>
              </a:endParaRPr>
            </a:p>
          </p:txBody>
        </p:sp>
        <p:sp>
          <p:nvSpPr>
            <p:cNvPr id="24" name="Line 5"/>
            <p:cNvSpPr>
              <a:spLocks noChangeShapeType="1"/>
            </p:cNvSpPr>
            <p:nvPr/>
          </p:nvSpPr>
          <p:spPr bwMode="auto">
            <a:xfrm flipH="1" flipV="1">
              <a:off x="5547" y="14002"/>
              <a:ext cx="12" cy="175"/>
            </a:xfrm>
            <a:prstGeom prst="line">
              <a:avLst/>
            </a:prstGeom>
            <a:ln>
              <a:solidFill>
                <a:srgbClr val="0F2E51"/>
              </a:solidFill>
              <a:headEnd/>
              <a:tailEnd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chemeClr val="bg1"/>
                </a:solidFill>
              </a:endParaRPr>
            </a:p>
          </p:txBody>
        </p:sp>
        <p:sp>
          <p:nvSpPr>
            <p:cNvPr id="25" name="Line 4"/>
            <p:cNvSpPr>
              <a:spLocks noChangeShapeType="1"/>
            </p:cNvSpPr>
            <p:nvPr/>
          </p:nvSpPr>
          <p:spPr bwMode="auto">
            <a:xfrm flipV="1">
              <a:off x="6613" y="12321"/>
              <a:ext cx="365" cy="224"/>
            </a:xfrm>
            <a:prstGeom prst="line">
              <a:avLst/>
            </a:prstGeom>
            <a:ln>
              <a:solidFill>
                <a:srgbClr val="0F2E51"/>
              </a:solidFill>
              <a:headEnd/>
              <a:tailEnd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chemeClr val="bg1"/>
                </a:solidFill>
              </a:endParaRPr>
            </a:p>
          </p:txBody>
        </p:sp>
        <p:sp>
          <p:nvSpPr>
            <p:cNvPr id="26" name="Line 3"/>
            <p:cNvSpPr>
              <a:spLocks noChangeShapeType="1"/>
            </p:cNvSpPr>
            <p:nvPr/>
          </p:nvSpPr>
          <p:spPr bwMode="auto">
            <a:xfrm flipH="1">
              <a:off x="7057" y="13107"/>
              <a:ext cx="431" cy="21"/>
            </a:xfrm>
            <a:prstGeom prst="line">
              <a:avLst/>
            </a:prstGeom>
            <a:ln>
              <a:solidFill>
                <a:srgbClr val="0F2E51"/>
              </a:solidFill>
              <a:headEnd/>
              <a:tailEnd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chemeClr val="bg1"/>
                </a:solidFill>
              </a:endParaRPr>
            </a:p>
          </p:txBody>
        </p:sp>
        <p:sp>
          <p:nvSpPr>
            <p:cNvPr id="27" name="Line 2"/>
            <p:cNvSpPr>
              <a:spLocks noChangeShapeType="1"/>
            </p:cNvSpPr>
            <p:nvPr/>
          </p:nvSpPr>
          <p:spPr bwMode="auto">
            <a:xfrm>
              <a:off x="6613" y="13758"/>
              <a:ext cx="1256" cy="390"/>
            </a:xfrm>
            <a:prstGeom prst="line">
              <a:avLst/>
            </a:prstGeom>
            <a:ln>
              <a:solidFill>
                <a:srgbClr val="0F2E51"/>
              </a:solidFill>
              <a:headEnd/>
              <a:tailEnd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chemeClr val="bg1"/>
                </a:solidFill>
              </a:endParaRPr>
            </a:p>
          </p:txBody>
        </p:sp>
      </p:grpSp>
      <p:sp>
        <p:nvSpPr>
          <p:cNvPr id="29" name="Rectangle 29"/>
          <p:cNvSpPr>
            <a:spLocks noChangeArrowheads="1"/>
          </p:cNvSpPr>
          <p:nvPr/>
        </p:nvSpPr>
        <p:spPr bwMode="auto">
          <a:xfrm>
            <a:off x="1428750" y="250525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51014340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/>
          <p:cNvSpPr/>
          <p:nvPr/>
        </p:nvSpPr>
        <p:spPr>
          <a:xfrm>
            <a:off x="-33051" y="-7543"/>
            <a:ext cx="8608713" cy="8802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  <a:spcAft>
                <a:spcPts val="0"/>
              </a:spcAft>
            </a:pPr>
            <a:r>
              <a:rPr lang="ru-RU" sz="3200" b="1" dirty="0">
                <a:latin typeface="+mn-lt"/>
                <a:ea typeface="Calibri" panose="020F0502020204030204" pitchFamily="34" charset="0"/>
              </a:rPr>
              <a:t>Трактування науки з </a:t>
            </a:r>
            <a:r>
              <a:rPr lang="ru-RU" sz="3200" b="1" dirty="0" err="1">
                <a:latin typeface="+mn-lt"/>
                <a:ea typeface="Calibri" panose="020F0502020204030204" pitchFamily="34" charset="0"/>
              </a:rPr>
              <a:t>двох</a:t>
            </a:r>
            <a:r>
              <a:rPr lang="ru-RU" sz="3200" b="1" dirty="0">
                <a:latin typeface="+mn-lt"/>
                <a:ea typeface="Calibri" panose="020F0502020204030204" pitchFamily="34" charset="0"/>
              </a:rPr>
              <a:t> </a:t>
            </a:r>
            <a:r>
              <a:rPr lang="ru-RU" sz="3200" b="1" dirty="0" err="1">
                <a:latin typeface="+mn-lt"/>
                <a:ea typeface="Calibri" panose="020F0502020204030204" pitchFamily="34" charset="0"/>
              </a:rPr>
              <a:t>основних</a:t>
            </a:r>
            <a:r>
              <a:rPr lang="ru-RU" sz="3200" b="1" dirty="0">
                <a:latin typeface="+mn-lt"/>
                <a:ea typeface="Calibri" panose="020F0502020204030204" pitchFamily="34" charset="0"/>
              </a:rPr>
              <a:t> </a:t>
            </a:r>
            <a:r>
              <a:rPr lang="ru-RU" sz="3200" b="1" dirty="0" err="1">
                <a:latin typeface="+mn-lt"/>
                <a:ea typeface="Calibri" panose="020F0502020204030204" pitchFamily="34" charset="0"/>
              </a:rPr>
              <a:t>позицій</a:t>
            </a:r>
            <a:endParaRPr lang="uk-UA" sz="3200" dirty="0">
              <a:effectLst/>
              <a:latin typeface="+mn-lt"/>
              <a:ea typeface="Calibri" panose="020F0502020204030204" pitchFamily="34" charset="0"/>
            </a:endParaRPr>
          </a:p>
        </p:txBody>
      </p:sp>
      <p:sp>
        <p:nvSpPr>
          <p:cNvPr id="71" name="Rectangle 8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40" name="Rectangle 43"/>
          <p:cNvSpPr>
            <a:spLocks noChangeArrowheads="1"/>
          </p:cNvSpPr>
          <p:nvPr/>
        </p:nvSpPr>
        <p:spPr bwMode="auto">
          <a:xfrm>
            <a:off x="1433364" y="3228361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153" name="Rectangle 158"/>
          <p:cNvSpPr>
            <a:spLocks noChangeArrowheads="1"/>
          </p:cNvSpPr>
          <p:nvPr/>
        </p:nvSpPr>
        <p:spPr bwMode="auto">
          <a:xfrm>
            <a:off x="1524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14" name="Rectangle 16"/>
          <p:cNvSpPr>
            <a:spLocks noChangeArrowheads="1"/>
          </p:cNvSpPr>
          <p:nvPr/>
        </p:nvSpPr>
        <p:spPr bwMode="auto">
          <a:xfrm>
            <a:off x="1043608" y="21788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29" name="Rectangle 29"/>
          <p:cNvSpPr>
            <a:spLocks noChangeArrowheads="1"/>
          </p:cNvSpPr>
          <p:nvPr/>
        </p:nvSpPr>
        <p:spPr bwMode="auto">
          <a:xfrm>
            <a:off x="1428750" y="250525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pSp>
        <p:nvGrpSpPr>
          <p:cNvPr id="3" name="Group 1"/>
          <p:cNvGrpSpPr>
            <a:grpSpLocks/>
          </p:cNvGrpSpPr>
          <p:nvPr/>
        </p:nvGrpSpPr>
        <p:grpSpPr bwMode="auto">
          <a:xfrm>
            <a:off x="395536" y="1196752"/>
            <a:ext cx="8496944" cy="4824536"/>
            <a:chOff x="1134" y="7679"/>
            <a:chExt cx="9540" cy="2163"/>
          </a:xfrm>
        </p:grpSpPr>
        <p:sp>
          <p:nvSpPr>
            <p:cNvPr id="6" name="Rectangle 12"/>
            <p:cNvSpPr>
              <a:spLocks noChangeArrowheads="1"/>
            </p:cNvSpPr>
            <p:nvPr/>
          </p:nvSpPr>
          <p:spPr bwMode="auto">
            <a:xfrm>
              <a:off x="3654" y="7679"/>
              <a:ext cx="4140" cy="540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66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НАУКА</a:t>
              </a:r>
              <a:endParaRPr kumimoji="0" lang="uk-UA" altLang="uk-UA" sz="6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" name="Rectangle 11"/>
            <p:cNvSpPr>
              <a:spLocks noChangeArrowheads="1"/>
            </p:cNvSpPr>
            <p:nvPr/>
          </p:nvSpPr>
          <p:spPr bwMode="auto">
            <a:xfrm>
              <a:off x="1134" y="8582"/>
              <a:ext cx="4140" cy="647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45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з теоретичної позиції</a:t>
              </a:r>
              <a:endParaRPr kumimoji="0" lang="uk-UA" altLang="uk-UA" sz="45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5814" y="8582"/>
              <a:ext cx="4860" cy="647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3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як певний вид суспільного поділу праці</a:t>
              </a:r>
              <a:endParaRPr kumimoji="0" lang="uk-UA" altLang="uk-UA" sz="3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" name="Rectangle 9"/>
            <p:cNvSpPr>
              <a:spLocks noChangeArrowheads="1"/>
            </p:cNvSpPr>
            <p:nvPr/>
          </p:nvSpPr>
          <p:spPr bwMode="auto">
            <a:xfrm>
              <a:off x="1134" y="9302"/>
              <a:ext cx="4140" cy="540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45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система знань</a:t>
              </a:r>
              <a:endParaRPr kumimoji="0" lang="uk-UA" altLang="uk-UA" sz="45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8" name="Rectangle 8"/>
            <p:cNvSpPr>
              <a:spLocks noChangeArrowheads="1"/>
            </p:cNvSpPr>
            <p:nvPr/>
          </p:nvSpPr>
          <p:spPr bwMode="auto">
            <a:xfrm>
              <a:off x="5814" y="9302"/>
              <a:ext cx="4860" cy="540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45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наукова діяльність</a:t>
              </a:r>
              <a:endParaRPr kumimoji="0" lang="uk-UA" altLang="uk-UA" sz="45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0" name="Line 7"/>
            <p:cNvSpPr>
              <a:spLocks noChangeShapeType="1"/>
            </p:cNvSpPr>
            <p:nvPr/>
          </p:nvSpPr>
          <p:spPr bwMode="auto">
            <a:xfrm>
              <a:off x="5634" y="8222"/>
              <a:ext cx="0" cy="180"/>
            </a:xfrm>
            <a:prstGeom prst="line">
              <a:avLst/>
            </a:prstGeom>
            <a:ln>
              <a:headEnd/>
              <a:tailEnd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chemeClr val="bg1"/>
                </a:solidFill>
              </a:endParaRPr>
            </a:p>
          </p:txBody>
        </p:sp>
        <p:sp>
          <p:nvSpPr>
            <p:cNvPr id="31" name="Line 6"/>
            <p:cNvSpPr>
              <a:spLocks noChangeShapeType="1"/>
            </p:cNvSpPr>
            <p:nvPr/>
          </p:nvSpPr>
          <p:spPr bwMode="auto">
            <a:xfrm>
              <a:off x="2934" y="8402"/>
              <a:ext cx="5400" cy="0"/>
            </a:xfrm>
            <a:prstGeom prst="line">
              <a:avLst/>
            </a:prstGeom>
            <a:ln>
              <a:headEnd/>
              <a:tailEnd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chemeClr val="bg1"/>
                </a:solidFill>
              </a:endParaRPr>
            </a:p>
          </p:txBody>
        </p:sp>
        <p:sp>
          <p:nvSpPr>
            <p:cNvPr id="32" name="Line 5"/>
            <p:cNvSpPr>
              <a:spLocks noChangeShapeType="1"/>
            </p:cNvSpPr>
            <p:nvPr/>
          </p:nvSpPr>
          <p:spPr bwMode="auto">
            <a:xfrm>
              <a:off x="2934" y="8402"/>
              <a:ext cx="0" cy="180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chemeClr val="bg1"/>
                </a:solidFill>
              </a:endParaRPr>
            </a:p>
          </p:txBody>
        </p:sp>
        <p:sp>
          <p:nvSpPr>
            <p:cNvPr id="33" name="Line 4"/>
            <p:cNvSpPr>
              <a:spLocks noChangeShapeType="1"/>
            </p:cNvSpPr>
            <p:nvPr/>
          </p:nvSpPr>
          <p:spPr bwMode="auto">
            <a:xfrm>
              <a:off x="8334" y="8402"/>
              <a:ext cx="0" cy="180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chemeClr val="bg1"/>
                </a:solidFill>
              </a:endParaRPr>
            </a:p>
          </p:txBody>
        </p:sp>
        <p:sp>
          <p:nvSpPr>
            <p:cNvPr id="34" name="Line 3"/>
            <p:cNvSpPr>
              <a:spLocks noChangeShapeType="1"/>
            </p:cNvSpPr>
            <p:nvPr/>
          </p:nvSpPr>
          <p:spPr bwMode="auto">
            <a:xfrm>
              <a:off x="2934" y="9229"/>
              <a:ext cx="0" cy="73"/>
            </a:xfrm>
            <a:prstGeom prst="line">
              <a:avLst/>
            </a:prstGeom>
            <a:ln>
              <a:headEnd/>
              <a:tailEnd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chemeClr val="bg1"/>
                </a:solidFill>
              </a:endParaRPr>
            </a:p>
          </p:txBody>
        </p:sp>
        <p:sp>
          <p:nvSpPr>
            <p:cNvPr id="35" name="Line 2"/>
            <p:cNvSpPr>
              <a:spLocks noChangeShapeType="1"/>
            </p:cNvSpPr>
            <p:nvPr/>
          </p:nvSpPr>
          <p:spPr bwMode="auto">
            <a:xfrm>
              <a:off x="8334" y="9229"/>
              <a:ext cx="0" cy="73"/>
            </a:xfrm>
            <a:prstGeom prst="line">
              <a:avLst/>
            </a:prstGeom>
            <a:ln>
              <a:headEnd/>
              <a:tailEnd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28660649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/>
          <p:cNvSpPr/>
          <p:nvPr/>
        </p:nvSpPr>
        <p:spPr>
          <a:xfrm>
            <a:off x="-119702" y="15279"/>
            <a:ext cx="8608713" cy="5478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  <a:spcAft>
                <a:spcPts val="0"/>
              </a:spcAft>
            </a:pPr>
            <a:r>
              <a:rPr lang="ru-RU" sz="3700" b="1" dirty="0">
                <a:latin typeface="+mn-lt"/>
                <a:ea typeface="Calibri" panose="020F0502020204030204" pitchFamily="34" charset="0"/>
              </a:rPr>
              <a:t>Основні </a:t>
            </a:r>
            <a:r>
              <a:rPr lang="ru-RU" sz="3700" b="1" dirty="0" err="1">
                <a:latin typeface="+mn-lt"/>
                <a:ea typeface="Calibri" panose="020F0502020204030204" pitchFamily="34" charset="0"/>
              </a:rPr>
              <a:t>структурні</a:t>
            </a:r>
            <a:r>
              <a:rPr lang="ru-RU" sz="3700" b="1" dirty="0">
                <a:latin typeface="+mn-lt"/>
                <a:ea typeface="Calibri" panose="020F0502020204030204" pitchFamily="34" charset="0"/>
              </a:rPr>
              <a:t> </a:t>
            </a:r>
            <a:r>
              <a:rPr lang="ru-RU" sz="3700" b="1" dirty="0" err="1">
                <a:latin typeface="+mn-lt"/>
                <a:ea typeface="Calibri" panose="020F0502020204030204" pitchFamily="34" charset="0"/>
              </a:rPr>
              <a:t>елементи</a:t>
            </a:r>
            <a:r>
              <a:rPr lang="ru-RU" sz="3700" b="1" dirty="0">
                <a:latin typeface="+mn-lt"/>
                <a:ea typeface="Calibri" panose="020F0502020204030204" pitchFamily="34" charset="0"/>
              </a:rPr>
              <a:t> науки</a:t>
            </a:r>
            <a:endParaRPr lang="uk-UA" sz="3700" dirty="0">
              <a:effectLst/>
              <a:latin typeface="+mn-lt"/>
              <a:ea typeface="Calibri" panose="020F0502020204030204" pitchFamily="34" charset="0"/>
            </a:endParaRPr>
          </a:p>
        </p:txBody>
      </p:sp>
      <p:sp>
        <p:nvSpPr>
          <p:cNvPr id="71" name="Rectangle 8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40" name="Rectangle 43"/>
          <p:cNvSpPr>
            <a:spLocks noChangeArrowheads="1"/>
          </p:cNvSpPr>
          <p:nvPr/>
        </p:nvSpPr>
        <p:spPr bwMode="auto">
          <a:xfrm>
            <a:off x="1433364" y="3228361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153" name="Rectangle 158"/>
          <p:cNvSpPr>
            <a:spLocks noChangeArrowheads="1"/>
          </p:cNvSpPr>
          <p:nvPr/>
        </p:nvSpPr>
        <p:spPr bwMode="auto">
          <a:xfrm>
            <a:off x="1524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29" name="Rectangle 29"/>
          <p:cNvSpPr>
            <a:spLocks noChangeArrowheads="1"/>
          </p:cNvSpPr>
          <p:nvPr/>
        </p:nvSpPr>
        <p:spPr bwMode="auto">
          <a:xfrm>
            <a:off x="1428750" y="250525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pSp>
        <p:nvGrpSpPr>
          <p:cNvPr id="5" name="Group 1"/>
          <p:cNvGrpSpPr>
            <a:grpSpLocks/>
          </p:cNvGrpSpPr>
          <p:nvPr/>
        </p:nvGrpSpPr>
        <p:grpSpPr bwMode="auto">
          <a:xfrm>
            <a:off x="138517" y="895922"/>
            <a:ext cx="8812088" cy="5716271"/>
            <a:chOff x="1134" y="2273"/>
            <a:chExt cx="9360" cy="4326"/>
          </a:xfrm>
        </p:grpSpPr>
        <p:sp>
          <p:nvSpPr>
            <p:cNvPr id="9" name="Line 39"/>
            <p:cNvSpPr>
              <a:spLocks noChangeShapeType="1"/>
            </p:cNvSpPr>
            <p:nvPr/>
          </p:nvSpPr>
          <p:spPr bwMode="auto">
            <a:xfrm>
              <a:off x="4194" y="4613"/>
              <a:ext cx="6120" cy="0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chemeClr val="tx2"/>
                </a:solidFill>
              </a:endParaRPr>
            </a:p>
          </p:txBody>
        </p:sp>
        <p:grpSp>
          <p:nvGrpSpPr>
            <p:cNvPr id="10" name="Group 2"/>
            <p:cNvGrpSpPr>
              <a:grpSpLocks/>
            </p:cNvGrpSpPr>
            <p:nvPr/>
          </p:nvGrpSpPr>
          <p:grpSpPr bwMode="auto">
            <a:xfrm>
              <a:off x="1134" y="2273"/>
              <a:ext cx="9360" cy="4326"/>
              <a:chOff x="1134" y="2273"/>
              <a:chExt cx="9360" cy="4326"/>
            </a:xfrm>
          </p:grpSpPr>
          <p:sp>
            <p:nvSpPr>
              <p:cNvPr id="11" name="Rectangle 38"/>
              <p:cNvSpPr>
                <a:spLocks noChangeArrowheads="1"/>
              </p:cNvSpPr>
              <p:nvPr/>
            </p:nvSpPr>
            <p:spPr bwMode="auto">
              <a:xfrm>
                <a:off x="4194" y="2273"/>
                <a:ext cx="3971" cy="540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4800" b="0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Ідея </a:t>
                </a:r>
                <a:endParaRPr kumimoji="0" lang="uk-UA" altLang="uk-UA" sz="48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</a:endParaRPr>
              </a:p>
            </p:txBody>
          </p:sp>
          <p:sp>
            <p:nvSpPr>
              <p:cNvPr id="13" name="Rectangle 37"/>
              <p:cNvSpPr>
                <a:spLocks noChangeArrowheads="1"/>
              </p:cNvSpPr>
              <p:nvPr/>
            </p:nvSpPr>
            <p:spPr bwMode="auto">
              <a:xfrm>
                <a:off x="4194" y="2993"/>
                <a:ext cx="3971" cy="540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4800" b="0" i="0" u="none" strike="noStrike" cap="none" normalizeH="0" baseline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Гіпотеза </a:t>
                </a:r>
                <a:endParaRPr kumimoji="0" lang="uk-UA" altLang="uk-UA" sz="4800" b="0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</a:endParaRPr>
              </a:p>
            </p:txBody>
          </p:sp>
          <p:sp>
            <p:nvSpPr>
              <p:cNvPr id="15" name="Rectangle 36"/>
              <p:cNvSpPr>
                <a:spLocks noChangeArrowheads="1"/>
              </p:cNvSpPr>
              <p:nvPr/>
            </p:nvSpPr>
            <p:spPr bwMode="auto">
              <a:xfrm>
                <a:off x="1314" y="3893"/>
                <a:ext cx="2160" cy="540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4800" b="0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Закони</a:t>
                </a:r>
                <a:endParaRPr kumimoji="0" lang="uk-UA" altLang="uk-UA" sz="48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</a:endParaRPr>
              </a:p>
            </p:txBody>
          </p:sp>
          <p:sp>
            <p:nvSpPr>
              <p:cNvPr id="16" name="Rectangle 35"/>
              <p:cNvSpPr>
                <a:spLocks noChangeArrowheads="1"/>
              </p:cNvSpPr>
              <p:nvPr/>
            </p:nvSpPr>
            <p:spPr bwMode="auto">
              <a:xfrm>
                <a:off x="4194" y="3893"/>
                <a:ext cx="6300" cy="540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4800" b="0" i="0" u="none" strike="noStrike" cap="none" normalizeH="0" baseline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Теорія  </a:t>
                </a:r>
                <a:endParaRPr kumimoji="0" lang="uk-UA" altLang="uk-UA" sz="4800" b="0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</a:endParaRPr>
              </a:p>
            </p:txBody>
          </p:sp>
          <p:grpSp>
            <p:nvGrpSpPr>
              <p:cNvPr id="17" name="Group 31"/>
              <p:cNvGrpSpPr>
                <a:grpSpLocks/>
              </p:cNvGrpSpPr>
              <p:nvPr/>
            </p:nvGrpSpPr>
            <p:grpSpPr bwMode="auto">
              <a:xfrm>
                <a:off x="1134" y="4793"/>
                <a:ext cx="2520" cy="1800"/>
                <a:chOff x="1134" y="11339"/>
                <a:chExt cx="2520" cy="1800"/>
              </a:xfrm>
            </p:grpSpPr>
            <p:sp>
              <p:nvSpPr>
                <p:cNvPr id="55" name="Rectangle 34"/>
                <p:cNvSpPr>
                  <a:spLocks noChangeArrowheads="1"/>
                </p:cNvSpPr>
                <p:nvPr/>
              </p:nvSpPr>
              <p:spPr bwMode="auto">
                <a:xfrm>
                  <a:off x="1134" y="11339"/>
                  <a:ext cx="720" cy="1800"/>
                </a:xfrm>
                <a:prstGeom prst="rect">
                  <a:avLst/>
                </a:prstGeom>
                <a:ln>
                  <a:headEnd/>
                  <a:tailEnd/>
                </a:ln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vert="vert270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uk-UA" altLang="uk-UA" sz="3600" b="0" i="0" u="none" strike="noStrike" cap="none" normalizeH="0" baseline="0" smtClean="0">
                      <a:ln>
                        <a:noFill/>
                      </a:ln>
                      <a:solidFill>
                        <a:schemeClr val="tx2"/>
                      </a:solidFill>
                      <a:effectLst/>
                      <a:latin typeface="Times New Roman" panose="02020603050405020304" pitchFamily="18" charset="0"/>
                      <a:ea typeface="Arial Unicode MS" charset="-128"/>
                      <a:cs typeface="Times New Roman" panose="02020603050405020304" pitchFamily="18" charset="0"/>
                    </a:rPr>
                    <a:t>специфічні</a:t>
                  </a:r>
                  <a:endParaRPr kumimoji="0" lang="uk-UA" altLang="uk-UA" sz="4800" b="0" i="0" u="none" strike="noStrike" cap="none" normalizeH="0" baseline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56" name="Rectangle 33"/>
                <p:cNvSpPr>
                  <a:spLocks noChangeArrowheads="1"/>
                </p:cNvSpPr>
                <p:nvPr/>
              </p:nvSpPr>
              <p:spPr bwMode="auto">
                <a:xfrm>
                  <a:off x="2034" y="11339"/>
                  <a:ext cx="540" cy="1800"/>
                </a:xfrm>
                <a:prstGeom prst="rect">
                  <a:avLst/>
                </a:prstGeom>
                <a:ln>
                  <a:headEnd/>
                  <a:tailEnd/>
                </a:ln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vert="vert270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uk-UA" altLang="uk-UA" sz="3600" b="0" i="0" u="none" strike="noStrike" cap="none" normalizeH="0" baseline="0" smtClean="0">
                      <a:ln>
                        <a:noFill/>
                      </a:ln>
                      <a:solidFill>
                        <a:schemeClr val="tx2"/>
                      </a:solidFill>
                      <a:effectLst/>
                      <a:latin typeface="Times New Roman" panose="02020603050405020304" pitchFamily="18" charset="0"/>
                      <a:ea typeface="Arial Unicode MS" charset="-128"/>
                      <a:cs typeface="Times New Roman" panose="02020603050405020304" pitchFamily="18" charset="0"/>
                    </a:rPr>
                    <a:t>загальні</a:t>
                  </a:r>
                  <a:endParaRPr kumimoji="0" lang="uk-UA" altLang="uk-UA" sz="3600" b="0" i="0" u="none" strike="noStrike" cap="none" normalizeH="0" baseline="0" smtClean="0">
                    <a:ln>
                      <a:noFill/>
                    </a:ln>
                    <a:solidFill>
                      <a:schemeClr val="tx2"/>
                    </a:solidFill>
                    <a:effectLst/>
                  </a:endParaRPr>
                </a:p>
              </p:txBody>
            </p:sp>
            <p:sp>
              <p:nvSpPr>
                <p:cNvPr id="57" name="Rectangle 32"/>
                <p:cNvSpPr>
                  <a:spLocks noChangeArrowheads="1"/>
                </p:cNvSpPr>
                <p:nvPr/>
              </p:nvSpPr>
              <p:spPr bwMode="auto">
                <a:xfrm>
                  <a:off x="2934" y="11339"/>
                  <a:ext cx="720" cy="1800"/>
                </a:xfrm>
                <a:prstGeom prst="rect">
                  <a:avLst/>
                </a:prstGeom>
                <a:ln>
                  <a:headEnd/>
                  <a:tailEnd/>
                </a:ln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vert="vert270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uk-UA" altLang="uk-UA" sz="3600" b="0" i="0" u="none" strike="noStrike" cap="none" normalizeH="0" baseline="0" smtClean="0">
                      <a:ln>
                        <a:noFill/>
                      </a:ln>
                      <a:solidFill>
                        <a:schemeClr val="tx2"/>
                      </a:solidFill>
                      <a:effectLst/>
                      <a:latin typeface="Times New Roman" panose="02020603050405020304" pitchFamily="18" charset="0"/>
                      <a:ea typeface="Arial Unicode MS" charset="-128"/>
                      <a:cs typeface="Times New Roman" panose="02020603050405020304" pitchFamily="18" charset="0"/>
                    </a:rPr>
                    <a:t>особливі</a:t>
                  </a:r>
                  <a:endParaRPr kumimoji="0" lang="uk-UA" altLang="uk-UA" sz="3600" b="0" i="0" u="none" strike="noStrike" cap="none" normalizeH="0" baseline="0" smtClean="0">
                    <a:ln>
                      <a:noFill/>
                    </a:ln>
                    <a:solidFill>
                      <a:schemeClr val="tx2"/>
                    </a:solidFill>
                    <a:effectLst/>
                  </a:endParaRPr>
                </a:p>
              </p:txBody>
            </p:sp>
          </p:grpSp>
          <p:sp>
            <p:nvSpPr>
              <p:cNvPr id="18" name="Line 30"/>
              <p:cNvSpPr>
                <a:spLocks noChangeShapeType="1"/>
              </p:cNvSpPr>
              <p:nvPr/>
            </p:nvSpPr>
            <p:spPr bwMode="auto">
              <a:xfrm>
                <a:off x="6174" y="2813"/>
                <a:ext cx="0" cy="180"/>
              </a:xfrm>
              <a:prstGeom prst="line">
                <a:avLst/>
              </a:prstGeom>
              <a:ln>
                <a:headEnd/>
                <a:tailEnd type="triangle" w="med" len="med"/>
              </a:ln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>
                  <a:solidFill>
                    <a:schemeClr val="tx2"/>
                  </a:solidFill>
                </a:endParaRPr>
              </a:p>
            </p:txBody>
          </p:sp>
          <p:sp>
            <p:nvSpPr>
              <p:cNvPr id="19" name="Line 29"/>
              <p:cNvSpPr>
                <a:spLocks noChangeShapeType="1"/>
              </p:cNvSpPr>
              <p:nvPr/>
            </p:nvSpPr>
            <p:spPr bwMode="auto">
              <a:xfrm>
                <a:off x="6174" y="3533"/>
                <a:ext cx="0" cy="180"/>
              </a:xfrm>
              <a:prstGeom prst="line">
                <a:avLst/>
              </a:prstGeom>
              <a:ln>
                <a:headEnd/>
                <a:tailEnd type="triangle" w="med" len="med"/>
              </a:ln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>
                  <a:solidFill>
                    <a:schemeClr val="tx2"/>
                  </a:solidFill>
                </a:endParaRPr>
              </a:p>
            </p:txBody>
          </p:sp>
          <p:sp>
            <p:nvSpPr>
              <p:cNvPr id="20" name="Line 28"/>
              <p:cNvSpPr>
                <a:spLocks noChangeShapeType="1"/>
              </p:cNvSpPr>
              <p:nvPr/>
            </p:nvSpPr>
            <p:spPr bwMode="auto">
              <a:xfrm>
                <a:off x="2034" y="3713"/>
                <a:ext cx="6660" cy="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>
                  <a:solidFill>
                    <a:schemeClr val="tx2"/>
                  </a:solidFill>
                </a:endParaRPr>
              </a:p>
            </p:txBody>
          </p:sp>
          <p:sp>
            <p:nvSpPr>
              <p:cNvPr id="21" name="Line 27"/>
              <p:cNvSpPr>
                <a:spLocks noChangeShapeType="1"/>
              </p:cNvSpPr>
              <p:nvPr/>
            </p:nvSpPr>
            <p:spPr bwMode="auto">
              <a:xfrm>
                <a:off x="2034" y="3713"/>
                <a:ext cx="0" cy="180"/>
              </a:xfrm>
              <a:prstGeom prst="line">
                <a:avLst/>
              </a:prstGeom>
              <a:ln>
                <a:headEnd/>
                <a:tailEnd type="triangle" w="med" len="med"/>
              </a:ln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>
                  <a:solidFill>
                    <a:schemeClr val="tx2"/>
                  </a:solidFill>
                </a:endParaRPr>
              </a:p>
            </p:txBody>
          </p:sp>
          <p:sp>
            <p:nvSpPr>
              <p:cNvPr id="22" name="Line 26"/>
              <p:cNvSpPr>
                <a:spLocks noChangeShapeType="1"/>
              </p:cNvSpPr>
              <p:nvPr/>
            </p:nvSpPr>
            <p:spPr bwMode="auto">
              <a:xfrm>
                <a:off x="8694" y="3713"/>
                <a:ext cx="0" cy="180"/>
              </a:xfrm>
              <a:prstGeom prst="line">
                <a:avLst/>
              </a:prstGeom>
              <a:ln>
                <a:headEnd/>
                <a:tailEnd type="triangle" w="med" len="med"/>
              </a:ln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>
                  <a:solidFill>
                    <a:schemeClr val="tx2"/>
                  </a:solidFill>
                </a:endParaRPr>
              </a:p>
            </p:txBody>
          </p:sp>
          <p:sp>
            <p:nvSpPr>
              <p:cNvPr id="23" name="Line 25"/>
              <p:cNvSpPr>
                <a:spLocks noChangeShapeType="1"/>
              </p:cNvSpPr>
              <p:nvPr/>
            </p:nvSpPr>
            <p:spPr bwMode="auto">
              <a:xfrm>
                <a:off x="2214" y="4433"/>
                <a:ext cx="0" cy="18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>
                  <a:solidFill>
                    <a:schemeClr val="tx2"/>
                  </a:solidFill>
                </a:endParaRPr>
              </a:p>
            </p:txBody>
          </p:sp>
          <p:sp>
            <p:nvSpPr>
              <p:cNvPr id="24" name="Line 24"/>
              <p:cNvSpPr>
                <a:spLocks noChangeShapeType="1"/>
              </p:cNvSpPr>
              <p:nvPr/>
            </p:nvSpPr>
            <p:spPr bwMode="auto">
              <a:xfrm>
                <a:off x="1494" y="4613"/>
                <a:ext cx="1800" cy="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>
                  <a:solidFill>
                    <a:schemeClr val="tx2"/>
                  </a:solidFill>
                </a:endParaRPr>
              </a:p>
            </p:txBody>
          </p:sp>
          <p:sp>
            <p:nvSpPr>
              <p:cNvPr id="25" name="Line 23"/>
              <p:cNvSpPr>
                <a:spLocks noChangeShapeType="1"/>
              </p:cNvSpPr>
              <p:nvPr/>
            </p:nvSpPr>
            <p:spPr bwMode="auto">
              <a:xfrm>
                <a:off x="1494" y="4613"/>
                <a:ext cx="0" cy="180"/>
              </a:xfrm>
              <a:prstGeom prst="line">
                <a:avLst/>
              </a:prstGeom>
              <a:ln>
                <a:headEnd/>
                <a:tailEnd type="triangle" w="med" len="med"/>
              </a:ln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>
                  <a:solidFill>
                    <a:schemeClr val="tx2"/>
                  </a:solidFill>
                </a:endParaRPr>
              </a:p>
            </p:txBody>
          </p:sp>
          <p:sp>
            <p:nvSpPr>
              <p:cNvPr id="26" name="Line 22"/>
              <p:cNvSpPr>
                <a:spLocks noChangeShapeType="1"/>
              </p:cNvSpPr>
              <p:nvPr/>
            </p:nvSpPr>
            <p:spPr bwMode="auto">
              <a:xfrm>
                <a:off x="2214" y="4613"/>
                <a:ext cx="0" cy="180"/>
              </a:xfrm>
              <a:prstGeom prst="line">
                <a:avLst/>
              </a:prstGeom>
              <a:ln>
                <a:headEnd/>
                <a:tailEnd type="triangle" w="med" len="med"/>
              </a:ln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>
                  <a:solidFill>
                    <a:schemeClr val="tx2"/>
                  </a:solidFill>
                </a:endParaRPr>
              </a:p>
            </p:txBody>
          </p:sp>
          <p:sp>
            <p:nvSpPr>
              <p:cNvPr id="27" name="Line 21"/>
              <p:cNvSpPr>
                <a:spLocks noChangeShapeType="1"/>
              </p:cNvSpPr>
              <p:nvPr/>
            </p:nvSpPr>
            <p:spPr bwMode="auto">
              <a:xfrm>
                <a:off x="3294" y="4613"/>
                <a:ext cx="0" cy="180"/>
              </a:xfrm>
              <a:prstGeom prst="line">
                <a:avLst/>
              </a:prstGeom>
              <a:ln>
                <a:headEnd/>
                <a:tailEnd type="triangle" w="med" len="med"/>
              </a:ln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>
                  <a:solidFill>
                    <a:schemeClr val="tx2"/>
                  </a:solidFill>
                </a:endParaRPr>
              </a:p>
            </p:txBody>
          </p:sp>
          <p:sp>
            <p:nvSpPr>
              <p:cNvPr id="36" name="Line 20"/>
              <p:cNvSpPr>
                <a:spLocks noChangeShapeType="1"/>
              </p:cNvSpPr>
              <p:nvPr/>
            </p:nvSpPr>
            <p:spPr bwMode="auto">
              <a:xfrm>
                <a:off x="7434" y="4433"/>
                <a:ext cx="0" cy="18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>
                  <a:solidFill>
                    <a:schemeClr val="tx2"/>
                  </a:solidFill>
                </a:endParaRPr>
              </a:p>
            </p:txBody>
          </p:sp>
          <p:grpSp>
            <p:nvGrpSpPr>
              <p:cNvPr id="37" name="Group 3"/>
              <p:cNvGrpSpPr>
                <a:grpSpLocks/>
              </p:cNvGrpSpPr>
              <p:nvPr/>
            </p:nvGrpSpPr>
            <p:grpSpPr bwMode="auto">
              <a:xfrm>
                <a:off x="4014" y="4604"/>
                <a:ext cx="6480" cy="1995"/>
                <a:chOff x="4014" y="4604"/>
                <a:chExt cx="6480" cy="1995"/>
              </a:xfrm>
            </p:grpSpPr>
            <p:sp>
              <p:nvSpPr>
                <p:cNvPr id="38" name="Rectangle 19"/>
                <p:cNvSpPr>
                  <a:spLocks noChangeArrowheads="1"/>
                </p:cNvSpPr>
                <p:nvPr/>
              </p:nvSpPr>
              <p:spPr bwMode="auto">
                <a:xfrm>
                  <a:off x="4014" y="4769"/>
                  <a:ext cx="720" cy="1800"/>
                </a:xfrm>
                <a:prstGeom prst="rect">
                  <a:avLst/>
                </a:prstGeom>
                <a:ln>
                  <a:headEnd/>
                  <a:tailEnd/>
                </a:ln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vert="vert270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uk-UA" altLang="uk-UA" sz="3600" b="0" i="0" u="none" strike="noStrike" cap="none" normalizeH="0" baseline="0" smtClean="0">
                      <a:ln>
                        <a:noFill/>
                      </a:ln>
                      <a:solidFill>
                        <a:schemeClr val="tx2"/>
                      </a:solidFill>
                      <a:effectLst/>
                      <a:latin typeface="Times New Roman" panose="02020603050405020304" pitchFamily="18" charset="0"/>
                      <a:ea typeface="Arial Unicode MS" charset="-128"/>
                      <a:cs typeface="Times New Roman" panose="02020603050405020304" pitchFamily="18" charset="0"/>
                    </a:rPr>
                    <a:t>факти</a:t>
                  </a:r>
                  <a:endParaRPr kumimoji="0" lang="uk-UA" altLang="uk-UA" sz="3600" b="0" i="0" u="none" strike="noStrike" cap="none" normalizeH="0" baseline="0" smtClean="0">
                    <a:ln>
                      <a:noFill/>
                    </a:ln>
                    <a:solidFill>
                      <a:schemeClr val="tx2"/>
                    </a:solidFill>
                    <a:effectLst/>
                  </a:endParaRPr>
                </a:p>
              </p:txBody>
            </p:sp>
            <p:sp>
              <p:nvSpPr>
                <p:cNvPr id="39" name="Rectangle 18"/>
                <p:cNvSpPr>
                  <a:spLocks noChangeArrowheads="1"/>
                </p:cNvSpPr>
                <p:nvPr/>
              </p:nvSpPr>
              <p:spPr bwMode="auto">
                <a:xfrm>
                  <a:off x="4959" y="4799"/>
                  <a:ext cx="540" cy="1800"/>
                </a:xfrm>
                <a:prstGeom prst="rect">
                  <a:avLst/>
                </a:prstGeom>
                <a:ln>
                  <a:headEnd/>
                  <a:tailEnd/>
                </a:ln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vert="vert270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uk-UA" altLang="uk-UA" sz="36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2"/>
                      </a:solidFill>
                      <a:effectLst/>
                      <a:latin typeface="Times New Roman" panose="02020603050405020304" pitchFamily="18" charset="0"/>
                      <a:ea typeface="Arial Unicode MS" charset="-128"/>
                      <a:cs typeface="Times New Roman" panose="02020603050405020304" pitchFamily="18" charset="0"/>
                    </a:rPr>
                    <a:t>концепції</a:t>
                  </a:r>
                  <a:endParaRPr kumimoji="0" lang="uk-UA" altLang="uk-UA" sz="3600" b="0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</a:endParaRPr>
                </a:p>
              </p:txBody>
            </p:sp>
            <p:sp>
              <p:nvSpPr>
                <p:cNvPr id="41" name="Rectangle 17"/>
                <p:cNvSpPr>
                  <a:spLocks noChangeArrowheads="1"/>
                </p:cNvSpPr>
                <p:nvPr/>
              </p:nvSpPr>
              <p:spPr bwMode="auto">
                <a:xfrm>
                  <a:off x="5724" y="4790"/>
                  <a:ext cx="540" cy="1800"/>
                </a:xfrm>
                <a:prstGeom prst="rect">
                  <a:avLst/>
                </a:prstGeom>
                <a:ln>
                  <a:headEnd/>
                  <a:tailEnd/>
                </a:ln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vert="vert270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uk-UA" altLang="uk-UA" sz="3600" b="0" i="0" u="none" strike="noStrike" cap="none" normalizeH="0" baseline="0" smtClean="0">
                      <a:ln>
                        <a:noFill/>
                      </a:ln>
                      <a:solidFill>
                        <a:schemeClr val="tx2"/>
                      </a:solidFill>
                      <a:effectLst/>
                      <a:latin typeface="Times New Roman" panose="02020603050405020304" pitchFamily="18" charset="0"/>
                      <a:ea typeface="Arial Unicode MS" charset="-128"/>
                      <a:cs typeface="Times New Roman" panose="02020603050405020304" pitchFamily="18" charset="0"/>
                    </a:rPr>
                    <a:t>аксіоми</a:t>
                  </a:r>
                  <a:endParaRPr kumimoji="0" lang="uk-UA" altLang="uk-UA" sz="3600" b="0" i="0" u="none" strike="noStrike" cap="none" normalizeH="0" baseline="0" smtClean="0">
                    <a:ln>
                      <a:noFill/>
                    </a:ln>
                    <a:solidFill>
                      <a:schemeClr val="tx2"/>
                    </a:solidFill>
                    <a:effectLst/>
                  </a:endParaRPr>
                </a:p>
              </p:txBody>
            </p:sp>
            <p:sp>
              <p:nvSpPr>
                <p:cNvPr id="42" name="Rectangle 16"/>
                <p:cNvSpPr>
                  <a:spLocks noChangeArrowheads="1"/>
                </p:cNvSpPr>
                <p:nvPr/>
              </p:nvSpPr>
              <p:spPr bwMode="auto">
                <a:xfrm>
                  <a:off x="6534" y="4775"/>
                  <a:ext cx="540" cy="1800"/>
                </a:xfrm>
                <a:prstGeom prst="rect">
                  <a:avLst/>
                </a:prstGeom>
                <a:ln>
                  <a:headEnd/>
                  <a:tailEnd/>
                </a:ln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vert="vert270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uk-UA" altLang="uk-UA" sz="36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2"/>
                      </a:solidFill>
                      <a:effectLst/>
                      <a:latin typeface="Times New Roman" panose="02020603050405020304" pitchFamily="18" charset="0"/>
                      <a:ea typeface="Arial Unicode MS" charset="-128"/>
                      <a:cs typeface="Times New Roman" panose="02020603050405020304" pitchFamily="18" charset="0"/>
                    </a:rPr>
                    <a:t>постулати</a:t>
                  </a:r>
                  <a:endParaRPr kumimoji="0" lang="uk-UA" altLang="uk-UA" sz="3600" b="0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</a:endParaRPr>
                </a:p>
              </p:txBody>
            </p:sp>
            <p:sp>
              <p:nvSpPr>
                <p:cNvPr id="43" name="Rectangle 15"/>
                <p:cNvSpPr>
                  <a:spLocks noChangeArrowheads="1"/>
                </p:cNvSpPr>
                <p:nvPr/>
              </p:nvSpPr>
              <p:spPr bwMode="auto">
                <a:xfrm>
                  <a:off x="7359" y="4790"/>
                  <a:ext cx="540" cy="1800"/>
                </a:xfrm>
                <a:prstGeom prst="rect">
                  <a:avLst/>
                </a:prstGeom>
                <a:ln>
                  <a:headEnd/>
                  <a:tailEnd/>
                </a:ln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vert="vert270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uk-UA" altLang="uk-UA" sz="3600" b="0" i="0" u="none" strike="noStrike" cap="none" normalizeH="0" baseline="0" smtClean="0">
                      <a:ln>
                        <a:noFill/>
                      </a:ln>
                      <a:solidFill>
                        <a:schemeClr val="tx2"/>
                      </a:solidFill>
                      <a:effectLst/>
                      <a:latin typeface="Times New Roman" panose="02020603050405020304" pitchFamily="18" charset="0"/>
                      <a:ea typeface="Arial Unicode MS" charset="-128"/>
                      <a:cs typeface="Times New Roman" panose="02020603050405020304" pitchFamily="18" charset="0"/>
                    </a:rPr>
                    <a:t>принципи</a:t>
                  </a:r>
                  <a:endParaRPr kumimoji="0" lang="uk-UA" altLang="uk-UA" sz="3600" b="0" i="0" u="none" strike="noStrike" cap="none" normalizeH="0" baseline="0" smtClean="0">
                    <a:ln>
                      <a:noFill/>
                    </a:ln>
                    <a:solidFill>
                      <a:schemeClr val="tx2"/>
                    </a:solidFill>
                    <a:effectLst/>
                  </a:endParaRPr>
                </a:p>
              </p:txBody>
            </p:sp>
            <p:sp>
              <p:nvSpPr>
                <p:cNvPr id="44" name="Rectangle 14"/>
                <p:cNvSpPr>
                  <a:spLocks noChangeArrowheads="1"/>
                </p:cNvSpPr>
                <p:nvPr/>
              </p:nvSpPr>
              <p:spPr bwMode="auto">
                <a:xfrm>
                  <a:off x="8154" y="4775"/>
                  <a:ext cx="540" cy="1800"/>
                </a:xfrm>
                <a:prstGeom prst="rect">
                  <a:avLst/>
                </a:prstGeom>
                <a:ln>
                  <a:headEnd/>
                  <a:tailEnd/>
                </a:ln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vert="vert270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uk-UA" altLang="uk-UA" sz="36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2"/>
                      </a:solidFill>
                      <a:effectLst/>
                      <a:latin typeface="Times New Roman" panose="02020603050405020304" pitchFamily="18" charset="0"/>
                      <a:ea typeface="Arial Unicode MS" charset="-128"/>
                      <a:cs typeface="Times New Roman" panose="02020603050405020304" pitchFamily="18" charset="0"/>
                    </a:rPr>
                    <a:t>поняття</a:t>
                  </a:r>
                  <a:endParaRPr kumimoji="0" lang="uk-UA" altLang="uk-UA" sz="3600" b="0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</a:endParaRPr>
                </a:p>
              </p:txBody>
            </p:sp>
            <p:sp>
              <p:nvSpPr>
                <p:cNvPr id="45" name="Rectangle 13"/>
                <p:cNvSpPr>
                  <a:spLocks noChangeArrowheads="1"/>
                </p:cNvSpPr>
                <p:nvPr/>
              </p:nvSpPr>
              <p:spPr bwMode="auto">
                <a:xfrm>
                  <a:off x="9054" y="4775"/>
                  <a:ext cx="540" cy="1800"/>
                </a:xfrm>
                <a:prstGeom prst="rect">
                  <a:avLst/>
                </a:prstGeom>
                <a:ln>
                  <a:headEnd/>
                  <a:tailEnd/>
                </a:ln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vert="vert270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uk-UA" altLang="uk-UA" sz="3600" b="0" i="0" u="none" strike="noStrike" cap="none" normalizeH="0" baseline="0" smtClean="0">
                      <a:ln>
                        <a:noFill/>
                      </a:ln>
                      <a:solidFill>
                        <a:schemeClr val="tx2"/>
                      </a:solidFill>
                      <a:effectLst/>
                      <a:latin typeface="Times New Roman" panose="02020603050405020304" pitchFamily="18" charset="0"/>
                      <a:ea typeface="Arial Unicode MS" charset="-128"/>
                      <a:cs typeface="Times New Roman" panose="02020603050405020304" pitchFamily="18" charset="0"/>
                    </a:rPr>
                    <a:t>положення </a:t>
                  </a:r>
                  <a:endParaRPr kumimoji="0" lang="uk-UA" altLang="uk-UA" sz="3600" b="0" i="0" u="none" strike="noStrike" cap="none" normalizeH="0" baseline="0" smtClean="0">
                    <a:ln>
                      <a:noFill/>
                    </a:ln>
                    <a:solidFill>
                      <a:schemeClr val="tx2"/>
                    </a:solidFill>
                    <a:effectLst/>
                  </a:endParaRPr>
                </a:p>
              </p:txBody>
            </p:sp>
            <p:sp>
              <p:nvSpPr>
                <p:cNvPr id="46" name="Rectangle 12"/>
                <p:cNvSpPr>
                  <a:spLocks noChangeArrowheads="1"/>
                </p:cNvSpPr>
                <p:nvPr/>
              </p:nvSpPr>
              <p:spPr bwMode="auto">
                <a:xfrm>
                  <a:off x="9954" y="4790"/>
                  <a:ext cx="540" cy="1800"/>
                </a:xfrm>
                <a:prstGeom prst="rect">
                  <a:avLst/>
                </a:prstGeom>
                <a:ln>
                  <a:headEnd/>
                  <a:tailEnd/>
                </a:ln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vert="vert270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uk-UA" altLang="uk-UA" sz="3600" b="0" i="0" u="none" strike="noStrike" cap="none" normalizeH="0" baseline="0" smtClean="0">
                      <a:ln>
                        <a:noFill/>
                      </a:ln>
                      <a:solidFill>
                        <a:schemeClr val="tx2"/>
                      </a:solidFill>
                      <a:effectLst/>
                      <a:latin typeface="Times New Roman" panose="02020603050405020304" pitchFamily="18" charset="0"/>
                      <a:ea typeface="Arial Unicode MS" charset="-128"/>
                      <a:cs typeface="Times New Roman" panose="02020603050405020304" pitchFamily="18" charset="0"/>
                    </a:rPr>
                    <a:t>судження</a:t>
                  </a:r>
                  <a:endParaRPr kumimoji="0" lang="uk-UA" altLang="uk-UA" sz="3600" b="0" i="0" u="none" strike="noStrike" cap="none" normalizeH="0" baseline="0" smtClean="0">
                    <a:ln>
                      <a:noFill/>
                    </a:ln>
                    <a:solidFill>
                      <a:schemeClr val="tx2"/>
                    </a:solidFill>
                    <a:effectLst/>
                  </a:endParaRPr>
                </a:p>
              </p:txBody>
            </p:sp>
            <p:sp>
              <p:nvSpPr>
                <p:cNvPr id="47" name="Line 11"/>
                <p:cNvSpPr>
                  <a:spLocks noChangeShapeType="1"/>
                </p:cNvSpPr>
                <p:nvPr/>
              </p:nvSpPr>
              <p:spPr bwMode="auto">
                <a:xfrm>
                  <a:off x="4194" y="4613"/>
                  <a:ext cx="0" cy="180"/>
                </a:xfrm>
                <a:prstGeom prst="line">
                  <a:avLst/>
                </a:prstGeom>
                <a:ln>
                  <a:headEnd/>
                  <a:tailEnd type="triangle" w="med" len="med"/>
                </a:ln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uk-UA">
                    <a:solidFill>
                      <a:schemeClr val="tx2"/>
                    </a:solidFill>
                  </a:endParaRPr>
                </a:p>
              </p:txBody>
            </p:sp>
            <p:sp>
              <p:nvSpPr>
                <p:cNvPr id="48" name="Line 10"/>
                <p:cNvSpPr>
                  <a:spLocks noChangeShapeType="1"/>
                </p:cNvSpPr>
                <p:nvPr/>
              </p:nvSpPr>
              <p:spPr bwMode="auto">
                <a:xfrm>
                  <a:off x="5274" y="4619"/>
                  <a:ext cx="0" cy="180"/>
                </a:xfrm>
                <a:prstGeom prst="line">
                  <a:avLst/>
                </a:prstGeom>
                <a:ln>
                  <a:headEnd/>
                  <a:tailEnd type="triangle" w="med" len="med"/>
                </a:ln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uk-UA">
                    <a:solidFill>
                      <a:schemeClr val="tx2"/>
                    </a:solidFill>
                  </a:endParaRPr>
                </a:p>
              </p:txBody>
            </p:sp>
            <p:sp>
              <p:nvSpPr>
                <p:cNvPr id="49" name="Line 9"/>
                <p:cNvSpPr>
                  <a:spLocks noChangeShapeType="1"/>
                </p:cNvSpPr>
                <p:nvPr/>
              </p:nvSpPr>
              <p:spPr bwMode="auto">
                <a:xfrm>
                  <a:off x="10314" y="4619"/>
                  <a:ext cx="0" cy="180"/>
                </a:xfrm>
                <a:prstGeom prst="line">
                  <a:avLst/>
                </a:prstGeom>
                <a:ln>
                  <a:headEnd/>
                  <a:tailEnd type="triangle" w="med" len="med"/>
                </a:ln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uk-UA">
                    <a:solidFill>
                      <a:schemeClr val="tx2"/>
                    </a:solidFill>
                  </a:endParaRPr>
                </a:p>
              </p:txBody>
            </p:sp>
            <p:sp>
              <p:nvSpPr>
                <p:cNvPr id="50" name="Line 8"/>
                <p:cNvSpPr>
                  <a:spLocks noChangeShapeType="1"/>
                </p:cNvSpPr>
                <p:nvPr/>
              </p:nvSpPr>
              <p:spPr bwMode="auto">
                <a:xfrm>
                  <a:off x="9414" y="4619"/>
                  <a:ext cx="0" cy="180"/>
                </a:xfrm>
                <a:prstGeom prst="line">
                  <a:avLst/>
                </a:prstGeom>
                <a:ln>
                  <a:headEnd/>
                  <a:tailEnd type="triangle" w="med" len="med"/>
                </a:ln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uk-UA">
                    <a:solidFill>
                      <a:schemeClr val="tx2"/>
                    </a:solidFill>
                  </a:endParaRPr>
                </a:p>
              </p:txBody>
            </p:sp>
            <p:sp>
              <p:nvSpPr>
                <p:cNvPr id="51" name="Line 7"/>
                <p:cNvSpPr>
                  <a:spLocks noChangeShapeType="1"/>
                </p:cNvSpPr>
                <p:nvPr/>
              </p:nvSpPr>
              <p:spPr bwMode="auto">
                <a:xfrm>
                  <a:off x="8439" y="4604"/>
                  <a:ext cx="0" cy="180"/>
                </a:xfrm>
                <a:prstGeom prst="line">
                  <a:avLst/>
                </a:prstGeom>
                <a:ln>
                  <a:headEnd/>
                  <a:tailEnd type="triangle" w="med" len="med"/>
                </a:ln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uk-UA">
                    <a:solidFill>
                      <a:schemeClr val="tx2"/>
                    </a:solidFill>
                  </a:endParaRPr>
                </a:p>
              </p:txBody>
            </p:sp>
            <p:sp>
              <p:nvSpPr>
                <p:cNvPr id="52" name="Line 6"/>
                <p:cNvSpPr>
                  <a:spLocks noChangeShapeType="1"/>
                </p:cNvSpPr>
                <p:nvPr/>
              </p:nvSpPr>
              <p:spPr bwMode="auto">
                <a:xfrm>
                  <a:off x="7644" y="4613"/>
                  <a:ext cx="0" cy="180"/>
                </a:xfrm>
                <a:prstGeom prst="line">
                  <a:avLst/>
                </a:prstGeom>
                <a:ln>
                  <a:headEnd/>
                  <a:tailEnd type="triangle" w="med" len="med"/>
                </a:ln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uk-UA">
                    <a:solidFill>
                      <a:schemeClr val="tx2"/>
                    </a:solidFill>
                  </a:endParaRPr>
                </a:p>
              </p:txBody>
            </p:sp>
            <p:sp>
              <p:nvSpPr>
                <p:cNvPr id="53" name="Line 5"/>
                <p:cNvSpPr>
                  <a:spLocks noChangeShapeType="1"/>
                </p:cNvSpPr>
                <p:nvPr/>
              </p:nvSpPr>
              <p:spPr bwMode="auto">
                <a:xfrm>
                  <a:off x="6804" y="4613"/>
                  <a:ext cx="0" cy="180"/>
                </a:xfrm>
                <a:prstGeom prst="line">
                  <a:avLst/>
                </a:prstGeom>
                <a:ln>
                  <a:headEnd/>
                  <a:tailEnd type="triangle" w="med" len="med"/>
                </a:ln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uk-UA">
                    <a:solidFill>
                      <a:schemeClr val="tx2"/>
                    </a:solidFill>
                  </a:endParaRPr>
                </a:p>
              </p:txBody>
            </p:sp>
            <p:sp>
              <p:nvSpPr>
                <p:cNvPr id="54" name="Line 4"/>
                <p:cNvSpPr>
                  <a:spLocks noChangeShapeType="1"/>
                </p:cNvSpPr>
                <p:nvPr/>
              </p:nvSpPr>
              <p:spPr bwMode="auto">
                <a:xfrm>
                  <a:off x="5994" y="4613"/>
                  <a:ext cx="0" cy="180"/>
                </a:xfrm>
                <a:prstGeom prst="line">
                  <a:avLst/>
                </a:prstGeom>
                <a:ln>
                  <a:headEnd/>
                  <a:tailEnd type="triangle" w="med" len="med"/>
                </a:ln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uk-UA">
                    <a:solidFill>
                      <a:schemeClr val="tx2"/>
                    </a:solidFill>
                  </a:endParaRPr>
                </a:p>
              </p:txBody>
            </p:sp>
          </p:grpSp>
        </p:grpSp>
      </p:grpSp>
      <p:sp>
        <p:nvSpPr>
          <p:cNvPr id="58" name="Rectangle 56"/>
          <p:cNvSpPr>
            <a:spLocks noChangeArrowheads="1"/>
          </p:cNvSpPr>
          <p:nvPr/>
        </p:nvSpPr>
        <p:spPr bwMode="auto">
          <a:xfrm>
            <a:off x="1423060" y="314096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0818190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/>
          <p:cNvSpPr/>
          <p:nvPr/>
        </p:nvSpPr>
        <p:spPr>
          <a:xfrm>
            <a:off x="-252536" y="78635"/>
            <a:ext cx="8608713" cy="757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  <a:spcAft>
                <a:spcPts val="0"/>
              </a:spcAft>
            </a:pPr>
            <a:r>
              <a:rPr lang="ru-RU" sz="5200" b="1" dirty="0">
                <a:latin typeface="+mn-lt"/>
                <a:ea typeface="Calibri" panose="020F0502020204030204" pitchFamily="34" charset="0"/>
              </a:rPr>
              <a:t>Стадії </a:t>
            </a:r>
            <a:r>
              <a:rPr lang="ru-RU" sz="5200" b="1" dirty="0" err="1">
                <a:latin typeface="+mn-lt"/>
                <a:ea typeface="Calibri" panose="020F0502020204030204" pitchFamily="34" charset="0"/>
              </a:rPr>
              <a:t>розвитку</a:t>
            </a:r>
            <a:r>
              <a:rPr lang="ru-RU" sz="5200" b="1" dirty="0">
                <a:latin typeface="+mn-lt"/>
                <a:ea typeface="Calibri" panose="020F0502020204030204" pitchFamily="34" charset="0"/>
              </a:rPr>
              <a:t> </a:t>
            </a:r>
            <a:r>
              <a:rPr lang="ru-RU" sz="5200" b="1" dirty="0" err="1">
                <a:latin typeface="+mn-lt"/>
                <a:ea typeface="Calibri" panose="020F0502020204030204" pitchFamily="34" charset="0"/>
              </a:rPr>
              <a:t>гіпотези</a:t>
            </a:r>
            <a:endParaRPr lang="uk-UA" sz="5200" dirty="0">
              <a:effectLst/>
              <a:latin typeface="+mn-lt"/>
              <a:ea typeface="Calibri" panose="020F0502020204030204" pitchFamily="34" charset="0"/>
            </a:endParaRPr>
          </a:p>
        </p:txBody>
      </p:sp>
      <p:sp>
        <p:nvSpPr>
          <p:cNvPr id="71" name="Rectangle 8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40" name="Rectangle 43"/>
          <p:cNvSpPr>
            <a:spLocks noChangeArrowheads="1"/>
          </p:cNvSpPr>
          <p:nvPr/>
        </p:nvSpPr>
        <p:spPr bwMode="auto">
          <a:xfrm>
            <a:off x="1433364" y="3228361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153" name="Rectangle 158"/>
          <p:cNvSpPr>
            <a:spLocks noChangeArrowheads="1"/>
          </p:cNvSpPr>
          <p:nvPr/>
        </p:nvSpPr>
        <p:spPr bwMode="auto">
          <a:xfrm>
            <a:off x="1524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29" name="Rectangle 29"/>
          <p:cNvSpPr>
            <a:spLocks noChangeArrowheads="1"/>
          </p:cNvSpPr>
          <p:nvPr/>
        </p:nvSpPr>
        <p:spPr bwMode="auto">
          <a:xfrm>
            <a:off x="1428750" y="250525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58" name="Rectangle 56"/>
          <p:cNvSpPr>
            <a:spLocks noChangeArrowheads="1"/>
          </p:cNvSpPr>
          <p:nvPr/>
        </p:nvSpPr>
        <p:spPr bwMode="auto">
          <a:xfrm>
            <a:off x="1423060" y="314096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pSp>
        <p:nvGrpSpPr>
          <p:cNvPr id="12" name="Group 3"/>
          <p:cNvGrpSpPr>
            <a:grpSpLocks/>
          </p:cNvGrpSpPr>
          <p:nvPr/>
        </p:nvGrpSpPr>
        <p:grpSpPr bwMode="auto">
          <a:xfrm>
            <a:off x="98200" y="1212095"/>
            <a:ext cx="8925009" cy="5588950"/>
            <a:chOff x="1118" y="13979"/>
            <a:chExt cx="9896" cy="2740"/>
          </a:xfrm>
        </p:grpSpPr>
        <p:sp>
          <p:nvSpPr>
            <p:cNvPr id="14" name="Rectangle 16"/>
            <p:cNvSpPr>
              <a:spLocks noChangeArrowheads="1"/>
            </p:cNvSpPr>
            <p:nvPr/>
          </p:nvSpPr>
          <p:spPr bwMode="auto">
            <a:xfrm>
              <a:off x="2891" y="15962"/>
              <a:ext cx="8100" cy="757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3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перевірка отриманих результатів на  практиці і на основі уточнення гіпотези</a:t>
              </a:r>
              <a:endParaRPr kumimoji="0" lang="uk-UA" altLang="uk-UA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grpSp>
          <p:nvGrpSpPr>
            <p:cNvPr id="28" name="Group 5"/>
            <p:cNvGrpSpPr>
              <a:grpSpLocks/>
            </p:cNvGrpSpPr>
            <p:nvPr/>
          </p:nvGrpSpPr>
          <p:grpSpPr bwMode="auto">
            <a:xfrm>
              <a:off x="1118" y="13979"/>
              <a:ext cx="9896" cy="2687"/>
              <a:chOff x="1133" y="12685"/>
              <a:chExt cx="9896" cy="2687"/>
            </a:xfrm>
          </p:grpSpPr>
          <p:sp>
            <p:nvSpPr>
              <p:cNvPr id="31" name="Rectangle 15"/>
              <p:cNvSpPr>
                <a:spLocks noChangeArrowheads="1"/>
              </p:cNvSpPr>
              <p:nvPr/>
            </p:nvSpPr>
            <p:spPr bwMode="auto">
              <a:xfrm>
                <a:off x="2563" y="12685"/>
                <a:ext cx="6840" cy="454"/>
              </a:xfrm>
              <a:prstGeom prst="rect">
                <a:avLst/>
              </a:prstGeom>
              <a:solidFill>
                <a:schemeClr val="tx1"/>
              </a:solidFill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54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Розвиток гіпотези</a:t>
                </a:r>
                <a:endParaRPr kumimoji="0" lang="uk-UA" altLang="uk-UA" sz="5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</a:endParaRPr>
              </a:p>
            </p:txBody>
          </p:sp>
          <p:sp>
            <p:nvSpPr>
              <p:cNvPr id="32" name="Rectangle 14"/>
              <p:cNvSpPr>
                <a:spLocks noChangeArrowheads="1"/>
              </p:cNvSpPr>
              <p:nvPr/>
            </p:nvSpPr>
            <p:spPr bwMode="auto">
              <a:xfrm>
                <a:off x="1144" y="13308"/>
                <a:ext cx="1550" cy="540"/>
              </a:xfrm>
              <a:prstGeom prst="rect">
                <a:avLst/>
              </a:prstGeom>
              <a:solidFill>
                <a:schemeClr val="tx1"/>
              </a:solidFill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33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І стадія</a:t>
                </a:r>
                <a:endParaRPr kumimoji="0" lang="uk-UA" altLang="uk-UA" sz="33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</a:endParaRPr>
              </a:p>
            </p:txBody>
          </p:sp>
          <p:sp>
            <p:nvSpPr>
              <p:cNvPr id="33" name="Rectangle 13"/>
              <p:cNvSpPr>
                <a:spLocks noChangeArrowheads="1"/>
              </p:cNvSpPr>
              <p:nvPr/>
            </p:nvSpPr>
            <p:spPr bwMode="auto">
              <a:xfrm>
                <a:off x="1133" y="14065"/>
                <a:ext cx="1550" cy="540"/>
              </a:xfrm>
              <a:prstGeom prst="rect">
                <a:avLst/>
              </a:prstGeom>
              <a:solidFill>
                <a:schemeClr val="tx1"/>
              </a:solidFill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33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ІІ стадія</a:t>
                </a:r>
                <a:endParaRPr kumimoji="0" lang="uk-UA" altLang="uk-UA" sz="33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</a:endParaRPr>
              </a:p>
            </p:txBody>
          </p:sp>
          <p:sp>
            <p:nvSpPr>
              <p:cNvPr id="34" name="Rectangle 12"/>
              <p:cNvSpPr>
                <a:spLocks noChangeArrowheads="1"/>
              </p:cNvSpPr>
              <p:nvPr/>
            </p:nvSpPr>
            <p:spPr bwMode="auto">
              <a:xfrm>
                <a:off x="1133" y="14832"/>
                <a:ext cx="1550" cy="540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33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ІІІ стадія</a:t>
                </a:r>
                <a:endParaRPr kumimoji="0" lang="uk-UA" altLang="uk-UA" sz="33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</a:endParaRPr>
              </a:p>
            </p:txBody>
          </p:sp>
          <p:sp>
            <p:nvSpPr>
              <p:cNvPr id="35" name="Rectangle 11"/>
              <p:cNvSpPr>
                <a:spLocks noChangeArrowheads="1"/>
              </p:cNvSpPr>
              <p:nvPr/>
            </p:nvSpPr>
            <p:spPr bwMode="auto">
              <a:xfrm>
                <a:off x="2929" y="13184"/>
                <a:ext cx="8100" cy="808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36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накопичення фактичного матеріалу і висунення на його основі припущень гіпотези</a:t>
                </a:r>
                <a:endParaRPr kumimoji="0" lang="uk-UA" altLang="uk-UA" sz="3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9" name="Rectangle 10"/>
              <p:cNvSpPr>
                <a:spLocks noChangeArrowheads="1"/>
              </p:cNvSpPr>
              <p:nvPr/>
            </p:nvSpPr>
            <p:spPr bwMode="auto">
              <a:xfrm>
                <a:off x="2929" y="14060"/>
                <a:ext cx="8100" cy="540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36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формулювання та обґрунтування гіпотези</a:t>
                </a:r>
                <a:endParaRPr kumimoji="0" lang="uk-UA" altLang="uk-UA" sz="3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0" name="Line 9"/>
              <p:cNvSpPr>
                <a:spLocks noChangeShapeType="1"/>
              </p:cNvSpPr>
              <p:nvPr/>
            </p:nvSpPr>
            <p:spPr bwMode="auto">
              <a:xfrm>
                <a:off x="1942" y="12959"/>
                <a:ext cx="632" cy="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/>
              </a:p>
            </p:txBody>
          </p:sp>
          <p:sp>
            <p:nvSpPr>
              <p:cNvPr id="61" name="Line 8"/>
              <p:cNvSpPr>
                <a:spLocks noChangeShapeType="1"/>
              </p:cNvSpPr>
              <p:nvPr/>
            </p:nvSpPr>
            <p:spPr bwMode="auto">
              <a:xfrm>
                <a:off x="1937" y="12959"/>
                <a:ext cx="0" cy="349"/>
              </a:xfrm>
              <a:prstGeom prst="line">
                <a:avLst/>
              </a:prstGeom>
              <a:ln>
                <a:headEnd/>
                <a:tailEnd type="triangle" w="med" len="med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/>
              </a:p>
            </p:txBody>
          </p:sp>
          <p:sp>
            <p:nvSpPr>
              <p:cNvPr id="62" name="Line 7"/>
              <p:cNvSpPr>
                <a:spLocks noChangeShapeType="1"/>
              </p:cNvSpPr>
              <p:nvPr/>
            </p:nvSpPr>
            <p:spPr bwMode="auto">
              <a:xfrm>
                <a:off x="1937" y="13848"/>
                <a:ext cx="0" cy="217"/>
              </a:xfrm>
              <a:prstGeom prst="line">
                <a:avLst/>
              </a:prstGeom>
              <a:ln>
                <a:headEnd/>
                <a:tailEnd type="triangle" w="med" len="med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/>
              </a:p>
            </p:txBody>
          </p:sp>
          <p:sp>
            <p:nvSpPr>
              <p:cNvPr id="63" name="Line 6"/>
              <p:cNvSpPr>
                <a:spLocks noChangeShapeType="1"/>
              </p:cNvSpPr>
              <p:nvPr/>
            </p:nvSpPr>
            <p:spPr bwMode="auto">
              <a:xfrm>
                <a:off x="1937" y="14605"/>
                <a:ext cx="0" cy="227"/>
              </a:xfrm>
              <a:prstGeom prst="line">
                <a:avLst/>
              </a:prstGeom>
              <a:ln>
                <a:headEnd/>
                <a:tailEnd type="triangle" w="med" len="med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/>
              </a:p>
            </p:txBody>
          </p:sp>
        </p:grpSp>
        <p:sp>
          <p:nvSpPr>
            <p:cNvPr id="30" name="Line 4"/>
            <p:cNvSpPr>
              <a:spLocks noChangeShapeType="1"/>
            </p:cNvSpPr>
            <p:nvPr/>
          </p:nvSpPr>
          <p:spPr bwMode="auto">
            <a:xfrm>
              <a:off x="2668" y="16372"/>
              <a:ext cx="223" cy="0"/>
            </a:xfrm>
            <a:prstGeom prst="line">
              <a:avLst/>
            </a:prstGeom>
            <a:ln>
              <a:headEnd/>
              <a:tailEnd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</p:grpSp>
      <p:sp>
        <p:nvSpPr>
          <p:cNvPr id="67" name="Line 4"/>
          <p:cNvSpPr>
            <a:spLocks noChangeShapeType="1"/>
          </p:cNvSpPr>
          <p:nvPr/>
        </p:nvSpPr>
        <p:spPr bwMode="auto">
          <a:xfrm>
            <a:off x="1506486" y="4515730"/>
            <a:ext cx="201119" cy="4119"/>
          </a:xfrm>
          <a:prstGeom prst="line">
            <a:avLst/>
          </a:prstGeom>
          <a:ln>
            <a:headEnd/>
            <a:tailEnd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68" name="Line 4"/>
          <p:cNvSpPr>
            <a:spLocks noChangeShapeType="1"/>
          </p:cNvSpPr>
          <p:nvPr/>
        </p:nvSpPr>
        <p:spPr bwMode="auto">
          <a:xfrm>
            <a:off x="1506486" y="3143715"/>
            <a:ext cx="201119" cy="0"/>
          </a:xfrm>
          <a:prstGeom prst="line">
            <a:avLst/>
          </a:prstGeom>
          <a:ln>
            <a:headEnd/>
            <a:tailEnd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52527237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/>
          <p:cNvSpPr/>
          <p:nvPr/>
        </p:nvSpPr>
        <p:spPr>
          <a:xfrm>
            <a:off x="-180528" y="-6925"/>
            <a:ext cx="860871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  <a:spcAft>
                <a:spcPts val="0"/>
              </a:spcAft>
            </a:pPr>
            <a:r>
              <a:rPr lang="ru-RU" sz="6000" b="1" dirty="0">
                <a:latin typeface="+mn-lt"/>
                <a:ea typeface="Calibri" panose="020F0502020204030204" pitchFamily="34" charset="0"/>
              </a:rPr>
              <a:t>Структура </a:t>
            </a:r>
            <a:r>
              <a:rPr lang="ru-RU" sz="6000" b="1" dirty="0" err="1" smtClean="0">
                <a:latin typeface="+mn-lt"/>
                <a:ea typeface="Calibri" panose="020F0502020204030204" pitchFamily="34" charset="0"/>
              </a:rPr>
              <a:t>теорії</a:t>
            </a:r>
            <a:endParaRPr lang="uk-UA" sz="6000" dirty="0">
              <a:effectLst/>
              <a:latin typeface="+mn-lt"/>
              <a:ea typeface="Calibri" panose="020F0502020204030204" pitchFamily="34" charset="0"/>
            </a:endParaRPr>
          </a:p>
        </p:txBody>
      </p:sp>
      <p:sp>
        <p:nvSpPr>
          <p:cNvPr id="71" name="Rectangle 8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40" name="Rectangle 43"/>
          <p:cNvSpPr>
            <a:spLocks noChangeArrowheads="1"/>
          </p:cNvSpPr>
          <p:nvPr/>
        </p:nvSpPr>
        <p:spPr bwMode="auto">
          <a:xfrm>
            <a:off x="1433364" y="3228361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153" name="Rectangle 158"/>
          <p:cNvSpPr>
            <a:spLocks noChangeArrowheads="1"/>
          </p:cNvSpPr>
          <p:nvPr/>
        </p:nvSpPr>
        <p:spPr bwMode="auto">
          <a:xfrm>
            <a:off x="1524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29" name="Rectangle 29"/>
          <p:cNvSpPr>
            <a:spLocks noChangeArrowheads="1"/>
          </p:cNvSpPr>
          <p:nvPr/>
        </p:nvSpPr>
        <p:spPr bwMode="auto">
          <a:xfrm>
            <a:off x="1428750" y="250525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58" name="Rectangle 56"/>
          <p:cNvSpPr>
            <a:spLocks noChangeArrowheads="1"/>
          </p:cNvSpPr>
          <p:nvPr/>
        </p:nvSpPr>
        <p:spPr bwMode="auto">
          <a:xfrm>
            <a:off x="1423060" y="314096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pSp>
        <p:nvGrpSpPr>
          <p:cNvPr id="3" name="Group 1"/>
          <p:cNvGrpSpPr>
            <a:grpSpLocks/>
          </p:cNvGrpSpPr>
          <p:nvPr/>
        </p:nvGrpSpPr>
        <p:grpSpPr bwMode="auto">
          <a:xfrm>
            <a:off x="298105" y="1217871"/>
            <a:ext cx="8691439" cy="5388404"/>
            <a:chOff x="1572" y="9646"/>
            <a:chExt cx="9099" cy="5593"/>
          </a:xfrm>
        </p:grpSpPr>
        <p:sp>
          <p:nvSpPr>
            <p:cNvPr id="5" name="AutoShape 18"/>
            <p:cNvSpPr>
              <a:spLocks noChangeArrowheads="1"/>
            </p:cNvSpPr>
            <p:nvPr/>
          </p:nvSpPr>
          <p:spPr bwMode="auto">
            <a:xfrm>
              <a:off x="4914" y="11534"/>
              <a:ext cx="2329" cy="1425"/>
            </a:xfrm>
            <a:prstGeom prst="octagon">
              <a:avLst>
                <a:gd name="adj" fmla="val 29287"/>
              </a:avLst>
            </a:prstGeom>
            <a:ln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4000" b="1" i="0" u="sng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Теорія</a:t>
              </a:r>
              <a:endParaRPr kumimoji="0" lang="uk-UA" altLang="uk-UA" sz="4000" b="0" i="0" u="sng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" name="AutoShape 17"/>
            <p:cNvSpPr>
              <a:spLocks noChangeArrowheads="1"/>
            </p:cNvSpPr>
            <p:nvPr/>
          </p:nvSpPr>
          <p:spPr bwMode="auto">
            <a:xfrm>
              <a:off x="1674" y="10619"/>
              <a:ext cx="1980" cy="1440"/>
            </a:xfrm>
            <a:prstGeom prst="octagon">
              <a:avLst>
                <a:gd name="adj" fmla="val 29287"/>
              </a:avLst>
            </a:prstGeom>
            <a:ln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36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Факти</a:t>
              </a:r>
              <a:endParaRPr kumimoji="0" lang="uk-UA" altLang="uk-UA" sz="36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" name="AutoShape 16"/>
            <p:cNvSpPr>
              <a:spLocks noChangeArrowheads="1"/>
            </p:cNvSpPr>
            <p:nvPr/>
          </p:nvSpPr>
          <p:spPr bwMode="auto">
            <a:xfrm>
              <a:off x="3643" y="9647"/>
              <a:ext cx="2674" cy="1132"/>
            </a:xfrm>
            <a:prstGeom prst="octagon">
              <a:avLst>
                <a:gd name="adj" fmla="val 29287"/>
              </a:avLst>
            </a:prstGeom>
            <a:ln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36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Концепції</a:t>
              </a:r>
              <a:endParaRPr kumimoji="0" lang="uk-UA" altLang="uk-UA" sz="3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" name="AutoShape 15"/>
            <p:cNvSpPr>
              <a:spLocks noChangeArrowheads="1"/>
            </p:cNvSpPr>
            <p:nvPr/>
          </p:nvSpPr>
          <p:spPr bwMode="auto">
            <a:xfrm>
              <a:off x="6829" y="9646"/>
              <a:ext cx="2325" cy="1409"/>
            </a:xfrm>
            <a:prstGeom prst="octagon">
              <a:avLst>
                <a:gd name="adj" fmla="val 29287"/>
              </a:avLst>
            </a:prstGeom>
            <a:ln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36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Аксіоми</a:t>
              </a:r>
              <a:endParaRPr kumimoji="0" lang="uk-UA" altLang="uk-UA" sz="3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AutoShape 14"/>
            <p:cNvSpPr>
              <a:spLocks noChangeArrowheads="1"/>
            </p:cNvSpPr>
            <p:nvPr/>
          </p:nvSpPr>
          <p:spPr bwMode="auto">
            <a:xfrm>
              <a:off x="7798" y="11251"/>
              <a:ext cx="2873" cy="1184"/>
            </a:xfrm>
            <a:prstGeom prst="octagon">
              <a:avLst>
                <a:gd name="adj" fmla="val 29287"/>
              </a:avLst>
            </a:prstGeom>
            <a:ln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36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Постулати</a:t>
              </a:r>
              <a:endParaRPr kumimoji="0" lang="uk-UA" altLang="uk-UA" sz="36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" name="AutoShape 13"/>
            <p:cNvSpPr>
              <a:spLocks noChangeArrowheads="1"/>
            </p:cNvSpPr>
            <p:nvPr/>
          </p:nvSpPr>
          <p:spPr bwMode="auto">
            <a:xfrm>
              <a:off x="1572" y="12458"/>
              <a:ext cx="2655" cy="1210"/>
            </a:xfrm>
            <a:prstGeom prst="octagon">
              <a:avLst>
                <a:gd name="adj" fmla="val 29287"/>
              </a:avLst>
            </a:prstGeom>
            <a:ln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36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Судження</a:t>
              </a:r>
              <a:endParaRPr kumimoji="0" lang="uk-UA" altLang="uk-UA" sz="36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" name="AutoShape 12"/>
            <p:cNvSpPr>
              <a:spLocks noChangeArrowheads="1"/>
            </p:cNvSpPr>
            <p:nvPr/>
          </p:nvSpPr>
          <p:spPr bwMode="auto">
            <a:xfrm>
              <a:off x="3463" y="13869"/>
              <a:ext cx="2531" cy="1370"/>
            </a:xfrm>
            <a:prstGeom prst="octagon">
              <a:avLst>
                <a:gd name="adj" fmla="val 29287"/>
              </a:avLst>
            </a:prstGeom>
            <a:ln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36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Поняття</a:t>
              </a:r>
              <a:endParaRPr kumimoji="0" lang="uk-UA" altLang="uk-UA" sz="36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" name="AutoShape 11"/>
            <p:cNvSpPr>
              <a:spLocks noChangeArrowheads="1"/>
            </p:cNvSpPr>
            <p:nvPr/>
          </p:nvSpPr>
          <p:spPr bwMode="auto">
            <a:xfrm>
              <a:off x="6354" y="13966"/>
              <a:ext cx="3025" cy="1119"/>
            </a:xfrm>
            <a:prstGeom prst="octagon">
              <a:avLst>
                <a:gd name="adj" fmla="val 29287"/>
              </a:avLst>
            </a:prstGeom>
            <a:ln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36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Положення</a:t>
              </a:r>
              <a:endParaRPr kumimoji="0" lang="uk-UA" altLang="uk-UA" sz="36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" name="AutoShape 10"/>
            <p:cNvSpPr>
              <a:spLocks noChangeArrowheads="1"/>
            </p:cNvSpPr>
            <p:nvPr/>
          </p:nvSpPr>
          <p:spPr bwMode="auto">
            <a:xfrm>
              <a:off x="7819" y="12703"/>
              <a:ext cx="2831" cy="1074"/>
            </a:xfrm>
            <a:prstGeom prst="octagon">
              <a:avLst>
                <a:gd name="adj" fmla="val 29287"/>
              </a:avLst>
            </a:prstGeom>
            <a:ln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36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Принципи</a:t>
              </a:r>
              <a:endParaRPr kumimoji="0" lang="uk-UA" altLang="uk-UA" sz="36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Line 9"/>
            <p:cNvSpPr>
              <a:spLocks noChangeShapeType="1"/>
            </p:cNvSpPr>
            <p:nvPr/>
          </p:nvSpPr>
          <p:spPr bwMode="auto">
            <a:xfrm flipH="1" flipV="1">
              <a:off x="3643" y="11425"/>
              <a:ext cx="1260" cy="540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chemeClr val="bg1"/>
                </a:solidFill>
              </a:endParaRPr>
            </a:p>
          </p:txBody>
        </p:sp>
        <p:sp>
          <p:nvSpPr>
            <p:cNvPr id="17" name="Line 8"/>
            <p:cNvSpPr>
              <a:spLocks noChangeShapeType="1"/>
            </p:cNvSpPr>
            <p:nvPr/>
          </p:nvSpPr>
          <p:spPr bwMode="auto">
            <a:xfrm flipV="1">
              <a:off x="7243" y="11831"/>
              <a:ext cx="555" cy="121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chemeClr val="bg1"/>
                </a:solidFill>
              </a:endParaRPr>
            </a:p>
          </p:txBody>
        </p:sp>
        <p:sp>
          <p:nvSpPr>
            <p:cNvPr id="18" name="Line 7"/>
            <p:cNvSpPr>
              <a:spLocks noChangeShapeType="1"/>
            </p:cNvSpPr>
            <p:nvPr/>
          </p:nvSpPr>
          <p:spPr bwMode="auto">
            <a:xfrm flipH="1" flipV="1">
              <a:off x="4689" y="10794"/>
              <a:ext cx="679" cy="754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chemeClr val="bg1"/>
                </a:solidFill>
              </a:endParaRPr>
            </a:p>
          </p:txBody>
        </p:sp>
        <p:sp>
          <p:nvSpPr>
            <p:cNvPr id="19" name="Line 6"/>
            <p:cNvSpPr>
              <a:spLocks noChangeShapeType="1"/>
            </p:cNvSpPr>
            <p:nvPr/>
          </p:nvSpPr>
          <p:spPr bwMode="auto">
            <a:xfrm flipV="1">
              <a:off x="6829" y="11065"/>
              <a:ext cx="414" cy="467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chemeClr val="bg1"/>
                </a:solidFill>
              </a:endParaRPr>
            </a:p>
          </p:txBody>
        </p:sp>
        <p:sp>
          <p:nvSpPr>
            <p:cNvPr id="20" name="Line 5"/>
            <p:cNvSpPr>
              <a:spLocks noChangeShapeType="1"/>
            </p:cNvSpPr>
            <p:nvPr/>
          </p:nvSpPr>
          <p:spPr bwMode="auto">
            <a:xfrm flipH="1">
              <a:off x="4238" y="12552"/>
              <a:ext cx="676" cy="407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chemeClr val="bg1"/>
                </a:solidFill>
              </a:endParaRPr>
            </a:p>
          </p:txBody>
        </p:sp>
        <p:sp>
          <p:nvSpPr>
            <p:cNvPr id="21" name="Line 4"/>
            <p:cNvSpPr>
              <a:spLocks noChangeShapeType="1"/>
            </p:cNvSpPr>
            <p:nvPr/>
          </p:nvSpPr>
          <p:spPr bwMode="auto">
            <a:xfrm>
              <a:off x="7243" y="12542"/>
              <a:ext cx="687" cy="372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chemeClr val="bg1"/>
                </a:solidFill>
              </a:endParaRPr>
            </a:p>
          </p:txBody>
        </p:sp>
        <p:sp>
          <p:nvSpPr>
            <p:cNvPr id="22" name="Line 3"/>
            <p:cNvSpPr>
              <a:spLocks noChangeShapeType="1"/>
            </p:cNvSpPr>
            <p:nvPr/>
          </p:nvSpPr>
          <p:spPr bwMode="auto">
            <a:xfrm flipH="1">
              <a:off x="4689" y="12959"/>
              <a:ext cx="630" cy="910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chemeClr val="bg1"/>
                </a:solidFill>
              </a:endParaRPr>
            </a:p>
          </p:txBody>
        </p:sp>
        <p:sp>
          <p:nvSpPr>
            <p:cNvPr id="23" name="Line 2"/>
            <p:cNvSpPr>
              <a:spLocks noChangeShapeType="1"/>
            </p:cNvSpPr>
            <p:nvPr/>
          </p:nvSpPr>
          <p:spPr bwMode="auto">
            <a:xfrm>
              <a:off x="6817" y="12964"/>
              <a:ext cx="786" cy="1002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chemeClr val="bg1"/>
                </a:solidFill>
              </a:endParaRPr>
            </a:p>
          </p:txBody>
        </p:sp>
      </p:grpSp>
      <p:sp>
        <p:nvSpPr>
          <p:cNvPr id="24" name="Rectangle 29"/>
          <p:cNvSpPr>
            <a:spLocks noChangeArrowheads="1"/>
          </p:cNvSpPr>
          <p:nvPr/>
        </p:nvSpPr>
        <p:spPr bwMode="auto">
          <a:xfrm>
            <a:off x="1031032" y="233380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55142988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/>
          <p:cNvSpPr/>
          <p:nvPr/>
        </p:nvSpPr>
        <p:spPr>
          <a:xfrm>
            <a:off x="-252536" y="115568"/>
            <a:ext cx="8608713" cy="6832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  <a:spcAft>
                <a:spcPts val="0"/>
              </a:spcAft>
            </a:pPr>
            <a:r>
              <a:rPr lang="ru-RU" sz="4600" b="1" dirty="0">
                <a:latin typeface="+mn-lt"/>
                <a:ea typeface="Calibri" panose="020F0502020204030204" pitchFamily="34" charset="0"/>
              </a:rPr>
              <a:t>Структура </a:t>
            </a:r>
            <a:r>
              <a:rPr lang="ru-RU" sz="4600" b="1" dirty="0" err="1">
                <a:latin typeface="+mn-lt"/>
                <a:ea typeface="Calibri" panose="020F0502020204030204" pitchFamily="34" charset="0"/>
              </a:rPr>
              <a:t>наукового</a:t>
            </a:r>
            <a:r>
              <a:rPr lang="ru-RU" sz="4600" b="1" dirty="0">
                <a:latin typeface="+mn-lt"/>
                <a:ea typeface="Calibri" panose="020F0502020204030204" pitchFamily="34" charset="0"/>
              </a:rPr>
              <a:t> факту</a:t>
            </a:r>
            <a:endParaRPr lang="uk-UA" sz="4600" dirty="0">
              <a:effectLst/>
              <a:latin typeface="+mn-lt"/>
              <a:ea typeface="Calibri" panose="020F0502020204030204" pitchFamily="34" charset="0"/>
            </a:endParaRPr>
          </a:p>
        </p:txBody>
      </p:sp>
      <p:sp>
        <p:nvSpPr>
          <p:cNvPr id="71" name="Rectangle 8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40" name="Rectangle 43"/>
          <p:cNvSpPr>
            <a:spLocks noChangeArrowheads="1"/>
          </p:cNvSpPr>
          <p:nvPr/>
        </p:nvSpPr>
        <p:spPr bwMode="auto">
          <a:xfrm>
            <a:off x="1433364" y="3228361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153" name="Rectangle 158"/>
          <p:cNvSpPr>
            <a:spLocks noChangeArrowheads="1"/>
          </p:cNvSpPr>
          <p:nvPr/>
        </p:nvSpPr>
        <p:spPr bwMode="auto">
          <a:xfrm>
            <a:off x="1524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29" name="Rectangle 29"/>
          <p:cNvSpPr>
            <a:spLocks noChangeArrowheads="1"/>
          </p:cNvSpPr>
          <p:nvPr/>
        </p:nvSpPr>
        <p:spPr bwMode="auto">
          <a:xfrm>
            <a:off x="1428750" y="250525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58" name="Rectangle 56"/>
          <p:cNvSpPr>
            <a:spLocks noChangeArrowheads="1"/>
          </p:cNvSpPr>
          <p:nvPr/>
        </p:nvSpPr>
        <p:spPr bwMode="auto">
          <a:xfrm>
            <a:off x="1423060" y="314096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pSp>
        <p:nvGrpSpPr>
          <p:cNvPr id="12" name="Group 1"/>
          <p:cNvGrpSpPr>
            <a:grpSpLocks/>
          </p:cNvGrpSpPr>
          <p:nvPr/>
        </p:nvGrpSpPr>
        <p:grpSpPr bwMode="auto">
          <a:xfrm>
            <a:off x="251520" y="1140464"/>
            <a:ext cx="8784976" cy="5385128"/>
            <a:chOff x="1134" y="12779"/>
            <a:chExt cx="10065" cy="6173"/>
          </a:xfrm>
        </p:grpSpPr>
        <p:sp>
          <p:nvSpPr>
            <p:cNvPr id="14" name="Line 21"/>
            <p:cNvSpPr>
              <a:spLocks noChangeShapeType="1"/>
            </p:cNvSpPr>
            <p:nvPr/>
          </p:nvSpPr>
          <p:spPr bwMode="auto">
            <a:xfrm>
              <a:off x="1134" y="12959"/>
              <a:ext cx="1260" cy="0"/>
            </a:xfrm>
            <a:prstGeom prst="line">
              <a:avLst/>
            </a:prstGeom>
            <a:ln>
              <a:headEnd/>
              <a:tailEnd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grpSp>
          <p:nvGrpSpPr>
            <p:cNvPr id="25" name="Group 2"/>
            <p:cNvGrpSpPr>
              <a:grpSpLocks/>
            </p:cNvGrpSpPr>
            <p:nvPr/>
          </p:nvGrpSpPr>
          <p:grpSpPr bwMode="auto">
            <a:xfrm>
              <a:off x="1134" y="12779"/>
              <a:ext cx="10065" cy="6173"/>
              <a:chOff x="1134" y="9719"/>
              <a:chExt cx="10065" cy="6173"/>
            </a:xfrm>
          </p:grpSpPr>
          <p:sp>
            <p:nvSpPr>
              <p:cNvPr id="26" name="Rectangle 20"/>
              <p:cNvSpPr>
                <a:spLocks noChangeArrowheads="1"/>
              </p:cNvSpPr>
              <p:nvPr/>
            </p:nvSpPr>
            <p:spPr bwMode="auto">
              <a:xfrm>
                <a:off x="2394" y="9719"/>
                <a:ext cx="7200" cy="540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4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ФАКТ</a:t>
                </a:r>
                <a:endParaRPr kumimoji="0" lang="uk-UA" altLang="uk-UA" sz="4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</a:endParaRPr>
              </a:p>
            </p:txBody>
          </p:sp>
          <p:sp>
            <p:nvSpPr>
              <p:cNvPr id="27" name="Rectangle 19"/>
              <p:cNvSpPr>
                <a:spLocks noChangeArrowheads="1"/>
              </p:cNvSpPr>
              <p:nvPr/>
            </p:nvSpPr>
            <p:spPr bwMode="auto">
              <a:xfrm>
                <a:off x="1535" y="10376"/>
                <a:ext cx="2813" cy="100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2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ea typeface="Times New Roman" panose="02020603050405020304" pitchFamily="18" charset="0"/>
                  </a:rPr>
                  <a:t>об'єктивна складова</a:t>
                </a:r>
                <a:endParaRPr kumimoji="0" lang="uk-UA" altLang="uk-UA" sz="2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28" name="Rectangle 18"/>
              <p:cNvSpPr>
                <a:spLocks noChangeArrowheads="1"/>
              </p:cNvSpPr>
              <p:nvPr/>
            </p:nvSpPr>
            <p:spPr bwMode="auto">
              <a:xfrm>
                <a:off x="4599" y="10372"/>
                <a:ext cx="6600" cy="1085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2000" b="0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</a:rPr>
                  <a:t>реальні процеси, події, структури, які є похідною основою для фіксації пізнавального результату, що називається фактом </a:t>
                </a:r>
                <a:endParaRPr kumimoji="0" lang="uk-UA" altLang="uk-UA" sz="20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0" name="Rectangle 17"/>
              <p:cNvSpPr>
                <a:spLocks noChangeArrowheads="1"/>
              </p:cNvSpPr>
              <p:nvPr/>
            </p:nvSpPr>
            <p:spPr bwMode="auto">
              <a:xfrm>
                <a:off x="1521" y="11561"/>
                <a:ext cx="2827" cy="1041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2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</a:rPr>
                  <a:t>інформаційна складова</a:t>
                </a:r>
                <a:endParaRPr kumimoji="0" lang="uk-UA" altLang="uk-UA" sz="2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1" name="Rectangle 16"/>
              <p:cNvSpPr>
                <a:spLocks noChangeArrowheads="1"/>
              </p:cNvSpPr>
              <p:nvPr/>
            </p:nvSpPr>
            <p:spPr bwMode="auto">
              <a:xfrm>
                <a:off x="4599" y="11561"/>
                <a:ext cx="6600" cy="1080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2000" b="0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</a:rPr>
                  <a:t>інформаційні посередники, які забезпечують передачу інформації від джерела до адресату – засобу фіксації факту</a:t>
                </a:r>
                <a:endParaRPr kumimoji="0" lang="uk-UA" altLang="uk-UA" sz="20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2" name="Rectangle 15"/>
              <p:cNvSpPr>
                <a:spLocks noChangeArrowheads="1"/>
              </p:cNvSpPr>
              <p:nvPr/>
            </p:nvSpPr>
            <p:spPr bwMode="auto">
              <a:xfrm>
                <a:off x="1520" y="12723"/>
                <a:ext cx="2828" cy="1460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2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</a:rPr>
                  <a:t>практична детермінація факту</a:t>
                </a:r>
                <a:endParaRPr kumimoji="0" lang="uk-UA" altLang="uk-UA" sz="2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3" name="Rectangle 14"/>
              <p:cNvSpPr>
                <a:spLocks noChangeArrowheads="1"/>
              </p:cNvSpPr>
              <p:nvPr/>
            </p:nvSpPr>
            <p:spPr bwMode="auto">
              <a:xfrm>
                <a:off x="4599" y="12846"/>
                <a:ext cx="6600" cy="1080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2000" b="0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</a:rPr>
                  <a:t>зумовленість факту наявними якісними і кількісними можливостями спостереження, вимірювання й експерименту</a:t>
                </a:r>
                <a:endParaRPr kumimoji="0" lang="uk-UA" altLang="uk-UA" sz="20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4" name="Rectangle 13"/>
              <p:cNvSpPr>
                <a:spLocks noChangeArrowheads="1"/>
              </p:cNvSpPr>
              <p:nvPr/>
            </p:nvSpPr>
            <p:spPr bwMode="auto">
              <a:xfrm>
                <a:off x="1520" y="14304"/>
                <a:ext cx="2828" cy="1588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2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</a:rPr>
                  <a:t>когнітивна детермінація факту</a:t>
                </a:r>
                <a:endParaRPr kumimoji="0" lang="uk-UA" altLang="uk-UA" sz="2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5" name="Rectangle 12"/>
              <p:cNvSpPr>
                <a:spLocks noChangeArrowheads="1"/>
              </p:cNvSpPr>
              <p:nvPr/>
            </p:nvSpPr>
            <p:spPr bwMode="auto">
              <a:xfrm>
                <a:off x="4599" y="14304"/>
                <a:ext cx="6600" cy="1493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2000" b="0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</a:rPr>
                  <a:t>залежність способів фіксації та інтерпретації фактів від системи похідних абстракцій теорії, теоретичних схем, психологічних настанов тощо</a:t>
                </a:r>
                <a:endParaRPr kumimoji="0" lang="uk-UA" altLang="uk-UA" sz="20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6" name="Line 11"/>
              <p:cNvSpPr>
                <a:spLocks noChangeShapeType="1"/>
              </p:cNvSpPr>
              <p:nvPr/>
            </p:nvSpPr>
            <p:spPr bwMode="auto">
              <a:xfrm>
                <a:off x="1134" y="9899"/>
                <a:ext cx="0" cy="522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/>
              </a:p>
            </p:txBody>
          </p:sp>
          <p:sp>
            <p:nvSpPr>
              <p:cNvPr id="38" name="Line 9"/>
              <p:cNvSpPr>
                <a:spLocks noChangeShapeType="1"/>
              </p:cNvSpPr>
              <p:nvPr/>
            </p:nvSpPr>
            <p:spPr bwMode="auto">
              <a:xfrm>
                <a:off x="1134" y="12015"/>
                <a:ext cx="386" cy="0"/>
              </a:xfrm>
              <a:prstGeom prst="line">
                <a:avLst/>
              </a:prstGeom>
              <a:ln>
                <a:headEnd/>
                <a:tailEnd type="triangle" w="med" len="med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/>
              </a:p>
            </p:txBody>
          </p:sp>
          <p:sp>
            <p:nvSpPr>
              <p:cNvPr id="39" name="Line 8"/>
              <p:cNvSpPr>
                <a:spLocks noChangeShapeType="1"/>
              </p:cNvSpPr>
              <p:nvPr/>
            </p:nvSpPr>
            <p:spPr bwMode="auto">
              <a:xfrm>
                <a:off x="1134" y="13386"/>
                <a:ext cx="386" cy="0"/>
              </a:xfrm>
              <a:prstGeom prst="line">
                <a:avLst/>
              </a:prstGeom>
              <a:ln>
                <a:headEnd/>
                <a:tailEnd type="triangle" w="med" len="med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/>
              </a:p>
            </p:txBody>
          </p:sp>
          <p:sp>
            <p:nvSpPr>
              <p:cNvPr id="41" name="Line 7"/>
              <p:cNvSpPr>
                <a:spLocks noChangeShapeType="1"/>
              </p:cNvSpPr>
              <p:nvPr/>
            </p:nvSpPr>
            <p:spPr bwMode="auto">
              <a:xfrm>
                <a:off x="1134" y="15119"/>
                <a:ext cx="386" cy="0"/>
              </a:xfrm>
              <a:prstGeom prst="line">
                <a:avLst/>
              </a:prstGeom>
              <a:ln>
                <a:headEnd/>
                <a:tailEnd type="triangle" w="med" len="med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/>
              </a:p>
            </p:txBody>
          </p:sp>
          <p:sp>
            <p:nvSpPr>
              <p:cNvPr id="44" name="Line 4"/>
              <p:cNvSpPr>
                <a:spLocks noChangeShapeType="1"/>
              </p:cNvSpPr>
              <p:nvPr/>
            </p:nvSpPr>
            <p:spPr bwMode="auto">
              <a:xfrm flipV="1">
                <a:off x="4348" y="15066"/>
                <a:ext cx="244" cy="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/>
              </a:p>
            </p:txBody>
          </p:sp>
        </p:grpSp>
      </p:grpSp>
      <p:sp>
        <p:nvSpPr>
          <p:cNvPr id="46" name="Rectangle 32"/>
          <p:cNvSpPr>
            <a:spLocks noChangeArrowheads="1"/>
          </p:cNvSpPr>
          <p:nvPr/>
        </p:nvSpPr>
        <p:spPr bwMode="auto">
          <a:xfrm>
            <a:off x="1132756" y="195505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50" name="Line 9"/>
          <p:cNvSpPr>
            <a:spLocks noChangeShapeType="1"/>
          </p:cNvSpPr>
          <p:nvPr/>
        </p:nvSpPr>
        <p:spPr bwMode="auto">
          <a:xfrm>
            <a:off x="251520" y="2132856"/>
            <a:ext cx="350004" cy="13796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56" name="Line 4"/>
          <p:cNvSpPr>
            <a:spLocks noChangeShapeType="1"/>
          </p:cNvSpPr>
          <p:nvPr/>
        </p:nvSpPr>
        <p:spPr bwMode="auto">
          <a:xfrm flipV="1">
            <a:off x="3056777" y="4293096"/>
            <a:ext cx="212969" cy="0"/>
          </a:xfrm>
          <a:prstGeom prst="line">
            <a:avLst/>
          </a:prstGeom>
          <a:ln>
            <a:headEnd/>
            <a:tailEnd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57" name="Line 4"/>
          <p:cNvSpPr>
            <a:spLocks noChangeShapeType="1"/>
          </p:cNvSpPr>
          <p:nvPr/>
        </p:nvSpPr>
        <p:spPr bwMode="auto">
          <a:xfrm flipV="1">
            <a:off x="3066743" y="3140968"/>
            <a:ext cx="212969" cy="0"/>
          </a:xfrm>
          <a:prstGeom prst="line">
            <a:avLst/>
          </a:prstGeom>
          <a:ln>
            <a:headEnd/>
            <a:tailEnd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59" name="Line 4"/>
          <p:cNvSpPr>
            <a:spLocks noChangeShapeType="1"/>
          </p:cNvSpPr>
          <p:nvPr/>
        </p:nvSpPr>
        <p:spPr bwMode="auto">
          <a:xfrm flipV="1">
            <a:off x="3066742" y="2146652"/>
            <a:ext cx="212969" cy="0"/>
          </a:xfrm>
          <a:prstGeom prst="line">
            <a:avLst/>
          </a:prstGeom>
          <a:ln>
            <a:headEnd/>
            <a:tailEnd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27845153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/>
          <p:cNvSpPr/>
          <p:nvPr/>
        </p:nvSpPr>
        <p:spPr>
          <a:xfrm>
            <a:off x="-28237" y="-19254"/>
            <a:ext cx="8608713" cy="6832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  <a:spcAft>
                <a:spcPts val="0"/>
              </a:spcAft>
            </a:pPr>
            <a:r>
              <a:rPr lang="ru-RU" sz="4800" b="1" dirty="0">
                <a:latin typeface="+mn-lt"/>
                <a:ea typeface="Calibri" panose="020F0502020204030204" pitchFamily="34" charset="0"/>
              </a:rPr>
              <a:t>Види </a:t>
            </a:r>
            <a:r>
              <a:rPr lang="ru-RU" sz="4800" b="1" dirty="0" err="1">
                <a:latin typeface="+mn-lt"/>
                <a:ea typeface="Calibri" panose="020F0502020204030204" pitchFamily="34" charset="0"/>
              </a:rPr>
              <a:t>наукової</a:t>
            </a:r>
            <a:r>
              <a:rPr lang="ru-RU" sz="4800" b="1" dirty="0">
                <a:latin typeface="+mn-lt"/>
                <a:ea typeface="Calibri" panose="020F0502020204030204" pitchFamily="34" charset="0"/>
              </a:rPr>
              <a:t> діяльності</a:t>
            </a:r>
            <a:endParaRPr lang="uk-UA" sz="4800" dirty="0">
              <a:effectLst/>
              <a:latin typeface="+mn-lt"/>
              <a:ea typeface="Calibri" panose="020F0502020204030204" pitchFamily="34" charset="0"/>
            </a:endParaRPr>
          </a:p>
        </p:txBody>
      </p:sp>
      <p:sp>
        <p:nvSpPr>
          <p:cNvPr id="71" name="Rectangle 8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40" name="Rectangle 43"/>
          <p:cNvSpPr>
            <a:spLocks noChangeArrowheads="1"/>
          </p:cNvSpPr>
          <p:nvPr/>
        </p:nvSpPr>
        <p:spPr bwMode="auto">
          <a:xfrm>
            <a:off x="1433364" y="3228361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153" name="Rectangle 158"/>
          <p:cNvSpPr>
            <a:spLocks noChangeArrowheads="1"/>
          </p:cNvSpPr>
          <p:nvPr/>
        </p:nvSpPr>
        <p:spPr bwMode="auto">
          <a:xfrm>
            <a:off x="1524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29" name="Rectangle 29"/>
          <p:cNvSpPr>
            <a:spLocks noChangeArrowheads="1"/>
          </p:cNvSpPr>
          <p:nvPr/>
        </p:nvSpPr>
        <p:spPr bwMode="auto">
          <a:xfrm>
            <a:off x="1428750" y="250525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58" name="Rectangle 56"/>
          <p:cNvSpPr>
            <a:spLocks noChangeArrowheads="1"/>
          </p:cNvSpPr>
          <p:nvPr/>
        </p:nvSpPr>
        <p:spPr bwMode="auto">
          <a:xfrm>
            <a:off x="1423060" y="314096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pSp>
        <p:nvGrpSpPr>
          <p:cNvPr id="3" name="Group 1"/>
          <p:cNvGrpSpPr>
            <a:grpSpLocks/>
          </p:cNvGrpSpPr>
          <p:nvPr/>
        </p:nvGrpSpPr>
        <p:grpSpPr bwMode="auto">
          <a:xfrm>
            <a:off x="235280" y="608811"/>
            <a:ext cx="8781102" cy="6143797"/>
            <a:chOff x="873" y="1752"/>
            <a:chExt cx="10489" cy="5466"/>
          </a:xfrm>
        </p:grpSpPr>
        <p:sp>
          <p:nvSpPr>
            <p:cNvPr id="5" name="Rectangle 16"/>
            <p:cNvSpPr>
              <a:spLocks noChangeArrowheads="1"/>
            </p:cNvSpPr>
            <p:nvPr/>
          </p:nvSpPr>
          <p:spPr bwMode="auto">
            <a:xfrm>
              <a:off x="1945" y="1752"/>
              <a:ext cx="7638" cy="586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40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Види наукової діяльності</a:t>
              </a:r>
              <a:endParaRPr kumimoji="0" lang="uk-UA" altLang="uk-UA" sz="4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</a:endParaRPr>
            </a:p>
          </p:txBody>
        </p:sp>
        <p:sp>
          <p:nvSpPr>
            <p:cNvPr id="6" name="Rectangle 15"/>
            <p:cNvSpPr>
              <a:spLocks noChangeArrowheads="1"/>
            </p:cNvSpPr>
            <p:nvPr/>
          </p:nvSpPr>
          <p:spPr bwMode="auto">
            <a:xfrm>
              <a:off x="1256" y="2443"/>
              <a:ext cx="3398" cy="999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36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науково-технічна</a:t>
              </a:r>
              <a:endParaRPr kumimoji="0" lang="uk-UA" altLang="uk-UA" sz="3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</a:endParaRPr>
            </a:p>
          </p:txBody>
        </p:sp>
        <p:sp>
          <p:nvSpPr>
            <p:cNvPr id="7" name="Rectangle 14"/>
            <p:cNvSpPr>
              <a:spLocks noChangeArrowheads="1"/>
            </p:cNvSpPr>
            <p:nvPr/>
          </p:nvSpPr>
          <p:spPr bwMode="auto">
            <a:xfrm>
              <a:off x="4882" y="2376"/>
              <a:ext cx="6480" cy="1299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24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інтелектуальна творча діяльність, спрямована на здобуття і використання нових знань у всіх галузях техніки і технологій</a:t>
              </a:r>
              <a:endParaRPr kumimoji="0" lang="ru-RU" altLang="uk-UA" sz="24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Arial Unicode MS" charset="-128"/>
                <a:cs typeface="Times New Roman" panose="02020603050405020304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altLang="uk-UA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" name="Rectangle 13"/>
            <p:cNvSpPr>
              <a:spLocks noChangeArrowheads="1"/>
            </p:cNvSpPr>
            <p:nvPr/>
          </p:nvSpPr>
          <p:spPr bwMode="auto">
            <a:xfrm>
              <a:off x="1256" y="4095"/>
              <a:ext cx="3409" cy="1050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36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науково-організаційна</a:t>
              </a:r>
              <a:endParaRPr kumimoji="0" lang="uk-UA" altLang="uk-UA" sz="3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</a:endParaRPr>
            </a:p>
          </p:txBody>
        </p:sp>
        <p:sp>
          <p:nvSpPr>
            <p:cNvPr id="9" name="Rectangle 12"/>
            <p:cNvSpPr>
              <a:spLocks noChangeArrowheads="1"/>
            </p:cNvSpPr>
            <p:nvPr/>
          </p:nvSpPr>
          <p:spPr bwMode="auto">
            <a:xfrm>
              <a:off x="4882" y="3737"/>
              <a:ext cx="6480" cy="1699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24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діяльність, що спрямована на методичне, організаційне забезпечення та координацію наукової, науково-технічної та науково-педагогічної діяльності</a:t>
              </a:r>
              <a:endPara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</a:endParaRPr>
            </a:p>
          </p:txBody>
        </p:sp>
        <p:sp>
          <p:nvSpPr>
            <p:cNvPr id="10" name="Rectangle 11"/>
            <p:cNvSpPr>
              <a:spLocks noChangeArrowheads="1"/>
            </p:cNvSpPr>
            <p:nvPr/>
          </p:nvSpPr>
          <p:spPr bwMode="auto">
            <a:xfrm>
              <a:off x="1265" y="5841"/>
              <a:ext cx="3404" cy="1025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36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науково-педагогічна</a:t>
              </a:r>
              <a:endParaRPr kumimoji="0" lang="uk-UA" altLang="uk-UA" sz="3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</a:endParaRPr>
            </a:p>
          </p:txBody>
        </p:sp>
        <p:sp>
          <p:nvSpPr>
            <p:cNvPr id="11" name="Rectangle 10"/>
            <p:cNvSpPr>
              <a:spLocks noChangeArrowheads="1"/>
            </p:cNvSpPr>
            <p:nvPr/>
          </p:nvSpPr>
          <p:spPr bwMode="auto">
            <a:xfrm>
              <a:off x="4882" y="5488"/>
              <a:ext cx="6480" cy="1730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24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педагогічна діяльність у </a:t>
              </a:r>
              <a:r>
                <a:rPr kumimoji="0" lang="ru-RU" altLang="uk-UA" sz="24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 </a:t>
              </a:r>
              <a:r>
                <a:rPr kumimoji="0" lang="uk-UA" altLang="uk-UA" sz="24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вищих навчальних закладах та закладах післядипломної освіти ІІІ–І</a:t>
              </a:r>
              <a:r>
                <a:rPr kumimoji="0" lang="en-US" altLang="uk-UA" sz="24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V </a:t>
              </a:r>
              <a:r>
                <a:rPr kumimoji="0" lang="uk-UA" altLang="uk-UA" sz="24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рівнів акредитації, пов’язана з науковою та (або) науково-технічною діяльністю</a:t>
              </a:r>
              <a:endPara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</a:endParaRPr>
            </a:p>
          </p:txBody>
        </p:sp>
        <p:sp>
          <p:nvSpPr>
            <p:cNvPr id="13" name="Line 9"/>
            <p:cNvSpPr>
              <a:spLocks noChangeShapeType="1"/>
            </p:cNvSpPr>
            <p:nvPr/>
          </p:nvSpPr>
          <p:spPr bwMode="auto">
            <a:xfrm>
              <a:off x="892" y="2041"/>
              <a:ext cx="1052" cy="5"/>
            </a:xfrm>
            <a:prstGeom prst="line">
              <a:avLst/>
            </a:prstGeom>
            <a:ln>
              <a:headEnd/>
              <a:tailEnd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5" name="Line 8"/>
            <p:cNvSpPr>
              <a:spLocks noChangeShapeType="1"/>
            </p:cNvSpPr>
            <p:nvPr/>
          </p:nvSpPr>
          <p:spPr bwMode="auto">
            <a:xfrm>
              <a:off x="873" y="2041"/>
              <a:ext cx="7" cy="4398"/>
            </a:xfrm>
            <a:prstGeom prst="line">
              <a:avLst/>
            </a:prstGeom>
            <a:ln>
              <a:headEnd/>
              <a:tailEnd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6" name="AutoShape 7"/>
            <p:cNvSpPr>
              <a:spLocks noChangeArrowheads="1"/>
            </p:cNvSpPr>
            <p:nvPr/>
          </p:nvSpPr>
          <p:spPr bwMode="auto">
            <a:xfrm>
              <a:off x="892" y="2836"/>
              <a:ext cx="364" cy="163"/>
            </a:xfrm>
            <a:custGeom>
              <a:avLst/>
              <a:gdLst>
                <a:gd name="G0" fmla="+- 16200 0 0"/>
                <a:gd name="G1" fmla="+- 5400 0 0"/>
                <a:gd name="G2" fmla="+- 21600 0 5400"/>
                <a:gd name="G3" fmla="+- 10800 0 5400"/>
                <a:gd name="G4" fmla="+- 21600 0 16200"/>
                <a:gd name="G5" fmla="*/ G4 G3 10800"/>
                <a:gd name="G6" fmla="+- 21600 0 G5"/>
                <a:gd name="T0" fmla="*/ 16200 w 21600"/>
                <a:gd name="T1" fmla="*/ 0 h 21600"/>
                <a:gd name="T2" fmla="*/ 0 w 21600"/>
                <a:gd name="T3" fmla="*/ 10800 h 21600"/>
                <a:gd name="T4" fmla="*/ 16200 w 21600"/>
                <a:gd name="T5" fmla="*/ 21600 h 21600"/>
                <a:gd name="T6" fmla="*/ 21600 w 21600"/>
                <a:gd name="T7" fmla="*/ 1080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3375 w 21600"/>
                <a:gd name="T13" fmla="*/ G1 h 21600"/>
                <a:gd name="T14" fmla="*/ G6 w 21600"/>
                <a:gd name="T15" fmla="*/ G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6200" y="0"/>
                  </a:moveTo>
                  <a:lnTo>
                    <a:pt x="16200" y="5400"/>
                  </a:lnTo>
                  <a:lnTo>
                    <a:pt x="3375" y="5400"/>
                  </a:lnTo>
                  <a:lnTo>
                    <a:pt x="3375" y="16200"/>
                  </a:lnTo>
                  <a:lnTo>
                    <a:pt x="16200" y="16200"/>
                  </a:lnTo>
                  <a:lnTo>
                    <a:pt x="16200" y="21600"/>
                  </a:lnTo>
                  <a:lnTo>
                    <a:pt x="21600" y="1080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1350" y="16200"/>
                  </a:lnTo>
                  <a:lnTo>
                    <a:pt x="2700" y="16200"/>
                  </a:lnTo>
                  <a:lnTo>
                    <a:pt x="2700" y="54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0" y="16200"/>
                  </a:lnTo>
                  <a:lnTo>
                    <a:pt x="675" y="16200"/>
                  </a:lnTo>
                  <a:lnTo>
                    <a:pt x="675" y="5400"/>
                  </a:lnTo>
                  <a:close/>
                </a:path>
              </a:pathLst>
            </a:custGeom>
            <a:ln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7" name="AutoShape 6"/>
            <p:cNvSpPr>
              <a:spLocks noChangeArrowheads="1"/>
            </p:cNvSpPr>
            <p:nvPr/>
          </p:nvSpPr>
          <p:spPr bwMode="auto">
            <a:xfrm>
              <a:off x="892" y="4490"/>
              <a:ext cx="358" cy="160"/>
            </a:xfrm>
            <a:custGeom>
              <a:avLst/>
              <a:gdLst>
                <a:gd name="G0" fmla="+- 16200 0 0"/>
                <a:gd name="G1" fmla="+- 5400 0 0"/>
                <a:gd name="G2" fmla="+- 21600 0 5400"/>
                <a:gd name="G3" fmla="+- 10800 0 5400"/>
                <a:gd name="G4" fmla="+- 21600 0 16200"/>
                <a:gd name="G5" fmla="*/ G4 G3 10800"/>
                <a:gd name="G6" fmla="+- 21600 0 G5"/>
                <a:gd name="T0" fmla="*/ 16200 w 21600"/>
                <a:gd name="T1" fmla="*/ 0 h 21600"/>
                <a:gd name="T2" fmla="*/ 0 w 21600"/>
                <a:gd name="T3" fmla="*/ 10800 h 21600"/>
                <a:gd name="T4" fmla="*/ 16200 w 21600"/>
                <a:gd name="T5" fmla="*/ 21600 h 21600"/>
                <a:gd name="T6" fmla="*/ 21600 w 21600"/>
                <a:gd name="T7" fmla="*/ 1080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3375 w 21600"/>
                <a:gd name="T13" fmla="*/ G1 h 21600"/>
                <a:gd name="T14" fmla="*/ G6 w 21600"/>
                <a:gd name="T15" fmla="*/ G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6200" y="0"/>
                  </a:moveTo>
                  <a:lnTo>
                    <a:pt x="16200" y="5400"/>
                  </a:lnTo>
                  <a:lnTo>
                    <a:pt x="3375" y="5400"/>
                  </a:lnTo>
                  <a:lnTo>
                    <a:pt x="3375" y="16200"/>
                  </a:lnTo>
                  <a:lnTo>
                    <a:pt x="16200" y="16200"/>
                  </a:lnTo>
                  <a:lnTo>
                    <a:pt x="16200" y="21600"/>
                  </a:lnTo>
                  <a:lnTo>
                    <a:pt x="21600" y="1080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1350" y="16200"/>
                  </a:lnTo>
                  <a:lnTo>
                    <a:pt x="2700" y="16200"/>
                  </a:lnTo>
                  <a:lnTo>
                    <a:pt x="2700" y="54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0" y="16200"/>
                  </a:lnTo>
                  <a:lnTo>
                    <a:pt x="675" y="16200"/>
                  </a:lnTo>
                  <a:lnTo>
                    <a:pt x="675" y="5400"/>
                  </a:lnTo>
                  <a:close/>
                </a:path>
              </a:pathLst>
            </a:custGeom>
            <a:ln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8" name="AutoShape 5"/>
            <p:cNvSpPr>
              <a:spLocks noChangeArrowheads="1"/>
            </p:cNvSpPr>
            <p:nvPr/>
          </p:nvSpPr>
          <p:spPr bwMode="auto">
            <a:xfrm>
              <a:off x="911" y="6266"/>
              <a:ext cx="349" cy="196"/>
            </a:xfrm>
            <a:custGeom>
              <a:avLst/>
              <a:gdLst>
                <a:gd name="G0" fmla="+- 16200 0 0"/>
                <a:gd name="G1" fmla="+- 5400 0 0"/>
                <a:gd name="G2" fmla="+- 21600 0 5400"/>
                <a:gd name="G3" fmla="+- 10800 0 5400"/>
                <a:gd name="G4" fmla="+- 21600 0 16200"/>
                <a:gd name="G5" fmla="*/ G4 G3 10800"/>
                <a:gd name="G6" fmla="+- 21600 0 G5"/>
                <a:gd name="T0" fmla="*/ 16200 w 21600"/>
                <a:gd name="T1" fmla="*/ 0 h 21600"/>
                <a:gd name="T2" fmla="*/ 0 w 21600"/>
                <a:gd name="T3" fmla="*/ 10800 h 21600"/>
                <a:gd name="T4" fmla="*/ 16200 w 21600"/>
                <a:gd name="T5" fmla="*/ 21600 h 21600"/>
                <a:gd name="T6" fmla="*/ 21600 w 21600"/>
                <a:gd name="T7" fmla="*/ 1080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3375 w 21600"/>
                <a:gd name="T13" fmla="*/ G1 h 21600"/>
                <a:gd name="T14" fmla="*/ G6 w 21600"/>
                <a:gd name="T15" fmla="*/ G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6200" y="0"/>
                  </a:moveTo>
                  <a:lnTo>
                    <a:pt x="16200" y="5400"/>
                  </a:lnTo>
                  <a:lnTo>
                    <a:pt x="3375" y="5400"/>
                  </a:lnTo>
                  <a:lnTo>
                    <a:pt x="3375" y="16200"/>
                  </a:lnTo>
                  <a:lnTo>
                    <a:pt x="16200" y="16200"/>
                  </a:lnTo>
                  <a:lnTo>
                    <a:pt x="16200" y="21600"/>
                  </a:lnTo>
                  <a:lnTo>
                    <a:pt x="21600" y="1080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1350" y="16200"/>
                  </a:lnTo>
                  <a:lnTo>
                    <a:pt x="2700" y="16200"/>
                  </a:lnTo>
                  <a:lnTo>
                    <a:pt x="2700" y="54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0" y="16200"/>
                  </a:lnTo>
                  <a:lnTo>
                    <a:pt x="675" y="16200"/>
                  </a:lnTo>
                  <a:lnTo>
                    <a:pt x="675" y="5400"/>
                  </a:lnTo>
                  <a:close/>
                </a:path>
              </a:pathLst>
            </a:custGeom>
            <a:ln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</p:grpSp>
      <p:sp>
        <p:nvSpPr>
          <p:cNvPr id="22" name="Rectangle 25"/>
          <p:cNvSpPr>
            <a:spLocks noChangeArrowheads="1"/>
          </p:cNvSpPr>
          <p:nvPr/>
        </p:nvSpPr>
        <p:spPr bwMode="auto">
          <a:xfrm>
            <a:off x="1485900" y="2239342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cxnSp>
        <p:nvCxnSpPr>
          <p:cNvPr id="45" name="Пряма сполучна лінія 44"/>
          <p:cNvCxnSpPr/>
          <p:nvPr/>
        </p:nvCxnSpPr>
        <p:spPr bwMode="auto">
          <a:xfrm>
            <a:off x="3409838" y="1946936"/>
            <a:ext cx="171632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5" name="Пряма сполучна лінія 54"/>
          <p:cNvCxnSpPr/>
          <p:nvPr/>
        </p:nvCxnSpPr>
        <p:spPr bwMode="auto">
          <a:xfrm>
            <a:off x="3419872" y="3772896"/>
            <a:ext cx="171632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0" name="Пряма сполучна лінія 59"/>
          <p:cNvCxnSpPr/>
          <p:nvPr/>
        </p:nvCxnSpPr>
        <p:spPr bwMode="auto">
          <a:xfrm>
            <a:off x="3418347" y="5792710"/>
            <a:ext cx="171632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0009054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/>
          <p:cNvSpPr/>
          <p:nvPr/>
        </p:nvSpPr>
        <p:spPr>
          <a:xfrm>
            <a:off x="-252536" y="140190"/>
            <a:ext cx="8580477" cy="6340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  <a:spcAft>
                <a:spcPts val="0"/>
              </a:spcAft>
            </a:pPr>
            <a:r>
              <a:rPr lang="ru-RU" sz="4400" b="1" dirty="0">
                <a:latin typeface="+mn-lt"/>
                <a:ea typeface="Calibri" panose="020F0502020204030204" pitchFamily="34" charset="0"/>
              </a:rPr>
              <a:t>Суб’єкти </a:t>
            </a:r>
            <a:r>
              <a:rPr lang="ru-RU" sz="4400" b="1" dirty="0" err="1">
                <a:latin typeface="+mn-lt"/>
                <a:ea typeface="Calibri" panose="020F0502020204030204" pitchFamily="34" charset="0"/>
              </a:rPr>
              <a:t>наукової</a:t>
            </a:r>
            <a:r>
              <a:rPr lang="ru-RU" sz="4400" b="1" dirty="0">
                <a:latin typeface="+mn-lt"/>
                <a:ea typeface="Calibri" panose="020F0502020204030204" pitchFamily="34" charset="0"/>
              </a:rPr>
              <a:t> діяльності</a:t>
            </a:r>
            <a:endParaRPr lang="uk-UA" sz="4400" dirty="0">
              <a:effectLst/>
              <a:latin typeface="+mn-lt"/>
              <a:ea typeface="Calibri" panose="020F0502020204030204" pitchFamily="34" charset="0"/>
            </a:endParaRPr>
          </a:p>
        </p:txBody>
      </p:sp>
      <p:sp>
        <p:nvSpPr>
          <p:cNvPr id="71" name="Rectangle 8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40" name="Rectangle 43"/>
          <p:cNvSpPr>
            <a:spLocks noChangeArrowheads="1"/>
          </p:cNvSpPr>
          <p:nvPr/>
        </p:nvSpPr>
        <p:spPr bwMode="auto">
          <a:xfrm>
            <a:off x="1433364" y="3228361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58" name="Rectangle 56"/>
          <p:cNvSpPr>
            <a:spLocks noChangeArrowheads="1"/>
          </p:cNvSpPr>
          <p:nvPr/>
        </p:nvSpPr>
        <p:spPr bwMode="auto">
          <a:xfrm>
            <a:off x="1423060" y="314096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30" name="Rectangle 17"/>
          <p:cNvSpPr>
            <a:spLocks noChangeArrowheads="1"/>
          </p:cNvSpPr>
          <p:nvPr/>
        </p:nvSpPr>
        <p:spPr bwMode="auto">
          <a:xfrm>
            <a:off x="1524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pSp>
        <p:nvGrpSpPr>
          <p:cNvPr id="31" name="Групувати 30"/>
          <p:cNvGrpSpPr/>
          <p:nvPr/>
        </p:nvGrpSpPr>
        <p:grpSpPr>
          <a:xfrm>
            <a:off x="257347" y="774210"/>
            <a:ext cx="8640959" cy="5958474"/>
            <a:chOff x="257347" y="774210"/>
            <a:chExt cx="8640959" cy="5958474"/>
          </a:xfrm>
        </p:grpSpPr>
        <p:grpSp>
          <p:nvGrpSpPr>
            <p:cNvPr id="12" name="Group 1"/>
            <p:cNvGrpSpPr>
              <a:grpSpLocks/>
            </p:cNvGrpSpPr>
            <p:nvPr/>
          </p:nvGrpSpPr>
          <p:grpSpPr bwMode="auto">
            <a:xfrm>
              <a:off x="257347" y="774210"/>
              <a:ext cx="8640959" cy="5958474"/>
              <a:chOff x="1314" y="9775"/>
              <a:chExt cx="9540" cy="4280"/>
            </a:xfrm>
          </p:grpSpPr>
          <p:grpSp>
            <p:nvGrpSpPr>
              <p:cNvPr id="14" name="Group 7"/>
              <p:cNvGrpSpPr>
                <a:grpSpLocks/>
              </p:cNvGrpSpPr>
              <p:nvPr/>
            </p:nvGrpSpPr>
            <p:grpSpPr bwMode="auto">
              <a:xfrm>
                <a:off x="1314" y="9775"/>
                <a:ext cx="9540" cy="4280"/>
                <a:chOff x="1314" y="9775"/>
                <a:chExt cx="9540" cy="4280"/>
              </a:xfrm>
            </p:grpSpPr>
            <p:sp>
              <p:nvSpPr>
                <p:cNvPr id="25" name="AutoShape 11"/>
                <p:cNvSpPr>
                  <a:spLocks noChangeArrowheads="1"/>
                </p:cNvSpPr>
                <p:nvPr/>
              </p:nvSpPr>
              <p:spPr bwMode="auto">
                <a:xfrm>
                  <a:off x="1314" y="9775"/>
                  <a:ext cx="7394" cy="1005"/>
                </a:xfrm>
                <a:prstGeom prst="flowChartPunchedTape">
                  <a:avLst/>
                </a:prstGeom>
                <a:ln>
                  <a:headEnd/>
                  <a:tailEnd/>
                </a:ln>
              </p:spPr>
              <p:style>
                <a:lnRef idx="1">
                  <a:schemeClr val="accent1"/>
                </a:lnRef>
                <a:fillRef idx="2">
                  <a:schemeClr val="accent1"/>
                </a:fillRef>
                <a:effectRef idx="1">
                  <a:schemeClr val="accent1"/>
                </a:effectRef>
                <a:fontRef idx="minor">
                  <a:schemeClr val="dk1"/>
                </a:fontRef>
              </p:style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uk-UA" altLang="uk-UA" sz="3200" b="1" i="0" u="none" strike="noStrike" cap="none" normalizeH="0" baseline="0" dirty="0" smtClean="0">
                      <a:ln>
                        <a:noFill/>
                      </a:ln>
                      <a:solidFill>
                        <a:schemeClr val="tx2"/>
                      </a:solidFill>
                      <a:effectLst/>
                      <a:latin typeface="Times New Roman" panose="02020603050405020304" pitchFamily="18" charset="0"/>
                      <a:ea typeface="Arial Unicode MS" charset="-128"/>
                      <a:cs typeface="Times New Roman" panose="02020603050405020304" pitchFamily="18" charset="0"/>
                    </a:rPr>
                    <a:t>Суб’єкт наукової діяльності</a:t>
                  </a:r>
                  <a:endParaRPr kumimoji="0" lang="uk-UA" altLang="uk-UA" sz="4400" b="1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6" name="AutoShape 10"/>
                <p:cNvSpPr>
                  <a:spLocks noChangeArrowheads="1"/>
                </p:cNvSpPr>
                <p:nvPr/>
              </p:nvSpPr>
              <p:spPr bwMode="auto">
                <a:xfrm>
                  <a:off x="1314" y="11309"/>
                  <a:ext cx="1980" cy="2690"/>
                </a:xfrm>
                <a:prstGeom prst="flowChartPunchedTape">
                  <a:avLst/>
                </a:prstGeom>
                <a:ln>
                  <a:headEnd/>
                  <a:tailEnd/>
                </a:ln>
              </p:spPr>
              <p:style>
                <a:lnRef idx="1">
                  <a:schemeClr val="accent1"/>
                </a:lnRef>
                <a:fillRef idx="2">
                  <a:schemeClr val="accent1"/>
                </a:fillRef>
                <a:effectRef idx="1">
                  <a:schemeClr val="accent1"/>
                </a:effectRef>
                <a:fontRef idx="minor">
                  <a:schemeClr val="dk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uk-UA" altLang="uk-UA" sz="24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2"/>
                      </a:solidFill>
                      <a:effectLst/>
                      <a:latin typeface="Times New Roman" panose="02020603050405020304" pitchFamily="18" charset="0"/>
                      <a:ea typeface="Arial Unicode MS" charset="-128"/>
                      <a:cs typeface="Times New Roman" panose="02020603050405020304" pitchFamily="18" charset="0"/>
                    </a:rPr>
                    <a:t>як окремий вчений, з ім'ям якого пов'язано відкриття</a:t>
                  </a:r>
                  <a:endParaRPr kumimoji="0" lang="uk-UA" altLang="uk-UA" sz="2400" b="0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</a:endParaRPr>
                </a:p>
              </p:txBody>
            </p:sp>
            <p:sp>
              <p:nvSpPr>
                <p:cNvPr id="27" name="AutoShape 9"/>
                <p:cNvSpPr>
                  <a:spLocks noChangeArrowheads="1"/>
                </p:cNvSpPr>
                <p:nvPr/>
              </p:nvSpPr>
              <p:spPr bwMode="auto">
                <a:xfrm>
                  <a:off x="3527" y="11008"/>
                  <a:ext cx="2954" cy="3047"/>
                </a:xfrm>
                <a:prstGeom prst="flowChartPunchedTape">
                  <a:avLst/>
                </a:prstGeom>
                <a:ln>
                  <a:headEnd/>
                  <a:tailEnd/>
                </a:ln>
              </p:spPr>
              <p:style>
                <a:lnRef idx="1">
                  <a:schemeClr val="accent1"/>
                </a:lnRef>
                <a:fillRef idx="2">
                  <a:schemeClr val="accent1"/>
                </a:fillRef>
                <a:effectRef idx="1">
                  <a:schemeClr val="accent1"/>
                </a:effectRef>
                <a:fontRef idx="minor">
                  <a:schemeClr val="dk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uk-UA" altLang="uk-UA" sz="24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2"/>
                      </a:solidFill>
                      <a:effectLst/>
                      <a:latin typeface="Times New Roman" panose="02020603050405020304" pitchFamily="18" charset="0"/>
                      <a:ea typeface="Arial Unicode MS" charset="-128"/>
                      <a:cs typeface="Times New Roman" panose="02020603050405020304" pitchFamily="18" charset="0"/>
                    </a:rPr>
                    <a:t>як особливе співтовариство людей – учених, спеціально зайнятих виробництвом знання</a:t>
                  </a:r>
                  <a:endParaRPr kumimoji="0" lang="uk-UA" altLang="uk-UA" sz="2400" b="0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</a:endParaRPr>
                </a:p>
              </p:txBody>
            </p:sp>
            <p:sp>
              <p:nvSpPr>
                <p:cNvPr id="28" name="AutoShape 8"/>
                <p:cNvSpPr>
                  <a:spLocks noChangeArrowheads="1"/>
                </p:cNvSpPr>
                <p:nvPr/>
              </p:nvSpPr>
              <p:spPr bwMode="auto">
                <a:xfrm>
                  <a:off x="6714" y="10482"/>
                  <a:ext cx="4140" cy="3517"/>
                </a:xfrm>
                <a:prstGeom prst="flowChartPunchedTape">
                  <a:avLst/>
                </a:prstGeom>
                <a:ln>
                  <a:headEnd/>
                  <a:tailEnd/>
                </a:ln>
              </p:spPr>
              <p:style>
                <a:lnRef idx="1">
                  <a:schemeClr val="accent1"/>
                </a:lnRef>
                <a:fillRef idx="2">
                  <a:schemeClr val="accent1"/>
                </a:fillRef>
                <a:effectRef idx="1">
                  <a:schemeClr val="accent1"/>
                </a:effectRef>
                <a:fontRef idx="minor">
                  <a:schemeClr val="dk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uk-UA" altLang="uk-UA" sz="24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2"/>
                      </a:solidFill>
                      <a:effectLst/>
                      <a:latin typeface="Times New Roman" panose="02020603050405020304" pitchFamily="18" charset="0"/>
                      <a:ea typeface="Arial Unicode MS" charset="-128"/>
                      <a:cs typeface="Times New Roman" panose="02020603050405020304" pitchFamily="18" charset="0"/>
                    </a:rPr>
                    <a:t>як усе людство, що складається з окремих народів, коли кожен народ, виробляючи норми, ідеї та цінності, що фіксуються в його культурі, виступає як особливий суб'єкт </a:t>
                  </a:r>
                  <a:endParaRPr kumimoji="0" lang="ru-RU" altLang="uk-UA" sz="2400" b="0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endParaRPr>
                </a:p>
                <a:p>
                  <a:pPr marL="0" marR="0" lvl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uk-UA" altLang="uk-UA" sz="24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2"/>
                      </a:solidFill>
                      <a:effectLst/>
                      <a:latin typeface="Times New Roman" panose="02020603050405020304" pitchFamily="18" charset="0"/>
                      <a:ea typeface="Arial Unicode MS" charset="-128"/>
                      <a:cs typeface="Times New Roman" panose="02020603050405020304" pitchFamily="18" charset="0"/>
                    </a:rPr>
                    <a:t>пізнавальної діяльності</a:t>
                  </a:r>
                  <a:endParaRPr kumimoji="0" lang="uk-UA" altLang="uk-UA" sz="2400" b="0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23" name="AutoShape 3"/>
              <p:cNvSpPr>
                <a:spLocks noChangeArrowheads="1"/>
              </p:cNvSpPr>
              <p:nvPr/>
            </p:nvSpPr>
            <p:spPr bwMode="auto">
              <a:xfrm>
                <a:off x="7628" y="10608"/>
                <a:ext cx="332" cy="552"/>
              </a:xfrm>
              <a:prstGeom prst="downArrow">
                <a:avLst>
                  <a:gd name="adj1" fmla="val 50000"/>
                  <a:gd name="adj2" fmla="val 50000"/>
                </a:avLst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>
                  <a:solidFill>
                    <a:schemeClr val="tx2"/>
                  </a:solidFill>
                </a:endParaRPr>
              </a:p>
            </p:txBody>
          </p:sp>
        </p:grpSp>
        <p:sp>
          <p:nvSpPr>
            <p:cNvPr id="38" name="AutoShape 3"/>
            <p:cNvSpPr>
              <a:spLocks noChangeArrowheads="1"/>
            </p:cNvSpPr>
            <p:nvPr/>
          </p:nvSpPr>
          <p:spPr bwMode="auto">
            <a:xfrm>
              <a:off x="2855371" y="2173338"/>
              <a:ext cx="300713" cy="1111646"/>
            </a:xfrm>
            <a:prstGeom prst="downArrow">
              <a:avLst>
                <a:gd name="adj1" fmla="val 50000"/>
                <a:gd name="adj2" fmla="val 50000"/>
              </a:avLst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39" name="AutoShape 3"/>
            <p:cNvSpPr>
              <a:spLocks noChangeArrowheads="1"/>
            </p:cNvSpPr>
            <p:nvPr/>
          </p:nvSpPr>
          <p:spPr bwMode="auto">
            <a:xfrm>
              <a:off x="575080" y="2173338"/>
              <a:ext cx="300713" cy="1460398"/>
            </a:xfrm>
            <a:prstGeom prst="downArrow">
              <a:avLst>
                <a:gd name="adj1" fmla="val 50000"/>
                <a:gd name="adj2" fmla="val 50000"/>
              </a:avLst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</p:grpSp>
    </p:spTree>
    <p:extLst>
      <p:ext uri="{BB962C8B-B14F-4D97-AF65-F5344CB8AC3E}">
        <p14:creationId xmlns:p14="http://schemas.microsoft.com/office/powerpoint/2010/main" val="3841637792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/>
          <p:cNvSpPr/>
          <p:nvPr/>
        </p:nvSpPr>
        <p:spPr>
          <a:xfrm>
            <a:off x="0" y="17079"/>
            <a:ext cx="8689195" cy="8802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  <a:spcAft>
                <a:spcPts val="0"/>
              </a:spcAft>
            </a:pPr>
            <a:r>
              <a:rPr lang="ru-RU" sz="3200" b="1" dirty="0">
                <a:latin typeface="+mn-lt"/>
                <a:ea typeface="Calibri" panose="020F0502020204030204" pitchFamily="34" charset="0"/>
              </a:rPr>
              <a:t>Суб’єкти </a:t>
            </a:r>
            <a:r>
              <a:rPr lang="ru-RU" sz="3200" b="1" dirty="0" err="1">
                <a:latin typeface="+mn-lt"/>
                <a:ea typeface="Calibri" panose="020F0502020204030204" pitchFamily="34" charset="0"/>
              </a:rPr>
              <a:t>наукової</a:t>
            </a:r>
            <a:r>
              <a:rPr lang="ru-RU" sz="3200" b="1" dirty="0">
                <a:latin typeface="+mn-lt"/>
                <a:ea typeface="Calibri" panose="020F0502020204030204" pitchFamily="34" charset="0"/>
              </a:rPr>
              <a:t> та </a:t>
            </a:r>
            <a:r>
              <a:rPr lang="ru-RU" sz="3200" b="1" dirty="0" err="1">
                <a:latin typeface="+mn-lt"/>
                <a:ea typeface="Calibri" panose="020F0502020204030204" pitchFamily="34" charset="0"/>
              </a:rPr>
              <a:t>науково-технічної</a:t>
            </a:r>
            <a:r>
              <a:rPr lang="ru-RU" sz="3200" b="1" dirty="0">
                <a:latin typeface="+mn-lt"/>
                <a:ea typeface="Calibri" panose="020F0502020204030204" pitchFamily="34" charset="0"/>
              </a:rPr>
              <a:t> діяльності</a:t>
            </a:r>
            <a:endParaRPr lang="uk-UA" sz="3200" dirty="0">
              <a:effectLst/>
              <a:latin typeface="+mn-lt"/>
              <a:ea typeface="Calibri" panose="020F0502020204030204" pitchFamily="34" charset="0"/>
            </a:endParaRPr>
          </a:p>
        </p:txBody>
      </p:sp>
      <p:sp>
        <p:nvSpPr>
          <p:cNvPr id="71" name="Rectangle 8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40" name="Rectangle 43"/>
          <p:cNvSpPr>
            <a:spLocks noChangeArrowheads="1"/>
          </p:cNvSpPr>
          <p:nvPr/>
        </p:nvSpPr>
        <p:spPr bwMode="auto">
          <a:xfrm>
            <a:off x="1433364" y="3228361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58" name="Rectangle 56"/>
          <p:cNvSpPr>
            <a:spLocks noChangeArrowheads="1"/>
          </p:cNvSpPr>
          <p:nvPr/>
        </p:nvSpPr>
        <p:spPr bwMode="auto">
          <a:xfrm>
            <a:off x="1423060" y="314096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pSp>
        <p:nvGrpSpPr>
          <p:cNvPr id="3" name="Group 1"/>
          <p:cNvGrpSpPr>
            <a:grpSpLocks/>
          </p:cNvGrpSpPr>
          <p:nvPr/>
        </p:nvGrpSpPr>
        <p:grpSpPr bwMode="auto">
          <a:xfrm>
            <a:off x="181094" y="795077"/>
            <a:ext cx="8863813" cy="5917490"/>
            <a:chOff x="763" y="2011"/>
            <a:chExt cx="10431" cy="5342"/>
          </a:xfrm>
        </p:grpSpPr>
        <p:sp>
          <p:nvSpPr>
            <p:cNvPr id="5" name="Rectangle 32"/>
            <p:cNvSpPr>
              <a:spLocks noChangeArrowheads="1"/>
            </p:cNvSpPr>
            <p:nvPr/>
          </p:nvSpPr>
          <p:spPr bwMode="auto">
            <a:xfrm>
              <a:off x="1282" y="2011"/>
              <a:ext cx="9902" cy="591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+mn-lt"/>
                  <a:ea typeface="Arial Unicode MS" charset="-128"/>
                  <a:cs typeface="Times New Roman" panose="02020603050405020304" pitchFamily="18" charset="0"/>
                </a:rPr>
                <a:t>Суб’єкти наукової та науково-технічної діяльності</a:t>
              </a:r>
              <a:endParaRPr kumimoji="0" lang="uk-UA" altLang="uk-UA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endParaRPr>
            </a:p>
          </p:txBody>
        </p:sp>
        <p:sp>
          <p:nvSpPr>
            <p:cNvPr id="6" name="Rectangle 31"/>
            <p:cNvSpPr>
              <a:spLocks noChangeArrowheads="1"/>
            </p:cNvSpPr>
            <p:nvPr/>
          </p:nvSpPr>
          <p:spPr bwMode="auto">
            <a:xfrm>
              <a:off x="954" y="2879"/>
              <a:ext cx="2700" cy="540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36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Arial Unicode MS" charset="-128"/>
                  <a:cs typeface="Times New Roman" panose="02020603050405020304" pitchFamily="18" charset="0"/>
                </a:rPr>
                <a:t>Учений</a:t>
              </a:r>
              <a:endParaRPr kumimoji="0" lang="uk-UA" altLang="uk-UA" sz="3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" name="Rectangle 30"/>
            <p:cNvSpPr>
              <a:spLocks noChangeArrowheads="1"/>
            </p:cNvSpPr>
            <p:nvPr/>
          </p:nvSpPr>
          <p:spPr bwMode="auto">
            <a:xfrm>
              <a:off x="4014" y="2657"/>
              <a:ext cx="7170" cy="1332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185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фізична особа  (громадянин  України,  іноземець  або особа  без  громадянства),  яка має повну вищу освіту і проводить фундаментальні  та  (або)  прикладні наукові дослідження і отримує наукові  та  (або)  науково-технічні  результати</a:t>
              </a:r>
              <a:r>
                <a:rPr kumimoji="0" lang="uk-UA" altLang="uk-UA" sz="185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kumimoji="0" lang="ru-RU" altLang="uk-UA" sz="185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Arial Unicode MS" charset="-128"/>
                <a:cs typeface="Times New Roman" panose="02020603050405020304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altLang="uk-UA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+mn-lt"/>
              </a:endParaRPr>
            </a:p>
          </p:txBody>
        </p:sp>
        <p:sp>
          <p:nvSpPr>
            <p:cNvPr id="8" name="Rectangle 29"/>
            <p:cNvSpPr>
              <a:spLocks noChangeArrowheads="1"/>
            </p:cNvSpPr>
            <p:nvPr/>
          </p:nvSpPr>
          <p:spPr bwMode="auto">
            <a:xfrm>
              <a:off x="1044" y="4311"/>
              <a:ext cx="2700" cy="1059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36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Arial Unicode MS" charset="-128"/>
                  <a:cs typeface="Times New Roman" panose="02020603050405020304" pitchFamily="18" charset="0"/>
                </a:rPr>
                <a:t>Науковий працівник</a:t>
              </a:r>
              <a:endParaRPr kumimoji="0" lang="uk-UA" altLang="uk-UA" sz="3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Rectangle 28"/>
            <p:cNvSpPr>
              <a:spLocks noChangeArrowheads="1"/>
            </p:cNvSpPr>
            <p:nvPr/>
          </p:nvSpPr>
          <p:spPr bwMode="auto">
            <a:xfrm>
              <a:off x="4024" y="4044"/>
              <a:ext cx="7170" cy="1834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185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учений, який за основним місцем роботи та  відповідно до  трудового  договору  (контракту)  </a:t>
              </a:r>
              <a:r>
                <a:rPr kumimoji="0" lang="uk-UA" altLang="uk-UA" sz="1850" b="0" i="0" u="none" strike="noStrike" cap="none" normalizeH="0" baseline="0" dirty="0" err="1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професійно</a:t>
              </a:r>
              <a:r>
                <a:rPr kumimoji="0" lang="uk-UA" altLang="uk-UA" sz="185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займається науковою, науково-технічною, науково-організаційною або науково-педагогічною  діяльністю  та  має  відповідну кваліфікацію незалежно  від  наявності  наукового  ступеню  або вченого звання, підтверджену  результатами  атестації</a:t>
              </a:r>
              <a:r>
                <a:rPr kumimoji="0" lang="uk-UA" altLang="uk-UA" sz="185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kumimoji="0" lang="ru-RU" altLang="uk-UA" sz="185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Arial Unicode MS" charset="-128"/>
                <a:cs typeface="Times New Roman" panose="02020603050405020304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altLang="uk-UA" sz="18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" name="Rectangle 27"/>
            <p:cNvSpPr>
              <a:spLocks noChangeArrowheads="1"/>
            </p:cNvSpPr>
            <p:nvPr/>
          </p:nvSpPr>
          <p:spPr bwMode="auto">
            <a:xfrm>
              <a:off x="970" y="6058"/>
              <a:ext cx="2700" cy="1065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36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Arial Unicode MS" charset="-128"/>
                  <a:cs typeface="Times New Roman" panose="02020603050405020304" pitchFamily="18" charset="0"/>
                </a:rPr>
                <a:t>Наукова установа</a:t>
              </a:r>
              <a:endParaRPr kumimoji="0" lang="uk-UA" altLang="uk-UA" sz="36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" name="Rectangle 26"/>
            <p:cNvSpPr>
              <a:spLocks noChangeArrowheads="1"/>
            </p:cNvSpPr>
            <p:nvPr/>
          </p:nvSpPr>
          <p:spPr bwMode="auto">
            <a:xfrm>
              <a:off x="4040" y="5972"/>
              <a:ext cx="7154" cy="1381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185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юридична особа незалежно від форми власності, що створена в установленому законодавством порядку,  для якої наукова або науково-технічна діяльність є основною і  становить  понад 70% загального річного обсягу  виконаних робіт</a:t>
              </a:r>
              <a:r>
                <a:rPr kumimoji="0" lang="uk-UA" altLang="uk-UA" sz="185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kumimoji="0" lang="ru-RU" altLang="uk-UA" sz="185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Arial Unicode MS" charset="-128"/>
                <a:cs typeface="Times New Roman" panose="02020603050405020304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altLang="uk-UA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+mn-lt"/>
              </a:endParaRPr>
            </a:p>
          </p:txBody>
        </p:sp>
        <p:sp>
          <p:nvSpPr>
            <p:cNvPr id="22" name="Line 17"/>
            <p:cNvSpPr>
              <a:spLocks noChangeShapeType="1"/>
            </p:cNvSpPr>
            <p:nvPr/>
          </p:nvSpPr>
          <p:spPr bwMode="auto">
            <a:xfrm>
              <a:off x="763" y="2308"/>
              <a:ext cx="519" cy="3"/>
            </a:xfrm>
            <a:prstGeom prst="line">
              <a:avLst/>
            </a:prstGeom>
            <a:ln>
              <a:headEnd/>
              <a:tailEnd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chemeClr val="tx2"/>
                </a:solidFill>
              </a:endParaRPr>
            </a:p>
          </p:txBody>
        </p:sp>
        <p:sp>
          <p:nvSpPr>
            <p:cNvPr id="24" name="Line 16"/>
            <p:cNvSpPr>
              <a:spLocks noChangeShapeType="1"/>
            </p:cNvSpPr>
            <p:nvPr/>
          </p:nvSpPr>
          <p:spPr bwMode="auto">
            <a:xfrm>
              <a:off x="763" y="2311"/>
              <a:ext cx="11" cy="4348"/>
            </a:xfrm>
            <a:prstGeom prst="line">
              <a:avLst/>
            </a:prstGeom>
            <a:ln>
              <a:headEnd/>
              <a:tailEnd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chemeClr val="tx2"/>
                </a:solidFill>
              </a:endParaRPr>
            </a:p>
          </p:txBody>
        </p:sp>
        <p:sp>
          <p:nvSpPr>
            <p:cNvPr id="29" name="Line 15"/>
            <p:cNvSpPr>
              <a:spLocks noChangeShapeType="1"/>
            </p:cNvSpPr>
            <p:nvPr/>
          </p:nvSpPr>
          <p:spPr bwMode="auto">
            <a:xfrm>
              <a:off x="763" y="3172"/>
              <a:ext cx="180" cy="0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chemeClr val="tx2"/>
                </a:solidFill>
              </a:endParaRPr>
            </a:p>
          </p:txBody>
        </p:sp>
        <p:sp>
          <p:nvSpPr>
            <p:cNvPr id="35" name="Line 10"/>
            <p:cNvSpPr>
              <a:spLocks noChangeShapeType="1"/>
            </p:cNvSpPr>
            <p:nvPr/>
          </p:nvSpPr>
          <p:spPr bwMode="auto">
            <a:xfrm>
              <a:off x="774" y="6659"/>
              <a:ext cx="180" cy="0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chemeClr val="tx2"/>
                </a:solidFill>
              </a:endParaRPr>
            </a:p>
          </p:txBody>
        </p:sp>
        <p:sp>
          <p:nvSpPr>
            <p:cNvPr id="36" name="Line 9"/>
            <p:cNvSpPr>
              <a:spLocks noChangeShapeType="1"/>
            </p:cNvSpPr>
            <p:nvPr/>
          </p:nvSpPr>
          <p:spPr bwMode="auto">
            <a:xfrm flipV="1">
              <a:off x="774" y="4779"/>
              <a:ext cx="270" cy="0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chemeClr val="tx2"/>
                </a:solidFill>
              </a:endParaRPr>
            </a:p>
          </p:txBody>
        </p:sp>
        <p:sp>
          <p:nvSpPr>
            <p:cNvPr id="37" name="Line 8"/>
            <p:cNvSpPr>
              <a:spLocks noChangeShapeType="1"/>
            </p:cNvSpPr>
            <p:nvPr/>
          </p:nvSpPr>
          <p:spPr bwMode="auto">
            <a:xfrm>
              <a:off x="3643" y="3163"/>
              <a:ext cx="360" cy="0"/>
            </a:xfrm>
            <a:prstGeom prst="line">
              <a:avLst/>
            </a:prstGeom>
            <a:ln>
              <a:headEnd/>
              <a:tailEnd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chemeClr val="tx2"/>
                </a:solidFill>
              </a:endParaRPr>
            </a:p>
          </p:txBody>
        </p:sp>
        <p:sp>
          <p:nvSpPr>
            <p:cNvPr id="41" name="Line 7"/>
            <p:cNvSpPr>
              <a:spLocks noChangeShapeType="1"/>
            </p:cNvSpPr>
            <p:nvPr/>
          </p:nvSpPr>
          <p:spPr bwMode="auto">
            <a:xfrm flipV="1">
              <a:off x="3744" y="4778"/>
              <a:ext cx="270" cy="1"/>
            </a:xfrm>
            <a:prstGeom prst="line">
              <a:avLst/>
            </a:prstGeom>
            <a:ln>
              <a:headEnd/>
              <a:tailEnd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chemeClr val="tx2"/>
                </a:solidFill>
              </a:endParaRPr>
            </a:p>
          </p:txBody>
        </p:sp>
        <p:sp>
          <p:nvSpPr>
            <p:cNvPr id="46" name="Line 2"/>
            <p:cNvSpPr>
              <a:spLocks noChangeShapeType="1"/>
            </p:cNvSpPr>
            <p:nvPr/>
          </p:nvSpPr>
          <p:spPr bwMode="auto">
            <a:xfrm>
              <a:off x="3674" y="6659"/>
              <a:ext cx="360" cy="0"/>
            </a:xfrm>
            <a:prstGeom prst="line">
              <a:avLst/>
            </a:prstGeom>
            <a:ln>
              <a:headEnd/>
              <a:tailEnd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chemeClr val="tx2"/>
                </a:solidFill>
              </a:endParaRPr>
            </a:p>
          </p:txBody>
        </p:sp>
      </p:grpSp>
      <p:sp>
        <p:nvSpPr>
          <p:cNvPr id="47" name="Rectangle 49"/>
          <p:cNvSpPr>
            <a:spLocks noChangeArrowheads="1"/>
          </p:cNvSpPr>
          <p:nvPr/>
        </p:nvSpPr>
        <p:spPr bwMode="auto">
          <a:xfrm>
            <a:off x="1524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62869718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288" y="228600"/>
            <a:ext cx="8353425" cy="563563"/>
          </a:xfrm>
        </p:spPr>
        <p:txBody>
          <a:bodyPr/>
          <a:lstStyle/>
          <a:p>
            <a:pPr algn="l">
              <a:defRPr/>
            </a:pPr>
            <a:r>
              <a:rPr lang="uk-UA" sz="3500" dirty="0" smtClean="0">
                <a:solidFill>
                  <a:schemeClr val="accent4">
                    <a:lumMod val="50000"/>
                  </a:schemeClr>
                </a:solidFill>
                <a:latin typeface="+mn-lt"/>
              </a:rPr>
              <a:t>Питання лекції</a:t>
            </a:r>
            <a:endParaRPr lang="uk-UA" sz="3500" dirty="0">
              <a:solidFill>
                <a:schemeClr val="accent4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67544" y="1412776"/>
            <a:ext cx="8353425" cy="4320479"/>
          </a:xfrm>
        </p:spPr>
        <p:txBody>
          <a:bodyPr/>
          <a:lstStyle/>
          <a:p>
            <a:pPr marL="0" indent="0" defTabSz="809625"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None/>
              <a:tabLst>
                <a:tab pos="93663" algn="l"/>
              </a:tabLst>
              <a:defRPr/>
            </a:pPr>
            <a:r>
              <a:rPr lang="en-US" dirty="0" smtClean="0">
                <a:solidFill>
                  <a:schemeClr val="accent4">
                    <a:lumMod val="75000"/>
                  </a:schemeClr>
                </a:solidFill>
              </a:rPr>
              <a:t>3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</a:rPr>
              <a:t>.1</a:t>
            </a:r>
            <a:r>
              <a:rPr lang="uk-UA" dirty="0" smtClean="0">
                <a:solidFill>
                  <a:schemeClr val="accent4">
                    <a:lumMod val="75000"/>
                  </a:schemeClr>
                </a:solidFill>
              </a:rPr>
              <a:t>. </a:t>
            </a:r>
            <a:r>
              <a:rPr lang="uk-UA" dirty="0">
                <a:solidFill>
                  <a:schemeClr val="accent4">
                    <a:lumMod val="75000"/>
                  </a:schemeClr>
                </a:solidFill>
              </a:rPr>
              <a:t>Визначення, характеристика науки та її види. </a:t>
            </a:r>
            <a:endParaRPr lang="uk-UA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marL="0" indent="0" defTabSz="809625"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None/>
              <a:tabLst>
                <a:tab pos="93663" algn="l"/>
              </a:tabLst>
              <a:defRPr/>
            </a:pPr>
            <a:r>
              <a:rPr lang="uk-UA" dirty="0" smtClean="0">
                <a:solidFill>
                  <a:schemeClr val="accent4">
                    <a:lumMod val="75000"/>
                  </a:schemeClr>
                </a:solidFill>
              </a:rPr>
              <a:t>3.2</a:t>
            </a:r>
            <a:r>
              <a:rPr lang="uk-UA" dirty="0">
                <a:solidFill>
                  <a:schemeClr val="accent4">
                    <a:lumMod val="75000"/>
                  </a:schemeClr>
                </a:solidFill>
              </a:rPr>
              <a:t>. Характеристика, суб’єкти та об’єкти науки як діяльності. </a:t>
            </a:r>
            <a:endParaRPr lang="uk-UA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marL="0" indent="0" defTabSz="809625"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None/>
              <a:tabLst>
                <a:tab pos="93663" algn="l"/>
              </a:tabLst>
              <a:defRPr/>
            </a:pPr>
            <a:r>
              <a:rPr lang="uk-UA" dirty="0" smtClean="0">
                <a:solidFill>
                  <a:schemeClr val="accent4">
                    <a:lumMod val="75000"/>
                  </a:schemeClr>
                </a:solidFill>
              </a:rPr>
              <a:t>3.3</a:t>
            </a:r>
            <a:r>
              <a:rPr lang="uk-UA" dirty="0">
                <a:solidFill>
                  <a:schemeClr val="accent4">
                    <a:lumMod val="75000"/>
                  </a:schemeClr>
                </a:solidFill>
              </a:rPr>
              <a:t>. Характеристика рівнів та ступенів вищої освіти. </a:t>
            </a:r>
            <a:endParaRPr lang="uk-UA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marL="0" indent="0" defTabSz="809625"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None/>
              <a:tabLst>
                <a:tab pos="93663" algn="l"/>
              </a:tabLst>
              <a:defRPr/>
            </a:pPr>
            <a:r>
              <a:rPr lang="uk-UA" dirty="0" smtClean="0">
                <a:solidFill>
                  <a:schemeClr val="accent4">
                    <a:lumMod val="75000"/>
                  </a:schemeClr>
                </a:solidFill>
              </a:rPr>
              <a:t>3.4</a:t>
            </a:r>
            <a:r>
              <a:rPr lang="uk-UA" dirty="0">
                <a:solidFill>
                  <a:schemeClr val="accent4">
                    <a:lumMod val="75000"/>
                  </a:schemeClr>
                </a:solidFill>
              </a:rPr>
              <a:t>. Наукові ступені та вчені звання. </a:t>
            </a:r>
            <a:endParaRPr lang="uk-UA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marL="0" indent="0" defTabSz="809625"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None/>
              <a:tabLst>
                <a:tab pos="93663" algn="l"/>
              </a:tabLst>
              <a:defRPr/>
            </a:pPr>
            <a:r>
              <a:rPr lang="uk-UA" dirty="0" smtClean="0">
                <a:solidFill>
                  <a:schemeClr val="accent4">
                    <a:lumMod val="75000"/>
                  </a:schemeClr>
                </a:solidFill>
              </a:rPr>
              <a:t>3.5</a:t>
            </a:r>
            <a:r>
              <a:rPr lang="uk-UA" dirty="0">
                <a:solidFill>
                  <a:schemeClr val="accent4">
                    <a:lumMod val="75000"/>
                  </a:schemeClr>
                </a:solidFill>
              </a:rPr>
              <a:t>. </a:t>
            </a:r>
            <a:r>
              <a:rPr lang="uk-UA" dirty="0">
                <a:solidFill>
                  <a:schemeClr val="accent4">
                    <a:lumMod val="75000"/>
                  </a:schemeClr>
                </a:solidFill>
              </a:rPr>
              <a:t>Цілі сталого розвитку.</a:t>
            </a:r>
            <a:endParaRPr lang="ru-RU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8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40" name="Rectangle 43"/>
          <p:cNvSpPr>
            <a:spLocks noChangeArrowheads="1"/>
          </p:cNvSpPr>
          <p:nvPr/>
        </p:nvSpPr>
        <p:spPr bwMode="auto">
          <a:xfrm>
            <a:off x="1433364" y="3228361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pSp>
        <p:nvGrpSpPr>
          <p:cNvPr id="3" name="Group 1"/>
          <p:cNvGrpSpPr>
            <a:grpSpLocks/>
          </p:cNvGrpSpPr>
          <p:nvPr/>
        </p:nvGrpSpPr>
        <p:grpSpPr bwMode="auto">
          <a:xfrm>
            <a:off x="284552" y="124519"/>
            <a:ext cx="8837468" cy="6707873"/>
            <a:chOff x="763" y="2083"/>
            <a:chExt cx="10400" cy="11644"/>
          </a:xfrm>
        </p:grpSpPr>
        <p:sp>
          <p:nvSpPr>
            <p:cNvPr id="5" name="Rectangle 32"/>
            <p:cNvSpPr>
              <a:spLocks noChangeArrowheads="1"/>
            </p:cNvSpPr>
            <p:nvPr/>
          </p:nvSpPr>
          <p:spPr bwMode="auto">
            <a:xfrm>
              <a:off x="1572" y="2083"/>
              <a:ext cx="9490" cy="721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Arial Unicode MS" charset="-128"/>
                  <a:cs typeface="Times New Roman" panose="02020603050405020304" pitchFamily="18" charset="0"/>
                </a:rPr>
                <a:t>Суб’єкти наукової та науково-технічної діяльності</a:t>
              </a:r>
              <a:endParaRPr kumimoji="0" lang="uk-UA" altLang="uk-UA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" name="Rectangle 25"/>
            <p:cNvSpPr>
              <a:spLocks noChangeArrowheads="1"/>
            </p:cNvSpPr>
            <p:nvPr/>
          </p:nvSpPr>
          <p:spPr bwMode="auto">
            <a:xfrm>
              <a:off x="1143" y="2899"/>
              <a:ext cx="3479" cy="2560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32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Arial Unicode MS" charset="-128"/>
                  <a:cs typeface="Times New Roman" panose="02020603050405020304" pitchFamily="18" charset="0"/>
                </a:rPr>
                <a:t>Громадські наукові організації</a:t>
              </a:r>
              <a:endParaRPr kumimoji="0" lang="uk-UA" altLang="uk-UA" sz="3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" name="Rectangle 24"/>
            <p:cNvSpPr>
              <a:spLocks noChangeArrowheads="1"/>
            </p:cNvSpPr>
            <p:nvPr/>
          </p:nvSpPr>
          <p:spPr bwMode="auto">
            <a:xfrm>
              <a:off x="4718" y="3078"/>
              <a:ext cx="6403" cy="1967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об'єднання вчених для цілеспрямованого розвитку  відповідних  напрямів  науки,  захисту фахових  інтересів, взаємної координації науково-дослідної роботи, обміну досвідом</a:t>
              </a:r>
              <a:endParaRPr kumimoji="0" lang="uk-UA" altLang="uk-UA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Rectangle 23"/>
            <p:cNvSpPr>
              <a:spLocks noChangeArrowheads="1"/>
            </p:cNvSpPr>
            <p:nvPr/>
          </p:nvSpPr>
          <p:spPr bwMode="auto">
            <a:xfrm>
              <a:off x="1143" y="5619"/>
              <a:ext cx="3479" cy="2626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32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Arial Unicode MS" charset="-128"/>
                  <a:cs typeface="Times New Roman" panose="02020603050405020304" pitchFamily="18" charset="0"/>
                </a:rPr>
                <a:t>Науково-педагогічний працівник</a:t>
              </a:r>
              <a:endParaRPr kumimoji="0" lang="uk-UA" altLang="uk-UA" sz="3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Rectangle 22"/>
            <p:cNvSpPr>
              <a:spLocks noChangeArrowheads="1"/>
            </p:cNvSpPr>
            <p:nvPr/>
          </p:nvSpPr>
          <p:spPr bwMode="auto">
            <a:xfrm>
              <a:off x="4718" y="5338"/>
              <a:ext cx="6445" cy="2524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особи, які за основним місцем роботи у вищих навчальних закладах ІІІ і </a:t>
              </a:r>
              <a:r>
                <a:rPr kumimoji="0" lang="uk-UA" altLang="uk-UA" b="0" i="0" u="none" strike="noStrike" cap="none" normalizeH="0" baseline="0" dirty="0" err="1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І</a:t>
              </a:r>
              <a:r>
                <a:rPr kumimoji="0" lang="en-US" altLang="uk-UA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V</a:t>
              </a:r>
              <a:r>
                <a:rPr kumimoji="0" lang="uk-UA" altLang="uk-UA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 рівнів акредитації </a:t>
              </a:r>
              <a:r>
                <a:rPr kumimoji="0" lang="uk-UA" altLang="uk-UA" b="0" i="0" u="none" strike="noStrike" cap="none" normalizeH="0" baseline="0" dirty="0" err="1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професійно</a:t>
              </a:r>
              <a:r>
                <a:rPr kumimoji="0" lang="uk-UA" altLang="uk-UA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 займаються педагогічною діяльністю у поєднанні з науковою та науково-технічною діяльністю</a:t>
              </a:r>
              <a:endParaRPr kumimoji="0" lang="ru-RU" altLang="uk-UA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Arial Unicode MS" charset="-128"/>
                <a:cs typeface="Times New Roman" panose="02020603050405020304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altLang="uk-UA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" name="Rectangle 21"/>
            <p:cNvSpPr>
              <a:spLocks noChangeArrowheads="1"/>
            </p:cNvSpPr>
            <p:nvPr/>
          </p:nvSpPr>
          <p:spPr bwMode="auto">
            <a:xfrm>
              <a:off x="1128" y="8336"/>
              <a:ext cx="3468" cy="1896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32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Arial Unicode MS" charset="-128"/>
                  <a:cs typeface="Times New Roman" panose="02020603050405020304" pitchFamily="18" charset="0"/>
                </a:rPr>
                <a:t>Наукова організація</a:t>
              </a:r>
              <a:endParaRPr kumimoji="0" lang="uk-UA" altLang="uk-UA" sz="3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" name="Rectangle 20"/>
            <p:cNvSpPr>
              <a:spLocks noChangeArrowheads="1"/>
            </p:cNvSpPr>
            <p:nvPr/>
          </p:nvSpPr>
          <p:spPr bwMode="auto">
            <a:xfrm>
              <a:off x="4718" y="8056"/>
              <a:ext cx="6445" cy="3465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організація (установа, підприємство), що виконує наукові дослідження і розробки в якості основної діяльності або має у своєму складі підрозділу, основною діяльністю яких є виконання наукових досліджень і розробок, незалежно від її належності до тієї чи іншої галузі економіки, організаційно-правової форми та форми власності</a:t>
              </a:r>
              <a:endParaRPr kumimoji="0" lang="ru-RU" altLang="uk-UA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Arial Unicode MS" charset="-128"/>
                <a:cs typeface="Times New Roman" panose="02020603050405020304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altLang="uk-UA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</a:endParaRPr>
            </a:p>
          </p:txBody>
        </p:sp>
        <p:sp>
          <p:nvSpPr>
            <p:cNvPr id="20" name="Rectangle 19"/>
            <p:cNvSpPr>
              <a:spLocks noChangeArrowheads="1"/>
            </p:cNvSpPr>
            <p:nvPr/>
          </p:nvSpPr>
          <p:spPr bwMode="auto">
            <a:xfrm>
              <a:off x="1125" y="10353"/>
              <a:ext cx="3442" cy="3327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+mn-lt"/>
                  <a:ea typeface="Arial Unicode MS" charset="-128"/>
                  <a:cs typeface="Times New Roman" panose="02020603050405020304" pitchFamily="18" charset="0"/>
                </a:rPr>
                <a:t>Вищі навчальні заклади </a:t>
              </a:r>
              <a:r>
                <a:rPr kumimoji="0" lang="en-US" altLang="uk-UA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+mn-lt"/>
                  <a:ea typeface="Arial Unicode MS" charset="-128"/>
                  <a:cs typeface="Times New Roman" panose="02020603050405020304" pitchFamily="18" charset="0"/>
                </a:rPr>
                <a:t>III</a:t>
              </a:r>
              <a:r>
                <a:rPr kumimoji="0" lang="uk-UA" altLang="uk-UA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+mn-lt"/>
                  <a:ea typeface="Arial Unicode MS" charset="-128"/>
                  <a:cs typeface="Times New Roman" panose="02020603050405020304" pitchFamily="18" charset="0"/>
                </a:rPr>
                <a:t>– </a:t>
              </a:r>
              <a:r>
                <a:rPr kumimoji="0" lang="en-US" altLang="uk-UA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+mn-lt"/>
                  <a:ea typeface="Arial Unicode MS" charset="-128"/>
                  <a:cs typeface="Times New Roman" panose="02020603050405020304" pitchFamily="18" charset="0"/>
                </a:rPr>
                <a:t>IV </a:t>
              </a:r>
              <a:r>
                <a:rPr kumimoji="0" lang="uk-UA" altLang="uk-UA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+mn-lt"/>
                  <a:ea typeface="Arial Unicode MS" charset="-128"/>
                  <a:cs typeface="Times New Roman" panose="02020603050405020304" pitchFamily="18" charset="0"/>
                </a:rPr>
                <a:t>рівнів акредитації</a:t>
              </a:r>
              <a:endParaRPr kumimoji="0" lang="uk-UA" altLang="uk-UA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endParaRPr>
            </a:p>
          </p:txBody>
        </p:sp>
        <p:sp>
          <p:nvSpPr>
            <p:cNvPr id="21" name="Rectangle 18"/>
            <p:cNvSpPr>
              <a:spLocks noChangeArrowheads="1"/>
            </p:cNvSpPr>
            <p:nvPr/>
          </p:nvSpPr>
          <p:spPr bwMode="auto">
            <a:xfrm>
              <a:off x="4718" y="11715"/>
              <a:ext cx="6445" cy="2012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19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інститут, музична академія, академія, університет, які здійснюють підготовку фахівців за такими освітньо-кваліфікаційними рівнями, як спеціаліст і магістр</a:t>
              </a:r>
              <a:endParaRPr kumimoji="0" lang="ru-RU" altLang="uk-UA" sz="19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Arial Unicode MS" charset="-128"/>
                <a:cs typeface="Times New Roman" panose="02020603050405020304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altLang="uk-UA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</a:endParaRPr>
            </a:p>
          </p:txBody>
        </p:sp>
        <p:sp>
          <p:nvSpPr>
            <p:cNvPr id="22" name="Line 17"/>
            <p:cNvSpPr>
              <a:spLocks noChangeShapeType="1"/>
            </p:cNvSpPr>
            <p:nvPr/>
          </p:nvSpPr>
          <p:spPr bwMode="auto">
            <a:xfrm>
              <a:off x="763" y="2311"/>
              <a:ext cx="809" cy="0"/>
            </a:xfrm>
            <a:prstGeom prst="line">
              <a:avLst/>
            </a:prstGeom>
            <a:ln>
              <a:headEnd/>
              <a:tailEnd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24" name="Line 16"/>
            <p:cNvSpPr>
              <a:spLocks noChangeShapeType="1"/>
            </p:cNvSpPr>
            <p:nvPr/>
          </p:nvSpPr>
          <p:spPr bwMode="auto">
            <a:xfrm>
              <a:off x="763" y="2311"/>
              <a:ext cx="19" cy="10124"/>
            </a:xfrm>
            <a:prstGeom prst="line">
              <a:avLst/>
            </a:prstGeom>
            <a:ln>
              <a:headEnd/>
              <a:tailEnd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33" name="Line 12"/>
            <p:cNvSpPr>
              <a:spLocks noChangeShapeType="1"/>
            </p:cNvSpPr>
            <p:nvPr/>
          </p:nvSpPr>
          <p:spPr bwMode="auto">
            <a:xfrm flipV="1">
              <a:off x="785" y="6569"/>
              <a:ext cx="343" cy="0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34" name="Line 11"/>
            <p:cNvSpPr>
              <a:spLocks noChangeShapeType="1"/>
            </p:cNvSpPr>
            <p:nvPr/>
          </p:nvSpPr>
          <p:spPr bwMode="auto">
            <a:xfrm>
              <a:off x="774" y="4179"/>
              <a:ext cx="354" cy="0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</p:grpSp>
      <p:sp>
        <p:nvSpPr>
          <p:cNvPr id="47" name="Rectangle 49"/>
          <p:cNvSpPr>
            <a:spLocks noChangeArrowheads="1"/>
          </p:cNvSpPr>
          <p:nvPr/>
        </p:nvSpPr>
        <p:spPr bwMode="auto">
          <a:xfrm>
            <a:off x="1524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cxnSp>
        <p:nvCxnSpPr>
          <p:cNvPr id="53" name="Пряма сполучна лінія 52"/>
          <p:cNvCxnSpPr/>
          <p:nvPr/>
        </p:nvCxnSpPr>
        <p:spPr bwMode="auto">
          <a:xfrm>
            <a:off x="3573457" y="1331982"/>
            <a:ext cx="71882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9" name="Пряма сполучна лінія 58"/>
          <p:cNvCxnSpPr/>
          <p:nvPr/>
        </p:nvCxnSpPr>
        <p:spPr bwMode="auto">
          <a:xfrm>
            <a:off x="3573457" y="2708920"/>
            <a:ext cx="71882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0" name="Пряма сполучна лінія 59"/>
          <p:cNvCxnSpPr/>
          <p:nvPr/>
        </p:nvCxnSpPr>
        <p:spPr bwMode="auto">
          <a:xfrm>
            <a:off x="3552814" y="4221276"/>
            <a:ext cx="92525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2" name="Пряма сполучна лінія 61"/>
          <p:cNvCxnSpPr/>
          <p:nvPr/>
        </p:nvCxnSpPr>
        <p:spPr bwMode="auto">
          <a:xfrm>
            <a:off x="3523352" y="6093296"/>
            <a:ext cx="121987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5" name="Line 12"/>
          <p:cNvSpPr>
            <a:spLocks noChangeShapeType="1"/>
          </p:cNvSpPr>
          <p:nvPr/>
        </p:nvSpPr>
        <p:spPr bwMode="auto">
          <a:xfrm flipV="1">
            <a:off x="301122" y="4149080"/>
            <a:ext cx="291466" cy="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66" name="Line 12"/>
          <p:cNvSpPr>
            <a:spLocks noChangeShapeType="1"/>
          </p:cNvSpPr>
          <p:nvPr/>
        </p:nvSpPr>
        <p:spPr bwMode="auto">
          <a:xfrm flipV="1">
            <a:off x="300698" y="6087869"/>
            <a:ext cx="291466" cy="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42348284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/>
          <p:cNvSpPr/>
          <p:nvPr/>
        </p:nvSpPr>
        <p:spPr>
          <a:xfrm>
            <a:off x="0" y="17079"/>
            <a:ext cx="8689195" cy="8802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  <a:spcAft>
                <a:spcPts val="0"/>
              </a:spcAft>
            </a:pPr>
            <a:r>
              <a:rPr lang="ru-RU" sz="3200" b="1" dirty="0">
                <a:latin typeface="+mn-lt"/>
                <a:ea typeface="Calibri" panose="020F0502020204030204" pitchFamily="34" charset="0"/>
              </a:rPr>
              <a:t>Суб’єкти </a:t>
            </a:r>
            <a:r>
              <a:rPr lang="ru-RU" sz="3200" b="1" dirty="0" err="1">
                <a:latin typeface="+mn-lt"/>
                <a:ea typeface="Calibri" panose="020F0502020204030204" pitchFamily="34" charset="0"/>
              </a:rPr>
              <a:t>пізнання</a:t>
            </a:r>
            <a:r>
              <a:rPr lang="ru-RU" sz="3200" b="1" dirty="0">
                <a:latin typeface="+mn-lt"/>
                <a:ea typeface="Calibri" panose="020F0502020204030204" pitchFamily="34" charset="0"/>
              </a:rPr>
              <a:t> </a:t>
            </a:r>
            <a:r>
              <a:rPr lang="ru-RU" sz="3200" b="1" dirty="0" err="1">
                <a:latin typeface="+mn-lt"/>
                <a:ea typeface="Calibri" panose="020F0502020204030204" pitchFamily="34" charset="0"/>
              </a:rPr>
              <a:t>залежно</a:t>
            </a:r>
            <a:r>
              <a:rPr lang="ru-RU" sz="3200" b="1" dirty="0">
                <a:latin typeface="+mn-lt"/>
                <a:ea typeface="Calibri" panose="020F0502020204030204" pitchFamily="34" charset="0"/>
              </a:rPr>
              <a:t> </a:t>
            </a:r>
            <a:r>
              <a:rPr lang="ru-RU" sz="3200" b="1" dirty="0" err="1">
                <a:latin typeface="+mn-lt"/>
                <a:ea typeface="Calibri" panose="020F0502020204030204" pitchFamily="34" charset="0"/>
              </a:rPr>
              <a:t>від</a:t>
            </a:r>
            <a:r>
              <a:rPr lang="ru-RU" sz="3200" b="1" dirty="0">
                <a:latin typeface="+mn-lt"/>
                <a:ea typeface="Calibri" panose="020F0502020204030204" pitchFamily="34" charset="0"/>
              </a:rPr>
              <a:t> </a:t>
            </a:r>
            <a:r>
              <a:rPr lang="ru-RU" sz="3200" b="1" dirty="0" err="1">
                <a:latin typeface="+mn-lt"/>
                <a:ea typeface="Calibri" panose="020F0502020204030204" pitchFamily="34" charset="0"/>
              </a:rPr>
              <a:t>етапу</a:t>
            </a:r>
            <a:r>
              <a:rPr lang="ru-RU" sz="3200" b="1" dirty="0">
                <a:latin typeface="+mn-lt"/>
                <a:ea typeface="Calibri" panose="020F0502020204030204" pitchFamily="34" charset="0"/>
              </a:rPr>
              <a:t> </a:t>
            </a:r>
            <a:r>
              <a:rPr lang="ru-RU" sz="3200" b="1" dirty="0" err="1">
                <a:latin typeface="+mn-lt"/>
                <a:ea typeface="Calibri" panose="020F0502020204030204" pitchFamily="34" charset="0"/>
              </a:rPr>
              <a:t>розвитку</a:t>
            </a:r>
            <a:r>
              <a:rPr lang="ru-RU" sz="3200" b="1" dirty="0">
                <a:latin typeface="+mn-lt"/>
                <a:ea typeface="Calibri" panose="020F0502020204030204" pitchFamily="34" charset="0"/>
              </a:rPr>
              <a:t> науки</a:t>
            </a:r>
            <a:endParaRPr lang="uk-UA" sz="3200" dirty="0">
              <a:effectLst/>
              <a:latin typeface="+mn-lt"/>
              <a:ea typeface="Calibri" panose="020F0502020204030204" pitchFamily="34" charset="0"/>
            </a:endParaRPr>
          </a:p>
        </p:txBody>
      </p:sp>
      <p:sp>
        <p:nvSpPr>
          <p:cNvPr id="71" name="Rectangle 8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40" name="Rectangle 43"/>
          <p:cNvSpPr>
            <a:spLocks noChangeArrowheads="1"/>
          </p:cNvSpPr>
          <p:nvPr/>
        </p:nvSpPr>
        <p:spPr bwMode="auto">
          <a:xfrm>
            <a:off x="1433364" y="3228361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58" name="Rectangle 56"/>
          <p:cNvSpPr>
            <a:spLocks noChangeArrowheads="1"/>
          </p:cNvSpPr>
          <p:nvPr/>
        </p:nvSpPr>
        <p:spPr bwMode="auto">
          <a:xfrm>
            <a:off x="1423060" y="314096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47" name="Rectangle 49"/>
          <p:cNvSpPr>
            <a:spLocks noChangeArrowheads="1"/>
          </p:cNvSpPr>
          <p:nvPr/>
        </p:nvSpPr>
        <p:spPr bwMode="auto">
          <a:xfrm>
            <a:off x="1524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2" name="Таблиця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1996904"/>
              </p:ext>
            </p:extLst>
          </p:nvPr>
        </p:nvGraphicFramePr>
        <p:xfrm>
          <a:off x="108702" y="868515"/>
          <a:ext cx="8927794" cy="5872852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531473">
                  <a:extLst>
                    <a:ext uri="{9D8B030D-6E8A-4147-A177-3AD203B41FA5}">
                      <a16:colId xmlns:a16="http://schemas.microsoft.com/office/drawing/2014/main" xmlns="" val="4069860237"/>
                    </a:ext>
                  </a:extLst>
                </a:gridCol>
                <a:gridCol w="6396321">
                  <a:extLst>
                    <a:ext uri="{9D8B030D-6E8A-4147-A177-3AD203B41FA5}">
                      <a16:colId xmlns:a16="http://schemas.microsoft.com/office/drawing/2014/main" xmlns="" val="4230323895"/>
                    </a:ext>
                  </a:extLst>
                </a:gridCol>
              </a:tblGrid>
              <a:tr h="8734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Етап розвитку науки</a:t>
                      </a:r>
                      <a:endParaRPr lang="uk-UA" sz="2800" b="1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Характеристика </a:t>
                      </a:r>
                      <a:endParaRPr lang="uk-UA" sz="2800" b="1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2726716"/>
                  </a:ext>
                </a:extLst>
              </a:tr>
              <a:tr h="102937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i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Класична наука</a:t>
                      </a:r>
                      <a:endParaRPr lang="uk-UA" sz="2400" i="1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5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Суб'єкт пізнання являє собою “гносеологічного Робінзона” (це – суб'єкт “взагалі”, поза соціокультурними та суб'єктивними характеристиками; він пізнає об'єкт “сам по собі” ніби в “чистому вигляді” без будь-яких сторонніх привнесень, абсолютно об'єктивно)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24318565"/>
                  </a:ext>
                </a:extLst>
              </a:tr>
              <a:tr h="25734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i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Неокласична наука</a:t>
                      </a:r>
                      <a:endParaRPr lang="uk-UA" sz="2400" i="1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5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Суб'єкт вже не претендує на абсолютне знання, оскільки набуває знань: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5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а) відносно, що часто розуміють як суб'єктивно,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5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б) інструментально, що означає, що це знання призначене для вирішення певних завдань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50" spc="-3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в) суб'єкт пізнання – не споглядає світ як гносеологічну машину, а активно пізнає істоту, причому не тільки досліджує ті чи інші сторони об'єкта, а й формує сам об'єкт пізнання </a:t>
                      </a:r>
                      <a:endParaRPr lang="uk-UA" sz="165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5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г) суб'єкт пізнання – не стільки окрема людина, скільки великі дослідницькі колективи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0093833"/>
                  </a:ext>
                </a:extLst>
              </a:tr>
              <a:tr h="13966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i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Постнеокласична наука</a:t>
                      </a:r>
                      <a:endParaRPr lang="uk-UA" sz="2400" i="1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5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Характеристики суб'єкта аналогічні характеристикам суб'єкта пізнання некласичної науки, однак є й нові відмінності: у зв'язку з глобалізацією наукової діяльності суб'єкт пізнання виходить за межі національних кордонів, і формується інтернаціональний “науковий етнос”, який у змозі вирішити сучасні завдання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11983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9796387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431" y="1484784"/>
            <a:ext cx="8749057" cy="2736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44226463"/>
      </p:ext>
    </p:extLst>
  </p:cSld>
  <p:clrMapOvr>
    <a:masterClrMapping/>
  </p:clrMapOvr>
  <p:transition>
    <p:strips dir="ld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3411857"/>
              </p:ext>
            </p:extLst>
          </p:nvPr>
        </p:nvGraphicFramePr>
        <p:xfrm>
          <a:off x="395535" y="476672"/>
          <a:ext cx="8131177" cy="5636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Picture" r:id="rId3" imgW="6150298" imgH="4233674" progId="Word.Picture.8">
                  <p:embed/>
                </p:oleObj>
              </mc:Choice>
              <mc:Fallback>
                <p:oleObj name="Picture" r:id="rId3" imgW="6150298" imgH="4233674" progId="Word.Picture.8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5" y="476672"/>
                        <a:ext cx="8131177" cy="563609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1625605"/>
      </p:ext>
    </p:extLst>
  </p:cSld>
  <p:clrMapOvr>
    <a:masterClrMapping/>
  </p:clrMapOvr>
  <p:transition>
    <p:strips dir="ld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88640"/>
            <a:ext cx="8712968" cy="61555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b="1" dirty="0" smtClean="0"/>
              <a:t>ЦІЛІ </a:t>
            </a:r>
            <a:r>
              <a:rPr lang="ru-RU" sz="2400" b="1" dirty="0"/>
              <a:t>СТАЛОГО РОЗВИТКУ </a:t>
            </a:r>
            <a:endParaRPr lang="en-US" sz="2400" b="1" dirty="0" smtClean="0"/>
          </a:p>
          <a:p>
            <a:endParaRPr lang="en-US" dirty="0"/>
          </a:p>
          <a:p>
            <a:r>
              <a:rPr lang="ru-RU" sz="2200" i="1" dirty="0" smtClean="0"/>
              <a:t>Що </a:t>
            </a:r>
            <a:r>
              <a:rPr lang="ru-RU" sz="2200" i="1" dirty="0" err="1"/>
              <a:t>таке</a:t>
            </a:r>
            <a:r>
              <a:rPr lang="ru-RU" sz="2200" i="1" dirty="0"/>
              <a:t> </a:t>
            </a:r>
            <a:r>
              <a:rPr lang="ru-RU" sz="2200" i="1" dirty="0" err="1"/>
              <a:t>цілі</a:t>
            </a:r>
            <a:r>
              <a:rPr lang="ru-RU" sz="2200" i="1" dirty="0"/>
              <a:t> </a:t>
            </a:r>
            <a:r>
              <a:rPr lang="ru-RU" sz="2200" i="1" dirty="0" err="1"/>
              <a:t>сталого</a:t>
            </a:r>
            <a:r>
              <a:rPr lang="ru-RU" sz="2200" i="1" dirty="0"/>
              <a:t> </a:t>
            </a:r>
            <a:r>
              <a:rPr lang="ru-RU" sz="2200" i="1" dirty="0" err="1"/>
              <a:t>розвитку</a:t>
            </a:r>
            <a:r>
              <a:rPr lang="ru-RU" sz="2200" i="1" dirty="0"/>
              <a:t> ? </a:t>
            </a:r>
            <a:endParaRPr lang="en-US" sz="2200" i="1" dirty="0" smtClean="0"/>
          </a:p>
          <a:p>
            <a:endParaRPr lang="en-US" sz="2200" dirty="0"/>
          </a:p>
          <a:p>
            <a:endParaRPr lang="en-US" sz="2200" dirty="0" smtClean="0"/>
          </a:p>
          <a:p>
            <a:r>
              <a:rPr lang="ru-RU" sz="2200" dirty="0" smtClean="0"/>
              <a:t>«</a:t>
            </a:r>
            <a:r>
              <a:rPr lang="ru-RU" sz="2200" dirty="0" err="1"/>
              <a:t>Цілі</a:t>
            </a:r>
            <a:r>
              <a:rPr lang="ru-RU" sz="2200" dirty="0"/>
              <a:t> </a:t>
            </a:r>
            <a:r>
              <a:rPr lang="ru-RU" sz="2200" dirty="0" err="1"/>
              <a:t>сталого</a:t>
            </a:r>
            <a:r>
              <a:rPr lang="ru-RU" sz="2200" dirty="0"/>
              <a:t> </a:t>
            </a:r>
            <a:r>
              <a:rPr lang="ru-RU" sz="2200" dirty="0" err="1"/>
              <a:t>розвитку</a:t>
            </a:r>
            <a:r>
              <a:rPr lang="ru-RU" sz="2200" dirty="0"/>
              <a:t>» (ЦСР, </a:t>
            </a:r>
            <a:r>
              <a:rPr lang="ru-RU" sz="2200" dirty="0" err="1"/>
              <a:t>відомі</a:t>
            </a:r>
            <a:r>
              <a:rPr lang="ru-RU" sz="2200" dirty="0"/>
              <a:t> також як </a:t>
            </a:r>
            <a:r>
              <a:rPr lang="ru-RU" sz="2200" dirty="0" err="1"/>
              <a:t>Глобальні</a:t>
            </a:r>
            <a:r>
              <a:rPr lang="ru-RU" sz="2200" dirty="0"/>
              <a:t> </a:t>
            </a:r>
            <a:r>
              <a:rPr lang="ru-RU" sz="2200" dirty="0" err="1"/>
              <a:t>цілі</a:t>
            </a:r>
            <a:r>
              <a:rPr lang="ru-RU" sz="2200" dirty="0" smtClean="0"/>
              <a:t>). </a:t>
            </a:r>
            <a:endParaRPr lang="en-US" sz="2200" dirty="0" smtClean="0"/>
          </a:p>
          <a:p>
            <a:r>
              <a:rPr lang="ru-RU" sz="2200" dirty="0" smtClean="0"/>
              <a:t>Основою </a:t>
            </a:r>
            <a:r>
              <a:rPr lang="ru-RU" sz="2200" dirty="0" err="1"/>
              <a:t>сучасної</a:t>
            </a:r>
            <a:r>
              <a:rPr lang="ru-RU" sz="2200" dirty="0"/>
              <a:t> </a:t>
            </a:r>
            <a:r>
              <a:rPr lang="ru-RU" sz="2200" dirty="0" err="1"/>
              <a:t>глобальної</a:t>
            </a:r>
            <a:r>
              <a:rPr lang="ru-RU" sz="2200" dirty="0"/>
              <a:t> системи </a:t>
            </a:r>
            <a:r>
              <a:rPr lang="ru-RU" sz="2200" dirty="0" err="1"/>
              <a:t>міжнародної</a:t>
            </a:r>
            <a:r>
              <a:rPr lang="ru-RU" sz="2200" dirty="0"/>
              <a:t> </a:t>
            </a:r>
            <a:r>
              <a:rPr lang="ru-RU" sz="2200" dirty="0" err="1"/>
              <a:t>співпраці</a:t>
            </a:r>
            <a:r>
              <a:rPr lang="ru-RU" sz="2200" dirty="0"/>
              <a:t> є </a:t>
            </a:r>
            <a:r>
              <a:rPr lang="ru-RU" sz="2200" dirty="0" err="1"/>
              <a:t>ухвалена</a:t>
            </a:r>
            <a:r>
              <a:rPr lang="ru-RU" sz="2200" dirty="0"/>
              <a:t> ООН </a:t>
            </a:r>
            <a:r>
              <a:rPr lang="ru-RU" sz="2200" dirty="0" err="1"/>
              <a:t>концепція</a:t>
            </a:r>
            <a:r>
              <a:rPr lang="ru-RU" sz="2200" dirty="0"/>
              <a:t> </a:t>
            </a:r>
            <a:r>
              <a:rPr lang="ru-RU" sz="2200" dirty="0" err="1"/>
              <a:t>сталого</a:t>
            </a:r>
            <a:r>
              <a:rPr lang="ru-RU" sz="2200" dirty="0"/>
              <a:t> </a:t>
            </a:r>
            <a:r>
              <a:rPr lang="ru-RU" sz="2200" dirty="0" err="1"/>
              <a:t>розвитку</a:t>
            </a:r>
            <a:r>
              <a:rPr lang="ru-RU" sz="2200" dirty="0"/>
              <a:t>. Вона </a:t>
            </a:r>
            <a:r>
              <a:rPr lang="ru-RU" sz="2200" dirty="0" err="1"/>
              <a:t>передбачає</a:t>
            </a:r>
            <a:r>
              <a:rPr lang="ru-RU" sz="2200" dirty="0"/>
              <a:t> </a:t>
            </a:r>
            <a:r>
              <a:rPr lang="ru-RU" sz="2200" dirty="0" err="1"/>
              <a:t>такий</a:t>
            </a:r>
            <a:r>
              <a:rPr lang="ru-RU" sz="2200" dirty="0"/>
              <a:t> </a:t>
            </a:r>
            <a:r>
              <a:rPr lang="ru-RU" sz="2200" dirty="0" err="1"/>
              <a:t>розвиток</a:t>
            </a:r>
            <a:r>
              <a:rPr lang="ru-RU" sz="2200" dirty="0"/>
              <a:t>, </a:t>
            </a:r>
            <a:r>
              <a:rPr lang="ru-RU" sz="2200" dirty="0" err="1"/>
              <a:t>який</a:t>
            </a:r>
            <a:r>
              <a:rPr lang="ru-RU" sz="2200" dirty="0"/>
              <a:t> </a:t>
            </a:r>
            <a:r>
              <a:rPr lang="ru-RU" sz="2200" dirty="0" err="1"/>
              <a:t>задовольняє</a:t>
            </a:r>
            <a:r>
              <a:rPr lang="ru-RU" sz="2200" dirty="0"/>
              <a:t> потреби </a:t>
            </a:r>
            <a:r>
              <a:rPr lang="ru-RU" sz="2200" dirty="0" err="1"/>
              <a:t>нинішнього</a:t>
            </a:r>
            <a:r>
              <a:rPr lang="ru-RU" sz="2200" dirty="0"/>
              <a:t> </a:t>
            </a:r>
            <a:r>
              <a:rPr lang="ru-RU" sz="2200" dirty="0" err="1"/>
              <a:t>покоління</a:t>
            </a:r>
            <a:r>
              <a:rPr lang="ru-RU" sz="2200" dirty="0"/>
              <a:t>, не </a:t>
            </a:r>
            <a:r>
              <a:rPr lang="ru-RU" sz="2200" dirty="0" err="1"/>
              <a:t>створюючи</a:t>
            </a:r>
            <a:r>
              <a:rPr lang="ru-RU" sz="2200" dirty="0"/>
              <a:t> проблем для </a:t>
            </a:r>
            <a:r>
              <a:rPr lang="ru-RU" sz="2200" dirty="0" err="1"/>
              <a:t>життєдіяльності</a:t>
            </a:r>
            <a:r>
              <a:rPr lang="ru-RU" sz="2200" dirty="0"/>
              <a:t> </a:t>
            </a:r>
            <a:r>
              <a:rPr lang="ru-RU" sz="2200" dirty="0" err="1"/>
              <a:t>наступних</a:t>
            </a:r>
            <a:r>
              <a:rPr lang="ru-RU" sz="2200" dirty="0"/>
              <a:t> </a:t>
            </a:r>
            <a:r>
              <a:rPr lang="ru-RU" sz="2200" dirty="0" err="1"/>
              <a:t>поколінь</a:t>
            </a:r>
            <a:r>
              <a:rPr lang="ru-RU" sz="2200" dirty="0"/>
              <a:t> і не </a:t>
            </a:r>
            <a:r>
              <a:rPr lang="ru-RU" sz="2200" dirty="0" err="1"/>
              <a:t>завдаючи</a:t>
            </a:r>
            <a:r>
              <a:rPr lang="ru-RU" sz="2200" dirty="0"/>
              <a:t> </a:t>
            </a:r>
            <a:r>
              <a:rPr lang="ru-RU" sz="2200" dirty="0" err="1"/>
              <a:t>шкоди</a:t>
            </a:r>
            <a:r>
              <a:rPr lang="ru-RU" sz="2200" dirty="0"/>
              <a:t> </a:t>
            </a:r>
            <a:r>
              <a:rPr lang="ru-RU" sz="2200" dirty="0" err="1"/>
              <a:t>довкіллю</a:t>
            </a:r>
            <a:r>
              <a:rPr lang="ru-RU" sz="2200" dirty="0"/>
              <a:t>. </a:t>
            </a:r>
            <a:endParaRPr lang="en-US" sz="2200" dirty="0" smtClean="0"/>
          </a:p>
          <a:p>
            <a:endParaRPr lang="en-US" sz="2200" dirty="0"/>
          </a:p>
          <a:p>
            <a:r>
              <a:rPr lang="ru-RU" sz="2200" dirty="0" smtClean="0"/>
              <a:t>«</a:t>
            </a:r>
            <a:r>
              <a:rPr lang="ru-RU" sz="2200" dirty="0" err="1"/>
              <a:t>Цілі</a:t>
            </a:r>
            <a:r>
              <a:rPr lang="ru-RU" sz="2200" dirty="0"/>
              <a:t> </a:t>
            </a:r>
            <a:r>
              <a:rPr lang="ru-RU" sz="2200" dirty="0" err="1"/>
              <a:t>сталого</a:t>
            </a:r>
            <a:r>
              <a:rPr lang="ru-RU" sz="2200" dirty="0"/>
              <a:t> </a:t>
            </a:r>
            <a:r>
              <a:rPr lang="ru-RU" sz="2200" dirty="0" err="1"/>
              <a:t>розвитку</a:t>
            </a:r>
            <a:r>
              <a:rPr lang="ru-RU" sz="2200" dirty="0"/>
              <a:t>» (ЦСР, </a:t>
            </a:r>
            <a:r>
              <a:rPr lang="ru-RU" sz="2200" dirty="0" err="1"/>
              <a:t>відомі</a:t>
            </a:r>
            <a:r>
              <a:rPr lang="ru-RU" sz="2200" dirty="0"/>
              <a:t> також як </a:t>
            </a:r>
            <a:r>
              <a:rPr lang="ru-RU" sz="2200" dirty="0" err="1"/>
              <a:t>Глобальні</a:t>
            </a:r>
            <a:r>
              <a:rPr lang="ru-RU" sz="2200" dirty="0"/>
              <a:t> </a:t>
            </a:r>
            <a:r>
              <a:rPr lang="ru-RU" sz="2200" dirty="0" err="1"/>
              <a:t>цілі</a:t>
            </a:r>
            <a:r>
              <a:rPr lang="ru-RU" sz="2200" dirty="0"/>
              <a:t>) – </a:t>
            </a:r>
            <a:r>
              <a:rPr lang="ru-RU" sz="2200" dirty="0" err="1"/>
              <a:t>ключові</a:t>
            </a:r>
            <a:r>
              <a:rPr lang="ru-RU" sz="2200" dirty="0"/>
              <a:t> напрямки </a:t>
            </a:r>
            <a:r>
              <a:rPr lang="ru-RU" sz="2200" dirty="0" err="1"/>
              <a:t>розвитку</a:t>
            </a:r>
            <a:r>
              <a:rPr lang="ru-RU" sz="2200" dirty="0"/>
              <a:t> </a:t>
            </a:r>
            <a:r>
              <a:rPr lang="ru-RU" sz="2200" dirty="0" err="1"/>
              <a:t>країн</a:t>
            </a:r>
            <a:r>
              <a:rPr lang="ru-RU" sz="2200" dirty="0"/>
              <a:t>, що </a:t>
            </a:r>
            <a:r>
              <a:rPr lang="ru-RU" sz="2200" dirty="0" err="1"/>
              <a:t>були</a:t>
            </a:r>
            <a:r>
              <a:rPr lang="ru-RU" sz="2200" dirty="0"/>
              <a:t> </a:t>
            </a:r>
            <a:r>
              <a:rPr lang="ru-RU" sz="2200" dirty="0" err="1"/>
              <a:t>ухвалені</a:t>
            </a:r>
            <a:r>
              <a:rPr lang="ru-RU" sz="2200" dirty="0"/>
              <a:t> на </a:t>
            </a:r>
            <a:r>
              <a:rPr lang="ru-RU" sz="2200" dirty="0" err="1"/>
              <a:t>Саміті</a:t>
            </a:r>
            <a:r>
              <a:rPr lang="ru-RU" sz="2200" dirty="0"/>
              <a:t> ООН </a:t>
            </a:r>
            <a:r>
              <a:rPr lang="ru-RU" sz="2200" dirty="0" err="1"/>
              <a:t>зі</a:t>
            </a:r>
            <a:r>
              <a:rPr lang="ru-RU" sz="2200" dirty="0"/>
              <a:t> </a:t>
            </a:r>
            <a:r>
              <a:rPr lang="ru-RU" sz="2200" dirty="0" err="1"/>
              <a:t>сталого</a:t>
            </a:r>
            <a:r>
              <a:rPr lang="ru-RU" sz="2200" dirty="0"/>
              <a:t> </a:t>
            </a:r>
            <a:r>
              <a:rPr lang="ru-RU" sz="2200" dirty="0" err="1"/>
              <a:t>розвитку</a:t>
            </a:r>
            <a:r>
              <a:rPr lang="ru-RU" sz="2200" dirty="0"/>
              <a:t>. Вони </a:t>
            </a:r>
            <a:r>
              <a:rPr lang="ru-RU" sz="2200" dirty="0" err="1"/>
              <a:t>замінили</a:t>
            </a:r>
            <a:r>
              <a:rPr lang="ru-RU" sz="2200" dirty="0"/>
              <a:t> </a:t>
            </a:r>
            <a:r>
              <a:rPr lang="ru-RU" sz="2200" dirty="0" err="1"/>
              <a:t>Цілі</a:t>
            </a:r>
            <a:r>
              <a:rPr lang="ru-RU" sz="2200" dirty="0"/>
              <a:t> </a:t>
            </a:r>
            <a:r>
              <a:rPr lang="ru-RU" sz="2200" dirty="0" err="1"/>
              <a:t>розвитку</a:t>
            </a:r>
            <a:r>
              <a:rPr lang="ru-RU" sz="2200" dirty="0"/>
              <a:t> </a:t>
            </a:r>
            <a:r>
              <a:rPr lang="ru-RU" sz="2200" dirty="0" err="1"/>
              <a:t>тисячоліття</a:t>
            </a:r>
            <a:r>
              <a:rPr lang="ru-RU" sz="2200" dirty="0"/>
              <a:t>, </a:t>
            </a:r>
            <a:r>
              <a:rPr lang="ru-RU" sz="2200" dirty="0" err="1"/>
              <a:t>термін</a:t>
            </a:r>
            <a:r>
              <a:rPr lang="ru-RU" sz="2200" dirty="0"/>
              <a:t> </a:t>
            </a:r>
            <a:r>
              <a:rPr lang="ru-RU" sz="2200" dirty="0" err="1"/>
              <a:t>яких</a:t>
            </a:r>
            <a:r>
              <a:rPr lang="ru-RU" sz="2200" dirty="0"/>
              <a:t> </a:t>
            </a:r>
            <a:r>
              <a:rPr lang="ru-RU" sz="2200" dirty="0" err="1"/>
              <a:t>закінчився</a:t>
            </a:r>
            <a:r>
              <a:rPr lang="ru-RU" sz="2200" dirty="0"/>
              <a:t> </a:t>
            </a:r>
            <a:r>
              <a:rPr lang="ru-RU" sz="2200" dirty="0" err="1"/>
              <a:t>наприкінці</a:t>
            </a:r>
            <a:r>
              <a:rPr lang="ru-RU" sz="2200" dirty="0"/>
              <a:t> 2015 року. ЦСР </a:t>
            </a:r>
            <a:r>
              <a:rPr lang="ru-RU" sz="2200" dirty="0" err="1"/>
              <a:t>ухвалені</a:t>
            </a:r>
            <a:r>
              <a:rPr lang="ru-RU" sz="2200" dirty="0"/>
              <a:t> на </a:t>
            </a:r>
            <a:r>
              <a:rPr lang="ru-RU" sz="2200" dirty="0" err="1"/>
              <a:t>період</a:t>
            </a:r>
            <a:r>
              <a:rPr lang="ru-RU" sz="2200" dirty="0"/>
              <a:t> від 2015 до 2030 року і </a:t>
            </a:r>
            <a:r>
              <a:rPr lang="ru-RU" sz="2200" dirty="0" err="1"/>
              <a:t>нараховують</a:t>
            </a:r>
            <a:r>
              <a:rPr lang="ru-RU" sz="2200" dirty="0"/>
              <a:t> 17 </a:t>
            </a:r>
            <a:r>
              <a:rPr lang="ru-RU" sz="2200" dirty="0" err="1"/>
              <a:t>Глобальних</a:t>
            </a:r>
            <a:r>
              <a:rPr lang="ru-RU" sz="2200" dirty="0"/>
              <a:t> </a:t>
            </a:r>
            <a:r>
              <a:rPr lang="ru-RU" sz="2200" dirty="0" err="1"/>
              <a:t>цілей</a:t>
            </a:r>
            <a:r>
              <a:rPr lang="ru-RU" sz="2200" dirty="0"/>
              <a:t>, </a:t>
            </a:r>
            <a:r>
              <a:rPr lang="ru-RU" sz="2200" dirty="0" err="1"/>
              <a:t>яким</a:t>
            </a:r>
            <a:r>
              <a:rPr lang="ru-RU" sz="2200" dirty="0"/>
              <a:t> </a:t>
            </a:r>
            <a:r>
              <a:rPr lang="ru-RU" sz="2200" dirty="0" err="1"/>
              <a:t>відповідають</a:t>
            </a:r>
            <a:r>
              <a:rPr lang="ru-RU" sz="2200" dirty="0"/>
              <a:t> 169 завдань.</a:t>
            </a:r>
          </a:p>
        </p:txBody>
      </p:sp>
    </p:spTree>
    <p:extLst>
      <p:ext uri="{BB962C8B-B14F-4D97-AF65-F5344CB8AC3E}">
        <p14:creationId xmlns:p14="http://schemas.microsoft.com/office/powerpoint/2010/main" val="2626854987"/>
      </p:ext>
    </p:extLst>
  </p:cSld>
  <p:clrMapOvr>
    <a:masterClrMapping/>
  </p:clrMapOvr>
  <p:transition>
    <p:strips dir="ld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88640"/>
            <a:ext cx="8712968" cy="63709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b="1" dirty="0" smtClean="0"/>
              <a:t>ЦІЛІ </a:t>
            </a:r>
            <a:r>
              <a:rPr lang="ru-RU" sz="2400" b="1" dirty="0"/>
              <a:t>СТАЛОГО РОЗВИТКУ </a:t>
            </a:r>
            <a:endParaRPr lang="en-US" sz="2400" b="1" dirty="0" smtClean="0"/>
          </a:p>
          <a:p>
            <a:endParaRPr lang="en-US" dirty="0"/>
          </a:p>
          <a:p>
            <a:r>
              <a:rPr lang="ru-RU" sz="2200" i="1" dirty="0" smtClean="0"/>
              <a:t>Що </a:t>
            </a:r>
            <a:r>
              <a:rPr lang="ru-RU" sz="2200" i="1" dirty="0" err="1"/>
              <a:t>таке</a:t>
            </a:r>
            <a:r>
              <a:rPr lang="ru-RU" sz="2200" i="1" dirty="0"/>
              <a:t> </a:t>
            </a:r>
            <a:r>
              <a:rPr lang="ru-RU" sz="2200" i="1" dirty="0" err="1"/>
              <a:t>цілі</a:t>
            </a:r>
            <a:r>
              <a:rPr lang="ru-RU" sz="2200" i="1" dirty="0"/>
              <a:t> </a:t>
            </a:r>
            <a:r>
              <a:rPr lang="ru-RU" sz="2200" i="1" dirty="0" err="1"/>
              <a:t>сталого</a:t>
            </a:r>
            <a:r>
              <a:rPr lang="ru-RU" sz="2200" i="1" dirty="0"/>
              <a:t> </a:t>
            </a:r>
            <a:r>
              <a:rPr lang="ru-RU" sz="2200" i="1" dirty="0" err="1"/>
              <a:t>розвитку</a:t>
            </a:r>
            <a:r>
              <a:rPr lang="ru-RU" sz="2200" i="1" dirty="0"/>
              <a:t> ? </a:t>
            </a:r>
            <a:endParaRPr lang="en-US" sz="2200" i="1" dirty="0" smtClean="0"/>
          </a:p>
          <a:p>
            <a:endParaRPr lang="en-US" sz="2200" dirty="0"/>
          </a:p>
          <a:p>
            <a:endParaRPr lang="en-US" sz="2200" dirty="0" smtClean="0"/>
          </a:p>
          <a:p>
            <a:r>
              <a:rPr lang="ru-RU" sz="2000" dirty="0" err="1"/>
              <a:t>Офіційний</a:t>
            </a:r>
            <a:r>
              <a:rPr lang="ru-RU" sz="2000" dirty="0"/>
              <a:t> документ (</a:t>
            </a:r>
            <a:r>
              <a:rPr lang="ru-RU" sz="2000" dirty="0" err="1"/>
              <a:t>резолюція</a:t>
            </a:r>
            <a:r>
              <a:rPr lang="ru-RU" sz="2000" dirty="0"/>
              <a:t>) </a:t>
            </a:r>
            <a:r>
              <a:rPr lang="ru-RU" sz="2000" dirty="0" err="1"/>
              <a:t>Генеральної</a:t>
            </a:r>
            <a:r>
              <a:rPr lang="ru-RU" sz="2000" dirty="0"/>
              <a:t> </a:t>
            </a:r>
            <a:r>
              <a:rPr lang="ru-RU" sz="2000" dirty="0" err="1"/>
              <a:t>Асамблеї</a:t>
            </a:r>
            <a:r>
              <a:rPr lang="ru-RU" sz="2000" dirty="0"/>
              <a:t> ООН «</a:t>
            </a:r>
            <a:r>
              <a:rPr lang="ru-RU" sz="2000" dirty="0" err="1"/>
              <a:t>Перетворення</a:t>
            </a:r>
            <a:r>
              <a:rPr lang="ru-RU" sz="2000" dirty="0"/>
              <a:t> </a:t>
            </a:r>
            <a:r>
              <a:rPr lang="ru-RU" sz="2000" dirty="0" err="1"/>
              <a:t>нашого</a:t>
            </a:r>
            <a:r>
              <a:rPr lang="ru-RU" sz="2000" dirty="0"/>
              <a:t> </a:t>
            </a:r>
            <a:r>
              <a:rPr lang="ru-RU" sz="2000" dirty="0" err="1"/>
              <a:t>світу</a:t>
            </a:r>
            <a:r>
              <a:rPr lang="ru-RU" sz="2000" dirty="0"/>
              <a:t>: </a:t>
            </a:r>
            <a:endParaRPr lang="ru-RU" sz="2000" dirty="0" smtClean="0"/>
          </a:p>
          <a:p>
            <a:r>
              <a:rPr lang="ru-RU" sz="2000" dirty="0" smtClean="0"/>
              <a:t>Порядок </a:t>
            </a:r>
            <a:r>
              <a:rPr lang="ru-RU" sz="2000" dirty="0" err="1"/>
              <a:t>денний</a:t>
            </a:r>
            <a:r>
              <a:rPr lang="ru-RU" sz="2000" dirty="0"/>
              <a:t> в </a:t>
            </a:r>
            <a:r>
              <a:rPr lang="ru-RU" sz="2000" dirty="0" err="1"/>
              <a:t>області</a:t>
            </a:r>
            <a:r>
              <a:rPr lang="ru-RU" sz="2000" dirty="0"/>
              <a:t> </a:t>
            </a:r>
            <a:r>
              <a:rPr lang="ru-RU" sz="2000" dirty="0" err="1"/>
              <a:t>сталого</a:t>
            </a:r>
            <a:r>
              <a:rPr lang="ru-RU" sz="2000" dirty="0"/>
              <a:t> </a:t>
            </a:r>
            <a:r>
              <a:rPr lang="ru-RU" sz="2000" dirty="0" err="1"/>
              <a:t>розвитку</a:t>
            </a:r>
            <a:r>
              <a:rPr lang="ru-RU" sz="2000" dirty="0"/>
              <a:t> на </a:t>
            </a:r>
            <a:r>
              <a:rPr lang="ru-RU" sz="2000" dirty="0" err="1"/>
              <a:t>період</a:t>
            </a:r>
            <a:r>
              <a:rPr lang="ru-RU" sz="2000" dirty="0"/>
              <a:t> до 2030 року» (англ. </a:t>
            </a:r>
            <a:r>
              <a:rPr lang="en-US" sz="2000" dirty="0"/>
              <a:t>Transforming our world: the 2030 Agenda for Sustainable Development), </a:t>
            </a:r>
            <a:r>
              <a:rPr lang="ru-RU" sz="2000" dirty="0"/>
              <a:t>від 25 </a:t>
            </a:r>
            <a:r>
              <a:rPr lang="ru-RU" sz="2000" dirty="0" err="1"/>
              <a:t>вересня</a:t>
            </a:r>
            <a:r>
              <a:rPr lang="ru-RU" sz="2000" dirty="0"/>
              <a:t> 2015 року, </a:t>
            </a:r>
            <a:r>
              <a:rPr lang="ru-RU" sz="2000" dirty="0" err="1"/>
              <a:t>оголошує</a:t>
            </a:r>
            <a:r>
              <a:rPr lang="ru-RU" sz="2000" dirty="0"/>
              <a:t> </a:t>
            </a:r>
            <a:r>
              <a:rPr lang="ru-RU" sz="2000" dirty="0" err="1"/>
              <a:t>новий</a:t>
            </a:r>
            <a:r>
              <a:rPr lang="ru-RU" sz="2000" dirty="0"/>
              <a:t> план </a:t>
            </a:r>
            <a:r>
              <a:rPr lang="ru-RU" sz="2000" dirty="0" err="1"/>
              <a:t>дій</a:t>
            </a:r>
            <a:r>
              <a:rPr lang="ru-RU" sz="2000" dirty="0"/>
              <a:t>, метою </a:t>
            </a:r>
            <a:r>
              <a:rPr lang="ru-RU" sz="2000" dirty="0" err="1"/>
              <a:t>якого</a:t>
            </a:r>
            <a:r>
              <a:rPr lang="ru-RU" sz="2000" dirty="0"/>
              <a:t> є </a:t>
            </a:r>
            <a:r>
              <a:rPr lang="ru-RU" sz="2000" dirty="0" err="1"/>
              <a:t>виведення</a:t>
            </a:r>
            <a:r>
              <a:rPr lang="ru-RU" sz="2000" dirty="0"/>
              <a:t> </a:t>
            </a:r>
            <a:r>
              <a:rPr lang="ru-RU" sz="2000" dirty="0" err="1"/>
              <a:t>світу</a:t>
            </a:r>
            <a:r>
              <a:rPr lang="ru-RU" sz="2000" dirty="0"/>
              <a:t> на </a:t>
            </a:r>
            <a:r>
              <a:rPr lang="ru-RU" sz="2000" dirty="0" err="1"/>
              <a:t>траєкторію</a:t>
            </a:r>
            <a:r>
              <a:rPr lang="ru-RU" sz="2000" dirty="0"/>
              <a:t> </a:t>
            </a:r>
            <a:r>
              <a:rPr lang="ru-RU" sz="2000" dirty="0" err="1"/>
              <a:t>сталого</a:t>
            </a:r>
            <a:r>
              <a:rPr lang="ru-RU" sz="2000" dirty="0"/>
              <a:t> та </a:t>
            </a:r>
            <a:r>
              <a:rPr lang="ru-RU" sz="2000" dirty="0" err="1"/>
              <a:t>життєстійкого</a:t>
            </a:r>
            <a:r>
              <a:rPr lang="ru-RU" sz="2000" dirty="0"/>
              <a:t> </a:t>
            </a:r>
            <a:r>
              <a:rPr lang="ru-RU" sz="2000" dirty="0" err="1"/>
              <a:t>розвитку</a:t>
            </a:r>
            <a:r>
              <a:rPr lang="ru-RU" sz="2000" dirty="0"/>
              <a:t>. </a:t>
            </a:r>
            <a:endParaRPr lang="ru-RU" sz="2000" dirty="0" smtClean="0"/>
          </a:p>
          <a:p>
            <a:r>
              <a:rPr lang="ru-RU" sz="2000" dirty="0" err="1" smtClean="0"/>
              <a:t>Зазначений</a:t>
            </a:r>
            <a:r>
              <a:rPr lang="ru-RU" sz="2000" dirty="0" smtClean="0"/>
              <a:t> </a:t>
            </a:r>
            <a:r>
              <a:rPr lang="ru-RU" sz="2000" dirty="0"/>
              <a:t>план </a:t>
            </a:r>
            <a:r>
              <a:rPr lang="ru-RU" sz="2000" dirty="0" err="1"/>
              <a:t>дій</a:t>
            </a:r>
            <a:r>
              <a:rPr lang="ru-RU" sz="2000" dirty="0"/>
              <a:t> </a:t>
            </a:r>
            <a:r>
              <a:rPr lang="ru-RU" sz="2000" dirty="0" err="1"/>
              <a:t>передбачає</a:t>
            </a:r>
            <a:r>
              <a:rPr lang="ru-RU" sz="2000" dirty="0"/>
              <a:t> </a:t>
            </a:r>
            <a:r>
              <a:rPr lang="ru-RU" sz="2000" dirty="0" err="1"/>
              <a:t>продовження</a:t>
            </a:r>
            <a:r>
              <a:rPr lang="ru-RU" sz="2000" dirty="0"/>
              <a:t> </a:t>
            </a:r>
            <a:r>
              <a:rPr lang="ru-RU" sz="2000" dirty="0" err="1"/>
              <a:t>роботи</a:t>
            </a:r>
            <a:r>
              <a:rPr lang="ru-RU" sz="2000" dirty="0"/>
              <a:t>, що </a:t>
            </a:r>
            <a:r>
              <a:rPr lang="ru-RU" sz="2000" dirty="0" err="1"/>
              <a:t>розпочата</a:t>
            </a:r>
            <a:r>
              <a:rPr lang="ru-RU" sz="2000" dirty="0"/>
              <a:t> в </a:t>
            </a:r>
            <a:r>
              <a:rPr lang="ru-RU" sz="2000" dirty="0" err="1"/>
              <a:t>період</a:t>
            </a:r>
            <a:r>
              <a:rPr lang="ru-RU" sz="2000" dirty="0"/>
              <a:t> </a:t>
            </a:r>
            <a:r>
              <a:rPr lang="ru-RU" sz="2000" dirty="0" err="1"/>
              <a:t>дій</a:t>
            </a:r>
            <a:r>
              <a:rPr lang="ru-RU" sz="2000" dirty="0"/>
              <a:t> </a:t>
            </a:r>
            <a:r>
              <a:rPr lang="ru-RU" sz="2000" dirty="0" err="1"/>
              <a:t>цілей</a:t>
            </a:r>
            <a:r>
              <a:rPr lang="ru-RU" sz="2000" dirty="0"/>
              <a:t> </a:t>
            </a:r>
            <a:r>
              <a:rPr lang="ru-RU" sz="2000" dirty="0" err="1"/>
              <a:t>розвитку</a:t>
            </a:r>
            <a:r>
              <a:rPr lang="ru-RU" sz="2000" dirty="0"/>
              <a:t>, </a:t>
            </a:r>
            <a:r>
              <a:rPr lang="ru-RU" sz="2000" dirty="0" err="1"/>
              <a:t>сформульованих</a:t>
            </a:r>
            <a:r>
              <a:rPr lang="ru-RU" sz="2000" dirty="0"/>
              <a:t> в </a:t>
            </a:r>
            <a:r>
              <a:rPr lang="ru-RU" sz="2000" dirty="0" err="1"/>
              <a:t>Декларації</a:t>
            </a:r>
            <a:r>
              <a:rPr lang="ru-RU" sz="2000" dirty="0"/>
              <a:t> </a:t>
            </a:r>
            <a:r>
              <a:rPr lang="ru-RU" sz="2000" dirty="0" err="1"/>
              <a:t>тисячоліття</a:t>
            </a:r>
            <a:r>
              <a:rPr lang="ru-RU" sz="2000" dirty="0"/>
              <a:t>, яка </a:t>
            </a:r>
            <a:r>
              <a:rPr lang="ru-RU" sz="2000" dirty="0" err="1"/>
              <a:t>завершилася</a:t>
            </a:r>
            <a:r>
              <a:rPr lang="ru-RU" sz="2000" dirty="0"/>
              <a:t> у 2015 </a:t>
            </a:r>
            <a:r>
              <a:rPr lang="ru-RU" sz="2000" dirty="0" err="1"/>
              <a:t>році</a:t>
            </a:r>
            <a:r>
              <a:rPr lang="ru-RU" sz="2000" dirty="0" smtClean="0"/>
              <a:t>.</a:t>
            </a:r>
          </a:p>
          <a:p>
            <a:endParaRPr lang="uk-UA" sz="2000" dirty="0"/>
          </a:p>
          <a:p>
            <a:r>
              <a:rPr lang="ru-RU" sz="2000" dirty="0"/>
              <a:t>Робота над </a:t>
            </a:r>
            <a:r>
              <a:rPr lang="ru-RU" sz="2000" dirty="0" err="1"/>
              <a:t>виконанням</a:t>
            </a:r>
            <a:r>
              <a:rPr lang="ru-RU" sz="2000" dirty="0"/>
              <a:t> </a:t>
            </a:r>
            <a:r>
              <a:rPr lang="ru-RU" sz="2000" dirty="0" err="1"/>
              <a:t>країнами</a:t>
            </a:r>
            <a:r>
              <a:rPr lang="ru-RU" sz="2000" dirty="0"/>
              <a:t> – членами ООН </a:t>
            </a:r>
            <a:r>
              <a:rPr lang="ru-RU" sz="2000" dirty="0" err="1"/>
              <a:t>Цілей</a:t>
            </a:r>
            <a:r>
              <a:rPr lang="ru-RU" sz="2000" dirty="0"/>
              <a:t> </a:t>
            </a:r>
            <a:r>
              <a:rPr lang="ru-RU" sz="2000" dirty="0" err="1"/>
              <a:t>розвитку</a:t>
            </a:r>
            <a:r>
              <a:rPr lang="ru-RU" sz="2000" dirty="0"/>
              <a:t> </a:t>
            </a:r>
            <a:r>
              <a:rPr lang="ru-RU" sz="2000" dirty="0" err="1"/>
              <a:t>тисячоліття</a:t>
            </a:r>
            <a:r>
              <a:rPr lang="ru-RU" sz="2000" dirty="0"/>
              <a:t> (ЦРТ) </a:t>
            </a:r>
            <a:r>
              <a:rPr lang="ru-RU" sz="2000" dirty="0" err="1"/>
              <a:t>завершилася</a:t>
            </a:r>
            <a:r>
              <a:rPr lang="ru-RU" sz="2000" dirty="0"/>
              <a:t> у 2015 </a:t>
            </a:r>
            <a:r>
              <a:rPr lang="ru-RU" sz="2000" dirty="0" err="1"/>
              <a:t>році</a:t>
            </a:r>
            <a:r>
              <a:rPr lang="ru-RU" sz="2000" dirty="0"/>
              <a:t>. </a:t>
            </a:r>
            <a:r>
              <a:rPr lang="ru-RU" sz="2000" dirty="0" err="1"/>
              <a:t>Прогрес</a:t>
            </a:r>
            <a:r>
              <a:rPr lang="ru-RU" sz="2000" dirty="0"/>
              <a:t> у </a:t>
            </a:r>
            <a:r>
              <a:rPr lang="ru-RU" sz="2000" dirty="0" err="1"/>
              <a:t>досягненні</a:t>
            </a:r>
            <a:r>
              <a:rPr lang="ru-RU" sz="2000" dirty="0"/>
              <a:t> восьми </a:t>
            </a:r>
            <a:r>
              <a:rPr lang="ru-RU" sz="2000" dirty="0" err="1"/>
              <a:t>Цілей</a:t>
            </a:r>
            <a:r>
              <a:rPr lang="ru-RU" sz="2000" dirty="0"/>
              <a:t> </a:t>
            </a:r>
            <a:r>
              <a:rPr lang="ru-RU" sz="2000" dirty="0" err="1"/>
              <a:t>розвитку</a:t>
            </a:r>
            <a:r>
              <a:rPr lang="ru-RU" sz="2000" dirty="0"/>
              <a:t> </a:t>
            </a:r>
            <a:r>
              <a:rPr lang="ru-RU" sz="2000" dirty="0" err="1"/>
              <a:t>тисячоліття</a:t>
            </a:r>
            <a:r>
              <a:rPr lang="ru-RU" sz="2000" dirty="0"/>
              <a:t> </a:t>
            </a:r>
            <a:r>
              <a:rPr lang="ru-RU" sz="2000" dirty="0" err="1"/>
              <a:t>оцінювався</a:t>
            </a:r>
            <a:r>
              <a:rPr lang="ru-RU" sz="2000" dirty="0"/>
              <a:t> за </a:t>
            </a:r>
            <a:r>
              <a:rPr lang="ru-RU" sz="2000" dirty="0" err="1"/>
              <a:t>допомогою</a:t>
            </a:r>
            <a:r>
              <a:rPr lang="ru-RU" sz="2000" dirty="0"/>
              <a:t> 21 </a:t>
            </a:r>
            <a:r>
              <a:rPr lang="ru-RU" sz="2000" dirty="0" err="1"/>
              <a:t>задачі</a:t>
            </a:r>
            <a:r>
              <a:rPr lang="ru-RU" sz="2000" dirty="0"/>
              <a:t> і 60 </a:t>
            </a:r>
            <a:r>
              <a:rPr lang="ru-RU" sz="2000" dirty="0" err="1"/>
              <a:t>офіційних</a:t>
            </a:r>
            <a:r>
              <a:rPr lang="ru-RU" sz="2000" dirty="0"/>
              <a:t> показників.</a:t>
            </a:r>
          </a:p>
        </p:txBody>
      </p:sp>
    </p:spTree>
    <p:extLst>
      <p:ext uri="{BB962C8B-B14F-4D97-AF65-F5344CB8AC3E}">
        <p14:creationId xmlns:p14="http://schemas.microsoft.com/office/powerpoint/2010/main" val="1030732196"/>
      </p:ext>
    </p:extLst>
  </p:cSld>
  <p:clrMapOvr>
    <a:masterClrMapping/>
  </p:clrMapOvr>
  <p:transition>
    <p:strips dir="ld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340769"/>
            <a:ext cx="8424936" cy="409342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2000" dirty="0"/>
              <a:t>У </a:t>
            </a:r>
            <a:r>
              <a:rPr lang="ru-RU" sz="2000" dirty="0" err="1"/>
              <a:t>більшості</a:t>
            </a:r>
            <a:r>
              <a:rPr lang="ru-RU" sz="2000" dirty="0"/>
              <a:t> </a:t>
            </a:r>
            <a:r>
              <a:rPr lang="ru-RU" sz="2000" dirty="0" err="1"/>
              <a:t>країн</a:t>
            </a:r>
            <a:r>
              <a:rPr lang="ru-RU" sz="2000" dirty="0"/>
              <a:t> і в </a:t>
            </a:r>
            <a:r>
              <a:rPr lang="ru-RU" sz="2000" dirty="0" err="1"/>
              <a:t>нашій</a:t>
            </a:r>
            <a:r>
              <a:rPr lang="ru-RU" sz="2000" dirty="0"/>
              <a:t> також, </a:t>
            </a:r>
            <a:r>
              <a:rPr lang="ru-RU" sz="2000" dirty="0" err="1"/>
              <a:t>громадськість</a:t>
            </a:r>
            <a:r>
              <a:rPr lang="ru-RU" sz="2000" dirty="0"/>
              <a:t> мало </a:t>
            </a:r>
            <a:r>
              <a:rPr lang="ru-RU" sz="2000" dirty="0" err="1"/>
              <a:t>обізнана</a:t>
            </a:r>
            <a:r>
              <a:rPr lang="ru-RU" sz="2000" dirty="0"/>
              <a:t> про ЦСР і не </a:t>
            </a:r>
            <a:r>
              <a:rPr lang="ru-RU" sz="2000" dirty="0" err="1"/>
              <a:t>має</a:t>
            </a:r>
            <a:r>
              <a:rPr lang="ru-RU" sz="2000" dirty="0"/>
              <a:t> </a:t>
            </a:r>
            <a:r>
              <a:rPr lang="ru-RU" sz="2000" dirty="0" err="1"/>
              <a:t>можливості</a:t>
            </a:r>
            <a:r>
              <a:rPr lang="ru-RU" sz="2000" dirty="0"/>
              <a:t> </a:t>
            </a:r>
            <a:r>
              <a:rPr lang="ru-RU" sz="2000" dirty="0" err="1"/>
              <a:t>брати</a:t>
            </a:r>
            <a:r>
              <a:rPr lang="ru-RU" sz="2000" dirty="0"/>
              <a:t> </a:t>
            </a:r>
            <a:r>
              <a:rPr lang="ru-RU" sz="2000" dirty="0" err="1"/>
              <a:t>активну</a:t>
            </a:r>
            <a:r>
              <a:rPr lang="ru-RU" sz="2000" dirty="0"/>
              <a:t> участь в їх </a:t>
            </a:r>
            <a:r>
              <a:rPr lang="ru-RU" sz="2000" dirty="0" err="1"/>
              <a:t>реалізації</a:t>
            </a:r>
            <a:r>
              <a:rPr lang="ru-RU" sz="2000" dirty="0"/>
              <a:t>. </a:t>
            </a:r>
            <a:r>
              <a:rPr lang="ru-RU" sz="2000" dirty="0" err="1"/>
              <a:t>Університет</a:t>
            </a:r>
            <a:r>
              <a:rPr lang="ru-RU" sz="2000" dirty="0"/>
              <a:t> </a:t>
            </a:r>
            <a:r>
              <a:rPr lang="ru-RU" sz="2000" dirty="0" err="1"/>
              <a:t>може</a:t>
            </a:r>
            <a:r>
              <a:rPr lang="ru-RU" sz="2000" dirty="0"/>
              <a:t> </a:t>
            </a:r>
            <a:r>
              <a:rPr lang="ru-RU" sz="2000" dirty="0" err="1"/>
              <a:t>виступати</a:t>
            </a:r>
            <a:r>
              <a:rPr lang="ru-RU" sz="2000" dirty="0"/>
              <a:t> в </a:t>
            </a:r>
            <a:r>
              <a:rPr lang="ru-RU" sz="2000" dirty="0" err="1"/>
              <a:t>якості</a:t>
            </a:r>
            <a:r>
              <a:rPr lang="ru-RU" sz="2000" dirty="0"/>
              <a:t> </a:t>
            </a:r>
            <a:r>
              <a:rPr lang="ru-RU" sz="2000" dirty="0" err="1"/>
              <a:t>ключового</a:t>
            </a:r>
            <a:r>
              <a:rPr lang="ru-RU" sz="2000" dirty="0"/>
              <a:t> фактора для </a:t>
            </a:r>
            <a:r>
              <a:rPr lang="ru-RU" sz="2000" dirty="0" err="1"/>
              <a:t>впровадження</a:t>
            </a:r>
            <a:r>
              <a:rPr lang="ru-RU" sz="2000" dirty="0"/>
              <a:t> в </a:t>
            </a:r>
            <a:r>
              <a:rPr lang="ru-RU" sz="2000" dirty="0" err="1"/>
              <a:t>масову</a:t>
            </a:r>
            <a:r>
              <a:rPr lang="ru-RU" sz="2000" dirty="0"/>
              <a:t> </a:t>
            </a:r>
            <a:r>
              <a:rPr lang="ru-RU" sz="2000" dirty="0" err="1"/>
              <a:t>свідомість</a:t>
            </a:r>
            <a:r>
              <a:rPr lang="ru-RU" sz="2000" dirty="0"/>
              <a:t> ЦСР за </a:t>
            </a:r>
            <a:r>
              <a:rPr lang="ru-RU" sz="2000" dirty="0" err="1"/>
              <a:t>допомогою</a:t>
            </a:r>
            <a:r>
              <a:rPr lang="ru-RU" sz="2000" dirty="0"/>
              <a:t> </a:t>
            </a:r>
            <a:r>
              <a:rPr lang="ru-RU" sz="2000" dirty="0" err="1"/>
              <a:t>розповсюдження</a:t>
            </a:r>
            <a:r>
              <a:rPr lang="ru-RU" sz="2000" dirty="0"/>
              <a:t> </a:t>
            </a:r>
            <a:r>
              <a:rPr lang="ru-RU" sz="2000" dirty="0" err="1"/>
              <a:t>знань</a:t>
            </a:r>
            <a:r>
              <a:rPr lang="ru-RU" sz="2000" dirty="0"/>
              <a:t>. </a:t>
            </a:r>
            <a:endParaRPr lang="ru-RU" sz="2000" dirty="0" smtClean="0"/>
          </a:p>
          <a:p>
            <a:pPr algn="just"/>
            <a:endParaRPr lang="ru-RU" sz="2000" dirty="0"/>
          </a:p>
          <a:p>
            <a:pPr algn="just"/>
            <a:r>
              <a:rPr lang="ru-RU" sz="2000" dirty="0" err="1" smtClean="0"/>
              <a:t>Університети</a:t>
            </a:r>
            <a:r>
              <a:rPr lang="ru-RU" sz="2000" dirty="0" smtClean="0"/>
              <a:t> </a:t>
            </a:r>
            <a:r>
              <a:rPr lang="ru-RU" sz="2000" dirty="0"/>
              <a:t>є </a:t>
            </a:r>
            <a:r>
              <a:rPr lang="ru-RU" sz="2000" dirty="0" err="1"/>
              <a:t>джерелом</a:t>
            </a:r>
            <a:r>
              <a:rPr lang="ru-RU" sz="2000" dirty="0"/>
              <a:t> </a:t>
            </a:r>
            <a:r>
              <a:rPr lang="ru-RU" sz="2000" dirty="0" err="1"/>
              <a:t>знань</a:t>
            </a:r>
            <a:r>
              <a:rPr lang="ru-RU" sz="2000" dirty="0"/>
              <a:t> та </a:t>
            </a:r>
            <a:r>
              <a:rPr lang="ru-RU" sz="2000" dirty="0" err="1"/>
              <a:t>виконують</a:t>
            </a:r>
            <a:r>
              <a:rPr lang="ru-RU" sz="2000" dirty="0"/>
              <a:t> </a:t>
            </a:r>
            <a:r>
              <a:rPr lang="ru-RU" sz="2000" dirty="0" err="1"/>
              <a:t>особливу</a:t>
            </a:r>
            <a:r>
              <a:rPr lang="ru-RU" sz="2000" dirty="0"/>
              <a:t> </a:t>
            </a:r>
            <a:r>
              <a:rPr lang="ru-RU" sz="2000" dirty="0" err="1"/>
              <a:t>місію</a:t>
            </a:r>
            <a:r>
              <a:rPr lang="ru-RU" sz="2000" dirty="0"/>
              <a:t> на благо </a:t>
            </a:r>
            <a:r>
              <a:rPr lang="ru-RU" sz="2000" dirty="0" err="1"/>
              <a:t>суспільства</a:t>
            </a:r>
            <a:r>
              <a:rPr lang="ru-RU" sz="2000" dirty="0"/>
              <a:t> і </a:t>
            </a:r>
            <a:r>
              <a:rPr lang="ru-RU" sz="2000" dirty="0" err="1"/>
              <a:t>традиційно</a:t>
            </a:r>
            <a:r>
              <a:rPr lang="ru-RU" sz="2000" dirty="0"/>
              <a:t> </a:t>
            </a:r>
            <a:r>
              <a:rPr lang="ru-RU" sz="2000" dirty="0" err="1"/>
              <a:t>займають</a:t>
            </a:r>
            <a:r>
              <a:rPr lang="ru-RU" sz="2000" dirty="0"/>
              <a:t> </a:t>
            </a:r>
            <a:r>
              <a:rPr lang="ru-RU" sz="2000" dirty="0" err="1"/>
              <a:t>унікальне</a:t>
            </a:r>
            <a:r>
              <a:rPr lang="ru-RU" sz="2000" dirty="0"/>
              <a:t> положення в </a:t>
            </a:r>
            <a:r>
              <a:rPr lang="ru-RU" sz="2000" dirty="0" err="1"/>
              <a:t>суспільстві</a:t>
            </a:r>
            <a:r>
              <a:rPr lang="ru-RU" sz="2000" dirty="0"/>
              <a:t> – це </a:t>
            </a:r>
            <a:r>
              <a:rPr lang="ru-RU" sz="2000" dirty="0" err="1"/>
              <a:t>робить</a:t>
            </a:r>
            <a:r>
              <a:rPr lang="ru-RU" sz="2000" dirty="0"/>
              <a:t> їх особливо </a:t>
            </a:r>
            <a:r>
              <a:rPr lang="ru-RU" sz="2000" dirty="0" err="1"/>
              <a:t>придатними</a:t>
            </a:r>
            <a:r>
              <a:rPr lang="ru-RU" sz="2000" dirty="0"/>
              <a:t> для </a:t>
            </a:r>
            <a:r>
              <a:rPr lang="ru-RU" sz="2000" dirty="0" err="1"/>
              <a:t>лідерства</a:t>
            </a:r>
            <a:r>
              <a:rPr lang="ru-RU" sz="2000" dirty="0"/>
              <a:t> в </a:t>
            </a:r>
            <a:r>
              <a:rPr lang="ru-RU" sz="2000" dirty="0" err="1"/>
              <a:t>реалізації</a:t>
            </a:r>
            <a:r>
              <a:rPr lang="ru-RU" sz="2000" dirty="0"/>
              <a:t> </a:t>
            </a:r>
            <a:r>
              <a:rPr lang="ru-RU" sz="2000" dirty="0" err="1"/>
              <a:t>Цілей</a:t>
            </a:r>
            <a:r>
              <a:rPr lang="ru-RU" sz="2000" dirty="0"/>
              <a:t> </a:t>
            </a:r>
            <a:r>
              <a:rPr lang="ru-RU" sz="2000" dirty="0" err="1"/>
              <a:t>сталого</a:t>
            </a:r>
            <a:r>
              <a:rPr lang="ru-RU" sz="2000" dirty="0"/>
              <a:t> </a:t>
            </a:r>
            <a:r>
              <a:rPr lang="ru-RU" sz="2000" dirty="0" err="1"/>
              <a:t>розвитку</a:t>
            </a:r>
            <a:r>
              <a:rPr lang="ru-RU" sz="2000" dirty="0"/>
              <a:t>. </a:t>
            </a:r>
            <a:endParaRPr lang="ru-RU" sz="2000" dirty="0" smtClean="0"/>
          </a:p>
          <a:p>
            <a:pPr algn="just"/>
            <a:r>
              <a:rPr lang="ru-RU" sz="2000" dirty="0" smtClean="0"/>
              <a:t>17 </a:t>
            </a:r>
            <a:r>
              <a:rPr lang="ru-RU" sz="2000" dirty="0" err="1"/>
              <a:t>цілей</a:t>
            </a:r>
            <a:r>
              <a:rPr lang="ru-RU" sz="2000" dirty="0"/>
              <a:t> та 169 задач нового плану </a:t>
            </a:r>
            <a:r>
              <a:rPr lang="ru-RU" sz="2000" dirty="0" err="1"/>
              <a:t>дій</a:t>
            </a:r>
            <a:r>
              <a:rPr lang="ru-RU" sz="2000" dirty="0"/>
              <a:t> </a:t>
            </a:r>
            <a:r>
              <a:rPr lang="ru-RU" sz="2000" dirty="0" err="1"/>
              <a:t>набули</a:t>
            </a:r>
            <a:r>
              <a:rPr lang="ru-RU" sz="2000" dirty="0"/>
              <a:t> </a:t>
            </a:r>
            <a:r>
              <a:rPr lang="ru-RU" sz="2000" dirty="0" err="1"/>
              <a:t>чинності</a:t>
            </a:r>
            <a:r>
              <a:rPr lang="ru-RU" sz="2000" dirty="0"/>
              <a:t> 1 </a:t>
            </a:r>
            <a:r>
              <a:rPr lang="ru-RU" sz="2000" dirty="0" err="1"/>
              <a:t>січня</a:t>
            </a:r>
            <a:r>
              <a:rPr lang="ru-RU" sz="2000" dirty="0"/>
              <a:t> 2016 року. </a:t>
            </a:r>
            <a:endParaRPr lang="ru-RU" sz="2000" dirty="0" smtClean="0"/>
          </a:p>
          <a:p>
            <a:pPr algn="just"/>
            <a:r>
              <a:rPr lang="ru-RU" sz="2000" dirty="0" smtClean="0"/>
              <a:t>Робота </a:t>
            </a:r>
            <a:r>
              <a:rPr lang="ru-RU" sz="2000" dirty="0"/>
              <a:t>над </a:t>
            </a:r>
            <a:r>
              <a:rPr lang="ru-RU" sz="2000" dirty="0" err="1"/>
              <a:t>цим</a:t>
            </a:r>
            <a:r>
              <a:rPr lang="ru-RU" sz="2000" dirty="0"/>
              <a:t> планом </a:t>
            </a:r>
            <a:r>
              <a:rPr lang="ru-RU" sz="2000" dirty="0" err="1"/>
              <a:t>дій</a:t>
            </a:r>
            <a:r>
              <a:rPr lang="ru-RU" sz="2000" dirty="0"/>
              <a:t> </a:t>
            </a:r>
            <a:r>
              <a:rPr lang="ru-RU" sz="2000" dirty="0" err="1"/>
              <a:t>розрахована</a:t>
            </a:r>
            <a:r>
              <a:rPr lang="ru-RU" sz="2000" dirty="0"/>
              <a:t> </a:t>
            </a:r>
            <a:r>
              <a:rPr lang="ru-RU" sz="2000" b="1" dirty="0"/>
              <a:t>на 15 </a:t>
            </a:r>
            <a:r>
              <a:rPr lang="ru-RU" sz="2000" b="1" dirty="0" err="1"/>
              <a:t>років</a:t>
            </a:r>
            <a:r>
              <a:rPr lang="ru-RU" sz="2000" b="1" dirty="0"/>
              <a:t> – до 2030 року.</a:t>
            </a:r>
          </a:p>
        </p:txBody>
      </p:sp>
    </p:spTree>
    <p:extLst>
      <p:ext uri="{BB962C8B-B14F-4D97-AF65-F5344CB8AC3E}">
        <p14:creationId xmlns:p14="http://schemas.microsoft.com/office/powerpoint/2010/main" val="4128616745"/>
      </p:ext>
    </p:extLst>
  </p:cSld>
  <p:clrMapOvr>
    <a:masterClrMapping/>
  </p:clrMapOvr>
  <p:transition>
    <p:strips dir="ld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196752"/>
            <a:ext cx="8640960" cy="486287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200" dirty="0"/>
              <a:t>17 </a:t>
            </a:r>
            <a:r>
              <a:rPr lang="ru-RU" sz="2200" dirty="0" err="1"/>
              <a:t>Цілей</a:t>
            </a:r>
            <a:r>
              <a:rPr lang="ru-RU" sz="2200" dirty="0"/>
              <a:t> </a:t>
            </a:r>
            <a:r>
              <a:rPr lang="ru-RU" sz="2200" dirty="0" err="1"/>
              <a:t>сталого</a:t>
            </a:r>
            <a:r>
              <a:rPr lang="ru-RU" sz="2200" dirty="0"/>
              <a:t> </a:t>
            </a:r>
            <a:r>
              <a:rPr lang="ru-RU" sz="2200" dirty="0" err="1"/>
              <a:t>розвитку</a:t>
            </a:r>
            <a:r>
              <a:rPr lang="ru-RU" sz="2200" dirty="0"/>
              <a:t>. </a:t>
            </a:r>
            <a:endParaRPr lang="ru-RU" sz="2200" dirty="0" smtClean="0"/>
          </a:p>
          <a:p>
            <a:endParaRPr lang="ru-RU" dirty="0" smtClean="0"/>
          </a:p>
          <a:p>
            <a:r>
              <a:rPr lang="ru-RU" dirty="0" err="1" smtClean="0"/>
              <a:t>Ціль</a:t>
            </a:r>
            <a:r>
              <a:rPr lang="ru-RU" dirty="0" smtClean="0"/>
              <a:t> </a:t>
            </a:r>
            <a:r>
              <a:rPr lang="ru-RU" dirty="0"/>
              <a:t>1: </a:t>
            </a:r>
            <a:r>
              <a:rPr lang="ru-RU" dirty="0" err="1"/>
              <a:t>Покінчити</a:t>
            </a:r>
            <a:r>
              <a:rPr lang="ru-RU" dirty="0"/>
              <a:t> з </a:t>
            </a:r>
            <a:r>
              <a:rPr lang="ru-RU" dirty="0" err="1"/>
              <a:t>бідністю</a:t>
            </a:r>
            <a:r>
              <a:rPr lang="ru-RU" dirty="0"/>
              <a:t> в </a:t>
            </a:r>
            <a:r>
              <a:rPr lang="ru-RU" dirty="0" err="1"/>
              <a:t>усіх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формах в </a:t>
            </a:r>
            <a:r>
              <a:rPr lang="ru-RU" dirty="0" err="1"/>
              <a:t>усьому</a:t>
            </a:r>
            <a:r>
              <a:rPr lang="ru-RU" dirty="0"/>
              <a:t> </a:t>
            </a:r>
            <a:r>
              <a:rPr lang="ru-RU" dirty="0" err="1"/>
              <a:t>світі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Ціль</a:t>
            </a:r>
            <a:r>
              <a:rPr lang="ru-RU" dirty="0" smtClean="0"/>
              <a:t> </a:t>
            </a:r>
            <a:r>
              <a:rPr lang="ru-RU" dirty="0"/>
              <a:t>2: </a:t>
            </a:r>
            <a:r>
              <a:rPr lang="ru-RU" dirty="0" err="1"/>
              <a:t>Покінчити</a:t>
            </a:r>
            <a:r>
              <a:rPr lang="ru-RU" dirty="0"/>
              <a:t> з голодом, </a:t>
            </a:r>
            <a:r>
              <a:rPr lang="ru-RU" dirty="0" err="1"/>
              <a:t>забезпечити</a:t>
            </a:r>
            <a:r>
              <a:rPr lang="ru-RU" dirty="0"/>
              <a:t> </a:t>
            </a:r>
            <a:r>
              <a:rPr lang="ru-RU" dirty="0" err="1"/>
              <a:t>продовольчу</a:t>
            </a:r>
            <a:r>
              <a:rPr lang="ru-RU" dirty="0"/>
              <a:t> </a:t>
            </a:r>
            <a:r>
              <a:rPr lang="ru-RU" dirty="0" err="1"/>
              <a:t>безпеку</a:t>
            </a:r>
            <a:r>
              <a:rPr lang="ru-RU" dirty="0"/>
              <a:t> і </a:t>
            </a:r>
            <a:r>
              <a:rPr lang="ru-RU" dirty="0" err="1"/>
              <a:t>поліпшення</a:t>
            </a:r>
            <a:r>
              <a:rPr lang="ru-RU" dirty="0"/>
              <a:t> </a:t>
            </a:r>
            <a:r>
              <a:rPr lang="ru-RU" dirty="0" err="1"/>
              <a:t>харчування</a:t>
            </a:r>
            <a:r>
              <a:rPr lang="ru-RU" dirty="0"/>
              <a:t> і </a:t>
            </a:r>
            <a:r>
              <a:rPr lang="ru-RU" dirty="0" err="1"/>
              <a:t>сприяти</a:t>
            </a:r>
            <a:r>
              <a:rPr lang="ru-RU" dirty="0"/>
              <a:t> </a:t>
            </a:r>
            <a:r>
              <a:rPr lang="ru-RU" dirty="0" err="1"/>
              <a:t>сталому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сільського</a:t>
            </a:r>
            <a:r>
              <a:rPr lang="ru-RU" dirty="0"/>
              <a:t> </a:t>
            </a:r>
            <a:r>
              <a:rPr lang="ru-RU" dirty="0" err="1"/>
              <a:t>господарства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Ціль</a:t>
            </a:r>
            <a:r>
              <a:rPr lang="ru-RU" dirty="0" smtClean="0"/>
              <a:t> </a:t>
            </a:r>
            <a:r>
              <a:rPr lang="ru-RU" dirty="0"/>
              <a:t>3: </a:t>
            </a:r>
            <a:r>
              <a:rPr lang="ru-RU" dirty="0" err="1"/>
              <a:t>Забезпечити</a:t>
            </a:r>
            <a:r>
              <a:rPr lang="ru-RU" dirty="0"/>
              <a:t> здоровий </a:t>
            </a:r>
            <a:r>
              <a:rPr lang="ru-RU" dirty="0" err="1"/>
              <a:t>спосіб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 і </a:t>
            </a:r>
            <a:r>
              <a:rPr lang="ru-RU" dirty="0" err="1"/>
              <a:t>сприяти</a:t>
            </a:r>
            <a:r>
              <a:rPr lang="ru-RU" dirty="0"/>
              <a:t> </a:t>
            </a:r>
            <a:r>
              <a:rPr lang="ru-RU" dirty="0" err="1"/>
              <a:t>добробуту</a:t>
            </a:r>
            <a:r>
              <a:rPr lang="ru-RU" dirty="0"/>
              <a:t> для </a:t>
            </a:r>
            <a:r>
              <a:rPr lang="ru-RU" dirty="0" err="1"/>
              <a:t>всіх</a:t>
            </a:r>
            <a:r>
              <a:rPr lang="ru-RU" dirty="0"/>
              <a:t> в будь-</a:t>
            </a:r>
            <a:r>
              <a:rPr lang="ru-RU" dirty="0" err="1"/>
              <a:t>якому</a:t>
            </a:r>
            <a:r>
              <a:rPr lang="ru-RU" dirty="0"/>
              <a:t> </a:t>
            </a:r>
            <a:r>
              <a:rPr lang="ru-RU" dirty="0" err="1"/>
              <a:t>віці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Ціль</a:t>
            </a:r>
            <a:r>
              <a:rPr lang="ru-RU" dirty="0" smtClean="0"/>
              <a:t> </a:t>
            </a:r>
            <a:r>
              <a:rPr lang="ru-RU" dirty="0"/>
              <a:t>4: </a:t>
            </a:r>
            <a:r>
              <a:rPr lang="ru-RU" dirty="0" err="1"/>
              <a:t>Забезпечити</a:t>
            </a:r>
            <a:r>
              <a:rPr lang="ru-RU" dirty="0"/>
              <a:t> </a:t>
            </a:r>
            <a:r>
              <a:rPr lang="ru-RU" dirty="0" err="1"/>
              <a:t>всеохоплюючу</a:t>
            </a:r>
            <a:r>
              <a:rPr lang="ru-RU" dirty="0"/>
              <a:t> і </a:t>
            </a:r>
            <a:r>
              <a:rPr lang="ru-RU" dirty="0" err="1"/>
              <a:t>справедливу</a:t>
            </a:r>
            <a:r>
              <a:rPr lang="ru-RU" dirty="0"/>
              <a:t> </a:t>
            </a:r>
            <a:r>
              <a:rPr lang="ru-RU" dirty="0" err="1"/>
              <a:t>якісну</a:t>
            </a:r>
            <a:r>
              <a:rPr lang="ru-RU" dirty="0"/>
              <a:t> </a:t>
            </a:r>
            <a:r>
              <a:rPr lang="ru-RU" dirty="0" err="1"/>
              <a:t>освіту</a:t>
            </a:r>
            <a:r>
              <a:rPr lang="ru-RU" dirty="0"/>
              <a:t> і </a:t>
            </a:r>
            <a:r>
              <a:rPr lang="ru-RU" dirty="0" err="1"/>
              <a:t>заохочувати</a:t>
            </a:r>
            <a:r>
              <a:rPr lang="ru-RU" dirty="0"/>
              <a:t> </a:t>
            </a:r>
            <a:r>
              <a:rPr lang="ru-RU" dirty="0" err="1"/>
              <a:t>можливості</a:t>
            </a:r>
            <a:r>
              <a:rPr lang="ru-RU" dirty="0"/>
              <a:t> </a:t>
            </a:r>
            <a:r>
              <a:rPr lang="ru-RU" dirty="0" err="1"/>
              <a:t>навчання</a:t>
            </a:r>
            <a:r>
              <a:rPr lang="ru-RU" dirty="0"/>
              <a:t> </a:t>
            </a:r>
            <a:r>
              <a:rPr lang="ru-RU" dirty="0" err="1"/>
              <a:t>протягом</a:t>
            </a:r>
            <a:r>
              <a:rPr lang="ru-RU" dirty="0"/>
              <a:t> </a:t>
            </a:r>
            <a:r>
              <a:rPr lang="ru-RU" dirty="0" err="1"/>
              <a:t>усього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 для </a:t>
            </a:r>
            <a:r>
              <a:rPr lang="ru-RU" dirty="0" err="1"/>
              <a:t>всіх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Ціль</a:t>
            </a:r>
            <a:r>
              <a:rPr lang="ru-RU" dirty="0" smtClean="0"/>
              <a:t> </a:t>
            </a:r>
            <a:r>
              <a:rPr lang="ru-RU" dirty="0"/>
              <a:t>5: </a:t>
            </a:r>
            <a:r>
              <a:rPr lang="ru-RU" dirty="0" err="1"/>
              <a:t>Домогтися</a:t>
            </a:r>
            <a:r>
              <a:rPr lang="ru-RU" dirty="0"/>
              <a:t> </a:t>
            </a:r>
            <a:r>
              <a:rPr lang="ru-RU" dirty="0" err="1"/>
              <a:t>гендерної</a:t>
            </a:r>
            <a:r>
              <a:rPr lang="ru-RU" dirty="0"/>
              <a:t> </a:t>
            </a:r>
            <a:r>
              <a:rPr lang="ru-RU" dirty="0" err="1"/>
              <a:t>рівності</a:t>
            </a:r>
            <a:r>
              <a:rPr lang="ru-RU" dirty="0"/>
              <a:t> та </a:t>
            </a:r>
            <a:r>
              <a:rPr lang="ru-RU" dirty="0" err="1"/>
              <a:t>розширити</a:t>
            </a:r>
            <a:r>
              <a:rPr lang="ru-RU" dirty="0"/>
              <a:t> права і </a:t>
            </a:r>
            <a:r>
              <a:rPr lang="ru-RU" dirty="0" err="1"/>
              <a:t>можливості</a:t>
            </a:r>
            <a:r>
              <a:rPr lang="ru-RU" dirty="0"/>
              <a:t>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жінок</a:t>
            </a:r>
            <a:r>
              <a:rPr lang="ru-RU" dirty="0"/>
              <a:t> і </a:t>
            </a:r>
            <a:r>
              <a:rPr lang="ru-RU" dirty="0" err="1"/>
              <a:t>дівчаток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Ціль</a:t>
            </a:r>
            <a:r>
              <a:rPr lang="ru-RU" dirty="0" smtClean="0"/>
              <a:t> </a:t>
            </a:r>
            <a:r>
              <a:rPr lang="ru-RU" dirty="0"/>
              <a:t>6: </a:t>
            </a:r>
            <a:r>
              <a:rPr lang="ru-RU" dirty="0" err="1"/>
              <a:t>Забезпечити</a:t>
            </a:r>
            <a:r>
              <a:rPr lang="ru-RU" dirty="0"/>
              <a:t> </a:t>
            </a:r>
            <a:r>
              <a:rPr lang="ru-RU" dirty="0" err="1"/>
              <a:t>наявність</a:t>
            </a:r>
            <a:r>
              <a:rPr lang="ru-RU" dirty="0"/>
              <a:t> і </a:t>
            </a:r>
            <a:r>
              <a:rPr lang="ru-RU" dirty="0" err="1"/>
              <a:t>раціональне</a:t>
            </a:r>
            <a:r>
              <a:rPr lang="ru-RU" dirty="0"/>
              <a:t> використання </a:t>
            </a:r>
            <a:r>
              <a:rPr lang="ru-RU" dirty="0" err="1"/>
              <a:t>водних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 та </a:t>
            </a:r>
            <a:r>
              <a:rPr lang="ru-RU" dirty="0" err="1"/>
              <a:t>санітарії</a:t>
            </a:r>
            <a:r>
              <a:rPr lang="ru-RU" dirty="0"/>
              <a:t> для </a:t>
            </a:r>
            <a:r>
              <a:rPr lang="ru-RU" dirty="0" err="1"/>
              <a:t>всіх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Ціль</a:t>
            </a:r>
            <a:r>
              <a:rPr lang="ru-RU" dirty="0" smtClean="0"/>
              <a:t> </a:t>
            </a:r>
            <a:r>
              <a:rPr lang="ru-RU" dirty="0"/>
              <a:t>7: </a:t>
            </a:r>
            <a:r>
              <a:rPr lang="ru-RU" dirty="0" err="1"/>
              <a:t>Забезпечити</a:t>
            </a:r>
            <a:r>
              <a:rPr lang="ru-RU" dirty="0"/>
              <a:t> </a:t>
            </a:r>
            <a:r>
              <a:rPr lang="ru-RU" dirty="0" err="1"/>
              <a:t>загальний</a:t>
            </a:r>
            <a:r>
              <a:rPr lang="ru-RU" dirty="0"/>
              <a:t> доступ до недорогого, </a:t>
            </a:r>
            <a:r>
              <a:rPr lang="ru-RU" dirty="0" err="1"/>
              <a:t>надійного</a:t>
            </a:r>
            <a:r>
              <a:rPr lang="ru-RU" dirty="0"/>
              <a:t>, </a:t>
            </a:r>
            <a:r>
              <a:rPr lang="ru-RU" dirty="0" err="1"/>
              <a:t>стійкого</a:t>
            </a:r>
            <a:r>
              <a:rPr lang="ru-RU" dirty="0"/>
              <a:t> і </a:t>
            </a:r>
            <a:r>
              <a:rPr lang="ru-RU" dirty="0" err="1"/>
              <a:t>сучасного</a:t>
            </a:r>
            <a:r>
              <a:rPr lang="ru-RU" dirty="0"/>
              <a:t> </a:t>
            </a:r>
            <a:r>
              <a:rPr lang="ru-RU" dirty="0" err="1"/>
              <a:t>енергопостачання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Ціль</a:t>
            </a:r>
            <a:r>
              <a:rPr lang="ru-RU" dirty="0" smtClean="0"/>
              <a:t> </a:t>
            </a:r>
            <a:r>
              <a:rPr lang="ru-RU" dirty="0"/>
              <a:t>8: </a:t>
            </a:r>
            <a:r>
              <a:rPr lang="ru-RU" dirty="0" err="1"/>
              <a:t>Сприяти</a:t>
            </a:r>
            <a:r>
              <a:rPr lang="ru-RU" dirty="0"/>
              <a:t> </a:t>
            </a:r>
            <a:r>
              <a:rPr lang="ru-RU" dirty="0" err="1"/>
              <a:t>неухильному</a:t>
            </a:r>
            <a:r>
              <a:rPr lang="ru-RU" dirty="0"/>
              <a:t>, </a:t>
            </a:r>
            <a:r>
              <a:rPr lang="ru-RU" dirty="0" err="1"/>
              <a:t>всеохоплюючому</a:t>
            </a:r>
            <a:r>
              <a:rPr lang="ru-RU" dirty="0"/>
              <a:t> та </a:t>
            </a:r>
            <a:r>
              <a:rPr lang="ru-RU" dirty="0" err="1"/>
              <a:t>сталому</a:t>
            </a:r>
            <a:r>
              <a:rPr lang="ru-RU" dirty="0"/>
              <a:t> </a:t>
            </a:r>
            <a:r>
              <a:rPr lang="ru-RU" dirty="0" err="1"/>
              <a:t>економічному</a:t>
            </a:r>
            <a:r>
              <a:rPr lang="ru-RU" dirty="0"/>
              <a:t> </a:t>
            </a:r>
            <a:r>
              <a:rPr lang="ru-RU" dirty="0" err="1"/>
              <a:t>зростанню</a:t>
            </a:r>
            <a:r>
              <a:rPr lang="ru-RU" dirty="0"/>
              <a:t>, </a:t>
            </a:r>
            <a:r>
              <a:rPr lang="ru-RU" dirty="0" err="1"/>
              <a:t>повній</a:t>
            </a:r>
            <a:r>
              <a:rPr lang="ru-RU" dirty="0"/>
              <a:t> і </a:t>
            </a:r>
            <a:r>
              <a:rPr lang="ru-RU" dirty="0" err="1"/>
              <a:t>продуктивній</a:t>
            </a:r>
            <a:r>
              <a:rPr lang="ru-RU" dirty="0"/>
              <a:t> </a:t>
            </a:r>
            <a:r>
              <a:rPr lang="ru-RU" dirty="0" err="1"/>
              <a:t>зайнятості</a:t>
            </a:r>
            <a:r>
              <a:rPr lang="ru-RU" dirty="0"/>
              <a:t> та </a:t>
            </a:r>
            <a:r>
              <a:rPr lang="ru-RU" dirty="0" err="1"/>
              <a:t>гідній</a:t>
            </a:r>
            <a:r>
              <a:rPr lang="ru-RU" dirty="0"/>
              <a:t> </a:t>
            </a:r>
            <a:r>
              <a:rPr lang="ru-RU" dirty="0" err="1"/>
              <a:t>праці</a:t>
            </a:r>
            <a:r>
              <a:rPr lang="ru-RU" dirty="0"/>
              <a:t> для </a:t>
            </a:r>
            <a:r>
              <a:rPr lang="ru-RU" dirty="0" err="1"/>
              <a:t>всіх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97102385"/>
      </p:ext>
    </p:extLst>
  </p:cSld>
  <p:clrMapOvr>
    <a:masterClrMapping/>
  </p:clrMapOvr>
  <p:transition>
    <p:strips dir="ld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88640"/>
            <a:ext cx="8640960" cy="624786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200" dirty="0"/>
              <a:t>17 </a:t>
            </a:r>
            <a:r>
              <a:rPr lang="ru-RU" sz="2200" dirty="0" err="1"/>
              <a:t>Цілей</a:t>
            </a:r>
            <a:r>
              <a:rPr lang="ru-RU" sz="2200" dirty="0"/>
              <a:t> </a:t>
            </a:r>
            <a:r>
              <a:rPr lang="ru-RU" sz="2200" dirty="0" err="1"/>
              <a:t>сталого</a:t>
            </a:r>
            <a:r>
              <a:rPr lang="ru-RU" sz="2200" dirty="0"/>
              <a:t> </a:t>
            </a:r>
            <a:r>
              <a:rPr lang="ru-RU" sz="2200" dirty="0" err="1"/>
              <a:t>розвитку</a:t>
            </a:r>
            <a:r>
              <a:rPr lang="ru-RU" sz="2200" dirty="0"/>
              <a:t>. </a:t>
            </a:r>
            <a:endParaRPr lang="ru-RU" sz="2200" dirty="0" smtClean="0"/>
          </a:p>
          <a:p>
            <a:endParaRPr lang="ru-RU" dirty="0" smtClean="0"/>
          </a:p>
          <a:p>
            <a:r>
              <a:rPr lang="ru-RU" dirty="0" err="1"/>
              <a:t>Ціль</a:t>
            </a:r>
            <a:r>
              <a:rPr lang="ru-RU" dirty="0"/>
              <a:t> 9: </a:t>
            </a:r>
            <a:r>
              <a:rPr lang="ru-RU" dirty="0" err="1"/>
              <a:t>Створити</a:t>
            </a:r>
            <a:r>
              <a:rPr lang="ru-RU" dirty="0"/>
              <a:t> </a:t>
            </a:r>
            <a:r>
              <a:rPr lang="ru-RU" dirty="0" err="1"/>
              <a:t>гнучку</a:t>
            </a:r>
            <a:r>
              <a:rPr lang="ru-RU" dirty="0"/>
              <a:t> </a:t>
            </a:r>
            <a:r>
              <a:rPr lang="ru-RU" dirty="0" err="1"/>
              <a:t>інфраструктуру</a:t>
            </a:r>
            <a:r>
              <a:rPr lang="ru-RU" dirty="0"/>
              <a:t>, </a:t>
            </a:r>
            <a:r>
              <a:rPr lang="ru-RU" dirty="0" err="1"/>
              <a:t>сприяти</a:t>
            </a:r>
            <a:r>
              <a:rPr lang="ru-RU" dirty="0"/>
              <a:t> </a:t>
            </a:r>
            <a:r>
              <a:rPr lang="ru-RU" dirty="0" err="1"/>
              <a:t>всеосяжній</a:t>
            </a:r>
            <a:r>
              <a:rPr lang="ru-RU" dirty="0"/>
              <a:t> і </a:t>
            </a:r>
            <a:r>
              <a:rPr lang="ru-RU" dirty="0" err="1"/>
              <a:t>стійкій</a:t>
            </a:r>
            <a:r>
              <a:rPr lang="ru-RU" dirty="0"/>
              <a:t> </a:t>
            </a:r>
            <a:r>
              <a:rPr lang="ru-RU" dirty="0" err="1"/>
              <a:t>індустріалізації</a:t>
            </a:r>
            <a:r>
              <a:rPr lang="ru-RU" dirty="0"/>
              <a:t> і </a:t>
            </a:r>
            <a:r>
              <a:rPr lang="ru-RU" dirty="0" err="1"/>
              <a:t>заохочувати</a:t>
            </a:r>
            <a:r>
              <a:rPr lang="ru-RU" dirty="0"/>
              <a:t> </a:t>
            </a:r>
            <a:r>
              <a:rPr lang="ru-RU" dirty="0" err="1"/>
              <a:t>інновації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Ціль</a:t>
            </a:r>
            <a:r>
              <a:rPr lang="ru-RU" dirty="0" smtClean="0"/>
              <a:t> </a:t>
            </a:r>
            <a:r>
              <a:rPr lang="ru-RU" dirty="0"/>
              <a:t>10: </a:t>
            </a:r>
            <a:r>
              <a:rPr lang="ru-RU" dirty="0" err="1"/>
              <a:t>Зменшити</a:t>
            </a:r>
            <a:r>
              <a:rPr lang="ru-RU" dirty="0"/>
              <a:t> </a:t>
            </a:r>
            <a:r>
              <a:rPr lang="ru-RU" dirty="0" err="1"/>
              <a:t>нерівність</a:t>
            </a:r>
            <a:r>
              <a:rPr lang="ru-RU" dirty="0"/>
              <a:t> </a:t>
            </a:r>
            <a:r>
              <a:rPr lang="ru-RU" dirty="0" err="1"/>
              <a:t>всередині</a:t>
            </a:r>
            <a:r>
              <a:rPr lang="ru-RU" dirty="0"/>
              <a:t> </a:t>
            </a:r>
            <a:r>
              <a:rPr lang="ru-RU" dirty="0" err="1"/>
              <a:t>країн</a:t>
            </a:r>
            <a:r>
              <a:rPr lang="ru-RU" dirty="0"/>
              <a:t> і </a:t>
            </a:r>
            <a:r>
              <a:rPr lang="ru-RU" dirty="0" err="1"/>
              <a:t>між</a:t>
            </a:r>
            <a:r>
              <a:rPr lang="ru-RU" dirty="0"/>
              <a:t> ними. </a:t>
            </a:r>
            <a:endParaRPr lang="ru-RU" dirty="0" smtClean="0"/>
          </a:p>
          <a:p>
            <a:r>
              <a:rPr lang="ru-RU" dirty="0" err="1" smtClean="0"/>
              <a:t>Ціль</a:t>
            </a:r>
            <a:r>
              <a:rPr lang="ru-RU" dirty="0" smtClean="0"/>
              <a:t> </a:t>
            </a:r>
            <a:r>
              <a:rPr lang="ru-RU" dirty="0"/>
              <a:t>11: </a:t>
            </a:r>
            <a:r>
              <a:rPr lang="ru-RU" dirty="0" err="1"/>
              <a:t>Зробити</a:t>
            </a:r>
            <a:r>
              <a:rPr lang="ru-RU" dirty="0"/>
              <a:t> </a:t>
            </a:r>
            <a:r>
              <a:rPr lang="ru-RU" dirty="0" err="1"/>
              <a:t>міста</a:t>
            </a:r>
            <a:r>
              <a:rPr lang="ru-RU" dirty="0"/>
              <a:t> і </a:t>
            </a:r>
            <a:r>
              <a:rPr lang="ru-RU" dirty="0" err="1"/>
              <a:t>населені</a:t>
            </a:r>
            <a:r>
              <a:rPr lang="ru-RU" dirty="0"/>
              <a:t> </a:t>
            </a:r>
            <a:r>
              <a:rPr lang="ru-RU" dirty="0" err="1"/>
              <a:t>пункти</a:t>
            </a:r>
            <a:r>
              <a:rPr lang="ru-RU" dirty="0"/>
              <a:t> </a:t>
            </a:r>
            <a:r>
              <a:rPr lang="ru-RU" dirty="0" err="1"/>
              <a:t>відкритими</a:t>
            </a:r>
            <a:r>
              <a:rPr lang="ru-RU" dirty="0"/>
              <a:t>, </a:t>
            </a:r>
            <a:r>
              <a:rPr lang="ru-RU" dirty="0" err="1"/>
              <a:t>безпечними</a:t>
            </a:r>
            <a:r>
              <a:rPr lang="ru-RU" dirty="0"/>
              <a:t>, </a:t>
            </a:r>
            <a:r>
              <a:rPr lang="ru-RU" dirty="0" err="1"/>
              <a:t>життєздатними</a:t>
            </a:r>
            <a:r>
              <a:rPr lang="ru-RU" dirty="0"/>
              <a:t> і </a:t>
            </a:r>
            <a:r>
              <a:rPr lang="ru-RU" dirty="0" err="1"/>
              <a:t>стійкими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Ціль</a:t>
            </a:r>
            <a:r>
              <a:rPr lang="ru-RU" dirty="0" smtClean="0"/>
              <a:t> </a:t>
            </a:r>
            <a:r>
              <a:rPr lang="ru-RU" dirty="0"/>
              <a:t>12: </a:t>
            </a:r>
            <a:r>
              <a:rPr lang="ru-RU" dirty="0" err="1"/>
              <a:t>Забезпечити</a:t>
            </a:r>
            <a:r>
              <a:rPr lang="ru-RU" dirty="0"/>
              <a:t> </a:t>
            </a:r>
            <a:r>
              <a:rPr lang="ru-RU" dirty="0" err="1"/>
              <a:t>стійкі</a:t>
            </a:r>
            <a:r>
              <a:rPr lang="ru-RU" dirty="0"/>
              <a:t> </a:t>
            </a:r>
            <a:r>
              <a:rPr lang="ru-RU" dirty="0" err="1"/>
              <a:t>моделі</a:t>
            </a:r>
            <a:r>
              <a:rPr lang="ru-RU" dirty="0"/>
              <a:t> </a:t>
            </a:r>
            <a:r>
              <a:rPr lang="ru-RU" dirty="0" err="1"/>
              <a:t>споживання</a:t>
            </a:r>
            <a:r>
              <a:rPr lang="ru-RU" dirty="0"/>
              <a:t> і </a:t>
            </a:r>
            <a:r>
              <a:rPr lang="ru-RU" dirty="0" err="1"/>
              <a:t>виробництва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Ціль</a:t>
            </a:r>
            <a:r>
              <a:rPr lang="ru-RU" dirty="0" smtClean="0"/>
              <a:t> </a:t>
            </a:r>
            <a:r>
              <a:rPr lang="ru-RU" dirty="0"/>
              <a:t>13: </a:t>
            </a:r>
            <a:r>
              <a:rPr lang="ru-RU" dirty="0" err="1"/>
              <a:t>Вжити</a:t>
            </a:r>
            <a:r>
              <a:rPr lang="ru-RU" dirty="0"/>
              <a:t> </a:t>
            </a:r>
            <a:r>
              <a:rPr lang="ru-RU" dirty="0" err="1"/>
              <a:t>термінових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 з </a:t>
            </a:r>
            <a:r>
              <a:rPr lang="ru-RU" dirty="0" err="1"/>
              <a:t>боротьби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зміною</a:t>
            </a:r>
            <a:r>
              <a:rPr lang="ru-RU" dirty="0"/>
              <a:t> </a:t>
            </a:r>
            <a:r>
              <a:rPr lang="ru-RU" dirty="0" err="1"/>
              <a:t>клімату</a:t>
            </a:r>
            <a:r>
              <a:rPr lang="ru-RU" dirty="0"/>
              <a:t> та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наслідками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Ціль</a:t>
            </a:r>
            <a:r>
              <a:rPr lang="ru-RU" dirty="0" smtClean="0"/>
              <a:t> </a:t>
            </a:r>
            <a:r>
              <a:rPr lang="ru-RU" dirty="0"/>
              <a:t>14: </a:t>
            </a:r>
            <a:r>
              <a:rPr lang="ru-RU" dirty="0" err="1"/>
              <a:t>Зберігати</a:t>
            </a:r>
            <a:r>
              <a:rPr lang="ru-RU" dirty="0"/>
              <a:t> і </a:t>
            </a:r>
            <a:r>
              <a:rPr lang="ru-RU" dirty="0" err="1"/>
              <a:t>раціонально</a:t>
            </a:r>
            <a:r>
              <a:rPr lang="ru-RU" dirty="0"/>
              <a:t> </a:t>
            </a:r>
            <a:r>
              <a:rPr lang="ru-RU" dirty="0" err="1"/>
              <a:t>використовувати</a:t>
            </a:r>
            <a:r>
              <a:rPr lang="ru-RU" dirty="0"/>
              <a:t> </a:t>
            </a:r>
            <a:r>
              <a:rPr lang="ru-RU" dirty="0" err="1"/>
              <a:t>океани</a:t>
            </a:r>
            <a:r>
              <a:rPr lang="ru-RU" dirty="0"/>
              <a:t>, моря і </a:t>
            </a:r>
            <a:r>
              <a:rPr lang="ru-RU" dirty="0" err="1"/>
              <a:t>морські</a:t>
            </a:r>
            <a:r>
              <a:rPr lang="ru-RU" dirty="0"/>
              <a:t> </a:t>
            </a:r>
            <a:r>
              <a:rPr lang="ru-RU" dirty="0" err="1"/>
              <a:t>ресурси</a:t>
            </a:r>
            <a:r>
              <a:rPr lang="ru-RU" dirty="0"/>
              <a:t> в </a:t>
            </a:r>
            <a:r>
              <a:rPr lang="ru-RU" dirty="0" err="1"/>
              <a:t>інтересах</a:t>
            </a:r>
            <a:r>
              <a:rPr lang="ru-RU" dirty="0"/>
              <a:t> </a:t>
            </a:r>
            <a:r>
              <a:rPr lang="ru-RU" dirty="0" err="1"/>
              <a:t>сталого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Ціль</a:t>
            </a:r>
            <a:r>
              <a:rPr lang="ru-RU" dirty="0" smtClean="0"/>
              <a:t> </a:t>
            </a:r>
            <a:r>
              <a:rPr lang="ru-RU" dirty="0"/>
              <a:t>15: </a:t>
            </a:r>
            <a:r>
              <a:rPr lang="ru-RU" dirty="0" err="1"/>
              <a:t>Зберігати</a:t>
            </a:r>
            <a:r>
              <a:rPr lang="ru-RU" dirty="0"/>
              <a:t> і </a:t>
            </a:r>
            <a:r>
              <a:rPr lang="ru-RU" dirty="0" err="1"/>
              <a:t>відновлювати</a:t>
            </a:r>
            <a:r>
              <a:rPr lang="ru-RU" dirty="0"/>
              <a:t> </a:t>
            </a:r>
            <a:r>
              <a:rPr lang="ru-RU" dirty="0" err="1"/>
              <a:t>екосистеми</a:t>
            </a:r>
            <a:r>
              <a:rPr lang="ru-RU" dirty="0"/>
              <a:t> </a:t>
            </a:r>
            <a:r>
              <a:rPr lang="ru-RU" dirty="0" err="1"/>
              <a:t>суші</a:t>
            </a:r>
            <a:r>
              <a:rPr lang="ru-RU" dirty="0"/>
              <a:t> і </a:t>
            </a:r>
            <a:r>
              <a:rPr lang="ru-RU" dirty="0" err="1"/>
              <a:t>сприяти</a:t>
            </a:r>
            <a:r>
              <a:rPr lang="ru-RU" dirty="0"/>
              <a:t> їх </a:t>
            </a:r>
            <a:r>
              <a:rPr lang="ru-RU" dirty="0" err="1"/>
              <a:t>раціональному</a:t>
            </a:r>
            <a:r>
              <a:rPr lang="ru-RU" dirty="0"/>
              <a:t> </a:t>
            </a:r>
            <a:r>
              <a:rPr lang="ru-RU" dirty="0" err="1"/>
              <a:t>використанню</a:t>
            </a:r>
            <a:r>
              <a:rPr lang="ru-RU" dirty="0"/>
              <a:t>, </a:t>
            </a:r>
            <a:r>
              <a:rPr lang="ru-RU" dirty="0" err="1"/>
              <a:t>раціонально</a:t>
            </a:r>
            <a:r>
              <a:rPr lang="ru-RU" dirty="0"/>
              <a:t> </a:t>
            </a:r>
            <a:r>
              <a:rPr lang="ru-RU" dirty="0" err="1"/>
              <a:t>розпоряджатися</a:t>
            </a:r>
            <a:r>
              <a:rPr lang="ru-RU" dirty="0"/>
              <a:t> </a:t>
            </a:r>
            <a:r>
              <a:rPr lang="ru-RU" dirty="0" err="1"/>
              <a:t>лісами</a:t>
            </a:r>
            <a:r>
              <a:rPr lang="ru-RU" dirty="0"/>
              <a:t>, </a:t>
            </a:r>
            <a:r>
              <a:rPr lang="ru-RU" dirty="0" err="1"/>
              <a:t>боротися</a:t>
            </a:r>
            <a:r>
              <a:rPr lang="ru-RU" dirty="0"/>
              <a:t> з </a:t>
            </a:r>
            <a:r>
              <a:rPr lang="ru-RU" dirty="0" err="1"/>
              <a:t>опустелюванням</a:t>
            </a:r>
            <a:r>
              <a:rPr lang="ru-RU" dirty="0"/>
              <a:t>, </a:t>
            </a:r>
            <a:r>
              <a:rPr lang="ru-RU" dirty="0" err="1"/>
              <a:t>зупинити</a:t>
            </a:r>
            <a:r>
              <a:rPr lang="ru-RU" dirty="0"/>
              <a:t> і </a:t>
            </a:r>
            <a:r>
              <a:rPr lang="ru-RU" dirty="0" err="1"/>
              <a:t>повернути</a:t>
            </a:r>
            <a:r>
              <a:rPr lang="ru-RU" dirty="0"/>
              <a:t> назад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деградації</a:t>
            </a:r>
            <a:r>
              <a:rPr lang="ru-RU" dirty="0"/>
              <a:t> земель і </a:t>
            </a:r>
            <a:r>
              <a:rPr lang="ru-RU" dirty="0" err="1"/>
              <a:t>зупинити</a:t>
            </a:r>
            <a:r>
              <a:rPr lang="ru-RU" dirty="0"/>
              <a:t>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втрати</a:t>
            </a:r>
            <a:r>
              <a:rPr lang="ru-RU" dirty="0"/>
              <a:t> </a:t>
            </a:r>
            <a:r>
              <a:rPr lang="ru-RU" dirty="0" err="1"/>
              <a:t>біорізноманіття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Ціль</a:t>
            </a:r>
            <a:r>
              <a:rPr lang="ru-RU" dirty="0" smtClean="0"/>
              <a:t> </a:t>
            </a:r>
            <a:r>
              <a:rPr lang="ru-RU" dirty="0"/>
              <a:t>16: </a:t>
            </a:r>
            <a:r>
              <a:rPr lang="ru-RU" dirty="0" err="1"/>
              <a:t>Сприяти</a:t>
            </a:r>
            <a:r>
              <a:rPr lang="ru-RU" dirty="0"/>
              <a:t> </a:t>
            </a:r>
            <a:r>
              <a:rPr lang="ru-RU" dirty="0" err="1"/>
              <a:t>створенню</a:t>
            </a:r>
            <a:r>
              <a:rPr lang="ru-RU" dirty="0"/>
              <a:t> </a:t>
            </a:r>
            <a:r>
              <a:rPr lang="ru-RU" dirty="0" err="1"/>
              <a:t>мирних</a:t>
            </a:r>
            <a:r>
              <a:rPr lang="ru-RU" dirty="0"/>
              <a:t> і </a:t>
            </a:r>
            <a:r>
              <a:rPr lang="ru-RU" dirty="0" err="1"/>
              <a:t>вільних</a:t>
            </a:r>
            <a:r>
              <a:rPr lang="ru-RU" dirty="0"/>
              <a:t> від </a:t>
            </a:r>
            <a:r>
              <a:rPr lang="ru-RU" dirty="0" err="1"/>
              <a:t>соціальних</a:t>
            </a:r>
            <a:r>
              <a:rPr lang="ru-RU" dirty="0"/>
              <a:t> </a:t>
            </a:r>
            <a:r>
              <a:rPr lang="ru-RU" dirty="0" err="1"/>
              <a:t>бар’єрів</a:t>
            </a:r>
            <a:r>
              <a:rPr lang="ru-RU" dirty="0"/>
              <a:t> </a:t>
            </a:r>
            <a:r>
              <a:rPr lang="ru-RU" dirty="0" err="1"/>
              <a:t>суспільств</a:t>
            </a:r>
            <a:r>
              <a:rPr lang="ru-RU" dirty="0"/>
              <a:t> в </a:t>
            </a:r>
            <a:r>
              <a:rPr lang="ru-RU" dirty="0" err="1"/>
              <a:t>інтересах</a:t>
            </a:r>
            <a:r>
              <a:rPr lang="ru-RU" dirty="0"/>
              <a:t> </a:t>
            </a:r>
            <a:r>
              <a:rPr lang="ru-RU" dirty="0" err="1"/>
              <a:t>сталого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, </a:t>
            </a:r>
            <a:r>
              <a:rPr lang="ru-RU" dirty="0" err="1"/>
              <a:t>забезпечувати</a:t>
            </a:r>
            <a:r>
              <a:rPr lang="ru-RU" dirty="0"/>
              <a:t> доступ до </a:t>
            </a:r>
            <a:r>
              <a:rPr lang="ru-RU" dirty="0" err="1"/>
              <a:t>правосуддя</a:t>
            </a:r>
            <a:r>
              <a:rPr lang="ru-RU" dirty="0"/>
              <a:t> для </a:t>
            </a:r>
            <a:r>
              <a:rPr lang="ru-RU" dirty="0" err="1"/>
              <a:t>всіх</a:t>
            </a:r>
            <a:r>
              <a:rPr lang="ru-RU" dirty="0"/>
              <a:t> і </a:t>
            </a:r>
            <a:r>
              <a:rPr lang="ru-RU" dirty="0" err="1"/>
              <a:t>створювати</a:t>
            </a:r>
            <a:r>
              <a:rPr lang="ru-RU" dirty="0"/>
              <a:t> </a:t>
            </a:r>
            <a:r>
              <a:rPr lang="ru-RU" dirty="0" err="1"/>
              <a:t>ефективні</a:t>
            </a:r>
            <a:r>
              <a:rPr lang="ru-RU" dirty="0"/>
              <a:t>, </a:t>
            </a:r>
            <a:r>
              <a:rPr lang="ru-RU" dirty="0" err="1"/>
              <a:t>підзвітні</a:t>
            </a:r>
            <a:r>
              <a:rPr lang="ru-RU" dirty="0"/>
              <a:t> і </a:t>
            </a:r>
            <a:r>
              <a:rPr lang="ru-RU" dirty="0" err="1"/>
              <a:t>засновані</a:t>
            </a:r>
            <a:r>
              <a:rPr lang="ru-RU" dirty="0"/>
              <a:t> на </a:t>
            </a:r>
            <a:r>
              <a:rPr lang="ru-RU" dirty="0" err="1"/>
              <a:t>широкій</a:t>
            </a:r>
            <a:r>
              <a:rPr lang="ru-RU" dirty="0"/>
              <a:t> </a:t>
            </a:r>
            <a:r>
              <a:rPr lang="ru-RU" dirty="0" err="1"/>
              <a:t>участі</a:t>
            </a:r>
            <a:r>
              <a:rPr lang="ru-RU" dirty="0"/>
              <a:t> установи на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рівнях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Ціль</a:t>
            </a:r>
            <a:r>
              <a:rPr lang="ru-RU" dirty="0" smtClean="0"/>
              <a:t> </a:t>
            </a:r>
            <a:r>
              <a:rPr lang="ru-RU" dirty="0"/>
              <a:t>17: </a:t>
            </a:r>
            <a:r>
              <a:rPr lang="ru-RU" dirty="0" err="1"/>
              <a:t>Зміцнювати</a:t>
            </a:r>
            <a:r>
              <a:rPr lang="ru-RU" dirty="0"/>
              <a:t> засоби </a:t>
            </a:r>
            <a:r>
              <a:rPr lang="ru-RU" dirty="0" err="1"/>
              <a:t>досягнення</a:t>
            </a:r>
            <a:r>
              <a:rPr lang="ru-RU" dirty="0"/>
              <a:t> </a:t>
            </a:r>
            <a:r>
              <a:rPr lang="ru-RU" dirty="0" err="1"/>
              <a:t>сталого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та </a:t>
            </a:r>
            <a:r>
              <a:rPr lang="ru-RU" dirty="0" err="1"/>
              <a:t>активізувати</a:t>
            </a:r>
            <a:r>
              <a:rPr lang="ru-RU" dirty="0"/>
              <a:t> роботу </a:t>
            </a:r>
            <a:r>
              <a:rPr lang="ru-RU" dirty="0" err="1"/>
              <a:t>механізмів</a:t>
            </a:r>
            <a:r>
              <a:rPr lang="ru-RU" dirty="0"/>
              <a:t> Глобального партнерства в </a:t>
            </a:r>
            <a:r>
              <a:rPr lang="ru-RU" dirty="0" err="1"/>
              <a:t>інтересах</a:t>
            </a:r>
            <a:r>
              <a:rPr lang="ru-RU" dirty="0"/>
              <a:t> </a:t>
            </a:r>
            <a:r>
              <a:rPr lang="ru-RU" dirty="0" err="1"/>
              <a:t>сталого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05606459"/>
      </p:ext>
    </p:extLst>
  </p:cSld>
  <p:clrMapOvr>
    <a:masterClrMapping/>
  </p:clrMapOvr>
  <p:transition>
    <p:strips dir="ld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upload.wikimedia.org/wikipedia/commons/thumb/9/97/SDG-1_Ukrainian.svg/220px-SDG-1_Ukrainian.sv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3" y="404664"/>
            <a:ext cx="2232248" cy="2232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411760" y="2060848"/>
            <a:ext cx="653447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202122"/>
                </a:solidFill>
              </a:rPr>
              <a:t>«</a:t>
            </a:r>
            <a:r>
              <a:rPr lang="ru-RU" b="1" dirty="0" err="1">
                <a:solidFill>
                  <a:srgbClr val="202122"/>
                </a:solidFill>
              </a:rPr>
              <a:t>Подолання</a:t>
            </a:r>
            <a:r>
              <a:rPr lang="ru-RU" b="1" dirty="0">
                <a:solidFill>
                  <a:srgbClr val="202122"/>
                </a:solidFill>
              </a:rPr>
              <a:t> </a:t>
            </a:r>
            <a:r>
              <a:rPr lang="ru-RU" b="1" dirty="0" err="1">
                <a:solidFill>
                  <a:srgbClr val="202122"/>
                </a:solidFill>
              </a:rPr>
              <a:t>бідності</a:t>
            </a:r>
            <a:r>
              <a:rPr lang="ru-RU" b="1" dirty="0">
                <a:solidFill>
                  <a:srgbClr val="202122"/>
                </a:solidFill>
              </a:rPr>
              <a:t> у </a:t>
            </a:r>
            <a:r>
              <a:rPr lang="ru-RU" b="1" dirty="0" err="1">
                <a:solidFill>
                  <a:srgbClr val="202122"/>
                </a:solidFill>
              </a:rPr>
              <a:t>всіх</a:t>
            </a:r>
            <a:r>
              <a:rPr lang="ru-RU" b="1" dirty="0">
                <a:solidFill>
                  <a:srgbClr val="202122"/>
                </a:solidFill>
              </a:rPr>
              <a:t> формах і </a:t>
            </a:r>
            <a:r>
              <a:rPr lang="ru-RU" b="1" dirty="0" err="1">
                <a:solidFill>
                  <a:srgbClr val="202122"/>
                </a:solidFill>
              </a:rPr>
              <a:t>всюди</a:t>
            </a:r>
            <a:r>
              <a:rPr lang="ru-RU" b="1" dirty="0">
                <a:solidFill>
                  <a:srgbClr val="202122"/>
                </a:solidFill>
              </a:rPr>
              <a:t>».</a:t>
            </a:r>
            <a:r>
              <a:rPr lang="ru-RU" dirty="0">
                <a:solidFill>
                  <a:srgbClr val="202122"/>
                </a:solidFill>
              </a:rPr>
              <a:t> </a:t>
            </a:r>
            <a:r>
              <a:rPr lang="ru-RU" dirty="0" err="1">
                <a:solidFill>
                  <a:srgbClr val="202122"/>
                </a:solidFill>
              </a:rPr>
              <a:t>Подолання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бідності</a:t>
            </a:r>
            <a:r>
              <a:rPr lang="ru-RU" dirty="0">
                <a:solidFill>
                  <a:srgbClr val="202122"/>
                </a:solidFill>
              </a:rPr>
              <a:t> у </a:t>
            </a:r>
            <a:r>
              <a:rPr lang="ru-RU" dirty="0" err="1">
                <a:solidFill>
                  <a:srgbClr val="202122"/>
                </a:solidFill>
              </a:rPr>
              <a:t>всіх</a:t>
            </a:r>
            <a:r>
              <a:rPr lang="ru-RU" dirty="0">
                <a:solidFill>
                  <a:srgbClr val="202122"/>
                </a:solidFill>
              </a:rPr>
              <a:t> формах </a:t>
            </a:r>
            <a:r>
              <a:rPr lang="ru-RU" dirty="0" err="1">
                <a:solidFill>
                  <a:srgbClr val="202122"/>
                </a:solidFill>
              </a:rPr>
              <a:t>залишається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однією</a:t>
            </a:r>
            <a:r>
              <a:rPr lang="ru-RU" dirty="0">
                <a:solidFill>
                  <a:srgbClr val="202122"/>
                </a:solidFill>
              </a:rPr>
              <a:t> з </a:t>
            </a:r>
            <a:r>
              <a:rPr lang="ru-RU" dirty="0" err="1">
                <a:solidFill>
                  <a:srgbClr val="202122"/>
                </a:solidFill>
              </a:rPr>
              <a:t>найбільших</a:t>
            </a:r>
            <a:r>
              <a:rPr lang="ru-RU" dirty="0">
                <a:solidFill>
                  <a:srgbClr val="202122"/>
                </a:solidFill>
              </a:rPr>
              <a:t> проблем, що стоять перед </a:t>
            </a:r>
            <a:r>
              <a:rPr lang="ru-RU" dirty="0" err="1">
                <a:solidFill>
                  <a:srgbClr val="202122"/>
                </a:solidFill>
              </a:rPr>
              <a:t>людством</a:t>
            </a:r>
            <a:r>
              <a:rPr lang="ru-RU" dirty="0">
                <a:solidFill>
                  <a:srgbClr val="202122"/>
                </a:solidFill>
              </a:rPr>
              <a:t>. </a:t>
            </a:r>
            <a:r>
              <a:rPr lang="ru-RU" dirty="0" err="1">
                <a:solidFill>
                  <a:srgbClr val="202122"/>
                </a:solidFill>
              </a:rPr>
              <a:t>Хоча</a:t>
            </a:r>
            <a:r>
              <a:rPr lang="ru-RU" dirty="0">
                <a:solidFill>
                  <a:srgbClr val="202122"/>
                </a:solidFill>
              </a:rPr>
              <a:t> за </a:t>
            </a:r>
            <a:r>
              <a:rPr lang="ru-RU" dirty="0" err="1">
                <a:solidFill>
                  <a:srgbClr val="202122"/>
                </a:solidFill>
              </a:rPr>
              <a:t>період</a:t>
            </a:r>
            <a:r>
              <a:rPr lang="ru-RU" dirty="0">
                <a:solidFill>
                  <a:srgbClr val="202122"/>
                </a:solidFill>
              </a:rPr>
              <a:t> з 1990 по 2015 р. </a:t>
            </a:r>
            <a:r>
              <a:rPr lang="ru-RU" dirty="0" err="1">
                <a:solidFill>
                  <a:srgbClr val="202122"/>
                </a:solidFill>
              </a:rPr>
              <a:t>кількість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осіб</a:t>
            </a:r>
            <a:r>
              <a:rPr lang="ru-RU" dirty="0">
                <a:solidFill>
                  <a:srgbClr val="202122"/>
                </a:solidFill>
              </a:rPr>
              <a:t>, які </a:t>
            </a:r>
            <a:r>
              <a:rPr lang="ru-RU" dirty="0" err="1">
                <a:solidFill>
                  <a:srgbClr val="202122"/>
                </a:solidFill>
              </a:rPr>
              <a:t>живуть</a:t>
            </a:r>
            <a:r>
              <a:rPr lang="ru-RU" dirty="0">
                <a:solidFill>
                  <a:srgbClr val="202122"/>
                </a:solidFill>
              </a:rPr>
              <a:t> в умовах </a:t>
            </a:r>
            <a:r>
              <a:rPr lang="ru-RU" dirty="0" err="1">
                <a:solidFill>
                  <a:srgbClr val="202122"/>
                </a:solidFill>
              </a:rPr>
              <a:t>крайньої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бідності</a:t>
            </a:r>
            <a:r>
              <a:rPr lang="ru-RU" dirty="0">
                <a:solidFill>
                  <a:srgbClr val="202122"/>
                </a:solidFill>
              </a:rPr>
              <a:t>, </a:t>
            </a:r>
            <a:r>
              <a:rPr lang="ru-RU" dirty="0" err="1">
                <a:solidFill>
                  <a:srgbClr val="202122"/>
                </a:solidFill>
              </a:rPr>
              <a:t>зменшилася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більш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ніж</a:t>
            </a:r>
            <a:r>
              <a:rPr lang="ru-RU" dirty="0">
                <a:solidFill>
                  <a:srgbClr val="202122"/>
                </a:solidFill>
              </a:rPr>
              <a:t> наполовину — з 1,9 млрд до 836 млн — проте </a:t>
            </a:r>
            <a:r>
              <a:rPr lang="ru-RU" dirty="0" err="1">
                <a:solidFill>
                  <a:srgbClr val="202122"/>
                </a:solidFill>
              </a:rPr>
              <a:t>забагато</a:t>
            </a:r>
            <a:r>
              <a:rPr lang="ru-RU" dirty="0">
                <a:solidFill>
                  <a:srgbClr val="202122"/>
                </a:solidFill>
              </a:rPr>
              <a:t> з них </a:t>
            </a:r>
            <a:r>
              <a:rPr lang="ru-RU" dirty="0" err="1">
                <a:solidFill>
                  <a:srgbClr val="202122"/>
                </a:solidFill>
              </a:rPr>
              <a:t>досі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борються</a:t>
            </a:r>
            <a:r>
              <a:rPr lang="ru-RU" dirty="0">
                <a:solidFill>
                  <a:srgbClr val="202122"/>
                </a:solidFill>
              </a:rPr>
              <a:t> за </a:t>
            </a:r>
            <a:r>
              <a:rPr lang="ru-RU" dirty="0" err="1">
                <a:solidFill>
                  <a:srgbClr val="202122"/>
                </a:solidFill>
              </a:rPr>
              <a:t>задоволення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базових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людських</a:t>
            </a:r>
            <a:r>
              <a:rPr lang="ru-RU" dirty="0">
                <a:solidFill>
                  <a:srgbClr val="202122"/>
                </a:solidFill>
              </a:rPr>
              <a:t> потреб.</a:t>
            </a:r>
          </a:p>
          <a:p>
            <a:r>
              <a:rPr lang="ru-RU" dirty="0">
                <a:solidFill>
                  <a:srgbClr val="202122"/>
                </a:solidFill>
              </a:rPr>
              <a:t>У </a:t>
            </a:r>
            <a:r>
              <a:rPr lang="ru-RU" dirty="0" err="1">
                <a:solidFill>
                  <a:srgbClr val="202122"/>
                </a:solidFill>
              </a:rPr>
              <a:t>всьому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світі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понад</a:t>
            </a:r>
            <a:r>
              <a:rPr lang="ru-RU" dirty="0">
                <a:solidFill>
                  <a:srgbClr val="202122"/>
                </a:solidFill>
              </a:rPr>
              <a:t> 800 </a:t>
            </a:r>
            <a:r>
              <a:rPr lang="ru-RU" dirty="0" err="1">
                <a:solidFill>
                  <a:srgbClr val="202122"/>
                </a:solidFill>
              </a:rPr>
              <a:t>мільйонів</a:t>
            </a:r>
            <a:r>
              <a:rPr lang="ru-RU" dirty="0">
                <a:solidFill>
                  <a:srgbClr val="202122"/>
                </a:solidFill>
              </a:rPr>
              <a:t> людей </a:t>
            </a:r>
            <a:r>
              <a:rPr lang="ru-RU" dirty="0" err="1">
                <a:solidFill>
                  <a:srgbClr val="202122"/>
                </a:solidFill>
              </a:rPr>
              <a:t>досі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живуть</a:t>
            </a:r>
            <a:r>
              <a:rPr lang="ru-RU" dirty="0">
                <a:solidFill>
                  <a:srgbClr val="202122"/>
                </a:solidFill>
              </a:rPr>
              <a:t> на суму, </a:t>
            </a:r>
            <a:r>
              <a:rPr lang="ru-RU" dirty="0" err="1">
                <a:solidFill>
                  <a:srgbClr val="202122"/>
                </a:solidFill>
              </a:rPr>
              <a:t>меншу</a:t>
            </a:r>
            <a:r>
              <a:rPr lang="ru-RU" dirty="0">
                <a:solidFill>
                  <a:srgbClr val="202122"/>
                </a:solidFill>
              </a:rPr>
              <a:t> за 1,25 дол. на день. </a:t>
            </a:r>
            <a:r>
              <a:rPr lang="ru-RU" dirty="0" err="1">
                <a:solidFill>
                  <a:srgbClr val="202122"/>
                </a:solidFill>
              </a:rPr>
              <a:t>Багато</a:t>
            </a:r>
            <a:r>
              <a:rPr lang="ru-RU" dirty="0">
                <a:solidFill>
                  <a:srgbClr val="202122"/>
                </a:solidFill>
              </a:rPr>
              <a:t> з них не </a:t>
            </a:r>
            <a:r>
              <a:rPr lang="ru-RU" dirty="0" err="1">
                <a:solidFill>
                  <a:srgbClr val="202122"/>
                </a:solidFill>
              </a:rPr>
              <a:t>забезпечені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достатнім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харчуванням</a:t>
            </a:r>
            <a:r>
              <a:rPr lang="ru-RU" dirty="0">
                <a:solidFill>
                  <a:srgbClr val="202122"/>
                </a:solidFill>
              </a:rPr>
              <a:t>, чистою </a:t>
            </a:r>
            <a:r>
              <a:rPr lang="ru-RU" dirty="0" err="1">
                <a:solidFill>
                  <a:srgbClr val="202122"/>
                </a:solidFill>
              </a:rPr>
              <a:t>питною</a:t>
            </a:r>
            <a:r>
              <a:rPr lang="ru-RU" dirty="0">
                <a:solidFill>
                  <a:srgbClr val="202122"/>
                </a:solidFill>
              </a:rPr>
              <a:t> водою та засобами </a:t>
            </a:r>
            <a:r>
              <a:rPr lang="ru-RU" dirty="0" err="1">
                <a:solidFill>
                  <a:srgbClr val="202122"/>
                </a:solidFill>
              </a:rPr>
              <a:t>санітарії</a:t>
            </a:r>
            <a:r>
              <a:rPr lang="ru-RU" dirty="0">
                <a:solidFill>
                  <a:srgbClr val="202122"/>
                </a:solidFill>
              </a:rPr>
              <a:t>. </a:t>
            </a:r>
            <a:r>
              <a:rPr lang="ru-RU" dirty="0" err="1">
                <a:solidFill>
                  <a:srgbClr val="202122"/>
                </a:solidFill>
              </a:rPr>
              <a:t>Швидке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економічне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зростання</a:t>
            </a:r>
            <a:r>
              <a:rPr lang="ru-RU" dirty="0">
                <a:solidFill>
                  <a:srgbClr val="202122"/>
                </a:solidFill>
              </a:rPr>
              <a:t> в таких </a:t>
            </a:r>
            <a:r>
              <a:rPr lang="ru-RU" dirty="0" err="1">
                <a:solidFill>
                  <a:srgbClr val="202122"/>
                </a:solidFill>
              </a:rPr>
              <a:t>країнах</a:t>
            </a:r>
            <a:r>
              <a:rPr lang="ru-RU" dirty="0">
                <a:solidFill>
                  <a:srgbClr val="202122"/>
                </a:solidFill>
              </a:rPr>
              <a:t>, як Китай та </a:t>
            </a:r>
            <a:r>
              <a:rPr lang="ru-RU" dirty="0" err="1">
                <a:solidFill>
                  <a:srgbClr val="202122"/>
                </a:solidFill>
              </a:rPr>
              <a:t>Індія</a:t>
            </a:r>
            <a:r>
              <a:rPr lang="ru-RU" dirty="0">
                <a:solidFill>
                  <a:srgbClr val="202122"/>
                </a:solidFill>
              </a:rPr>
              <a:t>, </a:t>
            </a:r>
            <a:r>
              <a:rPr lang="ru-RU" dirty="0" err="1">
                <a:solidFill>
                  <a:srgbClr val="202122"/>
                </a:solidFill>
              </a:rPr>
              <a:t>вивело</a:t>
            </a:r>
            <a:r>
              <a:rPr lang="ru-RU" dirty="0">
                <a:solidFill>
                  <a:srgbClr val="202122"/>
                </a:solidFill>
              </a:rPr>
              <a:t> з </a:t>
            </a:r>
            <a:r>
              <a:rPr lang="ru-RU" dirty="0" err="1">
                <a:solidFill>
                  <a:srgbClr val="202122"/>
                </a:solidFill>
              </a:rPr>
              <a:t>бідності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мільйони</a:t>
            </a:r>
            <a:r>
              <a:rPr lang="ru-RU" dirty="0">
                <a:solidFill>
                  <a:srgbClr val="202122"/>
                </a:solidFill>
              </a:rPr>
              <a:t> людей, але </a:t>
            </a:r>
            <a:r>
              <a:rPr lang="ru-RU" dirty="0" err="1">
                <a:solidFill>
                  <a:srgbClr val="202122"/>
                </a:solidFill>
              </a:rPr>
              <a:t>прогрес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досі</a:t>
            </a:r>
            <a:r>
              <a:rPr lang="ru-RU" dirty="0">
                <a:solidFill>
                  <a:srgbClr val="202122"/>
                </a:solidFill>
              </a:rPr>
              <a:t> є </a:t>
            </a:r>
            <a:r>
              <a:rPr lang="ru-RU" dirty="0" err="1">
                <a:solidFill>
                  <a:srgbClr val="202122"/>
                </a:solidFill>
              </a:rPr>
              <a:t>нерівномірним</a:t>
            </a:r>
            <a:r>
              <a:rPr lang="ru-RU" dirty="0">
                <a:solidFill>
                  <a:srgbClr val="202122"/>
                </a:solidFill>
              </a:rPr>
              <a:t>. </a:t>
            </a:r>
            <a:r>
              <a:rPr lang="ru-RU" dirty="0" err="1">
                <a:solidFill>
                  <a:srgbClr val="202122"/>
                </a:solidFill>
              </a:rPr>
              <a:t>Жінки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частіше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живуть</a:t>
            </a:r>
            <a:r>
              <a:rPr lang="ru-RU" dirty="0">
                <a:solidFill>
                  <a:srgbClr val="202122"/>
                </a:solidFill>
              </a:rPr>
              <a:t> у </a:t>
            </a:r>
            <a:r>
              <a:rPr lang="ru-RU" dirty="0" err="1">
                <a:solidFill>
                  <a:srgbClr val="202122"/>
                </a:solidFill>
              </a:rPr>
              <a:t>бідності</a:t>
            </a:r>
            <a:r>
              <a:rPr lang="ru-RU" dirty="0">
                <a:solidFill>
                  <a:srgbClr val="202122"/>
                </a:solidFill>
              </a:rPr>
              <a:t>, </a:t>
            </a:r>
            <a:r>
              <a:rPr lang="ru-RU" dirty="0" err="1">
                <a:solidFill>
                  <a:srgbClr val="202122"/>
                </a:solidFill>
              </a:rPr>
              <a:t>ніж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чоловіки</a:t>
            </a:r>
            <a:r>
              <a:rPr lang="ru-RU" dirty="0">
                <a:solidFill>
                  <a:srgbClr val="202122"/>
                </a:solidFill>
              </a:rPr>
              <a:t>, через </a:t>
            </a:r>
            <a:r>
              <a:rPr lang="ru-RU" dirty="0" err="1">
                <a:solidFill>
                  <a:srgbClr val="202122"/>
                </a:solidFill>
              </a:rPr>
              <a:t>нерівний</a:t>
            </a:r>
            <a:r>
              <a:rPr lang="ru-RU" dirty="0">
                <a:solidFill>
                  <a:srgbClr val="202122"/>
                </a:solidFill>
              </a:rPr>
              <a:t> доступ до </a:t>
            </a:r>
            <a:r>
              <a:rPr lang="ru-RU" dirty="0" err="1">
                <a:solidFill>
                  <a:srgbClr val="202122"/>
                </a:solidFill>
              </a:rPr>
              <a:t>оплачуваної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роботи</a:t>
            </a:r>
            <a:r>
              <a:rPr lang="ru-RU" dirty="0">
                <a:solidFill>
                  <a:srgbClr val="202122"/>
                </a:solidFill>
              </a:rPr>
              <a:t>, </a:t>
            </a:r>
            <a:r>
              <a:rPr lang="ru-RU" dirty="0" err="1">
                <a:solidFill>
                  <a:srgbClr val="202122"/>
                </a:solidFill>
              </a:rPr>
              <a:t>освіти</a:t>
            </a:r>
            <a:r>
              <a:rPr lang="ru-RU" dirty="0">
                <a:solidFill>
                  <a:srgbClr val="202122"/>
                </a:solidFill>
              </a:rPr>
              <a:t> та майна.</a:t>
            </a:r>
          </a:p>
        </p:txBody>
      </p:sp>
    </p:spTree>
    <p:extLst>
      <p:ext uri="{BB962C8B-B14F-4D97-AF65-F5344CB8AC3E}">
        <p14:creationId xmlns:p14="http://schemas.microsoft.com/office/powerpoint/2010/main" val="144541235"/>
      </p:ext>
    </p:extLst>
  </p:cSld>
  <p:clrMapOvr>
    <a:masterClrMapping/>
  </p:clrMapOvr>
  <p:transition>
    <p:strips dir="l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/>
          <p:cNvSpPr/>
          <p:nvPr/>
        </p:nvSpPr>
        <p:spPr>
          <a:xfrm>
            <a:off x="503548" y="0"/>
            <a:ext cx="8136904" cy="8802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  <a:spcAft>
                <a:spcPts val="0"/>
              </a:spcAft>
            </a:pPr>
            <a:r>
              <a:rPr lang="ru-RU" sz="3200" b="1" dirty="0">
                <a:latin typeface="+mn-lt"/>
                <a:ea typeface="Calibri" panose="020F0502020204030204" pitchFamily="34" charset="0"/>
              </a:rPr>
              <a:t>Визначення </a:t>
            </a:r>
            <a:r>
              <a:rPr lang="ru-RU" sz="3200" b="1" dirty="0" err="1">
                <a:latin typeface="+mn-lt"/>
                <a:ea typeface="Calibri" panose="020F0502020204030204" pitchFamily="34" charset="0"/>
              </a:rPr>
              <a:t>поняття</a:t>
            </a:r>
            <a:r>
              <a:rPr lang="ru-RU" sz="3200" b="1" dirty="0">
                <a:latin typeface="+mn-lt"/>
                <a:ea typeface="Calibri" panose="020F0502020204030204" pitchFamily="34" charset="0"/>
              </a:rPr>
              <a:t> “наука” за </a:t>
            </a:r>
            <a:r>
              <a:rPr lang="en-US" sz="3200" b="1" dirty="0" smtClean="0">
                <a:latin typeface="+mn-lt"/>
                <a:ea typeface="Calibri" panose="020F0502020204030204" pitchFamily="34" charset="0"/>
              </a:rPr>
              <a:t>        </a:t>
            </a:r>
            <a:r>
              <a:rPr lang="ru-RU" sz="3200" b="1" dirty="0" smtClean="0">
                <a:latin typeface="+mn-lt"/>
                <a:ea typeface="Calibri" panose="020F0502020204030204" pitchFamily="34" charset="0"/>
              </a:rPr>
              <a:t>Дж</a:t>
            </a:r>
            <a:r>
              <a:rPr lang="ru-RU" sz="3200" b="1" dirty="0">
                <a:latin typeface="+mn-lt"/>
                <a:ea typeface="Calibri" panose="020F0502020204030204" pitchFamily="34" charset="0"/>
              </a:rPr>
              <a:t>. Берналом</a:t>
            </a:r>
            <a:endParaRPr lang="uk-UA" sz="3200" dirty="0">
              <a:effectLst/>
              <a:latin typeface="+mn-lt"/>
              <a:ea typeface="Calibri" panose="020F0502020204030204" pitchFamily="34" charset="0"/>
            </a:endParaRPr>
          </a:p>
        </p:txBody>
      </p:sp>
      <p:sp>
        <p:nvSpPr>
          <p:cNvPr id="71" name="Rectangle 8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pSp>
        <p:nvGrpSpPr>
          <p:cNvPr id="3" name="Group 1"/>
          <p:cNvGrpSpPr>
            <a:grpSpLocks/>
          </p:cNvGrpSpPr>
          <p:nvPr/>
        </p:nvGrpSpPr>
        <p:grpSpPr bwMode="auto">
          <a:xfrm>
            <a:off x="251520" y="1196752"/>
            <a:ext cx="8640960" cy="5256584"/>
            <a:chOff x="1491" y="8819"/>
            <a:chExt cx="9183" cy="4500"/>
          </a:xfrm>
        </p:grpSpPr>
        <p:sp>
          <p:nvSpPr>
            <p:cNvPr id="5" name="Rectangle 24"/>
            <p:cNvSpPr>
              <a:spLocks noChangeArrowheads="1"/>
            </p:cNvSpPr>
            <p:nvPr/>
          </p:nvSpPr>
          <p:spPr bwMode="auto">
            <a:xfrm>
              <a:off x="2868" y="8819"/>
              <a:ext cx="6735" cy="540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3200" i="1" u="none" strike="noStrike" cap="none" normalizeH="0" baseline="0" dirty="0" smtClean="0">
                  <a:ln>
                    <a:noFill/>
                  </a:ln>
                  <a:solidFill>
                    <a:sysClr val="windowText" lastClr="0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Визначення науки за </a:t>
              </a:r>
              <a:r>
                <a:rPr kumimoji="0" lang="uk-UA" altLang="uk-UA" sz="3200" i="1" u="none" strike="noStrike" cap="none" normalizeH="0" baseline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Дж</a:t>
              </a:r>
              <a:r>
                <a:rPr kumimoji="0" lang="uk-UA" altLang="uk-UA" sz="3200" i="1" u="none" strike="noStrike" cap="none" normalizeH="0" baseline="0" dirty="0" smtClean="0">
                  <a:ln>
                    <a:noFill/>
                  </a:ln>
                  <a:solidFill>
                    <a:sysClr val="windowText" lastClr="0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. </a:t>
              </a:r>
              <a:r>
                <a:rPr kumimoji="0" lang="uk-UA" altLang="uk-UA" sz="3200" i="1" u="none" strike="noStrike" cap="none" normalizeH="0" baseline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Берналом</a:t>
              </a:r>
              <a:endParaRPr kumimoji="0" lang="uk-UA" altLang="uk-UA" sz="3200" i="1" u="none" strike="noStrike" cap="none" normalizeH="0" baseline="0" dirty="0" smtClean="0">
                <a:ln>
                  <a:noFill/>
                </a:ln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altLang="uk-UA" sz="1800" b="0" i="0" u="none" strike="noStrike" cap="none" normalizeH="0" baseline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" name="Oval 23"/>
            <p:cNvSpPr>
              <a:spLocks noChangeArrowheads="1"/>
            </p:cNvSpPr>
            <p:nvPr/>
          </p:nvSpPr>
          <p:spPr bwMode="auto">
            <a:xfrm>
              <a:off x="1674" y="9539"/>
              <a:ext cx="540" cy="540"/>
            </a:xfrm>
            <a:prstGeom prst="ellipse">
              <a:avLst/>
            </a:prstGeom>
            <a:ln>
              <a:headEnd/>
              <a:tailEnd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3200" b="0" i="0" u="none" strike="noStrike" cap="none" normalizeH="0" baseline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1</a:t>
              </a:r>
              <a:endParaRPr kumimoji="0" lang="uk-UA" altLang="uk-UA" sz="3200" b="0" i="0" u="none" strike="noStrike" cap="none" normalizeH="0" baseline="0" dirty="0" smtClean="0">
                <a:ln>
                  <a:noFill/>
                </a:ln>
                <a:solidFill>
                  <a:sysClr val="windowText" lastClr="000000"/>
                </a:solidFill>
                <a:effectLst/>
              </a:endParaRPr>
            </a:p>
          </p:txBody>
        </p:sp>
        <p:sp>
          <p:nvSpPr>
            <p:cNvPr id="7" name="Oval 22"/>
            <p:cNvSpPr>
              <a:spLocks noChangeArrowheads="1"/>
            </p:cNvSpPr>
            <p:nvPr/>
          </p:nvSpPr>
          <p:spPr bwMode="auto">
            <a:xfrm>
              <a:off x="1674" y="10979"/>
              <a:ext cx="540" cy="540"/>
            </a:xfrm>
            <a:prstGeom prst="ellipse">
              <a:avLst/>
            </a:prstGeom>
            <a:ln>
              <a:headEnd/>
              <a:tailEnd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3200" b="0" i="0" u="none" strike="noStrike" cap="none" normalizeH="0" baseline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3</a:t>
              </a:r>
              <a:endParaRPr kumimoji="0" lang="uk-UA" altLang="uk-UA" sz="3200" b="0" i="0" u="none" strike="noStrike" cap="none" normalizeH="0" baseline="0" dirty="0" smtClean="0">
                <a:ln>
                  <a:noFill/>
                </a:ln>
                <a:solidFill>
                  <a:sysClr val="windowText" lastClr="000000"/>
                </a:solidFill>
                <a:effectLst/>
              </a:endParaRPr>
            </a:p>
          </p:txBody>
        </p:sp>
        <p:sp>
          <p:nvSpPr>
            <p:cNvPr id="8" name="Oval 21"/>
            <p:cNvSpPr>
              <a:spLocks noChangeArrowheads="1"/>
            </p:cNvSpPr>
            <p:nvPr/>
          </p:nvSpPr>
          <p:spPr bwMode="auto">
            <a:xfrm>
              <a:off x="1674" y="10259"/>
              <a:ext cx="540" cy="540"/>
            </a:xfrm>
            <a:prstGeom prst="ellipse">
              <a:avLst/>
            </a:prstGeom>
            <a:ln>
              <a:headEnd/>
              <a:tailEnd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3200" b="0" i="0" u="none" strike="noStrike" cap="none" normalizeH="0" baseline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2</a:t>
              </a:r>
              <a:endParaRPr kumimoji="0" lang="uk-UA" altLang="uk-UA" sz="3200" b="0" i="0" u="none" strike="noStrike" cap="none" normalizeH="0" baseline="0" smtClean="0">
                <a:ln>
                  <a:noFill/>
                </a:ln>
                <a:solidFill>
                  <a:sysClr val="windowText" lastClr="000000"/>
                </a:solidFill>
                <a:effectLst/>
              </a:endParaRPr>
            </a:p>
          </p:txBody>
        </p:sp>
        <p:sp>
          <p:nvSpPr>
            <p:cNvPr id="9" name="Oval 20"/>
            <p:cNvSpPr>
              <a:spLocks noChangeArrowheads="1"/>
            </p:cNvSpPr>
            <p:nvPr/>
          </p:nvSpPr>
          <p:spPr bwMode="auto">
            <a:xfrm>
              <a:off x="1674" y="11774"/>
              <a:ext cx="540" cy="540"/>
            </a:xfrm>
            <a:prstGeom prst="ellipse">
              <a:avLst/>
            </a:prstGeom>
            <a:ln>
              <a:headEnd/>
              <a:tailEnd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3200" b="0" i="0" u="none" strike="noStrike" cap="none" normalizeH="0" baseline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4</a:t>
              </a:r>
              <a:endParaRPr kumimoji="0" lang="uk-UA" altLang="uk-UA" sz="3200" b="0" i="0" u="none" strike="noStrike" cap="none" normalizeH="0" baseline="0" dirty="0" smtClean="0">
                <a:ln>
                  <a:noFill/>
                </a:ln>
                <a:solidFill>
                  <a:sysClr val="windowText" lastClr="000000"/>
                </a:solidFill>
                <a:effectLst/>
              </a:endParaRPr>
            </a:p>
          </p:txBody>
        </p:sp>
        <p:sp>
          <p:nvSpPr>
            <p:cNvPr id="10" name="Oval 19"/>
            <p:cNvSpPr>
              <a:spLocks noChangeArrowheads="1"/>
            </p:cNvSpPr>
            <p:nvPr/>
          </p:nvSpPr>
          <p:spPr bwMode="auto">
            <a:xfrm>
              <a:off x="1674" y="12599"/>
              <a:ext cx="540" cy="540"/>
            </a:xfrm>
            <a:prstGeom prst="ellipse">
              <a:avLst/>
            </a:prstGeom>
            <a:ln>
              <a:headEnd/>
              <a:tailEnd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3200" b="0" i="0" u="none" strike="noStrike" cap="none" normalizeH="0" baseline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5</a:t>
              </a:r>
              <a:endParaRPr kumimoji="0" lang="uk-UA" altLang="uk-UA" sz="3200" b="0" i="0" u="none" strike="noStrike" cap="none" normalizeH="0" baseline="0" dirty="0" smtClean="0">
                <a:ln>
                  <a:noFill/>
                </a:ln>
                <a:solidFill>
                  <a:sysClr val="windowText" lastClr="000000"/>
                </a:solidFill>
                <a:effectLst/>
              </a:endParaRPr>
            </a:p>
          </p:txBody>
        </p:sp>
        <p:sp>
          <p:nvSpPr>
            <p:cNvPr id="11" name="Rectangle 18"/>
            <p:cNvSpPr>
              <a:spLocks noChangeArrowheads="1"/>
            </p:cNvSpPr>
            <p:nvPr/>
          </p:nvSpPr>
          <p:spPr bwMode="auto">
            <a:xfrm>
              <a:off x="2754" y="9539"/>
              <a:ext cx="7920" cy="540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3200" b="0" i="0" u="none" strike="noStrike" cap="none" normalizeH="0" baseline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інститут</a:t>
              </a:r>
              <a:endParaRPr kumimoji="0" lang="uk-UA" altLang="uk-UA" sz="3200" b="0" i="0" u="none" strike="noStrike" cap="none" normalizeH="0" baseline="0" dirty="0" smtClean="0">
                <a:ln>
                  <a:noFill/>
                </a:ln>
                <a:solidFill>
                  <a:sysClr val="windowText" lastClr="000000"/>
                </a:solidFill>
                <a:effectLst/>
              </a:endParaRPr>
            </a:p>
          </p:txBody>
        </p:sp>
        <p:sp>
          <p:nvSpPr>
            <p:cNvPr id="12" name="Rectangle 17"/>
            <p:cNvSpPr>
              <a:spLocks noChangeArrowheads="1"/>
            </p:cNvSpPr>
            <p:nvPr/>
          </p:nvSpPr>
          <p:spPr bwMode="auto">
            <a:xfrm>
              <a:off x="2754" y="10259"/>
              <a:ext cx="7920" cy="540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3200" b="0" i="0" u="none" strike="noStrike" cap="none" normalizeH="0" baseline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метод</a:t>
              </a:r>
              <a:endParaRPr kumimoji="0" lang="uk-UA" altLang="uk-UA" sz="3200" b="0" i="0" u="none" strike="noStrike" cap="none" normalizeH="0" baseline="0" smtClean="0">
                <a:ln>
                  <a:noFill/>
                </a:ln>
                <a:solidFill>
                  <a:sysClr val="windowText" lastClr="000000"/>
                </a:solidFill>
                <a:effectLst/>
              </a:endParaRPr>
            </a:p>
          </p:txBody>
        </p:sp>
        <p:sp>
          <p:nvSpPr>
            <p:cNvPr id="13" name="Rectangle 16"/>
            <p:cNvSpPr>
              <a:spLocks noChangeArrowheads="1"/>
            </p:cNvSpPr>
            <p:nvPr/>
          </p:nvSpPr>
          <p:spPr bwMode="auto">
            <a:xfrm>
              <a:off x="2754" y="10979"/>
              <a:ext cx="7920" cy="540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3200" b="0" i="0" u="none" strike="noStrike" cap="none" normalizeH="0" baseline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нагромадження традицій знань</a:t>
              </a:r>
              <a:endParaRPr kumimoji="0" lang="uk-UA" altLang="uk-UA" sz="3200" b="0" i="0" u="none" strike="noStrike" cap="none" normalizeH="0" baseline="0" dirty="0" smtClean="0">
                <a:ln>
                  <a:noFill/>
                </a:ln>
                <a:solidFill>
                  <a:sysClr val="windowText" lastClr="000000"/>
                </a:solidFill>
                <a:effectLst/>
              </a:endParaRPr>
            </a:p>
          </p:txBody>
        </p:sp>
        <p:sp>
          <p:nvSpPr>
            <p:cNvPr id="14" name="Rectangle 15"/>
            <p:cNvSpPr>
              <a:spLocks noChangeArrowheads="1"/>
            </p:cNvSpPr>
            <p:nvPr/>
          </p:nvSpPr>
          <p:spPr bwMode="auto">
            <a:xfrm>
              <a:off x="2754" y="11699"/>
              <a:ext cx="7920" cy="540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3200" b="0" i="0" u="none" strike="noStrike" cap="none" normalizeH="0" baseline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чинник розвитку виробництва</a:t>
              </a:r>
              <a:endParaRPr kumimoji="0" lang="uk-UA" altLang="uk-UA" sz="3200" b="0" i="0" u="none" strike="noStrike" cap="none" normalizeH="0" baseline="0" dirty="0" smtClean="0">
                <a:ln>
                  <a:noFill/>
                </a:ln>
                <a:solidFill>
                  <a:sysClr val="windowText" lastClr="000000"/>
                </a:solidFill>
                <a:effectLst/>
              </a:endParaRPr>
            </a:p>
          </p:txBody>
        </p:sp>
        <p:sp>
          <p:nvSpPr>
            <p:cNvPr id="15" name="Rectangle 14"/>
            <p:cNvSpPr>
              <a:spLocks noChangeArrowheads="1"/>
            </p:cNvSpPr>
            <p:nvPr/>
          </p:nvSpPr>
          <p:spPr bwMode="auto">
            <a:xfrm>
              <a:off x="2754" y="12419"/>
              <a:ext cx="7920" cy="900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3200" b="0" i="0" u="none" strike="noStrike" cap="none" normalizeH="0" baseline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найбільш сильний чинник формування переконань і ставлень людини до світу</a:t>
              </a:r>
              <a:endParaRPr kumimoji="0" lang="uk-UA" altLang="uk-UA" sz="3200" b="0" i="0" u="none" strike="noStrike" cap="none" normalizeH="0" baseline="0" dirty="0" smtClean="0">
                <a:ln>
                  <a:noFill/>
                </a:ln>
                <a:solidFill>
                  <a:sysClr val="windowText" lastClr="000000"/>
                </a:solidFill>
                <a:effectLst/>
              </a:endParaRPr>
            </a:p>
          </p:txBody>
        </p:sp>
        <p:sp>
          <p:nvSpPr>
            <p:cNvPr id="16" name="Line 13"/>
            <p:cNvSpPr>
              <a:spLocks noChangeShapeType="1"/>
            </p:cNvSpPr>
            <p:nvPr/>
          </p:nvSpPr>
          <p:spPr bwMode="auto">
            <a:xfrm flipH="1">
              <a:off x="1494" y="9088"/>
              <a:ext cx="1374" cy="1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ysClr val="windowText" lastClr="000000"/>
                </a:solidFill>
              </a:endParaRPr>
            </a:p>
          </p:txBody>
        </p:sp>
        <p:sp>
          <p:nvSpPr>
            <p:cNvPr id="17" name="Line 12"/>
            <p:cNvSpPr>
              <a:spLocks noChangeShapeType="1"/>
            </p:cNvSpPr>
            <p:nvPr/>
          </p:nvSpPr>
          <p:spPr bwMode="auto">
            <a:xfrm>
              <a:off x="1494" y="9104"/>
              <a:ext cx="0" cy="3780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ysClr val="windowText" lastClr="000000"/>
                </a:solidFill>
              </a:endParaRPr>
            </a:p>
          </p:txBody>
        </p:sp>
        <p:sp>
          <p:nvSpPr>
            <p:cNvPr id="18" name="Line 11"/>
            <p:cNvSpPr>
              <a:spLocks noChangeShapeType="1"/>
            </p:cNvSpPr>
            <p:nvPr/>
          </p:nvSpPr>
          <p:spPr bwMode="auto">
            <a:xfrm>
              <a:off x="1491" y="9794"/>
              <a:ext cx="180" cy="0"/>
            </a:xfrm>
            <a:prstGeom prst="line">
              <a:avLst/>
            </a:prstGeom>
            <a:ln>
              <a:headEnd/>
              <a:tailEnd type="triangle" w="sm" len="sm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ysClr val="windowText" lastClr="000000"/>
                </a:solidFill>
              </a:endParaRPr>
            </a:p>
          </p:txBody>
        </p:sp>
        <p:sp>
          <p:nvSpPr>
            <p:cNvPr id="19" name="Line 10"/>
            <p:cNvSpPr>
              <a:spLocks noChangeShapeType="1"/>
            </p:cNvSpPr>
            <p:nvPr/>
          </p:nvSpPr>
          <p:spPr bwMode="auto">
            <a:xfrm>
              <a:off x="1494" y="10529"/>
              <a:ext cx="180" cy="0"/>
            </a:xfrm>
            <a:prstGeom prst="line">
              <a:avLst/>
            </a:prstGeom>
            <a:ln>
              <a:headEnd/>
              <a:tailEnd type="triangle" w="sm" len="sm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ysClr val="windowText" lastClr="000000"/>
                </a:solidFill>
              </a:endParaRPr>
            </a:p>
          </p:txBody>
        </p:sp>
        <p:sp>
          <p:nvSpPr>
            <p:cNvPr id="20" name="Line 9"/>
            <p:cNvSpPr>
              <a:spLocks noChangeShapeType="1"/>
            </p:cNvSpPr>
            <p:nvPr/>
          </p:nvSpPr>
          <p:spPr bwMode="auto">
            <a:xfrm>
              <a:off x="1494" y="11279"/>
              <a:ext cx="180" cy="0"/>
            </a:xfrm>
            <a:prstGeom prst="line">
              <a:avLst/>
            </a:prstGeom>
            <a:ln>
              <a:headEnd/>
              <a:tailEnd type="triangle" w="sm" len="sm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ysClr val="windowText" lastClr="000000"/>
                </a:solidFill>
              </a:endParaRPr>
            </a:p>
          </p:txBody>
        </p:sp>
        <p:sp>
          <p:nvSpPr>
            <p:cNvPr id="21" name="Line 8"/>
            <p:cNvSpPr>
              <a:spLocks noChangeShapeType="1"/>
            </p:cNvSpPr>
            <p:nvPr/>
          </p:nvSpPr>
          <p:spPr bwMode="auto">
            <a:xfrm>
              <a:off x="1494" y="12059"/>
              <a:ext cx="180" cy="0"/>
            </a:xfrm>
            <a:prstGeom prst="line">
              <a:avLst/>
            </a:prstGeom>
            <a:ln>
              <a:headEnd/>
              <a:tailEnd type="triangle" w="sm" len="sm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ysClr val="windowText" lastClr="000000"/>
                </a:solidFill>
              </a:endParaRPr>
            </a:p>
          </p:txBody>
        </p:sp>
        <p:sp>
          <p:nvSpPr>
            <p:cNvPr id="22" name="Line 7"/>
            <p:cNvSpPr>
              <a:spLocks noChangeShapeType="1"/>
            </p:cNvSpPr>
            <p:nvPr/>
          </p:nvSpPr>
          <p:spPr bwMode="auto">
            <a:xfrm>
              <a:off x="1494" y="12899"/>
              <a:ext cx="180" cy="0"/>
            </a:xfrm>
            <a:prstGeom prst="line">
              <a:avLst/>
            </a:prstGeom>
            <a:ln>
              <a:headEnd/>
              <a:tailEnd type="triangle" w="sm" len="sm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ysClr val="windowText" lastClr="000000"/>
                </a:solidFill>
              </a:endParaRPr>
            </a:p>
          </p:txBody>
        </p:sp>
        <p:sp>
          <p:nvSpPr>
            <p:cNvPr id="23" name="Line 6"/>
            <p:cNvSpPr>
              <a:spLocks noChangeShapeType="1"/>
            </p:cNvSpPr>
            <p:nvPr/>
          </p:nvSpPr>
          <p:spPr bwMode="auto">
            <a:xfrm>
              <a:off x="2214" y="9809"/>
              <a:ext cx="540" cy="0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ysClr val="windowText" lastClr="000000"/>
                </a:solidFill>
              </a:endParaRPr>
            </a:p>
          </p:txBody>
        </p:sp>
        <p:sp>
          <p:nvSpPr>
            <p:cNvPr id="24" name="Line 5"/>
            <p:cNvSpPr>
              <a:spLocks noChangeShapeType="1"/>
            </p:cNvSpPr>
            <p:nvPr/>
          </p:nvSpPr>
          <p:spPr bwMode="auto">
            <a:xfrm>
              <a:off x="2214" y="10529"/>
              <a:ext cx="540" cy="0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ysClr val="windowText" lastClr="000000"/>
                </a:solidFill>
              </a:endParaRPr>
            </a:p>
          </p:txBody>
        </p:sp>
        <p:sp>
          <p:nvSpPr>
            <p:cNvPr id="25" name="Line 4"/>
            <p:cNvSpPr>
              <a:spLocks noChangeShapeType="1"/>
            </p:cNvSpPr>
            <p:nvPr/>
          </p:nvSpPr>
          <p:spPr bwMode="auto">
            <a:xfrm>
              <a:off x="2214" y="11279"/>
              <a:ext cx="540" cy="0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ysClr val="windowText" lastClr="000000"/>
                </a:solidFill>
              </a:endParaRPr>
            </a:p>
          </p:txBody>
        </p:sp>
        <p:sp>
          <p:nvSpPr>
            <p:cNvPr id="26" name="Line 3"/>
            <p:cNvSpPr>
              <a:spLocks noChangeShapeType="1"/>
            </p:cNvSpPr>
            <p:nvPr/>
          </p:nvSpPr>
          <p:spPr bwMode="auto">
            <a:xfrm>
              <a:off x="2214" y="12014"/>
              <a:ext cx="540" cy="0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ysClr val="windowText" lastClr="000000"/>
                </a:solidFill>
              </a:endParaRPr>
            </a:p>
          </p:txBody>
        </p:sp>
        <p:sp>
          <p:nvSpPr>
            <p:cNvPr id="27" name="Line 2"/>
            <p:cNvSpPr>
              <a:spLocks noChangeShapeType="1"/>
            </p:cNvSpPr>
            <p:nvPr/>
          </p:nvSpPr>
          <p:spPr bwMode="auto">
            <a:xfrm>
              <a:off x="2214" y="12854"/>
              <a:ext cx="540" cy="0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28" name="Rectangle 37"/>
          <p:cNvSpPr>
            <a:spLocks noChangeArrowheads="1"/>
          </p:cNvSpPr>
          <p:nvPr/>
        </p:nvSpPr>
        <p:spPr bwMode="auto">
          <a:xfrm>
            <a:off x="1225277" y="308540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03203177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upload.wikimedia.org/wikipedia/commons/thumb/5/56/SDG-2_Ukrainian.svg/220px-SDG-2_Ukrainian.sv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76672"/>
            <a:ext cx="2376265" cy="2376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987824" y="1916832"/>
            <a:ext cx="58864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202122"/>
                </a:solidFill>
              </a:rPr>
              <a:t>«</a:t>
            </a:r>
            <a:r>
              <a:rPr lang="ru-RU" b="1" dirty="0" err="1">
                <a:solidFill>
                  <a:srgbClr val="202122"/>
                </a:solidFill>
              </a:rPr>
              <a:t>Подолання</a:t>
            </a:r>
            <a:r>
              <a:rPr lang="ru-RU" b="1" dirty="0">
                <a:solidFill>
                  <a:srgbClr val="202122"/>
                </a:solidFill>
              </a:rPr>
              <a:t> голоду, </a:t>
            </a:r>
            <a:r>
              <a:rPr lang="ru-RU" b="1" dirty="0" err="1">
                <a:solidFill>
                  <a:srgbClr val="202122"/>
                </a:solidFill>
              </a:rPr>
              <a:t>досягнення</a:t>
            </a:r>
            <a:r>
              <a:rPr lang="ru-RU" b="1" dirty="0">
                <a:solidFill>
                  <a:srgbClr val="202122"/>
                </a:solidFill>
              </a:rPr>
              <a:t> </a:t>
            </a:r>
            <a:r>
              <a:rPr lang="ru-RU" b="1" dirty="0" err="1">
                <a:solidFill>
                  <a:srgbClr val="202122"/>
                </a:solidFill>
              </a:rPr>
              <a:t>продовольчої</a:t>
            </a:r>
            <a:r>
              <a:rPr lang="ru-RU" b="1" dirty="0">
                <a:solidFill>
                  <a:srgbClr val="202122"/>
                </a:solidFill>
              </a:rPr>
              <a:t> </a:t>
            </a:r>
            <a:r>
              <a:rPr lang="ru-RU" b="1" dirty="0" err="1">
                <a:solidFill>
                  <a:srgbClr val="202122"/>
                </a:solidFill>
              </a:rPr>
              <a:t>безпеки</a:t>
            </a:r>
            <a:r>
              <a:rPr lang="ru-RU" b="1" dirty="0">
                <a:solidFill>
                  <a:srgbClr val="202122"/>
                </a:solidFill>
              </a:rPr>
              <a:t>, </a:t>
            </a:r>
            <a:r>
              <a:rPr lang="ru-RU" b="1" dirty="0" err="1">
                <a:solidFill>
                  <a:srgbClr val="202122"/>
                </a:solidFill>
              </a:rPr>
              <a:t>покращення</a:t>
            </a:r>
            <a:r>
              <a:rPr lang="ru-RU" b="1" dirty="0">
                <a:solidFill>
                  <a:srgbClr val="202122"/>
                </a:solidFill>
              </a:rPr>
              <a:t> </a:t>
            </a:r>
            <a:r>
              <a:rPr lang="ru-RU" b="1" dirty="0" err="1">
                <a:solidFill>
                  <a:srgbClr val="202122"/>
                </a:solidFill>
              </a:rPr>
              <a:t>харчування</a:t>
            </a:r>
            <a:r>
              <a:rPr lang="ru-RU" b="1" dirty="0">
                <a:solidFill>
                  <a:srgbClr val="202122"/>
                </a:solidFill>
              </a:rPr>
              <a:t> і </a:t>
            </a:r>
            <a:r>
              <a:rPr lang="ru-RU" b="1" dirty="0" err="1">
                <a:solidFill>
                  <a:srgbClr val="202122"/>
                </a:solidFill>
              </a:rPr>
              <a:t>сприяння</a:t>
            </a:r>
            <a:r>
              <a:rPr lang="ru-RU" b="1" dirty="0">
                <a:solidFill>
                  <a:srgbClr val="202122"/>
                </a:solidFill>
              </a:rPr>
              <a:t> </a:t>
            </a:r>
            <a:r>
              <a:rPr lang="ru-RU" b="1" dirty="0" err="1">
                <a:solidFill>
                  <a:srgbClr val="202122"/>
                </a:solidFill>
              </a:rPr>
              <a:t>сталому</a:t>
            </a:r>
            <a:r>
              <a:rPr lang="ru-RU" b="1" dirty="0">
                <a:solidFill>
                  <a:srgbClr val="202122"/>
                </a:solidFill>
              </a:rPr>
              <a:t> </a:t>
            </a:r>
            <a:r>
              <a:rPr lang="ru-RU" b="1" dirty="0" err="1">
                <a:solidFill>
                  <a:srgbClr val="202122"/>
                </a:solidFill>
              </a:rPr>
              <a:t>розвитку</a:t>
            </a:r>
            <a:r>
              <a:rPr lang="ru-RU" b="1" dirty="0">
                <a:solidFill>
                  <a:srgbClr val="202122"/>
                </a:solidFill>
              </a:rPr>
              <a:t> </a:t>
            </a:r>
            <a:r>
              <a:rPr lang="ru-RU" b="1" dirty="0" err="1">
                <a:solidFill>
                  <a:srgbClr val="202122"/>
                </a:solidFill>
              </a:rPr>
              <a:t>сільського</a:t>
            </a:r>
            <a:r>
              <a:rPr lang="ru-RU" b="1" dirty="0">
                <a:solidFill>
                  <a:srgbClr val="202122"/>
                </a:solidFill>
              </a:rPr>
              <a:t> </a:t>
            </a:r>
            <a:r>
              <a:rPr lang="ru-RU" b="1" dirty="0" err="1">
                <a:solidFill>
                  <a:srgbClr val="202122"/>
                </a:solidFill>
              </a:rPr>
              <a:t>господарства</a:t>
            </a:r>
            <a:r>
              <a:rPr lang="ru-RU" b="1" dirty="0">
                <a:solidFill>
                  <a:srgbClr val="202122"/>
                </a:solidFill>
              </a:rPr>
              <a:t>».</a:t>
            </a:r>
            <a:r>
              <a:rPr lang="ru-RU" dirty="0">
                <a:solidFill>
                  <a:srgbClr val="202122"/>
                </a:solidFill>
              </a:rPr>
              <a:t> </a:t>
            </a:r>
            <a:r>
              <a:rPr lang="ru-RU" dirty="0" err="1">
                <a:solidFill>
                  <a:srgbClr val="202122"/>
                </a:solidFill>
              </a:rPr>
              <a:t>Швидке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економічне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зростання</a:t>
            </a:r>
            <a:r>
              <a:rPr lang="ru-RU" dirty="0">
                <a:solidFill>
                  <a:srgbClr val="202122"/>
                </a:solidFill>
              </a:rPr>
              <a:t> та підвищення </a:t>
            </a:r>
            <a:r>
              <a:rPr lang="ru-RU" dirty="0" err="1">
                <a:solidFill>
                  <a:srgbClr val="202122"/>
                </a:solidFill>
              </a:rPr>
              <a:t>продуктивності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сільського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господарства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протягом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двох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останніх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десятиліть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призвели</a:t>
            </a:r>
            <a:r>
              <a:rPr lang="ru-RU" dirty="0">
                <a:solidFill>
                  <a:srgbClr val="202122"/>
                </a:solidFill>
              </a:rPr>
              <a:t> до того, що </a:t>
            </a:r>
            <a:r>
              <a:rPr lang="ru-RU" dirty="0" err="1">
                <a:solidFill>
                  <a:srgbClr val="202122"/>
                </a:solidFill>
              </a:rPr>
              <a:t>кількість</a:t>
            </a:r>
            <a:r>
              <a:rPr lang="ru-RU" dirty="0">
                <a:solidFill>
                  <a:srgbClr val="202122"/>
                </a:solidFill>
              </a:rPr>
              <a:t> людей, які </a:t>
            </a:r>
            <a:r>
              <a:rPr lang="ru-RU" dirty="0" err="1">
                <a:solidFill>
                  <a:srgbClr val="202122"/>
                </a:solidFill>
              </a:rPr>
              <a:t>недостатньо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харчуються</a:t>
            </a:r>
            <a:r>
              <a:rPr lang="ru-RU" dirty="0">
                <a:solidFill>
                  <a:srgbClr val="202122"/>
                </a:solidFill>
              </a:rPr>
              <a:t>, </a:t>
            </a:r>
            <a:r>
              <a:rPr lang="ru-RU" dirty="0" err="1">
                <a:solidFill>
                  <a:srgbClr val="202122"/>
                </a:solidFill>
              </a:rPr>
              <a:t>скоротилася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майже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вдвічі</a:t>
            </a:r>
            <a:r>
              <a:rPr lang="ru-RU" dirty="0">
                <a:solidFill>
                  <a:srgbClr val="202122"/>
                </a:solidFill>
              </a:rPr>
              <a:t>. </a:t>
            </a:r>
            <a:r>
              <a:rPr lang="ru-RU" dirty="0" err="1">
                <a:solidFill>
                  <a:srgbClr val="202122"/>
                </a:solidFill>
              </a:rPr>
              <a:t>Багато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країн</a:t>
            </a:r>
            <a:r>
              <a:rPr lang="ru-RU" dirty="0">
                <a:solidFill>
                  <a:srgbClr val="202122"/>
                </a:solidFill>
              </a:rPr>
              <a:t>, які </a:t>
            </a:r>
            <a:r>
              <a:rPr lang="ru-RU" dirty="0" err="1">
                <a:solidFill>
                  <a:srgbClr val="202122"/>
                </a:solidFill>
              </a:rPr>
              <a:t>розвиваються</a:t>
            </a:r>
            <a:r>
              <a:rPr lang="ru-RU" dirty="0">
                <a:solidFill>
                  <a:srgbClr val="202122"/>
                </a:solidFill>
              </a:rPr>
              <a:t>, що </a:t>
            </a:r>
            <a:r>
              <a:rPr lang="ru-RU" dirty="0" err="1">
                <a:solidFill>
                  <a:srgbClr val="202122"/>
                </a:solidFill>
              </a:rPr>
              <a:t>постійно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потерпали</a:t>
            </a:r>
            <a:r>
              <a:rPr lang="ru-RU" dirty="0">
                <a:solidFill>
                  <a:srgbClr val="202122"/>
                </a:solidFill>
              </a:rPr>
              <a:t> від голоду, зараз </a:t>
            </a:r>
            <a:r>
              <a:rPr lang="ru-RU" dirty="0" err="1">
                <a:solidFill>
                  <a:srgbClr val="202122"/>
                </a:solidFill>
              </a:rPr>
              <a:t>можуть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задовольнити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продовольчі</a:t>
            </a:r>
            <a:r>
              <a:rPr lang="ru-RU" dirty="0">
                <a:solidFill>
                  <a:srgbClr val="202122"/>
                </a:solidFill>
              </a:rPr>
              <a:t> потреби </a:t>
            </a:r>
            <a:r>
              <a:rPr lang="ru-RU" dirty="0" err="1">
                <a:solidFill>
                  <a:srgbClr val="202122"/>
                </a:solidFill>
              </a:rPr>
              <a:t>найвразливіших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груп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населення</a:t>
            </a:r>
            <a:r>
              <a:rPr lang="ru-RU" dirty="0">
                <a:solidFill>
                  <a:srgbClr val="202122"/>
                </a:solidFill>
              </a:rPr>
              <a:t>. </a:t>
            </a:r>
            <a:r>
              <a:rPr lang="ru-RU" dirty="0" err="1">
                <a:solidFill>
                  <a:srgbClr val="202122"/>
                </a:solidFill>
              </a:rPr>
              <a:t>Країни</a:t>
            </a:r>
            <a:r>
              <a:rPr lang="ru-RU" dirty="0">
                <a:solidFill>
                  <a:srgbClr val="202122"/>
                </a:solidFill>
              </a:rPr>
              <a:t> у </a:t>
            </a:r>
            <a:r>
              <a:rPr lang="ru-RU" dirty="0" err="1">
                <a:solidFill>
                  <a:srgbClr val="202122"/>
                </a:solidFill>
              </a:rPr>
              <a:t>Центральній</a:t>
            </a:r>
            <a:r>
              <a:rPr lang="ru-RU" dirty="0">
                <a:solidFill>
                  <a:srgbClr val="202122"/>
                </a:solidFill>
              </a:rPr>
              <a:t> і </a:t>
            </a:r>
            <a:r>
              <a:rPr lang="ru-RU" dirty="0" err="1">
                <a:solidFill>
                  <a:srgbClr val="202122"/>
                </a:solidFill>
              </a:rPr>
              <a:t>Східній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Азії</a:t>
            </a:r>
            <a:r>
              <a:rPr lang="ru-RU" dirty="0">
                <a:solidFill>
                  <a:srgbClr val="202122"/>
                </a:solidFill>
              </a:rPr>
              <a:t>, </a:t>
            </a:r>
            <a:r>
              <a:rPr lang="ru-RU" dirty="0" err="1">
                <a:solidFill>
                  <a:srgbClr val="202122"/>
                </a:solidFill>
              </a:rPr>
              <a:t>Латинській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Америці</a:t>
            </a:r>
            <a:r>
              <a:rPr lang="ru-RU" dirty="0">
                <a:solidFill>
                  <a:srgbClr val="202122"/>
                </a:solidFill>
              </a:rPr>
              <a:t> та </a:t>
            </a:r>
            <a:r>
              <a:rPr lang="ru-RU" dirty="0" err="1">
                <a:solidFill>
                  <a:srgbClr val="202122"/>
                </a:solidFill>
              </a:rPr>
              <a:t>Карибському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басейні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досягли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величезних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успіхів</a:t>
            </a:r>
            <a:r>
              <a:rPr lang="ru-RU" dirty="0">
                <a:solidFill>
                  <a:srgbClr val="202122"/>
                </a:solidFill>
              </a:rPr>
              <a:t> у </a:t>
            </a:r>
            <a:r>
              <a:rPr lang="ru-RU" dirty="0" err="1">
                <a:solidFill>
                  <a:srgbClr val="202122"/>
                </a:solidFill>
              </a:rPr>
              <a:t>подоланні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крайнього</a:t>
            </a:r>
            <a:r>
              <a:rPr lang="ru-RU" dirty="0">
                <a:solidFill>
                  <a:srgbClr val="202122"/>
                </a:solidFill>
              </a:rPr>
              <a:t> голоду.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58477754"/>
      </p:ext>
    </p:extLst>
  </p:cSld>
  <p:clrMapOvr>
    <a:masterClrMapping/>
  </p:clrMapOvr>
  <p:transition>
    <p:strips dir="ld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s://upload.wikimedia.org/wikipedia/commons/thumb/6/62/SDG-3_Ukrainian.svg/220px-SDG-3_Ukrainian.sv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2095500" cy="2095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275012" y="2348880"/>
            <a:ext cx="659921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202122"/>
                </a:solidFill>
              </a:rPr>
              <a:t>«Забезпечення здорового способу </a:t>
            </a:r>
            <a:r>
              <a:rPr lang="ru-RU" b="1" dirty="0" err="1">
                <a:solidFill>
                  <a:srgbClr val="202122"/>
                </a:solidFill>
              </a:rPr>
              <a:t>життя</a:t>
            </a:r>
            <a:r>
              <a:rPr lang="ru-RU" b="1" dirty="0">
                <a:solidFill>
                  <a:srgbClr val="202122"/>
                </a:solidFill>
              </a:rPr>
              <a:t> та </a:t>
            </a:r>
            <a:r>
              <a:rPr lang="ru-RU" b="1" dirty="0" err="1">
                <a:solidFill>
                  <a:srgbClr val="202122"/>
                </a:solidFill>
              </a:rPr>
              <a:t>добробуту</a:t>
            </a:r>
            <a:r>
              <a:rPr lang="ru-RU" b="1" dirty="0">
                <a:solidFill>
                  <a:srgbClr val="202122"/>
                </a:solidFill>
              </a:rPr>
              <a:t> людей будь-</a:t>
            </a:r>
            <a:r>
              <a:rPr lang="ru-RU" b="1" dirty="0" err="1">
                <a:solidFill>
                  <a:srgbClr val="202122"/>
                </a:solidFill>
              </a:rPr>
              <a:t>якого</a:t>
            </a:r>
            <a:r>
              <a:rPr lang="ru-RU" b="1" dirty="0">
                <a:solidFill>
                  <a:srgbClr val="202122"/>
                </a:solidFill>
              </a:rPr>
              <a:t> </a:t>
            </a:r>
            <a:r>
              <a:rPr lang="ru-RU" b="1" dirty="0" err="1">
                <a:solidFill>
                  <a:srgbClr val="202122"/>
                </a:solidFill>
              </a:rPr>
              <a:t>віку</a:t>
            </a:r>
            <a:r>
              <a:rPr lang="ru-RU" b="1" dirty="0">
                <a:solidFill>
                  <a:srgbClr val="202122"/>
                </a:solidFill>
              </a:rPr>
              <a:t>»</a:t>
            </a:r>
            <a:r>
              <a:rPr lang="ru-RU" dirty="0">
                <a:solidFill>
                  <a:srgbClr val="202122"/>
                </a:solidFill>
              </a:rPr>
              <a:t>. Ми </a:t>
            </a:r>
            <a:r>
              <a:rPr lang="ru-RU" dirty="0" err="1">
                <a:solidFill>
                  <a:srgbClr val="202122"/>
                </a:solidFill>
              </a:rPr>
              <a:t>досягли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величезних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успіхів</a:t>
            </a:r>
            <a:r>
              <a:rPr lang="ru-RU" dirty="0">
                <a:solidFill>
                  <a:srgbClr val="202122"/>
                </a:solidFill>
              </a:rPr>
              <a:t> у </a:t>
            </a:r>
            <a:r>
              <a:rPr lang="ru-RU" dirty="0" err="1">
                <a:solidFill>
                  <a:srgbClr val="202122"/>
                </a:solidFill>
              </a:rPr>
              <a:t>зниженні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дитячої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смертності</a:t>
            </a:r>
            <a:r>
              <a:rPr lang="ru-RU" dirty="0">
                <a:solidFill>
                  <a:srgbClr val="202122"/>
                </a:solidFill>
              </a:rPr>
              <a:t>, </a:t>
            </a:r>
            <a:r>
              <a:rPr lang="ru-RU" dirty="0" err="1">
                <a:solidFill>
                  <a:srgbClr val="202122"/>
                </a:solidFill>
              </a:rPr>
              <a:t>зміцненні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материнського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здоров'я</a:t>
            </a:r>
            <a:r>
              <a:rPr lang="ru-RU" dirty="0">
                <a:solidFill>
                  <a:srgbClr val="202122"/>
                </a:solidFill>
              </a:rPr>
              <a:t> та </a:t>
            </a:r>
            <a:r>
              <a:rPr lang="ru-RU" dirty="0" err="1">
                <a:solidFill>
                  <a:srgbClr val="202122"/>
                </a:solidFill>
              </a:rPr>
              <a:t>боротьбі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проти</a:t>
            </a:r>
            <a:r>
              <a:rPr lang="ru-RU" dirty="0">
                <a:solidFill>
                  <a:srgbClr val="202122"/>
                </a:solidFill>
              </a:rPr>
              <a:t> ВІЛ/</a:t>
            </a:r>
            <a:r>
              <a:rPr lang="ru-RU" dirty="0" err="1">
                <a:solidFill>
                  <a:srgbClr val="202122"/>
                </a:solidFill>
              </a:rPr>
              <a:t>СНІДу</a:t>
            </a:r>
            <a:r>
              <a:rPr lang="ru-RU" dirty="0">
                <a:solidFill>
                  <a:srgbClr val="202122"/>
                </a:solidFill>
              </a:rPr>
              <a:t>, </a:t>
            </a:r>
            <a:r>
              <a:rPr lang="ru-RU" dirty="0" err="1">
                <a:solidFill>
                  <a:srgbClr val="202122"/>
                </a:solidFill>
              </a:rPr>
              <a:t>малярії</a:t>
            </a:r>
            <a:r>
              <a:rPr lang="ru-RU" dirty="0">
                <a:solidFill>
                  <a:srgbClr val="202122"/>
                </a:solidFill>
              </a:rPr>
              <a:t> та </a:t>
            </a:r>
            <a:r>
              <a:rPr lang="ru-RU" dirty="0" err="1">
                <a:solidFill>
                  <a:srgbClr val="202122"/>
                </a:solidFill>
              </a:rPr>
              <a:t>інших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захворювань</a:t>
            </a:r>
            <a:r>
              <a:rPr lang="ru-RU" dirty="0">
                <a:solidFill>
                  <a:srgbClr val="202122"/>
                </a:solidFill>
              </a:rPr>
              <a:t>. З 1990 року </a:t>
            </a:r>
            <a:r>
              <a:rPr lang="ru-RU" dirty="0" err="1">
                <a:solidFill>
                  <a:srgbClr val="202122"/>
                </a:solidFill>
              </a:rPr>
              <a:t>спостерігається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понад</a:t>
            </a:r>
            <a:r>
              <a:rPr lang="ru-RU" dirty="0">
                <a:solidFill>
                  <a:srgbClr val="202122"/>
                </a:solidFill>
              </a:rPr>
              <a:t> 50-відсоткове </a:t>
            </a:r>
            <a:r>
              <a:rPr lang="ru-RU" dirty="0" err="1">
                <a:solidFill>
                  <a:srgbClr val="202122"/>
                </a:solidFill>
              </a:rPr>
              <a:t>зниження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попереджуваних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випадків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смерті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дітей</a:t>
            </a:r>
            <a:r>
              <a:rPr lang="ru-RU" dirty="0">
                <a:solidFill>
                  <a:srgbClr val="202122"/>
                </a:solidFill>
              </a:rPr>
              <a:t> у </a:t>
            </a:r>
            <a:r>
              <a:rPr lang="ru-RU" dirty="0" err="1">
                <a:solidFill>
                  <a:srgbClr val="202122"/>
                </a:solidFill>
              </a:rPr>
              <a:t>всьому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світі</a:t>
            </a:r>
            <a:r>
              <a:rPr lang="ru-RU" dirty="0">
                <a:solidFill>
                  <a:srgbClr val="202122"/>
                </a:solidFill>
              </a:rPr>
              <a:t>. </a:t>
            </a:r>
            <a:r>
              <a:rPr lang="ru-RU" dirty="0" err="1">
                <a:solidFill>
                  <a:srgbClr val="202122"/>
                </a:solidFill>
              </a:rPr>
              <a:t>Показник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материнської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смертності</a:t>
            </a:r>
            <a:r>
              <a:rPr lang="ru-RU" dirty="0">
                <a:solidFill>
                  <a:srgbClr val="202122"/>
                </a:solidFill>
              </a:rPr>
              <a:t> у </a:t>
            </a:r>
            <a:r>
              <a:rPr lang="ru-RU" dirty="0" err="1">
                <a:solidFill>
                  <a:srgbClr val="202122"/>
                </a:solidFill>
              </a:rPr>
              <a:t>всьому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світі</a:t>
            </a:r>
            <a:r>
              <a:rPr lang="ru-RU" dirty="0">
                <a:solidFill>
                  <a:srgbClr val="202122"/>
                </a:solidFill>
              </a:rPr>
              <a:t> також </a:t>
            </a:r>
            <a:r>
              <a:rPr lang="ru-RU" dirty="0" err="1">
                <a:solidFill>
                  <a:srgbClr val="202122"/>
                </a:solidFill>
              </a:rPr>
              <a:t>знизився</a:t>
            </a:r>
            <a:r>
              <a:rPr lang="ru-RU" dirty="0">
                <a:solidFill>
                  <a:srgbClr val="202122"/>
                </a:solidFill>
              </a:rPr>
              <a:t> на 45 %. З 2000 по 2013 р. </a:t>
            </a:r>
            <a:r>
              <a:rPr lang="ru-RU" dirty="0" err="1">
                <a:solidFill>
                  <a:srgbClr val="202122"/>
                </a:solidFill>
              </a:rPr>
              <a:t>кількість</a:t>
            </a:r>
            <a:r>
              <a:rPr lang="ru-RU" dirty="0">
                <a:solidFill>
                  <a:srgbClr val="202122"/>
                </a:solidFill>
              </a:rPr>
              <a:t> нових </a:t>
            </a:r>
            <a:r>
              <a:rPr lang="ru-RU" dirty="0" err="1">
                <a:solidFill>
                  <a:srgbClr val="202122"/>
                </a:solidFill>
              </a:rPr>
              <a:t>інфікувань</a:t>
            </a:r>
            <a:r>
              <a:rPr lang="ru-RU" dirty="0">
                <a:solidFill>
                  <a:srgbClr val="202122"/>
                </a:solidFill>
              </a:rPr>
              <a:t> ВІЛ/СНІД </a:t>
            </a:r>
            <a:r>
              <a:rPr lang="ru-RU" dirty="0" err="1">
                <a:solidFill>
                  <a:srgbClr val="202122"/>
                </a:solidFill>
              </a:rPr>
              <a:t>знизилася</a:t>
            </a:r>
            <a:r>
              <a:rPr lang="ru-RU" dirty="0">
                <a:solidFill>
                  <a:srgbClr val="202122"/>
                </a:solidFill>
              </a:rPr>
              <a:t> на 30 %. </a:t>
            </a:r>
            <a:r>
              <a:rPr lang="ru-RU" dirty="0" err="1">
                <a:solidFill>
                  <a:srgbClr val="202122"/>
                </a:solidFill>
              </a:rPr>
              <a:t>Понад</a:t>
            </a:r>
            <a:r>
              <a:rPr lang="ru-RU" dirty="0">
                <a:solidFill>
                  <a:srgbClr val="202122"/>
                </a:solidFill>
              </a:rPr>
              <a:t> 6,2 </a:t>
            </a:r>
            <a:r>
              <a:rPr lang="ru-RU" dirty="0" err="1">
                <a:solidFill>
                  <a:srgbClr val="202122"/>
                </a:solidFill>
              </a:rPr>
              <a:t>мільйона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життів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було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врятовано</a:t>
            </a:r>
            <a:r>
              <a:rPr lang="ru-RU" dirty="0">
                <a:solidFill>
                  <a:srgbClr val="202122"/>
                </a:solidFill>
              </a:rPr>
              <a:t> від </a:t>
            </a:r>
            <a:r>
              <a:rPr lang="ru-RU" dirty="0" err="1">
                <a:solidFill>
                  <a:srgbClr val="202122"/>
                </a:solidFill>
              </a:rPr>
              <a:t>малярії</a:t>
            </a:r>
            <a:r>
              <a:rPr lang="ru-RU" dirty="0">
                <a:solidFill>
                  <a:srgbClr val="202122"/>
                </a:solidFill>
              </a:rPr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25699546"/>
      </p:ext>
    </p:extLst>
  </p:cSld>
  <p:clrMapOvr>
    <a:masterClrMapping/>
  </p:clrMapOvr>
  <p:transition>
    <p:strips dir="ld"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s://upload.wikimedia.org/wikipedia/commons/thumb/3/37/SDG-4_Ukrainian.svg/220px-SDG-4_Ukrainian.sv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0648"/>
            <a:ext cx="2095500" cy="2095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771800" y="1988840"/>
            <a:ext cx="581439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202122"/>
                </a:solidFill>
              </a:rPr>
              <a:t>«Забезпечення </a:t>
            </a:r>
            <a:r>
              <a:rPr lang="ru-RU" b="1" dirty="0" err="1">
                <a:solidFill>
                  <a:srgbClr val="202122"/>
                </a:solidFill>
              </a:rPr>
              <a:t>всеохоплюючої</a:t>
            </a:r>
            <a:r>
              <a:rPr lang="ru-RU" b="1" dirty="0">
                <a:solidFill>
                  <a:srgbClr val="202122"/>
                </a:solidFill>
              </a:rPr>
              <a:t> і </a:t>
            </a:r>
            <a:r>
              <a:rPr lang="ru-RU" b="1" dirty="0" err="1">
                <a:solidFill>
                  <a:srgbClr val="202122"/>
                </a:solidFill>
              </a:rPr>
              <a:t>справедливої</a:t>
            </a:r>
            <a:r>
              <a:rPr lang="ru-RU" b="1" dirty="0">
                <a:solidFill>
                  <a:srgbClr val="202122"/>
                </a:solidFill>
              </a:rPr>
              <a:t> </a:t>
            </a:r>
            <a:r>
              <a:rPr lang="ru-RU" b="1" dirty="0" err="1">
                <a:solidFill>
                  <a:srgbClr val="202122"/>
                </a:solidFill>
              </a:rPr>
              <a:t>якісної</a:t>
            </a:r>
            <a:r>
              <a:rPr lang="ru-RU" b="1" dirty="0">
                <a:solidFill>
                  <a:srgbClr val="202122"/>
                </a:solidFill>
              </a:rPr>
              <a:t> </a:t>
            </a:r>
            <a:r>
              <a:rPr lang="ru-RU" b="1" dirty="0" err="1">
                <a:solidFill>
                  <a:srgbClr val="202122"/>
                </a:solidFill>
              </a:rPr>
              <a:t>освіти</a:t>
            </a:r>
            <a:r>
              <a:rPr lang="ru-RU" b="1" dirty="0">
                <a:solidFill>
                  <a:srgbClr val="202122"/>
                </a:solidFill>
              </a:rPr>
              <a:t> та </a:t>
            </a:r>
            <a:r>
              <a:rPr lang="ru-RU" b="1" dirty="0" err="1">
                <a:solidFill>
                  <a:srgbClr val="202122"/>
                </a:solidFill>
              </a:rPr>
              <a:t>заохочення</a:t>
            </a:r>
            <a:r>
              <a:rPr lang="ru-RU" b="1" dirty="0">
                <a:solidFill>
                  <a:srgbClr val="202122"/>
                </a:solidFill>
              </a:rPr>
              <a:t> </a:t>
            </a:r>
            <a:r>
              <a:rPr lang="ru-RU" b="1" dirty="0" err="1">
                <a:solidFill>
                  <a:srgbClr val="202122"/>
                </a:solidFill>
              </a:rPr>
              <a:t>можливості</a:t>
            </a:r>
            <a:r>
              <a:rPr lang="ru-RU" b="1" dirty="0">
                <a:solidFill>
                  <a:srgbClr val="202122"/>
                </a:solidFill>
              </a:rPr>
              <a:t> </a:t>
            </a:r>
            <a:r>
              <a:rPr lang="ru-RU" b="1" dirty="0" err="1">
                <a:solidFill>
                  <a:srgbClr val="202122"/>
                </a:solidFill>
              </a:rPr>
              <a:t>навчання</a:t>
            </a:r>
            <a:r>
              <a:rPr lang="ru-RU" b="1" dirty="0">
                <a:solidFill>
                  <a:srgbClr val="202122"/>
                </a:solidFill>
              </a:rPr>
              <a:t> </a:t>
            </a:r>
            <a:r>
              <a:rPr lang="ru-RU" b="1" dirty="0" err="1">
                <a:solidFill>
                  <a:srgbClr val="202122"/>
                </a:solidFill>
              </a:rPr>
              <a:t>впродовж</a:t>
            </a:r>
            <a:r>
              <a:rPr lang="ru-RU" b="1" dirty="0">
                <a:solidFill>
                  <a:srgbClr val="202122"/>
                </a:solidFill>
              </a:rPr>
              <a:t> </a:t>
            </a:r>
            <a:r>
              <a:rPr lang="ru-RU" b="1" dirty="0" err="1">
                <a:solidFill>
                  <a:srgbClr val="202122"/>
                </a:solidFill>
              </a:rPr>
              <a:t>усього</a:t>
            </a:r>
            <a:r>
              <a:rPr lang="ru-RU" b="1" dirty="0">
                <a:solidFill>
                  <a:srgbClr val="202122"/>
                </a:solidFill>
              </a:rPr>
              <a:t> </a:t>
            </a:r>
            <a:r>
              <a:rPr lang="ru-RU" b="1" dirty="0" err="1">
                <a:solidFill>
                  <a:srgbClr val="202122"/>
                </a:solidFill>
              </a:rPr>
              <a:t>життя</a:t>
            </a:r>
            <a:r>
              <a:rPr lang="ru-RU" b="1" dirty="0">
                <a:solidFill>
                  <a:srgbClr val="202122"/>
                </a:solidFill>
              </a:rPr>
              <a:t> для </a:t>
            </a:r>
            <a:r>
              <a:rPr lang="ru-RU" b="1" dirty="0" err="1">
                <a:solidFill>
                  <a:srgbClr val="202122"/>
                </a:solidFill>
              </a:rPr>
              <a:t>всіх</a:t>
            </a:r>
            <a:r>
              <a:rPr lang="ru-RU" b="1" dirty="0">
                <a:solidFill>
                  <a:srgbClr val="202122"/>
                </a:solidFill>
              </a:rPr>
              <a:t>»</a:t>
            </a:r>
            <a:r>
              <a:rPr lang="ru-RU" dirty="0">
                <a:solidFill>
                  <a:srgbClr val="202122"/>
                </a:solidFill>
              </a:rPr>
              <a:t>. З 2000 року в </a:t>
            </a:r>
            <a:r>
              <a:rPr lang="ru-RU" dirty="0" err="1">
                <a:solidFill>
                  <a:srgbClr val="202122"/>
                </a:solidFill>
              </a:rPr>
              <a:t>забезпеченні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загальної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початкової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освіти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відбувся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величезний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прогрес</a:t>
            </a:r>
            <a:r>
              <a:rPr lang="ru-RU" dirty="0">
                <a:solidFill>
                  <a:srgbClr val="202122"/>
                </a:solidFill>
              </a:rPr>
              <a:t>. </a:t>
            </a:r>
            <a:r>
              <a:rPr lang="ru-RU" dirty="0" err="1">
                <a:solidFill>
                  <a:srgbClr val="202122"/>
                </a:solidFill>
              </a:rPr>
              <a:t>Загальний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показник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охоплення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шкільною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освітою</a:t>
            </a:r>
            <a:r>
              <a:rPr lang="ru-RU" dirty="0">
                <a:solidFill>
                  <a:srgbClr val="202122"/>
                </a:solidFill>
              </a:rPr>
              <a:t> у </a:t>
            </a:r>
            <a:r>
              <a:rPr lang="ru-RU" dirty="0" err="1">
                <a:solidFill>
                  <a:srgbClr val="202122"/>
                </a:solidFill>
              </a:rPr>
              <a:t>регіонах</a:t>
            </a:r>
            <a:r>
              <a:rPr lang="ru-RU" dirty="0">
                <a:solidFill>
                  <a:srgbClr val="202122"/>
                </a:solidFill>
              </a:rPr>
              <a:t>, які </a:t>
            </a:r>
            <a:r>
              <a:rPr lang="ru-RU" dirty="0" err="1">
                <a:solidFill>
                  <a:srgbClr val="202122"/>
                </a:solidFill>
              </a:rPr>
              <a:t>розвиваються</a:t>
            </a:r>
            <a:r>
              <a:rPr lang="ru-RU" dirty="0">
                <a:solidFill>
                  <a:srgbClr val="202122"/>
                </a:solidFill>
              </a:rPr>
              <a:t>, у 2015 </a:t>
            </a:r>
            <a:r>
              <a:rPr lang="ru-RU" dirty="0" err="1">
                <a:solidFill>
                  <a:srgbClr val="202122"/>
                </a:solidFill>
              </a:rPr>
              <a:t>році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досяг</a:t>
            </a:r>
            <a:r>
              <a:rPr lang="ru-RU" dirty="0">
                <a:solidFill>
                  <a:srgbClr val="202122"/>
                </a:solidFill>
              </a:rPr>
              <a:t> 91 %, а </a:t>
            </a:r>
            <a:r>
              <a:rPr lang="ru-RU" dirty="0" err="1">
                <a:solidFill>
                  <a:srgbClr val="202122"/>
                </a:solidFill>
              </a:rPr>
              <a:t>кількість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дітей</a:t>
            </a:r>
            <a:r>
              <a:rPr lang="ru-RU" dirty="0">
                <a:solidFill>
                  <a:srgbClr val="202122"/>
                </a:solidFill>
              </a:rPr>
              <a:t>, які не </a:t>
            </a:r>
            <a:r>
              <a:rPr lang="ru-RU" dirty="0" err="1">
                <a:solidFill>
                  <a:srgbClr val="202122"/>
                </a:solidFill>
              </a:rPr>
              <a:t>відвідують</a:t>
            </a:r>
            <a:r>
              <a:rPr lang="ru-RU" dirty="0">
                <a:solidFill>
                  <a:srgbClr val="202122"/>
                </a:solidFill>
              </a:rPr>
              <a:t> школу, в </a:t>
            </a:r>
            <a:r>
              <a:rPr lang="ru-RU" dirty="0" err="1">
                <a:solidFill>
                  <a:srgbClr val="202122"/>
                </a:solidFill>
              </a:rPr>
              <a:t>усьому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світі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зменшилася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майже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вдвічі</a:t>
            </a:r>
            <a:r>
              <a:rPr lang="ru-RU" dirty="0">
                <a:solidFill>
                  <a:srgbClr val="202122"/>
                </a:solidFill>
              </a:rPr>
              <a:t>. </a:t>
            </a:r>
            <a:r>
              <a:rPr lang="ru-RU" dirty="0" err="1">
                <a:solidFill>
                  <a:srgbClr val="202122"/>
                </a:solidFill>
              </a:rPr>
              <a:t>Рівень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грамотності</a:t>
            </a:r>
            <a:r>
              <a:rPr lang="ru-RU" dirty="0">
                <a:solidFill>
                  <a:srgbClr val="202122"/>
                </a:solidFill>
              </a:rPr>
              <a:t> також </a:t>
            </a:r>
            <a:r>
              <a:rPr lang="ru-RU" dirty="0" err="1">
                <a:solidFill>
                  <a:srgbClr val="202122"/>
                </a:solidFill>
              </a:rPr>
              <a:t>різко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зріс</a:t>
            </a:r>
            <a:r>
              <a:rPr lang="ru-RU" dirty="0">
                <a:solidFill>
                  <a:srgbClr val="202122"/>
                </a:solidFill>
              </a:rPr>
              <a:t>, а </a:t>
            </a:r>
            <a:r>
              <a:rPr lang="ru-RU" dirty="0" err="1">
                <a:solidFill>
                  <a:srgbClr val="202122"/>
                </a:solidFill>
              </a:rPr>
              <a:t>крім</a:t>
            </a:r>
            <a:r>
              <a:rPr lang="ru-RU" dirty="0">
                <a:solidFill>
                  <a:srgbClr val="202122"/>
                </a:solidFill>
              </a:rPr>
              <a:t> того, школу </a:t>
            </a:r>
            <a:r>
              <a:rPr lang="ru-RU" dirty="0" err="1">
                <a:solidFill>
                  <a:srgbClr val="202122"/>
                </a:solidFill>
              </a:rPr>
              <a:t>відвідують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набагато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більше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дівчаток</a:t>
            </a:r>
            <a:r>
              <a:rPr lang="ru-RU" dirty="0">
                <a:solidFill>
                  <a:srgbClr val="202122"/>
                </a:solidFill>
              </a:rPr>
              <a:t>, </a:t>
            </a:r>
            <a:r>
              <a:rPr lang="ru-RU" dirty="0" err="1">
                <a:solidFill>
                  <a:srgbClr val="202122"/>
                </a:solidFill>
              </a:rPr>
              <a:t>ніж</a:t>
            </a:r>
            <a:r>
              <a:rPr lang="ru-RU" dirty="0">
                <a:solidFill>
                  <a:srgbClr val="202122"/>
                </a:solidFill>
              </a:rPr>
              <a:t> будь-коли раніше. </a:t>
            </a:r>
            <a:r>
              <a:rPr lang="ru-RU" dirty="0" err="1">
                <a:solidFill>
                  <a:srgbClr val="202122"/>
                </a:solidFill>
              </a:rPr>
              <a:t>Всі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ці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успіхи</a:t>
            </a:r>
            <a:r>
              <a:rPr lang="ru-RU" dirty="0">
                <a:solidFill>
                  <a:srgbClr val="202122"/>
                </a:solidFill>
              </a:rPr>
              <a:t> є </a:t>
            </a:r>
            <a:r>
              <a:rPr lang="ru-RU" dirty="0" err="1">
                <a:solidFill>
                  <a:srgbClr val="202122"/>
                </a:solidFill>
              </a:rPr>
              <a:t>видатними</a:t>
            </a:r>
            <a:r>
              <a:rPr lang="ru-RU" dirty="0">
                <a:solidFill>
                  <a:srgbClr val="202122"/>
                </a:solidFill>
              </a:rPr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60432322"/>
      </p:ext>
    </p:extLst>
  </p:cSld>
  <p:clrMapOvr>
    <a:masterClrMapping/>
  </p:clrMapOvr>
  <p:transition>
    <p:strips dir="ld"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s://upload.wikimedia.org/wikipedia/commons/thumb/7/7e/SDG-5_Ukrainian.svg/220px-SDG-5_Ukrainian.sv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2095500" cy="2095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483768" y="1315903"/>
            <a:ext cx="6174432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202122"/>
                </a:solidFill>
              </a:rPr>
              <a:t>«Забезпечення </a:t>
            </a:r>
            <a:r>
              <a:rPr lang="ru-RU" b="1" dirty="0" err="1">
                <a:solidFill>
                  <a:srgbClr val="202122"/>
                </a:solidFill>
              </a:rPr>
              <a:t>гендерної</a:t>
            </a:r>
            <a:r>
              <a:rPr lang="ru-RU" b="1" dirty="0">
                <a:solidFill>
                  <a:srgbClr val="202122"/>
                </a:solidFill>
              </a:rPr>
              <a:t> </a:t>
            </a:r>
            <a:r>
              <a:rPr lang="ru-RU" b="1" dirty="0" err="1">
                <a:solidFill>
                  <a:srgbClr val="202122"/>
                </a:solidFill>
              </a:rPr>
              <a:t>рівності</a:t>
            </a:r>
            <a:r>
              <a:rPr lang="ru-RU" b="1" dirty="0">
                <a:solidFill>
                  <a:srgbClr val="202122"/>
                </a:solidFill>
              </a:rPr>
              <a:t>, </a:t>
            </a:r>
            <a:r>
              <a:rPr lang="ru-RU" b="1" dirty="0" err="1">
                <a:solidFill>
                  <a:srgbClr val="202122"/>
                </a:solidFill>
              </a:rPr>
              <a:t>розширення</a:t>
            </a:r>
            <a:r>
              <a:rPr lang="ru-RU" b="1" dirty="0">
                <a:solidFill>
                  <a:srgbClr val="202122"/>
                </a:solidFill>
              </a:rPr>
              <a:t> прав і </a:t>
            </a:r>
            <a:r>
              <a:rPr lang="ru-RU" b="1" dirty="0" err="1">
                <a:solidFill>
                  <a:srgbClr val="202122"/>
                </a:solidFill>
              </a:rPr>
              <a:t>можливостей</a:t>
            </a:r>
            <a:r>
              <a:rPr lang="ru-RU" b="1" dirty="0">
                <a:solidFill>
                  <a:srgbClr val="202122"/>
                </a:solidFill>
              </a:rPr>
              <a:t> </a:t>
            </a:r>
            <a:r>
              <a:rPr lang="ru-RU" b="1" dirty="0" err="1">
                <a:solidFill>
                  <a:srgbClr val="202122"/>
                </a:solidFill>
              </a:rPr>
              <a:t>усіх</a:t>
            </a:r>
            <a:r>
              <a:rPr lang="ru-RU" b="1" dirty="0">
                <a:solidFill>
                  <a:srgbClr val="202122"/>
                </a:solidFill>
              </a:rPr>
              <a:t> </a:t>
            </a:r>
            <a:r>
              <a:rPr lang="ru-RU" b="1" dirty="0" err="1">
                <a:solidFill>
                  <a:srgbClr val="202122"/>
                </a:solidFill>
              </a:rPr>
              <a:t>жінок</a:t>
            </a:r>
            <a:r>
              <a:rPr lang="ru-RU" b="1" dirty="0">
                <a:solidFill>
                  <a:srgbClr val="202122"/>
                </a:solidFill>
              </a:rPr>
              <a:t> та </a:t>
            </a:r>
            <a:r>
              <a:rPr lang="ru-RU" b="1" dirty="0" err="1">
                <a:solidFill>
                  <a:srgbClr val="202122"/>
                </a:solidFill>
              </a:rPr>
              <a:t>дівчаток</a:t>
            </a:r>
            <a:r>
              <a:rPr lang="ru-RU" b="1" dirty="0">
                <a:solidFill>
                  <a:srgbClr val="202122"/>
                </a:solidFill>
              </a:rPr>
              <a:t>».</a:t>
            </a:r>
            <a:r>
              <a:rPr lang="ru-RU" dirty="0">
                <a:solidFill>
                  <a:srgbClr val="202122"/>
                </a:solidFill>
              </a:rPr>
              <a:t> </a:t>
            </a:r>
            <a:r>
              <a:rPr lang="ru-RU" dirty="0" err="1">
                <a:solidFill>
                  <a:srgbClr val="202122"/>
                </a:solidFill>
              </a:rPr>
              <a:t>Припинення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всіх</a:t>
            </a:r>
            <a:r>
              <a:rPr lang="ru-RU" dirty="0">
                <a:solidFill>
                  <a:srgbClr val="202122"/>
                </a:solidFill>
              </a:rPr>
              <a:t> форм </a:t>
            </a:r>
            <a:r>
              <a:rPr lang="ru-RU" dirty="0" err="1">
                <a:solidFill>
                  <a:srgbClr val="202122"/>
                </a:solidFill>
              </a:rPr>
              <a:t>дискримінації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щодо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жінок</a:t>
            </a:r>
            <a:r>
              <a:rPr lang="ru-RU" dirty="0">
                <a:solidFill>
                  <a:srgbClr val="202122"/>
                </a:solidFill>
              </a:rPr>
              <a:t> і </a:t>
            </a:r>
            <a:r>
              <a:rPr lang="ru-RU" dirty="0" err="1">
                <a:solidFill>
                  <a:srgbClr val="202122"/>
                </a:solidFill>
              </a:rPr>
              <a:t>дівчаток</a:t>
            </a:r>
            <a:r>
              <a:rPr lang="ru-RU" dirty="0">
                <a:solidFill>
                  <a:srgbClr val="202122"/>
                </a:solidFill>
              </a:rPr>
              <a:t> є не </a:t>
            </a:r>
            <a:r>
              <a:rPr lang="ru-RU" dirty="0" err="1">
                <a:solidFill>
                  <a:srgbClr val="202122"/>
                </a:solidFill>
              </a:rPr>
              <a:t>лише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базовим</a:t>
            </a:r>
            <a:r>
              <a:rPr lang="ru-RU" dirty="0">
                <a:solidFill>
                  <a:srgbClr val="202122"/>
                </a:solidFill>
              </a:rPr>
              <a:t> правом </a:t>
            </a:r>
            <a:r>
              <a:rPr lang="ru-RU" dirty="0" err="1">
                <a:solidFill>
                  <a:srgbClr val="202122"/>
                </a:solidFill>
              </a:rPr>
              <a:t>людини</a:t>
            </a:r>
            <a:r>
              <a:rPr lang="ru-RU" dirty="0">
                <a:solidFill>
                  <a:srgbClr val="202122"/>
                </a:solidFill>
              </a:rPr>
              <a:t>, </a:t>
            </a:r>
            <a:r>
              <a:rPr lang="ru-RU" dirty="0" err="1">
                <a:solidFill>
                  <a:srgbClr val="202122"/>
                </a:solidFill>
              </a:rPr>
              <a:t>воно</a:t>
            </a:r>
            <a:r>
              <a:rPr lang="ru-RU" dirty="0">
                <a:solidFill>
                  <a:srgbClr val="202122"/>
                </a:solidFill>
              </a:rPr>
              <a:t> також </a:t>
            </a:r>
            <a:r>
              <a:rPr lang="ru-RU" dirty="0" err="1">
                <a:solidFill>
                  <a:srgbClr val="202122"/>
                </a:solidFill>
              </a:rPr>
              <a:t>має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вирішальне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значення</a:t>
            </a:r>
            <a:r>
              <a:rPr lang="ru-RU" dirty="0">
                <a:solidFill>
                  <a:srgbClr val="202122"/>
                </a:solidFill>
              </a:rPr>
              <a:t> для </a:t>
            </a:r>
            <a:r>
              <a:rPr lang="ru-RU" dirty="0" err="1">
                <a:solidFill>
                  <a:srgbClr val="202122"/>
                </a:solidFill>
              </a:rPr>
              <a:t>прискорення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сталого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розвитку</a:t>
            </a:r>
            <a:r>
              <a:rPr lang="ru-RU" dirty="0">
                <a:solidFill>
                  <a:srgbClr val="202122"/>
                </a:solidFill>
              </a:rPr>
              <a:t>. </a:t>
            </a:r>
            <a:r>
              <a:rPr lang="ru-RU" dirty="0" err="1">
                <a:solidFill>
                  <a:srgbClr val="202122"/>
                </a:solidFill>
              </a:rPr>
              <a:t>Неодноразово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було</a:t>
            </a:r>
            <a:r>
              <a:rPr lang="ru-RU" dirty="0">
                <a:solidFill>
                  <a:srgbClr val="202122"/>
                </a:solidFill>
              </a:rPr>
              <a:t> доведено, що </a:t>
            </a:r>
            <a:r>
              <a:rPr lang="ru-RU" dirty="0" err="1">
                <a:solidFill>
                  <a:srgbClr val="202122"/>
                </a:solidFill>
              </a:rPr>
              <a:t>розширення</a:t>
            </a:r>
            <a:r>
              <a:rPr lang="ru-RU" dirty="0">
                <a:solidFill>
                  <a:srgbClr val="202122"/>
                </a:solidFill>
              </a:rPr>
              <a:t> прав і </a:t>
            </a:r>
            <a:r>
              <a:rPr lang="ru-RU" dirty="0" err="1">
                <a:solidFill>
                  <a:srgbClr val="202122"/>
                </a:solidFill>
              </a:rPr>
              <a:t>можливостей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жінок</a:t>
            </a:r>
            <a:r>
              <a:rPr lang="ru-RU" dirty="0">
                <a:solidFill>
                  <a:srgbClr val="202122"/>
                </a:solidFill>
              </a:rPr>
              <a:t> і </a:t>
            </a:r>
            <a:r>
              <a:rPr lang="ru-RU" dirty="0" err="1">
                <a:solidFill>
                  <a:srgbClr val="202122"/>
                </a:solidFill>
              </a:rPr>
              <a:t>дівчаток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справляє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суттєвий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позитивний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вплив</a:t>
            </a:r>
            <a:r>
              <a:rPr lang="ru-RU" dirty="0">
                <a:solidFill>
                  <a:srgbClr val="202122"/>
                </a:solidFill>
              </a:rPr>
              <a:t> у </a:t>
            </a:r>
            <a:r>
              <a:rPr lang="ru-RU" dirty="0" err="1">
                <a:solidFill>
                  <a:srgbClr val="202122"/>
                </a:solidFill>
              </a:rPr>
              <a:t>всіх</a:t>
            </a:r>
            <a:r>
              <a:rPr lang="ru-RU" dirty="0">
                <a:solidFill>
                  <a:srgbClr val="202122"/>
                </a:solidFill>
              </a:rPr>
              <a:t> сферах і </a:t>
            </a:r>
            <a:r>
              <a:rPr lang="ru-RU" dirty="0" err="1">
                <a:solidFill>
                  <a:srgbClr val="202122"/>
                </a:solidFill>
              </a:rPr>
              <a:t>сприяє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економічному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зростанню</a:t>
            </a:r>
            <a:r>
              <a:rPr lang="ru-RU" dirty="0">
                <a:solidFill>
                  <a:srgbClr val="202122"/>
                </a:solidFill>
              </a:rPr>
              <a:t> та </a:t>
            </a:r>
            <a:r>
              <a:rPr lang="ru-RU" dirty="0" err="1">
                <a:solidFill>
                  <a:srgbClr val="202122"/>
                </a:solidFill>
              </a:rPr>
              <a:t>розвитку</a:t>
            </a:r>
            <a:r>
              <a:rPr lang="ru-RU" dirty="0">
                <a:solidFill>
                  <a:srgbClr val="202122"/>
                </a:solidFill>
              </a:rPr>
              <a:t>.</a:t>
            </a:r>
          </a:p>
          <a:p>
            <a:r>
              <a:rPr lang="ru-RU" dirty="0">
                <a:solidFill>
                  <a:srgbClr val="202122"/>
                </a:solidFill>
              </a:rPr>
              <a:t>З 2000 року </a:t>
            </a:r>
            <a:r>
              <a:rPr lang="ru-RU" dirty="0" err="1">
                <a:solidFill>
                  <a:srgbClr val="202122"/>
                </a:solidFill>
              </a:rPr>
              <a:t>ґендерна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рівність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займає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провідне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місце</a:t>
            </a:r>
            <a:r>
              <a:rPr lang="ru-RU" dirty="0">
                <a:solidFill>
                  <a:srgbClr val="202122"/>
                </a:solidFill>
              </a:rPr>
              <a:t> в </a:t>
            </a:r>
            <a:r>
              <a:rPr lang="ru-RU" dirty="0" err="1">
                <a:solidFill>
                  <a:srgbClr val="202122"/>
                </a:solidFill>
              </a:rPr>
              <a:t>роботі</a:t>
            </a:r>
            <a:r>
              <a:rPr lang="ru-RU" dirty="0">
                <a:solidFill>
                  <a:srgbClr val="202122"/>
                </a:solidFill>
              </a:rPr>
              <a:t> ПРООН, а також </a:t>
            </a:r>
            <a:r>
              <a:rPr lang="ru-RU" dirty="0" err="1">
                <a:solidFill>
                  <a:srgbClr val="202122"/>
                </a:solidFill>
              </a:rPr>
              <a:t>партнерських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організацій</a:t>
            </a:r>
            <a:r>
              <a:rPr lang="ru-RU" dirty="0">
                <a:solidFill>
                  <a:srgbClr val="202122"/>
                </a:solidFill>
              </a:rPr>
              <a:t> у </a:t>
            </a:r>
            <a:r>
              <a:rPr lang="ru-RU" dirty="0" err="1">
                <a:solidFill>
                  <a:srgbClr val="202122"/>
                </a:solidFill>
              </a:rPr>
              <a:t>системі</a:t>
            </a:r>
            <a:r>
              <a:rPr lang="ru-RU" dirty="0">
                <a:solidFill>
                  <a:srgbClr val="202122"/>
                </a:solidFill>
              </a:rPr>
              <a:t> ООН і </a:t>
            </a:r>
            <a:r>
              <a:rPr lang="ru-RU" dirty="0" err="1">
                <a:solidFill>
                  <a:srgbClr val="202122"/>
                </a:solidFill>
              </a:rPr>
              <a:t>світової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спільноти</a:t>
            </a:r>
            <a:r>
              <a:rPr lang="ru-RU" dirty="0">
                <a:solidFill>
                  <a:srgbClr val="202122"/>
                </a:solidFill>
              </a:rPr>
              <a:t>. </a:t>
            </a:r>
            <a:r>
              <a:rPr lang="ru-RU" dirty="0" err="1">
                <a:solidFill>
                  <a:srgbClr val="202122"/>
                </a:solidFill>
              </a:rPr>
              <a:t>Відтоді</a:t>
            </a:r>
            <a:r>
              <a:rPr lang="ru-RU" dirty="0">
                <a:solidFill>
                  <a:srgbClr val="202122"/>
                </a:solidFill>
              </a:rPr>
              <a:t> ми </a:t>
            </a:r>
            <a:r>
              <a:rPr lang="ru-RU" dirty="0" err="1">
                <a:solidFill>
                  <a:srgbClr val="202122"/>
                </a:solidFill>
              </a:rPr>
              <a:t>досягли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значного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прогресу</a:t>
            </a:r>
            <a:r>
              <a:rPr lang="ru-RU" dirty="0">
                <a:solidFill>
                  <a:srgbClr val="202122"/>
                </a:solidFill>
              </a:rPr>
              <a:t>. Школу зараз </a:t>
            </a:r>
            <a:r>
              <a:rPr lang="ru-RU" dirty="0" err="1">
                <a:solidFill>
                  <a:srgbClr val="202122"/>
                </a:solidFill>
              </a:rPr>
              <a:t>відвідують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більше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дівчаток</a:t>
            </a:r>
            <a:r>
              <a:rPr lang="ru-RU" dirty="0">
                <a:solidFill>
                  <a:srgbClr val="202122"/>
                </a:solidFill>
              </a:rPr>
              <a:t>, </a:t>
            </a:r>
            <a:r>
              <a:rPr lang="ru-RU" dirty="0" err="1">
                <a:solidFill>
                  <a:srgbClr val="202122"/>
                </a:solidFill>
              </a:rPr>
              <a:t>ніж</a:t>
            </a:r>
            <a:r>
              <a:rPr lang="ru-RU" dirty="0">
                <a:solidFill>
                  <a:srgbClr val="202122"/>
                </a:solidFill>
              </a:rPr>
              <a:t> 15 </a:t>
            </a:r>
            <a:r>
              <a:rPr lang="ru-RU" dirty="0" err="1">
                <a:solidFill>
                  <a:srgbClr val="202122"/>
                </a:solidFill>
              </a:rPr>
              <a:t>років</a:t>
            </a:r>
            <a:r>
              <a:rPr lang="ru-RU" dirty="0">
                <a:solidFill>
                  <a:srgbClr val="202122"/>
                </a:solidFill>
              </a:rPr>
              <a:t> тому, а у </a:t>
            </a:r>
            <a:r>
              <a:rPr lang="ru-RU" dirty="0" err="1">
                <a:solidFill>
                  <a:srgbClr val="202122"/>
                </a:solidFill>
              </a:rPr>
              <a:t>більшості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регіонів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було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досягнуто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ґендерного</a:t>
            </a:r>
            <a:r>
              <a:rPr lang="ru-RU" dirty="0">
                <a:solidFill>
                  <a:srgbClr val="202122"/>
                </a:solidFill>
              </a:rPr>
              <a:t> паритету в </a:t>
            </a:r>
            <a:r>
              <a:rPr lang="ru-RU" dirty="0" err="1">
                <a:solidFill>
                  <a:srgbClr val="202122"/>
                </a:solidFill>
              </a:rPr>
              <a:t>початковій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освіті</a:t>
            </a:r>
            <a:r>
              <a:rPr lang="ru-RU" dirty="0">
                <a:solidFill>
                  <a:srgbClr val="202122"/>
                </a:solidFill>
              </a:rPr>
              <a:t>. На </a:t>
            </a:r>
            <a:r>
              <a:rPr lang="ru-RU" dirty="0" err="1">
                <a:solidFill>
                  <a:srgbClr val="202122"/>
                </a:solidFill>
              </a:rPr>
              <a:t>сьогодні</a:t>
            </a:r>
            <a:r>
              <a:rPr lang="ru-RU" dirty="0">
                <a:solidFill>
                  <a:srgbClr val="202122"/>
                </a:solidFill>
              </a:rPr>
              <a:t> 41 % </a:t>
            </a:r>
            <a:r>
              <a:rPr lang="ru-RU" dirty="0" err="1">
                <a:solidFill>
                  <a:srgbClr val="202122"/>
                </a:solidFill>
              </a:rPr>
              <a:t>оплачуваних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працівників</a:t>
            </a:r>
            <a:r>
              <a:rPr lang="ru-RU" dirty="0">
                <a:solidFill>
                  <a:srgbClr val="202122"/>
                </a:solidFill>
              </a:rPr>
              <a:t> поза межами </a:t>
            </a:r>
            <a:r>
              <a:rPr lang="ru-RU" dirty="0" err="1">
                <a:solidFill>
                  <a:srgbClr val="202122"/>
                </a:solidFill>
              </a:rPr>
              <a:t>сільського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господарства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складають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жінки</a:t>
            </a:r>
            <a:r>
              <a:rPr lang="ru-RU" dirty="0">
                <a:solidFill>
                  <a:srgbClr val="202122"/>
                </a:solidFill>
              </a:rPr>
              <a:t>, </a:t>
            </a:r>
            <a:r>
              <a:rPr lang="ru-RU" dirty="0" err="1">
                <a:solidFill>
                  <a:srgbClr val="202122"/>
                </a:solidFill>
              </a:rPr>
              <a:t>тоді</a:t>
            </a:r>
            <a:r>
              <a:rPr lang="ru-RU" dirty="0">
                <a:solidFill>
                  <a:srgbClr val="202122"/>
                </a:solidFill>
              </a:rPr>
              <a:t> як  у 1990 </a:t>
            </a:r>
            <a:r>
              <a:rPr lang="ru-RU" dirty="0" err="1">
                <a:solidFill>
                  <a:srgbClr val="202122"/>
                </a:solidFill>
              </a:rPr>
              <a:t>році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цей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показник</a:t>
            </a:r>
            <a:r>
              <a:rPr lang="ru-RU" dirty="0">
                <a:solidFill>
                  <a:srgbClr val="202122"/>
                </a:solidFill>
              </a:rPr>
              <a:t> становив 35 %.</a:t>
            </a:r>
          </a:p>
        </p:txBody>
      </p:sp>
    </p:spTree>
    <p:extLst>
      <p:ext uri="{BB962C8B-B14F-4D97-AF65-F5344CB8AC3E}">
        <p14:creationId xmlns:p14="http://schemas.microsoft.com/office/powerpoint/2010/main" val="2113626487"/>
      </p:ext>
    </p:extLst>
  </p:cSld>
  <p:clrMapOvr>
    <a:masterClrMapping/>
  </p:clrMapOvr>
  <p:transition>
    <p:strips dir="ld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s://upload.wikimedia.org/wikipedia/commons/thumb/2/2d/SDG-6_Ukrainian.svg/220px-SDG-6_Ukrainian.sv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60648"/>
            <a:ext cx="2095500" cy="2095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483768" y="1700808"/>
            <a:ext cx="595840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202122"/>
                </a:solidFill>
              </a:rPr>
              <a:t>«Забезпечення </a:t>
            </a:r>
            <a:r>
              <a:rPr lang="ru-RU" b="1" dirty="0" err="1">
                <a:solidFill>
                  <a:srgbClr val="202122"/>
                </a:solidFill>
              </a:rPr>
              <a:t>наявності</a:t>
            </a:r>
            <a:r>
              <a:rPr lang="ru-RU" b="1" dirty="0">
                <a:solidFill>
                  <a:srgbClr val="202122"/>
                </a:solidFill>
              </a:rPr>
              <a:t> та </a:t>
            </a:r>
            <a:r>
              <a:rPr lang="ru-RU" b="1" dirty="0" err="1">
                <a:solidFill>
                  <a:srgbClr val="202122"/>
                </a:solidFill>
              </a:rPr>
              <a:t>сталого</a:t>
            </a:r>
            <a:r>
              <a:rPr lang="ru-RU" b="1" dirty="0">
                <a:solidFill>
                  <a:srgbClr val="202122"/>
                </a:solidFill>
              </a:rPr>
              <a:t> управління </a:t>
            </a:r>
            <a:r>
              <a:rPr lang="ru-RU" b="1" dirty="0" err="1">
                <a:solidFill>
                  <a:srgbClr val="202122"/>
                </a:solidFill>
              </a:rPr>
              <a:t>водними</a:t>
            </a:r>
            <a:r>
              <a:rPr lang="ru-RU" b="1" dirty="0">
                <a:solidFill>
                  <a:srgbClr val="202122"/>
                </a:solidFill>
              </a:rPr>
              <a:t> ресурсами та </a:t>
            </a:r>
            <a:r>
              <a:rPr lang="ru-RU" b="1" dirty="0" err="1">
                <a:solidFill>
                  <a:srgbClr val="202122"/>
                </a:solidFill>
              </a:rPr>
              <a:t>санітарією</a:t>
            </a:r>
            <a:r>
              <a:rPr lang="ru-RU" b="1" dirty="0">
                <a:solidFill>
                  <a:srgbClr val="202122"/>
                </a:solidFill>
              </a:rPr>
              <a:t>».</a:t>
            </a:r>
            <a:endParaRPr lang="ru-RU" dirty="0">
              <a:solidFill>
                <a:srgbClr val="202122"/>
              </a:solidFill>
            </a:endParaRPr>
          </a:p>
          <a:p>
            <a:endParaRPr lang="ru-RU" i="1" dirty="0" smtClean="0">
              <a:solidFill>
                <a:srgbClr val="202122"/>
              </a:solidFill>
            </a:endParaRPr>
          </a:p>
          <a:p>
            <a:r>
              <a:rPr lang="ru-RU" dirty="0" err="1" smtClean="0">
                <a:solidFill>
                  <a:srgbClr val="202122"/>
                </a:solidFill>
              </a:rPr>
              <a:t>Дефіцит</a:t>
            </a:r>
            <a:r>
              <a:rPr lang="ru-RU" dirty="0" smtClean="0">
                <a:solidFill>
                  <a:srgbClr val="202122"/>
                </a:solidFill>
              </a:rPr>
              <a:t> </a:t>
            </a:r>
            <a:r>
              <a:rPr lang="ru-RU" dirty="0">
                <a:solidFill>
                  <a:srgbClr val="202122"/>
                </a:solidFill>
              </a:rPr>
              <a:t>води </a:t>
            </a:r>
            <a:r>
              <a:rPr lang="ru-RU" dirty="0" err="1">
                <a:solidFill>
                  <a:srgbClr val="202122"/>
                </a:solidFill>
              </a:rPr>
              <a:t>впливає</a:t>
            </a:r>
            <a:r>
              <a:rPr lang="ru-RU" dirty="0">
                <a:solidFill>
                  <a:srgbClr val="202122"/>
                </a:solidFill>
              </a:rPr>
              <a:t> на </a:t>
            </a:r>
            <a:r>
              <a:rPr lang="ru-RU" dirty="0" err="1">
                <a:solidFill>
                  <a:srgbClr val="202122"/>
                </a:solidFill>
              </a:rPr>
              <a:t>понад</a:t>
            </a:r>
            <a:r>
              <a:rPr lang="ru-RU" dirty="0">
                <a:solidFill>
                  <a:srgbClr val="202122"/>
                </a:solidFill>
              </a:rPr>
              <a:t> 40 % людей у </a:t>
            </a:r>
            <a:r>
              <a:rPr lang="ru-RU" dirty="0" err="1">
                <a:solidFill>
                  <a:srgbClr val="202122"/>
                </a:solidFill>
              </a:rPr>
              <a:t>всьому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світі</a:t>
            </a:r>
            <a:r>
              <a:rPr lang="ru-RU" dirty="0">
                <a:solidFill>
                  <a:srgbClr val="202122"/>
                </a:solidFill>
              </a:rPr>
              <a:t>. За прогнозами, підвищення </a:t>
            </a:r>
            <a:r>
              <a:rPr lang="ru-RU" dirty="0" err="1">
                <a:solidFill>
                  <a:srgbClr val="202122"/>
                </a:solidFill>
              </a:rPr>
              <a:t>глобальної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температури</a:t>
            </a:r>
            <a:r>
              <a:rPr lang="ru-RU" dirty="0">
                <a:solidFill>
                  <a:srgbClr val="202122"/>
                </a:solidFill>
              </a:rPr>
              <a:t>, що відбувається в </a:t>
            </a:r>
            <a:r>
              <a:rPr lang="ru-RU" dirty="0" err="1">
                <a:solidFill>
                  <a:srgbClr val="202122"/>
                </a:solidFill>
              </a:rPr>
              <a:t>результаті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кліматичних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змін</a:t>
            </a:r>
            <a:r>
              <a:rPr lang="ru-RU" dirty="0">
                <a:solidFill>
                  <a:srgbClr val="202122"/>
                </a:solidFill>
              </a:rPr>
              <a:t>, </a:t>
            </a:r>
            <a:r>
              <a:rPr lang="ru-RU" dirty="0" err="1">
                <a:solidFill>
                  <a:srgbClr val="202122"/>
                </a:solidFill>
              </a:rPr>
              <a:t>спричинить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збільшення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цієї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тривожної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цифри</a:t>
            </a:r>
            <a:r>
              <a:rPr lang="ru-RU" dirty="0">
                <a:solidFill>
                  <a:srgbClr val="202122"/>
                </a:solidFill>
              </a:rPr>
              <a:t>. </a:t>
            </a:r>
            <a:r>
              <a:rPr lang="ru-RU" dirty="0" err="1">
                <a:solidFill>
                  <a:srgbClr val="202122"/>
                </a:solidFill>
              </a:rPr>
              <a:t>Хоча</a:t>
            </a:r>
            <a:r>
              <a:rPr lang="ru-RU" dirty="0">
                <a:solidFill>
                  <a:srgbClr val="202122"/>
                </a:solidFill>
              </a:rPr>
              <a:t> з 1990 року 2,1 </a:t>
            </a:r>
            <a:r>
              <a:rPr lang="ru-RU" dirty="0" err="1">
                <a:solidFill>
                  <a:srgbClr val="202122"/>
                </a:solidFill>
              </a:rPr>
              <a:t>мільярда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осіб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отримали</a:t>
            </a:r>
            <a:r>
              <a:rPr lang="ru-RU" dirty="0">
                <a:solidFill>
                  <a:srgbClr val="202122"/>
                </a:solidFill>
              </a:rPr>
              <a:t> доступ до </a:t>
            </a:r>
            <a:r>
              <a:rPr lang="ru-RU" dirty="0" err="1">
                <a:solidFill>
                  <a:srgbClr val="202122"/>
                </a:solidFill>
              </a:rPr>
              <a:t>вдосконалених</a:t>
            </a:r>
            <a:r>
              <a:rPr lang="ru-RU" dirty="0">
                <a:solidFill>
                  <a:srgbClr val="202122"/>
                </a:solidFill>
              </a:rPr>
              <a:t> засобів </a:t>
            </a:r>
            <a:r>
              <a:rPr lang="ru-RU" dirty="0" err="1">
                <a:solidFill>
                  <a:srgbClr val="202122"/>
                </a:solidFill>
              </a:rPr>
              <a:t>очищення</a:t>
            </a:r>
            <a:r>
              <a:rPr lang="ru-RU" dirty="0">
                <a:solidFill>
                  <a:srgbClr val="202122"/>
                </a:solidFill>
              </a:rPr>
              <a:t> води, </a:t>
            </a:r>
            <a:r>
              <a:rPr lang="ru-RU" dirty="0" err="1">
                <a:solidFill>
                  <a:srgbClr val="202122"/>
                </a:solidFill>
              </a:rPr>
              <a:t>виснаження</a:t>
            </a:r>
            <a:r>
              <a:rPr lang="ru-RU" dirty="0">
                <a:solidFill>
                  <a:srgbClr val="202122"/>
                </a:solidFill>
              </a:rPr>
              <a:t> запасів </a:t>
            </a:r>
            <a:r>
              <a:rPr lang="ru-RU" dirty="0" err="1">
                <a:solidFill>
                  <a:srgbClr val="202122"/>
                </a:solidFill>
              </a:rPr>
              <a:t>чистої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питної</a:t>
            </a:r>
            <a:r>
              <a:rPr lang="ru-RU" dirty="0">
                <a:solidFill>
                  <a:srgbClr val="202122"/>
                </a:solidFill>
              </a:rPr>
              <a:t> води є </a:t>
            </a:r>
            <a:r>
              <a:rPr lang="ru-RU" dirty="0" err="1">
                <a:solidFill>
                  <a:srgbClr val="202122"/>
                </a:solidFill>
              </a:rPr>
              <a:t>однією</a:t>
            </a:r>
            <a:r>
              <a:rPr lang="ru-RU" dirty="0">
                <a:solidFill>
                  <a:srgbClr val="202122"/>
                </a:solidFill>
              </a:rPr>
              <a:t> з основних проблем, які </a:t>
            </a:r>
            <a:r>
              <a:rPr lang="ru-RU" dirty="0" err="1">
                <a:solidFill>
                  <a:srgbClr val="202122"/>
                </a:solidFill>
              </a:rPr>
              <a:t>впливають</a:t>
            </a:r>
            <a:r>
              <a:rPr lang="ru-RU" dirty="0">
                <a:solidFill>
                  <a:srgbClr val="202122"/>
                </a:solidFill>
              </a:rPr>
              <a:t> на </a:t>
            </a:r>
            <a:r>
              <a:rPr lang="ru-RU" dirty="0" err="1">
                <a:solidFill>
                  <a:srgbClr val="202122"/>
                </a:solidFill>
              </a:rPr>
              <a:t>кожен</a:t>
            </a:r>
            <a:r>
              <a:rPr lang="ru-RU" dirty="0">
                <a:solidFill>
                  <a:srgbClr val="202122"/>
                </a:solidFill>
              </a:rPr>
              <a:t> континент.</a:t>
            </a:r>
          </a:p>
        </p:txBody>
      </p:sp>
    </p:spTree>
    <p:extLst>
      <p:ext uri="{BB962C8B-B14F-4D97-AF65-F5344CB8AC3E}">
        <p14:creationId xmlns:p14="http://schemas.microsoft.com/office/powerpoint/2010/main" val="3535503442"/>
      </p:ext>
    </p:extLst>
  </p:cSld>
  <p:clrMapOvr>
    <a:masterClrMapping/>
  </p:clrMapOvr>
  <p:transition>
    <p:strips dir="ld"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s://upload.wikimedia.org/wikipedia/commons/thumb/4/42/SDG-7_Ukrainian.svg/220px-SDG-7_Ukrainian.sv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32656"/>
            <a:ext cx="2095500" cy="2095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555776" y="1700808"/>
            <a:ext cx="626469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202122"/>
                </a:solidFill>
              </a:rPr>
              <a:t>«Забезпечення доступу </a:t>
            </a:r>
            <a:r>
              <a:rPr lang="ru-RU" b="1" dirty="0" err="1">
                <a:solidFill>
                  <a:srgbClr val="202122"/>
                </a:solidFill>
              </a:rPr>
              <a:t>всіх</a:t>
            </a:r>
            <a:r>
              <a:rPr lang="ru-RU" b="1" dirty="0">
                <a:solidFill>
                  <a:srgbClr val="202122"/>
                </a:solidFill>
              </a:rPr>
              <a:t> людей до </a:t>
            </a:r>
            <a:r>
              <a:rPr lang="ru-RU" b="1" dirty="0" err="1">
                <a:solidFill>
                  <a:srgbClr val="202122"/>
                </a:solidFill>
              </a:rPr>
              <a:t>прийнятних</a:t>
            </a:r>
            <a:r>
              <a:rPr lang="ru-RU" b="1" dirty="0">
                <a:solidFill>
                  <a:srgbClr val="202122"/>
                </a:solidFill>
              </a:rPr>
              <a:t> за </a:t>
            </a:r>
            <a:r>
              <a:rPr lang="ru-RU" b="1" dirty="0" err="1">
                <a:solidFill>
                  <a:srgbClr val="202122"/>
                </a:solidFill>
              </a:rPr>
              <a:t>ціною</a:t>
            </a:r>
            <a:r>
              <a:rPr lang="ru-RU" b="1" dirty="0">
                <a:solidFill>
                  <a:srgbClr val="202122"/>
                </a:solidFill>
              </a:rPr>
              <a:t>, </a:t>
            </a:r>
            <a:r>
              <a:rPr lang="ru-RU" b="1" dirty="0" err="1">
                <a:solidFill>
                  <a:srgbClr val="202122"/>
                </a:solidFill>
              </a:rPr>
              <a:t>надійних</a:t>
            </a:r>
            <a:r>
              <a:rPr lang="ru-RU" b="1" dirty="0">
                <a:solidFill>
                  <a:srgbClr val="202122"/>
                </a:solidFill>
              </a:rPr>
              <a:t>, </a:t>
            </a:r>
            <a:r>
              <a:rPr lang="ru-RU" b="1" dirty="0" err="1">
                <a:solidFill>
                  <a:srgbClr val="202122"/>
                </a:solidFill>
              </a:rPr>
              <a:t>сталих</a:t>
            </a:r>
            <a:r>
              <a:rPr lang="ru-RU" b="1" dirty="0">
                <a:solidFill>
                  <a:srgbClr val="202122"/>
                </a:solidFill>
              </a:rPr>
              <a:t> і </a:t>
            </a:r>
            <a:r>
              <a:rPr lang="ru-RU" b="1" dirty="0" err="1">
                <a:solidFill>
                  <a:srgbClr val="202122"/>
                </a:solidFill>
              </a:rPr>
              <a:t>сучасних</a:t>
            </a:r>
            <a:r>
              <a:rPr lang="ru-RU" b="1" dirty="0">
                <a:solidFill>
                  <a:srgbClr val="202122"/>
                </a:solidFill>
              </a:rPr>
              <a:t> </a:t>
            </a:r>
            <a:r>
              <a:rPr lang="ru-RU" b="1" dirty="0" err="1">
                <a:solidFill>
                  <a:srgbClr val="202122"/>
                </a:solidFill>
              </a:rPr>
              <a:t>джерел</a:t>
            </a:r>
            <a:r>
              <a:rPr lang="ru-RU" b="1" dirty="0">
                <a:solidFill>
                  <a:srgbClr val="202122"/>
                </a:solidFill>
              </a:rPr>
              <a:t> </a:t>
            </a:r>
            <a:r>
              <a:rPr lang="ru-RU" b="1" dirty="0" err="1">
                <a:solidFill>
                  <a:srgbClr val="202122"/>
                </a:solidFill>
              </a:rPr>
              <a:t>енергії</a:t>
            </a:r>
            <a:r>
              <a:rPr lang="ru-RU" b="1" dirty="0">
                <a:solidFill>
                  <a:srgbClr val="202122"/>
                </a:solidFill>
              </a:rPr>
              <a:t>».</a:t>
            </a:r>
            <a:r>
              <a:rPr lang="ru-RU" dirty="0">
                <a:solidFill>
                  <a:srgbClr val="202122"/>
                </a:solidFill>
              </a:rPr>
              <a:t> У </a:t>
            </a:r>
            <a:r>
              <a:rPr lang="ru-RU" dirty="0" err="1">
                <a:solidFill>
                  <a:srgbClr val="202122"/>
                </a:solidFill>
              </a:rPr>
              <a:t>період</a:t>
            </a:r>
            <a:r>
              <a:rPr lang="ru-RU" dirty="0">
                <a:solidFill>
                  <a:srgbClr val="202122"/>
                </a:solidFill>
              </a:rPr>
              <a:t> з 1990 по 2010 </a:t>
            </a:r>
            <a:r>
              <a:rPr lang="ru-RU" dirty="0" err="1">
                <a:solidFill>
                  <a:srgbClr val="202122"/>
                </a:solidFill>
              </a:rPr>
              <a:t>рік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кількість</a:t>
            </a:r>
            <a:r>
              <a:rPr lang="ru-RU" dirty="0">
                <a:solidFill>
                  <a:srgbClr val="202122"/>
                </a:solidFill>
              </a:rPr>
              <a:t> людей, </a:t>
            </a:r>
            <a:r>
              <a:rPr lang="ru-RU" dirty="0" err="1">
                <a:solidFill>
                  <a:srgbClr val="202122"/>
                </a:solidFill>
              </a:rPr>
              <a:t>забезпечених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електроенергією</a:t>
            </a:r>
            <a:r>
              <a:rPr lang="ru-RU" dirty="0">
                <a:solidFill>
                  <a:srgbClr val="202122"/>
                </a:solidFill>
              </a:rPr>
              <a:t>, збільшилася на 1,7 млрд </a:t>
            </a:r>
            <a:r>
              <a:rPr lang="ru-RU" dirty="0" err="1">
                <a:solidFill>
                  <a:srgbClr val="202122"/>
                </a:solidFill>
              </a:rPr>
              <a:t>осіб</a:t>
            </a:r>
            <a:r>
              <a:rPr lang="ru-RU" dirty="0">
                <a:solidFill>
                  <a:srgbClr val="202122"/>
                </a:solidFill>
              </a:rPr>
              <a:t>. У </a:t>
            </a:r>
            <a:r>
              <a:rPr lang="ru-RU" dirty="0" err="1">
                <a:solidFill>
                  <a:srgbClr val="202122"/>
                </a:solidFill>
              </a:rPr>
              <a:t>міру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зростання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населення</a:t>
            </a:r>
            <a:r>
              <a:rPr lang="ru-RU" dirty="0">
                <a:solidFill>
                  <a:srgbClr val="202122"/>
                </a:solidFill>
              </a:rPr>
              <a:t> у </a:t>
            </a:r>
            <a:r>
              <a:rPr lang="ru-RU" dirty="0" err="1">
                <a:solidFill>
                  <a:srgbClr val="202122"/>
                </a:solidFill>
              </a:rPr>
              <a:t>світі</a:t>
            </a:r>
            <a:r>
              <a:rPr lang="ru-RU" dirty="0">
                <a:solidFill>
                  <a:srgbClr val="202122"/>
                </a:solidFill>
              </a:rPr>
              <a:t> так само </a:t>
            </a:r>
            <a:r>
              <a:rPr lang="ru-RU" dirty="0" err="1">
                <a:solidFill>
                  <a:srgbClr val="202122"/>
                </a:solidFill>
              </a:rPr>
              <a:t>зростатиме</a:t>
            </a:r>
            <a:r>
              <a:rPr lang="ru-RU" dirty="0">
                <a:solidFill>
                  <a:srgbClr val="202122"/>
                </a:solidFill>
              </a:rPr>
              <a:t> й попит на </a:t>
            </a:r>
            <a:r>
              <a:rPr lang="ru-RU" dirty="0" err="1">
                <a:solidFill>
                  <a:srgbClr val="202122"/>
                </a:solidFill>
              </a:rPr>
              <a:t>дешеву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енергію</a:t>
            </a:r>
            <a:r>
              <a:rPr lang="ru-RU" dirty="0">
                <a:solidFill>
                  <a:srgbClr val="202122"/>
                </a:solidFill>
              </a:rPr>
              <a:t>. </a:t>
            </a:r>
            <a:r>
              <a:rPr lang="ru-RU" dirty="0" err="1">
                <a:solidFill>
                  <a:srgbClr val="202122"/>
                </a:solidFill>
              </a:rPr>
              <a:t>Світова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економіка</a:t>
            </a:r>
            <a:r>
              <a:rPr lang="ru-RU" dirty="0">
                <a:solidFill>
                  <a:srgbClr val="202122"/>
                </a:solidFill>
              </a:rPr>
              <a:t>, заснована на </a:t>
            </a:r>
            <a:r>
              <a:rPr lang="ru-RU" dirty="0" err="1">
                <a:solidFill>
                  <a:srgbClr val="202122"/>
                </a:solidFill>
              </a:rPr>
              <a:t>викопному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паливі</a:t>
            </a:r>
            <a:r>
              <a:rPr lang="ru-RU" dirty="0">
                <a:solidFill>
                  <a:srgbClr val="202122"/>
                </a:solidFill>
              </a:rPr>
              <a:t>, а також </a:t>
            </a:r>
            <a:r>
              <a:rPr lang="ru-RU" dirty="0" err="1">
                <a:solidFill>
                  <a:srgbClr val="202122"/>
                </a:solidFill>
              </a:rPr>
              <a:t>збільшення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викидів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парникових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газів</a:t>
            </a:r>
            <a:r>
              <a:rPr lang="ru-RU" dirty="0">
                <a:solidFill>
                  <a:srgbClr val="202122"/>
                </a:solidFill>
              </a:rPr>
              <a:t>, </a:t>
            </a:r>
            <a:r>
              <a:rPr lang="ru-RU" dirty="0" err="1">
                <a:solidFill>
                  <a:srgbClr val="202122"/>
                </a:solidFill>
              </a:rPr>
              <a:t>викликає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радикальні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зміни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кліматичної</a:t>
            </a:r>
            <a:r>
              <a:rPr lang="ru-RU" dirty="0">
                <a:solidFill>
                  <a:srgbClr val="202122"/>
                </a:solidFill>
              </a:rPr>
              <a:t> системи. Це </a:t>
            </a:r>
            <a:r>
              <a:rPr lang="ru-RU" dirty="0" err="1">
                <a:solidFill>
                  <a:srgbClr val="202122"/>
                </a:solidFill>
              </a:rPr>
              <a:t>впливає</a:t>
            </a:r>
            <a:r>
              <a:rPr lang="ru-RU" dirty="0">
                <a:solidFill>
                  <a:srgbClr val="202122"/>
                </a:solidFill>
              </a:rPr>
              <a:t> на </a:t>
            </a:r>
            <a:r>
              <a:rPr lang="ru-RU" dirty="0" err="1">
                <a:solidFill>
                  <a:srgbClr val="202122"/>
                </a:solidFill>
              </a:rPr>
              <a:t>кожен</a:t>
            </a:r>
            <a:r>
              <a:rPr lang="ru-RU" dirty="0">
                <a:solidFill>
                  <a:srgbClr val="202122"/>
                </a:solidFill>
              </a:rPr>
              <a:t> континент.</a:t>
            </a:r>
          </a:p>
          <a:p>
            <a:r>
              <a:rPr lang="ru-RU" dirty="0" err="1">
                <a:solidFill>
                  <a:srgbClr val="202122"/>
                </a:solidFill>
              </a:rPr>
              <a:t>Зусилля</a:t>
            </a:r>
            <a:r>
              <a:rPr lang="ru-RU" dirty="0">
                <a:solidFill>
                  <a:srgbClr val="202122"/>
                </a:solidFill>
              </a:rPr>
              <a:t>, спрямовані на стимулювання </a:t>
            </a:r>
            <a:r>
              <a:rPr lang="ru-RU" dirty="0" err="1">
                <a:solidFill>
                  <a:srgbClr val="202122"/>
                </a:solidFill>
              </a:rPr>
              <a:t>розвитку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екологічно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чистої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енергетики</a:t>
            </a:r>
            <a:r>
              <a:rPr lang="ru-RU" dirty="0">
                <a:solidFill>
                  <a:srgbClr val="202122"/>
                </a:solidFill>
              </a:rPr>
              <a:t>, </a:t>
            </a:r>
            <a:r>
              <a:rPr lang="ru-RU" dirty="0" err="1">
                <a:solidFill>
                  <a:srgbClr val="202122"/>
                </a:solidFill>
              </a:rPr>
              <a:t>посприяли</a:t>
            </a:r>
            <a:r>
              <a:rPr lang="ru-RU" dirty="0">
                <a:solidFill>
                  <a:srgbClr val="202122"/>
                </a:solidFill>
              </a:rPr>
              <a:t> тому, що станом на 2011 </a:t>
            </a:r>
            <a:r>
              <a:rPr lang="ru-RU" dirty="0" err="1">
                <a:solidFill>
                  <a:srgbClr val="202122"/>
                </a:solidFill>
              </a:rPr>
              <a:t>рік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понад</a:t>
            </a:r>
            <a:r>
              <a:rPr lang="ru-RU" dirty="0">
                <a:solidFill>
                  <a:srgbClr val="202122"/>
                </a:solidFill>
              </a:rPr>
              <a:t> 20 % </a:t>
            </a:r>
            <a:r>
              <a:rPr lang="ru-RU" dirty="0" err="1">
                <a:solidFill>
                  <a:srgbClr val="202122"/>
                </a:solidFill>
              </a:rPr>
              <a:t>енергії</a:t>
            </a:r>
            <a:r>
              <a:rPr lang="ru-RU" dirty="0">
                <a:solidFill>
                  <a:srgbClr val="202122"/>
                </a:solidFill>
              </a:rPr>
              <a:t>, що </a:t>
            </a:r>
            <a:r>
              <a:rPr lang="ru-RU" dirty="0" err="1">
                <a:solidFill>
                  <a:srgbClr val="202122"/>
                </a:solidFill>
              </a:rPr>
              <a:t>вироблялася</a:t>
            </a:r>
            <a:r>
              <a:rPr lang="ru-RU" dirty="0">
                <a:solidFill>
                  <a:srgbClr val="202122"/>
                </a:solidFill>
              </a:rPr>
              <a:t> у </a:t>
            </a:r>
            <a:r>
              <a:rPr lang="ru-RU" dirty="0" err="1">
                <a:solidFill>
                  <a:srgbClr val="202122"/>
                </a:solidFill>
              </a:rPr>
              <a:t>світі</a:t>
            </a:r>
            <a:r>
              <a:rPr lang="ru-RU" dirty="0">
                <a:solidFill>
                  <a:srgbClr val="202122"/>
                </a:solidFill>
              </a:rPr>
              <a:t>, походило з </a:t>
            </a:r>
            <a:r>
              <a:rPr lang="ru-RU" dirty="0" err="1">
                <a:solidFill>
                  <a:srgbClr val="202122"/>
                </a:solidFill>
              </a:rPr>
              <a:t>відновлюваних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джерел</a:t>
            </a:r>
            <a:r>
              <a:rPr lang="ru-RU" dirty="0">
                <a:solidFill>
                  <a:srgbClr val="202122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99126579"/>
      </p:ext>
    </p:extLst>
  </p:cSld>
  <p:clrMapOvr>
    <a:masterClrMapping/>
  </p:clrMapOvr>
  <p:transition>
    <p:strips dir="ld"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ttps://upload.wikimedia.org/wikipedia/commons/thumb/e/e8/SDG-8_Ukrainian.svg/220px-SDG-8_Ukrainian.sv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76672"/>
            <a:ext cx="2095500" cy="2095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699792" y="2060848"/>
            <a:ext cx="604867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202122"/>
                </a:solidFill>
              </a:rPr>
              <a:t>«</a:t>
            </a:r>
            <a:r>
              <a:rPr lang="ru-RU" b="1" dirty="0" err="1">
                <a:solidFill>
                  <a:srgbClr val="202122"/>
                </a:solidFill>
              </a:rPr>
              <a:t>Сприяння</a:t>
            </a:r>
            <a:r>
              <a:rPr lang="ru-RU" b="1" dirty="0">
                <a:solidFill>
                  <a:srgbClr val="202122"/>
                </a:solidFill>
              </a:rPr>
              <a:t> </a:t>
            </a:r>
            <a:r>
              <a:rPr lang="ru-RU" b="1" dirty="0" err="1">
                <a:solidFill>
                  <a:srgbClr val="202122"/>
                </a:solidFill>
              </a:rPr>
              <a:t>безперервному</a:t>
            </a:r>
            <a:r>
              <a:rPr lang="ru-RU" b="1" dirty="0">
                <a:solidFill>
                  <a:srgbClr val="202122"/>
                </a:solidFill>
              </a:rPr>
              <a:t>, </a:t>
            </a:r>
            <a:r>
              <a:rPr lang="ru-RU" b="1" dirty="0" err="1">
                <a:solidFill>
                  <a:srgbClr val="202122"/>
                </a:solidFill>
              </a:rPr>
              <a:t>всеохоплюючому</a:t>
            </a:r>
            <a:r>
              <a:rPr lang="ru-RU" b="1" dirty="0">
                <a:solidFill>
                  <a:srgbClr val="202122"/>
                </a:solidFill>
              </a:rPr>
              <a:t> і </a:t>
            </a:r>
            <a:r>
              <a:rPr lang="ru-RU" b="1" dirty="0" err="1">
                <a:solidFill>
                  <a:srgbClr val="202122"/>
                </a:solidFill>
              </a:rPr>
              <a:t>сталому</a:t>
            </a:r>
            <a:r>
              <a:rPr lang="ru-RU" b="1" dirty="0">
                <a:solidFill>
                  <a:srgbClr val="202122"/>
                </a:solidFill>
              </a:rPr>
              <a:t> </a:t>
            </a:r>
            <a:r>
              <a:rPr lang="ru-RU" b="1" dirty="0" err="1">
                <a:solidFill>
                  <a:srgbClr val="202122"/>
                </a:solidFill>
              </a:rPr>
              <a:t>економічному</a:t>
            </a:r>
            <a:r>
              <a:rPr lang="ru-RU" b="1" dirty="0">
                <a:solidFill>
                  <a:srgbClr val="202122"/>
                </a:solidFill>
              </a:rPr>
              <a:t> </a:t>
            </a:r>
            <a:r>
              <a:rPr lang="ru-RU" b="1" dirty="0" err="1">
                <a:solidFill>
                  <a:srgbClr val="202122"/>
                </a:solidFill>
              </a:rPr>
              <a:t>зростанню</a:t>
            </a:r>
            <a:r>
              <a:rPr lang="ru-RU" b="1" dirty="0">
                <a:solidFill>
                  <a:srgbClr val="202122"/>
                </a:solidFill>
              </a:rPr>
              <a:t>, </a:t>
            </a:r>
            <a:r>
              <a:rPr lang="ru-RU" b="1" dirty="0" err="1">
                <a:solidFill>
                  <a:srgbClr val="202122"/>
                </a:solidFill>
              </a:rPr>
              <a:t>повній</a:t>
            </a:r>
            <a:r>
              <a:rPr lang="ru-RU" b="1" dirty="0">
                <a:solidFill>
                  <a:srgbClr val="202122"/>
                </a:solidFill>
              </a:rPr>
              <a:t> і </a:t>
            </a:r>
            <a:r>
              <a:rPr lang="ru-RU" b="1" dirty="0" err="1">
                <a:solidFill>
                  <a:srgbClr val="202122"/>
                </a:solidFill>
              </a:rPr>
              <a:t>продуктивній</a:t>
            </a:r>
            <a:r>
              <a:rPr lang="ru-RU" b="1" dirty="0">
                <a:solidFill>
                  <a:srgbClr val="202122"/>
                </a:solidFill>
              </a:rPr>
              <a:t> </a:t>
            </a:r>
            <a:r>
              <a:rPr lang="ru-RU" b="1" dirty="0" err="1">
                <a:solidFill>
                  <a:srgbClr val="202122"/>
                </a:solidFill>
              </a:rPr>
              <a:t>зайнятості</a:t>
            </a:r>
            <a:r>
              <a:rPr lang="ru-RU" b="1" dirty="0">
                <a:solidFill>
                  <a:srgbClr val="202122"/>
                </a:solidFill>
              </a:rPr>
              <a:t> та </a:t>
            </a:r>
            <a:r>
              <a:rPr lang="ru-RU" b="1" dirty="0" err="1">
                <a:solidFill>
                  <a:srgbClr val="202122"/>
                </a:solidFill>
              </a:rPr>
              <a:t>гідній</a:t>
            </a:r>
            <a:r>
              <a:rPr lang="ru-RU" b="1" dirty="0">
                <a:solidFill>
                  <a:srgbClr val="202122"/>
                </a:solidFill>
              </a:rPr>
              <a:t> </a:t>
            </a:r>
            <a:r>
              <a:rPr lang="ru-RU" b="1" dirty="0" err="1">
                <a:solidFill>
                  <a:srgbClr val="202122"/>
                </a:solidFill>
              </a:rPr>
              <a:t>праці</a:t>
            </a:r>
            <a:r>
              <a:rPr lang="ru-RU" b="1" dirty="0">
                <a:solidFill>
                  <a:srgbClr val="202122"/>
                </a:solidFill>
              </a:rPr>
              <a:t> для </a:t>
            </a:r>
            <a:r>
              <a:rPr lang="ru-RU" b="1" dirty="0" err="1">
                <a:solidFill>
                  <a:srgbClr val="202122"/>
                </a:solidFill>
              </a:rPr>
              <a:t>всіх</a:t>
            </a:r>
            <a:r>
              <a:rPr lang="ru-RU" b="1" dirty="0">
                <a:solidFill>
                  <a:srgbClr val="202122"/>
                </a:solidFill>
              </a:rPr>
              <a:t>»</a:t>
            </a:r>
            <a:r>
              <a:rPr lang="ru-RU" dirty="0">
                <a:solidFill>
                  <a:srgbClr val="202122"/>
                </a:solidFill>
              </a:rPr>
              <a:t>. </a:t>
            </a:r>
            <a:r>
              <a:rPr lang="ru-RU" dirty="0" err="1">
                <a:solidFill>
                  <a:srgbClr val="202122"/>
                </a:solidFill>
              </a:rPr>
              <a:t>Протягом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останніх</a:t>
            </a:r>
            <a:r>
              <a:rPr lang="ru-RU" dirty="0">
                <a:solidFill>
                  <a:srgbClr val="202122"/>
                </a:solidFill>
              </a:rPr>
              <a:t> 25 </a:t>
            </a:r>
            <a:r>
              <a:rPr lang="ru-RU" dirty="0" err="1">
                <a:solidFill>
                  <a:srgbClr val="202122"/>
                </a:solidFill>
              </a:rPr>
              <a:t>років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кількість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робітників</a:t>
            </a:r>
            <a:r>
              <a:rPr lang="ru-RU" dirty="0">
                <a:solidFill>
                  <a:srgbClr val="202122"/>
                </a:solidFill>
              </a:rPr>
              <a:t>, які </a:t>
            </a:r>
            <a:r>
              <a:rPr lang="ru-RU" dirty="0" err="1">
                <a:solidFill>
                  <a:srgbClr val="202122"/>
                </a:solidFill>
              </a:rPr>
              <a:t>живуть</a:t>
            </a:r>
            <a:r>
              <a:rPr lang="ru-RU" dirty="0">
                <a:solidFill>
                  <a:srgbClr val="202122"/>
                </a:solidFill>
              </a:rPr>
              <a:t> в умовах </a:t>
            </a:r>
            <a:r>
              <a:rPr lang="ru-RU" dirty="0" err="1">
                <a:solidFill>
                  <a:srgbClr val="202122"/>
                </a:solidFill>
              </a:rPr>
              <a:t>крайньої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бідності</a:t>
            </a:r>
            <a:r>
              <a:rPr lang="ru-RU" dirty="0">
                <a:solidFill>
                  <a:srgbClr val="202122"/>
                </a:solidFill>
              </a:rPr>
              <a:t>, </a:t>
            </a:r>
            <a:r>
              <a:rPr lang="ru-RU" dirty="0" err="1">
                <a:solidFill>
                  <a:srgbClr val="202122"/>
                </a:solidFill>
              </a:rPr>
              <a:t>суттєво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знизилася</a:t>
            </a:r>
            <a:r>
              <a:rPr lang="ru-RU" dirty="0">
                <a:solidFill>
                  <a:srgbClr val="202122"/>
                </a:solidFill>
              </a:rPr>
              <a:t>, </a:t>
            </a:r>
            <a:r>
              <a:rPr lang="ru-RU" dirty="0" err="1">
                <a:solidFill>
                  <a:srgbClr val="202122"/>
                </a:solidFill>
              </a:rPr>
              <a:t>незважаючи</a:t>
            </a:r>
            <a:r>
              <a:rPr lang="ru-RU" dirty="0">
                <a:solidFill>
                  <a:srgbClr val="202122"/>
                </a:solidFill>
              </a:rPr>
              <a:t> на </a:t>
            </a:r>
            <a:r>
              <a:rPr lang="ru-RU" dirty="0" err="1">
                <a:solidFill>
                  <a:srgbClr val="202122"/>
                </a:solidFill>
              </a:rPr>
              <a:t>тривалий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вплив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економічної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кризи</a:t>
            </a:r>
            <a:r>
              <a:rPr lang="ru-RU" dirty="0">
                <a:solidFill>
                  <a:srgbClr val="202122"/>
                </a:solidFill>
              </a:rPr>
              <a:t> 2008 року і </a:t>
            </a:r>
            <a:r>
              <a:rPr lang="ru-RU" dirty="0" err="1">
                <a:solidFill>
                  <a:srgbClr val="202122"/>
                </a:solidFill>
              </a:rPr>
              <a:t>глобальний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економічний</a:t>
            </a:r>
            <a:r>
              <a:rPr lang="ru-RU" dirty="0">
                <a:solidFill>
                  <a:srgbClr val="202122"/>
                </a:solidFill>
              </a:rPr>
              <a:t> спад. У </a:t>
            </a:r>
            <a:r>
              <a:rPr lang="ru-RU" dirty="0" err="1">
                <a:solidFill>
                  <a:srgbClr val="202122"/>
                </a:solidFill>
              </a:rPr>
              <a:t>країнах</a:t>
            </a:r>
            <a:r>
              <a:rPr lang="ru-RU" dirty="0">
                <a:solidFill>
                  <a:srgbClr val="202122"/>
                </a:solidFill>
              </a:rPr>
              <a:t>, що </a:t>
            </a:r>
            <a:r>
              <a:rPr lang="ru-RU" dirty="0" err="1">
                <a:solidFill>
                  <a:srgbClr val="202122"/>
                </a:solidFill>
              </a:rPr>
              <a:t>розвиваються</a:t>
            </a:r>
            <a:r>
              <a:rPr lang="ru-RU" dirty="0">
                <a:solidFill>
                  <a:srgbClr val="202122"/>
                </a:solidFill>
              </a:rPr>
              <a:t>, </a:t>
            </a:r>
            <a:r>
              <a:rPr lang="ru-RU" dirty="0" err="1">
                <a:solidFill>
                  <a:srgbClr val="202122"/>
                </a:solidFill>
              </a:rPr>
              <a:t>чисельність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середнього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класу</a:t>
            </a:r>
            <a:r>
              <a:rPr lang="ru-RU" dirty="0">
                <a:solidFill>
                  <a:srgbClr val="202122"/>
                </a:solidFill>
              </a:rPr>
              <a:t> на </a:t>
            </a:r>
            <a:r>
              <a:rPr lang="ru-RU" dirty="0" err="1">
                <a:solidFill>
                  <a:srgbClr val="202122"/>
                </a:solidFill>
              </a:rPr>
              <a:t>сьогодні</a:t>
            </a:r>
            <a:r>
              <a:rPr lang="ru-RU" dirty="0">
                <a:solidFill>
                  <a:srgbClr val="202122"/>
                </a:solidFill>
              </a:rPr>
              <a:t> становить </a:t>
            </a:r>
            <a:r>
              <a:rPr lang="ru-RU" dirty="0" err="1">
                <a:solidFill>
                  <a:srgbClr val="202122"/>
                </a:solidFill>
              </a:rPr>
              <a:t>понад</a:t>
            </a:r>
            <a:r>
              <a:rPr lang="ru-RU" dirty="0">
                <a:solidFill>
                  <a:srgbClr val="202122"/>
                </a:solidFill>
              </a:rPr>
              <a:t> 34 % </a:t>
            </a:r>
            <a:r>
              <a:rPr lang="ru-RU" dirty="0" err="1">
                <a:solidFill>
                  <a:srgbClr val="202122"/>
                </a:solidFill>
              </a:rPr>
              <a:t>загального</a:t>
            </a:r>
            <a:r>
              <a:rPr lang="ru-RU" dirty="0">
                <a:solidFill>
                  <a:srgbClr val="202122"/>
                </a:solidFill>
              </a:rPr>
              <a:t> числа </a:t>
            </a:r>
            <a:r>
              <a:rPr lang="ru-RU" dirty="0" err="1">
                <a:solidFill>
                  <a:srgbClr val="202122"/>
                </a:solidFill>
              </a:rPr>
              <a:t>зайнятих</a:t>
            </a:r>
            <a:r>
              <a:rPr lang="ru-RU" dirty="0">
                <a:solidFill>
                  <a:srgbClr val="202122"/>
                </a:solidFill>
              </a:rPr>
              <a:t> — у </a:t>
            </a:r>
            <a:r>
              <a:rPr lang="ru-RU" dirty="0" err="1">
                <a:solidFill>
                  <a:srgbClr val="202122"/>
                </a:solidFill>
              </a:rPr>
              <a:t>період</a:t>
            </a:r>
            <a:r>
              <a:rPr lang="ru-RU" dirty="0">
                <a:solidFill>
                  <a:srgbClr val="202122"/>
                </a:solidFill>
              </a:rPr>
              <a:t> з 1991 по 2015 р. </a:t>
            </a:r>
            <a:r>
              <a:rPr lang="ru-RU" dirty="0" err="1">
                <a:solidFill>
                  <a:srgbClr val="202122"/>
                </a:solidFill>
              </a:rPr>
              <a:t>їхня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кількість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майже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потроїлася</a:t>
            </a:r>
            <a:r>
              <a:rPr lang="ru-RU" dirty="0">
                <a:solidFill>
                  <a:srgbClr val="202122"/>
                </a:solidFill>
              </a:rPr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7247209"/>
      </p:ext>
    </p:extLst>
  </p:cSld>
  <p:clrMapOvr>
    <a:masterClrMapping/>
  </p:clrMapOvr>
  <p:transition>
    <p:strips dir="ld"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https://upload.wikimedia.org/wikipedia/commons/thumb/3/36/SDG-9_Ukrainian.svg/220px-SDG-9_Ukrainian.sv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2095500" cy="2095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483768" y="1844824"/>
            <a:ext cx="612068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202122"/>
                </a:solidFill>
              </a:rPr>
              <a:t>«</a:t>
            </a:r>
            <a:r>
              <a:rPr lang="ru-RU" b="1" dirty="0" err="1">
                <a:solidFill>
                  <a:srgbClr val="202122"/>
                </a:solidFill>
              </a:rPr>
              <a:t>Створення</a:t>
            </a:r>
            <a:r>
              <a:rPr lang="ru-RU" b="1" dirty="0">
                <a:solidFill>
                  <a:srgbClr val="202122"/>
                </a:solidFill>
              </a:rPr>
              <a:t> </a:t>
            </a:r>
            <a:r>
              <a:rPr lang="ru-RU" b="1" dirty="0" err="1">
                <a:solidFill>
                  <a:srgbClr val="202122"/>
                </a:solidFill>
              </a:rPr>
              <a:t>стійкої</a:t>
            </a:r>
            <a:r>
              <a:rPr lang="ru-RU" b="1" dirty="0">
                <a:solidFill>
                  <a:srgbClr val="202122"/>
                </a:solidFill>
              </a:rPr>
              <a:t> </a:t>
            </a:r>
            <a:r>
              <a:rPr lang="ru-RU" b="1" dirty="0" err="1">
                <a:solidFill>
                  <a:srgbClr val="202122"/>
                </a:solidFill>
              </a:rPr>
              <a:t>інфраструктури</a:t>
            </a:r>
            <a:r>
              <a:rPr lang="ru-RU" b="1" dirty="0">
                <a:solidFill>
                  <a:srgbClr val="202122"/>
                </a:solidFill>
              </a:rPr>
              <a:t>, </a:t>
            </a:r>
            <a:r>
              <a:rPr lang="ru-RU" b="1" dirty="0" err="1">
                <a:solidFill>
                  <a:srgbClr val="202122"/>
                </a:solidFill>
              </a:rPr>
              <a:t>сприяння</a:t>
            </a:r>
            <a:r>
              <a:rPr lang="ru-RU" b="1" dirty="0">
                <a:solidFill>
                  <a:srgbClr val="202122"/>
                </a:solidFill>
              </a:rPr>
              <a:t> </a:t>
            </a:r>
            <a:r>
              <a:rPr lang="ru-RU" b="1" dirty="0" err="1">
                <a:solidFill>
                  <a:srgbClr val="202122"/>
                </a:solidFill>
              </a:rPr>
              <a:t>всеохоплюючій</a:t>
            </a:r>
            <a:r>
              <a:rPr lang="ru-RU" b="1" dirty="0">
                <a:solidFill>
                  <a:srgbClr val="202122"/>
                </a:solidFill>
              </a:rPr>
              <a:t> і </a:t>
            </a:r>
            <a:r>
              <a:rPr lang="ru-RU" b="1" dirty="0" err="1">
                <a:solidFill>
                  <a:srgbClr val="202122"/>
                </a:solidFill>
              </a:rPr>
              <a:t>сталій</a:t>
            </a:r>
            <a:r>
              <a:rPr lang="ru-RU" b="1" dirty="0">
                <a:solidFill>
                  <a:srgbClr val="202122"/>
                </a:solidFill>
              </a:rPr>
              <a:t> </a:t>
            </a:r>
            <a:r>
              <a:rPr lang="ru-RU" b="1" dirty="0" err="1">
                <a:solidFill>
                  <a:srgbClr val="202122"/>
                </a:solidFill>
              </a:rPr>
              <a:t>індустріалізації</a:t>
            </a:r>
            <a:r>
              <a:rPr lang="ru-RU" b="1" dirty="0">
                <a:solidFill>
                  <a:srgbClr val="202122"/>
                </a:solidFill>
              </a:rPr>
              <a:t> та </a:t>
            </a:r>
            <a:r>
              <a:rPr lang="ru-RU" b="1" dirty="0" err="1">
                <a:solidFill>
                  <a:srgbClr val="202122"/>
                </a:solidFill>
              </a:rPr>
              <a:t>інноваціям</a:t>
            </a:r>
            <a:r>
              <a:rPr lang="ru-RU" b="1" dirty="0">
                <a:solidFill>
                  <a:srgbClr val="202122"/>
                </a:solidFill>
              </a:rPr>
              <a:t>»</a:t>
            </a:r>
            <a:r>
              <a:rPr lang="ru-RU" dirty="0">
                <a:solidFill>
                  <a:srgbClr val="202122"/>
                </a:solidFill>
              </a:rPr>
              <a:t>. </a:t>
            </a:r>
            <a:r>
              <a:rPr lang="ru-RU" dirty="0" err="1">
                <a:solidFill>
                  <a:srgbClr val="202122"/>
                </a:solidFill>
              </a:rPr>
              <a:t>Головними</a:t>
            </a:r>
            <a:r>
              <a:rPr lang="ru-RU" dirty="0">
                <a:solidFill>
                  <a:srgbClr val="202122"/>
                </a:solidFill>
              </a:rPr>
              <a:t> факторами </a:t>
            </a:r>
            <a:r>
              <a:rPr lang="ru-RU" dirty="0" err="1">
                <a:solidFill>
                  <a:srgbClr val="202122"/>
                </a:solidFill>
              </a:rPr>
              <a:t>економічного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зростання</a:t>
            </a:r>
            <a:r>
              <a:rPr lang="ru-RU" dirty="0">
                <a:solidFill>
                  <a:srgbClr val="202122"/>
                </a:solidFill>
              </a:rPr>
              <a:t> та </a:t>
            </a:r>
            <a:r>
              <a:rPr lang="ru-RU" dirty="0" err="1">
                <a:solidFill>
                  <a:srgbClr val="202122"/>
                </a:solidFill>
              </a:rPr>
              <a:t>розвитку</a:t>
            </a:r>
            <a:r>
              <a:rPr lang="ru-RU" dirty="0">
                <a:solidFill>
                  <a:srgbClr val="202122"/>
                </a:solidFill>
              </a:rPr>
              <a:t> є </a:t>
            </a:r>
            <a:r>
              <a:rPr lang="ru-RU" dirty="0" err="1">
                <a:solidFill>
                  <a:srgbClr val="202122"/>
                </a:solidFill>
              </a:rPr>
              <a:t>інвестиції</a:t>
            </a:r>
            <a:r>
              <a:rPr lang="ru-RU" dirty="0">
                <a:solidFill>
                  <a:srgbClr val="202122"/>
                </a:solidFill>
              </a:rPr>
              <a:t> в </a:t>
            </a:r>
            <a:r>
              <a:rPr lang="ru-RU" dirty="0" err="1">
                <a:solidFill>
                  <a:srgbClr val="202122"/>
                </a:solidFill>
              </a:rPr>
              <a:t>інфраструктуру</a:t>
            </a:r>
            <a:r>
              <a:rPr lang="ru-RU" dirty="0">
                <a:solidFill>
                  <a:srgbClr val="202122"/>
                </a:solidFill>
              </a:rPr>
              <a:t> та </a:t>
            </a:r>
            <a:r>
              <a:rPr lang="ru-RU" dirty="0" err="1">
                <a:solidFill>
                  <a:srgbClr val="202122"/>
                </a:solidFill>
              </a:rPr>
              <a:t>інновації</a:t>
            </a:r>
            <a:r>
              <a:rPr lang="ru-RU" dirty="0">
                <a:solidFill>
                  <a:srgbClr val="202122"/>
                </a:solidFill>
              </a:rPr>
              <a:t>. </a:t>
            </a:r>
            <a:r>
              <a:rPr lang="ru-RU" dirty="0" err="1">
                <a:solidFill>
                  <a:srgbClr val="202122"/>
                </a:solidFill>
              </a:rPr>
              <a:t>Понад</a:t>
            </a:r>
            <a:r>
              <a:rPr lang="ru-RU" dirty="0">
                <a:solidFill>
                  <a:srgbClr val="202122"/>
                </a:solidFill>
              </a:rPr>
              <a:t> половина </a:t>
            </a:r>
            <a:r>
              <a:rPr lang="ru-RU" dirty="0" err="1">
                <a:solidFill>
                  <a:srgbClr val="202122"/>
                </a:solidFill>
              </a:rPr>
              <a:t>населення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світу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живе</a:t>
            </a:r>
            <a:r>
              <a:rPr lang="ru-RU" dirty="0">
                <a:solidFill>
                  <a:srgbClr val="202122"/>
                </a:solidFill>
              </a:rPr>
              <a:t> у </a:t>
            </a:r>
            <a:r>
              <a:rPr lang="ru-RU" dirty="0" err="1">
                <a:solidFill>
                  <a:srgbClr val="202122"/>
                </a:solidFill>
              </a:rPr>
              <a:t>містах</a:t>
            </a:r>
            <a:r>
              <a:rPr lang="ru-RU" dirty="0">
                <a:solidFill>
                  <a:srgbClr val="202122"/>
                </a:solidFill>
              </a:rPr>
              <a:t>, тому все </a:t>
            </a:r>
            <a:r>
              <a:rPr lang="ru-RU" dirty="0" err="1">
                <a:solidFill>
                  <a:srgbClr val="202122"/>
                </a:solidFill>
              </a:rPr>
              <a:t>важливішими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стають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громадський</a:t>
            </a:r>
            <a:r>
              <a:rPr lang="ru-RU" dirty="0">
                <a:solidFill>
                  <a:srgbClr val="202122"/>
                </a:solidFill>
              </a:rPr>
              <a:t> транспорт і </a:t>
            </a:r>
            <a:r>
              <a:rPr lang="ru-RU" dirty="0" err="1">
                <a:solidFill>
                  <a:srgbClr val="202122"/>
                </a:solidFill>
              </a:rPr>
              <a:t>поновлювані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джерела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енергії</a:t>
            </a:r>
            <a:r>
              <a:rPr lang="ru-RU" dirty="0">
                <a:solidFill>
                  <a:srgbClr val="202122"/>
                </a:solidFill>
              </a:rPr>
              <a:t>, а також </a:t>
            </a:r>
            <a:r>
              <a:rPr lang="ru-RU" dirty="0" err="1">
                <a:solidFill>
                  <a:srgbClr val="202122"/>
                </a:solidFill>
              </a:rPr>
              <a:t>розвиток</a:t>
            </a:r>
            <a:r>
              <a:rPr lang="ru-RU" dirty="0">
                <a:solidFill>
                  <a:srgbClr val="202122"/>
                </a:solidFill>
              </a:rPr>
              <a:t> нових </a:t>
            </a:r>
            <a:r>
              <a:rPr lang="ru-RU" dirty="0" err="1">
                <a:solidFill>
                  <a:srgbClr val="202122"/>
                </a:solidFill>
              </a:rPr>
              <a:t>галузей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промисловості</a:t>
            </a:r>
            <a:r>
              <a:rPr lang="ru-RU" dirty="0">
                <a:solidFill>
                  <a:srgbClr val="202122"/>
                </a:solidFill>
              </a:rPr>
              <a:t>, </a:t>
            </a:r>
            <a:r>
              <a:rPr lang="ru-RU" dirty="0" err="1">
                <a:solidFill>
                  <a:srgbClr val="202122"/>
                </a:solidFill>
              </a:rPr>
              <a:t>інформаційних</a:t>
            </a:r>
            <a:r>
              <a:rPr lang="ru-RU" dirty="0">
                <a:solidFill>
                  <a:srgbClr val="202122"/>
                </a:solidFill>
              </a:rPr>
              <a:t> і </a:t>
            </a:r>
            <a:r>
              <a:rPr lang="ru-RU" dirty="0" err="1">
                <a:solidFill>
                  <a:srgbClr val="202122"/>
                </a:solidFill>
              </a:rPr>
              <a:t>комунікаційних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технологій</a:t>
            </a:r>
            <a:r>
              <a:rPr lang="ru-RU" dirty="0">
                <a:solidFill>
                  <a:srgbClr val="202122"/>
                </a:solidFill>
              </a:rPr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61549039"/>
      </p:ext>
    </p:extLst>
  </p:cSld>
  <p:clrMapOvr>
    <a:masterClrMapping/>
  </p:clrMapOvr>
  <p:transition>
    <p:strips dir="ld"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https://upload.wikimedia.org/wikipedia/commons/thumb/0/00/SDG-10_Ukrainian.svg/220px-SDG-10_Ukrainian.sv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8"/>
            <a:ext cx="2095500" cy="2095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558886" y="1700808"/>
            <a:ext cx="660648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202122"/>
                </a:solidFill>
              </a:rPr>
              <a:t>«</a:t>
            </a:r>
            <a:r>
              <a:rPr lang="ru-RU" b="1" dirty="0" err="1">
                <a:solidFill>
                  <a:srgbClr val="202122"/>
                </a:solidFill>
              </a:rPr>
              <a:t>Скорочення</a:t>
            </a:r>
            <a:r>
              <a:rPr lang="ru-RU" b="1" dirty="0">
                <a:solidFill>
                  <a:srgbClr val="202122"/>
                </a:solidFill>
              </a:rPr>
              <a:t> </a:t>
            </a:r>
            <a:r>
              <a:rPr lang="ru-RU" b="1" dirty="0" err="1">
                <a:solidFill>
                  <a:srgbClr val="202122"/>
                </a:solidFill>
              </a:rPr>
              <a:t>нерівності</a:t>
            </a:r>
            <a:r>
              <a:rPr lang="ru-RU" b="1" dirty="0">
                <a:solidFill>
                  <a:srgbClr val="202122"/>
                </a:solidFill>
              </a:rPr>
              <a:t> </a:t>
            </a:r>
            <a:r>
              <a:rPr lang="ru-RU" b="1" dirty="0" err="1">
                <a:solidFill>
                  <a:srgbClr val="202122"/>
                </a:solidFill>
              </a:rPr>
              <a:t>всередині</a:t>
            </a:r>
            <a:r>
              <a:rPr lang="ru-RU" b="1" dirty="0">
                <a:solidFill>
                  <a:srgbClr val="202122"/>
                </a:solidFill>
              </a:rPr>
              <a:t> </a:t>
            </a:r>
            <a:r>
              <a:rPr lang="ru-RU" b="1" dirty="0" err="1">
                <a:solidFill>
                  <a:srgbClr val="202122"/>
                </a:solidFill>
              </a:rPr>
              <a:t>країн</a:t>
            </a:r>
            <a:r>
              <a:rPr lang="ru-RU" b="1" dirty="0">
                <a:solidFill>
                  <a:srgbClr val="202122"/>
                </a:solidFill>
              </a:rPr>
              <a:t> і </a:t>
            </a:r>
            <a:r>
              <a:rPr lang="ru-RU" b="1" dirty="0" err="1">
                <a:solidFill>
                  <a:srgbClr val="202122"/>
                </a:solidFill>
              </a:rPr>
              <a:t>між</a:t>
            </a:r>
            <a:r>
              <a:rPr lang="ru-RU" b="1" dirty="0">
                <a:solidFill>
                  <a:srgbClr val="202122"/>
                </a:solidFill>
              </a:rPr>
              <a:t> ними»</a:t>
            </a:r>
            <a:r>
              <a:rPr lang="ru-RU" dirty="0">
                <a:solidFill>
                  <a:srgbClr val="202122"/>
                </a:solidFill>
              </a:rPr>
              <a:t>. Добре </a:t>
            </a:r>
            <a:r>
              <a:rPr lang="ru-RU" dirty="0" err="1">
                <a:solidFill>
                  <a:srgbClr val="202122"/>
                </a:solidFill>
              </a:rPr>
              <a:t>відомо</a:t>
            </a:r>
            <a:r>
              <a:rPr lang="ru-RU" dirty="0">
                <a:solidFill>
                  <a:srgbClr val="202122"/>
                </a:solidFill>
              </a:rPr>
              <a:t>, що </a:t>
            </a:r>
            <a:r>
              <a:rPr lang="ru-RU" dirty="0" err="1">
                <a:solidFill>
                  <a:srgbClr val="202122"/>
                </a:solidFill>
              </a:rPr>
              <a:t>нерівність</a:t>
            </a:r>
            <a:r>
              <a:rPr lang="ru-RU" dirty="0">
                <a:solidFill>
                  <a:srgbClr val="202122"/>
                </a:solidFill>
              </a:rPr>
              <a:t> доходів </a:t>
            </a:r>
            <a:r>
              <a:rPr lang="ru-RU" dirty="0" err="1">
                <a:solidFill>
                  <a:srgbClr val="202122"/>
                </a:solidFill>
              </a:rPr>
              <a:t>зростає</a:t>
            </a:r>
            <a:r>
              <a:rPr lang="ru-RU" dirty="0">
                <a:solidFill>
                  <a:srgbClr val="202122"/>
                </a:solidFill>
              </a:rPr>
              <a:t>, коли 10 % </a:t>
            </a:r>
            <a:r>
              <a:rPr lang="ru-RU" dirty="0" err="1">
                <a:solidFill>
                  <a:srgbClr val="202122"/>
                </a:solidFill>
              </a:rPr>
              <a:t>найбагатших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отримують</a:t>
            </a:r>
            <a:r>
              <a:rPr lang="ru-RU" dirty="0">
                <a:solidFill>
                  <a:srgbClr val="202122"/>
                </a:solidFill>
              </a:rPr>
              <a:t> до 40 % </a:t>
            </a:r>
            <a:r>
              <a:rPr lang="ru-RU" dirty="0" err="1">
                <a:solidFill>
                  <a:srgbClr val="202122"/>
                </a:solidFill>
              </a:rPr>
              <a:t>загального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світового</a:t>
            </a:r>
            <a:r>
              <a:rPr lang="ru-RU" dirty="0">
                <a:solidFill>
                  <a:srgbClr val="202122"/>
                </a:solidFill>
              </a:rPr>
              <a:t> доходу. </a:t>
            </a:r>
            <a:r>
              <a:rPr lang="ru-RU" dirty="0" err="1">
                <a:solidFill>
                  <a:srgbClr val="202122"/>
                </a:solidFill>
              </a:rPr>
              <a:t>Найбідніші</a:t>
            </a:r>
            <a:r>
              <a:rPr lang="ru-RU" dirty="0">
                <a:solidFill>
                  <a:srgbClr val="202122"/>
                </a:solidFill>
              </a:rPr>
              <a:t> 10 % </a:t>
            </a:r>
            <a:r>
              <a:rPr lang="ru-RU" dirty="0" err="1">
                <a:solidFill>
                  <a:srgbClr val="202122"/>
                </a:solidFill>
              </a:rPr>
              <a:t>отримують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лише</a:t>
            </a:r>
            <a:r>
              <a:rPr lang="ru-RU" dirty="0">
                <a:solidFill>
                  <a:srgbClr val="202122"/>
                </a:solidFill>
              </a:rPr>
              <a:t> від 2 % до 7 % </a:t>
            </a:r>
            <a:r>
              <a:rPr lang="ru-RU" dirty="0" err="1">
                <a:solidFill>
                  <a:srgbClr val="202122"/>
                </a:solidFill>
              </a:rPr>
              <a:t>загального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світового</a:t>
            </a:r>
            <a:r>
              <a:rPr lang="ru-RU" dirty="0">
                <a:solidFill>
                  <a:srgbClr val="202122"/>
                </a:solidFill>
              </a:rPr>
              <a:t> доходу. У </a:t>
            </a:r>
            <a:r>
              <a:rPr lang="ru-RU" dirty="0" err="1">
                <a:solidFill>
                  <a:srgbClr val="202122"/>
                </a:solidFill>
              </a:rPr>
              <a:t>країнах</a:t>
            </a:r>
            <a:r>
              <a:rPr lang="ru-RU" dirty="0">
                <a:solidFill>
                  <a:srgbClr val="202122"/>
                </a:solidFill>
              </a:rPr>
              <a:t>, що </a:t>
            </a:r>
            <a:r>
              <a:rPr lang="ru-RU" dirty="0" err="1">
                <a:solidFill>
                  <a:srgbClr val="202122"/>
                </a:solidFill>
              </a:rPr>
              <a:t>розвиваються</a:t>
            </a:r>
            <a:r>
              <a:rPr lang="ru-RU" dirty="0">
                <a:solidFill>
                  <a:srgbClr val="202122"/>
                </a:solidFill>
              </a:rPr>
              <a:t>, </a:t>
            </a:r>
            <a:r>
              <a:rPr lang="ru-RU" dirty="0" err="1">
                <a:solidFill>
                  <a:srgbClr val="202122"/>
                </a:solidFill>
              </a:rPr>
              <a:t>нерівність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зросла</a:t>
            </a:r>
            <a:r>
              <a:rPr lang="ru-RU" dirty="0">
                <a:solidFill>
                  <a:srgbClr val="202122"/>
                </a:solidFill>
              </a:rPr>
              <a:t> на 11 %, якщо </a:t>
            </a:r>
            <a:r>
              <a:rPr lang="ru-RU" dirty="0" err="1">
                <a:solidFill>
                  <a:srgbClr val="202122"/>
                </a:solidFill>
              </a:rPr>
              <a:t>брати</a:t>
            </a:r>
            <a:r>
              <a:rPr lang="ru-RU" dirty="0">
                <a:solidFill>
                  <a:srgbClr val="202122"/>
                </a:solidFill>
              </a:rPr>
              <a:t> до </a:t>
            </a:r>
            <a:r>
              <a:rPr lang="ru-RU" dirty="0" err="1">
                <a:solidFill>
                  <a:srgbClr val="202122"/>
                </a:solidFill>
              </a:rPr>
              <a:t>уваги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зростання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населення</a:t>
            </a:r>
            <a:r>
              <a:rPr lang="ru-RU" dirty="0">
                <a:solidFill>
                  <a:srgbClr val="202122"/>
                </a:solidFill>
              </a:rPr>
              <a:t>.</a:t>
            </a:r>
          </a:p>
          <a:p>
            <a:r>
              <a:rPr lang="ru-RU" dirty="0" err="1">
                <a:solidFill>
                  <a:srgbClr val="202122"/>
                </a:solidFill>
              </a:rPr>
              <a:t>Таке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зростання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розриву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вимагає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формування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обґрунтованої</a:t>
            </a:r>
            <a:r>
              <a:rPr lang="ru-RU" dirty="0">
                <a:solidFill>
                  <a:srgbClr val="202122"/>
                </a:solidFill>
              </a:rPr>
              <a:t> політики для </a:t>
            </a:r>
            <a:r>
              <a:rPr lang="ru-RU" dirty="0" err="1">
                <a:solidFill>
                  <a:srgbClr val="202122"/>
                </a:solidFill>
              </a:rPr>
              <a:t>розширення</a:t>
            </a:r>
            <a:r>
              <a:rPr lang="ru-RU" dirty="0">
                <a:solidFill>
                  <a:srgbClr val="202122"/>
                </a:solidFill>
              </a:rPr>
              <a:t> прав і </a:t>
            </a:r>
            <a:r>
              <a:rPr lang="ru-RU" dirty="0" err="1">
                <a:solidFill>
                  <a:srgbClr val="202122"/>
                </a:solidFill>
              </a:rPr>
              <a:t>можливостей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нижнього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процентилю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отримувачів</a:t>
            </a:r>
            <a:r>
              <a:rPr lang="ru-RU" dirty="0">
                <a:solidFill>
                  <a:srgbClr val="202122"/>
                </a:solidFill>
              </a:rPr>
              <a:t> доходів, а також </a:t>
            </a:r>
            <a:r>
              <a:rPr lang="ru-RU" dirty="0" err="1">
                <a:solidFill>
                  <a:srgbClr val="202122"/>
                </a:solidFill>
              </a:rPr>
              <a:t>сприяння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економічній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інтеграції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всіх</a:t>
            </a:r>
            <a:r>
              <a:rPr lang="ru-RU" dirty="0">
                <a:solidFill>
                  <a:srgbClr val="202122"/>
                </a:solidFill>
              </a:rPr>
              <a:t>, </a:t>
            </a:r>
            <a:r>
              <a:rPr lang="ru-RU" dirty="0" err="1">
                <a:solidFill>
                  <a:srgbClr val="202122"/>
                </a:solidFill>
              </a:rPr>
              <a:t>незалежно</a:t>
            </a:r>
            <a:r>
              <a:rPr lang="ru-RU" dirty="0">
                <a:solidFill>
                  <a:srgbClr val="202122"/>
                </a:solidFill>
              </a:rPr>
              <a:t> від </a:t>
            </a:r>
            <a:r>
              <a:rPr lang="ru-RU" dirty="0" err="1">
                <a:solidFill>
                  <a:srgbClr val="202122"/>
                </a:solidFill>
              </a:rPr>
              <a:t>статі</a:t>
            </a:r>
            <a:r>
              <a:rPr lang="ru-RU" dirty="0">
                <a:solidFill>
                  <a:srgbClr val="202122"/>
                </a:solidFill>
              </a:rPr>
              <a:t>, </a:t>
            </a:r>
            <a:r>
              <a:rPr lang="ru-RU" dirty="0" err="1">
                <a:solidFill>
                  <a:srgbClr val="202122"/>
                </a:solidFill>
              </a:rPr>
              <a:t>раси</a:t>
            </a:r>
            <a:r>
              <a:rPr lang="ru-RU" dirty="0">
                <a:solidFill>
                  <a:srgbClr val="202122"/>
                </a:solidFill>
              </a:rPr>
              <a:t> або </a:t>
            </a:r>
            <a:r>
              <a:rPr lang="ru-RU" dirty="0" err="1">
                <a:solidFill>
                  <a:srgbClr val="202122"/>
                </a:solidFill>
              </a:rPr>
              <a:t>етнічної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приналежності</a:t>
            </a:r>
            <a:r>
              <a:rPr lang="ru-RU" dirty="0">
                <a:solidFill>
                  <a:srgbClr val="202122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2633540"/>
      </p:ext>
    </p:extLst>
  </p:cSld>
  <p:clrMapOvr>
    <a:masterClrMapping/>
  </p:clrMapOvr>
  <p:transition>
    <p:strips dir="ld"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s://upload.wikimedia.org/wikipedia/commons/thumb/8/80/SDG-11_Ukrainian.svg/220px-SDG-11_Ukrainian.sv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8640"/>
            <a:ext cx="2095500" cy="2095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434174" y="1628800"/>
            <a:ext cx="63722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202122"/>
                </a:solidFill>
              </a:rPr>
              <a:t>«Забезпечення </a:t>
            </a:r>
            <a:r>
              <a:rPr lang="ru-RU" b="1" dirty="0" err="1">
                <a:solidFill>
                  <a:srgbClr val="202122"/>
                </a:solidFill>
              </a:rPr>
              <a:t>відкритості</a:t>
            </a:r>
            <a:r>
              <a:rPr lang="ru-RU" b="1" dirty="0">
                <a:solidFill>
                  <a:srgbClr val="202122"/>
                </a:solidFill>
              </a:rPr>
              <a:t>, </a:t>
            </a:r>
            <a:r>
              <a:rPr lang="ru-RU" b="1" dirty="0" err="1">
                <a:solidFill>
                  <a:srgbClr val="202122"/>
                </a:solidFill>
              </a:rPr>
              <a:t>безпеки</a:t>
            </a:r>
            <a:r>
              <a:rPr lang="ru-RU" b="1" dirty="0">
                <a:solidFill>
                  <a:srgbClr val="202122"/>
                </a:solidFill>
              </a:rPr>
              <a:t>, </a:t>
            </a:r>
            <a:r>
              <a:rPr lang="ru-RU" b="1" dirty="0" err="1">
                <a:solidFill>
                  <a:srgbClr val="202122"/>
                </a:solidFill>
              </a:rPr>
              <a:t>життєстійкості</a:t>
            </a:r>
            <a:r>
              <a:rPr lang="ru-RU" b="1" dirty="0">
                <a:solidFill>
                  <a:srgbClr val="202122"/>
                </a:solidFill>
              </a:rPr>
              <a:t> й </a:t>
            </a:r>
            <a:r>
              <a:rPr lang="ru-RU" b="1" dirty="0" err="1">
                <a:solidFill>
                  <a:srgbClr val="202122"/>
                </a:solidFill>
              </a:rPr>
              <a:t>екологічної</a:t>
            </a:r>
            <a:r>
              <a:rPr lang="ru-RU" b="1" dirty="0">
                <a:solidFill>
                  <a:srgbClr val="202122"/>
                </a:solidFill>
              </a:rPr>
              <a:t> </a:t>
            </a:r>
            <a:r>
              <a:rPr lang="ru-RU" b="1" dirty="0" err="1">
                <a:solidFill>
                  <a:srgbClr val="202122"/>
                </a:solidFill>
              </a:rPr>
              <a:t>стійкості</a:t>
            </a:r>
            <a:r>
              <a:rPr lang="ru-RU" b="1" dirty="0">
                <a:solidFill>
                  <a:srgbClr val="202122"/>
                </a:solidFill>
              </a:rPr>
              <a:t> </a:t>
            </a:r>
            <a:r>
              <a:rPr lang="ru-RU" b="1" dirty="0" err="1">
                <a:solidFill>
                  <a:srgbClr val="202122"/>
                </a:solidFill>
              </a:rPr>
              <a:t>міст</a:t>
            </a:r>
            <a:r>
              <a:rPr lang="ru-RU" b="1" dirty="0">
                <a:solidFill>
                  <a:srgbClr val="202122"/>
                </a:solidFill>
              </a:rPr>
              <a:t> і </a:t>
            </a:r>
            <a:r>
              <a:rPr lang="ru-RU" b="1" dirty="0" err="1">
                <a:solidFill>
                  <a:srgbClr val="202122"/>
                </a:solidFill>
              </a:rPr>
              <a:t>населених</a:t>
            </a:r>
            <a:r>
              <a:rPr lang="ru-RU" b="1" dirty="0">
                <a:solidFill>
                  <a:srgbClr val="202122"/>
                </a:solidFill>
              </a:rPr>
              <a:t> </a:t>
            </a:r>
            <a:r>
              <a:rPr lang="ru-RU" b="1" dirty="0" err="1">
                <a:solidFill>
                  <a:srgbClr val="202122"/>
                </a:solidFill>
              </a:rPr>
              <a:t>пунктів</a:t>
            </a:r>
            <a:r>
              <a:rPr lang="ru-RU" b="1" dirty="0">
                <a:solidFill>
                  <a:srgbClr val="202122"/>
                </a:solidFill>
              </a:rPr>
              <a:t>».</a:t>
            </a:r>
            <a:r>
              <a:rPr lang="ru-RU" dirty="0">
                <a:solidFill>
                  <a:srgbClr val="202122"/>
                </a:solidFill>
              </a:rPr>
              <a:t> </a:t>
            </a:r>
            <a:r>
              <a:rPr lang="ru-RU" dirty="0" err="1">
                <a:solidFill>
                  <a:srgbClr val="202122"/>
                </a:solidFill>
              </a:rPr>
              <a:t>Більше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половини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населення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світу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проживає</a:t>
            </a:r>
            <a:r>
              <a:rPr lang="ru-RU" dirty="0">
                <a:solidFill>
                  <a:srgbClr val="202122"/>
                </a:solidFill>
              </a:rPr>
              <a:t> в </a:t>
            </a:r>
            <a:r>
              <a:rPr lang="ru-RU" dirty="0" err="1">
                <a:solidFill>
                  <a:srgbClr val="202122"/>
                </a:solidFill>
              </a:rPr>
              <a:t>міських</a:t>
            </a:r>
            <a:r>
              <a:rPr lang="ru-RU" dirty="0">
                <a:solidFill>
                  <a:srgbClr val="202122"/>
                </a:solidFill>
              </a:rPr>
              <a:t> районах. До 2050 року </a:t>
            </a:r>
            <a:r>
              <a:rPr lang="ru-RU" dirty="0" err="1">
                <a:solidFill>
                  <a:srgbClr val="202122"/>
                </a:solidFill>
              </a:rPr>
              <a:t>ця</a:t>
            </a:r>
            <a:r>
              <a:rPr lang="ru-RU" dirty="0">
                <a:solidFill>
                  <a:srgbClr val="202122"/>
                </a:solidFill>
              </a:rPr>
              <a:t> цифра </a:t>
            </a:r>
            <a:r>
              <a:rPr lang="ru-RU" dirty="0" err="1">
                <a:solidFill>
                  <a:srgbClr val="202122"/>
                </a:solidFill>
              </a:rPr>
              <a:t>зросте</a:t>
            </a:r>
            <a:r>
              <a:rPr lang="ru-RU" dirty="0">
                <a:solidFill>
                  <a:srgbClr val="202122"/>
                </a:solidFill>
              </a:rPr>
              <a:t> до 6,5 млрд людей, </a:t>
            </a:r>
            <a:r>
              <a:rPr lang="ru-RU" dirty="0" err="1">
                <a:solidFill>
                  <a:srgbClr val="202122"/>
                </a:solidFill>
              </a:rPr>
              <a:t>тобто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двох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третин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усього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людства</a:t>
            </a:r>
            <a:r>
              <a:rPr lang="ru-RU" dirty="0">
                <a:solidFill>
                  <a:srgbClr val="202122"/>
                </a:solidFill>
              </a:rPr>
              <a:t>. </a:t>
            </a:r>
            <a:r>
              <a:rPr lang="ru-RU" dirty="0" err="1">
                <a:solidFill>
                  <a:srgbClr val="202122"/>
                </a:solidFill>
              </a:rPr>
              <a:t>Сталого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розвитку</a:t>
            </a:r>
            <a:r>
              <a:rPr lang="ru-RU" dirty="0">
                <a:solidFill>
                  <a:srgbClr val="202122"/>
                </a:solidFill>
              </a:rPr>
              <a:t> не можна </a:t>
            </a:r>
            <a:r>
              <a:rPr lang="ru-RU" dirty="0" err="1">
                <a:solidFill>
                  <a:srgbClr val="202122"/>
                </a:solidFill>
              </a:rPr>
              <a:t>досягти</a:t>
            </a:r>
            <a:r>
              <a:rPr lang="ru-RU" dirty="0">
                <a:solidFill>
                  <a:srgbClr val="202122"/>
                </a:solidFill>
              </a:rPr>
              <a:t> без </a:t>
            </a:r>
            <a:r>
              <a:rPr lang="ru-RU" dirty="0" err="1">
                <a:solidFill>
                  <a:srgbClr val="202122"/>
                </a:solidFill>
              </a:rPr>
              <a:t>істотного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перетворення</a:t>
            </a:r>
            <a:r>
              <a:rPr lang="ru-RU" dirty="0">
                <a:solidFill>
                  <a:srgbClr val="202122"/>
                </a:solidFill>
              </a:rPr>
              <a:t> того, </a:t>
            </a:r>
            <a:r>
              <a:rPr lang="ru-RU" dirty="0" err="1">
                <a:solidFill>
                  <a:srgbClr val="202122"/>
                </a:solidFill>
              </a:rPr>
              <a:t>яким</a:t>
            </a:r>
            <a:r>
              <a:rPr lang="ru-RU" dirty="0">
                <a:solidFill>
                  <a:srgbClr val="202122"/>
                </a:solidFill>
              </a:rPr>
              <a:t> чином ми </a:t>
            </a:r>
            <a:r>
              <a:rPr lang="ru-RU" dirty="0" err="1">
                <a:solidFill>
                  <a:srgbClr val="202122"/>
                </a:solidFill>
              </a:rPr>
              <a:t>будуємо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міські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райони</a:t>
            </a:r>
            <a:r>
              <a:rPr lang="ru-RU" dirty="0">
                <a:solidFill>
                  <a:srgbClr val="202122"/>
                </a:solidFill>
              </a:rPr>
              <a:t> і </a:t>
            </a:r>
            <a:r>
              <a:rPr lang="ru-RU" dirty="0" err="1">
                <a:solidFill>
                  <a:srgbClr val="202122"/>
                </a:solidFill>
              </a:rPr>
              <a:t>керуємо</a:t>
            </a:r>
            <a:r>
              <a:rPr lang="ru-RU" dirty="0">
                <a:solidFill>
                  <a:srgbClr val="202122"/>
                </a:solidFill>
              </a:rPr>
              <a:t> ними.</a:t>
            </a:r>
          </a:p>
          <a:p>
            <a:r>
              <a:rPr lang="ru-RU" dirty="0" err="1">
                <a:solidFill>
                  <a:srgbClr val="202122"/>
                </a:solidFill>
              </a:rPr>
              <a:t>Швидке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зростання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міст</a:t>
            </a:r>
            <a:r>
              <a:rPr lang="ru-RU" dirty="0">
                <a:solidFill>
                  <a:srgbClr val="202122"/>
                </a:solidFill>
              </a:rPr>
              <a:t> у </a:t>
            </a:r>
            <a:r>
              <a:rPr lang="ru-RU" dirty="0" err="1">
                <a:solidFill>
                  <a:srgbClr val="202122"/>
                </a:solidFill>
              </a:rPr>
              <a:t>країнах</a:t>
            </a:r>
            <a:r>
              <a:rPr lang="ru-RU" dirty="0">
                <a:solidFill>
                  <a:srgbClr val="202122"/>
                </a:solidFill>
              </a:rPr>
              <a:t>, що </a:t>
            </a:r>
            <a:r>
              <a:rPr lang="ru-RU" dirty="0" err="1">
                <a:solidFill>
                  <a:srgbClr val="202122"/>
                </a:solidFill>
              </a:rPr>
              <a:t>розвиваються</a:t>
            </a:r>
            <a:r>
              <a:rPr lang="ru-RU" dirty="0">
                <a:solidFill>
                  <a:srgbClr val="202122"/>
                </a:solidFill>
              </a:rPr>
              <a:t>, </a:t>
            </a:r>
            <a:r>
              <a:rPr lang="ru-RU" dirty="0" err="1">
                <a:solidFill>
                  <a:srgbClr val="202122"/>
                </a:solidFill>
              </a:rPr>
              <a:t>одночасно</a:t>
            </a:r>
            <a:r>
              <a:rPr lang="ru-RU" dirty="0">
                <a:solidFill>
                  <a:srgbClr val="202122"/>
                </a:solidFill>
              </a:rPr>
              <a:t> з </a:t>
            </a:r>
            <a:r>
              <a:rPr lang="ru-RU" dirty="0" err="1">
                <a:solidFill>
                  <a:srgbClr val="202122"/>
                </a:solidFill>
              </a:rPr>
              <a:t>активізацією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міграції</a:t>
            </a:r>
            <a:r>
              <a:rPr lang="ru-RU" dirty="0">
                <a:solidFill>
                  <a:srgbClr val="202122"/>
                </a:solidFill>
              </a:rPr>
              <a:t> з </a:t>
            </a:r>
            <a:r>
              <a:rPr lang="ru-RU" dirty="0" err="1">
                <a:solidFill>
                  <a:srgbClr val="202122"/>
                </a:solidFill>
              </a:rPr>
              <a:t>сільських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районів</a:t>
            </a:r>
            <a:r>
              <a:rPr lang="ru-RU" dirty="0">
                <a:solidFill>
                  <a:srgbClr val="202122"/>
                </a:solidFill>
              </a:rPr>
              <a:t> до </a:t>
            </a:r>
            <a:r>
              <a:rPr lang="ru-RU" dirty="0" err="1">
                <a:solidFill>
                  <a:srgbClr val="202122"/>
                </a:solidFill>
              </a:rPr>
              <a:t>міста</a:t>
            </a:r>
            <a:r>
              <a:rPr lang="ru-RU" dirty="0">
                <a:solidFill>
                  <a:srgbClr val="202122"/>
                </a:solidFill>
              </a:rPr>
              <a:t>, </a:t>
            </a:r>
            <a:r>
              <a:rPr lang="ru-RU" dirty="0" err="1">
                <a:solidFill>
                  <a:srgbClr val="202122"/>
                </a:solidFill>
              </a:rPr>
              <a:t>викликало</a:t>
            </a:r>
            <a:r>
              <a:rPr lang="ru-RU" dirty="0">
                <a:solidFill>
                  <a:srgbClr val="202122"/>
                </a:solidFill>
              </a:rPr>
              <a:t> бум у </a:t>
            </a:r>
            <a:r>
              <a:rPr lang="ru-RU" dirty="0" err="1">
                <a:solidFill>
                  <a:srgbClr val="202122"/>
                </a:solidFill>
              </a:rPr>
              <a:t>мегаполісах</a:t>
            </a:r>
            <a:r>
              <a:rPr lang="ru-RU" dirty="0">
                <a:solidFill>
                  <a:srgbClr val="202122"/>
                </a:solidFill>
              </a:rPr>
              <a:t>. У 1990 </a:t>
            </a:r>
            <a:r>
              <a:rPr lang="ru-RU" dirty="0" err="1">
                <a:solidFill>
                  <a:srgbClr val="202122"/>
                </a:solidFill>
              </a:rPr>
              <a:t>році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налічувалося</a:t>
            </a:r>
            <a:r>
              <a:rPr lang="ru-RU" dirty="0">
                <a:solidFill>
                  <a:srgbClr val="202122"/>
                </a:solidFill>
              </a:rPr>
              <a:t> 10 </a:t>
            </a:r>
            <a:r>
              <a:rPr lang="ru-RU" dirty="0" err="1">
                <a:solidFill>
                  <a:srgbClr val="202122"/>
                </a:solidFill>
              </a:rPr>
              <a:t>мегаполісів</a:t>
            </a:r>
            <a:r>
              <a:rPr lang="ru-RU" dirty="0">
                <a:solidFill>
                  <a:srgbClr val="202122"/>
                </a:solidFill>
              </a:rPr>
              <a:t>, що </a:t>
            </a:r>
            <a:r>
              <a:rPr lang="ru-RU" dirty="0" err="1">
                <a:solidFill>
                  <a:srgbClr val="202122"/>
                </a:solidFill>
              </a:rPr>
              <a:t>мали</a:t>
            </a:r>
            <a:r>
              <a:rPr lang="ru-RU" dirty="0">
                <a:solidFill>
                  <a:srgbClr val="202122"/>
                </a:solidFill>
              </a:rPr>
              <a:t> 10 </a:t>
            </a:r>
            <a:r>
              <a:rPr lang="ru-RU" dirty="0" err="1">
                <a:solidFill>
                  <a:srgbClr val="202122"/>
                </a:solidFill>
              </a:rPr>
              <a:t>мільйонів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жителів</a:t>
            </a:r>
            <a:r>
              <a:rPr lang="ru-RU" dirty="0">
                <a:solidFill>
                  <a:srgbClr val="202122"/>
                </a:solidFill>
              </a:rPr>
              <a:t> або </a:t>
            </a:r>
            <a:r>
              <a:rPr lang="ru-RU" dirty="0" err="1">
                <a:solidFill>
                  <a:srgbClr val="202122"/>
                </a:solidFill>
              </a:rPr>
              <a:t>більше</a:t>
            </a:r>
            <a:r>
              <a:rPr lang="ru-RU" dirty="0">
                <a:solidFill>
                  <a:srgbClr val="202122"/>
                </a:solidFill>
              </a:rPr>
              <a:t>. У 2014 </a:t>
            </a:r>
            <a:r>
              <a:rPr lang="ru-RU" dirty="0" err="1">
                <a:solidFill>
                  <a:srgbClr val="202122"/>
                </a:solidFill>
              </a:rPr>
              <a:t>році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мегаполісів</a:t>
            </a:r>
            <a:r>
              <a:rPr lang="ru-RU" dirty="0">
                <a:solidFill>
                  <a:srgbClr val="202122"/>
                </a:solidFill>
              </a:rPr>
              <a:t> стало 28, у </a:t>
            </a:r>
            <a:r>
              <a:rPr lang="ru-RU" dirty="0" err="1">
                <a:solidFill>
                  <a:srgbClr val="202122"/>
                </a:solidFill>
              </a:rPr>
              <a:t>яких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проживає</a:t>
            </a:r>
            <a:r>
              <a:rPr lang="ru-RU" dirty="0">
                <a:solidFill>
                  <a:srgbClr val="202122"/>
                </a:solidFill>
              </a:rPr>
              <a:t> 453 </a:t>
            </a:r>
            <a:r>
              <a:rPr lang="ru-RU" dirty="0" err="1">
                <a:solidFill>
                  <a:srgbClr val="202122"/>
                </a:solidFill>
              </a:rPr>
              <a:t>мільйони</a:t>
            </a:r>
            <a:r>
              <a:rPr lang="ru-RU" dirty="0">
                <a:solidFill>
                  <a:srgbClr val="202122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28895753"/>
      </p:ext>
    </p:extLst>
  </p:cSld>
  <p:clrMapOvr>
    <a:masterClrMapping/>
  </p:clrMapOvr>
  <p:transition>
    <p:strips dir="l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/>
          <p:cNvSpPr/>
          <p:nvPr/>
        </p:nvSpPr>
        <p:spPr>
          <a:xfrm>
            <a:off x="503548" y="0"/>
            <a:ext cx="8136904" cy="8802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  <a:spcAft>
                <a:spcPts val="0"/>
              </a:spcAft>
            </a:pPr>
            <a:r>
              <a:rPr lang="ru-RU" sz="3200" b="1" dirty="0">
                <a:latin typeface="+mn-lt"/>
                <a:ea typeface="Calibri" panose="020F0502020204030204" pitchFamily="34" charset="0"/>
              </a:rPr>
              <a:t>Визначення </a:t>
            </a:r>
            <a:r>
              <a:rPr lang="ru-RU" sz="3200" b="1" dirty="0" err="1">
                <a:latin typeface="+mn-lt"/>
                <a:ea typeface="Calibri" panose="020F0502020204030204" pitchFamily="34" charset="0"/>
              </a:rPr>
              <a:t>поняття</a:t>
            </a:r>
            <a:r>
              <a:rPr lang="ru-RU" sz="3200" b="1" dirty="0">
                <a:latin typeface="+mn-lt"/>
                <a:ea typeface="Calibri" panose="020F0502020204030204" pitchFamily="34" charset="0"/>
              </a:rPr>
              <a:t> “науки” за </a:t>
            </a:r>
            <a:endParaRPr lang="en-US" sz="3200" b="1" dirty="0" smtClean="0">
              <a:latin typeface="+mn-lt"/>
              <a:ea typeface="Calibri" panose="020F0502020204030204" pitchFamily="34" charset="0"/>
            </a:endParaRPr>
          </a:p>
          <a:p>
            <a:pPr algn="ctr">
              <a:lnSpc>
                <a:spcPct val="80000"/>
              </a:lnSpc>
              <a:spcAft>
                <a:spcPts val="0"/>
              </a:spcAft>
            </a:pPr>
            <a:r>
              <a:rPr lang="ru-RU" sz="3200" b="1" dirty="0" smtClean="0">
                <a:latin typeface="+mn-lt"/>
                <a:ea typeface="Calibri" panose="020F0502020204030204" pitchFamily="34" charset="0"/>
              </a:rPr>
              <a:t>Е</a:t>
            </a:r>
            <a:r>
              <a:rPr lang="ru-RU" sz="3200" b="1" dirty="0">
                <a:latin typeface="+mn-lt"/>
                <a:ea typeface="Calibri" panose="020F0502020204030204" pitchFamily="34" charset="0"/>
              </a:rPr>
              <a:t>. </a:t>
            </a:r>
            <a:r>
              <a:rPr lang="ru-RU" sz="3200" b="1" dirty="0" err="1">
                <a:latin typeface="+mn-lt"/>
                <a:ea typeface="Calibri" panose="020F0502020204030204" pitchFamily="34" charset="0"/>
              </a:rPr>
              <a:t>Агацці</a:t>
            </a:r>
            <a:endParaRPr lang="uk-UA" sz="3200" dirty="0">
              <a:effectLst/>
              <a:latin typeface="+mn-lt"/>
              <a:ea typeface="Calibri" panose="020F0502020204030204" pitchFamily="34" charset="0"/>
            </a:endParaRPr>
          </a:p>
        </p:txBody>
      </p:sp>
      <p:sp>
        <p:nvSpPr>
          <p:cNvPr id="71" name="Rectangle 8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28" name="Rectangle 37"/>
          <p:cNvSpPr>
            <a:spLocks noChangeArrowheads="1"/>
          </p:cNvSpPr>
          <p:nvPr/>
        </p:nvSpPr>
        <p:spPr bwMode="auto">
          <a:xfrm>
            <a:off x="1225277" y="308540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pSp>
        <p:nvGrpSpPr>
          <p:cNvPr id="29" name="Group 1"/>
          <p:cNvGrpSpPr>
            <a:grpSpLocks/>
          </p:cNvGrpSpPr>
          <p:nvPr/>
        </p:nvGrpSpPr>
        <p:grpSpPr bwMode="auto">
          <a:xfrm>
            <a:off x="251520" y="1196751"/>
            <a:ext cx="8659779" cy="5545199"/>
            <a:chOff x="1674" y="6781"/>
            <a:chExt cx="9203" cy="4490"/>
          </a:xfrm>
        </p:grpSpPr>
        <p:sp>
          <p:nvSpPr>
            <p:cNvPr id="30" name="Rectangle 20"/>
            <p:cNvSpPr>
              <a:spLocks noChangeArrowheads="1"/>
            </p:cNvSpPr>
            <p:nvPr/>
          </p:nvSpPr>
          <p:spPr bwMode="auto">
            <a:xfrm>
              <a:off x="3281" y="6781"/>
              <a:ext cx="6581" cy="540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3600" b="0" i="1" u="none" strike="noStrike" cap="none" normalizeH="0" baseline="0" dirty="0" smtClean="0">
                  <a:ln>
                    <a:noFill/>
                  </a:ln>
                  <a:solidFill>
                    <a:sysClr val="windowText" lastClr="0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Визначення науки за Е. </a:t>
              </a:r>
              <a:r>
                <a:rPr kumimoji="0" lang="uk-UA" altLang="uk-UA" sz="3600" b="0" i="1" u="none" strike="noStrike" cap="none" normalizeH="0" baseline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Агацці</a:t>
              </a:r>
              <a:endParaRPr kumimoji="0" lang="uk-UA" altLang="uk-UA" sz="3600" b="0" i="1" u="none" strike="noStrike" cap="none" normalizeH="0" baseline="0" dirty="0" smtClean="0">
                <a:ln>
                  <a:noFill/>
                </a:ln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altLang="uk-UA" sz="1800" b="0" i="1" u="none" strike="noStrike" cap="none" normalizeH="0" baseline="0" dirty="0" smtClean="0">
                <a:ln>
                  <a:noFill/>
                </a:ln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endParaRPr>
            </a:p>
          </p:txBody>
        </p:sp>
        <p:sp>
          <p:nvSpPr>
            <p:cNvPr id="31" name="Oval 19"/>
            <p:cNvSpPr>
              <a:spLocks noChangeArrowheads="1"/>
            </p:cNvSpPr>
            <p:nvPr/>
          </p:nvSpPr>
          <p:spPr bwMode="auto">
            <a:xfrm>
              <a:off x="1857" y="7360"/>
              <a:ext cx="540" cy="540"/>
            </a:xfrm>
            <a:prstGeom prst="ellipse">
              <a:avLst/>
            </a:prstGeom>
            <a:ln>
              <a:headEnd/>
              <a:tailEnd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uk-UA" sz="3200" b="0" i="0" u="none" strike="noStrike" cap="none" normalizeH="0" baseline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1</a:t>
              </a:r>
              <a:endParaRPr kumimoji="0" lang="ru-RU" altLang="uk-UA" sz="3200" b="0" i="0" u="none" strike="noStrike" cap="none" normalizeH="0" baseline="0" smtClean="0">
                <a:ln>
                  <a:noFill/>
                </a:ln>
                <a:solidFill>
                  <a:sysClr val="windowText" lastClr="000000"/>
                </a:solidFill>
                <a:effectLst/>
              </a:endParaRPr>
            </a:p>
          </p:txBody>
        </p:sp>
        <p:sp>
          <p:nvSpPr>
            <p:cNvPr id="32" name="Oval 18"/>
            <p:cNvSpPr>
              <a:spLocks noChangeArrowheads="1"/>
            </p:cNvSpPr>
            <p:nvPr/>
          </p:nvSpPr>
          <p:spPr bwMode="auto">
            <a:xfrm>
              <a:off x="1857" y="8941"/>
              <a:ext cx="540" cy="540"/>
            </a:xfrm>
            <a:prstGeom prst="ellipse">
              <a:avLst/>
            </a:prstGeom>
            <a:ln>
              <a:headEnd/>
              <a:tailEnd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uk-UA" sz="3200" b="0" i="0" u="none" strike="noStrike" cap="none" normalizeH="0" baseline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3</a:t>
              </a:r>
              <a:endParaRPr kumimoji="0" lang="ru-RU" altLang="uk-UA" sz="3200" b="0" i="0" u="none" strike="noStrike" cap="none" normalizeH="0" baseline="0" dirty="0" smtClean="0">
                <a:ln>
                  <a:noFill/>
                </a:ln>
                <a:solidFill>
                  <a:sysClr val="windowText" lastClr="000000"/>
                </a:solidFill>
                <a:effectLst/>
              </a:endParaRPr>
            </a:p>
          </p:txBody>
        </p:sp>
        <p:sp>
          <p:nvSpPr>
            <p:cNvPr id="33" name="Oval 17"/>
            <p:cNvSpPr>
              <a:spLocks noChangeArrowheads="1"/>
            </p:cNvSpPr>
            <p:nvPr/>
          </p:nvSpPr>
          <p:spPr bwMode="auto">
            <a:xfrm>
              <a:off x="1860" y="8071"/>
              <a:ext cx="540" cy="540"/>
            </a:xfrm>
            <a:prstGeom prst="ellipse">
              <a:avLst/>
            </a:prstGeom>
            <a:ln>
              <a:headEnd/>
              <a:tailEnd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uk-UA" sz="3200" b="0" i="0" u="none" strike="noStrike" cap="none" normalizeH="0" baseline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2</a:t>
              </a:r>
              <a:endParaRPr kumimoji="0" lang="ru-RU" altLang="uk-UA" sz="3200" b="0" i="0" u="none" strike="noStrike" cap="none" normalizeH="0" baseline="0" dirty="0" smtClean="0">
                <a:ln>
                  <a:noFill/>
                </a:ln>
                <a:solidFill>
                  <a:sysClr val="windowText" lastClr="000000"/>
                </a:solidFill>
                <a:effectLst/>
              </a:endParaRPr>
            </a:p>
          </p:txBody>
        </p:sp>
        <p:sp>
          <p:nvSpPr>
            <p:cNvPr id="34" name="Oval 16"/>
            <p:cNvSpPr>
              <a:spLocks noChangeArrowheads="1"/>
            </p:cNvSpPr>
            <p:nvPr/>
          </p:nvSpPr>
          <p:spPr bwMode="auto">
            <a:xfrm>
              <a:off x="1854" y="10124"/>
              <a:ext cx="540" cy="540"/>
            </a:xfrm>
            <a:prstGeom prst="ellipse">
              <a:avLst/>
            </a:prstGeom>
            <a:ln>
              <a:headEnd/>
              <a:tailEnd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uk-UA" sz="3200" b="0" i="0" u="none" strike="noStrike" cap="none" normalizeH="0" baseline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4</a:t>
              </a:r>
              <a:endParaRPr kumimoji="0" lang="ru-RU" altLang="uk-UA" sz="3200" b="0" i="0" u="none" strike="noStrike" cap="none" normalizeH="0" baseline="0" smtClean="0">
                <a:ln>
                  <a:noFill/>
                </a:ln>
                <a:solidFill>
                  <a:sysClr val="windowText" lastClr="000000"/>
                </a:solidFill>
                <a:effectLst/>
              </a:endParaRPr>
            </a:p>
          </p:txBody>
        </p:sp>
        <p:sp>
          <p:nvSpPr>
            <p:cNvPr id="35" name="Rectangle 15"/>
            <p:cNvSpPr>
              <a:spLocks noChangeArrowheads="1"/>
            </p:cNvSpPr>
            <p:nvPr/>
          </p:nvSpPr>
          <p:spPr bwMode="auto">
            <a:xfrm>
              <a:off x="2934" y="7426"/>
              <a:ext cx="7920" cy="421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uk-UA" sz="3000" b="0" i="0" u="none" strike="noStrike" cap="none" normalizeH="0" baseline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теорія</a:t>
              </a:r>
              <a:r>
                <a:rPr kumimoji="0" lang="ru-RU" altLang="uk-UA" sz="3000" b="0" i="0" u="none" strike="noStrike" cap="none" normalizeH="0" baseline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 про </a:t>
              </a:r>
              <a:r>
                <a:rPr kumimoji="0" lang="ru-RU" altLang="uk-UA" sz="3000" b="0" i="0" u="none" strike="noStrike" cap="none" normalizeH="0" baseline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певну</a:t>
              </a:r>
              <a:r>
                <a:rPr kumimoji="0" lang="ru-RU" altLang="uk-UA" sz="3000" b="0" i="0" u="none" strike="noStrike" cap="none" normalizeH="0" baseline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 </a:t>
              </a:r>
              <a:r>
                <a:rPr kumimoji="0" lang="ru-RU" altLang="uk-UA" sz="3000" b="0" i="0" u="none" strike="noStrike" cap="none" normalizeH="0" baseline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галузь</a:t>
              </a:r>
              <a:r>
                <a:rPr kumimoji="0" lang="ru-RU" altLang="uk-UA" sz="3000" b="0" i="0" u="none" strike="noStrike" cap="none" normalizeH="0" baseline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 </a:t>
              </a:r>
              <a:r>
                <a:rPr kumimoji="0" lang="ru-RU" altLang="uk-UA" sz="3000" b="0" i="0" u="none" strike="noStrike" cap="none" normalizeH="0" baseline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об'єктів</a:t>
              </a:r>
              <a:endParaRPr kumimoji="0" lang="ru-RU" altLang="uk-UA" sz="3000" b="0" i="0" u="none" strike="noStrike" cap="none" normalizeH="0" baseline="0" dirty="0" smtClean="0">
                <a:ln>
                  <a:noFill/>
                </a:ln>
                <a:solidFill>
                  <a:sysClr val="windowText" lastClr="000000"/>
                </a:solidFill>
                <a:effectLst/>
              </a:endParaRPr>
            </a:p>
          </p:txBody>
        </p:sp>
        <p:sp>
          <p:nvSpPr>
            <p:cNvPr id="36" name="Rectangle 14"/>
            <p:cNvSpPr>
              <a:spLocks noChangeArrowheads="1"/>
            </p:cNvSpPr>
            <p:nvPr/>
          </p:nvSpPr>
          <p:spPr bwMode="auto">
            <a:xfrm>
              <a:off x="2937" y="7996"/>
              <a:ext cx="7920" cy="765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uk-UA" sz="3000" b="0" i="0" u="none" strike="noStrike" cap="none" normalizeH="0" baseline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заявка на </a:t>
              </a:r>
              <a:r>
                <a:rPr kumimoji="0" lang="ru-RU" altLang="uk-UA" sz="3000" b="0" i="0" u="none" strike="noStrike" cap="none" normalizeH="0" baseline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розмежування</a:t>
              </a:r>
              <a:r>
                <a:rPr kumimoji="0" lang="ru-RU" altLang="uk-UA" sz="3000" b="0" i="0" u="none" strike="noStrike" cap="none" normalizeH="0" baseline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 </a:t>
              </a:r>
              <a:r>
                <a:rPr kumimoji="0" lang="ru-RU" altLang="uk-UA" sz="3000" b="0" i="0" u="none" strike="noStrike" cap="none" normalizeH="0" baseline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наукового</a:t>
              </a:r>
              <a:r>
                <a:rPr kumimoji="0" lang="ru-RU" altLang="uk-UA" sz="3000" b="0" i="0" u="none" strike="noStrike" cap="none" normalizeH="0" baseline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 і </a:t>
              </a:r>
              <a:r>
                <a:rPr kumimoji="0" lang="ru-RU" altLang="uk-UA" sz="3000" b="0" i="0" u="none" strike="noStrike" cap="none" normalizeH="0" baseline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повсякденного</a:t>
              </a:r>
              <a:r>
                <a:rPr kumimoji="0" lang="ru-RU" altLang="uk-UA" sz="3000" b="0" i="0" u="none" strike="noStrike" cap="none" normalizeH="0" baseline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 </a:t>
              </a:r>
              <a:r>
                <a:rPr kumimoji="0" lang="ru-RU" altLang="uk-UA" sz="3000" b="0" i="0" u="none" strike="noStrike" cap="none" normalizeH="0" baseline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знання</a:t>
              </a:r>
              <a:endParaRPr kumimoji="0" lang="ru-RU" altLang="uk-UA" sz="3000" b="0" i="0" u="none" strike="noStrike" cap="none" normalizeH="0" baseline="0" dirty="0" smtClean="0">
                <a:ln>
                  <a:noFill/>
                </a:ln>
                <a:solidFill>
                  <a:sysClr val="windowText" lastClr="000000"/>
                </a:solidFill>
                <a:effectLst/>
              </a:endParaRPr>
            </a:p>
          </p:txBody>
        </p:sp>
        <p:sp>
          <p:nvSpPr>
            <p:cNvPr id="37" name="Rectangle 13"/>
            <p:cNvSpPr>
              <a:spLocks noChangeArrowheads="1"/>
            </p:cNvSpPr>
            <p:nvPr/>
          </p:nvSpPr>
          <p:spPr bwMode="auto">
            <a:xfrm>
              <a:off x="2957" y="8845"/>
              <a:ext cx="7920" cy="1156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uk-UA" sz="3000" b="0" i="0" u="none" strike="noStrike" cap="none" normalizeH="0" baseline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може</a:t>
              </a:r>
              <a:r>
                <a:rPr kumimoji="0" lang="ru-RU" altLang="uk-UA" sz="3000" b="0" i="0" u="none" strike="noStrike" cap="none" normalizeH="0" baseline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 </a:t>
              </a:r>
              <a:r>
                <a:rPr kumimoji="0" lang="ru-RU" altLang="uk-UA" sz="3000" b="0" i="0" u="none" strike="noStrike" cap="none" normalizeH="0" baseline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повною</a:t>
              </a:r>
              <a:r>
                <a:rPr kumimoji="0" lang="ru-RU" altLang="uk-UA" sz="3000" b="0" i="0" u="none" strike="noStrike" cap="none" normalizeH="0" baseline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 </a:t>
              </a:r>
              <a:r>
                <a:rPr kumimoji="0" lang="ru-RU" altLang="uk-UA" sz="3000" b="0" i="0" u="none" strike="noStrike" cap="none" normalizeH="0" baseline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мірою</a:t>
              </a:r>
              <a:r>
                <a:rPr kumimoji="0" lang="ru-RU" altLang="uk-UA" sz="3000" b="0" i="0" u="none" strike="noStrike" cap="none" normalizeH="0" baseline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 </a:t>
              </a:r>
              <a:r>
                <a:rPr kumimoji="0" lang="ru-RU" altLang="uk-UA" sz="3000" b="0" i="0" u="none" strike="noStrike" cap="none" normalizeH="0" baseline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реалізуватися</a:t>
              </a:r>
              <a:r>
                <a:rPr kumimoji="0" lang="ru-RU" altLang="uk-UA" sz="3000" b="0" i="0" u="none" strike="noStrike" cap="none" normalizeH="0" baseline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 </a:t>
              </a:r>
              <a:r>
                <a:rPr kumimoji="0" lang="ru-RU" altLang="uk-UA" sz="3000" b="0" i="0" u="none" strike="noStrike" cap="none" normalizeH="0" baseline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лише</a:t>
              </a:r>
              <a:r>
                <a:rPr kumimoji="0" lang="ru-RU" altLang="uk-UA" sz="3000" b="0" i="0" u="none" strike="noStrike" cap="none" normalizeH="0" baseline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 </a:t>
              </a:r>
              <a:r>
                <a:rPr kumimoji="0" lang="ru-RU" altLang="uk-UA" sz="3000" b="0" i="0" u="none" strike="noStrike" cap="none" normalizeH="0" baseline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тоді</a:t>
              </a:r>
              <a:r>
                <a:rPr kumimoji="0" lang="ru-RU" altLang="uk-UA" sz="3000" b="0" i="0" u="none" strike="noStrike" cap="none" normalizeH="0" baseline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, коли доводить </a:t>
              </a:r>
              <a:r>
                <a:rPr kumimoji="0" lang="ru-RU" altLang="uk-UA" sz="3000" b="0" i="0" u="none" strike="noStrike" cap="none" normalizeH="0" baseline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розгляд</a:t>
              </a:r>
              <a:r>
                <a:rPr kumimoji="0" lang="ru-RU" altLang="uk-UA" sz="3000" b="0" i="0" u="none" strike="noStrike" cap="none" normalizeH="0" baseline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 </a:t>
              </a:r>
              <a:r>
                <a:rPr kumimoji="0" lang="ru-RU" altLang="uk-UA" sz="3000" b="0" i="0" u="none" strike="noStrike" cap="none" normalizeH="0" baseline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об'єкта</a:t>
              </a:r>
              <a:r>
                <a:rPr kumimoji="0" lang="ru-RU" altLang="uk-UA" sz="3000" b="0" i="0" u="none" strike="noStrike" cap="none" normalizeH="0" baseline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 до </a:t>
              </a:r>
              <a:r>
                <a:rPr kumimoji="0" lang="ru-RU" altLang="uk-UA" sz="3000" b="0" i="0" u="none" strike="noStrike" cap="none" normalizeH="0" baseline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рівня</a:t>
              </a:r>
              <a:r>
                <a:rPr kumimoji="0" lang="ru-RU" altLang="uk-UA" sz="3000" b="0" i="0" u="none" strike="noStrike" cap="none" normalizeH="0" baseline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 </a:t>
              </a:r>
              <a:r>
                <a:rPr kumimoji="0" lang="ru-RU" altLang="uk-UA" sz="3000" b="0" i="0" u="none" strike="noStrike" cap="none" normalizeH="0" baseline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його</a:t>
              </a:r>
              <a:r>
                <a:rPr kumimoji="0" lang="ru-RU" altLang="uk-UA" sz="3000" b="0" i="0" u="none" strike="noStrike" cap="none" normalizeH="0" baseline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 теоретичного </a:t>
              </a:r>
              <a:r>
                <a:rPr kumimoji="0" lang="ru-RU" altLang="uk-UA" sz="3000" b="0" i="0" u="none" strike="noStrike" cap="none" normalizeH="0" baseline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аналізу</a:t>
              </a:r>
              <a:endParaRPr kumimoji="0" lang="ru-RU" altLang="uk-UA" sz="3000" b="0" i="0" u="none" strike="noStrike" cap="none" normalizeH="0" baseline="0" dirty="0" smtClean="0">
                <a:ln>
                  <a:noFill/>
                </a:ln>
                <a:solidFill>
                  <a:sysClr val="windowText" lastClr="000000"/>
                </a:solidFill>
                <a:effectLst/>
              </a:endParaRPr>
            </a:p>
          </p:txBody>
        </p:sp>
        <p:sp>
          <p:nvSpPr>
            <p:cNvPr id="38" name="Rectangle 12"/>
            <p:cNvSpPr>
              <a:spLocks noChangeArrowheads="1"/>
            </p:cNvSpPr>
            <p:nvPr/>
          </p:nvSpPr>
          <p:spPr bwMode="auto">
            <a:xfrm>
              <a:off x="2934" y="10124"/>
              <a:ext cx="7920" cy="1147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3000" b="0" i="0" u="none" strike="noStrike" cap="none" normalizeH="0" baseline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існує лише тоді, коли можна встановити принципи, які пропонують їх пояснення і прогноз досліджуваної сфери діяльності</a:t>
              </a:r>
              <a:endParaRPr kumimoji="0" lang="ru-RU" altLang="uk-UA" sz="3000" b="0" i="0" u="none" strike="noStrike" cap="none" normalizeH="0" baseline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latin typeface="Times New Roman" panose="02020603050405020304" pitchFamily="18" charset="0"/>
                <a:ea typeface="Arial Unicode MS" charset="-128"/>
                <a:cs typeface="Times New Roman" panose="02020603050405020304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altLang="uk-UA" sz="3200" b="0" i="0" u="none" strike="noStrike" cap="none" normalizeH="0" baseline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9" name="Line 11"/>
            <p:cNvSpPr>
              <a:spLocks noChangeShapeType="1"/>
            </p:cNvSpPr>
            <p:nvPr/>
          </p:nvSpPr>
          <p:spPr bwMode="auto">
            <a:xfrm flipH="1">
              <a:off x="1677" y="7051"/>
              <a:ext cx="1604" cy="0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ysClr val="windowText" lastClr="000000"/>
                </a:solidFill>
              </a:endParaRPr>
            </a:p>
          </p:txBody>
        </p:sp>
        <p:sp>
          <p:nvSpPr>
            <p:cNvPr id="40" name="Line 10"/>
            <p:cNvSpPr>
              <a:spLocks noChangeShapeType="1"/>
            </p:cNvSpPr>
            <p:nvPr/>
          </p:nvSpPr>
          <p:spPr bwMode="auto">
            <a:xfrm flipH="1">
              <a:off x="1674" y="7051"/>
              <a:ext cx="1" cy="3388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ysClr val="windowText" lastClr="000000"/>
                </a:solidFill>
              </a:endParaRPr>
            </a:p>
          </p:txBody>
        </p:sp>
        <p:sp>
          <p:nvSpPr>
            <p:cNvPr id="41" name="Line 9"/>
            <p:cNvSpPr>
              <a:spLocks noChangeShapeType="1"/>
            </p:cNvSpPr>
            <p:nvPr/>
          </p:nvSpPr>
          <p:spPr bwMode="auto">
            <a:xfrm>
              <a:off x="1675" y="7597"/>
              <a:ext cx="180" cy="0"/>
            </a:xfrm>
            <a:prstGeom prst="line">
              <a:avLst/>
            </a:prstGeom>
            <a:ln>
              <a:headEnd/>
              <a:tailEnd type="triangle" w="sm" len="sm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ysClr val="windowText" lastClr="000000"/>
                </a:solidFill>
              </a:endParaRPr>
            </a:p>
          </p:txBody>
        </p:sp>
        <p:sp>
          <p:nvSpPr>
            <p:cNvPr id="42" name="Line 8"/>
            <p:cNvSpPr>
              <a:spLocks noChangeShapeType="1"/>
            </p:cNvSpPr>
            <p:nvPr/>
          </p:nvSpPr>
          <p:spPr bwMode="auto">
            <a:xfrm>
              <a:off x="1674" y="8349"/>
              <a:ext cx="180" cy="0"/>
            </a:xfrm>
            <a:prstGeom prst="line">
              <a:avLst/>
            </a:prstGeom>
            <a:ln>
              <a:headEnd/>
              <a:tailEnd type="triangle" w="sm" len="sm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ysClr val="windowText" lastClr="000000"/>
                </a:solidFill>
              </a:endParaRPr>
            </a:p>
          </p:txBody>
        </p:sp>
        <p:sp>
          <p:nvSpPr>
            <p:cNvPr id="43" name="Line 7"/>
            <p:cNvSpPr>
              <a:spLocks noChangeShapeType="1"/>
            </p:cNvSpPr>
            <p:nvPr/>
          </p:nvSpPr>
          <p:spPr bwMode="auto">
            <a:xfrm>
              <a:off x="1677" y="9241"/>
              <a:ext cx="180" cy="0"/>
            </a:xfrm>
            <a:prstGeom prst="line">
              <a:avLst/>
            </a:prstGeom>
            <a:ln>
              <a:headEnd/>
              <a:tailEnd type="triangle" w="sm" len="sm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ysClr val="windowText" lastClr="000000"/>
                </a:solidFill>
              </a:endParaRPr>
            </a:p>
          </p:txBody>
        </p:sp>
        <p:sp>
          <p:nvSpPr>
            <p:cNvPr id="44" name="Line 6"/>
            <p:cNvSpPr>
              <a:spLocks noChangeShapeType="1"/>
            </p:cNvSpPr>
            <p:nvPr/>
          </p:nvSpPr>
          <p:spPr bwMode="auto">
            <a:xfrm>
              <a:off x="1674" y="10454"/>
              <a:ext cx="180" cy="0"/>
            </a:xfrm>
            <a:prstGeom prst="line">
              <a:avLst/>
            </a:prstGeom>
            <a:ln>
              <a:headEnd/>
              <a:tailEnd type="triangle" w="sm" len="sm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ysClr val="windowText" lastClr="000000"/>
                </a:solidFill>
              </a:endParaRPr>
            </a:p>
          </p:txBody>
        </p:sp>
        <p:sp>
          <p:nvSpPr>
            <p:cNvPr id="45" name="Line 5"/>
            <p:cNvSpPr>
              <a:spLocks noChangeShapeType="1"/>
            </p:cNvSpPr>
            <p:nvPr/>
          </p:nvSpPr>
          <p:spPr bwMode="auto">
            <a:xfrm>
              <a:off x="2394" y="7597"/>
              <a:ext cx="540" cy="0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ysClr val="windowText" lastClr="000000"/>
                </a:solidFill>
              </a:endParaRPr>
            </a:p>
          </p:txBody>
        </p:sp>
        <p:sp>
          <p:nvSpPr>
            <p:cNvPr id="46" name="Line 4"/>
            <p:cNvSpPr>
              <a:spLocks noChangeShapeType="1"/>
            </p:cNvSpPr>
            <p:nvPr/>
          </p:nvSpPr>
          <p:spPr bwMode="auto">
            <a:xfrm>
              <a:off x="2394" y="8310"/>
              <a:ext cx="540" cy="0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ysClr val="windowText" lastClr="000000"/>
                </a:solidFill>
              </a:endParaRPr>
            </a:p>
          </p:txBody>
        </p:sp>
        <p:sp>
          <p:nvSpPr>
            <p:cNvPr id="47" name="Line 3"/>
            <p:cNvSpPr>
              <a:spLocks noChangeShapeType="1"/>
            </p:cNvSpPr>
            <p:nvPr/>
          </p:nvSpPr>
          <p:spPr bwMode="auto">
            <a:xfrm>
              <a:off x="2397" y="9241"/>
              <a:ext cx="540" cy="0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ysClr val="windowText" lastClr="000000"/>
                </a:solidFill>
              </a:endParaRPr>
            </a:p>
          </p:txBody>
        </p:sp>
        <p:sp>
          <p:nvSpPr>
            <p:cNvPr id="48" name="Line 2"/>
            <p:cNvSpPr>
              <a:spLocks noChangeShapeType="1"/>
            </p:cNvSpPr>
            <p:nvPr/>
          </p:nvSpPr>
          <p:spPr bwMode="auto">
            <a:xfrm>
              <a:off x="2394" y="10439"/>
              <a:ext cx="540" cy="0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49" name="Rectangle 31"/>
          <p:cNvSpPr>
            <a:spLocks noChangeArrowheads="1"/>
          </p:cNvSpPr>
          <p:nvPr/>
        </p:nvSpPr>
        <p:spPr bwMode="auto">
          <a:xfrm>
            <a:off x="827584" y="251804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28109587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https://upload.wikimedia.org/wikipedia/commons/thumb/8/8c/SDG-12_Ukrainian.svg/220px-SDG-12_Ukrainian.sv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8"/>
            <a:ext cx="2095500" cy="2095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681536" y="1628800"/>
            <a:ext cx="646246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202122"/>
                </a:solidFill>
              </a:rPr>
              <a:t>«Забезпечення переходу до </a:t>
            </a:r>
            <a:r>
              <a:rPr lang="ru-RU" b="1" dirty="0" err="1">
                <a:solidFill>
                  <a:srgbClr val="202122"/>
                </a:solidFill>
              </a:rPr>
              <a:t>раціональних</a:t>
            </a:r>
            <a:r>
              <a:rPr lang="ru-RU" b="1" dirty="0">
                <a:solidFill>
                  <a:srgbClr val="202122"/>
                </a:solidFill>
              </a:rPr>
              <a:t> моделей </a:t>
            </a:r>
            <a:r>
              <a:rPr lang="ru-RU" b="1" dirty="0" err="1">
                <a:solidFill>
                  <a:srgbClr val="202122"/>
                </a:solidFill>
              </a:rPr>
              <a:t>споживання</a:t>
            </a:r>
            <a:r>
              <a:rPr lang="ru-RU" b="1" dirty="0">
                <a:solidFill>
                  <a:srgbClr val="202122"/>
                </a:solidFill>
              </a:rPr>
              <a:t> і </a:t>
            </a:r>
            <a:r>
              <a:rPr lang="ru-RU" b="1" dirty="0" err="1">
                <a:solidFill>
                  <a:srgbClr val="202122"/>
                </a:solidFill>
              </a:rPr>
              <a:t>виробництва</a:t>
            </a:r>
            <a:r>
              <a:rPr lang="ru-RU" b="1" dirty="0">
                <a:solidFill>
                  <a:srgbClr val="202122"/>
                </a:solidFill>
              </a:rPr>
              <a:t>»</a:t>
            </a:r>
            <a:r>
              <a:rPr lang="ru-RU" dirty="0">
                <a:solidFill>
                  <a:srgbClr val="202122"/>
                </a:solidFill>
              </a:rPr>
              <a:t>. </a:t>
            </a:r>
            <a:r>
              <a:rPr lang="ru-RU" dirty="0" err="1">
                <a:solidFill>
                  <a:srgbClr val="202122"/>
                </a:solidFill>
              </a:rPr>
              <a:t>Економічне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зростання</a:t>
            </a:r>
            <a:r>
              <a:rPr lang="ru-RU" dirty="0">
                <a:solidFill>
                  <a:srgbClr val="202122"/>
                </a:solidFill>
              </a:rPr>
              <a:t> і </a:t>
            </a:r>
            <a:r>
              <a:rPr lang="ru-RU" dirty="0" err="1">
                <a:solidFill>
                  <a:srgbClr val="202122"/>
                </a:solidFill>
              </a:rPr>
              <a:t>сталий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розвиток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вимагають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термінового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скорочення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впливу</a:t>
            </a:r>
            <a:r>
              <a:rPr lang="ru-RU" dirty="0">
                <a:solidFill>
                  <a:srgbClr val="202122"/>
                </a:solidFill>
              </a:rPr>
              <a:t> на </a:t>
            </a:r>
            <a:r>
              <a:rPr lang="ru-RU" dirty="0" err="1">
                <a:solidFill>
                  <a:srgbClr val="202122"/>
                </a:solidFill>
              </a:rPr>
              <a:t>екологію</a:t>
            </a:r>
            <a:r>
              <a:rPr lang="ru-RU" dirty="0">
                <a:solidFill>
                  <a:srgbClr val="202122"/>
                </a:solidFill>
              </a:rPr>
              <a:t> шляхом </a:t>
            </a:r>
            <a:r>
              <a:rPr lang="ru-RU" dirty="0" err="1">
                <a:solidFill>
                  <a:srgbClr val="202122"/>
                </a:solidFill>
              </a:rPr>
              <a:t>змін</a:t>
            </a:r>
            <a:r>
              <a:rPr lang="ru-RU" dirty="0">
                <a:solidFill>
                  <a:srgbClr val="202122"/>
                </a:solidFill>
              </a:rPr>
              <a:t> у </a:t>
            </a:r>
            <a:r>
              <a:rPr lang="ru-RU" dirty="0" err="1">
                <a:solidFill>
                  <a:srgbClr val="202122"/>
                </a:solidFill>
              </a:rPr>
              <a:t>виробництві</a:t>
            </a:r>
            <a:r>
              <a:rPr lang="ru-RU" dirty="0">
                <a:solidFill>
                  <a:srgbClr val="202122"/>
                </a:solidFill>
              </a:rPr>
              <a:t> та </a:t>
            </a:r>
            <a:r>
              <a:rPr lang="ru-RU" dirty="0" err="1">
                <a:solidFill>
                  <a:srgbClr val="202122"/>
                </a:solidFill>
              </a:rPr>
              <a:t>споживанні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товарів</a:t>
            </a:r>
            <a:r>
              <a:rPr lang="ru-RU" dirty="0">
                <a:solidFill>
                  <a:srgbClr val="202122"/>
                </a:solidFill>
              </a:rPr>
              <a:t> і </a:t>
            </a:r>
            <a:r>
              <a:rPr lang="ru-RU" dirty="0" err="1">
                <a:solidFill>
                  <a:srgbClr val="202122"/>
                </a:solidFill>
              </a:rPr>
              <a:t>ресурсів</a:t>
            </a:r>
            <a:r>
              <a:rPr lang="ru-RU" dirty="0">
                <a:solidFill>
                  <a:srgbClr val="202122"/>
                </a:solidFill>
              </a:rPr>
              <a:t>. </a:t>
            </a:r>
            <a:r>
              <a:rPr lang="ru-RU" dirty="0" err="1">
                <a:solidFill>
                  <a:srgbClr val="202122"/>
                </a:solidFill>
              </a:rPr>
              <a:t>Найбільшим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споживачем</a:t>
            </a:r>
            <a:r>
              <a:rPr lang="ru-RU" dirty="0">
                <a:solidFill>
                  <a:srgbClr val="202122"/>
                </a:solidFill>
              </a:rPr>
              <a:t> води у </a:t>
            </a:r>
            <a:r>
              <a:rPr lang="ru-RU" dirty="0" err="1">
                <a:solidFill>
                  <a:srgbClr val="202122"/>
                </a:solidFill>
              </a:rPr>
              <a:t>всьому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світі</a:t>
            </a:r>
            <a:r>
              <a:rPr lang="ru-RU" dirty="0">
                <a:solidFill>
                  <a:srgbClr val="202122"/>
                </a:solidFill>
              </a:rPr>
              <a:t> є </a:t>
            </a:r>
            <a:r>
              <a:rPr lang="ru-RU" dirty="0" err="1">
                <a:solidFill>
                  <a:srgbClr val="202122"/>
                </a:solidFill>
              </a:rPr>
              <a:t>сільське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господарство</a:t>
            </a:r>
            <a:r>
              <a:rPr lang="ru-RU" dirty="0">
                <a:solidFill>
                  <a:srgbClr val="202122"/>
                </a:solidFill>
              </a:rPr>
              <a:t>, </a:t>
            </a:r>
            <a:r>
              <a:rPr lang="ru-RU" dirty="0" err="1">
                <a:solidFill>
                  <a:srgbClr val="202122"/>
                </a:solidFill>
              </a:rPr>
              <a:t>адже</a:t>
            </a:r>
            <a:r>
              <a:rPr lang="ru-RU" dirty="0">
                <a:solidFill>
                  <a:srgbClr val="202122"/>
                </a:solidFill>
              </a:rPr>
              <a:t> на потреби </a:t>
            </a:r>
            <a:r>
              <a:rPr lang="ru-RU" dirty="0" err="1">
                <a:solidFill>
                  <a:srgbClr val="202122"/>
                </a:solidFill>
              </a:rPr>
              <a:t>зрошення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витрачається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майже</a:t>
            </a:r>
            <a:r>
              <a:rPr lang="ru-RU" dirty="0">
                <a:solidFill>
                  <a:srgbClr val="202122"/>
                </a:solidFill>
              </a:rPr>
              <a:t> 70 % </a:t>
            </a:r>
            <a:r>
              <a:rPr lang="ru-RU" dirty="0" err="1">
                <a:solidFill>
                  <a:srgbClr val="202122"/>
                </a:solidFill>
              </a:rPr>
              <a:t>усіх</a:t>
            </a:r>
            <a:r>
              <a:rPr lang="ru-RU" dirty="0">
                <a:solidFill>
                  <a:srgbClr val="202122"/>
                </a:solidFill>
              </a:rPr>
              <a:t> запасів </a:t>
            </a:r>
            <a:r>
              <a:rPr lang="ru-RU" dirty="0" err="1">
                <a:solidFill>
                  <a:srgbClr val="202122"/>
                </a:solidFill>
              </a:rPr>
              <a:t>прісної</a:t>
            </a:r>
            <a:r>
              <a:rPr lang="ru-RU" dirty="0">
                <a:solidFill>
                  <a:srgbClr val="202122"/>
                </a:solidFill>
              </a:rPr>
              <a:t> води, </a:t>
            </a:r>
            <a:r>
              <a:rPr lang="ru-RU" dirty="0" err="1">
                <a:solidFill>
                  <a:srgbClr val="202122"/>
                </a:solidFill>
              </a:rPr>
              <a:t>придатної</a:t>
            </a:r>
            <a:r>
              <a:rPr lang="ru-RU" dirty="0">
                <a:solidFill>
                  <a:srgbClr val="202122"/>
                </a:solidFill>
              </a:rPr>
              <a:t> для використання людьми.</a:t>
            </a:r>
          </a:p>
          <a:p>
            <a:r>
              <a:rPr lang="ru-RU" dirty="0" err="1">
                <a:solidFill>
                  <a:srgbClr val="202122"/>
                </a:solidFill>
              </a:rPr>
              <a:t>Ефективне</a:t>
            </a:r>
            <a:r>
              <a:rPr lang="ru-RU" dirty="0">
                <a:solidFill>
                  <a:srgbClr val="202122"/>
                </a:solidFill>
              </a:rPr>
              <a:t> управління нашими </a:t>
            </a:r>
            <a:r>
              <a:rPr lang="ru-RU" dirty="0" err="1">
                <a:solidFill>
                  <a:srgbClr val="202122"/>
                </a:solidFill>
              </a:rPr>
              <a:t>спільними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природними</a:t>
            </a:r>
            <a:r>
              <a:rPr lang="ru-RU" dirty="0">
                <a:solidFill>
                  <a:srgbClr val="202122"/>
                </a:solidFill>
              </a:rPr>
              <a:t> ресурсами, а також методи </a:t>
            </a:r>
            <a:r>
              <a:rPr lang="ru-RU" dirty="0" err="1">
                <a:solidFill>
                  <a:srgbClr val="202122"/>
                </a:solidFill>
              </a:rPr>
              <a:t>утилізації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токсичних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відходів</a:t>
            </a:r>
            <a:r>
              <a:rPr lang="ru-RU" dirty="0">
                <a:solidFill>
                  <a:srgbClr val="202122"/>
                </a:solidFill>
              </a:rPr>
              <a:t> і </a:t>
            </a:r>
            <a:r>
              <a:rPr lang="ru-RU" dirty="0" err="1">
                <a:solidFill>
                  <a:srgbClr val="202122"/>
                </a:solidFill>
              </a:rPr>
              <a:t>забруднюючих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речовин</a:t>
            </a:r>
            <a:r>
              <a:rPr lang="ru-RU" dirty="0">
                <a:solidFill>
                  <a:srgbClr val="202122"/>
                </a:solidFill>
              </a:rPr>
              <a:t>, є </a:t>
            </a:r>
            <a:r>
              <a:rPr lang="ru-RU" dirty="0" err="1">
                <a:solidFill>
                  <a:srgbClr val="202122"/>
                </a:solidFill>
              </a:rPr>
              <a:t>важливими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цільовими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показниками</a:t>
            </a:r>
            <a:r>
              <a:rPr lang="ru-RU" dirty="0">
                <a:solidFill>
                  <a:srgbClr val="202122"/>
                </a:solidFill>
              </a:rPr>
              <a:t> у </a:t>
            </a:r>
            <a:r>
              <a:rPr lang="ru-RU" dirty="0" err="1">
                <a:solidFill>
                  <a:srgbClr val="202122"/>
                </a:solidFill>
              </a:rPr>
              <a:t>досягненні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цієї</a:t>
            </a:r>
            <a:r>
              <a:rPr lang="ru-RU" dirty="0">
                <a:solidFill>
                  <a:srgbClr val="202122"/>
                </a:solidFill>
              </a:rPr>
              <a:t> мети. </a:t>
            </a:r>
            <a:r>
              <a:rPr lang="ru-RU" dirty="0" err="1">
                <a:solidFill>
                  <a:srgbClr val="202122"/>
                </a:solidFill>
              </a:rPr>
              <a:t>Заохочення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галузей</a:t>
            </a:r>
            <a:r>
              <a:rPr lang="ru-RU" dirty="0">
                <a:solidFill>
                  <a:srgbClr val="202122"/>
                </a:solidFill>
              </a:rPr>
              <a:t>, </a:t>
            </a:r>
            <a:r>
              <a:rPr lang="ru-RU" dirty="0" err="1">
                <a:solidFill>
                  <a:srgbClr val="202122"/>
                </a:solidFill>
              </a:rPr>
              <a:t>підприємств</a:t>
            </a:r>
            <a:r>
              <a:rPr lang="ru-RU" dirty="0">
                <a:solidFill>
                  <a:srgbClr val="202122"/>
                </a:solidFill>
              </a:rPr>
              <a:t> і споживачів до </a:t>
            </a:r>
            <a:r>
              <a:rPr lang="ru-RU" dirty="0" err="1">
                <a:solidFill>
                  <a:srgbClr val="202122"/>
                </a:solidFill>
              </a:rPr>
              <a:t>утилізації</a:t>
            </a:r>
            <a:r>
              <a:rPr lang="ru-RU" dirty="0">
                <a:solidFill>
                  <a:srgbClr val="202122"/>
                </a:solidFill>
              </a:rPr>
              <a:t> та </a:t>
            </a:r>
            <a:r>
              <a:rPr lang="ru-RU" dirty="0" err="1">
                <a:solidFill>
                  <a:srgbClr val="202122"/>
                </a:solidFill>
              </a:rPr>
              <a:t>скорочення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обсягів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відходів</a:t>
            </a:r>
            <a:r>
              <a:rPr lang="ru-RU" dirty="0">
                <a:solidFill>
                  <a:srgbClr val="202122"/>
                </a:solidFill>
              </a:rPr>
              <a:t> є </a:t>
            </a:r>
            <a:r>
              <a:rPr lang="ru-RU" dirty="0" err="1">
                <a:solidFill>
                  <a:srgbClr val="202122"/>
                </a:solidFill>
              </a:rPr>
              <a:t>настільки</a:t>
            </a:r>
            <a:r>
              <a:rPr lang="ru-RU" dirty="0">
                <a:solidFill>
                  <a:srgbClr val="202122"/>
                </a:solidFill>
              </a:rPr>
              <a:t> ж </a:t>
            </a:r>
            <a:r>
              <a:rPr lang="ru-RU" dirty="0" err="1">
                <a:solidFill>
                  <a:srgbClr val="202122"/>
                </a:solidFill>
              </a:rPr>
              <a:t>важливим</a:t>
            </a:r>
            <a:r>
              <a:rPr lang="ru-RU" dirty="0">
                <a:solidFill>
                  <a:srgbClr val="202122"/>
                </a:solidFill>
              </a:rPr>
              <a:t>, як і </a:t>
            </a:r>
            <a:r>
              <a:rPr lang="ru-RU" dirty="0" err="1">
                <a:solidFill>
                  <a:srgbClr val="202122"/>
                </a:solidFill>
              </a:rPr>
              <a:t>підтримка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країн</a:t>
            </a:r>
            <a:r>
              <a:rPr lang="ru-RU" dirty="0">
                <a:solidFill>
                  <a:srgbClr val="202122"/>
                </a:solidFill>
              </a:rPr>
              <a:t>, що </a:t>
            </a:r>
            <a:r>
              <a:rPr lang="ru-RU" dirty="0" err="1">
                <a:solidFill>
                  <a:srgbClr val="202122"/>
                </a:solidFill>
              </a:rPr>
              <a:t>розвиваються</a:t>
            </a:r>
            <a:r>
              <a:rPr lang="ru-RU" dirty="0">
                <a:solidFill>
                  <a:srgbClr val="202122"/>
                </a:solidFill>
              </a:rPr>
              <a:t>, у </a:t>
            </a:r>
            <a:r>
              <a:rPr lang="ru-RU" dirty="0" err="1">
                <a:solidFill>
                  <a:srgbClr val="202122"/>
                </a:solidFill>
              </a:rPr>
              <a:t>запровадженні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більш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раціональних</a:t>
            </a:r>
            <a:r>
              <a:rPr lang="ru-RU" dirty="0">
                <a:solidFill>
                  <a:srgbClr val="202122"/>
                </a:solidFill>
              </a:rPr>
              <a:t> моделей </a:t>
            </a:r>
            <a:r>
              <a:rPr lang="ru-RU" dirty="0" err="1">
                <a:solidFill>
                  <a:srgbClr val="202122"/>
                </a:solidFill>
              </a:rPr>
              <a:t>споживання</a:t>
            </a:r>
            <a:r>
              <a:rPr lang="ru-RU" dirty="0">
                <a:solidFill>
                  <a:srgbClr val="202122"/>
                </a:solidFill>
              </a:rPr>
              <a:t> до 2030 року.</a:t>
            </a:r>
          </a:p>
        </p:txBody>
      </p:sp>
    </p:spTree>
    <p:extLst>
      <p:ext uri="{BB962C8B-B14F-4D97-AF65-F5344CB8AC3E}">
        <p14:creationId xmlns:p14="http://schemas.microsoft.com/office/powerpoint/2010/main" val="823722808"/>
      </p:ext>
    </p:extLst>
  </p:cSld>
  <p:clrMapOvr>
    <a:masterClrMapping/>
  </p:clrMapOvr>
  <p:transition>
    <p:strips dir="ld"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https://upload.wikimedia.org/wikipedia/commons/thumb/e/ee/SDG-13_Ukrainian.svg/220px-SDG-13_Ukrainian.sv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32656"/>
            <a:ext cx="2095500" cy="2095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419028" y="1484784"/>
            <a:ext cx="6750496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202122"/>
                </a:solidFill>
              </a:rPr>
              <a:t>«</a:t>
            </a:r>
            <a:r>
              <a:rPr lang="ru-RU" b="1" dirty="0" err="1">
                <a:solidFill>
                  <a:srgbClr val="202122"/>
                </a:solidFill>
              </a:rPr>
              <a:t>Вжиття</a:t>
            </a:r>
            <a:r>
              <a:rPr lang="ru-RU" b="1" dirty="0">
                <a:solidFill>
                  <a:srgbClr val="202122"/>
                </a:solidFill>
              </a:rPr>
              <a:t> </a:t>
            </a:r>
            <a:r>
              <a:rPr lang="ru-RU" b="1" dirty="0" err="1">
                <a:solidFill>
                  <a:srgbClr val="202122"/>
                </a:solidFill>
              </a:rPr>
              <a:t>невідкладних</a:t>
            </a:r>
            <a:r>
              <a:rPr lang="ru-RU" b="1" dirty="0">
                <a:solidFill>
                  <a:srgbClr val="202122"/>
                </a:solidFill>
              </a:rPr>
              <a:t> </a:t>
            </a:r>
            <a:r>
              <a:rPr lang="ru-RU" b="1" dirty="0" err="1">
                <a:solidFill>
                  <a:srgbClr val="202122"/>
                </a:solidFill>
              </a:rPr>
              <a:t>заходів</a:t>
            </a:r>
            <a:r>
              <a:rPr lang="ru-RU" b="1" dirty="0">
                <a:solidFill>
                  <a:srgbClr val="202122"/>
                </a:solidFill>
              </a:rPr>
              <a:t> </a:t>
            </a:r>
            <a:r>
              <a:rPr lang="ru-RU" b="1" dirty="0" err="1">
                <a:solidFill>
                  <a:srgbClr val="202122"/>
                </a:solidFill>
              </a:rPr>
              <a:t>щодо</a:t>
            </a:r>
            <a:r>
              <a:rPr lang="ru-RU" b="1" dirty="0">
                <a:solidFill>
                  <a:srgbClr val="202122"/>
                </a:solidFill>
              </a:rPr>
              <a:t> </a:t>
            </a:r>
            <a:r>
              <a:rPr lang="ru-RU" b="1" dirty="0" err="1">
                <a:solidFill>
                  <a:srgbClr val="202122"/>
                </a:solidFill>
              </a:rPr>
              <a:t>боротьби</a:t>
            </a:r>
            <a:r>
              <a:rPr lang="ru-RU" b="1" dirty="0">
                <a:solidFill>
                  <a:srgbClr val="202122"/>
                </a:solidFill>
              </a:rPr>
              <a:t> </a:t>
            </a:r>
            <a:r>
              <a:rPr lang="ru-RU" b="1" dirty="0" err="1">
                <a:solidFill>
                  <a:srgbClr val="202122"/>
                </a:solidFill>
              </a:rPr>
              <a:t>зі</a:t>
            </a:r>
            <a:r>
              <a:rPr lang="ru-RU" b="1" dirty="0">
                <a:solidFill>
                  <a:srgbClr val="202122"/>
                </a:solidFill>
              </a:rPr>
              <a:t> </a:t>
            </a:r>
            <a:r>
              <a:rPr lang="ru-RU" b="1" dirty="0" err="1">
                <a:solidFill>
                  <a:srgbClr val="202122"/>
                </a:solidFill>
              </a:rPr>
              <a:t>зміною</a:t>
            </a:r>
            <a:r>
              <a:rPr lang="ru-RU" b="1" dirty="0">
                <a:solidFill>
                  <a:srgbClr val="202122"/>
                </a:solidFill>
              </a:rPr>
              <a:t> </a:t>
            </a:r>
            <a:r>
              <a:rPr lang="ru-RU" b="1" dirty="0" err="1">
                <a:solidFill>
                  <a:srgbClr val="202122"/>
                </a:solidFill>
              </a:rPr>
              <a:t>клімату</a:t>
            </a:r>
            <a:r>
              <a:rPr lang="ru-RU" b="1" dirty="0">
                <a:solidFill>
                  <a:srgbClr val="202122"/>
                </a:solidFill>
              </a:rPr>
              <a:t> та </a:t>
            </a:r>
            <a:r>
              <a:rPr lang="ru-RU" b="1" dirty="0" err="1">
                <a:solidFill>
                  <a:srgbClr val="202122"/>
                </a:solidFill>
              </a:rPr>
              <a:t>її</a:t>
            </a:r>
            <a:r>
              <a:rPr lang="ru-RU" b="1" dirty="0">
                <a:solidFill>
                  <a:srgbClr val="202122"/>
                </a:solidFill>
              </a:rPr>
              <a:t> </a:t>
            </a:r>
            <a:r>
              <a:rPr lang="ru-RU" b="1" dirty="0" err="1">
                <a:solidFill>
                  <a:srgbClr val="202122"/>
                </a:solidFill>
              </a:rPr>
              <a:t>наслідками</a:t>
            </a:r>
            <a:r>
              <a:rPr lang="ru-RU" b="1" dirty="0">
                <a:solidFill>
                  <a:srgbClr val="202122"/>
                </a:solidFill>
              </a:rPr>
              <a:t>»</a:t>
            </a:r>
            <a:r>
              <a:rPr lang="ru-RU" dirty="0">
                <a:solidFill>
                  <a:srgbClr val="202122"/>
                </a:solidFill>
              </a:rPr>
              <a:t>. У </a:t>
            </a:r>
            <a:r>
              <a:rPr lang="ru-RU" dirty="0" err="1">
                <a:solidFill>
                  <a:srgbClr val="202122"/>
                </a:solidFill>
              </a:rPr>
              <a:t>світі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немає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жодної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країни</a:t>
            </a:r>
            <a:r>
              <a:rPr lang="ru-RU" dirty="0">
                <a:solidFill>
                  <a:srgbClr val="202122"/>
                </a:solidFill>
              </a:rPr>
              <a:t>, яка б не </a:t>
            </a:r>
            <a:r>
              <a:rPr lang="ru-RU" dirty="0" err="1">
                <a:solidFill>
                  <a:srgbClr val="202122"/>
                </a:solidFill>
              </a:rPr>
              <a:t>відчувала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серйозних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наслідків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зміни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клімату</a:t>
            </a:r>
            <a:r>
              <a:rPr lang="ru-RU" dirty="0">
                <a:solidFill>
                  <a:srgbClr val="202122"/>
                </a:solidFill>
              </a:rPr>
              <a:t>. </a:t>
            </a:r>
            <a:r>
              <a:rPr lang="ru-RU" dirty="0" err="1">
                <a:solidFill>
                  <a:srgbClr val="202122"/>
                </a:solidFill>
              </a:rPr>
              <a:t>Обсяги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викидів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парникових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газів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продовжують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зростати</a:t>
            </a:r>
            <a:r>
              <a:rPr lang="ru-RU" dirty="0">
                <a:solidFill>
                  <a:srgbClr val="202122"/>
                </a:solidFill>
              </a:rPr>
              <a:t>: на </a:t>
            </a:r>
            <a:r>
              <a:rPr lang="ru-RU" dirty="0" err="1">
                <a:solidFill>
                  <a:srgbClr val="202122"/>
                </a:solidFill>
              </a:rPr>
              <a:t>сьогодні</a:t>
            </a:r>
            <a:r>
              <a:rPr lang="ru-RU" dirty="0">
                <a:solidFill>
                  <a:srgbClr val="202122"/>
                </a:solidFill>
              </a:rPr>
              <a:t> вони </a:t>
            </a:r>
            <a:r>
              <a:rPr lang="ru-RU" dirty="0" err="1">
                <a:solidFill>
                  <a:srgbClr val="202122"/>
                </a:solidFill>
              </a:rPr>
              <a:t>вищі</a:t>
            </a:r>
            <a:r>
              <a:rPr lang="ru-RU" dirty="0">
                <a:solidFill>
                  <a:srgbClr val="202122"/>
                </a:solidFill>
              </a:rPr>
              <a:t> на </a:t>
            </a:r>
            <a:r>
              <a:rPr lang="ru-RU" dirty="0" err="1">
                <a:solidFill>
                  <a:srgbClr val="202122"/>
                </a:solidFill>
              </a:rPr>
              <a:t>понад</a:t>
            </a:r>
            <a:r>
              <a:rPr lang="ru-RU" dirty="0">
                <a:solidFill>
                  <a:srgbClr val="202122"/>
                </a:solidFill>
              </a:rPr>
              <a:t> 50 % </a:t>
            </a:r>
            <a:r>
              <a:rPr lang="ru-RU" dirty="0" err="1">
                <a:solidFill>
                  <a:srgbClr val="202122"/>
                </a:solidFill>
              </a:rPr>
              <a:t>порівняно</a:t>
            </a:r>
            <a:r>
              <a:rPr lang="ru-RU" dirty="0">
                <a:solidFill>
                  <a:srgbClr val="202122"/>
                </a:solidFill>
              </a:rPr>
              <a:t> з 1990 роком. </a:t>
            </a:r>
            <a:r>
              <a:rPr lang="ru-RU" dirty="0" err="1">
                <a:solidFill>
                  <a:srgbClr val="202122"/>
                </a:solidFill>
              </a:rPr>
              <a:t>Хоча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країни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Східної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Європи</a:t>
            </a:r>
            <a:r>
              <a:rPr lang="ru-RU" dirty="0">
                <a:solidFill>
                  <a:srgbClr val="202122"/>
                </a:solidFill>
              </a:rPr>
              <a:t> і </a:t>
            </a:r>
            <a:r>
              <a:rPr lang="ru-RU" dirty="0" err="1">
                <a:solidFill>
                  <a:srgbClr val="202122"/>
                </a:solidFill>
              </a:rPr>
              <a:t>Центральної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Азії</a:t>
            </a:r>
            <a:r>
              <a:rPr lang="ru-RU" dirty="0">
                <a:solidFill>
                  <a:srgbClr val="202122"/>
                </a:solidFill>
              </a:rPr>
              <a:t> не </a:t>
            </a:r>
            <a:r>
              <a:rPr lang="ru-RU" dirty="0" err="1">
                <a:solidFill>
                  <a:srgbClr val="202122"/>
                </a:solidFill>
              </a:rPr>
              <a:t>продукують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значних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викидів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парникових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газів</a:t>
            </a:r>
            <a:r>
              <a:rPr lang="ru-RU" dirty="0">
                <a:solidFill>
                  <a:srgbClr val="202122"/>
                </a:solidFill>
              </a:rPr>
              <a:t>, </a:t>
            </a:r>
            <a:r>
              <a:rPr lang="ru-RU" dirty="0" err="1">
                <a:solidFill>
                  <a:srgbClr val="202122"/>
                </a:solidFill>
              </a:rPr>
              <a:t>цей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регіон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непропорційно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потерпає</a:t>
            </a:r>
            <a:r>
              <a:rPr lang="ru-RU" dirty="0">
                <a:solidFill>
                  <a:srgbClr val="202122"/>
                </a:solidFill>
              </a:rPr>
              <a:t> від </a:t>
            </a:r>
            <a:r>
              <a:rPr lang="ru-RU" dirty="0" err="1">
                <a:solidFill>
                  <a:srgbClr val="202122"/>
                </a:solidFill>
              </a:rPr>
              <a:t>наслідків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кліматичних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змін</a:t>
            </a:r>
            <a:r>
              <a:rPr lang="ru-RU" dirty="0">
                <a:solidFill>
                  <a:srgbClr val="202122"/>
                </a:solidFill>
              </a:rPr>
              <a:t>.</a:t>
            </a:r>
          </a:p>
          <a:p>
            <a:r>
              <a:rPr lang="ru-RU" dirty="0" err="1">
                <a:solidFill>
                  <a:srgbClr val="202122"/>
                </a:solidFill>
              </a:rPr>
              <a:t>Повені</a:t>
            </a:r>
            <a:r>
              <a:rPr lang="ru-RU" dirty="0">
                <a:solidFill>
                  <a:srgbClr val="202122"/>
                </a:solidFill>
              </a:rPr>
              <a:t> на </a:t>
            </a:r>
            <a:r>
              <a:rPr lang="ru-RU" dirty="0" err="1">
                <a:solidFill>
                  <a:srgbClr val="202122"/>
                </a:solidFill>
              </a:rPr>
              <a:t>Західних</a:t>
            </a:r>
            <a:r>
              <a:rPr lang="ru-RU" dirty="0">
                <a:solidFill>
                  <a:srgbClr val="202122"/>
                </a:solidFill>
              </a:rPr>
              <a:t> Балканах </a:t>
            </a:r>
            <a:r>
              <a:rPr lang="ru-RU" dirty="0" err="1">
                <a:solidFill>
                  <a:srgbClr val="202122"/>
                </a:solidFill>
              </a:rPr>
              <a:t>зруйнували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будинки</a:t>
            </a:r>
            <a:r>
              <a:rPr lang="ru-RU" dirty="0">
                <a:solidFill>
                  <a:srgbClr val="202122"/>
                </a:solidFill>
              </a:rPr>
              <a:t> та </a:t>
            </a:r>
            <a:r>
              <a:rPr lang="ru-RU" dirty="0" err="1">
                <a:solidFill>
                  <a:srgbClr val="202122"/>
                </a:solidFill>
              </a:rPr>
              <a:t>призвели</a:t>
            </a:r>
            <a:r>
              <a:rPr lang="ru-RU" dirty="0">
                <a:solidFill>
                  <a:srgbClr val="202122"/>
                </a:solidFill>
              </a:rPr>
              <a:t> до </a:t>
            </a:r>
            <a:r>
              <a:rPr lang="ru-RU" dirty="0" err="1">
                <a:solidFill>
                  <a:srgbClr val="202122"/>
                </a:solidFill>
              </a:rPr>
              <a:t>вимушеного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переселення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тисяч</a:t>
            </a:r>
            <a:r>
              <a:rPr lang="ru-RU" dirty="0">
                <a:solidFill>
                  <a:srgbClr val="202122"/>
                </a:solidFill>
              </a:rPr>
              <a:t> людей. </a:t>
            </a:r>
            <a:r>
              <a:rPr lang="ru-RU" dirty="0" err="1">
                <a:solidFill>
                  <a:srgbClr val="202122"/>
                </a:solidFill>
              </a:rPr>
              <a:t>Скорочення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льодовиків</a:t>
            </a:r>
            <a:r>
              <a:rPr lang="ru-RU" dirty="0">
                <a:solidFill>
                  <a:srgbClr val="202122"/>
                </a:solidFill>
              </a:rPr>
              <a:t> і зменшення </a:t>
            </a:r>
            <a:r>
              <a:rPr lang="ru-RU" dirty="0" err="1">
                <a:solidFill>
                  <a:srgbClr val="202122"/>
                </a:solidFill>
              </a:rPr>
              <a:t>водних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ресурсів</a:t>
            </a:r>
            <a:r>
              <a:rPr lang="ru-RU" dirty="0">
                <a:solidFill>
                  <a:srgbClr val="202122"/>
                </a:solidFill>
              </a:rPr>
              <a:t> у </a:t>
            </a:r>
            <a:r>
              <a:rPr lang="ru-RU" dirty="0" err="1">
                <a:solidFill>
                  <a:srgbClr val="202122"/>
                </a:solidFill>
              </a:rPr>
              <a:t>Центральній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Азії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може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серйозно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вплинути</a:t>
            </a:r>
            <a:r>
              <a:rPr lang="ru-RU" dirty="0">
                <a:solidFill>
                  <a:srgbClr val="202122"/>
                </a:solidFill>
              </a:rPr>
              <a:t> на </a:t>
            </a:r>
            <a:r>
              <a:rPr lang="ru-RU" dirty="0" err="1">
                <a:solidFill>
                  <a:srgbClr val="202122"/>
                </a:solidFill>
              </a:rPr>
              <a:t>зрошення</a:t>
            </a:r>
            <a:r>
              <a:rPr lang="ru-RU" dirty="0">
                <a:solidFill>
                  <a:srgbClr val="202122"/>
                </a:solidFill>
              </a:rPr>
              <a:t> і </a:t>
            </a:r>
            <a:r>
              <a:rPr lang="ru-RU" dirty="0" err="1">
                <a:solidFill>
                  <a:srgbClr val="202122"/>
                </a:solidFill>
              </a:rPr>
              <a:t>виробництво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гідроенергії</a:t>
            </a:r>
            <a:r>
              <a:rPr lang="ru-RU" dirty="0">
                <a:solidFill>
                  <a:srgbClr val="202122"/>
                </a:solidFill>
              </a:rPr>
              <a:t>. Молдова і </a:t>
            </a:r>
            <a:r>
              <a:rPr lang="ru-RU" dirty="0" err="1">
                <a:solidFill>
                  <a:srgbClr val="202122"/>
                </a:solidFill>
              </a:rPr>
              <a:t>південна</a:t>
            </a:r>
            <a:r>
              <a:rPr lang="ru-RU" dirty="0">
                <a:solidFill>
                  <a:srgbClr val="202122"/>
                </a:solidFill>
              </a:rPr>
              <a:t> Україна </a:t>
            </a:r>
            <a:r>
              <a:rPr lang="ru-RU" dirty="0" err="1">
                <a:solidFill>
                  <a:srgbClr val="202122"/>
                </a:solidFill>
              </a:rPr>
              <a:t>потерпають</a:t>
            </a:r>
            <a:r>
              <a:rPr lang="ru-RU" dirty="0">
                <a:solidFill>
                  <a:srgbClr val="202122"/>
                </a:solidFill>
              </a:rPr>
              <a:t> від </a:t>
            </a:r>
            <a:r>
              <a:rPr lang="ru-RU" dirty="0" err="1">
                <a:solidFill>
                  <a:srgbClr val="202122"/>
                </a:solidFill>
              </a:rPr>
              <a:t>сильних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посух</a:t>
            </a:r>
            <a:r>
              <a:rPr lang="ru-RU" dirty="0">
                <a:solidFill>
                  <a:srgbClr val="202122"/>
                </a:solidFill>
              </a:rPr>
              <a:t>, які </a:t>
            </a:r>
            <a:r>
              <a:rPr lang="ru-RU" dirty="0" err="1">
                <a:solidFill>
                  <a:srgbClr val="202122"/>
                </a:solidFill>
              </a:rPr>
              <a:t>призводять</a:t>
            </a:r>
            <a:r>
              <a:rPr lang="ru-RU" dirty="0">
                <a:solidFill>
                  <a:srgbClr val="202122"/>
                </a:solidFill>
              </a:rPr>
              <a:t> до </a:t>
            </a:r>
            <a:r>
              <a:rPr lang="ru-RU" dirty="0" err="1">
                <a:solidFill>
                  <a:srgbClr val="202122"/>
                </a:solidFill>
              </a:rPr>
              <a:t>значних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сільськогосподарських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збитків</a:t>
            </a:r>
            <a:r>
              <a:rPr lang="ru-RU" dirty="0">
                <a:solidFill>
                  <a:srgbClr val="202122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99231983"/>
      </p:ext>
    </p:extLst>
  </p:cSld>
  <p:clrMapOvr>
    <a:masterClrMapping/>
  </p:clrMapOvr>
  <p:transition>
    <p:strips dir="ld"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https://upload.wikimedia.org/wikipedia/commons/thumb/5/51/SDG-14_Ukrainian.svg/220px-SDG-14_Ukrainian.sv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8"/>
            <a:ext cx="2095500" cy="2095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699792" y="1772816"/>
            <a:ext cx="617443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202122"/>
                </a:solidFill>
              </a:rPr>
              <a:t>«Збереження та </a:t>
            </a:r>
            <a:r>
              <a:rPr lang="ru-RU" b="1" dirty="0" err="1">
                <a:solidFill>
                  <a:srgbClr val="202122"/>
                </a:solidFill>
              </a:rPr>
              <a:t>стале</a:t>
            </a:r>
            <a:r>
              <a:rPr lang="ru-RU" b="1" dirty="0">
                <a:solidFill>
                  <a:srgbClr val="202122"/>
                </a:solidFill>
              </a:rPr>
              <a:t> використання </a:t>
            </a:r>
            <a:r>
              <a:rPr lang="ru-RU" b="1" dirty="0" err="1">
                <a:solidFill>
                  <a:srgbClr val="202122"/>
                </a:solidFill>
              </a:rPr>
              <a:t>океанів</a:t>
            </a:r>
            <a:r>
              <a:rPr lang="ru-RU" b="1" dirty="0">
                <a:solidFill>
                  <a:srgbClr val="202122"/>
                </a:solidFill>
              </a:rPr>
              <a:t>, </a:t>
            </a:r>
            <a:r>
              <a:rPr lang="ru-RU" b="1" dirty="0" err="1">
                <a:solidFill>
                  <a:srgbClr val="202122"/>
                </a:solidFill>
              </a:rPr>
              <a:t>морів</a:t>
            </a:r>
            <a:r>
              <a:rPr lang="ru-RU" b="1" dirty="0">
                <a:solidFill>
                  <a:srgbClr val="202122"/>
                </a:solidFill>
              </a:rPr>
              <a:t> і </a:t>
            </a:r>
            <a:r>
              <a:rPr lang="ru-RU" b="1" dirty="0" err="1">
                <a:solidFill>
                  <a:srgbClr val="202122"/>
                </a:solidFill>
              </a:rPr>
              <a:t>морських</a:t>
            </a:r>
            <a:r>
              <a:rPr lang="ru-RU" b="1" dirty="0">
                <a:solidFill>
                  <a:srgbClr val="202122"/>
                </a:solidFill>
              </a:rPr>
              <a:t> </a:t>
            </a:r>
            <a:r>
              <a:rPr lang="ru-RU" b="1" dirty="0" err="1">
                <a:solidFill>
                  <a:srgbClr val="202122"/>
                </a:solidFill>
              </a:rPr>
              <a:t>ресурсів</a:t>
            </a:r>
            <a:r>
              <a:rPr lang="ru-RU" b="1" dirty="0">
                <a:solidFill>
                  <a:srgbClr val="202122"/>
                </a:solidFill>
              </a:rPr>
              <a:t> в </a:t>
            </a:r>
            <a:r>
              <a:rPr lang="ru-RU" b="1" dirty="0" err="1">
                <a:solidFill>
                  <a:srgbClr val="202122"/>
                </a:solidFill>
              </a:rPr>
              <a:t>інтересах</a:t>
            </a:r>
            <a:r>
              <a:rPr lang="ru-RU" b="1" dirty="0">
                <a:solidFill>
                  <a:srgbClr val="202122"/>
                </a:solidFill>
              </a:rPr>
              <a:t> </a:t>
            </a:r>
            <a:r>
              <a:rPr lang="ru-RU" b="1" dirty="0" err="1">
                <a:solidFill>
                  <a:srgbClr val="202122"/>
                </a:solidFill>
              </a:rPr>
              <a:t>сталого</a:t>
            </a:r>
            <a:r>
              <a:rPr lang="ru-RU" b="1" dirty="0">
                <a:solidFill>
                  <a:srgbClr val="202122"/>
                </a:solidFill>
              </a:rPr>
              <a:t> </a:t>
            </a:r>
            <a:r>
              <a:rPr lang="ru-RU" b="1" dirty="0" err="1">
                <a:solidFill>
                  <a:srgbClr val="202122"/>
                </a:solidFill>
              </a:rPr>
              <a:t>розвитку</a:t>
            </a:r>
            <a:r>
              <a:rPr lang="ru-RU" b="1" dirty="0">
                <a:solidFill>
                  <a:srgbClr val="202122"/>
                </a:solidFill>
              </a:rPr>
              <a:t>».</a:t>
            </a:r>
            <a:r>
              <a:rPr lang="ru-RU" dirty="0">
                <a:solidFill>
                  <a:srgbClr val="202122"/>
                </a:solidFill>
              </a:rPr>
              <a:t> </a:t>
            </a:r>
            <a:r>
              <a:rPr lang="ru-RU" dirty="0" err="1">
                <a:solidFill>
                  <a:srgbClr val="202122"/>
                </a:solidFill>
              </a:rPr>
              <a:t>Світові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океани</a:t>
            </a:r>
            <a:r>
              <a:rPr lang="ru-RU" dirty="0">
                <a:solidFill>
                  <a:srgbClr val="202122"/>
                </a:solidFill>
              </a:rPr>
              <a:t> — </a:t>
            </a:r>
            <a:r>
              <a:rPr lang="ru-RU" dirty="0" err="1">
                <a:solidFill>
                  <a:srgbClr val="202122"/>
                </a:solidFill>
              </a:rPr>
              <a:t>їхня</a:t>
            </a:r>
            <a:r>
              <a:rPr lang="ru-RU" dirty="0">
                <a:solidFill>
                  <a:srgbClr val="202122"/>
                </a:solidFill>
              </a:rPr>
              <a:t> температура, </a:t>
            </a:r>
            <a:r>
              <a:rPr lang="ru-RU" dirty="0" err="1">
                <a:solidFill>
                  <a:srgbClr val="202122"/>
                </a:solidFill>
              </a:rPr>
              <a:t>хімічний</a:t>
            </a:r>
            <a:r>
              <a:rPr lang="ru-RU" dirty="0">
                <a:solidFill>
                  <a:srgbClr val="202122"/>
                </a:solidFill>
              </a:rPr>
              <a:t> склад, </a:t>
            </a:r>
            <a:r>
              <a:rPr lang="ru-RU" dirty="0" err="1">
                <a:solidFill>
                  <a:srgbClr val="202122"/>
                </a:solidFill>
              </a:rPr>
              <a:t>течії</a:t>
            </a:r>
            <a:r>
              <a:rPr lang="ru-RU" dirty="0">
                <a:solidFill>
                  <a:srgbClr val="202122"/>
                </a:solidFill>
              </a:rPr>
              <a:t> та </a:t>
            </a:r>
            <a:r>
              <a:rPr lang="ru-RU" dirty="0" err="1">
                <a:solidFill>
                  <a:srgbClr val="202122"/>
                </a:solidFill>
              </a:rPr>
              <a:t>живі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організми</a:t>
            </a:r>
            <a:r>
              <a:rPr lang="ru-RU" dirty="0">
                <a:solidFill>
                  <a:srgbClr val="202122"/>
                </a:solidFill>
              </a:rPr>
              <a:t> — лежать в </a:t>
            </a:r>
            <a:r>
              <a:rPr lang="ru-RU" dirty="0" err="1">
                <a:solidFill>
                  <a:srgbClr val="202122"/>
                </a:solidFill>
              </a:rPr>
              <a:t>основі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глобальних</a:t>
            </a:r>
            <a:r>
              <a:rPr lang="ru-RU" dirty="0">
                <a:solidFill>
                  <a:srgbClr val="202122"/>
                </a:solidFill>
              </a:rPr>
              <a:t> систем, </a:t>
            </a:r>
            <a:r>
              <a:rPr lang="ru-RU" dirty="0" err="1">
                <a:solidFill>
                  <a:srgbClr val="202122"/>
                </a:solidFill>
              </a:rPr>
              <a:t>завдяки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яким</a:t>
            </a:r>
            <a:r>
              <a:rPr lang="ru-RU" dirty="0">
                <a:solidFill>
                  <a:srgbClr val="202122"/>
                </a:solidFill>
              </a:rPr>
              <a:t> Земля </a:t>
            </a:r>
            <a:r>
              <a:rPr lang="ru-RU" dirty="0" err="1">
                <a:solidFill>
                  <a:srgbClr val="202122"/>
                </a:solidFill>
              </a:rPr>
              <a:t>придатна</a:t>
            </a:r>
            <a:r>
              <a:rPr lang="ru-RU" dirty="0">
                <a:solidFill>
                  <a:srgbClr val="202122"/>
                </a:solidFill>
              </a:rPr>
              <a:t> для </a:t>
            </a:r>
            <a:r>
              <a:rPr lang="ru-RU" dirty="0" err="1">
                <a:solidFill>
                  <a:srgbClr val="202122"/>
                </a:solidFill>
              </a:rPr>
              <a:t>проживання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людства</a:t>
            </a:r>
            <a:r>
              <a:rPr lang="ru-RU" dirty="0">
                <a:solidFill>
                  <a:srgbClr val="202122"/>
                </a:solidFill>
              </a:rPr>
              <a:t>. Те, як ми </a:t>
            </a:r>
            <a:r>
              <a:rPr lang="ru-RU" dirty="0" err="1">
                <a:solidFill>
                  <a:srgbClr val="202122"/>
                </a:solidFill>
              </a:rPr>
              <a:t>керуємо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цим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життєво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важливим</a:t>
            </a:r>
            <a:r>
              <a:rPr lang="ru-RU" dirty="0">
                <a:solidFill>
                  <a:srgbClr val="202122"/>
                </a:solidFill>
              </a:rPr>
              <a:t> ресурсом, </a:t>
            </a:r>
            <a:r>
              <a:rPr lang="ru-RU" dirty="0" err="1">
                <a:solidFill>
                  <a:srgbClr val="202122"/>
                </a:solidFill>
              </a:rPr>
              <a:t>має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надважливе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значення</a:t>
            </a:r>
            <a:r>
              <a:rPr lang="ru-RU" dirty="0">
                <a:solidFill>
                  <a:srgbClr val="202122"/>
                </a:solidFill>
              </a:rPr>
              <a:t> для </a:t>
            </a:r>
            <a:r>
              <a:rPr lang="ru-RU" dirty="0" err="1">
                <a:solidFill>
                  <a:srgbClr val="202122"/>
                </a:solidFill>
              </a:rPr>
              <a:t>людства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загалом</a:t>
            </a:r>
            <a:r>
              <a:rPr lang="ru-RU" dirty="0">
                <a:solidFill>
                  <a:srgbClr val="202122"/>
                </a:solidFill>
              </a:rPr>
              <a:t>, а також для </a:t>
            </a:r>
            <a:r>
              <a:rPr lang="ru-RU" dirty="0" err="1">
                <a:solidFill>
                  <a:srgbClr val="202122"/>
                </a:solidFill>
              </a:rPr>
              <a:t>протидії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наслідкам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кліматичних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змін</a:t>
            </a:r>
            <a:r>
              <a:rPr lang="ru-RU" dirty="0">
                <a:solidFill>
                  <a:srgbClr val="202122"/>
                </a:solidFill>
              </a:rPr>
              <a:t>.</a:t>
            </a:r>
          </a:p>
          <a:p>
            <a:r>
              <a:rPr lang="ru-RU" dirty="0" err="1">
                <a:solidFill>
                  <a:srgbClr val="202122"/>
                </a:solidFill>
              </a:rPr>
              <a:t>Завдяки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морському</a:t>
            </a:r>
            <a:r>
              <a:rPr lang="ru-RU" dirty="0">
                <a:solidFill>
                  <a:srgbClr val="202122"/>
                </a:solidFill>
              </a:rPr>
              <a:t> і прибережному </a:t>
            </a:r>
            <a:r>
              <a:rPr lang="ru-RU" dirty="0" err="1">
                <a:solidFill>
                  <a:srgbClr val="202122"/>
                </a:solidFill>
              </a:rPr>
              <a:t>біорізноманіттю</a:t>
            </a:r>
            <a:r>
              <a:rPr lang="ru-RU" dirty="0">
                <a:solidFill>
                  <a:srgbClr val="202122"/>
                </a:solidFill>
              </a:rPr>
              <a:t>, </a:t>
            </a:r>
            <a:r>
              <a:rPr lang="ru-RU" dirty="0" err="1">
                <a:solidFill>
                  <a:srgbClr val="202122"/>
                </a:solidFill>
              </a:rPr>
              <a:t>понад</a:t>
            </a:r>
            <a:r>
              <a:rPr lang="ru-RU" dirty="0">
                <a:solidFill>
                  <a:srgbClr val="202122"/>
                </a:solidFill>
              </a:rPr>
              <a:t> три </a:t>
            </a:r>
            <a:r>
              <a:rPr lang="ru-RU" dirty="0" err="1">
                <a:solidFill>
                  <a:srgbClr val="202122"/>
                </a:solidFill>
              </a:rPr>
              <a:t>мільярди</a:t>
            </a:r>
            <a:r>
              <a:rPr lang="ru-RU" dirty="0">
                <a:solidFill>
                  <a:srgbClr val="202122"/>
                </a:solidFill>
              </a:rPr>
              <a:t> людей </a:t>
            </a:r>
            <a:r>
              <a:rPr lang="ru-RU" dirty="0" err="1">
                <a:solidFill>
                  <a:srgbClr val="202122"/>
                </a:solidFill>
              </a:rPr>
              <a:t>мають</a:t>
            </a:r>
            <a:r>
              <a:rPr lang="ru-RU" dirty="0">
                <a:solidFill>
                  <a:srgbClr val="202122"/>
                </a:solidFill>
              </a:rPr>
              <a:t> засоби до </a:t>
            </a:r>
            <a:r>
              <a:rPr lang="ru-RU" dirty="0" err="1">
                <a:solidFill>
                  <a:srgbClr val="202122"/>
                </a:solidFill>
              </a:rPr>
              <a:t>існування</a:t>
            </a:r>
            <a:r>
              <a:rPr lang="ru-RU" dirty="0">
                <a:solidFill>
                  <a:srgbClr val="202122"/>
                </a:solidFill>
              </a:rPr>
              <a:t>. </a:t>
            </a:r>
            <a:r>
              <a:rPr lang="ru-RU" dirty="0" err="1">
                <a:solidFill>
                  <a:srgbClr val="202122"/>
                </a:solidFill>
              </a:rPr>
              <a:t>Однак</a:t>
            </a:r>
            <a:r>
              <a:rPr lang="ru-RU" dirty="0">
                <a:solidFill>
                  <a:srgbClr val="202122"/>
                </a:solidFill>
              </a:rPr>
              <a:t> на </a:t>
            </a:r>
            <a:r>
              <a:rPr lang="ru-RU" dirty="0" err="1">
                <a:solidFill>
                  <a:srgbClr val="202122"/>
                </a:solidFill>
              </a:rPr>
              <a:t>сьогодні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вже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виловлено</a:t>
            </a:r>
            <a:r>
              <a:rPr lang="ru-RU" dirty="0">
                <a:solidFill>
                  <a:srgbClr val="202122"/>
                </a:solidFill>
              </a:rPr>
              <a:t> 30 % </a:t>
            </a:r>
            <a:r>
              <a:rPr lang="ru-RU" dirty="0" err="1">
                <a:solidFill>
                  <a:srgbClr val="202122"/>
                </a:solidFill>
              </a:rPr>
              <a:t>світових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рибних</a:t>
            </a:r>
            <a:r>
              <a:rPr lang="ru-RU" dirty="0">
                <a:solidFill>
                  <a:srgbClr val="202122"/>
                </a:solidFill>
              </a:rPr>
              <a:t> запасів, що </a:t>
            </a:r>
            <a:r>
              <a:rPr lang="ru-RU" dirty="0" err="1">
                <a:solidFill>
                  <a:srgbClr val="202122"/>
                </a:solidFill>
              </a:rPr>
              <a:t>нижче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рівня</a:t>
            </a:r>
            <a:r>
              <a:rPr lang="ru-RU" dirty="0">
                <a:solidFill>
                  <a:srgbClr val="202122"/>
                </a:solidFill>
              </a:rPr>
              <a:t>, при </a:t>
            </a:r>
            <a:r>
              <a:rPr lang="ru-RU" dirty="0" err="1">
                <a:solidFill>
                  <a:srgbClr val="202122"/>
                </a:solidFill>
              </a:rPr>
              <a:t>якому</a:t>
            </a:r>
            <a:r>
              <a:rPr lang="ru-RU" dirty="0">
                <a:solidFill>
                  <a:srgbClr val="202122"/>
                </a:solidFill>
              </a:rPr>
              <a:t> можна </a:t>
            </a:r>
            <a:r>
              <a:rPr lang="ru-RU" dirty="0" err="1">
                <a:solidFill>
                  <a:srgbClr val="202122"/>
                </a:solidFill>
              </a:rPr>
              <a:t>забезпечити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стабільні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вилови</a:t>
            </a:r>
            <a:r>
              <a:rPr lang="ru-RU" dirty="0">
                <a:solidFill>
                  <a:srgbClr val="202122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54146528"/>
      </p:ext>
    </p:extLst>
  </p:cSld>
  <p:clrMapOvr>
    <a:masterClrMapping/>
  </p:clrMapOvr>
  <p:transition>
    <p:strips dir="ld"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ttps://upload.wikimedia.org/wikipedia/commons/thumb/9/96/SDG-15_Ukrainian.svg/220px-SDG-15_Ukrainian.sv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2095500" cy="2095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915816" y="1484784"/>
            <a:ext cx="595840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202122"/>
                </a:solidFill>
              </a:rPr>
              <a:t>«</a:t>
            </a:r>
            <a:r>
              <a:rPr lang="ru-RU" b="1" dirty="0" err="1">
                <a:solidFill>
                  <a:srgbClr val="202122"/>
                </a:solidFill>
              </a:rPr>
              <a:t>Захист</a:t>
            </a:r>
            <a:r>
              <a:rPr lang="ru-RU" b="1" dirty="0">
                <a:solidFill>
                  <a:srgbClr val="202122"/>
                </a:solidFill>
              </a:rPr>
              <a:t> і </a:t>
            </a:r>
            <a:r>
              <a:rPr lang="ru-RU" b="1" dirty="0" err="1">
                <a:solidFill>
                  <a:srgbClr val="202122"/>
                </a:solidFill>
              </a:rPr>
              <a:t>відновлення</a:t>
            </a:r>
            <a:r>
              <a:rPr lang="ru-RU" b="1" dirty="0">
                <a:solidFill>
                  <a:srgbClr val="202122"/>
                </a:solidFill>
              </a:rPr>
              <a:t> </a:t>
            </a:r>
            <a:r>
              <a:rPr lang="ru-RU" b="1" dirty="0" err="1">
                <a:solidFill>
                  <a:srgbClr val="202122"/>
                </a:solidFill>
              </a:rPr>
              <a:t>екосистем</a:t>
            </a:r>
            <a:r>
              <a:rPr lang="ru-RU" b="1" dirty="0">
                <a:solidFill>
                  <a:srgbClr val="202122"/>
                </a:solidFill>
              </a:rPr>
              <a:t> </a:t>
            </a:r>
            <a:r>
              <a:rPr lang="ru-RU" b="1" dirty="0" err="1">
                <a:solidFill>
                  <a:srgbClr val="202122"/>
                </a:solidFill>
              </a:rPr>
              <a:t>суші</a:t>
            </a:r>
            <a:r>
              <a:rPr lang="ru-RU" b="1" dirty="0">
                <a:solidFill>
                  <a:srgbClr val="202122"/>
                </a:solidFill>
              </a:rPr>
              <a:t> та </a:t>
            </a:r>
            <a:r>
              <a:rPr lang="ru-RU" b="1" dirty="0" err="1">
                <a:solidFill>
                  <a:srgbClr val="202122"/>
                </a:solidFill>
              </a:rPr>
              <a:t>сприяння</a:t>
            </a:r>
            <a:r>
              <a:rPr lang="ru-RU" b="1" dirty="0">
                <a:solidFill>
                  <a:srgbClr val="202122"/>
                </a:solidFill>
              </a:rPr>
              <a:t> їх </a:t>
            </a:r>
            <a:r>
              <a:rPr lang="ru-RU" b="1" dirty="0" err="1">
                <a:solidFill>
                  <a:srgbClr val="202122"/>
                </a:solidFill>
              </a:rPr>
              <a:t>раціональному</a:t>
            </a:r>
            <a:r>
              <a:rPr lang="ru-RU" b="1" dirty="0">
                <a:solidFill>
                  <a:srgbClr val="202122"/>
                </a:solidFill>
              </a:rPr>
              <a:t> </a:t>
            </a:r>
            <a:r>
              <a:rPr lang="ru-RU" b="1" dirty="0" err="1">
                <a:solidFill>
                  <a:srgbClr val="202122"/>
                </a:solidFill>
              </a:rPr>
              <a:t>використанню</a:t>
            </a:r>
            <a:r>
              <a:rPr lang="ru-RU" b="1" dirty="0">
                <a:solidFill>
                  <a:srgbClr val="202122"/>
                </a:solidFill>
              </a:rPr>
              <a:t>, </a:t>
            </a:r>
            <a:r>
              <a:rPr lang="ru-RU" b="1" dirty="0" err="1">
                <a:solidFill>
                  <a:srgbClr val="202122"/>
                </a:solidFill>
              </a:rPr>
              <a:t>раціональне</a:t>
            </a:r>
            <a:r>
              <a:rPr lang="ru-RU" b="1" dirty="0">
                <a:solidFill>
                  <a:srgbClr val="202122"/>
                </a:solidFill>
              </a:rPr>
              <a:t> </a:t>
            </a:r>
            <a:r>
              <a:rPr lang="ru-RU" b="1" dirty="0" err="1">
                <a:solidFill>
                  <a:srgbClr val="202122"/>
                </a:solidFill>
              </a:rPr>
              <a:t>лісокористування</a:t>
            </a:r>
            <a:r>
              <a:rPr lang="ru-RU" b="1" dirty="0">
                <a:solidFill>
                  <a:srgbClr val="202122"/>
                </a:solidFill>
              </a:rPr>
              <a:t>, </a:t>
            </a:r>
            <a:r>
              <a:rPr lang="ru-RU" b="1" dirty="0" err="1">
                <a:solidFill>
                  <a:srgbClr val="202122"/>
                </a:solidFill>
              </a:rPr>
              <a:t>боротьба</a:t>
            </a:r>
            <a:r>
              <a:rPr lang="ru-RU" b="1" dirty="0">
                <a:solidFill>
                  <a:srgbClr val="202122"/>
                </a:solidFill>
              </a:rPr>
              <a:t> з </a:t>
            </a:r>
            <a:r>
              <a:rPr lang="ru-RU" b="1" dirty="0" err="1">
                <a:solidFill>
                  <a:srgbClr val="202122"/>
                </a:solidFill>
              </a:rPr>
              <a:t>опустелюванням</a:t>
            </a:r>
            <a:r>
              <a:rPr lang="ru-RU" b="1" dirty="0">
                <a:solidFill>
                  <a:srgbClr val="202122"/>
                </a:solidFill>
              </a:rPr>
              <a:t>, </a:t>
            </a:r>
            <a:r>
              <a:rPr lang="ru-RU" b="1" dirty="0" err="1">
                <a:solidFill>
                  <a:srgbClr val="202122"/>
                </a:solidFill>
              </a:rPr>
              <a:t>припинення</a:t>
            </a:r>
            <a:r>
              <a:rPr lang="ru-RU" b="1" dirty="0">
                <a:solidFill>
                  <a:srgbClr val="202122"/>
                </a:solidFill>
              </a:rPr>
              <a:t> та </a:t>
            </a:r>
            <a:r>
              <a:rPr lang="ru-RU" b="1" dirty="0" err="1">
                <a:solidFill>
                  <a:srgbClr val="202122"/>
                </a:solidFill>
              </a:rPr>
              <a:t>повернення</a:t>
            </a:r>
            <a:r>
              <a:rPr lang="ru-RU" b="1" dirty="0">
                <a:solidFill>
                  <a:srgbClr val="202122"/>
                </a:solidFill>
              </a:rPr>
              <a:t> назад </a:t>
            </a:r>
            <a:r>
              <a:rPr lang="ru-RU" b="1" dirty="0" err="1">
                <a:solidFill>
                  <a:srgbClr val="202122"/>
                </a:solidFill>
              </a:rPr>
              <a:t>процесу</a:t>
            </a:r>
            <a:r>
              <a:rPr lang="ru-RU" b="1" dirty="0">
                <a:solidFill>
                  <a:srgbClr val="202122"/>
                </a:solidFill>
              </a:rPr>
              <a:t> </a:t>
            </a:r>
            <a:r>
              <a:rPr lang="ru-RU" b="1" dirty="0" err="1">
                <a:solidFill>
                  <a:srgbClr val="202122"/>
                </a:solidFill>
              </a:rPr>
              <a:t>деградації</a:t>
            </a:r>
            <a:r>
              <a:rPr lang="ru-RU" b="1" dirty="0">
                <a:solidFill>
                  <a:srgbClr val="202122"/>
                </a:solidFill>
              </a:rPr>
              <a:t> земель і </a:t>
            </a:r>
            <a:r>
              <a:rPr lang="ru-RU" b="1" dirty="0" err="1">
                <a:solidFill>
                  <a:srgbClr val="202122"/>
                </a:solidFill>
              </a:rPr>
              <a:t>зупинення</a:t>
            </a:r>
            <a:r>
              <a:rPr lang="ru-RU" b="1" dirty="0">
                <a:solidFill>
                  <a:srgbClr val="202122"/>
                </a:solidFill>
              </a:rPr>
              <a:t> </a:t>
            </a:r>
            <a:r>
              <a:rPr lang="ru-RU" b="1" dirty="0" err="1">
                <a:solidFill>
                  <a:srgbClr val="202122"/>
                </a:solidFill>
              </a:rPr>
              <a:t>втрати</a:t>
            </a:r>
            <a:r>
              <a:rPr lang="ru-RU" b="1" dirty="0">
                <a:solidFill>
                  <a:srgbClr val="202122"/>
                </a:solidFill>
              </a:rPr>
              <a:t> </a:t>
            </a:r>
            <a:r>
              <a:rPr lang="ru-RU" b="1" dirty="0" err="1">
                <a:solidFill>
                  <a:srgbClr val="202122"/>
                </a:solidFill>
              </a:rPr>
              <a:t>біорізноманіття</a:t>
            </a:r>
            <a:r>
              <a:rPr lang="ru-RU" b="1" dirty="0">
                <a:solidFill>
                  <a:srgbClr val="202122"/>
                </a:solidFill>
              </a:rPr>
              <a:t>».</a:t>
            </a:r>
            <a:r>
              <a:rPr lang="ru-RU" dirty="0">
                <a:solidFill>
                  <a:srgbClr val="202122"/>
                </a:solidFill>
              </a:rPr>
              <a:t> </a:t>
            </a:r>
            <a:r>
              <a:rPr lang="ru-RU" dirty="0" err="1">
                <a:solidFill>
                  <a:srgbClr val="202122"/>
                </a:solidFill>
              </a:rPr>
              <a:t>Людське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життя</a:t>
            </a:r>
            <a:r>
              <a:rPr lang="ru-RU" dirty="0">
                <a:solidFill>
                  <a:srgbClr val="202122"/>
                </a:solidFill>
              </a:rPr>
              <a:t> і засоби до </a:t>
            </a:r>
            <a:r>
              <a:rPr lang="ru-RU" dirty="0" err="1">
                <a:solidFill>
                  <a:srgbClr val="202122"/>
                </a:solidFill>
              </a:rPr>
              <a:t>існування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залежать</a:t>
            </a:r>
            <a:r>
              <a:rPr lang="ru-RU" dirty="0">
                <a:solidFill>
                  <a:srgbClr val="202122"/>
                </a:solidFill>
              </a:rPr>
              <a:t> від </a:t>
            </a:r>
            <a:r>
              <a:rPr lang="ru-RU" dirty="0" err="1">
                <a:solidFill>
                  <a:srgbClr val="202122"/>
                </a:solidFill>
              </a:rPr>
              <a:t>землі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настільки</a:t>
            </a:r>
            <a:r>
              <a:rPr lang="ru-RU" dirty="0">
                <a:solidFill>
                  <a:srgbClr val="202122"/>
                </a:solidFill>
              </a:rPr>
              <a:t> ж, </a:t>
            </a:r>
            <a:r>
              <a:rPr lang="ru-RU" dirty="0" err="1">
                <a:solidFill>
                  <a:srgbClr val="202122"/>
                </a:solidFill>
              </a:rPr>
              <a:t>наскільки</a:t>
            </a:r>
            <a:r>
              <a:rPr lang="ru-RU" dirty="0">
                <a:solidFill>
                  <a:srgbClr val="202122"/>
                </a:solidFill>
              </a:rPr>
              <a:t> й від океану. </a:t>
            </a:r>
            <a:r>
              <a:rPr lang="ru-RU" dirty="0" err="1">
                <a:solidFill>
                  <a:srgbClr val="202122"/>
                </a:solidFill>
              </a:rPr>
              <a:t>Рослини</a:t>
            </a:r>
            <a:r>
              <a:rPr lang="ru-RU" dirty="0">
                <a:solidFill>
                  <a:srgbClr val="202122"/>
                </a:solidFill>
              </a:rPr>
              <a:t> забезпечують 80 % </a:t>
            </a:r>
            <a:r>
              <a:rPr lang="ru-RU" dirty="0" err="1">
                <a:solidFill>
                  <a:srgbClr val="202122"/>
                </a:solidFill>
              </a:rPr>
              <a:t>раціону</a:t>
            </a:r>
            <a:r>
              <a:rPr lang="ru-RU" dirty="0">
                <a:solidFill>
                  <a:srgbClr val="202122"/>
                </a:solidFill>
              </a:rPr>
              <a:t> людей, а </a:t>
            </a:r>
            <a:r>
              <a:rPr lang="ru-RU" dirty="0" err="1">
                <a:solidFill>
                  <a:srgbClr val="202122"/>
                </a:solidFill>
              </a:rPr>
              <a:t>сільське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господарство</a:t>
            </a:r>
            <a:r>
              <a:rPr lang="ru-RU" dirty="0">
                <a:solidFill>
                  <a:srgbClr val="202122"/>
                </a:solidFill>
              </a:rPr>
              <a:t> є </a:t>
            </a:r>
            <a:r>
              <a:rPr lang="ru-RU" dirty="0" err="1">
                <a:solidFill>
                  <a:srgbClr val="202122"/>
                </a:solidFill>
              </a:rPr>
              <a:t>важливим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економічним</a:t>
            </a:r>
            <a:r>
              <a:rPr lang="ru-RU" dirty="0">
                <a:solidFill>
                  <a:srgbClr val="202122"/>
                </a:solidFill>
              </a:rPr>
              <a:t> ресурсом і </a:t>
            </a:r>
            <a:r>
              <a:rPr lang="ru-RU" dirty="0" err="1">
                <a:solidFill>
                  <a:srgbClr val="202122"/>
                </a:solidFill>
              </a:rPr>
              <a:t>засобом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розвитку</a:t>
            </a:r>
            <a:r>
              <a:rPr lang="ru-RU" dirty="0">
                <a:solidFill>
                  <a:srgbClr val="202122"/>
                </a:solidFill>
              </a:rPr>
              <a:t>. </a:t>
            </a:r>
            <a:r>
              <a:rPr lang="ru-RU" dirty="0" err="1">
                <a:solidFill>
                  <a:srgbClr val="202122"/>
                </a:solidFill>
              </a:rPr>
              <a:t>Ліси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покривають</a:t>
            </a:r>
            <a:r>
              <a:rPr lang="ru-RU" dirty="0">
                <a:solidFill>
                  <a:srgbClr val="202122"/>
                </a:solidFill>
              </a:rPr>
              <a:t> 30 % </a:t>
            </a:r>
            <a:r>
              <a:rPr lang="ru-RU" dirty="0" err="1">
                <a:solidFill>
                  <a:srgbClr val="202122"/>
                </a:solidFill>
              </a:rPr>
              <a:t>поверхні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Землі</a:t>
            </a:r>
            <a:r>
              <a:rPr lang="ru-RU" dirty="0">
                <a:solidFill>
                  <a:srgbClr val="202122"/>
                </a:solidFill>
              </a:rPr>
              <a:t>; вони є </a:t>
            </a:r>
            <a:r>
              <a:rPr lang="ru-RU" dirty="0" err="1">
                <a:solidFill>
                  <a:srgbClr val="202122"/>
                </a:solidFill>
              </a:rPr>
              <a:t>життєво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необхідними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місцями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проживання</a:t>
            </a:r>
            <a:r>
              <a:rPr lang="ru-RU" dirty="0">
                <a:solidFill>
                  <a:srgbClr val="202122"/>
                </a:solidFill>
              </a:rPr>
              <a:t> для </a:t>
            </a:r>
            <a:r>
              <a:rPr lang="ru-RU" dirty="0" err="1">
                <a:solidFill>
                  <a:srgbClr val="202122"/>
                </a:solidFill>
              </a:rPr>
              <a:t>мільйонів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видів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організмів</a:t>
            </a:r>
            <a:r>
              <a:rPr lang="ru-RU" dirty="0">
                <a:solidFill>
                  <a:srgbClr val="202122"/>
                </a:solidFill>
              </a:rPr>
              <a:t> і </a:t>
            </a:r>
            <a:r>
              <a:rPr lang="ru-RU" dirty="0" err="1">
                <a:solidFill>
                  <a:srgbClr val="202122"/>
                </a:solidFill>
              </a:rPr>
              <a:t>важливим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джерелом</a:t>
            </a:r>
            <a:r>
              <a:rPr lang="ru-RU" dirty="0">
                <a:solidFill>
                  <a:srgbClr val="202122"/>
                </a:solidFill>
              </a:rPr>
              <a:t> чистого </a:t>
            </a:r>
            <a:r>
              <a:rPr lang="ru-RU" dirty="0" err="1">
                <a:solidFill>
                  <a:srgbClr val="202122"/>
                </a:solidFill>
              </a:rPr>
              <a:t>повітря</a:t>
            </a:r>
            <a:r>
              <a:rPr lang="ru-RU" dirty="0">
                <a:solidFill>
                  <a:srgbClr val="202122"/>
                </a:solidFill>
              </a:rPr>
              <a:t> і води. Вони також </a:t>
            </a:r>
            <a:r>
              <a:rPr lang="ru-RU" dirty="0" err="1">
                <a:solidFill>
                  <a:srgbClr val="202122"/>
                </a:solidFill>
              </a:rPr>
              <a:t>відіграють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важливу</a:t>
            </a:r>
            <a:r>
              <a:rPr lang="ru-RU" dirty="0">
                <a:solidFill>
                  <a:srgbClr val="202122"/>
                </a:solidFill>
              </a:rPr>
              <a:t> роль у </a:t>
            </a:r>
            <a:r>
              <a:rPr lang="ru-RU" dirty="0" err="1">
                <a:solidFill>
                  <a:srgbClr val="202122"/>
                </a:solidFill>
              </a:rPr>
              <a:t>протидії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кліматичним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змінам</a:t>
            </a:r>
            <a:r>
              <a:rPr lang="ru-RU" dirty="0">
                <a:solidFill>
                  <a:srgbClr val="202122"/>
                </a:solidFill>
              </a:rPr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4568757"/>
      </p:ext>
    </p:extLst>
  </p:cSld>
  <p:clrMapOvr>
    <a:masterClrMapping/>
  </p:clrMapOvr>
  <p:transition>
    <p:strips dir="ld"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s://upload.wikimedia.org/wikipedia/commons/thumb/d/d7/SDG-16_Ukrainian.svg/220px-SDG-16_Ukrainian.sv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8"/>
            <a:ext cx="2095500" cy="2095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627784" y="1502688"/>
            <a:ext cx="5976664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202122"/>
                </a:solidFill>
              </a:rPr>
              <a:t>«</a:t>
            </a:r>
            <a:r>
              <a:rPr lang="ru-RU" b="1" dirty="0" err="1">
                <a:solidFill>
                  <a:srgbClr val="202122"/>
                </a:solidFill>
              </a:rPr>
              <a:t>Сприяння</a:t>
            </a:r>
            <a:r>
              <a:rPr lang="ru-RU" b="1" dirty="0">
                <a:solidFill>
                  <a:srgbClr val="202122"/>
                </a:solidFill>
              </a:rPr>
              <a:t> </a:t>
            </a:r>
            <a:r>
              <a:rPr lang="ru-RU" b="1" dirty="0" err="1">
                <a:solidFill>
                  <a:srgbClr val="202122"/>
                </a:solidFill>
              </a:rPr>
              <a:t>розбудові</a:t>
            </a:r>
            <a:r>
              <a:rPr lang="ru-RU" b="1" dirty="0">
                <a:solidFill>
                  <a:srgbClr val="202122"/>
                </a:solidFill>
              </a:rPr>
              <a:t> </a:t>
            </a:r>
            <a:r>
              <a:rPr lang="ru-RU" b="1" dirty="0" err="1">
                <a:solidFill>
                  <a:srgbClr val="202122"/>
                </a:solidFill>
              </a:rPr>
              <a:t>миролюбного</a:t>
            </a:r>
            <a:r>
              <a:rPr lang="ru-RU" b="1" dirty="0">
                <a:solidFill>
                  <a:srgbClr val="202122"/>
                </a:solidFill>
              </a:rPr>
              <a:t> і </a:t>
            </a:r>
            <a:r>
              <a:rPr lang="ru-RU" b="1" dirty="0" err="1">
                <a:solidFill>
                  <a:srgbClr val="202122"/>
                </a:solidFill>
              </a:rPr>
              <a:t>всеохопного</a:t>
            </a:r>
            <a:r>
              <a:rPr lang="ru-RU" b="1" dirty="0">
                <a:solidFill>
                  <a:srgbClr val="202122"/>
                </a:solidFill>
              </a:rPr>
              <a:t> </a:t>
            </a:r>
            <a:r>
              <a:rPr lang="ru-RU" b="1" dirty="0" err="1">
                <a:solidFill>
                  <a:srgbClr val="202122"/>
                </a:solidFill>
              </a:rPr>
              <a:t>суспільства</a:t>
            </a:r>
            <a:r>
              <a:rPr lang="ru-RU" b="1" dirty="0">
                <a:solidFill>
                  <a:srgbClr val="202122"/>
                </a:solidFill>
              </a:rPr>
              <a:t> </a:t>
            </a:r>
            <a:r>
              <a:rPr lang="ru-RU" b="1" dirty="0" err="1">
                <a:solidFill>
                  <a:srgbClr val="202122"/>
                </a:solidFill>
              </a:rPr>
              <a:t>задля</a:t>
            </a:r>
            <a:r>
              <a:rPr lang="ru-RU" b="1" dirty="0">
                <a:solidFill>
                  <a:srgbClr val="202122"/>
                </a:solidFill>
              </a:rPr>
              <a:t> </a:t>
            </a:r>
            <a:r>
              <a:rPr lang="ru-RU" b="1" dirty="0" err="1">
                <a:solidFill>
                  <a:srgbClr val="202122"/>
                </a:solidFill>
              </a:rPr>
              <a:t>сталого</a:t>
            </a:r>
            <a:r>
              <a:rPr lang="ru-RU" b="1" dirty="0">
                <a:solidFill>
                  <a:srgbClr val="202122"/>
                </a:solidFill>
              </a:rPr>
              <a:t> </a:t>
            </a:r>
            <a:r>
              <a:rPr lang="ru-RU" b="1" dirty="0" err="1">
                <a:solidFill>
                  <a:srgbClr val="202122"/>
                </a:solidFill>
              </a:rPr>
              <a:t>розвитку</a:t>
            </a:r>
            <a:r>
              <a:rPr lang="ru-RU" b="1" dirty="0">
                <a:solidFill>
                  <a:srgbClr val="202122"/>
                </a:solidFill>
              </a:rPr>
              <a:t>, забезпечення </a:t>
            </a:r>
            <a:r>
              <a:rPr lang="ru-RU" b="1" dirty="0" err="1">
                <a:solidFill>
                  <a:srgbClr val="202122"/>
                </a:solidFill>
              </a:rPr>
              <a:t>всім</a:t>
            </a:r>
            <a:r>
              <a:rPr lang="ru-RU" b="1" dirty="0">
                <a:solidFill>
                  <a:srgbClr val="202122"/>
                </a:solidFill>
              </a:rPr>
              <a:t> доступу до </a:t>
            </a:r>
            <a:r>
              <a:rPr lang="ru-RU" b="1" dirty="0" err="1">
                <a:solidFill>
                  <a:srgbClr val="202122"/>
                </a:solidFill>
              </a:rPr>
              <a:t>правосуддя</a:t>
            </a:r>
            <a:r>
              <a:rPr lang="ru-RU" b="1" dirty="0">
                <a:solidFill>
                  <a:srgbClr val="202122"/>
                </a:solidFill>
              </a:rPr>
              <a:t> і </a:t>
            </a:r>
            <a:r>
              <a:rPr lang="ru-RU" b="1" dirty="0" err="1">
                <a:solidFill>
                  <a:srgbClr val="202122"/>
                </a:solidFill>
              </a:rPr>
              <a:t>створення</a:t>
            </a:r>
            <a:r>
              <a:rPr lang="ru-RU" b="1" dirty="0">
                <a:solidFill>
                  <a:srgbClr val="202122"/>
                </a:solidFill>
              </a:rPr>
              <a:t> </a:t>
            </a:r>
            <a:r>
              <a:rPr lang="ru-RU" b="1" dirty="0" err="1">
                <a:solidFill>
                  <a:srgbClr val="202122"/>
                </a:solidFill>
              </a:rPr>
              <a:t>ефективних</a:t>
            </a:r>
            <a:r>
              <a:rPr lang="ru-RU" b="1" dirty="0">
                <a:solidFill>
                  <a:srgbClr val="202122"/>
                </a:solidFill>
              </a:rPr>
              <a:t>, </a:t>
            </a:r>
            <a:r>
              <a:rPr lang="ru-RU" b="1" dirty="0" err="1">
                <a:solidFill>
                  <a:srgbClr val="202122"/>
                </a:solidFill>
              </a:rPr>
              <a:t>підзвітних</a:t>
            </a:r>
            <a:r>
              <a:rPr lang="ru-RU" b="1" dirty="0">
                <a:solidFill>
                  <a:srgbClr val="202122"/>
                </a:solidFill>
              </a:rPr>
              <a:t> та </a:t>
            </a:r>
            <a:r>
              <a:rPr lang="ru-RU" b="1" dirty="0" err="1">
                <a:solidFill>
                  <a:srgbClr val="202122"/>
                </a:solidFill>
              </a:rPr>
              <a:t>інклюзивних</a:t>
            </a:r>
            <a:r>
              <a:rPr lang="ru-RU" b="1" dirty="0">
                <a:solidFill>
                  <a:srgbClr val="202122"/>
                </a:solidFill>
              </a:rPr>
              <a:t> </a:t>
            </a:r>
            <a:r>
              <a:rPr lang="ru-RU" b="1" dirty="0" err="1">
                <a:solidFill>
                  <a:srgbClr val="202122"/>
                </a:solidFill>
              </a:rPr>
              <a:t>інституцій</a:t>
            </a:r>
            <a:r>
              <a:rPr lang="ru-RU" b="1" dirty="0">
                <a:solidFill>
                  <a:srgbClr val="202122"/>
                </a:solidFill>
              </a:rPr>
              <a:t> на </a:t>
            </a:r>
            <a:r>
              <a:rPr lang="ru-RU" b="1" dirty="0" err="1">
                <a:solidFill>
                  <a:srgbClr val="202122"/>
                </a:solidFill>
              </a:rPr>
              <a:t>всіх</a:t>
            </a:r>
            <a:r>
              <a:rPr lang="ru-RU" b="1" dirty="0">
                <a:solidFill>
                  <a:srgbClr val="202122"/>
                </a:solidFill>
              </a:rPr>
              <a:t> </a:t>
            </a:r>
            <a:r>
              <a:rPr lang="ru-RU" b="1" dirty="0" err="1">
                <a:solidFill>
                  <a:srgbClr val="202122"/>
                </a:solidFill>
              </a:rPr>
              <a:t>рівнях</a:t>
            </a:r>
            <a:r>
              <a:rPr lang="ru-RU" b="1" dirty="0">
                <a:solidFill>
                  <a:srgbClr val="202122"/>
                </a:solidFill>
              </a:rPr>
              <a:t>».</a:t>
            </a:r>
            <a:r>
              <a:rPr lang="ru-RU" dirty="0">
                <a:solidFill>
                  <a:srgbClr val="202122"/>
                </a:solidFill>
              </a:rPr>
              <a:t> Без миру, </a:t>
            </a:r>
            <a:r>
              <a:rPr lang="ru-RU" dirty="0" err="1">
                <a:solidFill>
                  <a:srgbClr val="202122"/>
                </a:solidFill>
              </a:rPr>
              <a:t>стабільності</a:t>
            </a:r>
            <a:r>
              <a:rPr lang="ru-RU" dirty="0">
                <a:solidFill>
                  <a:srgbClr val="202122"/>
                </a:solidFill>
              </a:rPr>
              <a:t>, забезпечення прав </a:t>
            </a:r>
            <a:r>
              <a:rPr lang="ru-RU" dirty="0" err="1">
                <a:solidFill>
                  <a:srgbClr val="202122"/>
                </a:solidFill>
              </a:rPr>
              <a:t>людини</a:t>
            </a:r>
            <a:r>
              <a:rPr lang="ru-RU" dirty="0">
                <a:solidFill>
                  <a:srgbClr val="202122"/>
                </a:solidFill>
              </a:rPr>
              <a:t> та </a:t>
            </a:r>
            <a:r>
              <a:rPr lang="ru-RU" dirty="0" err="1">
                <a:solidFill>
                  <a:srgbClr val="202122"/>
                </a:solidFill>
              </a:rPr>
              <a:t>ефективного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врядування</a:t>
            </a:r>
            <a:r>
              <a:rPr lang="ru-RU" dirty="0">
                <a:solidFill>
                  <a:srgbClr val="202122"/>
                </a:solidFill>
              </a:rPr>
              <a:t> на принципах верховенства права не можна </a:t>
            </a:r>
            <a:r>
              <a:rPr lang="ru-RU" dirty="0" err="1">
                <a:solidFill>
                  <a:srgbClr val="202122"/>
                </a:solidFill>
              </a:rPr>
              <a:t>сподіватися</a:t>
            </a:r>
            <a:r>
              <a:rPr lang="ru-RU" dirty="0">
                <a:solidFill>
                  <a:srgbClr val="202122"/>
                </a:solidFill>
              </a:rPr>
              <a:t> на </a:t>
            </a:r>
            <a:r>
              <a:rPr lang="ru-RU" dirty="0" err="1">
                <a:solidFill>
                  <a:srgbClr val="202122"/>
                </a:solidFill>
              </a:rPr>
              <a:t>сталий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розвиток</a:t>
            </a:r>
            <a:r>
              <a:rPr lang="ru-RU" dirty="0">
                <a:solidFill>
                  <a:srgbClr val="202122"/>
                </a:solidFill>
              </a:rPr>
              <a:t>. Ми </a:t>
            </a:r>
            <a:r>
              <a:rPr lang="ru-RU" dirty="0" err="1">
                <a:solidFill>
                  <a:srgbClr val="202122"/>
                </a:solidFill>
              </a:rPr>
              <a:t>живемо</a:t>
            </a:r>
            <a:r>
              <a:rPr lang="ru-RU" dirty="0">
                <a:solidFill>
                  <a:srgbClr val="202122"/>
                </a:solidFill>
              </a:rPr>
              <a:t> у </a:t>
            </a:r>
            <a:r>
              <a:rPr lang="ru-RU" dirty="0" err="1">
                <a:solidFill>
                  <a:srgbClr val="202122"/>
                </a:solidFill>
              </a:rPr>
              <a:t>світі</a:t>
            </a:r>
            <a:r>
              <a:rPr lang="ru-RU" dirty="0">
                <a:solidFill>
                  <a:srgbClr val="202122"/>
                </a:solidFill>
              </a:rPr>
              <a:t>, що </a:t>
            </a:r>
            <a:r>
              <a:rPr lang="ru-RU" dirty="0" err="1">
                <a:solidFill>
                  <a:srgbClr val="202122"/>
                </a:solidFill>
              </a:rPr>
              <a:t>стає</a:t>
            </a:r>
            <a:r>
              <a:rPr lang="ru-RU" dirty="0">
                <a:solidFill>
                  <a:srgbClr val="202122"/>
                </a:solidFill>
              </a:rPr>
              <a:t> все </a:t>
            </a:r>
            <a:r>
              <a:rPr lang="ru-RU" dirty="0" err="1">
                <a:solidFill>
                  <a:srgbClr val="202122"/>
                </a:solidFill>
              </a:rPr>
              <a:t>більш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розділеним</a:t>
            </a:r>
            <a:r>
              <a:rPr lang="ru-RU" dirty="0">
                <a:solidFill>
                  <a:srgbClr val="202122"/>
                </a:solidFill>
              </a:rPr>
              <a:t>. </a:t>
            </a:r>
            <a:r>
              <a:rPr lang="ru-RU" dirty="0" err="1">
                <a:solidFill>
                  <a:srgbClr val="202122"/>
                </a:solidFill>
              </a:rPr>
              <a:t>Деякі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регіони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досягли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стійкого</a:t>
            </a:r>
            <a:r>
              <a:rPr lang="ru-RU" dirty="0">
                <a:solidFill>
                  <a:srgbClr val="202122"/>
                </a:solidFill>
              </a:rPr>
              <a:t> миру, </a:t>
            </a:r>
            <a:r>
              <a:rPr lang="ru-RU" dirty="0" err="1">
                <a:solidFill>
                  <a:srgbClr val="202122"/>
                </a:solidFill>
              </a:rPr>
              <a:t>безпеки</a:t>
            </a:r>
            <a:r>
              <a:rPr lang="ru-RU" dirty="0">
                <a:solidFill>
                  <a:srgbClr val="202122"/>
                </a:solidFill>
              </a:rPr>
              <a:t> і </a:t>
            </a:r>
            <a:r>
              <a:rPr lang="ru-RU" dirty="0" err="1">
                <a:solidFill>
                  <a:srgbClr val="202122"/>
                </a:solidFill>
              </a:rPr>
              <a:t>процвітання</a:t>
            </a:r>
            <a:r>
              <a:rPr lang="ru-RU" dirty="0">
                <a:solidFill>
                  <a:srgbClr val="202122"/>
                </a:solidFill>
              </a:rPr>
              <a:t>, </a:t>
            </a:r>
            <a:r>
              <a:rPr lang="ru-RU" dirty="0" err="1">
                <a:solidFill>
                  <a:srgbClr val="202122"/>
                </a:solidFill>
              </a:rPr>
              <a:t>тоді</a:t>
            </a:r>
            <a:r>
              <a:rPr lang="ru-RU" dirty="0">
                <a:solidFill>
                  <a:srgbClr val="202122"/>
                </a:solidFill>
              </a:rPr>
              <a:t> як </a:t>
            </a:r>
            <a:r>
              <a:rPr lang="ru-RU" dirty="0" err="1">
                <a:solidFill>
                  <a:srgbClr val="202122"/>
                </a:solidFill>
              </a:rPr>
              <a:t>інші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потрапили</a:t>
            </a:r>
            <a:r>
              <a:rPr lang="ru-RU" dirty="0">
                <a:solidFill>
                  <a:srgbClr val="202122"/>
                </a:solidFill>
              </a:rPr>
              <a:t> у цикл </a:t>
            </a:r>
            <a:r>
              <a:rPr lang="ru-RU" dirty="0" err="1">
                <a:solidFill>
                  <a:srgbClr val="202122"/>
                </a:solidFill>
              </a:rPr>
              <a:t>конфліктів</a:t>
            </a:r>
            <a:r>
              <a:rPr lang="ru-RU" dirty="0">
                <a:solidFill>
                  <a:srgbClr val="202122"/>
                </a:solidFill>
              </a:rPr>
              <a:t> і </a:t>
            </a:r>
            <a:r>
              <a:rPr lang="ru-RU" dirty="0" err="1">
                <a:solidFill>
                  <a:srgbClr val="202122"/>
                </a:solidFill>
              </a:rPr>
              <a:t>насильства</a:t>
            </a:r>
            <a:r>
              <a:rPr lang="ru-RU" dirty="0">
                <a:solidFill>
                  <a:srgbClr val="202122"/>
                </a:solidFill>
              </a:rPr>
              <a:t>, що </a:t>
            </a:r>
            <a:r>
              <a:rPr lang="ru-RU" dirty="0" err="1">
                <a:solidFill>
                  <a:srgbClr val="202122"/>
                </a:solidFill>
              </a:rPr>
              <a:t>здаються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нескінченними</a:t>
            </a:r>
            <a:r>
              <a:rPr lang="ru-RU" dirty="0">
                <a:solidFill>
                  <a:srgbClr val="202122"/>
                </a:solidFill>
              </a:rPr>
              <a:t>. Проте </a:t>
            </a:r>
            <a:r>
              <a:rPr lang="ru-RU" dirty="0" err="1">
                <a:solidFill>
                  <a:srgbClr val="202122"/>
                </a:solidFill>
              </a:rPr>
              <a:t>така</a:t>
            </a:r>
            <a:r>
              <a:rPr lang="ru-RU" dirty="0">
                <a:solidFill>
                  <a:srgbClr val="202122"/>
                </a:solidFill>
              </a:rPr>
              <a:t> ситуація аж </a:t>
            </a:r>
            <a:r>
              <a:rPr lang="ru-RU" dirty="0" err="1">
                <a:solidFill>
                  <a:srgbClr val="202122"/>
                </a:solidFill>
              </a:rPr>
              <a:t>ніяк</a:t>
            </a:r>
            <a:r>
              <a:rPr lang="ru-RU" dirty="0">
                <a:solidFill>
                  <a:srgbClr val="202122"/>
                </a:solidFill>
              </a:rPr>
              <a:t> не є </a:t>
            </a:r>
            <a:r>
              <a:rPr lang="ru-RU" dirty="0" err="1">
                <a:solidFill>
                  <a:srgbClr val="202122"/>
                </a:solidFill>
              </a:rPr>
              <a:t>неминучою</a:t>
            </a:r>
            <a:r>
              <a:rPr lang="ru-RU" dirty="0">
                <a:solidFill>
                  <a:srgbClr val="202122"/>
                </a:solidFill>
              </a:rPr>
              <a:t> і </a:t>
            </a:r>
            <a:r>
              <a:rPr lang="ru-RU" dirty="0" err="1">
                <a:solidFill>
                  <a:srgbClr val="202122"/>
                </a:solidFill>
              </a:rPr>
              <a:t>має</a:t>
            </a:r>
            <a:r>
              <a:rPr lang="ru-RU" dirty="0">
                <a:solidFill>
                  <a:srgbClr val="202122"/>
                </a:solidFill>
              </a:rPr>
              <a:t> бути </a:t>
            </a:r>
            <a:r>
              <a:rPr lang="ru-RU" dirty="0" err="1">
                <a:solidFill>
                  <a:srgbClr val="202122"/>
                </a:solidFill>
              </a:rPr>
              <a:t>вирішена</a:t>
            </a:r>
            <a:r>
              <a:rPr lang="ru-RU" dirty="0">
                <a:solidFill>
                  <a:srgbClr val="202122"/>
                </a:solidFill>
              </a:rPr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20205375"/>
      </p:ext>
    </p:extLst>
  </p:cSld>
  <p:clrMapOvr>
    <a:masterClrMapping/>
  </p:clrMapOvr>
  <p:transition>
    <p:strips dir="ld"/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s://upload.wikimedia.org/wikipedia/commons/thumb/d/d3/SDG-17_Ukrainian.svg/220px-SDG-17_Ukrainian.sv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0648"/>
            <a:ext cx="2095500" cy="2095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699792" y="1916832"/>
            <a:ext cx="632943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202122"/>
                </a:solidFill>
              </a:rPr>
              <a:t>«</a:t>
            </a:r>
            <a:r>
              <a:rPr lang="ru-RU" b="1" dirty="0" err="1">
                <a:solidFill>
                  <a:srgbClr val="202122"/>
                </a:solidFill>
              </a:rPr>
              <a:t>Зміцнення</a:t>
            </a:r>
            <a:r>
              <a:rPr lang="ru-RU" b="1" dirty="0">
                <a:solidFill>
                  <a:srgbClr val="202122"/>
                </a:solidFill>
              </a:rPr>
              <a:t> засобів </a:t>
            </a:r>
            <a:r>
              <a:rPr lang="ru-RU" b="1" dirty="0" err="1">
                <a:solidFill>
                  <a:srgbClr val="202122"/>
                </a:solidFill>
              </a:rPr>
              <a:t>здійснення</a:t>
            </a:r>
            <a:r>
              <a:rPr lang="ru-RU" b="1" dirty="0">
                <a:solidFill>
                  <a:srgbClr val="202122"/>
                </a:solidFill>
              </a:rPr>
              <a:t> й </a:t>
            </a:r>
            <a:r>
              <a:rPr lang="ru-RU" b="1" dirty="0" err="1">
                <a:solidFill>
                  <a:srgbClr val="202122"/>
                </a:solidFill>
              </a:rPr>
              <a:t>активізація</a:t>
            </a:r>
            <a:r>
              <a:rPr lang="ru-RU" b="1" dirty="0">
                <a:solidFill>
                  <a:srgbClr val="202122"/>
                </a:solidFill>
              </a:rPr>
              <a:t> </a:t>
            </a:r>
            <a:r>
              <a:rPr lang="ru-RU" b="1" dirty="0" err="1">
                <a:solidFill>
                  <a:srgbClr val="202122"/>
                </a:solidFill>
              </a:rPr>
              <a:t>роботи</a:t>
            </a:r>
            <a:r>
              <a:rPr lang="ru-RU" b="1" dirty="0">
                <a:solidFill>
                  <a:srgbClr val="202122"/>
                </a:solidFill>
              </a:rPr>
              <a:t> в рамках глобального партнерства в </a:t>
            </a:r>
            <a:r>
              <a:rPr lang="ru-RU" b="1" dirty="0" err="1">
                <a:solidFill>
                  <a:srgbClr val="202122"/>
                </a:solidFill>
              </a:rPr>
              <a:t>інтересах</a:t>
            </a:r>
            <a:r>
              <a:rPr lang="ru-RU" b="1" dirty="0">
                <a:solidFill>
                  <a:srgbClr val="202122"/>
                </a:solidFill>
              </a:rPr>
              <a:t> </a:t>
            </a:r>
            <a:r>
              <a:rPr lang="ru-RU" b="1" dirty="0" err="1">
                <a:solidFill>
                  <a:srgbClr val="202122"/>
                </a:solidFill>
              </a:rPr>
              <a:t>сталого</a:t>
            </a:r>
            <a:r>
              <a:rPr lang="ru-RU" b="1" dirty="0">
                <a:solidFill>
                  <a:srgbClr val="202122"/>
                </a:solidFill>
              </a:rPr>
              <a:t> </a:t>
            </a:r>
            <a:r>
              <a:rPr lang="ru-RU" b="1" dirty="0" err="1">
                <a:solidFill>
                  <a:srgbClr val="202122"/>
                </a:solidFill>
              </a:rPr>
              <a:t>розвитку</a:t>
            </a:r>
            <a:r>
              <a:rPr lang="ru-RU" b="1" dirty="0">
                <a:solidFill>
                  <a:srgbClr val="202122"/>
                </a:solidFill>
              </a:rPr>
              <a:t>».</a:t>
            </a:r>
            <a:r>
              <a:rPr lang="ru-RU" dirty="0">
                <a:solidFill>
                  <a:srgbClr val="202122"/>
                </a:solidFill>
              </a:rPr>
              <a:t> </a:t>
            </a:r>
            <a:r>
              <a:rPr lang="ru-RU" dirty="0" err="1">
                <a:solidFill>
                  <a:srgbClr val="202122"/>
                </a:solidFill>
              </a:rPr>
              <a:t>Цілі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сталого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розвитку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можуть</a:t>
            </a:r>
            <a:r>
              <a:rPr lang="ru-RU" dirty="0">
                <a:solidFill>
                  <a:srgbClr val="202122"/>
                </a:solidFill>
              </a:rPr>
              <a:t> бути </a:t>
            </a:r>
            <a:r>
              <a:rPr lang="ru-RU" dirty="0" err="1">
                <a:solidFill>
                  <a:srgbClr val="202122"/>
                </a:solidFill>
              </a:rPr>
              <a:t>досягнуті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лише</a:t>
            </a:r>
            <a:r>
              <a:rPr lang="ru-RU" dirty="0">
                <a:solidFill>
                  <a:srgbClr val="202122"/>
                </a:solidFill>
              </a:rPr>
              <a:t> за умови </a:t>
            </a:r>
            <a:r>
              <a:rPr lang="ru-RU" dirty="0" err="1">
                <a:solidFill>
                  <a:srgbClr val="202122"/>
                </a:solidFill>
              </a:rPr>
              <a:t>відданості</a:t>
            </a:r>
            <a:r>
              <a:rPr lang="ru-RU" dirty="0">
                <a:solidFill>
                  <a:srgbClr val="202122"/>
                </a:solidFill>
              </a:rPr>
              <a:t> принципам глобального партнерства і </a:t>
            </a:r>
            <a:r>
              <a:rPr lang="ru-RU" dirty="0" err="1">
                <a:solidFill>
                  <a:srgbClr val="202122"/>
                </a:solidFill>
              </a:rPr>
              <a:t>співпраці</a:t>
            </a:r>
            <a:r>
              <a:rPr lang="ru-RU" dirty="0">
                <a:solidFill>
                  <a:srgbClr val="202122"/>
                </a:solidFill>
              </a:rPr>
              <a:t>. У </a:t>
            </a:r>
            <a:r>
              <a:rPr lang="ru-RU" dirty="0" err="1">
                <a:solidFill>
                  <a:srgbClr val="202122"/>
                </a:solidFill>
              </a:rPr>
              <a:t>період</a:t>
            </a:r>
            <a:r>
              <a:rPr lang="ru-RU" dirty="0">
                <a:solidFill>
                  <a:srgbClr val="202122"/>
                </a:solidFill>
              </a:rPr>
              <a:t> з 2000 до 2014 </a:t>
            </a:r>
            <a:r>
              <a:rPr lang="ru-RU" dirty="0" err="1">
                <a:solidFill>
                  <a:srgbClr val="202122"/>
                </a:solidFill>
              </a:rPr>
              <a:t>рр</a:t>
            </a:r>
            <a:r>
              <a:rPr lang="ru-RU" dirty="0">
                <a:solidFill>
                  <a:srgbClr val="202122"/>
                </a:solidFill>
              </a:rPr>
              <a:t>. </a:t>
            </a:r>
            <a:r>
              <a:rPr lang="ru-RU" dirty="0" err="1">
                <a:solidFill>
                  <a:srgbClr val="202122"/>
                </a:solidFill>
              </a:rPr>
              <a:t>обсяги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офіційної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допомоги</a:t>
            </a:r>
            <a:r>
              <a:rPr lang="ru-RU" dirty="0">
                <a:solidFill>
                  <a:srgbClr val="202122"/>
                </a:solidFill>
              </a:rPr>
              <a:t> на потреби </a:t>
            </a:r>
            <a:r>
              <a:rPr lang="ru-RU" dirty="0" err="1">
                <a:solidFill>
                  <a:srgbClr val="202122"/>
                </a:solidFill>
              </a:rPr>
              <a:t>розвитку</a:t>
            </a:r>
            <a:r>
              <a:rPr lang="ru-RU" dirty="0">
                <a:solidFill>
                  <a:srgbClr val="202122"/>
                </a:solidFill>
              </a:rPr>
              <a:t>, яка </a:t>
            </a:r>
            <a:r>
              <a:rPr lang="ru-RU" dirty="0" err="1">
                <a:solidFill>
                  <a:srgbClr val="202122"/>
                </a:solidFill>
              </a:rPr>
              <a:t>надавалася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розвиненими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країнами</a:t>
            </a:r>
            <a:r>
              <a:rPr lang="ru-RU" dirty="0">
                <a:solidFill>
                  <a:srgbClr val="202122"/>
                </a:solidFill>
              </a:rPr>
              <a:t>, </a:t>
            </a:r>
            <a:r>
              <a:rPr lang="ru-RU" dirty="0" err="1">
                <a:solidFill>
                  <a:srgbClr val="202122"/>
                </a:solidFill>
              </a:rPr>
              <a:t>збільшилися</a:t>
            </a:r>
            <a:r>
              <a:rPr lang="ru-RU" dirty="0">
                <a:solidFill>
                  <a:srgbClr val="202122"/>
                </a:solidFill>
              </a:rPr>
              <a:t> на 66 %; проте </a:t>
            </a:r>
            <a:r>
              <a:rPr lang="ru-RU" dirty="0" err="1">
                <a:solidFill>
                  <a:srgbClr val="202122"/>
                </a:solidFill>
              </a:rPr>
              <a:t>гуманітарні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кризи</a:t>
            </a:r>
            <a:r>
              <a:rPr lang="ru-RU" dirty="0">
                <a:solidFill>
                  <a:srgbClr val="202122"/>
                </a:solidFill>
              </a:rPr>
              <a:t>, </a:t>
            </a:r>
            <a:r>
              <a:rPr lang="ru-RU" dirty="0" err="1">
                <a:solidFill>
                  <a:srgbClr val="202122"/>
                </a:solidFill>
              </a:rPr>
              <a:t>викликані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конфліктами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чи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стихійними</a:t>
            </a:r>
            <a:r>
              <a:rPr lang="ru-RU" dirty="0">
                <a:solidFill>
                  <a:srgbClr val="202122"/>
                </a:solidFill>
              </a:rPr>
              <a:t> лихами, </a:t>
            </a:r>
            <a:r>
              <a:rPr lang="ru-RU" dirty="0" err="1">
                <a:solidFill>
                  <a:srgbClr val="202122"/>
                </a:solidFill>
              </a:rPr>
              <a:t>вимагають</a:t>
            </a:r>
            <a:r>
              <a:rPr lang="ru-RU" dirty="0">
                <a:solidFill>
                  <a:srgbClr val="202122"/>
                </a:solidFill>
              </a:rPr>
              <a:t> усе </a:t>
            </a:r>
            <a:r>
              <a:rPr lang="ru-RU" dirty="0" err="1">
                <a:solidFill>
                  <a:srgbClr val="202122"/>
                </a:solidFill>
              </a:rPr>
              <a:t>більших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обсягів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фінансових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ресурсів</a:t>
            </a:r>
            <a:r>
              <a:rPr lang="ru-RU" dirty="0">
                <a:solidFill>
                  <a:srgbClr val="202122"/>
                </a:solidFill>
              </a:rPr>
              <a:t> і </a:t>
            </a:r>
            <a:r>
              <a:rPr lang="ru-RU" dirty="0" err="1">
                <a:solidFill>
                  <a:srgbClr val="202122"/>
                </a:solidFill>
              </a:rPr>
              <a:t>допомоги</a:t>
            </a:r>
            <a:r>
              <a:rPr lang="ru-RU" dirty="0">
                <a:solidFill>
                  <a:srgbClr val="202122"/>
                </a:solidFill>
              </a:rPr>
              <a:t>. </a:t>
            </a:r>
            <a:r>
              <a:rPr lang="ru-RU" dirty="0" err="1">
                <a:solidFill>
                  <a:srgbClr val="202122"/>
                </a:solidFill>
              </a:rPr>
              <a:t>Багато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країн</a:t>
            </a:r>
            <a:r>
              <a:rPr lang="ru-RU" dirty="0">
                <a:solidFill>
                  <a:srgbClr val="202122"/>
                </a:solidFill>
              </a:rPr>
              <a:t> також </a:t>
            </a:r>
            <a:r>
              <a:rPr lang="ru-RU" dirty="0" err="1">
                <a:solidFill>
                  <a:srgbClr val="202122"/>
                </a:solidFill>
              </a:rPr>
              <a:t>потребують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офіційної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допомоги</a:t>
            </a:r>
            <a:r>
              <a:rPr lang="ru-RU" dirty="0">
                <a:solidFill>
                  <a:srgbClr val="202122"/>
                </a:solidFill>
              </a:rPr>
              <a:t> на </a:t>
            </a:r>
            <a:r>
              <a:rPr lang="ru-RU" dirty="0" err="1">
                <a:solidFill>
                  <a:srgbClr val="202122"/>
                </a:solidFill>
              </a:rPr>
              <a:t>цілі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розвитку</a:t>
            </a:r>
            <a:r>
              <a:rPr lang="ru-RU" dirty="0">
                <a:solidFill>
                  <a:srgbClr val="202122"/>
                </a:solidFill>
              </a:rPr>
              <a:t> для </a:t>
            </a:r>
            <a:r>
              <a:rPr lang="ru-RU" dirty="0" err="1">
                <a:solidFill>
                  <a:srgbClr val="202122"/>
                </a:solidFill>
              </a:rPr>
              <a:t>підтримки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економічного</a:t>
            </a:r>
            <a:r>
              <a:rPr lang="ru-RU" dirty="0">
                <a:solidFill>
                  <a:srgbClr val="202122"/>
                </a:solidFill>
              </a:rPr>
              <a:t> </a:t>
            </a:r>
            <a:r>
              <a:rPr lang="ru-RU" dirty="0" err="1">
                <a:solidFill>
                  <a:srgbClr val="202122"/>
                </a:solidFill>
              </a:rPr>
              <a:t>зростання</a:t>
            </a:r>
            <a:r>
              <a:rPr lang="ru-RU" dirty="0">
                <a:solidFill>
                  <a:srgbClr val="202122"/>
                </a:solidFill>
              </a:rPr>
              <a:t> й </a:t>
            </a:r>
            <a:r>
              <a:rPr lang="ru-RU" dirty="0" err="1">
                <a:solidFill>
                  <a:srgbClr val="202122"/>
                </a:solidFill>
              </a:rPr>
              <a:t>торгівлі</a:t>
            </a:r>
            <a:r>
              <a:rPr lang="ru-RU" dirty="0">
                <a:solidFill>
                  <a:srgbClr val="202122"/>
                </a:solidFill>
              </a:rPr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08502522"/>
      </p:ext>
    </p:extLst>
  </p:cSld>
  <p:clrMapOvr>
    <a:masterClrMapping/>
  </p:clrMapOvr>
  <p:transition>
    <p:strips dir="ld"/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 smtClean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 smtClean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 smtClean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 smtClean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 smtClean="0"/>
          </a:p>
          <a:p>
            <a:pPr marL="0" indent="0" algn="ctr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uk-UA" sz="8000" dirty="0" smtClean="0">
                <a:solidFill>
                  <a:schemeClr val="accent4">
                    <a:lumMod val="75000"/>
                  </a:schemeClr>
                </a:solidFill>
                <a:latin typeface="Arial Black" panose="020B0A04020102020204" pitchFamily="34" charset="0"/>
              </a:rPr>
              <a:t>Дякую </a:t>
            </a:r>
          </a:p>
          <a:p>
            <a:pPr marL="0" indent="0" algn="ctr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uk-UA" sz="8000" dirty="0" smtClean="0">
                <a:solidFill>
                  <a:schemeClr val="accent4">
                    <a:lumMod val="75000"/>
                  </a:schemeClr>
                </a:solidFill>
                <a:latin typeface="Arial Black" panose="020B0A04020102020204" pitchFamily="34" charset="0"/>
              </a:rPr>
              <a:t>за увагу! </a:t>
            </a:r>
            <a:endParaRPr lang="uk-UA" sz="8000" dirty="0">
              <a:solidFill>
                <a:schemeClr val="accent4">
                  <a:lumMod val="75000"/>
                </a:schemeClr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/>
          <p:cNvSpPr/>
          <p:nvPr/>
        </p:nvSpPr>
        <p:spPr>
          <a:xfrm>
            <a:off x="-4265" y="116632"/>
            <a:ext cx="8640452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  <a:spcAft>
                <a:spcPts val="0"/>
              </a:spcAft>
            </a:pPr>
            <a:r>
              <a:rPr lang="ru-RU" sz="3600" b="1" dirty="0">
                <a:latin typeface="+mn-lt"/>
                <a:ea typeface="Calibri" panose="020F0502020204030204" pitchFamily="34" charset="0"/>
              </a:rPr>
              <a:t>Варіанти </a:t>
            </a:r>
            <a:r>
              <a:rPr lang="ru-RU" sz="3600" b="1" dirty="0" err="1">
                <a:latin typeface="+mn-lt"/>
                <a:ea typeface="Calibri" panose="020F0502020204030204" pitchFamily="34" charset="0"/>
              </a:rPr>
              <a:t>дефініції</a:t>
            </a:r>
            <a:r>
              <a:rPr lang="ru-RU" sz="3600" b="1" dirty="0">
                <a:latin typeface="+mn-lt"/>
                <a:ea typeface="Calibri" panose="020F0502020204030204" pitchFamily="34" charset="0"/>
              </a:rPr>
              <a:t> </a:t>
            </a:r>
            <a:r>
              <a:rPr lang="ru-RU" sz="3600" b="1" dirty="0" err="1">
                <a:latin typeface="+mn-lt"/>
                <a:ea typeface="Calibri" panose="020F0502020204030204" pitchFamily="34" charset="0"/>
              </a:rPr>
              <a:t>терміна</a:t>
            </a:r>
            <a:r>
              <a:rPr lang="ru-RU" sz="3600" b="1" dirty="0">
                <a:latin typeface="+mn-lt"/>
                <a:ea typeface="Calibri" panose="020F0502020204030204" pitchFamily="34" charset="0"/>
              </a:rPr>
              <a:t> “наука”</a:t>
            </a:r>
            <a:endParaRPr lang="uk-UA" sz="3600" dirty="0">
              <a:effectLst/>
              <a:latin typeface="+mn-lt"/>
              <a:ea typeface="Calibri" panose="020F0502020204030204" pitchFamily="34" charset="0"/>
            </a:endParaRPr>
          </a:p>
        </p:txBody>
      </p:sp>
      <p:sp>
        <p:nvSpPr>
          <p:cNvPr id="71" name="Rectangle 8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28" name="Rectangle 37"/>
          <p:cNvSpPr>
            <a:spLocks noChangeArrowheads="1"/>
          </p:cNvSpPr>
          <p:nvPr/>
        </p:nvSpPr>
        <p:spPr bwMode="auto">
          <a:xfrm>
            <a:off x="1225277" y="308540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49" name="Rectangle 31"/>
          <p:cNvSpPr>
            <a:spLocks noChangeArrowheads="1"/>
          </p:cNvSpPr>
          <p:nvPr/>
        </p:nvSpPr>
        <p:spPr bwMode="auto">
          <a:xfrm>
            <a:off x="827584" y="251804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6" name="Таблиця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8987859"/>
              </p:ext>
            </p:extLst>
          </p:nvPr>
        </p:nvGraphicFramePr>
        <p:xfrm>
          <a:off x="249134" y="652163"/>
          <a:ext cx="8640960" cy="587318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2356625">
                  <a:extLst>
                    <a:ext uri="{9D8B030D-6E8A-4147-A177-3AD203B41FA5}">
                      <a16:colId xmlns:a16="http://schemas.microsoft.com/office/drawing/2014/main" xmlns="" val="25817436"/>
                    </a:ext>
                  </a:extLst>
                </a:gridCol>
                <a:gridCol w="6284335">
                  <a:extLst>
                    <a:ext uri="{9D8B030D-6E8A-4147-A177-3AD203B41FA5}">
                      <a16:colId xmlns:a16="http://schemas.microsoft.com/office/drawing/2014/main" xmlns="" val="2162601133"/>
                    </a:ext>
                  </a:extLst>
                </a:gridCol>
              </a:tblGrid>
              <a:tr h="2874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Учений (учені)</a:t>
                      </a:r>
                      <a:endParaRPr lang="uk-UA" sz="1600" b="1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Характеристика</a:t>
                      </a:r>
                      <a:endParaRPr lang="uk-UA" sz="1600" b="1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59676895"/>
                  </a:ext>
                </a:extLst>
              </a:tr>
              <a:tr h="11969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i="1" dirty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Шарль </a:t>
                      </a:r>
                      <a:r>
                        <a:rPr lang="uk-UA" sz="1600" i="1" dirty="0" err="1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Ріше</a:t>
                      </a:r>
                      <a:r>
                        <a:rPr lang="uk-UA" sz="1600" i="1" dirty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uk-UA" sz="1600" i="1" dirty="0" err="1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Richet</a:t>
                      </a:r>
                      <a:r>
                        <a:rPr lang="uk-UA" sz="1600" i="1" dirty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uk-UA" sz="1600" i="1" dirty="0">
                        <a:solidFill>
                          <a:sysClr val="windowText" lastClr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600" spc="-5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Наука вимагає дедалі більших жертв. Вона не бажає ні з ким ділитися. Вона вимагає, щоб окремі люди присвячували їй усе своє існування, весь свій інтелект, всю свою працю. ... Знати, коли слід виявити завзятість, коли зупинитися, – це дар, властивий таланту і навіть генію.</a:t>
                      </a:r>
                      <a:endParaRPr lang="uk-UA" sz="16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43438766"/>
                  </a:ext>
                </a:extLst>
              </a:tr>
              <a:tr h="5984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i="1" dirty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Арбітр Гай </a:t>
                      </a:r>
                      <a:r>
                        <a:rPr lang="uk-UA" sz="1600" i="1" dirty="0" err="1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Петроній</a:t>
                      </a:r>
                      <a:endParaRPr lang="uk-UA" sz="1600" i="1" dirty="0">
                        <a:solidFill>
                          <a:sysClr val="windowText" lastClr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Наука – це скарб, і вчена людина ніколи не пропаде</a:t>
                      </a: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76939889"/>
                  </a:ext>
                </a:extLst>
              </a:tr>
              <a:tr h="11969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i="1" dirty="0" err="1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Френсіс</a:t>
                      </a:r>
                      <a:r>
                        <a:rPr lang="uk-UA" sz="1600" i="1" dirty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Бекон</a:t>
                      </a: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Наука є не що інше, як відображення дійсності.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Якби наука сама по собі не приносила ніякої практичної користі, то й тоді не можна було б назвати її марною, аби тільки вона робила витонченим розум і наводила в ньому порядок</a:t>
                      </a: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23906984"/>
                  </a:ext>
                </a:extLst>
              </a:tr>
              <a:tr h="99744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i="1" dirty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П'єр </a:t>
                      </a:r>
                      <a:r>
                        <a:rPr lang="uk-UA" sz="1600" i="1" dirty="0" err="1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Бурдьє</a:t>
                      </a:r>
                      <a:r>
                        <a:rPr lang="uk-UA" sz="1600" i="1" dirty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uk-UA" sz="1600" i="1" dirty="0" err="1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Pierre</a:t>
                      </a:r>
                      <a:r>
                        <a:rPr lang="uk-UA" sz="1600" i="1" dirty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i="1" dirty="0" err="1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Bourdieu</a:t>
                      </a:r>
                      <a:r>
                        <a:rPr lang="uk-UA" sz="1600" i="1" dirty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Наука створена, щоб бути неперевершеною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38790195"/>
                  </a:ext>
                </a:extLst>
              </a:tr>
              <a:tr h="99744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i="1" dirty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Джон </a:t>
                      </a:r>
                      <a:r>
                        <a:rPr lang="uk-UA" sz="1600" i="1" dirty="0" err="1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Десмонд</a:t>
                      </a:r>
                      <a:r>
                        <a:rPr lang="uk-UA" sz="1600" i="1" dirty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i="1" dirty="0" err="1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Бернал</a:t>
                      </a:r>
                      <a:endParaRPr lang="uk-UA" sz="1600" i="1" dirty="0">
                        <a:solidFill>
                          <a:sysClr val="windowText" lastClr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Наука – не предмет чистого мислення, а предмет мислення, який постійно залучається в практику і постійно підкріплюється практикою. Ось чому науку не може вивчати у відриві від техніки</a:t>
                      </a: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88300570"/>
                  </a:ext>
                </a:extLst>
              </a:tr>
              <a:tr h="5984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i="1" dirty="0" err="1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Імре</a:t>
                      </a:r>
                      <a:r>
                        <a:rPr lang="uk-UA" sz="1600" i="1" dirty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i="1" dirty="0" err="1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Лакатоса</a:t>
                      </a:r>
                      <a:endParaRPr lang="uk-UA" sz="1600" i="1" dirty="0">
                        <a:solidFill>
                          <a:sysClr val="windowText" lastClr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Якщо мета науки – істина, наука має домагатися несуперечності</a:t>
                      </a: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538119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3182441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8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28" name="Rectangle 37"/>
          <p:cNvSpPr>
            <a:spLocks noChangeArrowheads="1"/>
          </p:cNvSpPr>
          <p:nvPr/>
        </p:nvSpPr>
        <p:spPr bwMode="auto">
          <a:xfrm>
            <a:off x="1225277" y="308540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49" name="Rectangle 31"/>
          <p:cNvSpPr>
            <a:spLocks noChangeArrowheads="1"/>
          </p:cNvSpPr>
          <p:nvPr/>
        </p:nvSpPr>
        <p:spPr bwMode="auto">
          <a:xfrm>
            <a:off x="827584" y="251804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6" name="Таблиця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587465"/>
              </p:ext>
            </p:extLst>
          </p:nvPr>
        </p:nvGraphicFramePr>
        <p:xfrm>
          <a:off x="143508" y="1052736"/>
          <a:ext cx="8856984" cy="4962595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2384573">
                  <a:extLst>
                    <a:ext uri="{9D8B030D-6E8A-4147-A177-3AD203B41FA5}">
                      <a16:colId xmlns:a16="http://schemas.microsoft.com/office/drawing/2014/main" xmlns="" val="25817436"/>
                    </a:ext>
                  </a:extLst>
                </a:gridCol>
                <a:gridCol w="6472411">
                  <a:extLst>
                    <a:ext uri="{9D8B030D-6E8A-4147-A177-3AD203B41FA5}">
                      <a16:colId xmlns:a16="http://schemas.microsoft.com/office/drawing/2014/main" xmlns="" val="2162601133"/>
                    </a:ext>
                  </a:extLst>
                </a:gridCol>
              </a:tblGrid>
              <a:tr h="23447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Учений (учені)</a:t>
                      </a:r>
                      <a:endParaRPr lang="uk-UA" sz="1600" b="1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Характеристика</a:t>
                      </a:r>
                      <a:endParaRPr lang="uk-UA" sz="1600" b="1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59676895"/>
                  </a:ext>
                </a:extLst>
              </a:tr>
              <a:tr h="1025816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1600" b="0" i="1" dirty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Бертран Рассел</a:t>
                      </a:r>
                      <a:endParaRPr lang="uk-UA" sz="1600" b="0" dirty="0">
                        <a:solidFill>
                          <a:sysClr val="windowText" lastClr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Наука – те, що ми знаємо, філософія – те, чого ми не знаємо</a:t>
                      </a: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43438766"/>
                  </a:ext>
                </a:extLst>
              </a:tr>
              <a:tr h="615490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1600" b="0" i="1" dirty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Томас Генрі </a:t>
                      </a:r>
                      <a:r>
                        <a:rPr lang="uk-UA" sz="1600" b="0" i="1" dirty="0" err="1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Гекслі</a:t>
                      </a:r>
                      <a:r>
                        <a:rPr lang="uk-UA" sz="1600" b="0" i="1" dirty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uk-UA" sz="1600" b="0" i="1" dirty="0" err="1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Хакслі</a:t>
                      </a:r>
                      <a:r>
                        <a:rPr lang="uk-UA" sz="1600" b="0" i="1" dirty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uk-UA" sz="1600" b="0" dirty="0">
                        <a:solidFill>
                          <a:sysClr val="windowText" lastClr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Вічна трагедія науки: потворні факти вбивають красиві гіпотези</a:t>
                      </a: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76939889"/>
                  </a:ext>
                </a:extLst>
              </a:tr>
              <a:tr h="820653">
                <a:tc>
                  <a:txBody>
                    <a:bodyPr/>
                    <a:lstStyle/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1600" b="0" i="1" dirty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Луї Пастер</a:t>
                      </a:r>
                      <a:endParaRPr lang="uk-UA" sz="1600" b="0" dirty="0">
                        <a:solidFill>
                          <a:sysClr val="windowText" lastClr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16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Наука має бути найбільш піднесеним втіленням батьківщини, бо з усіх народів першим буде завжди той, який випередить інші у сфері думки і розумової діяльності</a:t>
                      </a: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23906984"/>
                  </a:ext>
                </a:extLst>
              </a:tr>
              <a:tr h="1436143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1600" b="0" i="1" dirty="0" err="1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Дж</a:t>
                      </a:r>
                      <a:r>
                        <a:rPr lang="uk-UA" sz="1600" b="0" i="1" dirty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Грант</a:t>
                      </a:r>
                      <a:endParaRPr lang="uk-UA" sz="1600" b="0" dirty="0">
                        <a:solidFill>
                          <a:sysClr val="windowText" lastClr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16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Наука в сучасному розумінні означає проект добування об'єктивного знання, розроблюваний розумом. З погляду розуму цей проект означає виклик усіх речей у світі на суд суб'єкта та розслідування їхнього буття з тим, щоб вони самі видали нам причину, чому вони об'єктивно такі, якими є</a:t>
                      </a: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88300570"/>
                  </a:ext>
                </a:extLst>
              </a:tr>
              <a:tr h="820653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1600" b="0" i="1" dirty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В. </a:t>
                      </a:r>
                      <a:r>
                        <a:rPr lang="uk-UA" sz="1600" b="0" i="1" dirty="0" err="1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С.Марцин</a:t>
                      </a:r>
                      <a:r>
                        <a:rPr lang="uk-UA" sz="1600" b="0" i="1" dirty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Н. </a:t>
                      </a:r>
                      <a:r>
                        <a:rPr lang="uk-UA" sz="1600" b="0" i="1" dirty="0" err="1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Г.Міценко</a:t>
                      </a:r>
                      <a:r>
                        <a:rPr lang="uk-UA" sz="1600" b="0" i="1" dirty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uk-UA" sz="1600" b="0" i="1" spc="-50" dirty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О. А. Даниленко</a:t>
                      </a:r>
                      <a:r>
                        <a:rPr lang="uk-UA" sz="1600" b="0" i="1" dirty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uk-UA" sz="1600" b="0" dirty="0">
                        <a:solidFill>
                          <a:sysClr val="windowText" lastClr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Наука – це динамічна система достовірних, найбільш суттєвих знань про об’єктивні закони розвитку природи, суспільства та мислення</a:t>
                      </a: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538119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662467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/>
          <p:cNvSpPr/>
          <p:nvPr/>
        </p:nvSpPr>
        <p:spPr>
          <a:xfrm>
            <a:off x="323528" y="41701"/>
            <a:ext cx="817666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  <a:spcAft>
                <a:spcPts val="0"/>
              </a:spcAft>
            </a:pPr>
            <a:r>
              <a:rPr lang="ru-RU" sz="6000" b="1" dirty="0">
                <a:latin typeface="+mn-lt"/>
                <a:ea typeface="Calibri" panose="020F0502020204030204" pitchFamily="34" charset="0"/>
              </a:rPr>
              <a:t>Завдання науки</a:t>
            </a:r>
            <a:endParaRPr lang="uk-UA" sz="6000" dirty="0">
              <a:effectLst/>
              <a:latin typeface="+mn-lt"/>
              <a:ea typeface="Calibri" panose="020F0502020204030204" pitchFamily="34" charset="0"/>
            </a:endParaRPr>
          </a:p>
        </p:txBody>
      </p:sp>
      <p:sp>
        <p:nvSpPr>
          <p:cNvPr id="71" name="Rectangle 8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28" name="Rectangle 37"/>
          <p:cNvSpPr>
            <a:spLocks noChangeArrowheads="1"/>
          </p:cNvSpPr>
          <p:nvPr/>
        </p:nvSpPr>
        <p:spPr bwMode="auto">
          <a:xfrm>
            <a:off x="1225277" y="308540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49" name="Rectangle 31"/>
          <p:cNvSpPr>
            <a:spLocks noChangeArrowheads="1"/>
          </p:cNvSpPr>
          <p:nvPr/>
        </p:nvSpPr>
        <p:spPr bwMode="auto">
          <a:xfrm>
            <a:off x="827584" y="251804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pSp>
        <p:nvGrpSpPr>
          <p:cNvPr id="6" name="Group 1"/>
          <p:cNvGrpSpPr>
            <a:grpSpLocks/>
          </p:cNvGrpSpPr>
          <p:nvPr/>
        </p:nvGrpSpPr>
        <p:grpSpPr bwMode="auto">
          <a:xfrm>
            <a:off x="251520" y="1153042"/>
            <a:ext cx="8814446" cy="5588325"/>
            <a:chOff x="1314" y="9067"/>
            <a:chExt cx="9443" cy="3752"/>
          </a:xfrm>
        </p:grpSpPr>
        <p:grpSp>
          <p:nvGrpSpPr>
            <p:cNvPr id="7" name="Group 29"/>
            <p:cNvGrpSpPr>
              <a:grpSpLocks/>
            </p:cNvGrpSpPr>
            <p:nvPr/>
          </p:nvGrpSpPr>
          <p:grpSpPr bwMode="auto">
            <a:xfrm>
              <a:off x="2214" y="10668"/>
              <a:ext cx="7560" cy="180"/>
              <a:chOff x="2214" y="5039"/>
              <a:chExt cx="7560" cy="180"/>
            </a:xfrm>
          </p:grpSpPr>
          <p:sp>
            <p:nvSpPr>
              <p:cNvPr id="36" name="Line 33"/>
              <p:cNvSpPr>
                <a:spLocks noChangeShapeType="1"/>
              </p:cNvSpPr>
              <p:nvPr/>
            </p:nvSpPr>
            <p:spPr bwMode="auto">
              <a:xfrm>
                <a:off x="2214" y="5039"/>
                <a:ext cx="0" cy="18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37" name="Line 32"/>
              <p:cNvSpPr>
                <a:spLocks noChangeShapeType="1"/>
              </p:cNvSpPr>
              <p:nvPr/>
            </p:nvSpPr>
            <p:spPr bwMode="auto">
              <a:xfrm>
                <a:off x="5814" y="5039"/>
                <a:ext cx="0" cy="18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38" name="Line 31"/>
              <p:cNvSpPr>
                <a:spLocks noChangeShapeType="1"/>
              </p:cNvSpPr>
              <p:nvPr/>
            </p:nvSpPr>
            <p:spPr bwMode="auto">
              <a:xfrm>
                <a:off x="9774" y="5039"/>
                <a:ext cx="0" cy="18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39" name="Line 30"/>
              <p:cNvSpPr>
                <a:spLocks noChangeShapeType="1"/>
              </p:cNvSpPr>
              <p:nvPr/>
            </p:nvSpPr>
            <p:spPr bwMode="auto">
              <a:xfrm>
                <a:off x="2214" y="5219"/>
                <a:ext cx="7560" cy="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>
                  <a:solidFill>
                    <a:sysClr val="windowText" lastClr="000000"/>
                  </a:solidFill>
                </a:endParaRPr>
              </a:p>
            </p:txBody>
          </p:sp>
        </p:grpSp>
        <p:grpSp>
          <p:nvGrpSpPr>
            <p:cNvPr id="8" name="Group 2"/>
            <p:cNvGrpSpPr>
              <a:grpSpLocks/>
            </p:cNvGrpSpPr>
            <p:nvPr/>
          </p:nvGrpSpPr>
          <p:grpSpPr bwMode="auto">
            <a:xfrm>
              <a:off x="1314" y="9067"/>
              <a:ext cx="9443" cy="3752"/>
              <a:chOff x="1314" y="9067"/>
              <a:chExt cx="9443" cy="3752"/>
            </a:xfrm>
          </p:grpSpPr>
          <p:sp>
            <p:nvSpPr>
              <p:cNvPr id="9" name="Line 28"/>
              <p:cNvSpPr>
                <a:spLocks noChangeShapeType="1"/>
              </p:cNvSpPr>
              <p:nvPr/>
            </p:nvSpPr>
            <p:spPr bwMode="auto">
              <a:xfrm>
                <a:off x="5814" y="9588"/>
                <a:ext cx="0" cy="18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>
                  <a:solidFill>
                    <a:sysClr val="windowText" lastClr="000000"/>
                  </a:solidFill>
                </a:endParaRPr>
              </a:p>
            </p:txBody>
          </p:sp>
          <p:grpSp>
            <p:nvGrpSpPr>
              <p:cNvPr id="10" name="Group 15"/>
              <p:cNvGrpSpPr>
                <a:grpSpLocks/>
              </p:cNvGrpSpPr>
              <p:nvPr/>
            </p:nvGrpSpPr>
            <p:grpSpPr bwMode="auto">
              <a:xfrm>
                <a:off x="1314" y="9067"/>
                <a:ext cx="9443" cy="3752"/>
                <a:chOff x="1314" y="9067"/>
                <a:chExt cx="9443" cy="3752"/>
              </a:xfrm>
            </p:grpSpPr>
            <p:grpSp>
              <p:nvGrpSpPr>
                <p:cNvPr id="23" name="Group 24"/>
                <p:cNvGrpSpPr>
                  <a:grpSpLocks/>
                </p:cNvGrpSpPr>
                <p:nvPr/>
              </p:nvGrpSpPr>
              <p:grpSpPr bwMode="auto">
                <a:xfrm>
                  <a:off x="1314" y="10114"/>
                  <a:ext cx="9443" cy="554"/>
                  <a:chOff x="1314" y="4485"/>
                  <a:chExt cx="9443" cy="554"/>
                </a:xfrm>
              </p:grpSpPr>
              <p:sp>
                <p:nvSpPr>
                  <p:cNvPr id="33" name="AutoShape 27"/>
                  <p:cNvSpPr>
                    <a:spLocks noChangeArrowheads="1"/>
                  </p:cNvSpPr>
                  <p:nvPr/>
                </p:nvSpPr>
                <p:spPr bwMode="auto">
                  <a:xfrm>
                    <a:off x="1314" y="4499"/>
                    <a:ext cx="2700" cy="540"/>
                  </a:xfrm>
                  <a:prstGeom prst="roundRect">
                    <a:avLst>
                      <a:gd name="adj" fmla="val 16667"/>
                    </a:avLst>
                  </a:prstGeom>
                  <a:ln>
                    <a:headEnd/>
                    <a:tailEnd/>
                  </a:ln>
                </p:spPr>
                <p:style>
                  <a:lnRef idx="1">
                    <a:schemeClr val="accent1"/>
                  </a:lnRef>
                  <a:fillRef idx="2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dk1"/>
                  </a:fontRef>
                </p:style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uk-UA" altLang="uk-UA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описування</a:t>
                    </a:r>
                    <a:endParaRPr kumimoji="0" lang="uk-UA" altLang="uk-UA" sz="3600" b="0" i="0" u="none" strike="noStrike" cap="none" normalizeH="0" baseline="0" dirty="0" smtClean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</a:endParaRPr>
                  </a:p>
                </p:txBody>
              </p:sp>
              <p:sp>
                <p:nvSpPr>
                  <p:cNvPr id="34" name="AutoShape 26"/>
                  <p:cNvSpPr>
                    <a:spLocks noChangeArrowheads="1"/>
                  </p:cNvSpPr>
                  <p:nvPr/>
                </p:nvSpPr>
                <p:spPr bwMode="auto">
                  <a:xfrm>
                    <a:off x="4247" y="4485"/>
                    <a:ext cx="3085" cy="540"/>
                  </a:xfrm>
                  <a:prstGeom prst="roundRect">
                    <a:avLst>
                      <a:gd name="adj" fmla="val 16667"/>
                    </a:avLst>
                  </a:prstGeom>
                  <a:ln>
                    <a:headEnd/>
                    <a:tailEnd/>
                  </a:ln>
                </p:spPr>
                <p:style>
                  <a:lnRef idx="1">
                    <a:schemeClr val="accent1"/>
                  </a:lnRef>
                  <a:fillRef idx="2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dk1"/>
                  </a:fontRef>
                </p:style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uk-UA" altLang="uk-UA" sz="3600" b="0" i="0" u="none" strike="noStrike" cap="none" normalizeH="0" baseline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пояснювання</a:t>
                    </a:r>
                    <a:endParaRPr kumimoji="0" lang="uk-UA" altLang="uk-UA" sz="3600" b="0" i="0" u="none" strike="noStrike" cap="none" normalizeH="0" baseline="0" smtClean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</a:endParaRPr>
                  </a:p>
                </p:txBody>
              </p:sp>
              <p:sp>
                <p:nvSpPr>
                  <p:cNvPr id="35" name="AutoShape 25"/>
                  <p:cNvSpPr>
                    <a:spLocks noChangeArrowheads="1"/>
                  </p:cNvSpPr>
                  <p:nvPr/>
                </p:nvSpPr>
                <p:spPr bwMode="auto">
                  <a:xfrm>
                    <a:off x="7530" y="4490"/>
                    <a:ext cx="3227" cy="540"/>
                  </a:xfrm>
                  <a:prstGeom prst="roundRect">
                    <a:avLst>
                      <a:gd name="adj" fmla="val 16667"/>
                    </a:avLst>
                  </a:prstGeom>
                  <a:ln>
                    <a:headEnd/>
                    <a:tailEnd/>
                  </a:ln>
                </p:spPr>
                <p:style>
                  <a:lnRef idx="1">
                    <a:schemeClr val="accent1"/>
                  </a:lnRef>
                  <a:fillRef idx="2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dk1"/>
                  </a:fontRef>
                </p:style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uk-UA" altLang="uk-UA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передбачення</a:t>
                    </a:r>
                    <a:endParaRPr kumimoji="0" lang="uk-UA" altLang="uk-UA" sz="3600" b="0" i="0" u="none" strike="noStrike" cap="none" normalizeH="0" baseline="0" dirty="0" smtClean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</a:endParaRPr>
                  </a:p>
                </p:txBody>
              </p:sp>
            </p:grpSp>
            <p:grpSp>
              <p:nvGrpSpPr>
                <p:cNvPr id="24" name="Group 20"/>
                <p:cNvGrpSpPr>
                  <a:grpSpLocks/>
                </p:cNvGrpSpPr>
                <p:nvPr/>
              </p:nvGrpSpPr>
              <p:grpSpPr bwMode="auto">
                <a:xfrm>
                  <a:off x="1314" y="11190"/>
                  <a:ext cx="9334" cy="558"/>
                  <a:chOff x="1314" y="4481"/>
                  <a:chExt cx="9334" cy="558"/>
                </a:xfrm>
              </p:grpSpPr>
              <p:sp>
                <p:nvSpPr>
                  <p:cNvPr id="30" name="AutoShape 23"/>
                  <p:cNvSpPr>
                    <a:spLocks noChangeArrowheads="1"/>
                  </p:cNvSpPr>
                  <p:nvPr/>
                </p:nvSpPr>
                <p:spPr bwMode="auto">
                  <a:xfrm>
                    <a:off x="1314" y="4499"/>
                    <a:ext cx="2700" cy="540"/>
                  </a:xfrm>
                  <a:prstGeom prst="roundRect">
                    <a:avLst>
                      <a:gd name="adj" fmla="val 16667"/>
                    </a:avLst>
                  </a:prstGeom>
                  <a:ln>
                    <a:headEnd/>
                    <a:tailEnd/>
                  </a:ln>
                </p:spPr>
                <p:style>
                  <a:lnRef idx="1">
                    <a:schemeClr val="accent1"/>
                  </a:lnRef>
                  <a:fillRef idx="2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dk1"/>
                  </a:fontRef>
                </p:style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uk-UA" altLang="uk-UA" sz="3600" b="0" i="0" u="none" strike="noStrike" cap="none" normalizeH="0" baseline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процеси</a:t>
                    </a:r>
                    <a:endParaRPr kumimoji="0" lang="uk-UA" altLang="uk-UA" sz="3600" b="0" i="0" u="none" strike="noStrike" cap="none" normalizeH="0" baseline="0" smtClean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</a:endParaRPr>
                  </a:p>
                </p:txBody>
              </p:sp>
              <p:sp>
                <p:nvSpPr>
                  <p:cNvPr id="31" name="AutoShape 22"/>
                  <p:cNvSpPr>
                    <a:spLocks noChangeArrowheads="1"/>
                  </p:cNvSpPr>
                  <p:nvPr/>
                </p:nvSpPr>
                <p:spPr bwMode="auto">
                  <a:xfrm>
                    <a:off x="4477" y="4481"/>
                    <a:ext cx="2700" cy="540"/>
                  </a:xfrm>
                  <a:prstGeom prst="roundRect">
                    <a:avLst>
                      <a:gd name="adj" fmla="val 16667"/>
                    </a:avLst>
                  </a:prstGeom>
                  <a:ln>
                    <a:headEnd/>
                    <a:tailEnd/>
                  </a:ln>
                </p:spPr>
                <p:style>
                  <a:lnRef idx="1">
                    <a:schemeClr val="accent1"/>
                  </a:lnRef>
                  <a:fillRef idx="2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dk1"/>
                  </a:fontRef>
                </p:style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uk-UA" altLang="uk-UA" sz="3600" b="0" i="0" u="none" strike="noStrike" cap="none" normalizeH="0" baseline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явища</a:t>
                    </a:r>
                    <a:endParaRPr kumimoji="0" lang="uk-UA" altLang="uk-UA" sz="3600" b="0" i="0" u="none" strike="noStrike" cap="none" normalizeH="0" baseline="0" smtClean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</a:endParaRPr>
                  </a:p>
                </p:txBody>
              </p:sp>
              <p:sp>
                <p:nvSpPr>
                  <p:cNvPr id="32" name="AutoShape 21"/>
                  <p:cNvSpPr>
                    <a:spLocks noChangeArrowheads="1"/>
                  </p:cNvSpPr>
                  <p:nvPr/>
                </p:nvSpPr>
                <p:spPr bwMode="auto">
                  <a:xfrm>
                    <a:off x="7948" y="4481"/>
                    <a:ext cx="2700" cy="540"/>
                  </a:xfrm>
                  <a:prstGeom prst="roundRect">
                    <a:avLst>
                      <a:gd name="adj" fmla="val 16667"/>
                    </a:avLst>
                  </a:prstGeom>
                  <a:ln>
                    <a:headEnd/>
                    <a:tailEnd/>
                  </a:ln>
                </p:spPr>
                <p:style>
                  <a:lnRef idx="1">
                    <a:schemeClr val="accent1"/>
                  </a:lnRef>
                  <a:fillRef idx="2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dk1"/>
                  </a:fontRef>
                </p:style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uk-UA" altLang="uk-UA" sz="3600" b="0" i="0" u="none" strike="noStrike" cap="none" normalizeH="0" baseline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факти</a:t>
                    </a:r>
                    <a:endParaRPr kumimoji="0" lang="uk-UA" altLang="uk-UA" sz="3600" b="0" i="0" u="none" strike="noStrike" cap="none" normalizeH="0" baseline="0" smtClean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</a:endParaRPr>
                  </a:p>
                </p:txBody>
              </p:sp>
            </p:grpSp>
            <p:sp>
              <p:nvSpPr>
                <p:cNvPr id="25" name="AutoShape 19"/>
                <p:cNvSpPr>
                  <a:spLocks noChangeArrowheads="1"/>
                </p:cNvSpPr>
                <p:nvPr/>
              </p:nvSpPr>
              <p:spPr bwMode="auto">
                <a:xfrm>
                  <a:off x="3937" y="12279"/>
                  <a:ext cx="3857" cy="540"/>
                </a:xfrm>
                <a:prstGeom prst="roundRect">
                  <a:avLst>
                    <a:gd name="adj" fmla="val 16667"/>
                  </a:avLst>
                </a:prstGeom>
                <a:ln>
                  <a:headEnd/>
                  <a:tailEnd/>
                </a:ln>
              </p:spPr>
              <p:style>
                <a:lnRef idx="1">
                  <a:schemeClr val="accent1"/>
                </a:lnRef>
                <a:fillRef idx="2">
                  <a:schemeClr val="accent1"/>
                </a:fillRef>
                <a:effectRef idx="1">
                  <a:schemeClr val="accent1"/>
                </a:effectRef>
                <a:fontRef idx="minor">
                  <a:schemeClr val="dk1"/>
                </a:fontRef>
              </p:style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0" fontAlgn="base" latinLnBrk="0" hangingPunct="0">
                    <a:lnSpc>
                      <a:spcPct val="8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uk-UA" altLang="uk-UA" sz="3600" b="0" i="0" u="none" strike="noStrike" cap="none" normalizeH="0" baseline="0" dirty="0" smtClean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предмет вивчення</a:t>
                  </a:r>
                  <a:endParaRPr kumimoji="0" lang="uk-UA" altLang="uk-UA" sz="3600" b="0" i="0" u="none" strike="noStrike" cap="none" normalizeH="0" baseline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</a:endParaRPr>
                </a:p>
              </p:txBody>
            </p:sp>
            <p:grpSp>
              <p:nvGrpSpPr>
                <p:cNvPr id="26" name="Group 16"/>
                <p:cNvGrpSpPr>
                  <a:grpSpLocks/>
                </p:cNvGrpSpPr>
                <p:nvPr/>
              </p:nvGrpSpPr>
              <p:grpSpPr bwMode="auto">
                <a:xfrm>
                  <a:off x="2214" y="9067"/>
                  <a:ext cx="7560" cy="707"/>
                  <a:chOff x="2214" y="9067"/>
                  <a:chExt cx="7560" cy="707"/>
                </a:xfrm>
              </p:grpSpPr>
              <p:sp>
                <p:nvSpPr>
                  <p:cNvPr id="27" name="AutoShape 18"/>
                  <p:cNvSpPr>
                    <a:spLocks noChangeArrowheads="1"/>
                  </p:cNvSpPr>
                  <p:nvPr/>
                </p:nvSpPr>
                <p:spPr bwMode="auto">
                  <a:xfrm>
                    <a:off x="4014" y="9067"/>
                    <a:ext cx="3780" cy="644"/>
                  </a:xfrm>
                  <a:prstGeom prst="roundRect">
                    <a:avLst>
                      <a:gd name="adj" fmla="val 16667"/>
                    </a:avLst>
                  </a:prstGeom>
                  <a:solidFill>
                    <a:schemeClr val="accent1">
                      <a:lumMod val="60000"/>
                      <a:lumOff val="40000"/>
                    </a:schemeClr>
                  </a:solidFill>
                  <a:ln>
                    <a:headEnd/>
                    <a:tailE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vert="horz" wrap="squar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0" fontAlgn="base" latinLnBrk="0" hangingPunct="0">
                      <a:lnSpc>
                        <a:spcPct val="7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uk-UA" altLang="uk-UA" sz="4000" b="1" i="1" u="none" strike="noStrike" cap="none" normalizeH="0" baseline="0" dirty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Завдання науки</a:t>
                    </a:r>
                    <a:endParaRPr kumimoji="0" lang="uk-UA" altLang="uk-UA" sz="4000" b="0" i="1" u="none" strike="noStrike" cap="none" normalizeH="0" baseline="0" dirty="0" smtClean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</a:endParaRPr>
                  </a:p>
                </p:txBody>
              </p:sp>
              <p:sp>
                <p:nvSpPr>
                  <p:cNvPr id="29" name="Line 17"/>
                  <p:cNvSpPr>
                    <a:spLocks noChangeShapeType="1"/>
                  </p:cNvSpPr>
                  <p:nvPr/>
                </p:nvSpPr>
                <p:spPr bwMode="auto">
                  <a:xfrm>
                    <a:off x="2214" y="9774"/>
                    <a:ext cx="7560" cy="0"/>
                  </a:xfrm>
                  <a:prstGeom prst="line">
                    <a:avLst/>
                  </a:prstGeom>
                  <a:ln>
                    <a:headEnd/>
                    <a:tailEnd/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uk-UA">
                      <a:solidFill>
                        <a:sysClr val="windowText" lastClr="000000"/>
                      </a:solidFill>
                    </a:endParaRPr>
                  </a:p>
                </p:txBody>
              </p:sp>
            </p:grpSp>
          </p:grpSp>
          <p:sp>
            <p:nvSpPr>
              <p:cNvPr id="11" name="Line 14"/>
              <p:cNvSpPr>
                <a:spLocks noChangeShapeType="1"/>
              </p:cNvSpPr>
              <p:nvPr/>
            </p:nvSpPr>
            <p:spPr bwMode="auto">
              <a:xfrm>
                <a:off x="2214" y="9768"/>
                <a:ext cx="0" cy="360"/>
              </a:xfrm>
              <a:prstGeom prst="line">
                <a:avLst/>
              </a:prstGeom>
              <a:ln>
                <a:headEnd/>
                <a:tailEnd type="triangle" w="med" len="med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12" name="Line 13"/>
              <p:cNvSpPr>
                <a:spLocks noChangeShapeType="1"/>
              </p:cNvSpPr>
              <p:nvPr/>
            </p:nvSpPr>
            <p:spPr bwMode="auto">
              <a:xfrm>
                <a:off x="5814" y="9768"/>
                <a:ext cx="0" cy="360"/>
              </a:xfrm>
              <a:prstGeom prst="line">
                <a:avLst/>
              </a:prstGeom>
              <a:ln>
                <a:headEnd/>
                <a:tailEnd type="triangle" w="med" len="med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13" name="Line 12"/>
              <p:cNvSpPr>
                <a:spLocks noChangeShapeType="1"/>
              </p:cNvSpPr>
              <p:nvPr/>
            </p:nvSpPr>
            <p:spPr bwMode="auto">
              <a:xfrm>
                <a:off x="9774" y="9768"/>
                <a:ext cx="0" cy="360"/>
              </a:xfrm>
              <a:prstGeom prst="line">
                <a:avLst/>
              </a:prstGeom>
              <a:ln>
                <a:headEnd/>
                <a:tailEnd type="triangle" w="med" len="med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14" name="Line 11"/>
              <p:cNvSpPr>
                <a:spLocks noChangeShapeType="1"/>
              </p:cNvSpPr>
              <p:nvPr/>
            </p:nvSpPr>
            <p:spPr bwMode="auto">
              <a:xfrm>
                <a:off x="2214" y="10848"/>
                <a:ext cx="0" cy="360"/>
              </a:xfrm>
              <a:prstGeom prst="line">
                <a:avLst/>
              </a:prstGeom>
              <a:ln>
                <a:headEnd/>
                <a:tailEnd type="triangle" w="med" len="med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15" name="Line 10"/>
              <p:cNvSpPr>
                <a:spLocks noChangeShapeType="1"/>
              </p:cNvSpPr>
              <p:nvPr/>
            </p:nvSpPr>
            <p:spPr bwMode="auto">
              <a:xfrm>
                <a:off x="5814" y="10848"/>
                <a:ext cx="0" cy="360"/>
              </a:xfrm>
              <a:prstGeom prst="line">
                <a:avLst/>
              </a:prstGeom>
              <a:ln>
                <a:headEnd/>
                <a:tailEnd type="triangle" w="med" len="med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16" name="Line 9"/>
              <p:cNvSpPr>
                <a:spLocks noChangeShapeType="1"/>
              </p:cNvSpPr>
              <p:nvPr/>
            </p:nvSpPr>
            <p:spPr bwMode="auto">
              <a:xfrm>
                <a:off x="9774" y="10848"/>
                <a:ext cx="0" cy="360"/>
              </a:xfrm>
              <a:prstGeom prst="line">
                <a:avLst/>
              </a:prstGeom>
              <a:ln>
                <a:headEnd/>
                <a:tailEnd type="triangle" w="med" len="med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>
                  <a:solidFill>
                    <a:sysClr val="windowText" lastClr="000000"/>
                  </a:solidFill>
                </a:endParaRPr>
              </a:p>
            </p:txBody>
          </p:sp>
          <p:grpSp>
            <p:nvGrpSpPr>
              <p:cNvPr id="17" name="Group 4"/>
              <p:cNvGrpSpPr>
                <a:grpSpLocks/>
              </p:cNvGrpSpPr>
              <p:nvPr/>
            </p:nvGrpSpPr>
            <p:grpSpPr bwMode="auto">
              <a:xfrm>
                <a:off x="2214" y="11748"/>
                <a:ext cx="7560" cy="180"/>
                <a:chOff x="2214" y="5039"/>
                <a:chExt cx="7560" cy="180"/>
              </a:xfrm>
            </p:grpSpPr>
            <p:sp>
              <p:nvSpPr>
                <p:cNvPr id="19" name="Line 8"/>
                <p:cNvSpPr>
                  <a:spLocks noChangeShapeType="1"/>
                </p:cNvSpPr>
                <p:nvPr/>
              </p:nvSpPr>
              <p:spPr bwMode="auto">
                <a:xfrm>
                  <a:off x="2214" y="5039"/>
                  <a:ext cx="0" cy="180"/>
                </a:xfrm>
                <a:prstGeom prst="line">
                  <a:avLst/>
                </a:prstGeom>
                <a:ln>
                  <a:headEnd/>
                  <a:tailEnd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uk-UA">
                    <a:solidFill>
                      <a:sysClr val="windowText" lastClr="000000"/>
                    </a:solidFill>
                  </a:endParaRPr>
                </a:p>
              </p:txBody>
            </p:sp>
            <p:sp>
              <p:nvSpPr>
                <p:cNvPr id="20" name="Line 7"/>
                <p:cNvSpPr>
                  <a:spLocks noChangeShapeType="1"/>
                </p:cNvSpPr>
                <p:nvPr/>
              </p:nvSpPr>
              <p:spPr bwMode="auto">
                <a:xfrm>
                  <a:off x="5814" y="5039"/>
                  <a:ext cx="0" cy="180"/>
                </a:xfrm>
                <a:prstGeom prst="line">
                  <a:avLst/>
                </a:prstGeom>
                <a:ln>
                  <a:headEnd/>
                  <a:tailEnd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uk-UA">
                    <a:solidFill>
                      <a:sysClr val="windowText" lastClr="000000"/>
                    </a:solidFill>
                  </a:endParaRPr>
                </a:p>
              </p:txBody>
            </p:sp>
            <p:sp>
              <p:nvSpPr>
                <p:cNvPr id="21" name="Line 6"/>
                <p:cNvSpPr>
                  <a:spLocks noChangeShapeType="1"/>
                </p:cNvSpPr>
                <p:nvPr/>
              </p:nvSpPr>
              <p:spPr bwMode="auto">
                <a:xfrm>
                  <a:off x="9774" y="5039"/>
                  <a:ext cx="0" cy="180"/>
                </a:xfrm>
                <a:prstGeom prst="line">
                  <a:avLst/>
                </a:prstGeom>
                <a:ln>
                  <a:headEnd/>
                  <a:tailEnd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uk-UA">
                    <a:solidFill>
                      <a:sysClr val="windowText" lastClr="000000"/>
                    </a:solidFill>
                  </a:endParaRPr>
                </a:p>
              </p:txBody>
            </p:sp>
            <p:sp>
              <p:nvSpPr>
                <p:cNvPr id="22" name="Line 5"/>
                <p:cNvSpPr>
                  <a:spLocks noChangeShapeType="1"/>
                </p:cNvSpPr>
                <p:nvPr/>
              </p:nvSpPr>
              <p:spPr bwMode="auto">
                <a:xfrm>
                  <a:off x="2214" y="5219"/>
                  <a:ext cx="7560" cy="0"/>
                </a:xfrm>
                <a:prstGeom prst="line">
                  <a:avLst/>
                </a:prstGeom>
                <a:ln>
                  <a:headEnd/>
                  <a:tailEnd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uk-UA">
                    <a:solidFill>
                      <a:sysClr val="windowText" lastClr="000000"/>
                    </a:solidFill>
                  </a:endParaRPr>
                </a:p>
              </p:txBody>
            </p:sp>
          </p:grpSp>
          <p:sp>
            <p:nvSpPr>
              <p:cNvPr id="18" name="Line 3"/>
              <p:cNvSpPr>
                <a:spLocks noChangeShapeType="1"/>
              </p:cNvSpPr>
              <p:nvPr/>
            </p:nvSpPr>
            <p:spPr bwMode="auto">
              <a:xfrm>
                <a:off x="5814" y="11919"/>
                <a:ext cx="0" cy="360"/>
              </a:xfrm>
              <a:prstGeom prst="line">
                <a:avLst/>
              </a:prstGeom>
              <a:ln>
                <a:headEnd/>
                <a:tailEnd type="triangle" w="med" len="med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>
                  <a:solidFill>
                    <a:sysClr val="windowText" lastClr="000000"/>
                  </a:solidFill>
                </a:endParaRPr>
              </a:p>
            </p:txBody>
          </p:sp>
        </p:grpSp>
      </p:grpSp>
      <p:sp>
        <p:nvSpPr>
          <p:cNvPr id="40" name="Rectangle 43"/>
          <p:cNvSpPr>
            <a:spLocks noChangeArrowheads="1"/>
          </p:cNvSpPr>
          <p:nvPr/>
        </p:nvSpPr>
        <p:spPr bwMode="auto">
          <a:xfrm>
            <a:off x="1433364" y="3228361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40211283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/>
          <p:cNvSpPr/>
          <p:nvPr/>
        </p:nvSpPr>
        <p:spPr>
          <a:xfrm>
            <a:off x="323528" y="41701"/>
            <a:ext cx="817666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  <a:spcAft>
                <a:spcPts val="0"/>
              </a:spcAft>
            </a:pPr>
            <a:r>
              <a:rPr lang="ru-RU" sz="6000" b="1" dirty="0">
                <a:latin typeface="+mn-lt"/>
                <a:ea typeface="Calibri" panose="020F0502020204030204" pitchFamily="34" charset="0"/>
              </a:rPr>
              <a:t>Критерії </a:t>
            </a:r>
            <a:r>
              <a:rPr lang="ru-RU" sz="6000" b="1" dirty="0" err="1">
                <a:latin typeface="+mn-lt"/>
                <a:ea typeface="Calibri" panose="020F0502020204030204" pitchFamily="34" charset="0"/>
              </a:rPr>
              <a:t>науковості</a:t>
            </a:r>
            <a:endParaRPr lang="uk-UA" sz="6000" dirty="0">
              <a:effectLst/>
              <a:latin typeface="+mn-lt"/>
              <a:ea typeface="Calibri" panose="020F0502020204030204" pitchFamily="34" charset="0"/>
            </a:endParaRPr>
          </a:p>
        </p:txBody>
      </p:sp>
      <p:sp>
        <p:nvSpPr>
          <p:cNvPr id="71" name="Rectangle 8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28" name="Rectangle 37"/>
          <p:cNvSpPr>
            <a:spLocks noChangeArrowheads="1"/>
          </p:cNvSpPr>
          <p:nvPr/>
        </p:nvSpPr>
        <p:spPr bwMode="auto">
          <a:xfrm>
            <a:off x="1225277" y="308540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49" name="Rectangle 31"/>
          <p:cNvSpPr>
            <a:spLocks noChangeArrowheads="1"/>
          </p:cNvSpPr>
          <p:nvPr/>
        </p:nvSpPr>
        <p:spPr bwMode="auto">
          <a:xfrm>
            <a:off x="827584" y="251804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40" name="Rectangle 43"/>
          <p:cNvSpPr>
            <a:spLocks noChangeArrowheads="1"/>
          </p:cNvSpPr>
          <p:nvPr/>
        </p:nvSpPr>
        <p:spPr bwMode="auto">
          <a:xfrm>
            <a:off x="1433364" y="3228361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pSp>
        <p:nvGrpSpPr>
          <p:cNvPr id="154" name="Групувати 153"/>
          <p:cNvGrpSpPr/>
          <p:nvPr/>
        </p:nvGrpSpPr>
        <p:grpSpPr>
          <a:xfrm>
            <a:off x="128257" y="842254"/>
            <a:ext cx="8908238" cy="5981255"/>
            <a:chOff x="250224" y="620394"/>
            <a:chExt cx="6079139" cy="5521643"/>
          </a:xfrm>
        </p:grpSpPr>
        <p:sp>
          <p:nvSpPr>
            <p:cNvPr id="97" name="AutoShape 134"/>
            <p:cNvSpPr>
              <a:spLocks noChangeArrowheads="1"/>
            </p:cNvSpPr>
            <p:nvPr/>
          </p:nvSpPr>
          <p:spPr bwMode="auto">
            <a:xfrm>
              <a:off x="266700" y="1185863"/>
              <a:ext cx="109538" cy="223837"/>
            </a:xfrm>
            <a:prstGeom prst="notchedRightArrow">
              <a:avLst>
                <a:gd name="adj1" fmla="val 50000"/>
                <a:gd name="adj2" fmla="val 25000"/>
              </a:avLst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AutoShape 133"/>
            <p:cNvSpPr>
              <a:spLocks noChangeArrowheads="1"/>
            </p:cNvSpPr>
            <p:nvPr/>
          </p:nvSpPr>
          <p:spPr bwMode="auto">
            <a:xfrm>
              <a:off x="266699" y="1740598"/>
              <a:ext cx="109538" cy="223838"/>
            </a:xfrm>
            <a:prstGeom prst="notchedRightArrow">
              <a:avLst>
                <a:gd name="adj1" fmla="val 50000"/>
                <a:gd name="adj2" fmla="val 25000"/>
              </a:avLst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AutoShape 132"/>
            <p:cNvSpPr>
              <a:spLocks noChangeArrowheads="1"/>
            </p:cNvSpPr>
            <p:nvPr/>
          </p:nvSpPr>
          <p:spPr bwMode="auto">
            <a:xfrm>
              <a:off x="266699" y="2279339"/>
              <a:ext cx="109538" cy="222250"/>
            </a:xfrm>
            <a:prstGeom prst="notchedRightArrow">
              <a:avLst>
                <a:gd name="adj1" fmla="val 50000"/>
                <a:gd name="adj2" fmla="val 25000"/>
              </a:avLst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AutoShape 131"/>
            <p:cNvSpPr>
              <a:spLocks noChangeArrowheads="1"/>
            </p:cNvSpPr>
            <p:nvPr/>
          </p:nvSpPr>
          <p:spPr bwMode="auto">
            <a:xfrm>
              <a:off x="266699" y="2837199"/>
              <a:ext cx="109538" cy="222250"/>
            </a:xfrm>
            <a:prstGeom prst="notchedRightArrow">
              <a:avLst>
                <a:gd name="adj1" fmla="val 50000"/>
                <a:gd name="adj2" fmla="val 25000"/>
              </a:avLst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AutoShape 130"/>
            <p:cNvSpPr>
              <a:spLocks noChangeArrowheads="1"/>
            </p:cNvSpPr>
            <p:nvPr/>
          </p:nvSpPr>
          <p:spPr bwMode="auto">
            <a:xfrm>
              <a:off x="266700" y="3340941"/>
              <a:ext cx="109538" cy="222250"/>
            </a:xfrm>
            <a:prstGeom prst="notchedRightArrow">
              <a:avLst>
                <a:gd name="adj1" fmla="val 50000"/>
                <a:gd name="adj2" fmla="val 25000"/>
              </a:avLst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2" name="AutoShape 129"/>
            <p:cNvSpPr>
              <a:spLocks noChangeArrowheads="1"/>
            </p:cNvSpPr>
            <p:nvPr/>
          </p:nvSpPr>
          <p:spPr bwMode="auto">
            <a:xfrm>
              <a:off x="266700" y="3848932"/>
              <a:ext cx="109538" cy="223838"/>
            </a:xfrm>
            <a:prstGeom prst="notchedRightArrow">
              <a:avLst>
                <a:gd name="adj1" fmla="val 50000"/>
                <a:gd name="adj2" fmla="val 25000"/>
              </a:avLst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3" name="AutoShape 128"/>
            <p:cNvSpPr>
              <a:spLocks noChangeArrowheads="1"/>
            </p:cNvSpPr>
            <p:nvPr/>
          </p:nvSpPr>
          <p:spPr bwMode="auto">
            <a:xfrm>
              <a:off x="266700" y="4340037"/>
              <a:ext cx="109538" cy="222250"/>
            </a:xfrm>
            <a:prstGeom prst="notchedRightArrow">
              <a:avLst>
                <a:gd name="adj1" fmla="val 50000"/>
                <a:gd name="adj2" fmla="val 25000"/>
              </a:avLst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4" name="AutoShape 127"/>
            <p:cNvSpPr>
              <a:spLocks noChangeArrowheads="1"/>
            </p:cNvSpPr>
            <p:nvPr/>
          </p:nvSpPr>
          <p:spPr bwMode="auto">
            <a:xfrm>
              <a:off x="266700" y="4770452"/>
              <a:ext cx="109538" cy="222250"/>
            </a:xfrm>
            <a:prstGeom prst="notchedRightArrow">
              <a:avLst>
                <a:gd name="adj1" fmla="val 50000"/>
                <a:gd name="adj2" fmla="val 25000"/>
              </a:avLst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5" name="AutoShape 126"/>
            <p:cNvSpPr>
              <a:spLocks noChangeArrowheads="1"/>
            </p:cNvSpPr>
            <p:nvPr/>
          </p:nvSpPr>
          <p:spPr bwMode="auto">
            <a:xfrm>
              <a:off x="266700" y="5312685"/>
              <a:ext cx="109538" cy="222250"/>
            </a:xfrm>
            <a:prstGeom prst="notchedRightArrow">
              <a:avLst>
                <a:gd name="adj1" fmla="val 50000"/>
                <a:gd name="adj2" fmla="val 25000"/>
              </a:avLst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6" name="AutoShape 125"/>
            <p:cNvSpPr>
              <a:spLocks noChangeArrowheads="1"/>
            </p:cNvSpPr>
            <p:nvPr/>
          </p:nvSpPr>
          <p:spPr bwMode="auto">
            <a:xfrm>
              <a:off x="266700" y="5816427"/>
              <a:ext cx="109538" cy="223838"/>
            </a:xfrm>
            <a:prstGeom prst="notchedRightArrow">
              <a:avLst>
                <a:gd name="adj1" fmla="val 50000"/>
                <a:gd name="adj2" fmla="val 25000"/>
              </a:avLst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8" name="Line 123"/>
            <p:cNvSpPr>
              <a:spLocks noChangeShapeType="1"/>
            </p:cNvSpPr>
            <p:nvPr/>
          </p:nvSpPr>
          <p:spPr bwMode="auto">
            <a:xfrm flipV="1">
              <a:off x="250224" y="1077735"/>
              <a:ext cx="4117" cy="4928356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09" name="Group 80"/>
            <p:cNvGrpSpPr>
              <a:grpSpLocks/>
            </p:cNvGrpSpPr>
            <p:nvPr/>
          </p:nvGrpSpPr>
          <p:grpSpPr bwMode="auto">
            <a:xfrm>
              <a:off x="376238" y="620394"/>
              <a:ext cx="5953125" cy="5521643"/>
              <a:chOff x="1487" y="5981"/>
              <a:chExt cx="9374" cy="8695"/>
            </a:xfrm>
          </p:grpSpPr>
          <p:sp>
            <p:nvSpPr>
              <p:cNvPr id="110" name="Rectangle 122"/>
              <p:cNvSpPr>
                <a:spLocks noChangeArrowheads="1"/>
              </p:cNvSpPr>
              <p:nvPr/>
            </p:nvSpPr>
            <p:spPr bwMode="auto">
              <a:xfrm>
                <a:off x="1487" y="5981"/>
                <a:ext cx="3029" cy="625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2400" b="0" i="0" u="none" strike="noStrike" cap="none" normalizeH="0" baseline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Критерії науковості</a:t>
                </a:r>
                <a:endParaRPr kumimoji="0" lang="uk-UA" altLang="uk-UA" sz="2400" b="0" i="0" u="none" strike="noStrike" cap="none" normalizeH="0" baseline="0" dirty="0" smtClean="0">
                  <a:ln>
                    <a:noFill/>
                  </a:ln>
                  <a:solidFill>
                    <a:sysClr val="windowText" lastClr="0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11" name="Rectangle 121"/>
              <p:cNvSpPr>
                <a:spLocks noChangeArrowheads="1"/>
              </p:cNvSpPr>
              <p:nvPr/>
            </p:nvSpPr>
            <p:spPr bwMode="auto">
              <a:xfrm>
                <a:off x="4700" y="6012"/>
                <a:ext cx="6154" cy="526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2400" b="0" i="0" u="none" strike="noStrike" cap="none" normalizeH="0" baseline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Характеристика</a:t>
                </a:r>
                <a:endParaRPr kumimoji="0" lang="uk-UA" altLang="uk-UA" sz="2400" b="0" i="0" u="none" strike="noStrike" cap="none" normalizeH="0" baseline="0" dirty="0" smtClean="0">
                  <a:ln>
                    <a:noFill/>
                  </a:ln>
                  <a:solidFill>
                    <a:sysClr val="windowText" lastClr="0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112" name="Group 117"/>
              <p:cNvGrpSpPr>
                <a:grpSpLocks/>
              </p:cNvGrpSpPr>
              <p:nvPr/>
            </p:nvGrpSpPr>
            <p:grpSpPr bwMode="auto">
              <a:xfrm>
                <a:off x="1494" y="6715"/>
                <a:ext cx="9367" cy="823"/>
                <a:chOff x="1494" y="6760"/>
                <a:chExt cx="9367" cy="823"/>
              </a:xfrm>
            </p:grpSpPr>
            <p:sp>
              <p:nvSpPr>
                <p:cNvPr id="149" name="Rectangle 120"/>
                <p:cNvSpPr>
                  <a:spLocks noChangeArrowheads="1"/>
                </p:cNvSpPr>
                <p:nvPr/>
              </p:nvSpPr>
              <p:spPr bwMode="auto">
                <a:xfrm>
                  <a:off x="1494" y="6834"/>
                  <a:ext cx="3022" cy="527"/>
                </a:xfrm>
                <a:prstGeom prst="rect">
                  <a:avLst/>
                </a:prstGeom>
                <a:ln>
                  <a:headEnd/>
                  <a:tailEnd/>
                </a:ln>
              </p:spPr>
              <p:style>
                <a:lnRef idx="1">
                  <a:schemeClr val="accent4"/>
                </a:lnRef>
                <a:fillRef idx="2">
                  <a:schemeClr val="accent4"/>
                </a:fillRef>
                <a:effectRef idx="1">
                  <a:schemeClr val="accent4"/>
                </a:effectRef>
                <a:fontRef idx="minor">
                  <a:schemeClr val="dk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uk-UA" altLang="uk-UA" sz="2000" b="0" i="0" u="none" strike="noStrike" cap="none" normalizeH="0" baseline="0" dirty="0" smtClean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latin typeface="Times New Roman" panose="02020603050405020304" pitchFamily="18" charset="0"/>
                      <a:ea typeface="Arial Unicode MS" charset="-128"/>
                      <a:cs typeface="Times New Roman" panose="02020603050405020304" pitchFamily="18" charset="0"/>
                    </a:rPr>
                    <a:t>об’єктивність</a:t>
                  </a:r>
                  <a:endParaRPr kumimoji="0" lang="uk-UA" altLang="uk-UA" sz="2000" b="0" i="0" u="none" strike="noStrike" cap="none" normalizeH="0" baseline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50" name="Rectangle 119"/>
                <p:cNvSpPr>
                  <a:spLocks noChangeArrowheads="1"/>
                </p:cNvSpPr>
                <p:nvPr/>
              </p:nvSpPr>
              <p:spPr bwMode="auto">
                <a:xfrm>
                  <a:off x="4689" y="6760"/>
                  <a:ext cx="6172" cy="823"/>
                </a:xfrm>
                <a:prstGeom prst="rect">
                  <a:avLst/>
                </a:prstGeom>
                <a:ln>
                  <a:headEnd/>
                  <a:tailEnd/>
                </a:ln>
              </p:spPr>
              <p:style>
                <a:lnRef idx="1">
                  <a:schemeClr val="accent4"/>
                </a:lnRef>
                <a:fillRef idx="2">
                  <a:schemeClr val="accent4"/>
                </a:fillRef>
                <a:effectRef idx="1">
                  <a:schemeClr val="accent4"/>
                </a:effectRef>
                <a:fontRef idx="minor">
                  <a:schemeClr val="dk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914400" rtl="0" eaLnBrk="0" fontAlgn="base" latinLnBrk="0" hangingPunct="0">
                    <a:lnSpc>
                      <a:spcPct val="8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uk-UA" altLang="uk-UA" sz="1500" b="0" i="0" u="none" strike="noStrike" cap="none" normalizeH="0" baseline="0" dirty="0" smtClean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latin typeface="Times New Roman" panose="02020603050405020304" pitchFamily="18" charset="0"/>
                      <a:ea typeface="Arial Unicode MS" charset="-128"/>
                      <a:cs typeface="Times New Roman" panose="02020603050405020304" pitchFamily="18" charset="0"/>
                    </a:rPr>
                    <a:t>подання предмета дослідження в об'єктивованому вигляді, незалежно від того, які – матеріальні чи ідеальні – феномени досліджуються</a:t>
                  </a:r>
                  <a:endParaRPr kumimoji="0" lang="uk-UA" altLang="uk-UA" sz="1500" b="1" i="0" u="none" strike="noStrike" cap="none" normalizeH="0" baseline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endParaRPr>
                </a:p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uk-UA" altLang="uk-UA" sz="1400" b="0" i="0" u="none" strike="noStrike" cap="none" normalizeH="0" baseline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113" name="Group 113"/>
              <p:cNvGrpSpPr>
                <a:grpSpLocks/>
              </p:cNvGrpSpPr>
              <p:nvPr/>
            </p:nvGrpSpPr>
            <p:grpSpPr bwMode="auto">
              <a:xfrm>
                <a:off x="1494" y="7604"/>
                <a:ext cx="9360" cy="742"/>
                <a:chOff x="1494" y="7694"/>
                <a:chExt cx="9360" cy="742"/>
              </a:xfrm>
            </p:grpSpPr>
            <p:sp>
              <p:nvSpPr>
                <p:cNvPr id="146" name="Rectangle 116"/>
                <p:cNvSpPr>
                  <a:spLocks noChangeArrowheads="1"/>
                </p:cNvSpPr>
                <p:nvPr/>
              </p:nvSpPr>
              <p:spPr bwMode="auto">
                <a:xfrm>
                  <a:off x="1494" y="7745"/>
                  <a:ext cx="3029" cy="527"/>
                </a:xfrm>
                <a:prstGeom prst="rect">
                  <a:avLst/>
                </a:prstGeom>
                <a:ln>
                  <a:headEnd/>
                  <a:tailEnd/>
                </a:ln>
              </p:spPr>
              <p:style>
                <a:lnRef idx="1">
                  <a:schemeClr val="accent4"/>
                </a:lnRef>
                <a:fillRef idx="2">
                  <a:schemeClr val="accent4"/>
                </a:fillRef>
                <a:effectRef idx="1">
                  <a:schemeClr val="accent4"/>
                </a:effectRef>
                <a:fontRef idx="minor">
                  <a:schemeClr val="dk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uk-UA" altLang="uk-UA" sz="2000" b="0" i="0" u="none" strike="noStrike" cap="none" normalizeH="0" baseline="0" dirty="0" smtClean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latin typeface="Times New Roman" panose="02020603050405020304" pitchFamily="18" charset="0"/>
                      <a:ea typeface="Arial Unicode MS" charset="-128"/>
                      <a:cs typeface="Times New Roman" panose="02020603050405020304" pitchFamily="18" charset="0"/>
                    </a:rPr>
                    <a:t>системність </a:t>
                  </a:r>
                  <a:endParaRPr kumimoji="0" lang="uk-UA" altLang="uk-UA" sz="2000" b="0" i="0" u="none" strike="noStrike" cap="none" normalizeH="0" baseline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47" name="Rectangle 115"/>
                <p:cNvSpPr>
                  <a:spLocks noChangeArrowheads="1"/>
                </p:cNvSpPr>
                <p:nvPr/>
              </p:nvSpPr>
              <p:spPr bwMode="auto">
                <a:xfrm>
                  <a:off x="4689" y="7694"/>
                  <a:ext cx="6165" cy="742"/>
                </a:xfrm>
                <a:prstGeom prst="rect">
                  <a:avLst/>
                </a:prstGeom>
                <a:ln>
                  <a:headEnd/>
                  <a:tailEnd/>
                </a:ln>
              </p:spPr>
              <p:style>
                <a:lnRef idx="1">
                  <a:schemeClr val="accent4"/>
                </a:lnRef>
                <a:fillRef idx="2">
                  <a:schemeClr val="accent4"/>
                </a:fillRef>
                <a:effectRef idx="1">
                  <a:schemeClr val="accent4"/>
                </a:effectRef>
                <a:fontRef idx="minor">
                  <a:schemeClr val="dk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uk-UA" altLang="uk-UA" sz="1500" b="0" i="0" u="none" strike="noStrike" cap="none" normalizeH="0" baseline="0" dirty="0" smtClean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latin typeface="Times New Roman" panose="02020603050405020304" pitchFamily="18" charset="0"/>
                      <a:ea typeface="Arial Unicode MS" charset="-128"/>
                      <a:cs typeface="Times New Roman" panose="02020603050405020304" pitchFamily="18" charset="0"/>
                    </a:rPr>
                    <a:t>організація знання в певну систему за логікою предмета, що відображається знанням</a:t>
                  </a:r>
                  <a:endParaRPr kumimoji="0" lang="uk-UA" altLang="uk-UA" sz="1500" b="0" i="0" u="none" strike="noStrike" cap="none" normalizeH="0" baseline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114" name="Group 109"/>
              <p:cNvGrpSpPr>
                <a:grpSpLocks/>
              </p:cNvGrpSpPr>
              <p:nvPr/>
            </p:nvGrpSpPr>
            <p:grpSpPr bwMode="auto">
              <a:xfrm>
                <a:off x="1494" y="8422"/>
                <a:ext cx="9360" cy="742"/>
                <a:chOff x="1494" y="8572"/>
                <a:chExt cx="9360" cy="742"/>
              </a:xfrm>
            </p:grpSpPr>
            <p:sp>
              <p:nvSpPr>
                <p:cNvPr id="143" name="Rectangle 112"/>
                <p:cNvSpPr>
                  <a:spLocks noChangeArrowheads="1"/>
                </p:cNvSpPr>
                <p:nvPr/>
              </p:nvSpPr>
              <p:spPr bwMode="auto">
                <a:xfrm>
                  <a:off x="1494" y="8641"/>
                  <a:ext cx="3022" cy="527"/>
                </a:xfrm>
                <a:prstGeom prst="rect">
                  <a:avLst/>
                </a:prstGeom>
                <a:ln>
                  <a:headEnd/>
                  <a:tailEnd/>
                </a:ln>
              </p:spPr>
              <p:style>
                <a:lnRef idx="1">
                  <a:schemeClr val="accent4"/>
                </a:lnRef>
                <a:fillRef idx="2">
                  <a:schemeClr val="accent4"/>
                </a:fillRef>
                <a:effectRef idx="1">
                  <a:schemeClr val="accent4"/>
                </a:effectRef>
                <a:fontRef idx="minor">
                  <a:schemeClr val="dk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uk-UA" altLang="uk-UA" sz="2000" b="0" i="0" u="none" strike="noStrike" cap="none" normalizeH="0" baseline="0" dirty="0" smtClean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latin typeface="Times New Roman" panose="02020603050405020304" pitchFamily="18" charset="0"/>
                      <a:ea typeface="Arial Unicode MS" charset="-128"/>
                      <a:cs typeface="Times New Roman" panose="02020603050405020304" pitchFamily="18" charset="0"/>
                    </a:rPr>
                    <a:t>обґрунтованість</a:t>
                  </a:r>
                  <a:endParaRPr kumimoji="0" lang="uk-UA" altLang="uk-UA" sz="2000" b="0" i="0" u="none" strike="noStrike" cap="none" normalizeH="0" baseline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44" name="Rectangle 111"/>
                <p:cNvSpPr>
                  <a:spLocks noChangeArrowheads="1"/>
                </p:cNvSpPr>
                <p:nvPr/>
              </p:nvSpPr>
              <p:spPr bwMode="auto">
                <a:xfrm>
                  <a:off x="4689" y="8572"/>
                  <a:ext cx="6165" cy="742"/>
                </a:xfrm>
                <a:prstGeom prst="rect">
                  <a:avLst/>
                </a:prstGeom>
                <a:ln>
                  <a:headEnd/>
                  <a:tailEnd/>
                </a:ln>
              </p:spPr>
              <p:style>
                <a:lnRef idx="1">
                  <a:schemeClr val="accent4"/>
                </a:lnRef>
                <a:fillRef idx="2">
                  <a:schemeClr val="accent4"/>
                </a:fillRef>
                <a:effectRef idx="1">
                  <a:schemeClr val="accent4"/>
                </a:effectRef>
                <a:fontRef idx="minor">
                  <a:schemeClr val="dk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uk-UA" altLang="uk-UA" sz="1500" b="0" i="0" u="none" strike="noStrike" cap="none" normalizeH="0" baseline="0" dirty="0" smtClean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latin typeface="Times New Roman" panose="02020603050405020304" pitchFamily="18" charset="0"/>
                      <a:ea typeface="Arial Unicode MS" charset="-128"/>
                      <a:cs typeface="Times New Roman" panose="02020603050405020304" pitchFamily="18" charset="0"/>
                    </a:rPr>
                    <a:t>аргументація наукових положень до повноти обґрунтованості і доведеності</a:t>
                  </a:r>
                  <a:endParaRPr kumimoji="0" lang="uk-UA" altLang="uk-UA" sz="1500" b="0" i="0" u="none" strike="noStrike" cap="none" normalizeH="0" baseline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115" name="Group 105"/>
              <p:cNvGrpSpPr>
                <a:grpSpLocks/>
              </p:cNvGrpSpPr>
              <p:nvPr/>
            </p:nvGrpSpPr>
            <p:grpSpPr bwMode="auto">
              <a:xfrm>
                <a:off x="1487" y="9225"/>
                <a:ext cx="9367" cy="741"/>
                <a:chOff x="1487" y="9450"/>
                <a:chExt cx="9367" cy="741"/>
              </a:xfrm>
            </p:grpSpPr>
            <p:sp>
              <p:nvSpPr>
                <p:cNvPr id="140" name="Rectangle 108"/>
                <p:cNvSpPr>
                  <a:spLocks noChangeArrowheads="1"/>
                </p:cNvSpPr>
                <p:nvPr/>
              </p:nvSpPr>
              <p:spPr bwMode="auto">
                <a:xfrm>
                  <a:off x="1487" y="9557"/>
                  <a:ext cx="3029" cy="527"/>
                </a:xfrm>
                <a:prstGeom prst="rect">
                  <a:avLst/>
                </a:prstGeom>
                <a:ln>
                  <a:headEnd/>
                  <a:tailEnd/>
                </a:ln>
              </p:spPr>
              <p:style>
                <a:lnRef idx="1">
                  <a:schemeClr val="accent4"/>
                </a:lnRef>
                <a:fillRef idx="2">
                  <a:schemeClr val="accent4"/>
                </a:fillRef>
                <a:effectRef idx="1">
                  <a:schemeClr val="accent4"/>
                </a:effectRef>
                <a:fontRef idx="minor">
                  <a:schemeClr val="dk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uk-UA" altLang="uk-UA" sz="2000" b="0" i="0" u="none" strike="noStrike" cap="none" normalizeH="0" baseline="0" dirty="0" smtClean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latin typeface="Times New Roman" panose="02020603050405020304" pitchFamily="18" charset="0"/>
                      <a:ea typeface="Arial Unicode MS" charset="-128"/>
                      <a:cs typeface="Times New Roman" panose="02020603050405020304" pitchFamily="18" charset="0"/>
                    </a:rPr>
                    <a:t>істинність</a:t>
                  </a:r>
                  <a:endParaRPr kumimoji="0" lang="uk-UA" altLang="uk-UA" sz="1600" b="0" i="0" u="none" strike="noStrike" cap="none" normalizeH="0" baseline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41" name="Rectangle 107"/>
                <p:cNvSpPr>
                  <a:spLocks noChangeArrowheads="1"/>
                </p:cNvSpPr>
                <p:nvPr/>
              </p:nvSpPr>
              <p:spPr bwMode="auto">
                <a:xfrm>
                  <a:off x="4689" y="9450"/>
                  <a:ext cx="6165" cy="741"/>
                </a:xfrm>
                <a:prstGeom prst="rect">
                  <a:avLst/>
                </a:prstGeom>
                <a:ln>
                  <a:headEnd/>
                  <a:tailEnd/>
                </a:ln>
              </p:spPr>
              <p:style>
                <a:lnRef idx="1">
                  <a:schemeClr val="accent4"/>
                </a:lnRef>
                <a:fillRef idx="2">
                  <a:schemeClr val="accent4"/>
                </a:fillRef>
                <a:effectRef idx="1">
                  <a:schemeClr val="accent4"/>
                </a:effectRef>
                <a:fontRef idx="minor">
                  <a:schemeClr val="dk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uk-UA" altLang="uk-UA" sz="1500" b="0" i="0" u="none" strike="noStrike" cap="none" normalizeH="0" baseline="0" dirty="0" smtClean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latin typeface="Times New Roman" panose="02020603050405020304" pitchFamily="18" charset="0"/>
                      <a:ea typeface="Arial Unicode MS" charset="-128"/>
                      <a:cs typeface="Times New Roman" panose="02020603050405020304" pitchFamily="18" charset="0"/>
                    </a:rPr>
                    <a:t>надання адекватного відображення дійсності. Істинність є центральним </a:t>
                  </a:r>
                  <a:r>
                    <a:rPr kumimoji="0" lang="uk-UA" altLang="uk-UA" sz="1500" b="0" i="0" u="none" strike="noStrike" cap="none" normalizeH="0" baseline="0" dirty="0" err="1" smtClean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latin typeface="Times New Roman" panose="02020603050405020304" pitchFamily="18" charset="0"/>
                      <a:ea typeface="Arial Unicode MS" charset="-128"/>
                      <a:cs typeface="Times New Roman" panose="02020603050405020304" pitchFamily="18" charset="0"/>
                    </a:rPr>
                    <a:t>регулятивом</a:t>
                  </a:r>
                  <a:r>
                    <a:rPr kumimoji="0" lang="uk-UA" altLang="uk-UA" sz="1500" b="0" i="0" u="none" strike="noStrike" cap="none" normalizeH="0" baseline="0" dirty="0" smtClean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latin typeface="Times New Roman" panose="02020603050405020304" pitchFamily="18" charset="0"/>
                      <a:ea typeface="Arial Unicode MS" charset="-128"/>
                      <a:cs typeface="Times New Roman" panose="02020603050405020304" pitchFamily="18" charset="0"/>
                    </a:rPr>
                    <a:t> науки</a:t>
                  </a:r>
                  <a:endParaRPr kumimoji="0" lang="uk-UA" altLang="uk-UA" sz="1500" b="0" i="0" u="none" strike="noStrike" cap="none" normalizeH="0" baseline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42" name="Line 106"/>
                <p:cNvSpPr>
                  <a:spLocks noChangeShapeType="1"/>
                </p:cNvSpPr>
                <p:nvPr/>
              </p:nvSpPr>
              <p:spPr bwMode="auto">
                <a:xfrm>
                  <a:off x="4516" y="9866"/>
                  <a:ext cx="173" cy="0"/>
                </a:xfrm>
                <a:prstGeom prst="line">
                  <a:avLst/>
                </a:pr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uk-UA" sz="140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116" name="Group 101"/>
              <p:cNvGrpSpPr>
                <a:grpSpLocks/>
              </p:cNvGrpSpPr>
              <p:nvPr/>
            </p:nvGrpSpPr>
            <p:grpSpPr bwMode="auto">
              <a:xfrm>
                <a:off x="1487" y="10043"/>
                <a:ext cx="9367" cy="741"/>
                <a:chOff x="1487" y="10328"/>
                <a:chExt cx="9367" cy="741"/>
              </a:xfrm>
            </p:grpSpPr>
            <p:sp>
              <p:nvSpPr>
                <p:cNvPr id="137" name="Rectangle 104"/>
                <p:cNvSpPr>
                  <a:spLocks noChangeArrowheads="1"/>
                </p:cNvSpPr>
                <p:nvPr/>
              </p:nvSpPr>
              <p:spPr bwMode="auto">
                <a:xfrm>
                  <a:off x="1487" y="10442"/>
                  <a:ext cx="3029" cy="527"/>
                </a:xfrm>
                <a:prstGeom prst="rect">
                  <a:avLst/>
                </a:prstGeom>
                <a:ln>
                  <a:headEnd/>
                  <a:tailEnd/>
                </a:ln>
              </p:spPr>
              <p:style>
                <a:lnRef idx="1">
                  <a:schemeClr val="accent4"/>
                </a:lnRef>
                <a:fillRef idx="2">
                  <a:schemeClr val="accent4"/>
                </a:fillRef>
                <a:effectRef idx="1">
                  <a:schemeClr val="accent4"/>
                </a:effectRef>
                <a:fontRef idx="minor">
                  <a:schemeClr val="dk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uk-UA" altLang="uk-UA" sz="2000" b="0" i="0" u="none" strike="noStrike" cap="none" normalizeH="0" baseline="0" dirty="0" smtClean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latin typeface="Times New Roman" panose="02020603050405020304" pitchFamily="18" charset="0"/>
                      <a:ea typeface="Arial Unicode MS" charset="-128"/>
                      <a:cs typeface="Times New Roman" panose="02020603050405020304" pitchFamily="18" charset="0"/>
                    </a:rPr>
                    <a:t>проблемність</a:t>
                  </a:r>
                  <a:endParaRPr kumimoji="0" lang="uk-UA" altLang="uk-UA" sz="1400" b="0" i="0" u="none" strike="noStrike" cap="none" normalizeH="0" baseline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38" name="Rectangle 103"/>
                <p:cNvSpPr>
                  <a:spLocks noChangeArrowheads="1"/>
                </p:cNvSpPr>
                <p:nvPr/>
              </p:nvSpPr>
              <p:spPr bwMode="auto">
                <a:xfrm>
                  <a:off x="4689" y="10328"/>
                  <a:ext cx="6165" cy="741"/>
                </a:xfrm>
                <a:prstGeom prst="rect">
                  <a:avLst/>
                </a:prstGeom>
                <a:ln>
                  <a:headEnd/>
                  <a:tailEnd/>
                </a:ln>
              </p:spPr>
              <p:style>
                <a:lnRef idx="1">
                  <a:schemeClr val="accent4"/>
                </a:lnRef>
                <a:fillRef idx="2">
                  <a:schemeClr val="accent4"/>
                </a:fillRef>
                <a:effectRef idx="1">
                  <a:schemeClr val="accent4"/>
                </a:effectRef>
                <a:fontRef idx="minor">
                  <a:schemeClr val="dk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uk-UA" altLang="uk-UA" sz="1500" b="0" i="0" u="none" strike="noStrike" cap="none" normalizeH="0" baseline="0" dirty="0" smtClean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latin typeface="Times New Roman" panose="02020603050405020304" pitchFamily="18" charset="0"/>
                      <a:ea typeface="Arial Unicode MS" charset="-128"/>
                      <a:cs typeface="Times New Roman" panose="02020603050405020304" pitchFamily="18" charset="0"/>
                    </a:rPr>
                    <a:t>вирішення наукою проблем як найближче її завдання</a:t>
                  </a:r>
                  <a:endParaRPr kumimoji="0" lang="uk-UA" altLang="uk-UA" sz="1500" b="0" i="0" u="none" strike="noStrike" cap="none" normalizeH="0" baseline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117" name="Group 97"/>
              <p:cNvGrpSpPr>
                <a:grpSpLocks/>
              </p:cNvGrpSpPr>
              <p:nvPr/>
            </p:nvGrpSpPr>
            <p:grpSpPr bwMode="auto">
              <a:xfrm>
                <a:off x="1487" y="10831"/>
                <a:ext cx="9367" cy="738"/>
                <a:chOff x="1487" y="11206"/>
                <a:chExt cx="9367" cy="738"/>
              </a:xfrm>
            </p:grpSpPr>
            <p:sp>
              <p:nvSpPr>
                <p:cNvPr id="134" name="Rectangle 100"/>
                <p:cNvSpPr>
                  <a:spLocks noChangeArrowheads="1"/>
                </p:cNvSpPr>
                <p:nvPr/>
              </p:nvSpPr>
              <p:spPr bwMode="auto">
                <a:xfrm>
                  <a:off x="1487" y="11242"/>
                  <a:ext cx="3029" cy="702"/>
                </a:xfrm>
                <a:prstGeom prst="rect">
                  <a:avLst/>
                </a:prstGeom>
                <a:ln>
                  <a:headEnd/>
                  <a:tailEnd/>
                </a:ln>
              </p:spPr>
              <p:style>
                <a:lnRef idx="1">
                  <a:schemeClr val="accent4"/>
                </a:lnRef>
                <a:fillRef idx="2">
                  <a:schemeClr val="accent4"/>
                </a:fillRef>
                <a:effectRef idx="1">
                  <a:schemeClr val="accent4"/>
                </a:effectRef>
                <a:fontRef idx="minor">
                  <a:schemeClr val="dk1"/>
                </a:fontRef>
              </p:style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uk-UA" altLang="uk-UA" b="0" i="0" u="none" strike="noStrike" cap="none" normalizeH="0" baseline="0" dirty="0" smtClean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latin typeface="Times New Roman" panose="02020603050405020304" pitchFamily="18" charset="0"/>
                      <a:ea typeface="Arial Unicode MS" charset="-128"/>
                      <a:cs typeface="Times New Roman" panose="02020603050405020304" pitchFamily="18" charset="0"/>
                    </a:rPr>
                    <a:t>причинна матриця </a:t>
                  </a:r>
                  <a:r>
                    <a:rPr kumimoji="0" lang="uk-UA" altLang="uk-UA" sz="2000" b="0" i="0" u="none" strike="noStrike" cap="none" normalizeH="0" baseline="0" dirty="0" smtClean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latin typeface="Times New Roman" panose="02020603050405020304" pitchFamily="18" charset="0"/>
                      <a:ea typeface="Arial Unicode MS" charset="-128"/>
                      <a:cs typeface="Times New Roman" panose="02020603050405020304" pitchFamily="18" charset="0"/>
                    </a:rPr>
                    <a:t>пояснення</a:t>
                  </a:r>
                  <a:r>
                    <a:rPr kumimoji="0" lang="uk-UA" altLang="uk-UA" b="0" i="0" u="none" strike="noStrike" cap="none" normalizeH="0" baseline="0" dirty="0" smtClean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latin typeface="Times New Roman" panose="02020603050405020304" pitchFamily="18" charset="0"/>
                      <a:ea typeface="Arial Unicode MS" charset="-128"/>
                      <a:cs typeface="Times New Roman" panose="02020603050405020304" pitchFamily="18" charset="0"/>
                    </a:rPr>
                    <a:t> явищ</a:t>
                  </a:r>
                  <a:endParaRPr kumimoji="0" lang="uk-UA" altLang="uk-UA" b="0" i="0" u="none" strike="noStrike" cap="none" normalizeH="0" baseline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35" name="Rectangle 99"/>
                <p:cNvSpPr>
                  <a:spLocks noChangeArrowheads="1"/>
                </p:cNvSpPr>
                <p:nvPr/>
              </p:nvSpPr>
              <p:spPr bwMode="auto">
                <a:xfrm>
                  <a:off x="4689" y="11206"/>
                  <a:ext cx="6165" cy="702"/>
                </a:xfrm>
                <a:prstGeom prst="rect">
                  <a:avLst/>
                </a:prstGeom>
                <a:ln>
                  <a:headEnd/>
                  <a:tailEnd/>
                </a:ln>
              </p:spPr>
              <p:style>
                <a:lnRef idx="1">
                  <a:schemeClr val="accent4"/>
                </a:lnRef>
                <a:fillRef idx="2">
                  <a:schemeClr val="accent4"/>
                </a:fillRef>
                <a:effectRef idx="1">
                  <a:schemeClr val="accent4"/>
                </a:effectRef>
                <a:fontRef idx="minor">
                  <a:schemeClr val="dk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uk-UA" altLang="uk-UA" sz="1500" b="0" i="0" u="none" strike="noStrike" cap="none" normalizeH="0" baseline="0" dirty="0" smtClean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latin typeface="Times New Roman" panose="02020603050405020304" pitchFamily="18" charset="0"/>
                      <a:ea typeface="Arial Unicode MS" charset="-128"/>
                      <a:cs typeface="Times New Roman" panose="02020603050405020304" pitchFamily="18" charset="0"/>
                    </a:rPr>
                    <a:t>науковий аналіз передбачає пошук причин, тобто мотивованих певними закономірностями чинників</a:t>
                  </a:r>
                  <a:endParaRPr kumimoji="0" lang="uk-UA" altLang="uk-UA" sz="1500" b="0" i="0" u="none" strike="noStrike" cap="none" normalizeH="0" baseline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118" name="Group 93"/>
              <p:cNvGrpSpPr>
                <a:grpSpLocks/>
              </p:cNvGrpSpPr>
              <p:nvPr/>
            </p:nvGrpSpPr>
            <p:grpSpPr bwMode="auto">
              <a:xfrm>
                <a:off x="1494" y="11604"/>
                <a:ext cx="9360" cy="702"/>
                <a:chOff x="1494" y="12084"/>
                <a:chExt cx="9360" cy="702"/>
              </a:xfrm>
            </p:grpSpPr>
            <p:sp>
              <p:nvSpPr>
                <p:cNvPr id="131" name="Rectangle 96"/>
                <p:cNvSpPr>
                  <a:spLocks noChangeArrowheads="1"/>
                </p:cNvSpPr>
                <p:nvPr/>
              </p:nvSpPr>
              <p:spPr bwMode="auto">
                <a:xfrm>
                  <a:off x="1494" y="12184"/>
                  <a:ext cx="3029" cy="527"/>
                </a:xfrm>
                <a:prstGeom prst="rect">
                  <a:avLst/>
                </a:prstGeom>
                <a:ln>
                  <a:headEnd/>
                  <a:tailEnd/>
                </a:ln>
              </p:spPr>
              <p:style>
                <a:lnRef idx="1">
                  <a:schemeClr val="accent4"/>
                </a:lnRef>
                <a:fillRef idx="2">
                  <a:schemeClr val="accent4"/>
                </a:fillRef>
                <a:effectRef idx="1">
                  <a:schemeClr val="accent4"/>
                </a:effectRef>
                <a:fontRef idx="minor">
                  <a:schemeClr val="dk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uk-UA" altLang="uk-UA" sz="2000" b="0" i="0" u="none" strike="noStrike" cap="none" normalizeH="0" baseline="0" smtClean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latin typeface="Times New Roman" panose="02020603050405020304" pitchFamily="18" charset="0"/>
                      <a:ea typeface="Arial Unicode MS" charset="-128"/>
                      <a:cs typeface="Times New Roman" panose="02020603050405020304" pitchFamily="18" charset="0"/>
                    </a:rPr>
                    <a:t>ідеалізація</a:t>
                  </a:r>
                  <a:endParaRPr kumimoji="0" lang="uk-UA" altLang="uk-UA" sz="2000" b="0" i="0" u="none" strike="noStrike" cap="none" normalizeH="0" baseline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32" name="Rectangle 95"/>
                <p:cNvSpPr>
                  <a:spLocks noChangeArrowheads="1"/>
                </p:cNvSpPr>
                <p:nvPr/>
              </p:nvSpPr>
              <p:spPr bwMode="auto">
                <a:xfrm>
                  <a:off x="4689" y="12084"/>
                  <a:ext cx="6165" cy="702"/>
                </a:xfrm>
                <a:prstGeom prst="rect">
                  <a:avLst/>
                </a:prstGeom>
                <a:ln>
                  <a:headEnd/>
                  <a:tailEnd/>
                </a:ln>
              </p:spPr>
              <p:style>
                <a:lnRef idx="1">
                  <a:schemeClr val="accent4"/>
                </a:lnRef>
                <a:fillRef idx="2">
                  <a:schemeClr val="accent4"/>
                </a:fillRef>
                <a:effectRef idx="1">
                  <a:schemeClr val="accent4"/>
                </a:effectRef>
                <a:fontRef idx="minor">
                  <a:schemeClr val="dk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uk-UA" altLang="uk-UA" sz="1500" b="0" i="0" u="none" strike="noStrike" cap="none" normalizeH="0" baseline="0" dirty="0" smtClean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latin typeface="Times New Roman" panose="02020603050405020304" pitchFamily="18" charset="0"/>
                      <a:ea typeface="Arial Unicode MS" charset="-128"/>
                      <a:cs typeface="Times New Roman" panose="02020603050405020304" pitchFamily="18" charset="0"/>
                    </a:rPr>
                    <a:t>наука досліджує явища, так би мовити, в чистому вигляді, відсторонюючись від дрібниць </a:t>
                  </a:r>
                  <a:endParaRPr kumimoji="0" lang="uk-UA" altLang="uk-UA" sz="1500" b="0" i="0" u="none" strike="noStrike" cap="none" normalizeH="0" baseline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119" name="Group 89"/>
              <p:cNvGrpSpPr>
                <a:grpSpLocks/>
              </p:cNvGrpSpPr>
              <p:nvPr/>
            </p:nvGrpSpPr>
            <p:grpSpPr bwMode="auto">
              <a:xfrm>
                <a:off x="1501" y="12369"/>
                <a:ext cx="9360" cy="702"/>
                <a:chOff x="1494" y="12962"/>
                <a:chExt cx="9360" cy="702"/>
              </a:xfrm>
            </p:grpSpPr>
            <p:sp>
              <p:nvSpPr>
                <p:cNvPr id="128" name="Rectangle 92"/>
                <p:cNvSpPr>
                  <a:spLocks noChangeArrowheads="1"/>
                </p:cNvSpPr>
                <p:nvPr/>
              </p:nvSpPr>
              <p:spPr bwMode="auto">
                <a:xfrm>
                  <a:off x="1494" y="13021"/>
                  <a:ext cx="3022" cy="527"/>
                </a:xfrm>
                <a:prstGeom prst="rect">
                  <a:avLst/>
                </a:prstGeom>
                <a:ln>
                  <a:headEnd/>
                  <a:tailEnd/>
                </a:ln>
              </p:spPr>
              <p:style>
                <a:lnRef idx="1">
                  <a:schemeClr val="accent4"/>
                </a:lnRef>
                <a:fillRef idx="2">
                  <a:schemeClr val="accent4"/>
                </a:fillRef>
                <a:effectRef idx="1">
                  <a:schemeClr val="accent4"/>
                </a:effectRef>
                <a:fontRef idx="minor">
                  <a:schemeClr val="dk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uk-UA" altLang="uk-UA" sz="2000" b="0" i="0" u="none" strike="noStrike" cap="none" normalizeH="0" baseline="0" smtClean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latin typeface="Times New Roman" panose="02020603050405020304" pitchFamily="18" charset="0"/>
                      <a:ea typeface="Arial Unicode MS" charset="-128"/>
                      <a:cs typeface="Times New Roman" panose="02020603050405020304" pitchFamily="18" charset="0"/>
                    </a:rPr>
                    <a:t>предметність</a:t>
                  </a:r>
                  <a:endParaRPr kumimoji="0" lang="uk-UA" altLang="uk-UA" sz="2000" b="0" i="0" u="none" strike="noStrike" cap="none" normalizeH="0" baseline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29" name="Rectangle 91"/>
                <p:cNvSpPr>
                  <a:spLocks noChangeArrowheads="1"/>
                </p:cNvSpPr>
                <p:nvPr/>
              </p:nvSpPr>
              <p:spPr bwMode="auto">
                <a:xfrm>
                  <a:off x="4682" y="12962"/>
                  <a:ext cx="6172" cy="702"/>
                </a:xfrm>
                <a:prstGeom prst="rect">
                  <a:avLst/>
                </a:prstGeom>
                <a:ln>
                  <a:headEnd/>
                  <a:tailEnd/>
                </a:ln>
              </p:spPr>
              <p:style>
                <a:lnRef idx="1">
                  <a:schemeClr val="accent4"/>
                </a:lnRef>
                <a:fillRef idx="2">
                  <a:schemeClr val="accent4"/>
                </a:fillRef>
                <a:effectRef idx="1">
                  <a:schemeClr val="accent4"/>
                </a:effectRef>
                <a:fontRef idx="minor">
                  <a:schemeClr val="dk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uk-UA" altLang="uk-UA" sz="1500" b="0" i="0" u="none" strike="noStrike" cap="none" normalizeH="0" baseline="0" dirty="0" smtClean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latin typeface="Times New Roman" panose="02020603050405020304" pitchFamily="18" charset="0"/>
                      <a:ea typeface="Arial Unicode MS" charset="-128"/>
                      <a:cs typeface="Times New Roman" panose="02020603050405020304" pitchFamily="18" charset="0"/>
                    </a:rPr>
                    <a:t>наука вирішує лише проблеми певного роду, при цьому наукові знання є специфічними </a:t>
                  </a:r>
                  <a:endParaRPr kumimoji="0" lang="uk-UA" altLang="uk-UA" sz="1500" b="0" i="0" u="none" strike="noStrike" cap="none" normalizeH="0" baseline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120" name="Group 85"/>
              <p:cNvGrpSpPr>
                <a:grpSpLocks/>
              </p:cNvGrpSpPr>
              <p:nvPr/>
            </p:nvGrpSpPr>
            <p:grpSpPr bwMode="auto">
              <a:xfrm>
                <a:off x="1494" y="13194"/>
                <a:ext cx="9367" cy="702"/>
                <a:chOff x="1487" y="13840"/>
                <a:chExt cx="9367" cy="702"/>
              </a:xfrm>
            </p:grpSpPr>
            <p:sp>
              <p:nvSpPr>
                <p:cNvPr id="125" name="Rectangle 88"/>
                <p:cNvSpPr>
                  <a:spLocks noChangeArrowheads="1"/>
                </p:cNvSpPr>
                <p:nvPr/>
              </p:nvSpPr>
              <p:spPr bwMode="auto">
                <a:xfrm>
                  <a:off x="1487" y="13840"/>
                  <a:ext cx="3022" cy="702"/>
                </a:xfrm>
                <a:prstGeom prst="rect">
                  <a:avLst/>
                </a:prstGeom>
                <a:ln>
                  <a:headEnd/>
                  <a:tailEnd/>
                </a:ln>
              </p:spPr>
              <p:style>
                <a:lnRef idx="1">
                  <a:schemeClr val="accent4"/>
                </a:lnRef>
                <a:fillRef idx="2">
                  <a:schemeClr val="accent4"/>
                </a:fillRef>
                <a:effectRef idx="1">
                  <a:schemeClr val="accent4"/>
                </a:effectRef>
                <a:fontRef idx="minor">
                  <a:schemeClr val="dk1"/>
                </a:fontRef>
              </p:style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0" fontAlgn="base" latinLnBrk="0" hangingPunct="0">
                    <a:lnSpc>
                      <a:spcPct val="8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uk-UA" altLang="uk-UA" sz="2000" b="0" i="0" u="none" strike="noStrike" cap="none" normalizeH="0" baseline="0" dirty="0" err="1" smtClean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latin typeface="Times New Roman" panose="02020603050405020304" pitchFamily="18" charset="0"/>
                      <a:ea typeface="Arial Unicode MS" charset="-128"/>
                      <a:cs typeface="Times New Roman" panose="02020603050405020304" pitchFamily="18" charset="0"/>
                    </a:rPr>
                    <a:t>інтерсуб</a:t>
                  </a:r>
                  <a:r>
                    <a:rPr kumimoji="0" lang="en-US" altLang="uk-UA" sz="2000" b="0" i="0" u="none" strike="noStrike" cap="none" normalizeH="0" baseline="0" dirty="0" smtClean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latin typeface="Times New Roman" panose="02020603050405020304" pitchFamily="18" charset="0"/>
                      <a:ea typeface="Arial Unicode MS" charset="-128"/>
                      <a:cs typeface="Times New Roman" panose="02020603050405020304" pitchFamily="18" charset="0"/>
                    </a:rPr>
                    <a:t>’</a:t>
                  </a:r>
                  <a:r>
                    <a:rPr kumimoji="0" lang="uk-UA" altLang="uk-UA" sz="2000" b="0" i="0" u="none" strike="noStrike" cap="none" normalizeH="0" baseline="0" dirty="0" err="1" smtClean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latin typeface="Times New Roman" panose="02020603050405020304" pitchFamily="18" charset="0"/>
                      <a:ea typeface="Arial Unicode MS" charset="-128"/>
                      <a:cs typeface="Times New Roman" panose="02020603050405020304" pitchFamily="18" charset="0"/>
                    </a:rPr>
                    <a:t>єктивна</a:t>
                  </a:r>
                  <a:r>
                    <a:rPr kumimoji="0" lang="uk-UA" altLang="uk-UA" sz="2000" b="0" i="0" u="none" strike="noStrike" cap="none" normalizeH="0" baseline="0" dirty="0" smtClean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latin typeface="Times New Roman" panose="02020603050405020304" pitchFamily="18" charset="0"/>
                      <a:ea typeface="Arial Unicode MS" charset="-128"/>
                      <a:cs typeface="Times New Roman" panose="02020603050405020304" pitchFamily="18" charset="0"/>
                    </a:rPr>
                    <a:t> </a:t>
                  </a:r>
                  <a:r>
                    <a:rPr kumimoji="0" lang="uk-UA" altLang="uk-UA" sz="2000" b="0" i="0" u="none" strike="noStrike" cap="none" normalizeH="0" baseline="0" dirty="0" err="1" smtClean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latin typeface="Times New Roman" panose="02020603050405020304" pitchFamily="18" charset="0"/>
                      <a:ea typeface="Arial Unicode MS" charset="-128"/>
                      <a:cs typeface="Times New Roman" panose="02020603050405020304" pitchFamily="18" charset="0"/>
                    </a:rPr>
                    <a:t>перевірюваність</a:t>
                  </a:r>
                  <a:endParaRPr kumimoji="0" lang="uk-UA" altLang="uk-UA" sz="2000" b="0" i="0" u="none" strike="noStrike" cap="none" normalizeH="0" baseline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26" name="Rectangle 87"/>
                <p:cNvSpPr>
                  <a:spLocks noChangeArrowheads="1"/>
                </p:cNvSpPr>
                <p:nvPr/>
              </p:nvSpPr>
              <p:spPr bwMode="auto">
                <a:xfrm>
                  <a:off x="4682" y="13840"/>
                  <a:ext cx="6172" cy="702"/>
                </a:xfrm>
                <a:prstGeom prst="rect">
                  <a:avLst/>
                </a:prstGeom>
                <a:ln>
                  <a:headEnd/>
                  <a:tailEnd/>
                </a:ln>
              </p:spPr>
              <p:style>
                <a:lnRef idx="1">
                  <a:schemeClr val="accent4"/>
                </a:lnRef>
                <a:fillRef idx="2">
                  <a:schemeClr val="accent4"/>
                </a:fillRef>
                <a:effectRef idx="1">
                  <a:schemeClr val="accent4"/>
                </a:effectRef>
                <a:fontRef idx="minor">
                  <a:schemeClr val="dk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uk-UA" altLang="uk-UA" sz="1500" b="0" i="0" u="none" strike="noStrike" cap="none" normalizeH="0" baseline="0" dirty="0" smtClean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latin typeface="Times New Roman" panose="02020603050405020304" pitchFamily="18" charset="0"/>
                      <a:ea typeface="Arial Unicode MS" charset="-128"/>
                      <a:cs typeface="Times New Roman" panose="02020603050405020304" pitchFamily="18" charset="0"/>
                    </a:rPr>
                    <a:t>аргументи науки є відкритими для критичної перевірки будь-яким суб’єктом</a:t>
                  </a:r>
                  <a:endParaRPr kumimoji="0" lang="uk-UA" altLang="uk-UA" sz="1500" b="0" i="0" u="none" strike="noStrike" cap="none" normalizeH="0" baseline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121" name="Group 81"/>
              <p:cNvGrpSpPr>
                <a:grpSpLocks/>
              </p:cNvGrpSpPr>
              <p:nvPr/>
            </p:nvGrpSpPr>
            <p:grpSpPr bwMode="auto">
              <a:xfrm>
                <a:off x="1494" y="13974"/>
                <a:ext cx="9367" cy="702"/>
                <a:chOff x="1487" y="14718"/>
                <a:chExt cx="9367" cy="702"/>
              </a:xfrm>
            </p:grpSpPr>
            <p:sp>
              <p:nvSpPr>
                <p:cNvPr id="122" name="Rectangle 84"/>
                <p:cNvSpPr>
                  <a:spLocks noChangeArrowheads="1"/>
                </p:cNvSpPr>
                <p:nvPr/>
              </p:nvSpPr>
              <p:spPr bwMode="auto">
                <a:xfrm>
                  <a:off x="1487" y="14820"/>
                  <a:ext cx="3022" cy="527"/>
                </a:xfrm>
                <a:prstGeom prst="rect">
                  <a:avLst/>
                </a:prstGeom>
                <a:ln>
                  <a:headEnd/>
                  <a:tailEnd/>
                </a:ln>
              </p:spPr>
              <p:style>
                <a:lnRef idx="1">
                  <a:schemeClr val="accent4"/>
                </a:lnRef>
                <a:fillRef idx="2">
                  <a:schemeClr val="accent4"/>
                </a:fillRef>
                <a:effectRef idx="1">
                  <a:schemeClr val="accent4"/>
                </a:effectRef>
                <a:fontRef idx="minor">
                  <a:schemeClr val="dk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uk-UA" altLang="uk-UA" sz="2000" b="0" i="0" u="none" strike="noStrike" cap="none" normalizeH="0" baseline="0" smtClean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latin typeface="Times New Roman" panose="02020603050405020304" pitchFamily="18" charset="0"/>
                      <a:ea typeface="Arial Unicode MS" charset="-128"/>
                      <a:cs typeface="Times New Roman" panose="02020603050405020304" pitchFamily="18" charset="0"/>
                    </a:rPr>
                    <a:t>раціональність</a:t>
                  </a:r>
                  <a:endParaRPr kumimoji="0" lang="uk-UA" altLang="uk-UA" sz="2000" b="0" i="0" u="none" strike="noStrike" cap="none" normalizeH="0" baseline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23" name="Rectangle 83"/>
                <p:cNvSpPr>
                  <a:spLocks noChangeArrowheads="1"/>
                </p:cNvSpPr>
                <p:nvPr/>
              </p:nvSpPr>
              <p:spPr bwMode="auto">
                <a:xfrm>
                  <a:off x="4682" y="14718"/>
                  <a:ext cx="6172" cy="702"/>
                </a:xfrm>
                <a:prstGeom prst="rect">
                  <a:avLst/>
                </a:prstGeom>
                <a:ln>
                  <a:headEnd/>
                  <a:tailEnd/>
                </a:ln>
              </p:spPr>
              <p:style>
                <a:lnRef idx="1">
                  <a:schemeClr val="accent4"/>
                </a:lnRef>
                <a:fillRef idx="2">
                  <a:schemeClr val="accent4"/>
                </a:fillRef>
                <a:effectRef idx="1">
                  <a:schemeClr val="accent4"/>
                </a:effectRef>
                <a:fontRef idx="minor">
                  <a:schemeClr val="dk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uk-UA" altLang="uk-UA" sz="1500" b="0" i="0" u="none" strike="noStrike" cap="none" normalizeH="0" baseline="0" dirty="0" smtClean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latin typeface="Times New Roman" panose="02020603050405020304" pitchFamily="18" charset="0"/>
                      <a:ea typeface="Arial Unicode MS" charset="-128"/>
                      <a:cs typeface="Times New Roman" panose="02020603050405020304" pitchFamily="18" charset="0"/>
                    </a:rPr>
                    <a:t>робота з ідеалізованими </a:t>
                  </a:r>
                  <a:r>
                    <a:rPr kumimoji="0" lang="uk-UA" altLang="uk-UA" sz="1500" b="0" i="0" u="none" strike="noStrike" cap="none" normalizeH="0" baseline="0" dirty="0" err="1" smtClean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latin typeface="Times New Roman" panose="02020603050405020304" pitchFamily="18" charset="0"/>
                      <a:ea typeface="Arial Unicode MS" charset="-128"/>
                      <a:cs typeface="Times New Roman" panose="02020603050405020304" pitchFamily="18" charset="0"/>
                    </a:rPr>
                    <a:t>об’єктами,акцентування</a:t>
                  </a:r>
                  <a:r>
                    <a:rPr kumimoji="0" lang="uk-UA" altLang="uk-UA" sz="1500" b="0" i="0" u="none" strike="noStrike" cap="none" normalizeH="0" baseline="0" dirty="0" smtClean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latin typeface="Times New Roman" panose="02020603050405020304" pitchFamily="18" charset="0"/>
                      <a:ea typeface="Arial Unicode MS" charset="-128"/>
                      <a:cs typeface="Times New Roman" panose="02020603050405020304" pitchFamily="18" charset="0"/>
                    </a:rPr>
                    <a:t> уваги на пізнавальному аспекті осягнення світу</a:t>
                  </a:r>
                  <a:endParaRPr kumimoji="0" lang="uk-UA" altLang="uk-UA" sz="1500" b="0" i="0" u="none" strike="noStrike" cap="none" normalizeH="0" baseline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</p:grpSp>
      </p:grpSp>
      <p:sp>
        <p:nvSpPr>
          <p:cNvPr id="153" name="Rectangle 158"/>
          <p:cNvSpPr>
            <a:spLocks noChangeArrowheads="1"/>
          </p:cNvSpPr>
          <p:nvPr/>
        </p:nvSpPr>
        <p:spPr bwMode="auto">
          <a:xfrm>
            <a:off x="1524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cxnSp>
        <p:nvCxnSpPr>
          <p:cNvPr id="156" name="Пряма сполучна лінія 155"/>
          <p:cNvCxnSpPr>
            <a:stCxn id="108" idx="1"/>
            <a:endCxn id="110" idx="1"/>
          </p:cNvCxnSpPr>
          <p:nvPr/>
        </p:nvCxnSpPr>
        <p:spPr bwMode="auto">
          <a:xfrm flipV="1">
            <a:off x="134290" y="1057222"/>
            <a:ext cx="178625" cy="280441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0" name="Line 106"/>
          <p:cNvSpPr>
            <a:spLocks noChangeShapeType="1"/>
          </p:cNvSpPr>
          <p:nvPr/>
        </p:nvSpPr>
        <p:spPr bwMode="auto">
          <a:xfrm>
            <a:off x="3131746" y="3933056"/>
            <a:ext cx="160996" cy="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 sz="140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1" name="Line 106"/>
          <p:cNvSpPr>
            <a:spLocks noChangeShapeType="1"/>
          </p:cNvSpPr>
          <p:nvPr/>
        </p:nvSpPr>
        <p:spPr bwMode="auto">
          <a:xfrm>
            <a:off x="3131746" y="2708920"/>
            <a:ext cx="160996" cy="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 sz="140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2" name="Line 106"/>
          <p:cNvSpPr>
            <a:spLocks noChangeShapeType="1"/>
          </p:cNvSpPr>
          <p:nvPr/>
        </p:nvSpPr>
        <p:spPr bwMode="auto">
          <a:xfrm>
            <a:off x="3141983" y="2204864"/>
            <a:ext cx="160996" cy="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 sz="140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" name="Line 106"/>
          <p:cNvSpPr>
            <a:spLocks noChangeShapeType="1"/>
          </p:cNvSpPr>
          <p:nvPr/>
        </p:nvSpPr>
        <p:spPr bwMode="auto">
          <a:xfrm>
            <a:off x="3131746" y="1556792"/>
            <a:ext cx="160996" cy="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 sz="140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4" name="Line 106"/>
          <p:cNvSpPr>
            <a:spLocks noChangeShapeType="1"/>
          </p:cNvSpPr>
          <p:nvPr/>
        </p:nvSpPr>
        <p:spPr bwMode="auto">
          <a:xfrm>
            <a:off x="3131746" y="4437112"/>
            <a:ext cx="160996" cy="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 sz="140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5" name="Line 106"/>
          <p:cNvSpPr>
            <a:spLocks noChangeShapeType="1"/>
          </p:cNvSpPr>
          <p:nvPr/>
        </p:nvSpPr>
        <p:spPr bwMode="auto">
          <a:xfrm>
            <a:off x="3138260" y="4941168"/>
            <a:ext cx="160996" cy="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 sz="140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6" name="Line 106"/>
          <p:cNvSpPr>
            <a:spLocks noChangeShapeType="1"/>
          </p:cNvSpPr>
          <p:nvPr/>
        </p:nvSpPr>
        <p:spPr bwMode="auto">
          <a:xfrm>
            <a:off x="3138260" y="5445224"/>
            <a:ext cx="160996" cy="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 sz="140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7" name="Line 106"/>
          <p:cNvSpPr>
            <a:spLocks noChangeShapeType="1"/>
          </p:cNvSpPr>
          <p:nvPr/>
        </p:nvSpPr>
        <p:spPr bwMode="auto">
          <a:xfrm>
            <a:off x="3131746" y="6021288"/>
            <a:ext cx="160996" cy="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 sz="140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8" name="Line 106"/>
          <p:cNvSpPr>
            <a:spLocks noChangeShapeType="1"/>
          </p:cNvSpPr>
          <p:nvPr/>
        </p:nvSpPr>
        <p:spPr bwMode="auto">
          <a:xfrm>
            <a:off x="3131746" y="6597352"/>
            <a:ext cx="160996" cy="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 sz="140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7740379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/>
          <p:cNvSpPr/>
          <p:nvPr/>
        </p:nvSpPr>
        <p:spPr>
          <a:xfrm>
            <a:off x="323528" y="41701"/>
            <a:ext cx="8176665" cy="8802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  <a:spcAft>
                <a:spcPts val="0"/>
              </a:spcAft>
            </a:pPr>
            <a:r>
              <a:rPr lang="ru-RU" sz="3200" b="1" dirty="0">
                <a:latin typeface="+mn-lt"/>
                <a:ea typeface="Calibri" panose="020F0502020204030204" pitchFamily="34" charset="0"/>
              </a:rPr>
              <a:t>Поділ наук на види за предметом та методом </a:t>
            </a:r>
            <a:r>
              <a:rPr lang="ru-RU" sz="3200" b="1" dirty="0" err="1">
                <a:latin typeface="+mn-lt"/>
                <a:ea typeface="Calibri" panose="020F0502020204030204" pitchFamily="34" charset="0"/>
              </a:rPr>
              <a:t>пізнання</a:t>
            </a:r>
            <a:endParaRPr lang="uk-UA" sz="3200" dirty="0">
              <a:effectLst/>
              <a:latin typeface="+mn-lt"/>
              <a:ea typeface="Calibri" panose="020F0502020204030204" pitchFamily="34" charset="0"/>
            </a:endParaRPr>
          </a:p>
        </p:txBody>
      </p:sp>
      <p:sp>
        <p:nvSpPr>
          <p:cNvPr id="71" name="Rectangle 8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28" name="Rectangle 37"/>
          <p:cNvSpPr>
            <a:spLocks noChangeArrowheads="1"/>
          </p:cNvSpPr>
          <p:nvPr/>
        </p:nvSpPr>
        <p:spPr bwMode="auto">
          <a:xfrm>
            <a:off x="1225277" y="308540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40" name="Rectangle 43"/>
          <p:cNvSpPr>
            <a:spLocks noChangeArrowheads="1"/>
          </p:cNvSpPr>
          <p:nvPr/>
        </p:nvSpPr>
        <p:spPr bwMode="auto">
          <a:xfrm>
            <a:off x="1433364" y="3228361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153" name="Rectangle 158"/>
          <p:cNvSpPr>
            <a:spLocks noChangeArrowheads="1"/>
          </p:cNvSpPr>
          <p:nvPr/>
        </p:nvSpPr>
        <p:spPr bwMode="auto">
          <a:xfrm>
            <a:off x="1524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pSp>
        <p:nvGrpSpPr>
          <p:cNvPr id="18" name="Group 18"/>
          <p:cNvGrpSpPr>
            <a:grpSpLocks/>
          </p:cNvGrpSpPr>
          <p:nvPr/>
        </p:nvGrpSpPr>
        <p:grpSpPr bwMode="auto">
          <a:xfrm>
            <a:off x="237964" y="1337441"/>
            <a:ext cx="8668072" cy="4323808"/>
            <a:chOff x="1134" y="12599"/>
            <a:chExt cx="9720" cy="1486"/>
          </a:xfrm>
        </p:grpSpPr>
        <p:sp>
          <p:nvSpPr>
            <p:cNvPr id="19" name="Line 28"/>
            <p:cNvSpPr>
              <a:spLocks noChangeShapeType="1"/>
            </p:cNvSpPr>
            <p:nvPr/>
          </p:nvSpPr>
          <p:spPr bwMode="auto">
            <a:xfrm>
              <a:off x="2034" y="13393"/>
              <a:ext cx="8460" cy="1"/>
            </a:xfrm>
            <a:prstGeom prst="line">
              <a:avLst/>
            </a:prstGeom>
            <a:ln>
              <a:headEnd/>
              <a:tailEnd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chemeClr val="bg1"/>
                </a:solidFill>
              </a:endParaRPr>
            </a:p>
          </p:txBody>
        </p:sp>
        <p:grpSp>
          <p:nvGrpSpPr>
            <p:cNvPr id="20" name="Group 19"/>
            <p:cNvGrpSpPr>
              <a:grpSpLocks/>
            </p:cNvGrpSpPr>
            <p:nvPr/>
          </p:nvGrpSpPr>
          <p:grpSpPr bwMode="auto">
            <a:xfrm>
              <a:off x="1134" y="12599"/>
              <a:ext cx="9720" cy="1486"/>
              <a:chOff x="1134" y="3666"/>
              <a:chExt cx="9720" cy="1486"/>
            </a:xfrm>
          </p:grpSpPr>
          <p:sp>
            <p:nvSpPr>
              <p:cNvPr id="21" name="Rectangle 27"/>
              <p:cNvSpPr>
                <a:spLocks noChangeArrowheads="1"/>
              </p:cNvSpPr>
              <p:nvPr/>
            </p:nvSpPr>
            <p:spPr bwMode="auto">
              <a:xfrm>
                <a:off x="3643" y="3666"/>
                <a:ext cx="5400" cy="473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66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Науки </a:t>
                </a:r>
                <a:endParaRPr kumimoji="0" lang="uk-UA" altLang="uk-UA" sz="66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</a:endParaRPr>
              </a:p>
            </p:txBody>
          </p:sp>
          <p:sp>
            <p:nvSpPr>
              <p:cNvPr id="22" name="Rectangle 26"/>
              <p:cNvSpPr>
                <a:spLocks noChangeArrowheads="1"/>
              </p:cNvSpPr>
              <p:nvPr/>
            </p:nvSpPr>
            <p:spPr bwMode="auto">
              <a:xfrm>
                <a:off x="1134" y="4679"/>
                <a:ext cx="2880" cy="473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45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Суспільні </a:t>
                </a:r>
                <a:endParaRPr kumimoji="0" lang="uk-UA" altLang="uk-UA" sz="45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</a:endParaRPr>
              </a:p>
            </p:txBody>
          </p:sp>
          <p:sp>
            <p:nvSpPr>
              <p:cNvPr id="23" name="Rectangle 25"/>
              <p:cNvSpPr>
                <a:spLocks noChangeArrowheads="1"/>
              </p:cNvSpPr>
              <p:nvPr/>
            </p:nvSpPr>
            <p:spPr bwMode="auto">
              <a:xfrm>
                <a:off x="4218" y="4679"/>
                <a:ext cx="3472" cy="473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4500" b="0" i="0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Природничі </a:t>
                </a:r>
                <a:endParaRPr kumimoji="0" lang="uk-UA" altLang="uk-UA" sz="45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</a:endParaRPr>
              </a:p>
            </p:txBody>
          </p:sp>
          <p:sp>
            <p:nvSpPr>
              <p:cNvPr id="24" name="Rectangle 24"/>
              <p:cNvSpPr>
                <a:spLocks noChangeArrowheads="1"/>
              </p:cNvSpPr>
              <p:nvPr/>
            </p:nvSpPr>
            <p:spPr bwMode="auto">
              <a:xfrm>
                <a:off x="7974" y="4679"/>
                <a:ext cx="2880" cy="473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4500" b="0" i="0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Технічні </a:t>
                </a:r>
                <a:endParaRPr kumimoji="0" lang="uk-UA" altLang="uk-UA" sz="45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</a:endParaRPr>
              </a:p>
            </p:txBody>
          </p:sp>
          <p:sp>
            <p:nvSpPr>
              <p:cNvPr id="25" name="Line 23"/>
              <p:cNvSpPr>
                <a:spLocks noChangeShapeType="1"/>
              </p:cNvSpPr>
              <p:nvPr/>
            </p:nvSpPr>
            <p:spPr bwMode="auto">
              <a:xfrm>
                <a:off x="6354" y="4139"/>
                <a:ext cx="0" cy="36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>
                  <a:solidFill>
                    <a:schemeClr val="bg1"/>
                  </a:solidFill>
                </a:endParaRPr>
              </a:p>
            </p:txBody>
          </p:sp>
          <p:sp>
            <p:nvSpPr>
              <p:cNvPr id="26" name="Line 22"/>
              <p:cNvSpPr>
                <a:spLocks noChangeShapeType="1"/>
              </p:cNvSpPr>
              <p:nvPr/>
            </p:nvSpPr>
            <p:spPr bwMode="auto">
              <a:xfrm>
                <a:off x="2034" y="4461"/>
                <a:ext cx="0" cy="218"/>
              </a:xfrm>
              <a:prstGeom prst="line">
                <a:avLst/>
              </a:prstGeom>
              <a:ln>
                <a:headEnd/>
                <a:tailEnd type="triangle" w="med" len="med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>
                  <a:solidFill>
                    <a:schemeClr val="bg1"/>
                  </a:solidFill>
                </a:endParaRPr>
              </a:p>
            </p:txBody>
          </p:sp>
          <p:sp>
            <p:nvSpPr>
              <p:cNvPr id="27" name="Line 21"/>
              <p:cNvSpPr>
                <a:spLocks noChangeShapeType="1"/>
              </p:cNvSpPr>
              <p:nvPr/>
            </p:nvSpPr>
            <p:spPr bwMode="auto">
              <a:xfrm>
                <a:off x="6354" y="4499"/>
                <a:ext cx="0" cy="180"/>
              </a:xfrm>
              <a:prstGeom prst="line">
                <a:avLst/>
              </a:prstGeom>
              <a:ln>
                <a:headEnd/>
                <a:tailEnd type="triangle" w="med" len="med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>
                  <a:solidFill>
                    <a:schemeClr val="bg1"/>
                  </a:solidFill>
                </a:endParaRPr>
              </a:p>
            </p:txBody>
          </p:sp>
          <p:sp>
            <p:nvSpPr>
              <p:cNvPr id="29" name="Line 20"/>
              <p:cNvSpPr>
                <a:spLocks noChangeShapeType="1"/>
              </p:cNvSpPr>
              <p:nvPr/>
            </p:nvSpPr>
            <p:spPr bwMode="auto">
              <a:xfrm>
                <a:off x="10494" y="4460"/>
                <a:ext cx="0" cy="219"/>
              </a:xfrm>
              <a:prstGeom prst="line">
                <a:avLst/>
              </a:prstGeom>
              <a:ln>
                <a:headEnd/>
                <a:tailEnd type="triangle" w="med" len="med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30" name="Rectangle 34"/>
          <p:cNvSpPr>
            <a:spLocks noChangeArrowheads="1"/>
          </p:cNvSpPr>
          <p:nvPr/>
        </p:nvSpPr>
        <p:spPr bwMode="auto">
          <a:xfrm>
            <a:off x="1691680" y="3114061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66380455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db2004100l">
  <a:themeElements>
    <a:clrScheme name="cdb2004100l 3">
      <a:dk1>
        <a:srgbClr val="1D528D"/>
      </a:dk1>
      <a:lt1>
        <a:srgbClr val="FFFFFF"/>
      </a:lt1>
      <a:dk2>
        <a:srgbClr val="000000"/>
      </a:dk2>
      <a:lt2>
        <a:srgbClr val="DDDDDD"/>
      </a:lt2>
      <a:accent1>
        <a:srgbClr val="2F85F7"/>
      </a:accent1>
      <a:accent2>
        <a:srgbClr val="FF9900"/>
      </a:accent2>
      <a:accent3>
        <a:srgbClr val="FFFFFF"/>
      </a:accent3>
      <a:accent4>
        <a:srgbClr val="174578"/>
      </a:accent4>
      <a:accent5>
        <a:srgbClr val="ADC2FA"/>
      </a:accent5>
      <a:accent6>
        <a:srgbClr val="E78A00"/>
      </a:accent6>
      <a:hlink>
        <a:srgbClr val="5AD9F2"/>
      </a:hlink>
      <a:folHlink>
        <a:srgbClr val="969696"/>
      </a:folHlink>
    </a:clrScheme>
    <a:fontScheme name="cdb2004100l">
      <a:majorFont>
        <a:latin typeface="Verdana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db2004100l 1">
        <a:dk1>
          <a:srgbClr val="29698D"/>
        </a:dk1>
        <a:lt1>
          <a:srgbClr val="FFFFFF"/>
        </a:lt1>
        <a:dk2>
          <a:srgbClr val="000000"/>
        </a:dk2>
        <a:lt2>
          <a:srgbClr val="D6E1E2"/>
        </a:lt2>
        <a:accent1>
          <a:srgbClr val="0099CC"/>
        </a:accent1>
        <a:accent2>
          <a:srgbClr val="FF9933"/>
        </a:accent2>
        <a:accent3>
          <a:srgbClr val="FFFFFF"/>
        </a:accent3>
        <a:accent4>
          <a:srgbClr val="215978"/>
        </a:accent4>
        <a:accent5>
          <a:srgbClr val="AACAE2"/>
        </a:accent5>
        <a:accent6>
          <a:srgbClr val="E78A2D"/>
        </a:accent6>
        <a:hlink>
          <a:srgbClr val="33CCCC"/>
        </a:hlink>
        <a:folHlink>
          <a:srgbClr val="83A6A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db2004100l 2">
        <a:dk1>
          <a:srgbClr val="592C0D"/>
        </a:dk1>
        <a:lt1>
          <a:srgbClr val="FFFFFF"/>
        </a:lt1>
        <a:dk2>
          <a:srgbClr val="000000"/>
        </a:dk2>
        <a:lt2>
          <a:srgbClr val="C0C0C0"/>
        </a:lt2>
        <a:accent1>
          <a:srgbClr val="5B9569"/>
        </a:accent1>
        <a:accent2>
          <a:srgbClr val="5D8FC1"/>
        </a:accent2>
        <a:accent3>
          <a:srgbClr val="FFFFFF"/>
        </a:accent3>
        <a:accent4>
          <a:srgbClr val="4B2409"/>
        </a:accent4>
        <a:accent5>
          <a:srgbClr val="B5C8B9"/>
        </a:accent5>
        <a:accent6>
          <a:srgbClr val="5381AF"/>
        </a:accent6>
        <a:hlink>
          <a:srgbClr val="C5C059"/>
        </a:hlink>
        <a:folHlink>
          <a:srgbClr val="999C9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db2004100l 3">
        <a:dk1>
          <a:srgbClr val="1D528D"/>
        </a:dk1>
        <a:lt1>
          <a:srgbClr val="FFFFFF"/>
        </a:lt1>
        <a:dk2>
          <a:srgbClr val="000000"/>
        </a:dk2>
        <a:lt2>
          <a:srgbClr val="DDDDDD"/>
        </a:lt2>
        <a:accent1>
          <a:srgbClr val="2F85F7"/>
        </a:accent1>
        <a:accent2>
          <a:srgbClr val="FF9900"/>
        </a:accent2>
        <a:accent3>
          <a:srgbClr val="FFFFFF"/>
        </a:accent3>
        <a:accent4>
          <a:srgbClr val="174578"/>
        </a:accent4>
        <a:accent5>
          <a:srgbClr val="ADC2FA"/>
        </a:accent5>
        <a:accent6>
          <a:srgbClr val="E78A00"/>
        </a:accent6>
        <a:hlink>
          <a:srgbClr val="5AD9F2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10826</TotalTime>
  <Words>2616</Words>
  <Application>Microsoft Office PowerPoint</Application>
  <PresentationFormat>Экран (4:3)</PresentationFormat>
  <Paragraphs>287</Paragraphs>
  <Slides>46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46</vt:i4>
      </vt:variant>
    </vt:vector>
  </HeadingPairs>
  <TitlesOfParts>
    <vt:vector size="48" baseType="lpstr">
      <vt:lpstr>cdb2004100l</vt:lpstr>
      <vt:lpstr>Microsoft Word Picture</vt:lpstr>
      <vt:lpstr>Тема 3. Поняття науки і наукової діяльності, підготовка наукових кадрів в Україні. Цілі сталого розвитку</vt:lpstr>
      <vt:lpstr>Питання лекції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Інститути та їх функції в економіці. Базисні інститути національної економіки</dc:title>
  <dc:creator>Baggio</dc:creator>
  <cp:lastModifiedBy>Хоменко Ганна Юріївна</cp:lastModifiedBy>
  <cp:revision>944</cp:revision>
  <dcterms:modified xsi:type="dcterms:W3CDTF">2025-03-28T10:32:10Z</dcterms:modified>
</cp:coreProperties>
</file>