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8"/>
  </p:notesMasterIdLst>
  <p:sldIdLst>
    <p:sldId id="310" r:id="rId2"/>
    <p:sldId id="916" r:id="rId3"/>
    <p:sldId id="922" r:id="rId4"/>
    <p:sldId id="923" r:id="rId5"/>
    <p:sldId id="924" r:id="rId6"/>
    <p:sldId id="925" r:id="rId7"/>
    <p:sldId id="928" r:id="rId8"/>
    <p:sldId id="929" r:id="rId9"/>
    <p:sldId id="930" r:id="rId10"/>
    <p:sldId id="931" r:id="rId11"/>
    <p:sldId id="932" r:id="rId12"/>
    <p:sldId id="933" r:id="rId13"/>
    <p:sldId id="934" r:id="rId14"/>
    <p:sldId id="935" r:id="rId15"/>
    <p:sldId id="936" r:id="rId16"/>
    <p:sldId id="937" r:id="rId17"/>
    <p:sldId id="938" r:id="rId18"/>
    <p:sldId id="939" r:id="rId19"/>
    <p:sldId id="941" r:id="rId20"/>
    <p:sldId id="940" r:id="rId21"/>
    <p:sldId id="942" r:id="rId22"/>
    <p:sldId id="965" r:id="rId23"/>
    <p:sldId id="966" r:id="rId24"/>
    <p:sldId id="943" r:id="rId25"/>
    <p:sldId id="944" r:id="rId26"/>
    <p:sldId id="945" r:id="rId27"/>
    <p:sldId id="946" r:id="rId28"/>
    <p:sldId id="947" r:id="rId29"/>
    <p:sldId id="948" r:id="rId30"/>
    <p:sldId id="949" r:id="rId31"/>
    <p:sldId id="950" r:id="rId32"/>
    <p:sldId id="951" r:id="rId33"/>
    <p:sldId id="952" r:id="rId34"/>
    <p:sldId id="953" r:id="rId35"/>
    <p:sldId id="954" r:id="rId36"/>
    <p:sldId id="955" r:id="rId37"/>
    <p:sldId id="956" r:id="rId38"/>
    <p:sldId id="957" r:id="rId39"/>
    <p:sldId id="958" r:id="rId40"/>
    <p:sldId id="959" r:id="rId41"/>
    <p:sldId id="960" r:id="rId42"/>
    <p:sldId id="961" r:id="rId43"/>
    <p:sldId id="962" r:id="rId44"/>
    <p:sldId id="963" r:id="rId45"/>
    <p:sldId id="964" r:id="rId46"/>
    <p:sldId id="914" r:id="rId47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E51"/>
    <a:srgbClr val="CDD9FC"/>
    <a:srgbClr val="1D528D"/>
    <a:srgbClr val="91AAEC"/>
    <a:srgbClr val="FFFFFF"/>
    <a:srgbClr val="3186E3"/>
    <a:srgbClr val="E6E6E6"/>
    <a:srgbClr val="E8EDFD"/>
    <a:srgbClr val="2F8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868" autoAdjust="0"/>
  </p:normalViewPr>
  <p:slideViewPr>
    <p:cSldViewPr>
      <p:cViewPr>
        <p:scale>
          <a:sx n="72" d="100"/>
          <a:sy n="72" d="100"/>
        </p:scale>
        <p:origin x="-1926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9718294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425041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en-US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3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>
                <a:latin typeface="Bookman Old Style" pitchFamily="18" charset="0"/>
              </a:rPr>
              <a:t>Поняття</a:t>
            </a:r>
            <a:r>
              <a:rPr lang="ru-RU" sz="4400" i="0" dirty="0">
                <a:latin typeface="Bookman Old Style" pitchFamily="18" charset="0"/>
              </a:rPr>
              <a:t> науки і </a:t>
            </a:r>
            <a:r>
              <a:rPr lang="ru-RU" sz="4400" i="0" dirty="0" err="1">
                <a:latin typeface="Bookman Old Style" pitchFamily="18" charset="0"/>
              </a:rPr>
              <a:t>наукової</a:t>
            </a:r>
            <a:r>
              <a:rPr lang="ru-RU" sz="4400" i="0" dirty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діяльності</a:t>
            </a:r>
            <a:r>
              <a:rPr lang="ru-RU" sz="4400" i="0" dirty="0" smtClean="0">
                <a:latin typeface="Bookman Old Style" pitchFamily="18" charset="0"/>
              </a:rPr>
              <a:t>, </a:t>
            </a:r>
            <a:r>
              <a:rPr lang="ru-RU" sz="4400" i="0" dirty="0" err="1" smtClean="0">
                <a:latin typeface="Bookman Old Style" pitchFamily="18" charset="0"/>
              </a:rPr>
              <a:t>підготовка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наукових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кадрів</a:t>
            </a:r>
            <a:r>
              <a:rPr lang="ru-RU" sz="4400" i="0" dirty="0" smtClean="0">
                <a:latin typeface="Bookman Old Style" pitchFamily="18" charset="0"/>
              </a:rPr>
              <a:t> в </a:t>
            </a:r>
            <a:r>
              <a:rPr lang="ru-RU" sz="4400" i="0" dirty="0" err="1" smtClean="0">
                <a:latin typeface="Bookman Old Style" pitchFamily="18" charset="0"/>
              </a:rPr>
              <a:t>Україні</a:t>
            </a:r>
            <a:r>
              <a:rPr lang="ru-RU" sz="4400" i="0" dirty="0" smtClean="0">
                <a:latin typeface="Bookman Old Style" pitchFamily="18" charset="0"/>
              </a:rPr>
              <a:t>. </a:t>
            </a:r>
            <a:r>
              <a:rPr lang="ru-RU" sz="4400" i="0" dirty="0" err="1" smtClean="0">
                <a:latin typeface="Bookman Old Style" pitchFamily="18" charset="0"/>
              </a:rPr>
              <a:t>Цілі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сталого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розвитку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3051" y="-7543"/>
            <a:ext cx="8608713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300" b="1" dirty="0" smtClean="0">
                <a:latin typeface="+mn-lt"/>
                <a:ea typeface="Calibri" panose="020F0502020204030204" pitchFamily="34" charset="0"/>
              </a:rPr>
              <a:t>Поділ наук на види за </a:t>
            </a:r>
            <a:r>
              <a:rPr lang="ru-RU" sz="3300" b="1" dirty="0" err="1" smtClean="0">
                <a:latin typeface="+mn-lt"/>
                <a:ea typeface="Calibri" panose="020F0502020204030204" pitchFamily="34" charset="0"/>
              </a:rPr>
              <a:t>співвідношенням</a:t>
            </a:r>
            <a:r>
              <a:rPr lang="ru-RU" sz="33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ru-RU" sz="3300" b="1" dirty="0" err="1" smtClean="0">
                <a:latin typeface="+mn-lt"/>
                <a:ea typeface="Calibri" panose="020F0502020204030204" pitchFamily="34" charset="0"/>
              </a:rPr>
              <a:t>із</a:t>
            </a:r>
            <a:r>
              <a:rPr lang="ru-RU" sz="3300" b="1" dirty="0" smtClean="0">
                <a:latin typeface="+mn-lt"/>
                <a:ea typeface="Calibri" panose="020F0502020204030204" pitchFamily="34" charset="0"/>
              </a:rPr>
              <a:t> практикою</a:t>
            </a:r>
            <a:endParaRPr lang="uk-UA" sz="33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318618" y="1268760"/>
            <a:ext cx="8565315" cy="5035276"/>
            <a:chOff x="914" y="9875"/>
            <a:chExt cx="10240" cy="1747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3643" y="9875"/>
              <a:ext cx="5400" cy="473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6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Науки </a:t>
              </a:r>
              <a:endParaRPr kumimoji="0" lang="uk-UA" altLang="uk-UA" sz="6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914" y="10524"/>
              <a:ext cx="5129" cy="47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5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Фундаментальні </a:t>
              </a:r>
              <a:endParaRPr kumimoji="0" lang="uk-UA" altLang="uk-UA" sz="45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6688" y="10516"/>
              <a:ext cx="4466" cy="48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5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Прикладні </a:t>
              </a: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3478" y="11076"/>
              <a:ext cx="5961" cy="5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5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Науково-практичні розробки</a:t>
              </a:r>
              <a:endParaRPr kumimoji="0" lang="uk-UA" altLang="uk-UA" sz="45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043608" y="2178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33" name="Пряма зі стрілкою 32"/>
          <p:cNvCxnSpPr/>
          <p:nvPr/>
        </p:nvCxnSpPr>
        <p:spPr bwMode="auto">
          <a:xfrm>
            <a:off x="3131840" y="2638030"/>
            <a:ext cx="0" cy="47862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 зі стрілкою 34"/>
          <p:cNvCxnSpPr>
            <a:stCxn id="6" idx="2"/>
          </p:cNvCxnSpPr>
          <p:nvPr/>
        </p:nvCxnSpPr>
        <p:spPr bwMode="auto">
          <a:xfrm flipH="1">
            <a:off x="4859740" y="2632060"/>
            <a:ext cx="1" cy="209827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 зі стрілкою 36"/>
          <p:cNvCxnSpPr/>
          <p:nvPr/>
        </p:nvCxnSpPr>
        <p:spPr bwMode="auto">
          <a:xfrm>
            <a:off x="6732240" y="2635441"/>
            <a:ext cx="0" cy="47862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8617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3051" y="-7543"/>
            <a:ext cx="860871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6600" b="1" dirty="0">
                <a:latin typeface="+mn-lt"/>
                <a:ea typeface="Calibri" panose="020F0502020204030204" pitchFamily="34" charset="0"/>
              </a:rPr>
              <a:t>Функції науки</a:t>
            </a:r>
            <a:endParaRPr lang="uk-UA" sz="66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043608" y="2178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28468" y="1124744"/>
            <a:ext cx="9115532" cy="5304289"/>
            <a:chOff x="1360" y="11508"/>
            <a:chExt cx="9353" cy="3569"/>
          </a:xfrm>
        </p:grpSpPr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4054" y="12286"/>
              <a:ext cx="2985" cy="1707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40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Функції науки</a:t>
              </a:r>
              <a:endParaRPr kumimoji="0" lang="ru-RU" altLang="uk-UA" sz="40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17"/>
            <p:cNvSpPr>
              <a:spLocks noChangeArrowheads="1"/>
            </p:cNvSpPr>
            <p:nvPr/>
          </p:nvSpPr>
          <p:spPr bwMode="auto">
            <a:xfrm>
              <a:off x="1707" y="11708"/>
              <a:ext cx="1980" cy="720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опис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AutoShape 16"/>
            <p:cNvSpPr>
              <a:spLocks noChangeArrowheads="1"/>
            </p:cNvSpPr>
            <p:nvPr/>
          </p:nvSpPr>
          <p:spPr bwMode="auto">
            <a:xfrm>
              <a:off x="1376" y="13688"/>
              <a:ext cx="2941" cy="900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пояснення</a:t>
              </a:r>
              <a:endParaRPr kumimoji="0" lang="ru-RU" altLang="uk-UA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6962" y="12501"/>
              <a:ext cx="3751" cy="900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передбачення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AutoShape 14"/>
            <p:cNvSpPr>
              <a:spLocks noChangeArrowheads="1"/>
            </p:cNvSpPr>
            <p:nvPr/>
          </p:nvSpPr>
          <p:spPr bwMode="auto">
            <a:xfrm>
              <a:off x="7459" y="13850"/>
              <a:ext cx="3005" cy="900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розуміння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>
              <a:off x="3931" y="11512"/>
              <a:ext cx="2498" cy="646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пізнання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AutoShape 12"/>
            <p:cNvSpPr>
              <a:spLocks noChangeArrowheads="1"/>
            </p:cNvSpPr>
            <p:nvPr/>
          </p:nvSpPr>
          <p:spPr bwMode="auto">
            <a:xfrm>
              <a:off x="1360" y="12512"/>
              <a:ext cx="2924" cy="900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виховання</a:t>
              </a:r>
              <a:endParaRPr kumimoji="0" lang="ru-RU" altLang="uk-UA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AutoShape 11"/>
            <p:cNvSpPr>
              <a:spLocks noChangeArrowheads="1"/>
            </p:cNvSpPr>
            <p:nvPr/>
          </p:nvSpPr>
          <p:spPr bwMode="auto">
            <a:xfrm>
              <a:off x="3927" y="14177"/>
              <a:ext cx="3240" cy="900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організація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AutoShape 10"/>
            <p:cNvSpPr>
              <a:spLocks noChangeArrowheads="1"/>
            </p:cNvSpPr>
            <p:nvPr/>
          </p:nvSpPr>
          <p:spPr bwMode="auto">
            <a:xfrm>
              <a:off x="6354" y="11508"/>
              <a:ext cx="4256" cy="968"/>
            </a:xfrm>
            <a:prstGeom prst="star8">
              <a:avLst>
                <a:gd name="adj" fmla="val 38250"/>
              </a:avLst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конструювання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3856" y="13117"/>
              <a:ext cx="198" cy="11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3856" y="13758"/>
              <a:ext cx="659" cy="264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 flipH="1" flipV="1">
              <a:off x="3634" y="12089"/>
              <a:ext cx="848" cy="462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" name="Line 6"/>
            <p:cNvSpPr>
              <a:spLocks noChangeShapeType="1"/>
            </p:cNvSpPr>
            <p:nvPr/>
          </p:nvSpPr>
          <p:spPr bwMode="auto">
            <a:xfrm flipH="1" flipV="1">
              <a:off x="5547" y="12041"/>
              <a:ext cx="12" cy="264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" name="Line 5"/>
            <p:cNvSpPr>
              <a:spLocks noChangeShapeType="1"/>
            </p:cNvSpPr>
            <p:nvPr/>
          </p:nvSpPr>
          <p:spPr bwMode="auto">
            <a:xfrm flipH="1" flipV="1">
              <a:off x="5547" y="14002"/>
              <a:ext cx="12" cy="175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" name="Line 4"/>
            <p:cNvSpPr>
              <a:spLocks noChangeShapeType="1"/>
            </p:cNvSpPr>
            <p:nvPr/>
          </p:nvSpPr>
          <p:spPr bwMode="auto">
            <a:xfrm flipV="1">
              <a:off x="6613" y="12321"/>
              <a:ext cx="365" cy="224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" name="Line 3"/>
            <p:cNvSpPr>
              <a:spLocks noChangeShapeType="1"/>
            </p:cNvSpPr>
            <p:nvPr/>
          </p:nvSpPr>
          <p:spPr bwMode="auto">
            <a:xfrm flipH="1">
              <a:off x="7057" y="13107"/>
              <a:ext cx="431" cy="21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" name="Line 2"/>
            <p:cNvSpPr>
              <a:spLocks noChangeShapeType="1"/>
            </p:cNvSpPr>
            <p:nvPr/>
          </p:nvSpPr>
          <p:spPr bwMode="auto">
            <a:xfrm>
              <a:off x="6613" y="13758"/>
              <a:ext cx="1256" cy="390"/>
            </a:xfrm>
            <a:prstGeom prst="line">
              <a:avLst/>
            </a:prstGeom>
            <a:ln>
              <a:solidFill>
                <a:srgbClr val="0F2E51"/>
              </a:solidFill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</p:grp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1428750" y="25052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101434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3051" y="-7543"/>
            <a:ext cx="8608713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200" b="1" dirty="0">
                <a:latin typeface="+mn-lt"/>
                <a:ea typeface="Calibri" panose="020F0502020204030204" pitchFamily="34" charset="0"/>
              </a:rPr>
              <a:t>Трактування науки з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двох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основних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позицій</a:t>
            </a:r>
            <a:endParaRPr lang="uk-UA" sz="32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043608" y="2178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1428750" y="25052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395536" y="1196752"/>
            <a:ext cx="8496944" cy="4824536"/>
            <a:chOff x="1134" y="7679"/>
            <a:chExt cx="9540" cy="2163"/>
          </a:xfrm>
        </p:grpSpPr>
        <p:sp>
          <p:nvSpPr>
            <p:cNvPr id="6" name="Rectangle 12"/>
            <p:cNvSpPr>
              <a:spLocks noChangeArrowheads="1"/>
            </p:cNvSpPr>
            <p:nvPr/>
          </p:nvSpPr>
          <p:spPr bwMode="auto">
            <a:xfrm>
              <a:off x="3654" y="7679"/>
              <a:ext cx="414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6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НАУКА</a:t>
              </a:r>
              <a:endParaRPr kumimoji="0" lang="uk-UA" altLang="uk-UA" sz="6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1134" y="8582"/>
              <a:ext cx="4140" cy="64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5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з теоретичної позиції</a:t>
              </a:r>
              <a:endParaRPr kumimoji="0" lang="uk-UA" altLang="uk-UA" sz="45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5814" y="8582"/>
              <a:ext cx="4860" cy="64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як певний вид суспільного поділу праці</a:t>
              </a:r>
              <a:endParaRPr kumimoji="0" lang="uk-UA" altLang="uk-UA" sz="3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1134" y="9302"/>
              <a:ext cx="414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5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система знань</a:t>
              </a:r>
              <a:endParaRPr kumimoji="0" lang="uk-UA" altLang="uk-UA" sz="45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5814" y="9302"/>
              <a:ext cx="486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5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наукова діяльність</a:t>
              </a:r>
              <a:endParaRPr kumimoji="0" lang="uk-UA" altLang="uk-UA" sz="45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Line 7"/>
            <p:cNvSpPr>
              <a:spLocks noChangeShapeType="1"/>
            </p:cNvSpPr>
            <p:nvPr/>
          </p:nvSpPr>
          <p:spPr bwMode="auto">
            <a:xfrm>
              <a:off x="5634" y="8222"/>
              <a:ext cx="0" cy="18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" name="Line 6"/>
            <p:cNvSpPr>
              <a:spLocks noChangeShapeType="1"/>
            </p:cNvSpPr>
            <p:nvPr/>
          </p:nvSpPr>
          <p:spPr bwMode="auto">
            <a:xfrm>
              <a:off x="2934" y="8402"/>
              <a:ext cx="54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" name="Line 5"/>
            <p:cNvSpPr>
              <a:spLocks noChangeShapeType="1"/>
            </p:cNvSpPr>
            <p:nvPr/>
          </p:nvSpPr>
          <p:spPr bwMode="auto">
            <a:xfrm>
              <a:off x="2934" y="8402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" name="Line 4"/>
            <p:cNvSpPr>
              <a:spLocks noChangeShapeType="1"/>
            </p:cNvSpPr>
            <p:nvPr/>
          </p:nvSpPr>
          <p:spPr bwMode="auto">
            <a:xfrm>
              <a:off x="8334" y="8402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" name="Line 3"/>
            <p:cNvSpPr>
              <a:spLocks noChangeShapeType="1"/>
            </p:cNvSpPr>
            <p:nvPr/>
          </p:nvSpPr>
          <p:spPr bwMode="auto">
            <a:xfrm>
              <a:off x="2934" y="9229"/>
              <a:ext cx="0" cy="7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" name="Line 2"/>
            <p:cNvSpPr>
              <a:spLocks noChangeShapeType="1"/>
            </p:cNvSpPr>
            <p:nvPr/>
          </p:nvSpPr>
          <p:spPr bwMode="auto">
            <a:xfrm>
              <a:off x="8334" y="9229"/>
              <a:ext cx="0" cy="7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866064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119702" y="15279"/>
            <a:ext cx="8608713" cy="547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700" b="1" dirty="0">
                <a:latin typeface="+mn-lt"/>
                <a:ea typeface="Calibri" panose="020F0502020204030204" pitchFamily="34" charset="0"/>
              </a:rPr>
              <a:t>Основні </a:t>
            </a:r>
            <a:r>
              <a:rPr lang="ru-RU" sz="3700" b="1" dirty="0" err="1">
                <a:latin typeface="+mn-lt"/>
                <a:ea typeface="Calibri" panose="020F0502020204030204" pitchFamily="34" charset="0"/>
              </a:rPr>
              <a:t>структурні</a:t>
            </a:r>
            <a:r>
              <a:rPr lang="ru-RU" sz="37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700" b="1" dirty="0" err="1">
                <a:latin typeface="+mn-lt"/>
                <a:ea typeface="Calibri" panose="020F0502020204030204" pitchFamily="34" charset="0"/>
              </a:rPr>
              <a:t>елементи</a:t>
            </a:r>
            <a:r>
              <a:rPr lang="ru-RU" sz="3700" b="1" dirty="0">
                <a:latin typeface="+mn-lt"/>
                <a:ea typeface="Calibri" panose="020F0502020204030204" pitchFamily="34" charset="0"/>
              </a:rPr>
              <a:t> науки</a:t>
            </a:r>
            <a:endParaRPr lang="uk-UA" sz="37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1428750" y="25052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38517" y="895922"/>
            <a:ext cx="8812088" cy="5716271"/>
            <a:chOff x="1134" y="2273"/>
            <a:chExt cx="9360" cy="4326"/>
          </a:xfrm>
        </p:grpSpPr>
        <p:sp>
          <p:nvSpPr>
            <p:cNvPr id="9" name="Line 39"/>
            <p:cNvSpPr>
              <a:spLocks noChangeShapeType="1"/>
            </p:cNvSpPr>
            <p:nvPr/>
          </p:nvSpPr>
          <p:spPr bwMode="auto">
            <a:xfrm>
              <a:off x="4194" y="4613"/>
              <a:ext cx="612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1134" y="2273"/>
              <a:ext cx="9360" cy="4326"/>
              <a:chOff x="1134" y="2273"/>
              <a:chExt cx="9360" cy="4326"/>
            </a:xfrm>
          </p:grpSpPr>
          <p:sp>
            <p:nvSpPr>
              <p:cNvPr id="11" name="Rectangle 38"/>
              <p:cNvSpPr>
                <a:spLocks noChangeArrowheads="1"/>
              </p:cNvSpPr>
              <p:nvPr/>
            </p:nvSpPr>
            <p:spPr bwMode="auto">
              <a:xfrm>
                <a:off x="4194" y="2273"/>
                <a:ext cx="3971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Ідея 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3" name="Rectangle 37"/>
              <p:cNvSpPr>
                <a:spLocks noChangeArrowheads="1"/>
              </p:cNvSpPr>
              <p:nvPr/>
            </p:nvSpPr>
            <p:spPr bwMode="auto">
              <a:xfrm>
                <a:off x="4194" y="2993"/>
                <a:ext cx="3971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8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Гіпотеза </a:t>
                </a:r>
                <a:endParaRPr kumimoji="0" lang="uk-UA" altLang="uk-UA" sz="48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5" name="Rectangle 36"/>
              <p:cNvSpPr>
                <a:spLocks noChangeArrowheads="1"/>
              </p:cNvSpPr>
              <p:nvPr/>
            </p:nvSpPr>
            <p:spPr bwMode="auto">
              <a:xfrm>
                <a:off x="1314" y="3893"/>
                <a:ext cx="216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Закони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" name="Rectangle 35"/>
              <p:cNvSpPr>
                <a:spLocks noChangeArrowheads="1"/>
              </p:cNvSpPr>
              <p:nvPr/>
            </p:nvSpPr>
            <p:spPr bwMode="auto">
              <a:xfrm>
                <a:off x="4194" y="3893"/>
                <a:ext cx="630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8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Теорія  </a:t>
                </a:r>
                <a:endParaRPr kumimoji="0" lang="uk-UA" altLang="uk-UA" sz="48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grpSp>
            <p:nvGrpSpPr>
              <p:cNvPr id="17" name="Group 31"/>
              <p:cNvGrpSpPr>
                <a:grpSpLocks/>
              </p:cNvGrpSpPr>
              <p:nvPr/>
            </p:nvGrpSpPr>
            <p:grpSpPr bwMode="auto">
              <a:xfrm>
                <a:off x="1134" y="4793"/>
                <a:ext cx="2520" cy="1800"/>
                <a:chOff x="1134" y="11339"/>
                <a:chExt cx="2520" cy="1800"/>
              </a:xfrm>
            </p:grpSpPr>
            <p:sp>
              <p:nvSpPr>
                <p:cNvPr id="55" name="Rectangle 34"/>
                <p:cNvSpPr>
                  <a:spLocks noChangeArrowheads="1"/>
                </p:cNvSpPr>
                <p:nvPr/>
              </p:nvSpPr>
              <p:spPr bwMode="auto">
                <a:xfrm>
                  <a:off x="1134" y="11339"/>
                  <a:ext cx="72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специфічні</a:t>
                  </a:r>
                  <a:endParaRPr kumimoji="0" lang="uk-UA" altLang="uk-UA" sz="48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6" name="Rectangle 33"/>
                <p:cNvSpPr>
                  <a:spLocks noChangeArrowheads="1"/>
                </p:cNvSpPr>
                <p:nvPr/>
              </p:nvSpPr>
              <p:spPr bwMode="auto">
                <a:xfrm>
                  <a:off x="2034" y="11339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загальні</a:t>
                  </a:r>
                  <a:endPara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57" name="Rectangle 32"/>
                <p:cNvSpPr>
                  <a:spLocks noChangeArrowheads="1"/>
                </p:cNvSpPr>
                <p:nvPr/>
              </p:nvSpPr>
              <p:spPr bwMode="auto">
                <a:xfrm>
                  <a:off x="2934" y="11339"/>
                  <a:ext cx="72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особливі</a:t>
                  </a:r>
                  <a:endPara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</p:grpSp>
          <p:sp>
            <p:nvSpPr>
              <p:cNvPr id="18" name="Line 30"/>
              <p:cNvSpPr>
                <a:spLocks noChangeShapeType="1"/>
              </p:cNvSpPr>
              <p:nvPr/>
            </p:nvSpPr>
            <p:spPr bwMode="auto">
              <a:xfrm>
                <a:off x="6174" y="2813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19" name="Line 29"/>
              <p:cNvSpPr>
                <a:spLocks noChangeShapeType="1"/>
              </p:cNvSpPr>
              <p:nvPr/>
            </p:nvSpPr>
            <p:spPr bwMode="auto">
              <a:xfrm>
                <a:off x="6174" y="3533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0" name="Line 28"/>
              <p:cNvSpPr>
                <a:spLocks noChangeShapeType="1"/>
              </p:cNvSpPr>
              <p:nvPr/>
            </p:nvSpPr>
            <p:spPr bwMode="auto">
              <a:xfrm>
                <a:off x="2034" y="3713"/>
                <a:ext cx="66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1" name="Line 27"/>
              <p:cNvSpPr>
                <a:spLocks noChangeShapeType="1"/>
              </p:cNvSpPr>
              <p:nvPr/>
            </p:nvSpPr>
            <p:spPr bwMode="auto">
              <a:xfrm>
                <a:off x="2034" y="3713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2" name="Line 26"/>
              <p:cNvSpPr>
                <a:spLocks noChangeShapeType="1"/>
              </p:cNvSpPr>
              <p:nvPr/>
            </p:nvSpPr>
            <p:spPr bwMode="auto">
              <a:xfrm>
                <a:off x="8694" y="3713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Line 25"/>
              <p:cNvSpPr>
                <a:spLocks noChangeShapeType="1"/>
              </p:cNvSpPr>
              <p:nvPr/>
            </p:nvSpPr>
            <p:spPr bwMode="auto">
              <a:xfrm>
                <a:off x="2214" y="4433"/>
                <a:ext cx="0" cy="1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Line 24"/>
              <p:cNvSpPr>
                <a:spLocks noChangeShapeType="1"/>
              </p:cNvSpPr>
              <p:nvPr/>
            </p:nvSpPr>
            <p:spPr bwMode="auto">
              <a:xfrm>
                <a:off x="1494" y="4613"/>
                <a:ext cx="18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Line 23"/>
              <p:cNvSpPr>
                <a:spLocks noChangeShapeType="1"/>
              </p:cNvSpPr>
              <p:nvPr/>
            </p:nvSpPr>
            <p:spPr bwMode="auto">
              <a:xfrm>
                <a:off x="1494" y="4613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Line 22"/>
              <p:cNvSpPr>
                <a:spLocks noChangeShapeType="1"/>
              </p:cNvSpPr>
              <p:nvPr/>
            </p:nvSpPr>
            <p:spPr bwMode="auto">
              <a:xfrm>
                <a:off x="2214" y="4613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Line 21"/>
              <p:cNvSpPr>
                <a:spLocks noChangeShapeType="1"/>
              </p:cNvSpPr>
              <p:nvPr/>
            </p:nvSpPr>
            <p:spPr bwMode="auto">
              <a:xfrm>
                <a:off x="3294" y="4613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Line 20"/>
              <p:cNvSpPr>
                <a:spLocks noChangeShapeType="1"/>
              </p:cNvSpPr>
              <p:nvPr/>
            </p:nvSpPr>
            <p:spPr bwMode="auto">
              <a:xfrm>
                <a:off x="7434" y="4433"/>
                <a:ext cx="0" cy="1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37" name="Group 3"/>
              <p:cNvGrpSpPr>
                <a:grpSpLocks/>
              </p:cNvGrpSpPr>
              <p:nvPr/>
            </p:nvGrpSpPr>
            <p:grpSpPr bwMode="auto">
              <a:xfrm>
                <a:off x="4014" y="4604"/>
                <a:ext cx="6480" cy="1995"/>
                <a:chOff x="4014" y="4604"/>
                <a:chExt cx="6480" cy="1995"/>
              </a:xfrm>
            </p:grpSpPr>
            <p:sp>
              <p:nvSpPr>
                <p:cNvPr id="38" name="Rectangle 19"/>
                <p:cNvSpPr>
                  <a:spLocks noChangeArrowheads="1"/>
                </p:cNvSpPr>
                <p:nvPr/>
              </p:nvSpPr>
              <p:spPr bwMode="auto">
                <a:xfrm>
                  <a:off x="4014" y="4769"/>
                  <a:ext cx="72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факти</a:t>
                  </a:r>
                  <a:endPara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39" name="Rectangle 18"/>
                <p:cNvSpPr>
                  <a:spLocks noChangeArrowheads="1"/>
                </p:cNvSpPr>
                <p:nvPr/>
              </p:nvSpPr>
              <p:spPr bwMode="auto">
                <a:xfrm>
                  <a:off x="4959" y="4799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концепції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5724" y="4790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аксіоми</a:t>
                  </a:r>
                  <a:endPara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42" name="Rectangle 16"/>
                <p:cNvSpPr>
                  <a:spLocks noChangeArrowheads="1"/>
                </p:cNvSpPr>
                <p:nvPr/>
              </p:nvSpPr>
              <p:spPr bwMode="auto">
                <a:xfrm>
                  <a:off x="6534" y="4775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постулати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43" name="Rectangle 15"/>
                <p:cNvSpPr>
                  <a:spLocks noChangeArrowheads="1"/>
                </p:cNvSpPr>
                <p:nvPr/>
              </p:nvSpPr>
              <p:spPr bwMode="auto">
                <a:xfrm>
                  <a:off x="7359" y="4790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принципи</a:t>
                  </a:r>
                  <a:endPara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44" name="Rectangle 14"/>
                <p:cNvSpPr>
                  <a:spLocks noChangeArrowheads="1"/>
                </p:cNvSpPr>
                <p:nvPr/>
              </p:nvSpPr>
              <p:spPr bwMode="auto">
                <a:xfrm>
                  <a:off x="8154" y="4775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поняття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45" name="Rectangle 13"/>
                <p:cNvSpPr>
                  <a:spLocks noChangeArrowheads="1"/>
                </p:cNvSpPr>
                <p:nvPr/>
              </p:nvSpPr>
              <p:spPr bwMode="auto">
                <a:xfrm>
                  <a:off x="9054" y="4775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положення </a:t>
                  </a:r>
                  <a:endPara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46" name="Rectangle 12"/>
                <p:cNvSpPr>
                  <a:spLocks noChangeArrowheads="1"/>
                </p:cNvSpPr>
                <p:nvPr/>
              </p:nvSpPr>
              <p:spPr bwMode="auto">
                <a:xfrm>
                  <a:off x="9954" y="4790"/>
                  <a:ext cx="540" cy="180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vert270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судження</a:t>
                  </a:r>
                  <a:endPara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47" name="Line 11"/>
                <p:cNvSpPr>
                  <a:spLocks noChangeShapeType="1"/>
                </p:cNvSpPr>
                <p:nvPr/>
              </p:nvSpPr>
              <p:spPr bwMode="auto">
                <a:xfrm>
                  <a:off x="4194" y="4613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48" name="Line 10"/>
                <p:cNvSpPr>
                  <a:spLocks noChangeShapeType="1"/>
                </p:cNvSpPr>
                <p:nvPr/>
              </p:nvSpPr>
              <p:spPr bwMode="auto">
                <a:xfrm>
                  <a:off x="5274" y="4619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49" name="Line 9"/>
                <p:cNvSpPr>
                  <a:spLocks noChangeShapeType="1"/>
                </p:cNvSpPr>
                <p:nvPr/>
              </p:nvSpPr>
              <p:spPr bwMode="auto">
                <a:xfrm>
                  <a:off x="10314" y="4619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0" name="Line 8"/>
                <p:cNvSpPr>
                  <a:spLocks noChangeShapeType="1"/>
                </p:cNvSpPr>
                <p:nvPr/>
              </p:nvSpPr>
              <p:spPr bwMode="auto">
                <a:xfrm>
                  <a:off x="9414" y="4619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1" name="Line 7"/>
                <p:cNvSpPr>
                  <a:spLocks noChangeShapeType="1"/>
                </p:cNvSpPr>
                <p:nvPr/>
              </p:nvSpPr>
              <p:spPr bwMode="auto">
                <a:xfrm>
                  <a:off x="8439" y="4604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2" name="Line 6"/>
                <p:cNvSpPr>
                  <a:spLocks noChangeShapeType="1"/>
                </p:cNvSpPr>
                <p:nvPr/>
              </p:nvSpPr>
              <p:spPr bwMode="auto">
                <a:xfrm>
                  <a:off x="7644" y="4613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3" name="Line 5"/>
                <p:cNvSpPr>
                  <a:spLocks noChangeShapeType="1"/>
                </p:cNvSpPr>
                <p:nvPr/>
              </p:nvSpPr>
              <p:spPr bwMode="auto">
                <a:xfrm>
                  <a:off x="6804" y="4613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4" name="Line 4"/>
                <p:cNvSpPr>
                  <a:spLocks noChangeShapeType="1"/>
                </p:cNvSpPr>
                <p:nvPr/>
              </p:nvSpPr>
              <p:spPr bwMode="auto">
                <a:xfrm>
                  <a:off x="5994" y="4613"/>
                  <a:ext cx="0" cy="18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</p:grpSp>
        </p:grpSp>
      </p:grp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81819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252536" y="78635"/>
            <a:ext cx="860871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5200" b="1" dirty="0">
                <a:latin typeface="+mn-lt"/>
                <a:ea typeface="Calibri" panose="020F0502020204030204" pitchFamily="34" charset="0"/>
              </a:rPr>
              <a:t>Стадії </a:t>
            </a:r>
            <a:r>
              <a:rPr lang="ru-RU" sz="5200" b="1" dirty="0" err="1">
                <a:latin typeface="+mn-lt"/>
                <a:ea typeface="Calibri" panose="020F0502020204030204" pitchFamily="34" charset="0"/>
              </a:rPr>
              <a:t>розвитку</a:t>
            </a:r>
            <a:r>
              <a:rPr lang="ru-RU" sz="5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5200" b="1" dirty="0" err="1">
                <a:latin typeface="+mn-lt"/>
                <a:ea typeface="Calibri" panose="020F0502020204030204" pitchFamily="34" charset="0"/>
              </a:rPr>
              <a:t>гіпотези</a:t>
            </a:r>
            <a:endParaRPr lang="uk-UA" sz="52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1428750" y="25052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98200" y="1212095"/>
            <a:ext cx="8925009" cy="5588950"/>
            <a:chOff x="1118" y="13979"/>
            <a:chExt cx="9896" cy="2740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2891" y="15962"/>
              <a:ext cx="8100" cy="75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перевірка отриманих результатів на  практиці і на основі уточнення гіпотези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grpSp>
          <p:nvGrpSpPr>
            <p:cNvPr id="28" name="Group 5"/>
            <p:cNvGrpSpPr>
              <a:grpSpLocks/>
            </p:cNvGrpSpPr>
            <p:nvPr/>
          </p:nvGrpSpPr>
          <p:grpSpPr bwMode="auto">
            <a:xfrm>
              <a:off x="1118" y="13979"/>
              <a:ext cx="9896" cy="2687"/>
              <a:chOff x="1133" y="12685"/>
              <a:chExt cx="9896" cy="2687"/>
            </a:xfrm>
          </p:grpSpPr>
          <p:sp>
            <p:nvSpPr>
              <p:cNvPr id="31" name="Rectangle 15"/>
              <p:cNvSpPr>
                <a:spLocks noChangeArrowheads="1"/>
              </p:cNvSpPr>
              <p:nvPr/>
            </p:nvSpPr>
            <p:spPr bwMode="auto">
              <a:xfrm>
                <a:off x="2563" y="12685"/>
                <a:ext cx="6840" cy="454"/>
              </a:xfrm>
              <a:prstGeom prst="rect">
                <a:avLst/>
              </a:prstGeom>
              <a:solidFill>
                <a:schemeClr val="tx1"/>
              </a:solidFill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Розвиток гіпотези</a:t>
                </a:r>
                <a:endPara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32" name="Rectangle 14"/>
              <p:cNvSpPr>
                <a:spLocks noChangeArrowheads="1"/>
              </p:cNvSpPr>
              <p:nvPr/>
            </p:nvSpPr>
            <p:spPr bwMode="auto">
              <a:xfrm>
                <a:off x="1144" y="13308"/>
                <a:ext cx="1550" cy="540"/>
              </a:xfrm>
              <a:prstGeom prst="rect">
                <a:avLst/>
              </a:prstGeom>
              <a:solidFill>
                <a:schemeClr val="tx1"/>
              </a:solidFill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3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 стадія</a:t>
                </a:r>
                <a:endParaRPr kumimoji="0" lang="uk-UA" altLang="uk-UA" sz="33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33" name="Rectangle 13"/>
              <p:cNvSpPr>
                <a:spLocks noChangeArrowheads="1"/>
              </p:cNvSpPr>
              <p:nvPr/>
            </p:nvSpPr>
            <p:spPr bwMode="auto">
              <a:xfrm>
                <a:off x="1133" y="14065"/>
                <a:ext cx="1550" cy="540"/>
              </a:xfrm>
              <a:prstGeom prst="rect">
                <a:avLst/>
              </a:prstGeom>
              <a:solidFill>
                <a:schemeClr val="tx1"/>
              </a:solidFill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3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ІІ стадія</a:t>
                </a:r>
                <a:endParaRPr kumimoji="0" lang="uk-UA" altLang="uk-UA" sz="33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34" name="Rectangle 12"/>
              <p:cNvSpPr>
                <a:spLocks noChangeArrowheads="1"/>
              </p:cNvSpPr>
              <p:nvPr/>
            </p:nvSpPr>
            <p:spPr bwMode="auto">
              <a:xfrm>
                <a:off x="1133" y="14832"/>
                <a:ext cx="155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3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ІІІ стадія</a:t>
                </a:r>
                <a:endParaRPr kumimoji="0" lang="uk-UA" altLang="uk-UA" sz="33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35" name="Rectangle 11"/>
              <p:cNvSpPr>
                <a:spLocks noChangeArrowheads="1"/>
              </p:cNvSpPr>
              <p:nvPr/>
            </p:nvSpPr>
            <p:spPr bwMode="auto">
              <a:xfrm>
                <a:off x="2929" y="13184"/>
                <a:ext cx="8100" cy="80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накопичення фактичного матеріалу і висунення на його основі припущень гіпотези</a:t>
                </a: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9" name="Rectangle 10"/>
              <p:cNvSpPr>
                <a:spLocks noChangeArrowheads="1"/>
              </p:cNvSpPr>
              <p:nvPr/>
            </p:nvSpPr>
            <p:spPr bwMode="auto">
              <a:xfrm>
                <a:off x="2929" y="14060"/>
                <a:ext cx="810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формулювання та обґрунтування гіпотези</a:t>
                </a:r>
                <a:endPara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0" name="Line 9"/>
              <p:cNvSpPr>
                <a:spLocks noChangeShapeType="1"/>
              </p:cNvSpPr>
              <p:nvPr/>
            </p:nvSpPr>
            <p:spPr bwMode="auto">
              <a:xfrm>
                <a:off x="1942" y="12959"/>
                <a:ext cx="632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1" name="Line 8"/>
              <p:cNvSpPr>
                <a:spLocks noChangeShapeType="1"/>
              </p:cNvSpPr>
              <p:nvPr/>
            </p:nvSpPr>
            <p:spPr bwMode="auto">
              <a:xfrm>
                <a:off x="1937" y="12959"/>
                <a:ext cx="0" cy="349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2" name="Line 7"/>
              <p:cNvSpPr>
                <a:spLocks noChangeShapeType="1"/>
              </p:cNvSpPr>
              <p:nvPr/>
            </p:nvSpPr>
            <p:spPr bwMode="auto">
              <a:xfrm>
                <a:off x="1937" y="13848"/>
                <a:ext cx="0" cy="217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63" name="Line 6"/>
              <p:cNvSpPr>
                <a:spLocks noChangeShapeType="1"/>
              </p:cNvSpPr>
              <p:nvPr/>
            </p:nvSpPr>
            <p:spPr bwMode="auto">
              <a:xfrm>
                <a:off x="1937" y="14605"/>
                <a:ext cx="0" cy="227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  <p:sp>
          <p:nvSpPr>
            <p:cNvPr id="30" name="Line 4"/>
            <p:cNvSpPr>
              <a:spLocks noChangeShapeType="1"/>
            </p:cNvSpPr>
            <p:nvPr/>
          </p:nvSpPr>
          <p:spPr bwMode="auto">
            <a:xfrm>
              <a:off x="2668" y="16372"/>
              <a:ext cx="223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67" name="Line 4"/>
          <p:cNvSpPr>
            <a:spLocks noChangeShapeType="1"/>
          </p:cNvSpPr>
          <p:nvPr/>
        </p:nvSpPr>
        <p:spPr bwMode="auto">
          <a:xfrm>
            <a:off x="1506486" y="4515730"/>
            <a:ext cx="201119" cy="4119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8" name="Line 4"/>
          <p:cNvSpPr>
            <a:spLocks noChangeShapeType="1"/>
          </p:cNvSpPr>
          <p:nvPr/>
        </p:nvSpPr>
        <p:spPr bwMode="auto">
          <a:xfrm>
            <a:off x="1506486" y="3143715"/>
            <a:ext cx="201119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252723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180528" y="-6925"/>
            <a:ext cx="86087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6000" b="1" dirty="0">
                <a:latin typeface="+mn-lt"/>
                <a:ea typeface="Calibri" panose="020F0502020204030204" pitchFamily="34" charset="0"/>
              </a:rPr>
              <a:t>Структура </a:t>
            </a:r>
            <a:r>
              <a:rPr lang="ru-RU" sz="6000" b="1" dirty="0" err="1" smtClean="0">
                <a:latin typeface="+mn-lt"/>
                <a:ea typeface="Calibri" panose="020F0502020204030204" pitchFamily="34" charset="0"/>
              </a:rPr>
              <a:t>теорії</a:t>
            </a:r>
            <a:endParaRPr lang="uk-UA" sz="6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1428750" y="25052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98105" y="1217871"/>
            <a:ext cx="8691439" cy="5388404"/>
            <a:chOff x="1572" y="9646"/>
            <a:chExt cx="9099" cy="5593"/>
          </a:xfrm>
        </p:grpSpPr>
        <p:sp>
          <p:nvSpPr>
            <p:cNvPr id="5" name="AutoShape 18"/>
            <p:cNvSpPr>
              <a:spLocks noChangeArrowheads="1"/>
            </p:cNvSpPr>
            <p:nvPr/>
          </p:nvSpPr>
          <p:spPr bwMode="auto">
            <a:xfrm>
              <a:off x="4914" y="11534"/>
              <a:ext cx="2329" cy="1425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Теорія</a:t>
              </a:r>
              <a:endParaRPr kumimoji="0" lang="uk-UA" altLang="uk-UA" sz="40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1674" y="10619"/>
              <a:ext cx="1980" cy="144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Факти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643" y="9647"/>
              <a:ext cx="2674" cy="1132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Концепції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6829" y="9646"/>
              <a:ext cx="2325" cy="1409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Аксіоми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AutoShape 14"/>
            <p:cNvSpPr>
              <a:spLocks noChangeArrowheads="1"/>
            </p:cNvSpPr>
            <p:nvPr/>
          </p:nvSpPr>
          <p:spPr bwMode="auto">
            <a:xfrm>
              <a:off x="7798" y="11251"/>
              <a:ext cx="2873" cy="118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Постулати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13"/>
            <p:cNvSpPr>
              <a:spLocks noChangeArrowheads="1"/>
            </p:cNvSpPr>
            <p:nvPr/>
          </p:nvSpPr>
          <p:spPr bwMode="auto">
            <a:xfrm>
              <a:off x="1572" y="12458"/>
              <a:ext cx="2655" cy="121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Судження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463" y="13869"/>
              <a:ext cx="2531" cy="137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Поняття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6354" y="13966"/>
              <a:ext cx="3025" cy="1119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Положення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AutoShape 10"/>
            <p:cNvSpPr>
              <a:spLocks noChangeArrowheads="1"/>
            </p:cNvSpPr>
            <p:nvPr/>
          </p:nvSpPr>
          <p:spPr bwMode="auto">
            <a:xfrm>
              <a:off x="7819" y="12703"/>
              <a:ext cx="2831" cy="107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Принципи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 flipH="1" flipV="1">
              <a:off x="3643" y="11425"/>
              <a:ext cx="1260" cy="54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 flipV="1">
              <a:off x="7243" y="11831"/>
              <a:ext cx="555" cy="12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 flipH="1" flipV="1">
              <a:off x="4689" y="10794"/>
              <a:ext cx="679" cy="754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" name="Line 6"/>
            <p:cNvSpPr>
              <a:spLocks noChangeShapeType="1"/>
            </p:cNvSpPr>
            <p:nvPr/>
          </p:nvSpPr>
          <p:spPr bwMode="auto">
            <a:xfrm flipV="1">
              <a:off x="6829" y="11065"/>
              <a:ext cx="414" cy="46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" name="Line 5"/>
            <p:cNvSpPr>
              <a:spLocks noChangeShapeType="1"/>
            </p:cNvSpPr>
            <p:nvPr/>
          </p:nvSpPr>
          <p:spPr bwMode="auto">
            <a:xfrm flipH="1">
              <a:off x="4238" y="12552"/>
              <a:ext cx="676" cy="40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" name="Line 4"/>
            <p:cNvSpPr>
              <a:spLocks noChangeShapeType="1"/>
            </p:cNvSpPr>
            <p:nvPr/>
          </p:nvSpPr>
          <p:spPr bwMode="auto">
            <a:xfrm>
              <a:off x="7243" y="12542"/>
              <a:ext cx="687" cy="37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" name="Line 3"/>
            <p:cNvSpPr>
              <a:spLocks noChangeShapeType="1"/>
            </p:cNvSpPr>
            <p:nvPr/>
          </p:nvSpPr>
          <p:spPr bwMode="auto">
            <a:xfrm flipH="1">
              <a:off x="4689" y="12959"/>
              <a:ext cx="630" cy="91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" name="Line 2"/>
            <p:cNvSpPr>
              <a:spLocks noChangeShapeType="1"/>
            </p:cNvSpPr>
            <p:nvPr/>
          </p:nvSpPr>
          <p:spPr bwMode="auto">
            <a:xfrm>
              <a:off x="6817" y="12964"/>
              <a:ext cx="786" cy="100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29"/>
          <p:cNvSpPr>
            <a:spLocks noChangeArrowheads="1"/>
          </p:cNvSpPr>
          <p:nvPr/>
        </p:nvSpPr>
        <p:spPr bwMode="auto">
          <a:xfrm>
            <a:off x="1031032" y="233380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514298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252536" y="115568"/>
            <a:ext cx="8608713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4600" b="1" dirty="0">
                <a:latin typeface="+mn-lt"/>
                <a:ea typeface="Calibri" panose="020F0502020204030204" pitchFamily="34" charset="0"/>
              </a:rPr>
              <a:t>Структура </a:t>
            </a:r>
            <a:r>
              <a:rPr lang="ru-RU" sz="4600" b="1" dirty="0" err="1">
                <a:latin typeface="+mn-lt"/>
                <a:ea typeface="Calibri" panose="020F0502020204030204" pitchFamily="34" charset="0"/>
              </a:rPr>
              <a:t>наукового</a:t>
            </a:r>
            <a:r>
              <a:rPr lang="ru-RU" sz="4600" b="1" dirty="0">
                <a:latin typeface="+mn-lt"/>
                <a:ea typeface="Calibri" panose="020F0502020204030204" pitchFamily="34" charset="0"/>
              </a:rPr>
              <a:t> факту</a:t>
            </a:r>
            <a:endParaRPr lang="uk-UA" sz="46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1428750" y="25052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12" name="Group 1"/>
          <p:cNvGrpSpPr>
            <a:grpSpLocks/>
          </p:cNvGrpSpPr>
          <p:nvPr/>
        </p:nvGrpSpPr>
        <p:grpSpPr bwMode="auto">
          <a:xfrm>
            <a:off x="251520" y="1140464"/>
            <a:ext cx="8784976" cy="5385128"/>
            <a:chOff x="1134" y="12779"/>
            <a:chExt cx="10065" cy="6173"/>
          </a:xfrm>
        </p:grpSpPr>
        <p:sp>
          <p:nvSpPr>
            <p:cNvPr id="14" name="Line 21"/>
            <p:cNvSpPr>
              <a:spLocks noChangeShapeType="1"/>
            </p:cNvSpPr>
            <p:nvPr/>
          </p:nvSpPr>
          <p:spPr bwMode="auto">
            <a:xfrm>
              <a:off x="1134" y="12959"/>
              <a:ext cx="12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grpSp>
          <p:nvGrpSpPr>
            <p:cNvPr id="25" name="Group 2"/>
            <p:cNvGrpSpPr>
              <a:grpSpLocks/>
            </p:cNvGrpSpPr>
            <p:nvPr/>
          </p:nvGrpSpPr>
          <p:grpSpPr bwMode="auto">
            <a:xfrm>
              <a:off x="1134" y="12779"/>
              <a:ext cx="10065" cy="6173"/>
              <a:chOff x="1134" y="9719"/>
              <a:chExt cx="10065" cy="6173"/>
            </a:xfrm>
          </p:grpSpPr>
          <p:sp>
            <p:nvSpPr>
              <p:cNvPr id="26" name="Rectangle 20"/>
              <p:cNvSpPr>
                <a:spLocks noChangeArrowheads="1"/>
              </p:cNvSpPr>
              <p:nvPr/>
            </p:nvSpPr>
            <p:spPr bwMode="auto">
              <a:xfrm>
                <a:off x="2394" y="9719"/>
                <a:ext cx="720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ФАКТ</a:t>
                </a:r>
                <a:endParaRPr kumimoji="0" lang="uk-UA" altLang="uk-UA" sz="4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27" name="Rectangle 19"/>
              <p:cNvSpPr>
                <a:spLocks noChangeArrowheads="1"/>
              </p:cNvSpPr>
              <p:nvPr/>
            </p:nvSpPr>
            <p:spPr bwMode="auto">
              <a:xfrm>
                <a:off x="1535" y="10376"/>
                <a:ext cx="2813" cy="100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ea typeface="Times New Roman" panose="02020603050405020304" pitchFamily="18" charset="0"/>
                  </a:rPr>
                  <a:t>об'єктивна складова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8" name="Rectangle 18"/>
              <p:cNvSpPr>
                <a:spLocks noChangeArrowheads="1"/>
              </p:cNvSpPr>
              <p:nvPr/>
            </p:nvSpPr>
            <p:spPr bwMode="auto">
              <a:xfrm>
                <a:off x="4599" y="10372"/>
                <a:ext cx="6600" cy="108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реальні процеси, події, структури, які є похідною основою для фіксації пізнавального результату, що називається фактом 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" name="Rectangle 17"/>
              <p:cNvSpPr>
                <a:spLocks noChangeArrowheads="1"/>
              </p:cNvSpPr>
              <p:nvPr/>
            </p:nvSpPr>
            <p:spPr bwMode="auto">
              <a:xfrm>
                <a:off x="1521" y="11561"/>
                <a:ext cx="2827" cy="104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інформаційна складова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" name="Rectangle 16"/>
              <p:cNvSpPr>
                <a:spLocks noChangeArrowheads="1"/>
              </p:cNvSpPr>
              <p:nvPr/>
            </p:nvSpPr>
            <p:spPr bwMode="auto">
              <a:xfrm>
                <a:off x="4599" y="11561"/>
                <a:ext cx="6600" cy="108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інформаційні посередники, які забезпечують передачу інформації від джерела до адресату – засобу фіксації факту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" name="Rectangle 15"/>
              <p:cNvSpPr>
                <a:spLocks noChangeArrowheads="1"/>
              </p:cNvSpPr>
              <p:nvPr/>
            </p:nvSpPr>
            <p:spPr bwMode="auto">
              <a:xfrm>
                <a:off x="1520" y="12723"/>
                <a:ext cx="2828" cy="146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практична детермінація факту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" name="Rectangle 14"/>
              <p:cNvSpPr>
                <a:spLocks noChangeArrowheads="1"/>
              </p:cNvSpPr>
              <p:nvPr/>
            </p:nvSpPr>
            <p:spPr bwMode="auto">
              <a:xfrm>
                <a:off x="4599" y="12846"/>
                <a:ext cx="6600" cy="108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зумовленість факту наявними якісними і кількісними можливостями спостереження, вимірювання й експерименту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" name="Rectangle 13"/>
              <p:cNvSpPr>
                <a:spLocks noChangeArrowheads="1"/>
              </p:cNvSpPr>
              <p:nvPr/>
            </p:nvSpPr>
            <p:spPr bwMode="auto">
              <a:xfrm>
                <a:off x="1520" y="14304"/>
                <a:ext cx="2828" cy="158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когнітивна детермінація факту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" name="Rectangle 12"/>
              <p:cNvSpPr>
                <a:spLocks noChangeArrowheads="1"/>
              </p:cNvSpPr>
              <p:nvPr/>
            </p:nvSpPr>
            <p:spPr bwMode="auto">
              <a:xfrm>
                <a:off x="4599" y="14304"/>
                <a:ext cx="6600" cy="149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залежність способів фіксації та інтерпретації фактів від системи похідних абстракцій теорії, теоретичних схем, психологічних настанов тощо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" name="Line 11"/>
              <p:cNvSpPr>
                <a:spLocks noChangeShapeType="1"/>
              </p:cNvSpPr>
              <p:nvPr/>
            </p:nvSpPr>
            <p:spPr bwMode="auto">
              <a:xfrm>
                <a:off x="1134" y="9899"/>
                <a:ext cx="0" cy="522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8" name="Line 9"/>
              <p:cNvSpPr>
                <a:spLocks noChangeShapeType="1"/>
              </p:cNvSpPr>
              <p:nvPr/>
            </p:nvSpPr>
            <p:spPr bwMode="auto">
              <a:xfrm>
                <a:off x="1134" y="12015"/>
                <a:ext cx="386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>
                <a:off x="1134" y="13386"/>
                <a:ext cx="386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1" name="Line 7"/>
              <p:cNvSpPr>
                <a:spLocks noChangeShapeType="1"/>
              </p:cNvSpPr>
              <p:nvPr/>
            </p:nvSpPr>
            <p:spPr bwMode="auto">
              <a:xfrm>
                <a:off x="1134" y="15119"/>
                <a:ext cx="386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44" name="Line 4"/>
              <p:cNvSpPr>
                <a:spLocks noChangeShapeType="1"/>
              </p:cNvSpPr>
              <p:nvPr/>
            </p:nvSpPr>
            <p:spPr bwMode="auto">
              <a:xfrm flipV="1">
                <a:off x="4348" y="15066"/>
                <a:ext cx="244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</p:grpSp>
      <p:sp>
        <p:nvSpPr>
          <p:cNvPr id="46" name="Rectangle 32"/>
          <p:cNvSpPr>
            <a:spLocks noChangeArrowheads="1"/>
          </p:cNvSpPr>
          <p:nvPr/>
        </p:nvSpPr>
        <p:spPr bwMode="auto">
          <a:xfrm>
            <a:off x="1132756" y="195505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0" name="Line 9"/>
          <p:cNvSpPr>
            <a:spLocks noChangeShapeType="1"/>
          </p:cNvSpPr>
          <p:nvPr/>
        </p:nvSpPr>
        <p:spPr bwMode="auto">
          <a:xfrm>
            <a:off x="251520" y="2132856"/>
            <a:ext cx="350004" cy="13796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6" name="Line 4"/>
          <p:cNvSpPr>
            <a:spLocks noChangeShapeType="1"/>
          </p:cNvSpPr>
          <p:nvPr/>
        </p:nvSpPr>
        <p:spPr bwMode="auto">
          <a:xfrm flipV="1">
            <a:off x="3056777" y="4293096"/>
            <a:ext cx="212969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7" name="Line 4"/>
          <p:cNvSpPr>
            <a:spLocks noChangeShapeType="1"/>
          </p:cNvSpPr>
          <p:nvPr/>
        </p:nvSpPr>
        <p:spPr bwMode="auto">
          <a:xfrm flipV="1">
            <a:off x="3066743" y="3140968"/>
            <a:ext cx="212969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9" name="Line 4"/>
          <p:cNvSpPr>
            <a:spLocks noChangeShapeType="1"/>
          </p:cNvSpPr>
          <p:nvPr/>
        </p:nvSpPr>
        <p:spPr bwMode="auto">
          <a:xfrm flipV="1">
            <a:off x="3066742" y="2146652"/>
            <a:ext cx="212969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784515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28237" y="-19254"/>
            <a:ext cx="8608713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4800" b="1" dirty="0">
                <a:latin typeface="+mn-lt"/>
                <a:ea typeface="Calibri" panose="020F0502020204030204" pitchFamily="34" charset="0"/>
              </a:rPr>
              <a:t>Види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наукової</a:t>
            </a:r>
            <a:r>
              <a:rPr lang="ru-RU" sz="4800" b="1" dirty="0">
                <a:latin typeface="+mn-lt"/>
                <a:ea typeface="Calibri" panose="020F0502020204030204" pitchFamily="34" charset="0"/>
              </a:rPr>
              <a:t> діяльності</a:t>
            </a:r>
            <a:endParaRPr lang="uk-UA" sz="48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1428750" y="25052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35280" y="608811"/>
            <a:ext cx="8781102" cy="6143797"/>
            <a:chOff x="873" y="1752"/>
            <a:chExt cx="10489" cy="5466"/>
          </a:xfrm>
        </p:grpSpPr>
        <p:sp>
          <p:nvSpPr>
            <p:cNvPr id="5" name="Rectangle 16"/>
            <p:cNvSpPr>
              <a:spLocks noChangeArrowheads="1"/>
            </p:cNvSpPr>
            <p:nvPr/>
          </p:nvSpPr>
          <p:spPr bwMode="auto">
            <a:xfrm>
              <a:off x="1945" y="1752"/>
              <a:ext cx="7638" cy="58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Види наукової діяльності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6" name="Rectangle 15"/>
            <p:cNvSpPr>
              <a:spLocks noChangeArrowheads="1"/>
            </p:cNvSpPr>
            <p:nvPr/>
          </p:nvSpPr>
          <p:spPr bwMode="auto">
            <a:xfrm>
              <a:off x="1256" y="2443"/>
              <a:ext cx="3398" cy="99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науково-технічна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7" name="Rectangle 14"/>
            <p:cNvSpPr>
              <a:spLocks noChangeArrowheads="1"/>
            </p:cNvSpPr>
            <p:nvPr/>
          </p:nvSpPr>
          <p:spPr bwMode="auto">
            <a:xfrm>
              <a:off x="4882" y="2376"/>
              <a:ext cx="6480" cy="129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інтелектуальна творча діяльність, спрямована на здобуття і використання нових знань у всіх галузях техніки і технологій</a:t>
              </a:r>
              <a:endParaRPr kumimoji="0" lang="ru-RU" alt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256" y="4095"/>
              <a:ext cx="3409" cy="105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науково-організаційна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4882" y="3737"/>
              <a:ext cx="6480" cy="169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діяльність, що спрямована на методичне, організаційне забезпечення та координацію наукової, науково-технічної та науково-педагогічної діяльності</a:t>
              </a:r>
              <a:endPara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1265" y="5841"/>
              <a:ext cx="3404" cy="102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науково-педагогічна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4882" y="5488"/>
              <a:ext cx="6480" cy="173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педагогічна діяльність у </a:t>
              </a:r>
              <a:r>
                <a:rPr kumimoji="0" lang="ru-RU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вищих навчальних закладах та закладах післядипломної освіти ІІІ–І</a:t>
              </a:r>
              <a:r>
                <a:rPr kumimoji="0" lang="en-US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V </a:t>
              </a: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рівнів акредитації, пов’язана з науковою та (або) науково-технічною діяльністю</a:t>
              </a:r>
              <a:endPara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892" y="2041"/>
              <a:ext cx="1052" cy="5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873" y="2041"/>
              <a:ext cx="7" cy="439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892" y="2836"/>
              <a:ext cx="364" cy="163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AutoShape 6"/>
            <p:cNvSpPr>
              <a:spLocks noChangeArrowheads="1"/>
            </p:cNvSpPr>
            <p:nvPr/>
          </p:nvSpPr>
          <p:spPr bwMode="auto">
            <a:xfrm>
              <a:off x="892" y="4490"/>
              <a:ext cx="358" cy="16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911" y="6266"/>
              <a:ext cx="349" cy="196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85900" y="22393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45" name="Пряма сполучна лінія 44"/>
          <p:cNvCxnSpPr/>
          <p:nvPr/>
        </p:nvCxnSpPr>
        <p:spPr bwMode="auto">
          <a:xfrm>
            <a:off x="3409838" y="1946936"/>
            <a:ext cx="17163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 сполучна лінія 54"/>
          <p:cNvCxnSpPr/>
          <p:nvPr/>
        </p:nvCxnSpPr>
        <p:spPr bwMode="auto">
          <a:xfrm>
            <a:off x="3419872" y="3772896"/>
            <a:ext cx="17163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Пряма сполучна лінія 59"/>
          <p:cNvCxnSpPr/>
          <p:nvPr/>
        </p:nvCxnSpPr>
        <p:spPr bwMode="auto">
          <a:xfrm>
            <a:off x="3418347" y="5792710"/>
            <a:ext cx="17163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00905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252536" y="140190"/>
            <a:ext cx="8580477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4400" b="1" dirty="0">
                <a:latin typeface="+mn-lt"/>
                <a:ea typeface="Calibri" panose="020F0502020204030204" pitchFamily="34" charset="0"/>
              </a:rPr>
              <a:t>Суб’єкти </a:t>
            </a:r>
            <a:r>
              <a:rPr lang="ru-RU" sz="4400" b="1" dirty="0" err="1">
                <a:latin typeface="+mn-lt"/>
                <a:ea typeface="Calibri" panose="020F0502020204030204" pitchFamily="34" charset="0"/>
              </a:rPr>
              <a:t>наукової</a:t>
            </a:r>
            <a:r>
              <a:rPr lang="ru-RU" sz="4400" b="1" dirty="0">
                <a:latin typeface="+mn-lt"/>
                <a:ea typeface="Calibri" panose="020F0502020204030204" pitchFamily="34" charset="0"/>
              </a:rPr>
              <a:t> діяльності</a:t>
            </a:r>
            <a:endParaRPr lang="uk-UA" sz="44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1" name="Групувати 30"/>
          <p:cNvGrpSpPr/>
          <p:nvPr/>
        </p:nvGrpSpPr>
        <p:grpSpPr>
          <a:xfrm>
            <a:off x="257347" y="774210"/>
            <a:ext cx="8640959" cy="5958474"/>
            <a:chOff x="257347" y="774210"/>
            <a:chExt cx="8640959" cy="5958474"/>
          </a:xfrm>
        </p:grpSpPr>
        <p:grpSp>
          <p:nvGrpSpPr>
            <p:cNvPr id="12" name="Group 1"/>
            <p:cNvGrpSpPr>
              <a:grpSpLocks/>
            </p:cNvGrpSpPr>
            <p:nvPr/>
          </p:nvGrpSpPr>
          <p:grpSpPr bwMode="auto">
            <a:xfrm>
              <a:off x="257347" y="774210"/>
              <a:ext cx="8640959" cy="5958474"/>
              <a:chOff x="1314" y="9775"/>
              <a:chExt cx="9540" cy="4280"/>
            </a:xfrm>
          </p:grpSpPr>
          <p:grpSp>
            <p:nvGrpSpPr>
              <p:cNvPr id="14" name="Group 7"/>
              <p:cNvGrpSpPr>
                <a:grpSpLocks/>
              </p:cNvGrpSpPr>
              <p:nvPr/>
            </p:nvGrpSpPr>
            <p:grpSpPr bwMode="auto">
              <a:xfrm>
                <a:off x="1314" y="9775"/>
                <a:ext cx="9540" cy="4280"/>
                <a:chOff x="1314" y="9775"/>
                <a:chExt cx="9540" cy="4280"/>
              </a:xfrm>
            </p:grpSpPr>
            <p:sp>
              <p:nvSpPr>
                <p:cNvPr id="25" name="AutoShape 11"/>
                <p:cNvSpPr>
                  <a:spLocks noChangeArrowheads="1"/>
                </p:cNvSpPr>
                <p:nvPr/>
              </p:nvSpPr>
              <p:spPr bwMode="auto">
                <a:xfrm>
                  <a:off x="1314" y="9775"/>
                  <a:ext cx="7394" cy="100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Суб’єкт наукової діяльності</a:t>
                  </a:r>
                  <a:endParaRPr kumimoji="0" lang="uk-UA" altLang="uk-UA" sz="4400" b="1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6" name="AutoShape 10"/>
                <p:cNvSpPr>
                  <a:spLocks noChangeArrowheads="1"/>
                </p:cNvSpPr>
                <p:nvPr/>
              </p:nvSpPr>
              <p:spPr bwMode="auto">
                <a:xfrm>
                  <a:off x="1314" y="11309"/>
                  <a:ext cx="1980" cy="2690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окремий вчений, з ім'ям якого пов'язано відкриття</a:t>
                  </a:r>
                  <a:endPara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27" name="AutoShape 9"/>
                <p:cNvSpPr>
                  <a:spLocks noChangeArrowheads="1"/>
                </p:cNvSpPr>
                <p:nvPr/>
              </p:nvSpPr>
              <p:spPr bwMode="auto">
                <a:xfrm>
                  <a:off x="3527" y="11008"/>
                  <a:ext cx="2954" cy="3047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особливе співтовариство людей – учених, спеціально зайнятих виробництвом знання</a:t>
                  </a:r>
                  <a:endPara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</a:endParaRPr>
                </a:p>
              </p:txBody>
            </p:sp>
            <p:sp>
              <p:nvSpPr>
                <p:cNvPr id="28" name="AutoShape 8"/>
                <p:cNvSpPr>
                  <a:spLocks noChangeArrowheads="1"/>
                </p:cNvSpPr>
                <p:nvPr/>
              </p:nvSpPr>
              <p:spPr bwMode="auto">
                <a:xfrm>
                  <a:off x="6714" y="10482"/>
                  <a:ext cx="4140" cy="3517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усе людство, що складається з окремих народів, коли кожен народ, виробляючи норми, ідеї та цінності, що фіксуються в його культурі, виступає як особливий суб'єкт </a:t>
                  </a:r>
                  <a:endPara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endParaRPr>
                </a:p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пізнавальної діяльності</a:t>
                  </a:r>
                  <a:endPara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3" name="AutoShape 3"/>
              <p:cNvSpPr>
                <a:spLocks noChangeArrowheads="1"/>
              </p:cNvSpPr>
              <p:nvPr/>
            </p:nvSpPr>
            <p:spPr bwMode="auto">
              <a:xfrm>
                <a:off x="7628" y="10608"/>
                <a:ext cx="332" cy="552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8" name="AutoShape 3"/>
            <p:cNvSpPr>
              <a:spLocks noChangeArrowheads="1"/>
            </p:cNvSpPr>
            <p:nvPr/>
          </p:nvSpPr>
          <p:spPr bwMode="auto">
            <a:xfrm>
              <a:off x="2855371" y="2173338"/>
              <a:ext cx="300713" cy="1111646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9" name="AutoShape 3"/>
            <p:cNvSpPr>
              <a:spLocks noChangeArrowheads="1"/>
            </p:cNvSpPr>
            <p:nvPr/>
          </p:nvSpPr>
          <p:spPr bwMode="auto">
            <a:xfrm>
              <a:off x="575080" y="2173338"/>
              <a:ext cx="300713" cy="1460398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84163779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17079"/>
            <a:ext cx="8689195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200" b="1" dirty="0">
                <a:latin typeface="+mn-lt"/>
                <a:ea typeface="Calibri" panose="020F0502020204030204" pitchFamily="34" charset="0"/>
              </a:rPr>
              <a:t>Суб’єкти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наукової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та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науково-технічної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діяльності</a:t>
            </a:r>
            <a:endParaRPr lang="uk-UA" sz="32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81094" y="795077"/>
            <a:ext cx="8863813" cy="5917490"/>
            <a:chOff x="763" y="2011"/>
            <a:chExt cx="10431" cy="5342"/>
          </a:xfrm>
        </p:grpSpPr>
        <p:sp>
          <p:nvSpPr>
            <p:cNvPr id="5" name="Rectangle 32"/>
            <p:cNvSpPr>
              <a:spLocks noChangeArrowheads="1"/>
            </p:cNvSpPr>
            <p:nvPr/>
          </p:nvSpPr>
          <p:spPr bwMode="auto">
            <a:xfrm>
              <a:off x="1282" y="2011"/>
              <a:ext cx="9902" cy="59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endParaRPr>
            </a:p>
          </p:txBody>
        </p:sp>
        <p:sp>
          <p:nvSpPr>
            <p:cNvPr id="6" name="Rectangle 31"/>
            <p:cNvSpPr>
              <a:spLocks noChangeArrowheads="1"/>
            </p:cNvSpPr>
            <p:nvPr/>
          </p:nvSpPr>
          <p:spPr bwMode="auto">
            <a:xfrm>
              <a:off x="954" y="2879"/>
              <a:ext cx="270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 Unicode MS" charset="-128"/>
                  <a:cs typeface="Times New Roman" panose="02020603050405020304" pitchFamily="18" charset="0"/>
                </a:rPr>
                <a:t>Учений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30"/>
            <p:cNvSpPr>
              <a:spLocks noChangeArrowheads="1"/>
            </p:cNvSpPr>
            <p:nvPr/>
          </p:nvSpPr>
          <p:spPr bwMode="auto">
            <a:xfrm>
              <a:off x="4014" y="2657"/>
              <a:ext cx="7170" cy="133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85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фізична особа  (громадянин  України,  іноземець  або особа  без  громадянства),  яка має повну вищу освіту і проводить фундаментальні  та  (або)  прикладні наукові дослідження і отримує наукові  та  (або)  науково-технічні  результати</a:t>
              </a:r>
              <a:r>
                <a:rPr kumimoji="0" lang="uk-UA" altLang="uk-UA" sz="185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ru-RU" altLang="uk-UA" sz="185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endParaRPr>
            </a:p>
          </p:txBody>
        </p:sp>
        <p:sp>
          <p:nvSpPr>
            <p:cNvPr id="8" name="Rectangle 29"/>
            <p:cNvSpPr>
              <a:spLocks noChangeArrowheads="1"/>
            </p:cNvSpPr>
            <p:nvPr/>
          </p:nvSpPr>
          <p:spPr bwMode="auto">
            <a:xfrm>
              <a:off x="1044" y="4311"/>
              <a:ext cx="2700" cy="105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 Unicode MS" charset="-128"/>
                  <a:cs typeface="Times New Roman" panose="02020603050405020304" pitchFamily="18" charset="0"/>
                </a:rPr>
                <a:t>Науковий працівник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28"/>
            <p:cNvSpPr>
              <a:spLocks noChangeArrowheads="1"/>
            </p:cNvSpPr>
            <p:nvPr/>
          </p:nvSpPr>
          <p:spPr bwMode="auto">
            <a:xfrm>
              <a:off x="4024" y="4044"/>
              <a:ext cx="7170" cy="183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8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учений, який за основним місцем роботи та  відповідно до  трудового  договору  (контракту)  </a:t>
              </a:r>
              <a:r>
                <a:rPr kumimoji="0" lang="uk-UA" altLang="uk-UA" sz="185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професійно</a:t>
              </a:r>
              <a:r>
                <a:rPr kumimoji="0" lang="uk-UA" altLang="uk-UA" sz="18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займається науковою, науково-технічною, науково-організаційною або науково-педагогічною  діяльністю  та  має  відповідну кваліфікацію незалежно  від  наявності  наукового  ступеню  або вченого звання, підтверджену  результатами  атестації</a:t>
              </a:r>
              <a:r>
                <a:rPr kumimoji="0" lang="uk-UA" altLang="uk-UA" sz="18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ru-RU" altLang="uk-UA" sz="185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27"/>
            <p:cNvSpPr>
              <a:spLocks noChangeArrowheads="1"/>
            </p:cNvSpPr>
            <p:nvPr/>
          </p:nvSpPr>
          <p:spPr bwMode="auto">
            <a:xfrm>
              <a:off x="970" y="6058"/>
              <a:ext cx="2700" cy="106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 Unicode MS" charset="-128"/>
                  <a:cs typeface="Times New Roman" panose="02020603050405020304" pitchFamily="18" charset="0"/>
                </a:rPr>
                <a:t>Наукова установа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26"/>
            <p:cNvSpPr>
              <a:spLocks noChangeArrowheads="1"/>
            </p:cNvSpPr>
            <p:nvPr/>
          </p:nvSpPr>
          <p:spPr bwMode="auto">
            <a:xfrm>
              <a:off x="4040" y="5972"/>
              <a:ext cx="7154" cy="138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8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юридична особа незалежно від форми власності, що створена в установленому законодавством порядку,  для якої наукова або науково-технічна діяльність є основною і  становить  понад 70% загального річного обсягу  виконаних робіт</a:t>
              </a:r>
              <a:r>
                <a:rPr kumimoji="0" lang="uk-UA" altLang="uk-UA" sz="18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ru-RU" altLang="uk-UA" sz="185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763" y="2308"/>
              <a:ext cx="519" cy="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1" cy="434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9" name="Line 15"/>
            <p:cNvSpPr>
              <a:spLocks noChangeShapeType="1"/>
            </p:cNvSpPr>
            <p:nvPr/>
          </p:nvSpPr>
          <p:spPr bwMode="auto">
            <a:xfrm>
              <a:off x="763" y="3172"/>
              <a:ext cx="18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35" name="Line 10"/>
            <p:cNvSpPr>
              <a:spLocks noChangeShapeType="1"/>
            </p:cNvSpPr>
            <p:nvPr/>
          </p:nvSpPr>
          <p:spPr bwMode="auto">
            <a:xfrm>
              <a:off x="774" y="6659"/>
              <a:ext cx="18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V="1">
              <a:off x="774" y="4779"/>
              <a:ext cx="27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37" name="Line 8"/>
            <p:cNvSpPr>
              <a:spLocks noChangeShapeType="1"/>
            </p:cNvSpPr>
            <p:nvPr/>
          </p:nvSpPr>
          <p:spPr bwMode="auto">
            <a:xfrm>
              <a:off x="3643" y="3163"/>
              <a:ext cx="3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41" name="Line 7"/>
            <p:cNvSpPr>
              <a:spLocks noChangeShapeType="1"/>
            </p:cNvSpPr>
            <p:nvPr/>
          </p:nvSpPr>
          <p:spPr bwMode="auto">
            <a:xfrm flipV="1">
              <a:off x="3744" y="4778"/>
              <a:ext cx="270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46" name="Line 2"/>
            <p:cNvSpPr>
              <a:spLocks noChangeShapeType="1"/>
            </p:cNvSpPr>
            <p:nvPr/>
          </p:nvSpPr>
          <p:spPr bwMode="auto">
            <a:xfrm>
              <a:off x="3674" y="6659"/>
              <a:ext cx="3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</p:grp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286971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l">
              <a:defRPr/>
            </a:pPr>
            <a:r>
              <a:rPr lang="uk-UA" sz="35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Питання лекції</a:t>
            </a:r>
            <a:endParaRPr lang="uk-UA" sz="350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1412776"/>
            <a:ext cx="8353425" cy="4320479"/>
          </a:xfrm>
        </p:spPr>
        <p:txBody>
          <a:bodyPr/>
          <a:lstStyle/>
          <a:p>
            <a:pPr marL="0" indent="0" defTabSz="809625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.1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Визначення, характеристика науки та її види. 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defTabSz="809625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3.2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. Характеристика, суб’єкти та об’єкти науки як діяльності. 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defTabSz="809625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3.3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. Характеристика рівнів та ступенів вищої освіти. 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defTabSz="809625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3.4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. Наукові ступені та вчені звання. 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defTabSz="809625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3.5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Цілі сталого розвитку.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84552" y="124519"/>
            <a:ext cx="8837468" cy="6707873"/>
            <a:chOff x="763" y="2083"/>
            <a:chExt cx="10400" cy="11644"/>
          </a:xfrm>
        </p:grpSpPr>
        <p:sp>
          <p:nvSpPr>
            <p:cNvPr id="5" name="Rectangle 32"/>
            <p:cNvSpPr>
              <a:spLocks noChangeArrowheads="1"/>
            </p:cNvSpPr>
            <p:nvPr/>
          </p:nvSpPr>
          <p:spPr bwMode="auto">
            <a:xfrm>
              <a:off x="1572" y="2083"/>
              <a:ext cx="9490" cy="72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25"/>
            <p:cNvSpPr>
              <a:spLocks noChangeArrowheads="1"/>
            </p:cNvSpPr>
            <p:nvPr/>
          </p:nvSpPr>
          <p:spPr bwMode="auto">
            <a:xfrm>
              <a:off x="1143" y="2899"/>
              <a:ext cx="3479" cy="256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 Unicode MS" charset="-128"/>
                  <a:cs typeface="Times New Roman" panose="02020603050405020304" pitchFamily="18" charset="0"/>
                </a:rPr>
                <a:t>Громадські наукові організації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24"/>
            <p:cNvSpPr>
              <a:spLocks noChangeArrowheads="1"/>
            </p:cNvSpPr>
            <p:nvPr/>
          </p:nvSpPr>
          <p:spPr bwMode="auto">
            <a:xfrm>
              <a:off x="4718" y="3078"/>
              <a:ext cx="6403" cy="196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об'єднання вчених для цілеспрямованого розвитку  відповідних  напрямів  науки,  захисту фахових  інтересів, взаємної координації науково-дослідної роботи, обміну досвідом</a:t>
              </a:r>
              <a:endPara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23"/>
            <p:cNvSpPr>
              <a:spLocks noChangeArrowheads="1"/>
            </p:cNvSpPr>
            <p:nvPr/>
          </p:nvSpPr>
          <p:spPr bwMode="auto">
            <a:xfrm>
              <a:off x="1143" y="5619"/>
              <a:ext cx="3479" cy="262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 Unicode MS" charset="-128"/>
                  <a:cs typeface="Times New Roman" panose="02020603050405020304" pitchFamily="18" charset="0"/>
                </a:rPr>
                <a:t>Науково-педагогічний працівник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22"/>
            <p:cNvSpPr>
              <a:spLocks noChangeArrowheads="1"/>
            </p:cNvSpPr>
            <p:nvPr/>
          </p:nvSpPr>
          <p:spPr bwMode="auto">
            <a:xfrm>
              <a:off x="4718" y="5338"/>
              <a:ext cx="6445" cy="252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особи, які за основним місцем роботи у вищих навчальних закладах ІІІ і </a:t>
              </a:r>
              <a:r>
                <a:rPr kumimoji="0" lang="uk-UA" altLang="uk-UA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І</a:t>
              </a:r>
              <a:r>
                <a:rPr kumimoji="0" lang="en-US" altLang="uk-UA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V</a:t>
              </a:r>
              <a:r>
                <a: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рівнів акредитації </a:t>
              </a:r>
              <a:r>
                <a:rPr kumimoji="0" lang="uk-UA" altLang="uk-UA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професійно</a:t>
              </a:r>
              <a:r>
                <a: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займаються педагогічною діяльністю у поєднанні з науковою та науково-технічною діяльністю</a:t>
              </a:r>
              <a:endParaRPr kumimoji="0" lang="ru-RU" altLang="uk-UA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128" y="8336"/>
              <a:ext cx="3468" cy="189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 Unicode MS" charset="-128"/>
                  <a:cs typeface="Times New Roman" panose="02020603050405020304" pitchFamily="18" charset="0"/>
                </a:rPr>
                <a:t>Наукова організація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4718" y="8056"/>
              <a:ext cx="6445" cy="346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організація (установа, підприємство), що виконує наукові дослідження і розробки в якості основної діяльності або має у своєму складі підрозділу, основною діяльністю яких є виконання наукових досліджень і розробок, незалежно від її належності до тієї чи іншої галузі економіки, організаційно-правової форми та форми власності</a:t>
              </a:r>
              <a:endParaRPr kumimoji="0" lang="ru-RU" altLang="uk-UA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125" y="10353"/>
              <a:ext cx="3442" cy="332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Arial Unicode MS" charset="-128"/>
                  <a:cs typeface="Times New Roman" panose="02020603050405020304" pitchFamily="18" charset="0"/>
                </a:rPr>
                <a:t>Вищі навчальні заклади </a:t>
              </a:r>
              <a:r>
                <a:rPr kumimoji="0" lang="en-US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Arial Unicode MS" charset="-128"/>
                  <a:cs typeface="Times New Roman" panose="02020603050405020304" pitchFamily="18" charset="0"/>
                </a:rPr>
                <a:t>III</a:t>
              </a: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Arial Unicode MS" charset="-128"/>
                  <a:cs typeface="Times New Roman" panose="02020603050405020304" pitchFamily="18" charset="0"/>
                </a:rPr>
                <a:t>– </a:t>
              </a:r>
              <a:r>
                <a:rPr kumimoji="0" lang="en-US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Arial Unicode MS" charset="-128"/>
                  <a:cs typeface="Times New Roman" panose="02020603050405020304" pitchFamily="18" charset="0"/>
                </a:rPr>
                <a:t>IV </a:t>
              </a: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Arial Unicode MS" charset="-128"/>
                  <a:cs typeface="Times New Roman" panose="02020603050405020304" pitchFamily="18" charset="0"/>
                </a:rPr>
                <a:t>рівнів акредитації</a:t>
              </a:r>
              <a:endPara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4718" y="11715"/>
              <a:ext cx="6445" cy="20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інститут, музична академія, академія, університет, які здійснюють підготовку фахівців за такими освітньо-кваліфікаційними рівнями, як спеціаліст і магістр</a:t>
              </a:r>
              <a:endParaRPr kumimoji="0" lang="ru-RU" altLang="uk-UA" sz="19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763" y="2311"/>
              <a:ext cx="809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9" cy="10124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3" name="Line 12"/>
            <p:cNvSpPr>
              <a:spLocks noChangeShapeType="1"/>
            </p:cNvSpPr>
            <p:nvPr/>
          </p:nvSpPr>
          <p:spPr bwMode="auto">
            <a:xfrm flipV="1">
              <a:off x="785" y="6569"/>
              <a:ext cx="343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4" name="Line 11"/>
            <p:cNvSpPr>
              <a:spLocks noChangeShapeType="1"/>
            </p:cNvSpPr>
            <p:nvPr/>
          </p:nvSpPr>
          <p:spPr bwMode="auto">
            <a:xfrm>
              <a:off x="774" y="4179"/>
              <a:ext cx="35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53" name="Пряма сполучна лінія 52"/>
          <p:cNvCxnSpPr/>
          <p:nvPr/>
        </p:nvCxnSpPr>
        <p:spPr bwMode="auto">
          <a:xfrm>
            <a:off x="3573457" y="1331982"/>
            <a:ext cx="7188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Пряма сполучна лінія 58"/>
          <p:cNvCxnSpPr/>
          <p:nvPr/>
        </p:nvCxnSpPr>
        <p:spPr bwMode="auto">
          <a:xfrm>
            <a:off x="3573457" y="2708920"/>
            <a:ext cx="7188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Пряма сполучна лінія 59"/>
          <p:cNvCxnSpPr/>
          <p:nvPr/>
        </p:nvCxnSpPr>
        <p:spPr bwMode="auto">
          <a:xfrm>
            <a:off x="3552814" y="4221276"/>
            <a:ext cx="9252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 сполучна лінія 61"/>
          <p:cNvCxnSpPr/>
          <p:nvPr/>
        </p:nvCxnSpPr>
        <p:spPr bwMode="auto">
          <a:xfrm>
            <a:off x="3523352" y="6093296"/>
            <a:ext cx="12198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Line 12"/>
          <p:cNvSpPr>
            <a:spLocks noChangeShapeType="1"/>
          </p:cNvSpPr>
          <p:nvPr/>
        </p:nvSpPr>
        <p:spPr bwMode="auto">
          <a:xfrm flipV="1">
            <a:off x="301122" y="4149080"/>
            <a:ext cx="291466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6" name="Line 12"/>
          <p:cNvSpPr>
            <a:spLocks noChangeShapeType="1"/>
          </p:cNvSpPr>
          <p:nvPr/>
        </p:nvSpPr>
        <p:spPr bwMode="auto">
          <a:xfrm flipV="1">
            <a:off x="300698" y="6087869"/>
            <a:ext cx="291466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234828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17079"/>
            <a:ext cx="8689195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200" b="1" dirty="0">
                <a:latin typeface="+mn-lt"/>
                <a:ea typeface="Calibri" panose="020F0502020204030204" pitchFamily="34" charset="0"/>
              </a:rPr>
              <a:t>Суб’єкти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пізнання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залежно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від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етапу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розвитку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науки</a:t>
            </a:r>
            <a:endParaRPr lang="uk-UA" sz="32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1423060" y="31409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996904"/>
              </p:ext>
            </p:extLst>
          </p:nvPr>
        </p:nvGraphicFramePr>
        <p:xfrm>
          <a:off x="108702" y="868515"/>
          <a:ext cx="8927794" cy="587285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31473">
                  <a:extLst>
                    <a:ext uri="{9D8B030D-6E8A-4147-A177-3AD203B41FA5}">
                      <a16:colId xmlns:a16="http://schemas.microsoft.com/office/drawing/2014/main" xmlns="" val="4069860237"/>
                    </a:ext>
                  </a:extLst>
                </a:gridCol>
                <a:gridCol w="6396321">
                  <a:extLst>
                    <a:ext uri="{9D8B030D-6E8A-4147-A177-3AD203B41FA5}">
                      <a16:colId xmlns:a16="http://schemas.microsoft.com/office/drawing/2014/main" xmlns="" val="4230323895"/>
                    </a:ext>
                  </a:extLst>
                </a:gridCol>
              </a:tblGrid>
              <a:tr h="8734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Етап розвитку науки</a:t>
                      </a:r>
                      <a:endParaRPr lang="uk-UA" sz="2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  <a:endParaRPr lang="uk-UA" sz="2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726716"/>
                  </a:ext>
                </a:extLst>
              </a:tr>
              <a:tr h="10293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Класична наука</a:t>
                      </a:r>
                      <a:endParaRPr lang="uk-UA" sz="2400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Суб'єкт пізнання являє собою “гносеологічного Робінзона” (це – суб'єкт “взагалі”, поза соціокультурними та суб'єктивними характеристиками; він пізнає об'єкт “сам по собі” ніби в “чистому вигляді” без будь-яких сторонніх привнесень, абсолютно об'єктивно)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4318565"/>
                  </a:ext>
                </a:extLst>
              </a:tr>
              <a:tr h="2573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Неокласична наука</a:t>
                      </a:r>
                      <a:endParaRPr lang="uk-UA" sz="2400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Суб'єкт вже не претендує на абсолютне знання, оскільки набуває знань: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а) відносно, що часто розуміють як суб'єктивно,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б) інструментально, що означає, що це знання призначене для вирішення певних завдань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50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в) суб'єкт пізнання – не споглядає світ як гносеологічну машину, а активно пізнає істоту, причому не тільки досліджує ті чи інші сторони об'єкта, а й формує сам об'єкт пізнання </a:t>
                      </a:r>
                      <a:endParaRPr lang="uk-UA" sz="16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г) суб'єкт пізнання – не стільки окрема людина, скільки великі дослідницькі колективи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093833"/>
                  </a:ext>
                </a:extLst>
              </a:tr>
              <a:tr h="13966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Постнеокласична наука</a:t>
                      </a:r>
                      <a:endParaRPr lang="uk-UA" sz="2400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Характеристики суб'єкта аналогічні характеристикам суб'єкта пізнання некласичної науки, однак є й нові відмінності: у зв'язку з глобалізацією наукової діяльності суб'єкт пізнання виходить за межі національних кордонів, і формується інтернаціональний “науковий етнос”, який у змозі вирішити сучасні завдання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198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79638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31" y="1484784"/>
            <a:ext cx="8749057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226463"/>
      </p:ext>
    </p:extLst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411857"/>
              </p:ext>
            </p:extLst>
          </p:nvPr>
        </p:nvGraphicFramePr>
        <p:xfrm>
          <a:off x="395535" y="476672"/>
          <a:ext cx="8131177" cy="5636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Picture" r:id="rId3" imgW="6150298" imgH="4233674" progId="Word.Picture.8">
                  <p:embed/>
                </p:oleObj>
              </mc:Choice>
              <mc:Fallback>
                <p:oleObj name="Picture" r:id="rId3" imgW="6150298" imgH="4233674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5" y="476672"/>
                        <a:ext cx="8131177" cy="5636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625605"/>
      </p:ext>
    </p:extLst>
  </p:cSld>
  <p:clrMapOvr>
    <a:masterClrMapping/>
  </p:clrMapOvr>
  <p:transition>
    <p:strips dir="l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61555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/>
              <a:t>ЦІЛІ </a:t>
            </a:r>
            <a:r>
              <a:rPr lang="ru-RU" sz="2400" b="1" dirty="0"/>
              <a:t>СТАЛОГО РОЗВИТКУ </a:t>
            </a:r>
            <a:endParaRPr lang="en-US" sz="2400" b="1" dirty="0" smtClean="0"/>
          </a:p>
          <a:p>
            <a:endParaRPr lang="en-US" dirty="0"/>
          </a:p>
          <a:p>
            <a:r>
              <a:rPr lang="ru-RU" sz="2200" i="1" dirty="0" smtClean="0"/>
              <a:t>Що </a:t>
            </a:r>
            <a:r>
              <a:rPr lang="ru-RU" sz="2200" i="1" dirty="0" err="1"/>
              <a:t>таке</a:t>
            </a:r>
            <a:r>
              <a:rPr lang="ru-RU" sz="2200" i="1" dirty="0"/>
              <a:t> </a:t>
            </a:r>
            <a:r>
              <a:rPr lang="ru-RU" sz="2200" i="1" dirty="0" err="1"/>
              <a:t>цілі</a:t>
            </a:r>
            <a:r>
              <a:rPr lang="ru-RU" sz="2200" i="1" dirty="0"/>
              <a:t> </a:t>
            </a:r>
            <a:r>
              <a:rPr lang="ru-RU" sz="2200" i="1" dirty="0" err="1"/>
              <a:t>сталого</a:t>
            </a:r>
            <a:r>
              <a:rPr lang="ru-RU" sz="2200" i="1" dirty="0"/>
              <a:t> </a:t>
            </a:r>
            <a:r>
              <a:rPr lang="ru-RU" sz="2200" i="1" dirty="0" err="1"/>
              <a:t>розвитку</a:t>
            </a:r>
            <a:r>
              <a:rPr lang="ru-RU" sz="2200" i="1" dirty="0"/>
              <a:t> ? </a:t>
            </a:r>
            <a:endParaRPr lang="en-US" sz="2200" i="1" dirty="0" smtClean="0"/>
          </a:p>
          <a:p>
            <a:endParaRPr lang="en-US" sz="2200" dirty="0"/>
          </a:p>
          <a:p>
            <a:endParaRPr lang="en-US" sz="2200" dirty="0" smtClean="0"/>
          </a:p>
          <a:p>
            <a:r>
              <a:rPr lang="ru-RU" sz="2200" dirty="0" smtClean="0"/>
              <a:t>«</a:t>
            </a:r>
            <a:r>
              <a:rPr lang="ru-RU" sz="2200" dirty="0" err="1"/>
              <a:t>Цілі</a:t>
            </a:r>
            <a:r>
              <a:rPr lang="ru-RU" sz="2200" dirty="0"/>
              <a:t> </a:t>
            </a:r>
            <a:r>
              <a:rPr lang="ru-RU" sz="2200" dirty="0" err="1"/>
              <a:t>сталого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» (ЦСР, </a:t>
            </a:r>
            <a:r>
              <a:rPr lang="ru-RU" sz="2200" dirty="0" err="1"/>
              <a:t>відомі</a:t>
            </a:r>
            <a:r>
              <a:rPr lang="ru-RU" sz="2200" dirty="0"/>
              <a:t> також як </a:t>
            </a:r>
            <a:r>
              <a:rPr lang="ru-RU" sz="2200" dirty="0" err="1"/>
              <a:t>Глобальні</a:t>
            </a:r>
            <a:r>
              <a:rPr lang="ru-RU" sz="2200" dirty="0"/>
              <a:t> </a:t>
            </a:r>
            <a:r>
              <a:rPr lang="ru-RU" sz="2200" dirty="0" err="1"/>
              <a:t>цілі</a:t>
            </a:r>
            <a:r>
              <a:rPr lang="ru-RU" sz="2200" dirty="0" smtClean="0"/>
              <a:t>). </a:t>
            </a:r>
            <a:endParaRPr lang="en-US" sz="2200" dirty="0" smtClean="0"/>
          </a:p>
          <a:p>
            <a:r>
              <a:rPr lang="ru-RU" sz="2200" dirty="0" smtClean="0"/>
              <a:t>Основою </a:t>
            </a:r>
            <a:r>
              <a:rPr lang="ru-RU" sz="2200" dirty="0" err="1"/>
              <a:t>сучасної</a:t>
            </a:r>
            <a:r>
              <a:rPr lang="ru-RU" sz="2200" dirty="0"/>
              <a:t> </a:t>
            </a:r>
            <a:r>
              <a:rPr lang="ru-RU" sz="2200" dirty="0" err="1"/>
              <a:t>глобальної</a:t>
            </a:r>
            <a:r>
              <a:rPr lang="ru-RU" sz="2200" dirty="0"/>
              <a:t> системи </a:t>
            </a:r>
            <a:r>
              <a:rPr lang="ru-RU" sz="2200" dirty="0" err="1"/>
              <a:t>міжнародної</a:t>
            </a:r>
            <a:r>
              <a:rPr lang="ru-RU" sz="2200" dirty="0"/>
              <a:t> </a:t>
            </a:r>
            <a:r>
              <a:rPr lang="ru-RU" sz="2200" dirty="0" err="1"/>
              <a:t>співпраці</a:t>
            </a:r>
            <a:r>
              <a:rPr lang="ru-RU" sz="2200" dirty="0"/>
              <a:t> є </a:t>
            </a:r>
            <a:r>
              <a:rPr lang="ru-RU" sz="2200" dirty="0" err="1"/>
              <a:t>ухвалена</a:t>
            </a:r>
            <a:r>
              <a:rPr lang="ru-RU" sz="2200" dirty="0"/>
              <a:t> ООН </a:t>
            </a:r>
            <a:r>
              <a:rPr lang="ru-RU" sz="2200" dirty="0" err="1"/>
              <a:t>концепція</a:t>
            </a:r>
            <a:r>
              <a:rPr lang="ru-RU" sz="2200" dirty="0"/>
              <a:t> </a:t>
            </a:r>
            <a:r>
              <a:rPr lang="ru-RU" sz="2200" dirty="0" err="1"/>
              <a:t>сталого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. Вона </a:t>
            </a:r>
            <a:r>
              <a:rPr lang="ru-RU" sz="2200" dirty="0" err="1"/>
              <a:t>передбачає</a:t>
            </a:r>
            <a:r>
              <a:rPr lang="ru-RU" sz="2200" dirty="0"/>
              <a:t> </a:t>
            </a:r>
            <a:r>
              <a:rPr lang="ru-RU" sz="2200" dirty="0" err="1"/>
              <a:t>такий</a:t>
            </a:r>
            <a:r>
              <a:rPr lang="ru-RU" sz="2200" dirty="0"/>
              <a:t> </a:t>
            </a:r>
            <a:r>
              <a:rPr lang="ru-RU" sz="2200" dirty="0" err="1"/>
              <a:t>розвиток</a:t>
            </a:r>
            <a:r>
              <a:rPr lang="ru-RU" sz="2200" dirty="0"/>
              <a:t>, </a:t>
            </a:r>
            <a:r>
              <a:rPr lang="ru-RU" sz="2200" dirty="0" err="1"/>
              <a:t>який</a:t>
            </a:r>
            <a:r>
              <a:rPr lang="ru-RU" sz="2200" dirty="0"/>
              <a:t> </a:t>
            </a:r>
            <a:r>
              <a:rPr lang="ru-RU" sz="2200" dirty="0" err="1"/>
              <a:t>задовольняє</a:t>
            </a:r>
            <a:r>
              <a:rPr lang="ru-RU" sz="2200" dirty="0"/>
              <a:t> потреби </a:t>
            </a:r>
            <a:r>
              <a:rPr lang="ru-RU" sz="2200" dirty="0" err="1"/>
              <a:t>нинішнього</a:t>
            </a:r>
            <a:r>
              <a:rPr lang="ru-RU" sz="2200" dirty="0"/>
              <a:t> </a:t>
            </a:r>
            <a:r>
              <a:rPr lang="ru-RU" sz="2200" dirty="0" err="1"/>
              <a:t>покоління</a:t>
            </a:r>
            <a:r>
              <a:rPr lang="ru-RU" sz="2200" dirty="0"/>
              <a:t>, не </a:t>
            </a:r>
            <a:r>
              <a:rPr lang="ru-RU" sz="2200" dirty="0" err="1"/>
              <a:t>створюючи</a:t>
            </a:r>
            <a:r>
              <a:rPr lang="ru-RU" sz="2200" dirty="0"/>
              <a:t> проблем для </a:t>
            </a:r>
            <a:r>
              <a:rPr lang="ru-RU" sz="2200" dirty="0" err="1"/>
              <a:t>життєдіяльності</a:t>
            </a:r>
            <a:r>
              <a:rPr lang="ru-RU" sz="2200" dirty="0"/>
              <a:t> </a:t>
            </a:r>
            <a:r>
              <a:rPr lang="ru-RU" sz="2200" dirty="0" err="1"/>
              <a:t>наступних</a:t>
            </a:r>
            <a:r>
              <a:rPr lang="ru-RU" sz="2200" dirty="0"/>
              <a:t> </a:t>
            </a:r>
            <a:r>
              <a:rPr lang="ru-RU" sz="2200" dirty="0" err="1"/>
              <a:t>поколінь</a:t>
            </a:r>
            <a:r>
              <a:rPr lang="ru-RU" sz="2200" dirty="0"/>
              <a:t> і не </a:t>
            </a:r>
            <a:r>
              <a:rPr lang="ru-RU" sz="2200" dirty="0" err="1"/>
              <a:t>завдаючи</a:t>
            </a:r>
            <a:r>
              <a:rPr lang="ru-RU" sz="2200" dirty="0"/>
              <a:t> </a:t>
            </a:r>
            <a:r>
              <a:rPr lang="ru-RU" sz="2200" dirty="0" err="1"/>
              <a:t>шкоди</a:t>
            </a:r>
            <a:r>
              <a:rPr lang="ru-RU" sz="2200" dirty="0"/>
              <a:t> </a:t>
            </a:r>
            <a:r>
              <a:rPr lang="ru-RU" sz="2200" dirty="0" err="1"/>
              <a:t>довкіллю</a:t>
            </a:r>
            <a:r>
              <a:rPr lang="ru-RU" sz="2200" dirty="0"/>
              <a:t>. </a:t>
            </a:r>
            <a:endParaRPr lang="en-US" sz="2200" dirty="0" smtClean="0"/>
          </a:p>
          <a:p>
            <a:endParaRPr lang="en-US" sz="2200" dirty="0"/>
          </a:p>
          <a:p>
            <a:r>
              <a:rPr lang="ru-RU" sz="2200" dirty="0" smtClean="0"/>
              <a:t>«</a:t>
            </a:r>
            <a:r>
              <a:rPr lang="ru-RU" sz="2200" dirty="0" err="1"/>
              <a:t>Цілі</a:t>
            </a:r>
            <a:r>
              <a:rPr lang="ru-RU" sz="2200" dirty="0"/>
              <a:t> </a:t>
            </a:r>
            <a:r>
              <a:rPr lang="ru-RU" sz="2200" dirty="0" err="1"/>
              <a:t>сталого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» (ЦСР, </a:t>
            </a:r>
            <a:r>
              <a:rPr lang="ru-RU" sz="2200" dirty="0" err="1"/>
              <a:t>відомі</a:t>
            </a:r>
            <a:r>
              <a:rPr lang="ru-RU" sz="2200" dirty="0"/>
              <a:t> також як </a:t>
            </a:r>
            <a:r>
              <a:rPr lang="ru-RU" sz="2200" dirty="0" err="1"/>
              <a:t>Глобальні</a:t>
            </a:r>
            <a:r>
              <a:rPr lang="ru-RU" sz="2200" dirty="0"/>
              <a:t> </a:t>
            </a:r>
            <a:r>
              <a:rPr lang="ru-RU" sz="2200" dirty="0" err="1"/>
              <a:t>цілі</a:t>
            </a:r>
            <a:r>
              <a:rPr lang="ru-RU" sz="2200" dirty="0"/>
              <a:t>) – </a:t>
            </a:r>
            <a:r>
              <a:rPr lang="ru-RU" sz="2200" dirty="0" err="1"/>
              <a:t>ключові</a:t>
            </a:r>
            <a:r>
              <a:rPr lang="ru-RU" sz="2200" dirty="0"/>
              <a:t> напрямки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країн</a:t>
            </a:r>
            <a:r>
              <a:rPr lang="ru-RU" sz="2200" dirty="0"/>
              <a:t>, що </a:t>
            </a:r>
            <a:r>
              <a:rPr lang="ru-RU" sz="2200" dirty="0" err="1"/>
              <a:t>були</a:t>
            </a:r>
            <a:r>
              <a:rPr lang="ru-RU" sz="2200" dirty="0"/>
              <a:t> </a:t>
            </a:r>
            <a:r>
              <a:rPr lang="ru-RU" sz="2200" dirty="0" err="1"/>
              <a:t>ухвалені</a:t>
            </a:r>
            <a:r>
              <a:rPr lang="ru-RU" sz="2200" dirty="0"/>
              <a:t> на </a:t>
            </a:r>
            <a:r>
              <a:rPr lang="ru-RU" sz="2200" dirty="0" err="1"/>
              <a:t>Саміті</a:t>
            </a:r>
            <a:r>
              <a:rPr lang="ru-RU" sz="2200" dirty="0"/>
              <a:t> ООН </a:t>
            </a:r>
            <a:r>
              <a:rPr lang="ru-RU" sz="2200" dirty="0" err="1"/>
              <a:t>зі</a:t>
            </a:r>
            <a:r>
              <a:rPr lang="ru-RU" sz="2200" dirty="0"/>
              <a:t> </a:t>
            </a:r>
            <a:r>
              <a:rPr lang="ru-RU" sz="2200" dirty="0" err="1"/>
              <a:t>сталого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. Вони </a:t>
            </a:r>
            <a:r>
              <a:rPr lang="ru-RU" sz="2200" dirty="0" err="1"/>
              <a:t>замінили</a:t>
            </a:r>
            <a:r>
              <a:rPr lang="ru-RU" sz="2200" dirty="0"/>
              <a:t> </a:t>
            </a:r>
            <a:r>
              <a:rPr lang="ru-RU" sz="2200" dirty="0" err="1"/>
              <a:t>Цілі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тисячоліття</a:t>
            </a:r>
            <a:r>
              <a:rPr lang="ru-RU" sz="2200" dirty="0"/>
              <a:t>, </a:t>
            </a:r>
            <a:r>
              <a:rPr lang="ru-RU" sz="2200" dirty="0" err="1"/>
              <a:t>термін</a:t>
            </a:r>
            <a:r>
              <a:rPr lang="ru-RU" sz="2200" dirty="0"/>
              <a:t> </a:t>
            </a:r>
            <a:r>
              <a:rPr lang="ru-RU" sz="2200" dirty="0" err="1"/>
              <a:t>яких</a:t>
            </a:r>
            <a:r>
              <a:rPr lang="ru-RU" sz="2200" dirty="0"/>
              <a:t> </a:t>
            </a:r>
            <a:r>
              <a:rPr lang="ru-RU" sz="2200" dirty="0" err="1"/>
              <a:t>закінчився</a:t>
            </a:r>
            <a:r>
              <a:rPr lang="ru-RU" sz="2200" dirty="0"/>
              <a:t> </a:t>
            </a:r>
            <a:r>
              <a:rPr lang="ru-RU" sz="2200" dirty="0" err="1"/>
              <a:t>наприкінці</a:t>
            </a:r>
            <a:r>
              <a:rPr lang="ru-RU" sz="2200" dirty="0"/>
              <a:t> 2015 року. ЦСР </a:t>
            </a:r>
            <a:r>
              <a:rPr lang="ru-RU" sz="2200" dirty="0" err="1"/>
              <a:t>ухвалені</a:t>
            </a:r>
            <a:r>
              <a:rPr lang="ru-RU" sz="2200" dirty="0"/>
              <a:t> на </a:t>
            </a:r>
            <a:r>
              <a:rPr lang="ru-RU" sz="2200" dirty="0" err="1"/>
              <a:t>період</a:t>
            </a:r>
            <a:r>
              <a:rPr lang="ru-RU" sz="2200" dirty="0"/>
              <a:t> від 2015 до 2030 року і </a:t>
            </a:r>
            <a:r>
              <a:rPr lang="ru-RU" sz="2200" dirty="0" err="1"/>
              <a:t>нараховують</a:t>
            </a:r>
            <a:r>
              <a:rPr lang="ru-RU" sz="2200" dirty="0"/>
              <a:t> 17 </a:t>
            </a:r>
            <a:r>
              <a:rPr lang="ru-RU" sz="2200" dirty="0" err="1"/>
              <a:t>Глобальних</a:t>
            </a:r>
            <a:r>
              <a:rPr lang="ru-RU" sz="2200" dirty="0"/>
              <a:t> </a:t>
            </a:r>
            <a:r>
              <a:rPr lang="ru-RU" sz="2200" dirty="0" err="1"/>
              <a:t>цілей</a:t>
            </a:r>
            <a:r>
              <a:rPr lang="ru-RU" sz="2200" dirty="0"/>
              <a:t>, </a:t>
            </a:r>
            <a:r>
              <a:rPr lang="ru-RU" sz="2200" dirty="0" err="1"/>
              <a:t>яким</a:t>
            </a:r>
            <a:r>
              <a:rPr lang="ru-RU" sz="2200" dirty="0"/>
              <a:t> </a:t>
            </a:r>
            <a:r>
              <a:rPr lang="ru-RU" sz="2200" dirty="0" err="1"/>
              <a:t>відповідають</a:t>
            </a:r>
            <a:r>
              <a:rPr lang="ru-RU" sz="2200" dirty="0"/>
              <a:t> 169 завдань.</a:t>
            </a:r>
          </a:p>
        </p:txBody>
      </p:sp>
    </p:spTree>
    <p:extLst>
      <p:ext uri="{BB962C8B-B14F-4D97-AF65-F5344CB8AC3E}">
        <p14:creationId xmlns:p14="http://schemas.microsoft.com/office/powerpoint/2010/main" val="2626854987"/>
      </p:ext>
    </p:extLst>
  </p:cSld>
  <p:clrMapOvr>
    <a:masterClrMapping/>
  </p:clrMapOvr>
  <p:transition>
    <p:strips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6370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/>
              <a:t>ЦІЛІ </a:t>
            </a:r>
            <a:r>
              <a:rPr lang="ru-RU" sz="2400" b="1" dirty="0"/>
              <a:t>СТАЛОГО РОЗВИТКУ </a:t>
            </a:r>
            <a:endParaRPr lang="en-US" sz="2400" b="1" dirty="0" smtClean="0"/>
          </a:p>
          <a:p>
            <a:endParaRPr lang="en-US" dirty="0"/>
          </a:p>
          <a:p>
            <a:r>
              <a:rPr lang="ru-RU" sz="2200" i="1" dirty="0" smtClean="0"/>
              <a:t>Що </a:t>
            </a:r>
            <a:r>
              <a:rPr lang="ru-RU" sz="2200" i="1" dirty="0" err="1"/>
              <a:t>таке</a:t>
            </a:r>
            <a:r>
              <a:rPr lang="ru-RU" sz="2200" i="1" dirty="0"/>
              <a:t> </a:t>
            </a:r>
            <a:r>
              <a:rPr lang="ru-RU" sz="2200" i="1" dirty="0" err="1"/>
              <a:t>цілі</a:t>
            </a:r>
            <a:r>
              <a:rPr lang="ru-RU" sz="2200" i="1" dirty="0"/>
              <a:t> </a:t>
            </a:r>
            <a:r>
              <a:rPr lang="ru-RU" sz="2200" i="1" dirty="0" err="1"/>
              <a:t>сталого</a:t>
            </a:r>
            <a:r>
              <a:rPr lang="ru-RU" sz="2200" i="1" dirty="0"/>
              <a:t> </a:t>
            </a:r>
            <a:r>
              <a:rPr lang="ru-RU" sz="2200" i="1" dirty="0" err="1"/>
              <a:t>розвитку</a:t>
            </a:r>
            <a:r>
              <a:rPr lang="ru-RU" sz="2200" i="1" dirty="0"/>
              <a:t> ? </a:t>
            </a:r>
            <a:endParaRPr lang="en-US" sz="2200" i="1" dirty="0" smtClean="0"/>
          </a:p>
          <a:p>
            <a:endParaRPr lang="en-US" sz="2200" dirty="0"/>
          </a:p>
          <a:p>
            <a:endParaRPr lang="en-US" sz="2200" dirty="0" smtClean="0"/>
          </a:p>
          <a:p>
            <a:r>
              <a:rPr lang="ru-RU" sz="2000" dirty="0" err="1"/>
              <a:t>Офіційний</a:t>
            </a:r>
            <a:r>
              <a:rPr lang="ru-RU" sz="2000" dirty="0"/>
              <a:t> документ (</a:t>
            </a:r>
            <a:r>
              <a:rPr lang="ru-RU" sz="2000" dirty="0" err="1"/>
              <a:t>резолюція</a:t>
            </a:r>
            <a:r>
              <a:rPr lang="ru-RU" sz="2000" dirty="0"/>
              <a:t>) </a:t>
            </a:r>
            <a:r>
              <a:rPr lang="ru-RU" sz="2000" dirty="0" err="1"/>
              <a:t>Генеральної</a:t>
            </a:r>
            <a:r>
              <a:rPr lang="ru-RU" sz="2000" dirty="0"/>
              <a:t> </a:t>
            </a:r>
            <a:r>
              <a:rPr lang="ru-RU" sz="2000" dirty="0" err="1"/>
              <a:t>Асамблеї</a:t>
            </a:r>
            <a:r>
              <a:rPr lang="ru-RU" sz="2000" dirty="0"/>
              <a:t> ООН «</a:t>
            </a:r>
            <a:r>
              <a:rPr lang="ru-RU" sz="2000" dirty="0" err="1"/>
              <a:t>Перетворення</a:t>
            </a:r>
            <a:r>
              <a:rPr lang="ru-RU" sz="2000" dirty="0"/>
              <a:t> </a:t>
            </a:r>
            <a:r>
              <a:rPr lang="ru-RU" sz="2000" dirty="0" err="1"/>
              <a:t>нашого</a:t>
            </a:r>
            <a:r>
              <a:rPr lang="ru-RU" sz="2000" dirty="0"/>
              <a:t> </a:t>
            </a:r>
            <a:r>
              <a:rPr lang="ru-RU" sz="2000" dirty="0" err="1"/>
              <a:t>світу</a:t>
            </a:r>
            <a:r>
              <a:rPr lang="ru-RU" sz="2000" dirty="0"/>
              <a:t>: </a:t>
            </a:r>
            <a:endParaRPr lang="ru-RU" sz="2000" dirty="0" smtClean="0"/>
          </a:p>
          <a:p>
            <a:r>
              <a:rPr lang="ru-RU" sz="2000" dirty="0" smtClean="0"/>
              <a:t>Порядок </a:t>
            </a:r>
            <a:r>
              <a:rPr lang="ru-RU" sz="2000" dirty="0" err="1"/>
              <a:t>денний</a:t>
            </a:r>
            <a:r>
              <a:rPr lang="ru-RU" sz="2000" dirty="0"/>
              <a:t> в </a:t>
            </a:r>
            <a:r>
              <a:rPr lang="ru-RU" sz="2000" dirty="0" err="1"/>
              <a:t>області</a:t>
            </a:r>
            <a:r>
              <a:rPr lang="ru-RU" sz="2000" dirty="0"/>
              <a:t> </a:t>
            </a:r>
            <a:r>
              <a:rPr lang="ru-RU" sz="2000" dirty="0" err="1"/>
              <a:t>сталого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на </a:t>
            </a:r>
            <a:r>
              <a:rPr lang="ru-RU" sz="2000" dirty="0" err="1"/>
              <a:t>період</a:t>
            </a:r>
            <a:r>
              <a:rPr lang="ru-RU" sz="2000" dirty="0"/>
              <a:t> до 2030 року» (англ. </a:t>
            </a:r>
            <a:r>
              <a:rPr lang="en-US" sz="2000" dirty="0"/>
              <a:t>Transforming our world: the 2030 Agenda for Sustainable Development), </a:t>
            </a:r>
            <a:r>
              <a:rPr lang="ru-RU" sz="2000" dirty="0"/>
              <a:t>від 25 </a:t>
            </a:r>
            <a:r>
              <a:rPr lang="ru-RU" sz="2000" dirty="0" err="1"/>
              <a:t>вересня</a:t>
            </a:r>
            <a:r>
              <a:rPr lang="ru-RU" sz="2000" dirty="0"/>
              <a:t> 2015 року, </a:t>
            </a:r>
            <a:r>
              <a:rPr lang="ru-RU" sz="2000" dirty="0" err="1"/>
              <a:t>оголошує</a:t>
            </a:r>
            <a:r>
              <a:rPr lang="ru-RU" sz="2000" dirty="0"/>
              <a:t> </a:t>
            </a:r>
            <a:r>
              <a:rPr lang="ru-RU" sz="2000" dirty="0" err="1"/>
              <a:t>новий</a:t>
            </a:r>
            <a:r>
              <a:rPr lang="ru-RU" sz="2000" dirty="0"/>
              <a:t> план </a:t>
            </a:r>
            <a:r>
              <a:rPr lang="ru-RU" sz="2000" dirty="0" err="1"/>
              <a:t>дій</a:t>
            </a:r>
            <a:r>
              <a:rPr lang="ru-RU" sz="2000" dirty="0"/>
              <a:t>, метою </a:t>
            </a:r>
            <a:r>
              <a:rPr lang="ru-RU" sz="2000" dirty="0" err="1"/>
              <a:t>якого</a:t>
            </a:r>
            <a:r>
              <a:rPr lang="ru-RU" sz="2000" dirty="0"/>
              <a:t> є </a:t>
            </a:r>
            <a:r>
              <a:rPr lang="ru-RU" sz="2000" dirty="0" err="1"/>
              <a:t>виведення</a:t>
            </a:r>
            <a:r>
              <a:rPr lang="ru-RU" sz="2000" dirty="0"/>
              <a:t> </a:t>
            </a:r>
            <a:r>
              <a:rPr lang="ru-RU" sz="2000" dirty="0" err="1"/>
              <a:t>світу</a:t>
            </a:r>
            <a:r>
              <a:rPr lang="ru-RU" sz="2000" dirty="0"/>
              <a:t> на </a:t>
            </a:r>
            <a:r>
              <a:rPr lang="ru-RU" sz="2000" dirty="0" err="1"/>
              <a:t>траєкторію</a:t>
            </a:r>
            <a:r>
              <a:rPr lang="ru-RU" sz="2000" dirty="0"/>
              <a:t> </a:t>
            </a:r>
            <a:r>
              <a:rPr lang="ru-RU" sz="2000" dirty="0" err="1"/>
              <a:t>сталого</a:t>
            </a:r>
            <a:r>
              <a:rPr lang="ru-RU" sz="2000" dirty="0"/>
              <a:t> та </a:t>
            </a:r>
            <a:r>
              <a:rPr lang="ru-RU" sz="2000" dirty="0" err="1"/>
              <a:t>життєстійкого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Зазначений</a:t>
            </a:r>
            <a:r>
              <a:rPr lang="ru-RU" sz="2000" dirty="0" smtClean="0"/>
              <a:t> </a:t>
            </a:r>
            <a:r>
              <a:rPr lang="ru-RU" sz="2000" dirty="0"/>
              <a:t>план </a:t>
            </a:r>
            <a:r>
              <a:rPr lang="ru-RU" sz="2000" dirty="0" err="1"/>
              <a:t>дій</a:t>
            </a:r>
            <a:r>
              <a:rPr lang="ru-RU" sz="2000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продовження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, що </a:t>
            </a:r>
            <a:r>
              <a:rPr lang="ru-RU" sz="2000" dirty="0" err="1"/>
              <a:t>розпочата</a:t>
            </a:r>
            <a:r>
              <a:rPr lang="ru-RU" sz="2000" dirty="0"/>
              <a:t> в </a:t>
            </a:r>
            <a:r>
              <a:rPr lang="ru-RU" sz="2000" dirty="0" err="1"/>
              <a:t>період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 </a:t>
            </a:r>
            <a:r>
              <a:rPr lang="ru-RU" sz="2000" dirty="0" err="1"/>
              <a:t>цілей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, </a:t>
            </a:r>
            <a:r>
              <a:rPr lang="ru-RU" sz="2000" dirty="0" err="1"/>
              <a:t>сформульованих</a:t>
            </a:r>
            <a:r>
              <a:rPr lang="ru-RU" sz="2000" dirty="0"/>
              <a:t> в </a:t>
            </a:r>
            <a:r>
              <a:rPr lang="ru-RU" sz="2000" dirty="0" err="1"/>
              <a:t>Декларації</a:t>
            </a:r>
            <a:r>
              <a:rPr lang="ru-RU" sz="2000" dirty="0"/>
              <a:t> </a:t>
            </a:r>
            <a:r>
              <a:rPr lang="ru-RU" sz="2000" dirty="0" err="1"/>
              <a:t>тисячоліття</a:t>
            </a:r>
            <a:r>
              <a:rPr lang="ru-RU" sz="2000" dirty="0"/>
              <a:t>, яка </a:t>
            </a:r>
            <a:r>
              <a:rPr lang="ru-RU" sz="2000" dirty="0" err="1"/>
              <a:t>завершилася</a:t>
            </a:r>
            <a:r>
              <a:rPr lang="ru-RU" sz="2000" dirty="0"/>
              <a:t> у 2015 </a:t>
            </a:r>
            <a:r>
              <a:rPr lang="ru-RU" sz="2000" dirty="0" err="1"/>
              <a:t>році</a:t>
            </a:r>
            <a:r>
              <a:rPr lang="ru-RU" sz="2000" dirty="0" smtClean="0"/>
              <a:t>.</a:t>
            </a:r>
          </a:p>
          <a:p>
            <a:endParaRPr lang="uk-UA" sz="2000" dirty="0"/>
          </a:p>
          <a:p>
            <a:r>
              <a:rPr lang="ru-RU" sz="2000" dirty="0"/>
              <a:t>Робота над </a:t>
            </a:r>
            <a:r>
              <a:rPr lang="ru-RU" sz="2000" dirty="0" err="1"/>
              <a:t>виконанням</a:t>
            </a:r>
            <a:r>
              <a:rPr lang="ru-RU" sz="2000" dirty="0"/>
              <a:t> </a:t>
            </a:r>
            <a:r>
              <a:rPr lang="ru-RU" sz="2000" dirty="0" err="1"/>
              <a:t>країнами</a:t>
            </a:r>
            <a:r>
              <a:rPr lang="ru-RU" sz="2000" dirty="0"/>
              <a:t> – членами ООН </a:t>
            </a:r>
            <a:r>
              <a:rPr lang="ru-RU" sz="2000" dirty="0" err="1"/>
              <a:t>Цілей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тисячоліття</a:t>
            </a:r>
            <a:r>
              <a:rPr lang="ru-RU" sz="2000" dirty="0"/>
              <a:t> (ЦРТ) </a:t>
            </a:r>
            <a:r>
              <a:rPr lang="ru-RU" sz="2000" dirty="0" err="1"/>
              <a:t>завершилася</a:t>
            </a:r>
            <a:r>
              <a:rPr lang="ru-RU" sz="2000" dirty="0"/>
              <a:t> у 2015 </a:t>
            </a:r>
            <a:r>
              <a:rPr lang="ru-RU" sz="2000" dirty="0" err="1"/>
              <a:t>році</a:t>
            </a:r>
            <a:r>
              <a:rPr lang="ru-RU" sz="2000" dirty="0"/>
              <a:t>. </a:t>
            </a:r>
            <a:r>
              <a:rPr lang="ru-RU" sz="2000" dirty="0" err="1"/>
              <a:t>Прогрес</a:t>
            </a:r>
            <a:r>
              <a:rPr lang="ru-RU" sz="2000" dirty="0"/>
              <a:t> у </a:t>
            </a:r>
            <a:r>
              <a:rPr lang="ru-RU" sz="2000" dirty="0" err="1"/>
              <a:t>досягненні</a:t>
            </a:r>
            <a:r>
              <a:rPr lang="ru-RU" sz="2000" dirty="0"/>
              <a:t> восьми </a:t>
            </a:r>
            <a:r>
              <a:rPr lang="ru-RU" sz="2000" dirty="0" err="1"/>
              <a:t>Цілей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тисячоліття</a:t>
            </a:r>
            <a:r>
              <a:rPr lang="ru-RU" sz="2000" dirty="0"/>
              <a:t> </a:t>
            </a:r>
            <a:r>
              <a:rPr lang="ru-RU" sz="2000" dirty="0" err="1"/>
              <a:t>оцінювався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21 </a:t>
            </a:r>
            <a:r>
              <a:rPr lang="ru-RU" sz="2000" dirty="0" err="1"/>
              <a:t>задачі</a:t>
            </a:r>
            <a:r>
              <a:rPr lang="ru-RU" sz="2000" dirty="0"/>
              <a:t> і 60 </a:t>
            </a:r>
            <a:r>
              <a:rPr lang="ru-RU" sz="2000" dirty="0" err="1"/>
              <a:t>офіційних</a:t>
            </a:r>
            <a:r>
              <a:rPr lang="ru-RU" sz="2000" dirty="0"/>
              <a:t> показників.</a:t>
            </a:r>
          </a:p>
        </p:txBody>
      </p:sp>
    </p:spTree>
    <p:extLst>
      <p:ext uri="{BB962C8B-B14F-4D97-AF65-F5344CB8AC3E}">
        <p14:creationId xmlns:p14="http://schemas.microsoft.com/office/powerpoint/2010/main" val="1030732196"/>
      </p:ext>
    </p:extLst>
  </p:cSld>
  <p:clrMapOvr>
    <a:masterClrMapping/>
  </p:clrMapOvr>
  <p:transition>
    <p:strips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40769"/>
            <a:ext cx="8424936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/>
              <a:t>У </a:t>
            </a:r>
            <a:r>
              <a:rPr lang="ru-RU" sz="2000" dirty="0" err="1"/>
              <a:t>більшості</a:t>
            </a:r>
            <a:r>
              <a:rPr lang="ru-RU" sz="2000" dirty="0"/>
              <a:t> </a:t>
            </a:r>
            <a:r>
              <a:rPr lang="ru-RU" sz="2000" dirty="0" err="1"/>
              <a:t>країн</a:t>
            </a:r>
            <a:r>
              <a:rPr lang="ru-RU" sz="2000" dirty="0"/>
              <a:t> і в </a:t>
            </a:r>
            <a:r>
              <a:rPr lang="ru-RU" sz="2000" dirty="0" err="1"/>
              <a:t>нашій</a:t>
            </a:r>
            <a:r>
              <a:rPr lang="ru-RU" sz="2000" dirty="0"/>
              <a:t> також, </a:t>
            </a:r>
            <a:r>
              <a:rPr lang="ru-RU" sz="2000" dirty="0" err="1"/>
              <a:t>громадськість</a:t>
            </a:r>
            <a:r>
              <a:rPr lang="ru-RU" sz="2000" dirty="0"/>
              <a:t> мало </a:t>
            </a:r>
            <a:r>
              <a:rPr lang="ru-RU" sz="2000" dirty="0" err="1"/>
              <a:t>обізнана</a:t>
            </a:r>
            <a:r>
              <a:rPr lang="ru-RU" sz="2000" dirty="0"/>
              <a:t> про ЦСР і не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можливості</a:t>
            </a:r>
            <a:r>
              <a:rPr lang="ru-RU" sz="2000" dirty="0"/>
              <a:t> </a:t>
            </a:r>
            <a:r>
              <a:rPr lang="ru-RU" sz="2000" dirty="0" err="1"/>
              <a:t>брати</a:t>
            </a:r>
            <a:r>
              <a:rPr lang="ru-RU" sz="2000" dirty="0"/>
              <a:t> </a:t>
            </a:r>
            <a:r>
              <a:rPr lang="ru-RU" sz="2000" dirty="0" err="1"/>
              <a:t>активну</a:t>
            </a:r>
            <a:r>
              <a:rPr lang="ru-RU" sz="2000" dirty="0"/>
              <a:t> участь в їх </a:t>
            </a:r>
            <a:r>
              <a:rPr lang="ru-RU" sz="2000" dirty="0" err="1"/>
              <a:t>реалізації</a:t>
            </a:r>
            <a:r>
              <a:rPr lang="ru-RU" sz="2000" dirty="0"/>
              <a:t>. </a:t>
            </a:r>
            <a:r>
              <a:rPr lang="ru-RU" sz="2000" dirty="0" err="1"/>
              <a:t>Університет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виступати</a:t>
            </a:r>
            <a:r>
              <a:rPr lang="ru-RU" sz="2000" dirty="0"/>
              <a:t> в </a:t>
            </a:r>
            <a:r>
              <a:rPr lang="ru-RU" sz="2000" dirty="0" err="1"/>
              <a:t>якості</a:t>
            </a:r>
            <a:r>
              <a:rPr lang="ru-RU" sz="2000" dirty="0"/>
              <a:t> </a:t>
            </a:r>
            <a:r>
              <a:rPr lang="ru-RU" sz="2000" dirty="0" err="1"/>
              <a:t>ключового</a:t>
            </a:r>
            <a:r>
              <a:rPr lang="ru-RU" sz="2000" dirty="0"/>
              <a:t> фактора для </a:t>
            </a:r>
            <a:r>
              <a:rPr lang="ru-RU" sz="2000" dirty="0" err="1"/>
              <a:t>впровадження</a:t>
            </a:r>
            <a:r>
              <a:rPr lang="ru-RU" sz="2000" dirty="0"/>
              <a:t> в </a:t>
            </a:r>
            <a:r>
              <a:rPr lang="ru-RU" sz="2000" dirty="0" err="1"/>
              <a:t>масову</a:t>
            </a:r>
            <a:r>
              <a:rPr lang="ru-RU" sz="2000" dirty="0"/>
              <a:t> </a:t>
            </a:r>
            <a:r>
              <a:rPr lang="ru-RU" sz="2000" dirty="0" err="1"/>
              <a:t>свідомість</a:t>
            </a:r>
            <a:r>
              <a:rPr lang="ru-RU" sz="2000" dirty="0"/>
              <a:t> ЦСР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розповсюдження</a:t>
            </a:r>
            <a:r>
              <a:rPr lang="ru-RU" sz="2000" dirty="0"/>
              <a:t> </a:t>
            </a:r>
            <a:r>
              <a:rPr lang="ru-RU" sz="2000" dirty="0" err="1"/>
              <a:t>знань</a:t>
            </a:r>
            <a:r>
              <a:rPr lang="ru-RU" sz="2000" dirty="0"/>
              <a:t>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err="1" smtClean="0"/>
              <a:t>Університети</a:t>
            </a:r>
            <a:r>
              <a:rPr lang="ru-RU" sz="2000" dirty="0" smtClean="0"/>
              <a:t> </a:t>
            </a:r>
            <a:r>
              <a:rPr lang="ru-RU" sz="2000" dirty="0"/>
              <a:t>є </a:t>
            </a:r>
            <a:r>
              <a:rPr lang="ru-RU" sz="2000" dirty="0" err="1"/>
              <a:t>джерелом</a:t>
            </a:r>
            <a:r>
              <a:rPr lang="ru-RU" sz="2000" dirty="0"/>
              <a:t> </a:t>
            </a:r>
            <a:r>
              <a:rPr lang="ru-RU" sz="2000" dirty="0" err="1"/>
              <a:t>знань</a:t>
            </a:r>
            <a:r>
              <a:rPr lang="ru-RU" sz="2000" dirty="0"/>
              <a:t> та </a:t>
            </a:r>
            <a:r>
              <a:rPr lang="ru-RU" sz="2000" dirty="0" err="1"/>
              <a:t>виконують</a:t>
            </a:r>
            <a:r>
              <a:rPr lang="ru-RU" sz="2000" dirty="0"/>
              <a:t> </a:t>
            </a:r>
            <a:r>
              <a:rPr lang="ru-RU" sz="2000" dirty="0" err="1"/>
              <a:t>особливу</a:t>
            </a:r>
            <a:r>
              <a:rPr lang="ru-RU" sz="2000" dirty="0"/>
              <a:t> </a:t>
            </a:r>
            <a:r>
              <a:rPr lang="ru-RU" sz="2000" dirty="0" err="1"/>
              <a:t>місію</a:t>
            </a:r>
            <a:r>
              <a:rPr lang="ru-RU" sz="2000" dirty="0"/>
              <a:t> на благо </a:t>
            </a:r>
            <a:r>
              <a:rPr lang="ru-RU" sz="2000" dirty="0" err="1"/>
              <a:t>суспільства</a:t>
            </a:r>
            <a:r>
              <a:rPr lang="ru-RU" sz="2000" dirty="0"/>
              <a:t> і </a:t>
            </a:r>
            <a:r>
              <a:rPr lang="ru-RU" sz="2000" dirty="0" err="1"/>
              <a:t>традиційно</a:t>
            </a:r>
            <a:r>
              <a:rPr lang="ru-RU" sz="2000" dirty="0"/>
              <a:t> </a:t>
            </a:r>
            <a:r>
              <a:rPr lang="ru-RU" sz="2000" dirty="0" err="1"/>
              <a:t>займають</a:t>
            </a:r>
            <a:r>
              <a:rPr lang="ru-RU" sz="2000" dirty="0"/>
              <a:t> </a:t>
            </a:r>
            <a:r>
              <a:rPr lang="ru-RU" sz="2000" dirty="0" err="1"/>
              <a:t>унікальне</a:t>
            </a:r>
            <a:r>
              <a:rPr lang="ru-RU" sz="2000" dirty="0"/>
              <a:t> положення в </a:t>
            </a:r>
            <a:r>
              <a:rPr lang="ru-RU" sz="2000" dirty="0" err="1"/>
              <a:t>суспільстві</a:t>
            </a:r>
            <a:r>
              <a:rPr lang="ru-RU" sz="2000" dirty="0"/>
              <a:t> – це </a:t>
            </a:r>
            <a:r>
              <a:rPr lang="ru-RU" sz="2000" dirty="0" err="1"/>
              <a:t>робить</a:t>
            </a:r>
            <a:r>
              <a:rPr lang="ru-RU" sz="2000" dirty="0"/>
              <a:t> їх особливо </a:t>
            </a:r>
            <a:r>
              <a:rPr lang="ru-RU" sz="2000" dirty="0" err="1"/>
              <a:t>придатними</a:t>
            </a:r>
            <a:r>
              <a:rPr lang="ru-RU" sz="2000" dirty="0"/>
              <a:t> для </a:t>
            </a:r>
            <a:r>
              <a:rPr lang="ru-RU" sz="2000" dirty="0" err="1"/>
              <a:t>лідерства</a:t>
            </a:r>
            <a:r>
              <a:rPr lang="ru-RU" sz="2000" dirty="0"/>
              <a:t> в </a:t>
            </a:r>
            <a:r>
              <a:rPr lang="ru-RU" sz="2000" dirty="0" err="1"/>
              <a:t>реалізації</a:t>
            </a:r>
            <a:r>
              <a:rPr lang="ru-RU" sz="2000" dirty="0"/>
              <a:t> </a:t>
            </a:r>
            <a:r>
              <a:rPr lang="ru-RU" sz="2000" dirty="0" err="1"/>
              <a:t>Цілей</a:t>
            </a:r>
            <a:r>
              <a:rPr lang="ru-RU" sz="2000" dirty="0"/>
              <a:t> </a:t>
            </a:r>
            <a:r>
              <a:rPr lang="ru-RU" sz="2000" dirty="0" err="1"/>
              <a:t>сталого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. </a:t>
            </a:r>
            <a:endParaRPr lang="ru-RU" sz="2000" dirty="0" smtClean="0"/>
          </a:p>
          <a:p>
            <a:pPr algn="just"/>
            <a:r>
              <a:rPr lang="ru-RU" sz="2000" dirty="0" smtClean="0"/>
              <a:t>17 </a:t>
            </a:r>
            <a:r>
              <a:rPr lang="ru-RU" sz="2000" dirty="0" err="1"/>
              <a:t>цілей</a:t>
            </a:r>
            <a:r>
              <a:rPr lang="ru-RU" sz="2000" dirty="0"/>
              <a:t> та 169 задач нового плану </a:t>
            </a:r>
            <a:r>
              <a:rPr lang="ru-RU" sz="2000" dirty="0" err="1"/>
              <a:t>дій</a:t>
            </a:r>
            <a:r>
              <a:rPr lang="ru-RU" sz="2000" dirty="0"/>
              <a:t> </a:t>
            </a:r>
            <a:r>
              <a:rPr lang="ru-RU" sz="2000" dirty="0" err="1"/>
              <a:t>набули</a:t>
            </a:r>
            <a:r>
              <a:rPr lang="ru-RU" sz="2000" dirty="0"/>
              <a:t> </a:t>
            </a:r>
            <a:r>
              <a:rPr lang="ru-RU" sz="2000" dirty="0" err="1"/>
              <a:t>чинності</a:t>
            </a:r>
            <a:r>
              <a:rPr lang="ru-RU" sz="2000" dirty="0"/>
              <a:t> 1 </a:t>
            </a:r>
            <a:r>
              <a:rPr lang="ru-RU" sz="2000" dirty="0" err="1"/>
              <a:t>січня</a:t>
            </a:r>
            <a:r>
              <a:rPr lang="ru-RU" sz="2000" dirty="0"/>
              <a:t> 2016 року. </a:t>
            </a:r>
            <a:endParaRPr lang="ru-RU" sz="2000" dirty="0" smtClean="0"/>
          </a:p>
          <a:p>
            <a:pPr algn="just"/>
            <a:r>
              <a:rPr lang="ru-RU" sz="2000" dirty="0" smtClean="0"/>
              <a:t>Робота </a:t>
            </a:r>
            <a:r>
              <a:rPr lang="ru-RU" sz="2000" dirty="0"/>
              <a:t>над </a:t>
            </a:r>
            <a:r>
              <a:rPr lang="ru-RU" sz="2000" dirty="0" err="1"/>
              <a:t>цим</a:t>
            </a:r>
            <a:r>
              <a:rPr lang="ru-RU" sz="2000" dirty="0"/>
              <a:t> планом </a:t>
            </a:r>
            <a:r>
              <a:rPr lang="ru-RU" sz="2000" dirty="0" err="1"/>
              <a:t>дій</a:t>
            </a:r>
            <a:r>
              <a:rPr lang="ru-RU" sz="2000" dirty="0"/>
              <a:t> </a:t>
            </a:r>
            <a:r>
              <a:rPr lang="ru-RU" sz="2000" dirty="0" err="1"/>
              <a:t>розрахована</a:t>
            </a:r>
            <a:r>
              <a:rPr lang="ru-RU" sz="2000" dirty="0"/>
              <a:t> </a:t>
            </a:r>
            <a:r>
              <a:rPr lang="ru-RU" sz="2000" b="1" dirty="0"/>
              <a:t>на 15 </a:t>
            </a:r>
            <a:r>
              <a:rPr lang="ru-RU" sz="2000" b="1" dirty="0" err="1"/>
              <a:t>років</a:t>
            </a:r>
            <a:r>
              <a:rPr lang="ru-RU" sz="2000" b="1" dirty="0"/>
              <a:t> – до 2030 року.</a:t>
            </a:r>
          </a:p>
        </p:txBody>
      </p:sp>
    </p:spTree>
    <p:extLst>
      <p:ext uri="{BB962C8B-B14F-4D97-AF65-F5344CB8AC3E}">
        <p14:creationId xmlns:p14="http://schemas.microsoft.com/office/powerpoint/2010/main" val="4128616745"/>
      </p:ext>
    </p:extLst>
  </p:cSld>
  <p:clrMapOvr>
    <a:masterClrMapping/>
  </p:clrMapOvr>
  <p:transition>
    <p:strips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2"/>
            <a:ext cx="8640960" cy="48628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/>
              <a:t>17 </a:t>
            </a:r>
            <a:r>
              <a:rPr lang="ru-RU" sz="2200" dirty="0" err="1"/>
              <a:t>Цілей</a:t>
            </a:r>
            <a:r>
              <a:rPr lang="ru-RU" sz="2200" dirty="0"/>
              <a:t> </a:t>
            </a:r>
            <a:r>
              <a:rPr lang="ru-RU" sz="2200" dirty="0" err="1"/>
              <a:t>сталого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. </a:t>
            </a:r>
            <a:endParaRPr lang="ru-RU" sz="2200" dirty="0" smtClean="0"/>
          </a:p>
          <a:p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1: </a:t>
            </a:r>
            <a:r>
              <a:rPr lang="ru-RU" dirty="0" err="1"/>
              <a:t>Покінчити</a:t>
            </a:r>
            <a:r>
              <a:rPr lang="ru-RU" dirty="0"/>
              <a:t> з </a:t>
            </a:r>
            <a:r>
              <a:rPr lang="ru-RU" dirty="0" err="1"/>
              <a:t>бідністю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формах в </a:t>
            </a:r>
            <a:r>
              <a:rPr lang="ru-RU" dirty="0" err="1"/>
              <a:t>усьому</a:t>
            </a:r>
            <a:r>
              <a:rPr lang="ru-RU" dirty="0"/>
              <a:t> </a:t>
            </a:r>
            <a:r>
              <a:rPr lang="ru-RU" dirty="0" err="1"/>
              <a:t>світі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2: </a:t>
            </a:r>
            <a:r>
              <a:rPr lang="ru-RU" dirty="0" err="1"/>
              <a:t>Покінчити</a:t>
            </a:r>
            <a:r>
              <a:rPr lang="ru-RU" dirty="0"/>
              <a:t> з голодом,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продовольчу</a:t>
            </a:r>
            <a:r>
              <a:rPr lang="ru-RU" dirty="0"/>
              <a:t> </a:t>
            </a:r>
            <a:r>
              <a:rPr lang="ru-RU" dirty="0" err="1"/>
              <a:t>безпеку</a:t>
            </a:r>
            <a:r>
              <a:rPr lang="ru-RU" dirty="0"/>
              <a:t> і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 і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сталому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сільського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3: </a:t>
            </a:r>
            <a:r>
              <a:rPr lang="ru-RU" dirty="0" err="1"/>
              <a:t>Забезпечити</a:t>
            </a:r>
            <a:r>
              <a:rPr lang="ru-RU" dirty="0"/>
              <a:t> здоровий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добробуту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в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віці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4: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всеохоплюючу</a:t>
            </a:r>
            <a:r>
              <a:rPr lang="ru-RU" dirty="0"/>
              <a:t> і </a:t>
            </a:r>
            <a:r>
              <a:rPr lang="ru-RU" dirty="0" err="1"/>
              <a:t>справедливу</a:t>
            </a:r>
            <a:r>
              <a:rPr lang="ru-RU" dirty="0"/>
              <a:t> </a:t>
            </a:r>
            <a:r>
              <a:rPr lang="ru-RU" dirty="0" err="1"/>
              <a:t>якісну</a:t>
            </a:r>
            <a:r>
              <a:rPr lang="ru-RU" dirty="0"/>
              <a:t> </a:t>
            </a:r>
            <a:r>
              <a:rPr lang="ru-RU" dirty="0" err="1"/>
              <a:t>освіту</a:t>
            </a:r>
            <a:r>
              <a:rPr lang="ru-RU" dirty="0"/>
              <a:t> і </a:t>
            </a:r>
            <a:r>
              <a:rPr lang="ru-RU" dirty="0" err="1"/>
              <a:t>заохочувати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5: </a:t>
            </a:r>
            <a:r>
              <a:rPr lang="ru-RU" dirty="0" err="1"/>
              <a:t>Домогтися</a:t>
            </a:r>
            <a:r>
              <a:rPr lang="ru-RU" dirty="0"/>
              <a:t> </a:t>
            </a:r>
            <a:r>
              <a:rPr lang="ru-RU" dirty="0" err="1"/>
              <a:t>гендерної</a:t>
            </a:r>
            <a:r>
              <a:rPr lang="ru-RU" dirty="0"/>
              <a:t> </a:t>
            </a:r>
            <a:r>
              <a:rPr lang="ru-RU" dirty="0" err="1"/>
              <a:t>рівності</a:t>
            </a:r>
            <a:r>
              <a:rPr lang="ru-RU" dirty="0"/>
              <a:t> та </a:t>
            </a:r>
            <a:r>
              <a:rPr lang="ru-RU" dirty="0" err="1"/>
              <a:t>розширити</a:t>
            </a:r>
            <a:r>
              <a:rPr lang="ru-RU" dirty="0"/>
              <a:t> права і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жінок</a:t>
            </a:r>
            <a:r>
              <a:rPr lang="ru-RU" dirty="0"/>
              <a:t> і </a:t>
            </a:r>
            <a:r>
              <a:rPr lang="ru-RU" dirty="0" err="1"/>
              <a:t>дівчаток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6: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і </a:t>
            </a:r>
            <a:r>
              <a:rPr lang="ru-RU" dirty="0" err="1"/>
              <a:t>раціональне</a:t>
            </a:r>
            <a:r>
              <a:rPr lang="ru-RU" dirty="0"/>
              <a:t> використання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та </a:t>
            </a:r>
            <a:r>
              <a:rPr lang="ru-RU" dirty="0" err="1"/>
              <a:t>санітарії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7: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доступ до недорогого, </a:t>
            </a:r>
            <a:r>
              <a:rPr lang="ru-RU" dirty="0" err="1"/>
              <a:t>надійного</a:t>
            </a:r>
            <a:r>
              <a:rPr lang="ru-RU" dirty="0"/>
              <a:t>, </a:t>
            </a:r>
            <a:r>
              <a:rPr lang="ru-RU" dirty="0" err="1"/>
              <a:t>стійкого</a:t>
            </a:r>
            <a:r>
              <a:rPr lang="ru-RU" dirty="0"/>
              <a:t> і </a:t>
            </a:r>
            <a:r>
              <a:rPr lang="ru-RU" dirty="0" err="1"/>
              <a:t>сучасного</a:t>
            </a:r>
            <a:r>
              <a:rPr lang="ru-RU" dirty="0"/>
              <a:t> </a:t>
            </a:r>
            <a:r>
              <a:rPr lang="ru-RU" dirty="0" err="1"/>
              <a:t>енергопостачання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8: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неухильному</a:t>
            </a:r>
            <a:r>
              <a:rPr lang="ru-RU" dirty="0"/>
              <a:t>, </a:t>
            </a:r>
            <a:r>
              <a:rPr lang="ru-RU" dirty="0" err="1"/>
              <a:t>всеохоплюючому</a:t>
            </a:r>
            <a:r>
              <a:rPr lang="ru-RU" dirty="0"/>
              <a:t> та </a:t>
            </a:r>
            <a:r>
              <a:rPr lang="ru-RU" dirty="0" err="1"/>
              <a:t>сталому</a:t>
            </a:r>
            <a:r>
              <a:rPr lang="ru-RU" dirty="0"/>
              <a:t> </a:t>
            </a:r>
            <a:r>
              <a:rPr lang="ru-RU" dirty="0" err="1"/>
              <a:t>економічному</a:t>
            </a:r>
            <a:r>
              <a:rPr lang="ru-RU" dirty="0"/>
              <a:t> </a:t>
            </a:r>
            <a:r>
              <a:rPr lang="ru-RU" dirty="0" err="1"/>
              <a:t>зростанню</a:t>
            </a:r>
            <a:r>
              <a:rPr lang="ru-RU" dirty="0"/>
              <a:t>, </a:t>
            </a:r>
            <a:r>
              <a:rPr lang="ru-RU" dirty="0" err="1"/>
              <a:t>повній</a:t>
            </a:r>
            <a:r>
              <a:rPr lang="ru-RU" dirty="0"/>
              <a:t> і </a:t>
            </a:r>
            <a:r>
              <a:rPr lang="ru-RU" dirty="0" err="1"/>
              <a:t>продуктивній</a:t>
            </a:r>
            <a:r>
              <a:rPr lang="ru-RU" dirty="0"/>
              <a:t> </a:t>
            </a:r>
            <a:r>
              <a:rPr lang="ru-RU" dirty="0" err="1"/>
              <a:t>зайнятості</a:t>
            </a:r>
            <a:r>
              <a:rPr lang="ru-RU" dirty="0"/>
              <a:t> та </a:t>
            </a:r>
            <a:r>
              <a:rPr lang="ru-RU" dirty="0" err="1"/>
              <a:t>гідній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7102385"/>
      </p:ext>
    </p:extLst>
  </p:cSld>
  <p:clrMapOvr>
    <a:masterClrMapping/>
  </p:clrMapOvr>
  <p:transition>
    <p:strips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640960" cy="62478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/>
              <a:t>17 </a:t>
            </a:r>
            <a:r>
              <a:rPr lang="ru-RU" sz="2200" dirty="0" err="1"/>
              <a:t>Цілей</a:t>
            </a:r>
            <a:r>
              <a:rPr lang="ru-RU" sz="2200" dirty="0"/>
              <a:t> </a:t>
            </a:r>
            <a:r>
              <a:rPr lang="ru-RU" sz="2200" dirty="0" err="1"/>
              <a:t>сталого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. </a:t>
            </a:r>
            <a:endParaRPr lang="ru-RU" sz="2200" dirty="0" smtClean="0"/>
          </a:p>
          <a:p>
            <a:endParaRPr lang="ru-RU" dirty="0" smtClean="0"/>
          </a:p>
          <a:p>
            <a:r>
              <a:rPr lang="ru-RU" dirty="0" err="1"/>
              <a:t>Ціль</a:t>
            </a:r>
            <a:r>
              <a:rPr lang="ru-RU" dirty="0"/>
              <a:t> 9: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гнучку</a:t>
            </a:r>
            <a:r>
              <a:rPr lang="ru-RU" dirty="0"/>
              <a:t> </a:t>
            </a:r>
            <a:r>
              <a:rPr lang="ru-RU" dirty="0" err="1"/>
              <a:t>інфраструктуру</a:t>
            </a:r>
            <a:r>
              <a:rPr lang="ru-RU" dirty="0"/>
              <a:t>,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всеосяжній</a:t>
            </a:r>
            <a:r>
              <a:rPr lang="ru-RU" dirty="0"/>
              <a:t> і </a:t>
            </a:r>
            <a:r>
              <a:rPr lang="ru-RU" dirty="0" err="1"/>
              <a:t>стійкій</a:t>
            </a:r>
            <a:r>
              <a:rPr lang="ru-RU" dirty="0"/>
              <a:t> </a:t>
            </a:r>
            <a:r>
              <a:rPr lang="ru-RU" dirty="0" err="1"/>
              <a:t>індустріалізації</a:t>
            </a:r>
            <a:r>
              <a:rPr lang="ru-RU" dirty="0"/>
              <a:t> і </a:t>
            </a:r>
            <a:r>
              <a:rPr lang="ru-RU" dirty="0" err="1"/>
              <a:t>заохочувати</a:t>
            </a:r>
            <a:r>
              <a:rPr lang="ru-RU" dirty="0"/>
              <a:t> </a:t>
            </a:r>
            <a:r>
              <a:rPr lang="ru-RU" dirty="0" err="1"/>
              <a:t>інновації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10: </a:t>
            </a:r>
            <a:r>
              <a:rPr lang="ru-RU" dirty="0" err="1"/>
              <a:t>Зменшити</a:t>
            </a:r>
            <a:r>
              <a:rPr lang="ru-RU" dirty="0"/>
              <a:t> </a:t>
            </a:r>
            <a:r>
              <a:rPr lang="ru-RU" dirty="0" err="1"/>
              <a:t>нерівність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і </a:t>
            </a:r>
            <a:r>
              <a:rPr lang="ru-RU" dirty="0" err="1"/>
              <a:t>між</a:t>
            </a:r>
            <a:r>
              <a:rPr lang="ru-RU" dirty="0"/>
              <a:t> ними.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11: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і </a:t>
            </a:r>
            <a:r>
              <a:rPr lang="ru-RU" dirty="0" err="1"/>
              <a:t>населені</a:t>
            </a:r>
            <a:r>
              <a:rPr lang="ru-RU" dirty="0"/>
              <a:t> </a:t>
            </a:r>
            <a:r>
              <a:rPr lang="ru-RU" dirty="0" err="1"/>
              <a:t>пункти</a:t>
            </a:r>
            <a:r>
              <a:rPr lang="ru-RU" dirty="0"/>
              <a:t> </a:t>
            </a:r>
            <a:r>
              <a:rPr lang="ru-RU" dirty="0" err="1"/>
              <a:t>відкритими</a:t>
            </a:r>
            <a:r>
              <a:rPr lang="ru-RU" dirty="0"/>
              <a:t>, </a:t>
            </a:r>
            <a:r>
              <a:rPr lang="ru-RU" dirty="0" err="1"/>
              <a:t>безпечними</a:t>
            </a:r>
            <a:r>
              <a:rPr lang="ru-RU" dirty="0"/>
              <a:t>, </a:t>
            </a:r>
            <a:r>
              <a:rPr lang="ru-RU" dirty="0" err="1"/>
              <a:t>життєздатними</a:t>
            </a:r>
            <a:r>
              <a:rPr lang="ru-RU" dirty="0"/>
              <a:t> і </a:t>
            </a:r>
            <a:r>
              <a:rPr lang="ru-RU" dirty="0" err="1"/>
              <a:t>стійкими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12: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стійкі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 і </a:t>
            </a:r>
            <a:r>
              <a:rPr lang="ru-RU" dirty="0" err="1"/>
              <a:t>виробництва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13: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термінових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з </a:t>
            </a:r>
            <a:r>
              <a:rPr lang="ru-RU" dirty="0" err="1"/>
              <a:t>боротьби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клімату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наслідками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14: </a:t>
            </a:r>
            <a:r>
              <a:rPr lang="ru-RU" dirty="0" err="1"/>
              <a:t>Зберігати</a:t>
            </a:r>
            <a:r>
              <a:rPr lang="ru-RU" dirty="0"/>
              <a:t> і </a:t>
            </a:r>
            <a:r>
              <a:rPr lang="ru-RU" dirty="0" err="1"/>
              <a:t>раціонально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океани</a:t>
            </a:r>
            <a:r>
              <a:rPr lang="ru-RU" dirty="0"/>
              <a:t>, моря і </a:t>
            </a:r>
            <a:r>
              <a:rPr lang="ru-RU" dirty="0" err="1"/>
              <a:t>морські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15: </a:t>
            </a:r>
            <a:r>
              <a:rPr lang="ru-RU" dirty="0" err="1"/>
              <a:t>Зберігати</a:t>
            </a:r>
            <a:r>
              <a:rPr lang="ru-RU" dirty="0"/>
              <a:t> і </a:t>
            </a:r>
            <a:r>
              <a:rPr lang="ru-RU" dirty="0" err="1"/>
              <a:t>відновлювати</a:t>
            </a:r>
            <a:r>
              <a:rPr lang="ru-RU" dirty="0"/>
              <a:t> </a:t>
            </a:r>
            <a:r>
              <a:rPr lang="ru-RU" dirty="0" err="1"/>
              <a:t>екосистеми</a:t>
            </a:r>
            <a:r>
              <a:rPr lang="ru-RU" dirty="0"/>
              <a:t> </a:t>
            </a:r>
            <a:r>
              <a:rPr lang="ru-RU" dirty="0" err="1"/>
              <a:t>суші</a:t>
            </a:r>
            <a:r>
              <a:rPr lang="ru-RU" dirty="0"/>
              <a:t> і </a:t>
            </a:r>
            <a:r>
              <a:rPr lang="ru-RU" dirty="0" err="1"/>
              <a:t>сприяти</a:t>
            </a:r>
            <a:r>
              <a:rPr lang="ru-RU" dirty="0"/>
              <a:t> їх </a:t>
            </a:r>
            <a:r>
              <a:rPr lang="ru-RU" dirty="0" err="1"/>
              <a:t>раціональному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, </a:t>
            </a:r>
            <a:r>
              <a:rPr lang="ru-RU" dirty="0" err="1"/>
              <a:t>раціонально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лісами</a:t>
            </a:r>
            <a:r>
              <a:rPr lang="ru-RU" dirty="0"/>
              <a:t>, </a:t>
            </a:r>
            <a:r>
              <a:rPr lang="ru-RU" dirty="0" err="1"/>
              <a:t>боротися</a:t>
            </a:r>
            <a:r>
              <a:rPr lang="ru-RU" dirty="0"/>
              <a:t> з </a:t>
            </a:r>
            <a:r>
              <a:rPr lang="ru-RU" dirty="0" err="1"/>
              <a:t>опустелюванням</a:t>
            </a:r>
            <a:r>
              <a:rPr lang="ru-RU" dirty="0"/>
              <a:t>, </a:t>
            </a:r>
            <a:r>
              <a:rPr lang="ru-RU" dirty="0" err="1"/>
              <a:t>зупинити</a:t>
            </a:r>
            <a:r>
              <a:rPr lang="ru-RU" dirty="0"/>
              <a:t> і </a:t>
            </a:r>
            <a:r>
              <a:rPr lang="ru-RU" dirty="0" err="1"/>
              <a:t>повернути</a:t>
            </a:r>
            <a:r>
              <a:rPr lang="ru-RU" dirty="0"/>
              <a:t> назад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деградації</a:t>
            </a:r>
            <a:r>
              <a:rPr lang="ru-RU" dirty="0"/>
              <a:t> земель і </a:t>
            </a:r>
            <a:r>
              <a:rPr lang="ru-RU" dirty="0" err="1"/>
              <a:t>зупинити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біорізноманіття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16: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створенню</a:t>
            </a:r>
            <a:r>
              <a:rPr lang="ru-RU" dirty="0"/>
              <a:t> </a:t>
            </a:r>
            <a:r>
              <a:rPr lang="ru-RU" dirty="0" err="1"/>
              <a:t>мирних</a:t>
            </a:r>
            <a:r>
              <a:rPr lang="ru-RU" dirty="0"/>
              <a:t> і </a:t>
            </a:r>
            <a:r>
              <a:rPr lang="ru-RU" dirty="0" err="1"/>
              <a:t>вільних</a:t>
            </a:r>
            <a:r>
              <a:rPr lang="ru-RU" dirty="0"/>
              <a:t> від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бар’єрів</a:t>
            </a:r>
            <a:r>
              <a:rPr lang="ru-RU" dirty="0"/>
              <a:t> </a:t>
            </a:r>
            <a:r>
              <a:rPr lang="ru-RU" dirty="0" err="1"/>
              <a:t>суспільств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забезпечувати</a:t>
            </a:r>
            <a:r>
              <a:rPr lang="ru-RU" dirty="0"/>
              <a:t> доступ до </a:t>
            </a:r>
            <a:r>
              <a:rPr lang="ru-RU" dirty="0" err="1"/>
              <a:t>правосуддя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і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ефективні</a:t>
            </a:r>
            <a:r>
              <a:rPr lang="ru-RU" dirty="0"/>
              <a:t>, </a:t>
            </a:r>
            <a:r>
              <a:rPr lang="ru-RU" dirty="0" err="1"/>
              <a:t>підзвітні</a:t>
            </a:r>
            <a:r>
              <a:rPr lang="ru-RU" dirty="0"/>
              <a:t> і </a:t>
            </a:r>
            <a:r>
              <a:rPr lang="ru-RU" dirty="0" err="1"/>
              <a:t>засновані</a:t>
            </a:r>
            <a:r>
              <a:rPr lang="ru-RU" dirty="0"/>
              <a:t> на </a:t>
            </a:r>
            <a:r>
              <a:rPr lang="ru-RU" dirty="0" err="1"/>
              <a:t>широкій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установи на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Ціль</a:t>
            </a:r>
            <a:r>
              <a:rPr lang="ru-RU" dirty="0" smtClean="0"/>
              <a:t> </a:t>
            </a:r>
            <a:r>
              <a:rPr lang="ru-RU" dirty="0"/>
              <a:t>17: </a:t>
            </a:r>
            <a:r>
              <a:rPr lang="ru-RU" dirty="0" err="1"/>
              <a:t>Зміцнювати</a:t>
            </a:r>
            <a:r>
              <a:rPr lang="ru-RU" dirty="0"/>
              <a:t> засоби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та </a:t>
            </a:r>
            <a:r>
              <a:rPr lang="ru-RU" dirty="0" err="1"/>
              <a:t>активізувати</a:t>
            </a:r>
            <a:r>
              <a:rPr lang="ru-RU" dirty="0"/>
              <a:t> роботу </a:t>
            </a:r>
            <a:r>
              <a:rPr lang="ru-RU" dirty="0" err="1"/>
              <a:t>механізмів</a:t>
            </a:r>
            <a:r>
              <a:rPr lang="ru-RU" dirty="0"/>
              <a:t> Глобального партнерства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5606459"/>
      </p:ext>
    </p:extLst>
  </p:cSld>
  <p:clrMapOvr>
    <a:masterClrMapping/>
  </p:clrMapOvr>
  <p:transition>
    <p:strips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9/97/SDG-1_Ukrainian.svg/220px-SDG-1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4664"/>
            <a:ext cx="2232248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2060848"/>
            <a:ext cx="6534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Подолання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бідності</a:t>
            </a:r>
            <a:r>
              <a:rPr lang="ru-RU" b="1" dirty="0">
                <a:solidFill>
                  <a:srgbClr val="202122"/>
                </a:solidFill>
              </a:rPr>
              <a:t> у </a:t>
            </a:r>
            <a:r>
              <a:rPr lang="ru-RU" b="1" dirty="0" err="1">
                <a:solidFill>
                  <a:srgbClr val="202122"/>
                </a:solidFill>
              </a:rPr>
              <a:t>всіх</a:t>
            </a:r>
            <a:r>
              <a:rPr lang="ru-RU" b="1" dirty="0">
                <a:solidFill>
                  <a:srgbClr val="202122"/>
                </a:solidFill>
              </a:rPr>
              <a:t> формах і </a:t>
            </a:r>
            <a:r>
              <a:rPr lang="ru-RU" b="1" dirty="0" err="1">
                <a:solidFill>
                  <a:srgbClr val="202122"/>
                </a:solidFill>
              </a:rPr>
              <a:t>всюди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</a:t>
            </a:r>
            <a:r>
              <a:rPr lang="ru-RU" dirty="0" err="1">
                <a:solidFill>
                  <a:srgbClr val="202122"/>
                </a:solidFill>
              </a:rPr>
              <a:t>Подолання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бідності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всіх</a:t>
            </a:r>
            <a:r>
              <a:rPr lang="ru-RU" dirty="0">
                <a:solidFill>
                  <a:srgbClr val="202122"/>
                </a:solidFill>
              </a:rPr>
              <a:t> формах </a:t>
            </a:r>
            <a:r>
              <a:rPr lang="ru-RU" dirty="0" err="1">
                <a:solidFill>
                  <a:srgbClr val="202122"/>
                </a:solidFill>
              </a:rPr>
              <a:t>залишається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однією</a:t>
            </a:r>
            <a:r>
              <a:rPr lang="ru-RU" dirty="0">
                <a:solidFill>
                  <a:srgbClr val="202122"/>
                </a:solidFill>
              </a:rPr>
              <a:t> з </a:t>
            </a:r>
            <a:r>
              <a:rPr lang="ru-RU" dirty="0" err="1">
                <a:solidFill>
                  <a:srgbClr val="202122"/>
                </a:solidFill>
              </a:rPr>
              <a:t>найбільших</a:t>
            </a:r>
            <a:r>
              <a:rPr lang="ru-RU" dirty="0">
                <a:solidFill>
                  <a:srgbClr val="202122"/>
                </a:solidFill>
              </a:rPr>
              <a:t> проблем, що стоять перед </a:t>
            </a:r>
            <a:r>
              <a:rPr lang="ru-RU" dirty="0" err="1">
                <a:solidFill>
                  <a:srgbClr val="202122"/>
                </a:solidFill>
              </a:rPr>
              <a:t>людством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Хоча</a:t>
            </a:r>
            <a:r>
              <a:rPr lang="ru-RU" dirty="0">
                <a:solidFill>
                  <a:srgbClr val="202122"/>
                </a:solidFill>
              </a:rPr>
              <a:t> за </a:t>
            </a:r>
            <a:r>
              <a:rPr lang="ru-RU" dirty="0" err="1">
                <a:solidFill>
                  <a:srgbClr val="202122"/>
                </a:solidFill>
              </a:rPr>
              <a:t>період</a:t>
            </a:r>
            <a:r>
              <a:rPr lang="ru-RU" dirty="0">
                <a:solidFill>
                  <a:srgbClr val="202122"/>
                </a:solidFill>
              </a:rPr>
              <a:t> з 1990 по 2015 р. </a:t>
            </a:r>
            <a:r>
              <a:rPr lang="ru-RU" dirty="0" err="1">
                <a:solidFill>
                  <a:srgbClr val="202122"/>
                </a:solidFill>
              </a:rPr>
              <a:t>кількість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осіб</a:t>
            </a:r>
            <a:r>
              <a:rPr lang="ru-RU" dirty="0">
                <a:solidFill>
                  <a:srgbClr val="202122"/>
                </a:solidFill>
              </a:rPr>
              <a:t>, які </a:t>
            </a:r>
            <a:r>
              <a:rPr lang="ru-RU" dirty="0" err="1">
                <a:solidFill>
                  <a:srgbClr val="202122"/>
                </a:solidFill>
              </a:rPr>
              <a:t>живуть</a:t>
            </a:r>
            <a:r>
              <a:rPr lang="ru-RU" dirty="0">
                <a:solidFill>
                  <a:srgbClr val="202122"/>
                </a:solidFill>
              </a:rPr>
              <a:t> в умовах </a:t>
            </a:r>
            <a:r>
              <a:rPr lang="ru-RU" dirty="0" err="1">
                <a:solidFill>
                  <a:srgbClr val="202122"/>
                </a:solidFill>
              </a:rPr>
              <a:t>крайньої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бідності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зменшилася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більш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ніж</a:t>
            </a:r>
            <a:r>
              <a:rPr lang="ru-RU" dirty="0">
                <a:solidFill>
                  <a:srgbClr val="202122"/>
                </a:solidFill>
              </a:rPr>
              <a:t> наполовину — з 1,9 млрд до 836 млн — проте </a:t>
            </a:r>
            <a:r>
              <a:rPr lang="ru-RU" dirty="0" err="1">
                <a:solidFill>
                  <a:srgbClr val="202122"/>
                </a:solidFill>
              </a:rPr>
              <a:t>забагато</a:t>
            </a:r>
            <a:r>
              <a:rPr lang="ru-RU" dirty="0">
                <a:solidFill>
                  <a:srgbClr val="202122"/>
                </a:solidFill>
              </a:rPr>
              <a:t> з них </a:t>
            </a:r>
            <a:r>
              <a:rPr lang="ru-RU" dirty="0" err="1">
                <a:solidFill>
                  <a:srgbClr val="202122"/>
                </a:solidFill>
              </a:rPr>
              <a:t>досі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борються</a:t>
            </a:r>
            <a:r>
              <a:rPr lang="ru-RU" dirty="0">
                <a:solidFill>
                  <a:srgbClr val="202122"/>
                </a:solidFill>
              </a:rPr>
              <a:t> за </a:t>
            </a:r>
            <a:r>
              <a:rPr lang="ru-RU" dirty="0" err="1">
                <a:solidFill>
                  <a:srgbClr val="202122"/>
                </a:solidFill>
              </a:rPr>
              <a:t>задоволення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базових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людських</a:t>
            </a:r>
            <a:r>
              <a:rPr lang="ru-RU" dirty="0">
                <a:solidFill>
                  <a:srgbClr val="202122"/>
                </a:solidFill>
              </a:rPr>
              <a:t> потреб.</a:t>
            </a:r>
          </a:p>
          <a:p>
            <a:r>
              <a:rPr lang="ru-RU" dirty="0">
                <a:solidFill>
                  <a:srgbClr val="202122"/>
                </a:solidFill>
              </a:rPr>
              <a:t>У </a:t>
            </a:r>
            <a:r>
              <a:rPr lang="ru-RU" dirty="0" err="1">
                <a:solidFill>
                  <a:srgbClr val="202122"/>
                </a:solidFill>
              </a:rPr>
              <a:t>всьому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800 </a:t>
            </a:r>
            <a:r>
              <a:rPr lang="ru-RU" dirty="0" err="1">
                <a:solidFill>
                  <a:srgbClr val="202122"/>
                </a:solidFill>
              </a:rPr>
              <a:t>мільйонів</a:t>
            </a:r>
            <a:r>
              <a:rPr lang="ru-RU" dirty="0">
                <a:solidFill>
                  <a:srgbClr val="202122"/>
                </a:solidFill>
              </a:rPr>
              <a:t> людей </a:t>
            </a:r>
            <a:r>
              <a:rPr lang="ru-RU" dirty="0" err="1">
                <a:solidFill>
                  <a:srgbClr val="202122"/>
                </a:solidFill>
              </a:rPr>
              <a:t>досі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живуть</a:t>
            </a:r>
            <a:r>
              <a:rPr lang="ru-RU" dirty="0">
                <a:solidFill>
                  <a:srgbClr val="202122"/>
                </a:solidFill>
              </a:rPr>
              <a:t> на суму, </a:t>
            </a:r>
            <a:r>
              <a:rPr lang="ru-RU" dirty="0" err="1">
                <a:solidFill>
                  <a:srgbClr val="202122"/>
                </a:solidFill>
              </a:rPr>
              <a:t>меншу</a:t>
            </a:r>
            <a:r>
              <a:rPr lang="ru-RU" dirty="0">
                <a:solidFill>
                  <a:srgbClr val="202122"/>
                </a:solidFill>
              </a:rPr>
              <a:t> за 1,25 дол. на день. </a:t>
            </a:r>
            <a:r>
              <a:rPr lang="ru-RU" dirty="0" err="1">
                <a:solidFill>
                  <a:srgbClr val="202122"/>
                </a:solidFill>
              </a:rPr>
              <a:t>Багато</a:t>
            </a:r>
            <a:r>
              <a:rPr lang="ru-RU" dirty="0">
                <a:solidFill>
                  <a:srgbClr val="202122"/>
                </a:solidFill>
              </a:rPr>
              <a:t> з них не </a:t>
            </a:r>
            <a:r>
              <a:rPr lang="ru-RU" dirty="0" err="1">
                <a:solidFill>
                  <a:srgbClr val="202122"/>
                </a:solidFill>
              </a:rPr>
              <a:t>забезпечені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достатнім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харчуванням</a:t>
            </a:r>
            <a:r>
              <a:rPr lang="ru-RU" dirty="0">
                <a:solidFill>
                  <a:srgbClr val="202122"/>
                </a:solidFill>
              </a:rPr>
              <a:t>, чистою </a:t>
            </a:r>
            <a:r>
              <a:rPr lang="ru-RU" dirty="0" err="1">
                <a:solidFill>
                  <a:srgbClr val="202122"/>
                </a:solidFill>
              </a:rPr>
              <a:t>питною</a:t>
            </a:r>
            <a:r>
              <a:rPr lang="ru-RU" dirty="0">
                <a:solidFill>
                  <a:srgbClr val="202122"/>
                </a:solidFill>
              </a:rPr>
              <a:t> водою та засобами </a:t>
            </a:r>
            <a:r>
              <a:rPr lang="ru-RU" dirty="0" err="1">
                <a:solidFill>
                  <a:srgbClr val="202122"/>
                </a:solidFill>
              </a:rPr>
              <a:t>санітарії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Швидке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в таких </a:t>
            </a:r>
            <a:r>
              <a:rPr lang="ru-RU" dirty="0" err="1">
                <a:solidFill>
                  <a:srgbClr val="202122"/>
                </a:solidFill>
              </a:rPr>
              <a:t>країнах</a:t>
            </a:r>
            <a:r>
              <a:rPr lang="ru-RU" dirty="0">
                <a:solidFill>
                  <a:srgbClr val="202122"/>
                </a:solidFill>
              </a:rPr>
              <a:t>, як Китай та </a:t>
            </a:r>
            <a:r>
              <a:rPr lang="ru-RU" dirty="0" err="1">
                <a:solidFill>
                  <a:srgbClr val="202122"/>
                </a:solidFill>
              </a:rPr>
              <a:t>Індія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вивело</a:t>
            </a:r>
            <a:r>
              <a:rPr lang="ru-RU" dirty="0">
                <a:solidFill>
                  <a:srgbClr val="202122"/>
                </a:solidFill>
              </a:rPr>
              <a:t> з </a:t>
            </a:r>
            <a:r>
              <a:rPr lang="ru-RU" dirty="0" err="1">
                <a:solidFill>
                  <a:srgbClr val="202122"/>
                </a:solidFill>
              </a:rPr>
              <a:t>бідності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мільйони</a:t>
            </a:r>
            <a:r>
              <a:rPr lang="ru-RU" dirty="0">
                <a:solidFill>
                  <a:srgbClr val="202122"/>
                </a:solidFill>
              </a:rPr>
              <a:t> людей, але </a:t>
            </a:r>
            <a:r>
              <a:rPr lang="ru-RU" dirty="0" err="1">
                <a:solidFill>
                  <a:srgbClr val="202122"/>
                </a:solidFill>
              </a:rPr>
              <a:t>прогрес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досі</a:t>
            </a:r>
            <a:r>
              <a:rPr lang="ru-RU" dirty="0">
                <a:solidFill>
                  <a:srgbClr val="202122"/>
                </a:solidFill>
              </a:rPr>
              <a:t> є </a:t>
            </a:r>
            <a:r>
              <a:rPr lang="ru-RU" dirty="0" err="1">
                <a:solidFill>
                  <a:srgbClr val="202122"/>
                </a:solidFill>
              </a:rPr>
              <a:t>нерівномірним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Жінки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частіше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живуть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бідності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ніж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чоловіки</a:t>
            </a:r>
            <a:r>
              <a:rPr lang="ru-RU" dirty="0">
                <a:solidFill>
                  <a:srgbClr val="202122"/>
                </a:solidFill>
              </a:rPr>
              <a:t>, через </a:t>
            </a:r>
            <a:r>
              <a:rPr lang="ru-RU" dirty="0" err="1">
                <a:solidFill>
                  <a:srgbClr val="202122"/>
                </a:solidFill>
              </a:rPr>
              <a:t>нерівний</a:t>
            </a:r>
            <a:r>
              <a:rPr lang="ru-RU" dirty="0">
                <a:solidFill>
                  <a:srgbClr val="202122"/>
                </a:solidFill>
              </a:rPr>
              <a:t> доступ до </a:t>
            </a:r>
            <a:r>
              <a:rPr lang="ru-RU" dirty="0" err="1">
                <a:solidFill>
                  <a:srgbClr val="202122"/>
                </a:solidFill>
              </a:rPr>
              <a:t>оплачуваної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роботи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освіти</a:t>
            </a:r>
            <a:r>
              <a:rPr lang="ru-RU" dirty="0">
                <a:solidFill>
                  <a:srgbClr val="202122"/>
                </a:solidFill>
              </a:rPr>
              <a:t> та майна.</a:t>
            </a:r>
          </a:p>
        </p:txBody>
      </p:sp>
    </p:spTree>
    <p:extLst>
      <p:ext uri="{BB962C8B-B14F-4D97-AF65-F5344CB8AC3E}">
        <p14:creationId xmlns:p14="http://schemas.microsoft.com/office/powerpoint/2010/main" val="144541235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03548" y="0"/>
            <a:ext cx="8136904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200" b="1" dirty="0">
                <a:latin typeface="+mn-lt"/>
                <a:ea typeface="Calibri" panose="020F0502020204030204" pitchFamily="34" charset="0"/>
              </a:rPr>
              <a:t>Визначення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поняття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“наука” за </a:t>
            </a:r>
            <a:r>
              <a:rPr lang="en-US" sz="3200" b="1" dirty="0" smtClean="0">
                <a:latin typeface="+mn-lt"/>
                <a:ea typeface="Calibri" panose="020F0502020204030204" pitchFamily="34" charset="0"/>
              </a:rPr>
              <a:t>        </a:t>
            </a:r>
            <a:r>
              <a:rPr lang="ru-RU" sz="3200" b="1" dirty="0" smtClean="0">
                <a:latin typeface="+mn-lt"/>
                <a:ea typeface="Calibri" panose="020F0502020204030204" pitchFamily="34" charset="0"/>
              </a:rPr>
              <a:t>Дж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. Берналом</a:t>
            </a:r>
            <a:endParaRPr lang="uk-UA" sz="32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1520" y="1196752"/>
            <a:ext cx="8640960" cy="5256584"/>
            <a:chOff x="1491" y="8819"/>
            <a:chExt cx="9183" cy="4500"/>
          </a:xfrm>
        </p:grpSpPr>
        <p:sp>
          <p:nvSpPr>
            <p:cNvPr id="5" name="Rectangle 24"/>
            <p:cNvSpPr>
              <a:spLocks noChangeArrowheads="1"/>
            </p:cNvSpPr>
            <p:nvPr/>
          </p:nvSpPr>
          <p:spPr bwMode="auto">
            <a:xfrm>
              <a:off x="2868" y="8819"/>
              <a:ext cx="6735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i="1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Визначення науки за </a:t>
              </a:r>
              <a:r>
                <a:rPr kumimoji="0" lang="uk-UA" altLang="uk-UA" sz="3200" i="1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Дж</a:t>
              </a:r>
              <a:r>
                <a:rPr kumimoji="0" lang="uk-UA" altLang="uk-UA" sz="3200" i="1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kumimoji="0" lang="uk-UA" altLang="uk-UA" sz="3200" i="1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Берналом</a:t>
              </a:r>
              <a:endParaRPr kumimoji="0" lang="uk-UA" altLang="uk-UA" sz="3200" i="1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Oval 23"/>
            <p:cNvSpPr>
              <a:spLocks noChangeArrowheads="1"/>
            </p:cNvSpPr>
            <p:nvPr/>
          </p:nvSpPr>
          <p:spPr bwMode="auto">
            <a:xfrm>
              <a:off x="1674" y="9539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7" name="Oval 22"/>
            <p:cNvSpPr>
              <a:spLocks noChangeArrowheads="1"/>
            </p:cNvSpPr>
            <p:nvPr/>
          </p:nvSpPr>
          <p:spPr bwMode="auto">
            <a:xfrm>
              <a:off x="1674" y="10979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1674" y="10259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kumimoji="0" lang="uk-UA" altLang="uk-UA" sz="32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9" name="Oval 20"/>
            <p:cNvSpPr>
              <a:spLocks noChangeArrowheads="1"/>
            </p:cNvSpPr>
            <p:nvPr/>
          </p:nvSpPr>
          <p:spPr bwMode="auto">
            <a:xfrm>
              <a:off x="1674" y="11774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10" name="Oval 19"/>
            <p:cNvSpPr>
              <a:spLocks noChangeArrowheads="1"/>
            </p:cNvSpPr>
            <p:nvPr/>
          </p:nvSpPr>
          <p:spPr bwMode="auto">
            <a:xfrm>
              <a:off x="1674" y="12599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11" name="Rectangle 18"/>
            <p:cNvSpPr>
              <a:spLocks noChangeArrowheads="1"/>
            </p:cNvSpPr>
            <p:nvPr/>
          </p:nvSpPr>
          <p:spPr bwMode="auto">
            <a:xfrm>
              <a:off x="2754" y="9539"/>
              <a:ext cx="792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інститут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2754" y="10259"/>
              <a:ext cx="792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метод</a:t>
              </a:r>
              <a:endParaRPr kumimoji="0" lang="uk-UA" altLang="uk-UA" sz="32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2754" y="10979"/>
              <a:ext cx="792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нагромадження традицій знань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2754" y="11699"/>
              <a:ext cx="792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чинник розвитку виробництва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754" y="12419"/>
              <a:ext cx="7920" cy="9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найбільш сильний чинник формування переконань і ставлень людини до світу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1494" y="9088"/>
              <a:ext cx="1374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1494" y="9104"/>
              <a:ext cx="0" cy="378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1491" y="9794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1494" y="10529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1494" y="11279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>
              <a:off x="1494" y="12059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>
              <a:off x="1494" y="12899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Line 6"/>
            <p:cNvSpPr>
              <a:spLocks noChangeShapeType="1"/>
            </p:cNvSpPr>
            <p:nvPr/>
          </p:nvSpPr>
          <p:spPr bwMode="auto">
            <a:xfrm>
              <a:off x="2214" y="9809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Line 5"/>
            <p:cNvSpPr>
              <a:spLocks noChangeShapeType="1"/>
            </p:cNvSpPr>
            <p:nvPr/>
          </p:nvSpPr>
          <p:spPr bwMode="auto">
            <a:xfrm>
              <a:off x="2214" y="10529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Line 4"/>
            <p:cNvSpPr>
              <a:spLocks noChangeShapeType="1"/>
            </p:cNvSpPr>
            <p:nvPr/>
          </p:nvSpPr>
          <p:spPr bwMode="auto">
            <a:xfrm>
              <a:off x="2214" y="11279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Line 3"/>
            <p:cNvSpPr>
              <a:spLocks noChangeShapeType="1"/>
            </p:cNvSpPr>
            <p:nvPr/>
          </p:nvSpPr>
          <p:spPr bwMode="auto">
            <a:xfrm>
              <a:off x="2214" y="12014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Line 2"/>
            <p:cNvSpPr>
              <a:spLocks noChangeShapeType="1"/>
            </p:cNvSpPr>
            <p:nvPr/>
          </p:nvSpPr>
          <p:spPr bwMode="auto">
            <a:xfrm>
              <a:off x="2214" y="12854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320317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5/56/SDG-2_Ukrainian.svg/220px-SDG-2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376265" cy="23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1916832"/>
            <a:ext cx="5886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Подолання</a:t>
            </a:r>
            <a:r>
              <a:rPr lang="ru-RU" b="1" dirty="0">
                <a:solidFill>
                  <a:srgbClr val="202122"/>
                </a:solidFill>
              </a:rPr>
              <a:t> голоду, </a:t>
            </a:r>
            <a:r>
              <a:rPr lang="ru-RU" b="1" dirty="0" err="1">
                <a:solidFill>
                  <a:srgbClr val="202122"/>
                </a:solidFill>
              </a:rPr>
              <a:t>досягнення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продовольчої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безпеки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покращення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харчування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сприяння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сталому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розвитку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сільського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господарства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</a:t>
            </a:r>
            <a:r>
              <a:rPr lang="ru-RU" dirty="0" err="1">
                <a:solidFill>
                  <a:srgbClr val="202122"/>
                </a:solidFill>
              </a:rPr>
              <a:t>Швидке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та підвищення </a:t>
            </a:r>
            <a:r>
              <a:rPr lang="ru-RU" dirty="0" err="1">
                <a:solidFill>
                  <a:srgbClr val="202122"/>
                </a:solidFill>
              </a:rPr>
              <a:t>продуктивності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сільського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господарства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протягом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двох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останніх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десятиліть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призвели</a:t>
            </a:r>
            <a:r>
              <a:rPr lang="ru-RU" dirty="0">
                <a:solidFill>
                  <a:srgbClr val="202122"/>
                </a:solidFill>
              </a:rPr>
              <a:t> до того, що </a:t>
            </a:r>
            <a:r>
              <a:rPr lang="ru-RU" dirty="0" err="1">
                <a:solidFill>
                  <a:srgbClr val="202122"/>
                </a:solidFill>
              </a:rPr>
              <a:t>кількість</a:t>
            </a:r>
            <a:r>
              <a:rPr lang="ru-RU" dirty="0">
                <a:solidFill>
                  <a:srgbClr val="202122"/>
                </a:solidFill>
              </a:rPr>
              <a:t> людей, які </a:t>
            </a:r>
            <a:r>
              <a:rPr lang="ru-RU" dirty="0" err="1">
                <a:solidFill>
                  <a:srgbClr val="202122"/>
                </a:solidFill>
              </a:rPr>
              <a:t>недостатньо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харчуються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скоротилася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майже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вдвічі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Багато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країн</a:t>
            </a:r>
            <a:r>
              <a:rPr lang="ru-RU" dirty="0">
                <a:solidFill>
                  <a:srgbClr val="202122"/>
                </a:solidFill>
              </a:rPr>
              <a:t>, які </a:t>
            </a:r>
            <a:r>
              <a:rPr lang="ru-RU" dirty="0" err="1">
                <a:solidFill>
                  <a:srgbClr val="202122"/>
                </a:solidFill>
              </a:rPr>
              <a:t>розвиваються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постійно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потерпали</a:t>
            </a:r>
            <a:r>
              <a:rPr lang="ru-RU" dirty="0">
                <a:solidFill>
                  <a:srgbClr val="202122"/>
                </a:solidFill>
              </a:rPr>
              <a:t> від голоду, зараз </a:t>
            </a:r>
            <a:r>
              <a:rPr lang="ru-RU" dirty="0" err="1">
                <a:solidFill>
                  <a:srgbClr val="202122"/>
                </a:solidFill>
              </a:rPr>
              <a:t>можуть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задовольнити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продовольчі</a:t>
            </a:r>
            <a:r>
              <a:rPr lang="ru-RU" dirty="0">
                <a:solidFill>
                  <a:srgbClr val="202122"/>
                </a:solidFill>
              </a:rPr>
              <a:t> потреби </a:t>
            </a:r>
            <a:r>
              <a:rPr lang="ru-RU" dirty="0" err="1">
                <a:solidFill>
                  <a:srgbClr val="202122"/>
                </a:solidFill>
              </a:rPr>
              <a:t>найвразливіших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груп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населення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Країни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Центральній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Східній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Азії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Латинській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Америці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Карибському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басейні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досягли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величезних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успіхів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подоланні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крайнього</a:t>
            </a:r>
            <a:r>
              <a:rPr lang="ru-RU" dirty="0">
                <a:solidFill>
                  <a:srgbClr val="202122"/>
                </a:solidFill>
              </a:rPr>
              <a:t> голоду.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8477754"/>
      </p:ext>
    </p:extLst>
  </p:cSld>
  <p:clrMapOvr>
    <a:masterClrMapping/>
  </p:clrMapOvr>
  <p:transition>
    <p:strips dir="l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thumb/6/62/SDG-3_Ukrainian.svg/220px-SDG-3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5012" y="2348880"/>
            <a:ext cx="65992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«Забезпечення здорового способу </a:t>
            </a:r>
            <a:r>
              <a:rPr lang="ru-RU" b="1" dirty="0" err="1">
                <a:solidFill>
                  <a:srgbClr val="202122"/>
                </a:solidFill>
              </a:rPr>
              <a:t>життя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добробуту</a:t>
            </a:r>
            <a:r>
              <a:rPr lang="ru-RU" b="1" dirty="0">
                <a:solidFill>
                  <a:srgbClr val="202122"/>
                </a:solidFill>
              </a:rPr>
              <a:t> людей будь-</a:t>
            </a:r>
            <a:r>
              <a:rPr lang="ru-RU" b="1" dirty="0" err="1">
                <a:solidFill>
                  <a:srgbClr val="202122"/>
                </a:solidFill>
              </a:rPr>
              <a:t>якого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віку</a:t>
            </a:r>
            <a:r>
              <a:rPr lang="ru-RU" b="1" dirty="0">
                <a:solidFill>
                  <a:srgbClr val="202122"/>
                </a:solidFill>
              </a:rPr>
              <a:t>»</a:t>
            </a:r>
            <a:r>
              <a:rPr lang="ru-RU" dirty="0">
                <a:solidFill>
                  <a:srgbClr val="202122"/>
                </a:solidFill>
              </a:rPr>
              <a:t>. Ми </a:t>
            </a:r>
            <a:r>
              <a:rPr lang="ru-RU" dirty="0" err="1">
                <a:solidFill>
                  <a:srgbClr val="202122"/>
                </a:solidFill>
              </a:rPr>
              <a:t>досягли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величезних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успіхів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зниженні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дитячої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смертності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зміцненні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материнського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здоров'я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боротьбі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проти</a:t>
            </a:r>
            <a:r>
              <a:rPr lang="ru-RU" dirty="0">
                <a:solidFill>
                  <a:srgbClr val="202122"/>
                </a:solidFill>
              </a:rPr>
              <a:t> ВІЛ/</a:t>
            </a:r>
            <a:r>
              <a:rPr lang="ru-RU" dirty="0" err="1">
                <a:solidFill>
                  <a:srgbClr val="202122"/>
                </a:solidFill>
              </a:rPr>
              <a:t>СНІДу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малярії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інших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захворювань</a:t>
            </a:r>
            <a:r>
              <a:rPr lang="ru-RU" dirty="0">
                <a:solidFill>
                  <a:srgbClr val="202122"/>
                </a:solidFill>
              </a:rPr>
              <a:t>. З 1990 року </a:t>
            </a:r>
            <a:r>
              <a:rPr lang="ru-RU" dirty="0" err="1">
                <a:solidFill>
                  <a:srgbClr val="202122"/>
                </a:solidFill>
              </a:rPr>
              <a:t>спостерігається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50-відсоткове </a:t>
            </a:r>
            <a:r>
              <a:rPr lang="ru-RU" dirty="0" err="1">
                <a:solidFill>
                  <a:srgbClr val="202122"/>
                </a:solidFill>
              </a:rPr>
              <a:t>зниження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попереджуваних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випадків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смерті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дітей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всьому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Показник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материнської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смертності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всьому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 також </a:t>
            </a:r>
            <a:r>
              <a:rPr lang="ru-RU" dirty="0" err="1">
                <a:solidFill>
                  <a:srgbClr val="202122"/>
                </a:solidFill>
              </a:rPr>
              <a:t>знизився</a:t>
            </a:r>
            <a:r>
              <a:rPr lang="ru-RU" dirty="0">
                <a:solidFill>
                  <a:srgbClr val="202122"/>
                </a:solidFill>
              </a:rPr>
              <a:t> на 45 %. З 2000 по 2013 р. </a:t>
            </a:r>
            <a:r>
              <a:rPr lang="ru-RU" dirty="0" err="1">
                <a:solidFill>
                  <a:srgbClr val="202122"/>
                </a:solidFill>
              </a:rPr>
              <a:t>кількість</a:t>
            </a:r>
            <a:r>
              <a:rPr lang="ru-RU" dirty="0">
                <a:solidFill>
                  <a:srgbClr val="202122"/>
                </a:solidFill>
              </a:rPr>
              <a:t> нових </a:t>
            </a:r>
            <a:r>
              <a:rPr lang="ru-RU" dirty="0" err="1">
                <a:solidFill>
                  <a:srgbClr val="202122"/>
                </a:solidFill>
              </a:rPr>
              <a:t>інфікувань</a:t>
            </a:r>
            <a:r>
              <a:rPr lang="ru-RU" dirty="0">
                <a:solidFill>
                  <a:srgbClr val="202122"/>
                </a:solidFill>
              </a:rPr>
              <a:t> ВІЛ/СНІД </a:t>
            </a:r>
            <a:r>
              <a:rPr lang="ru-RU" dirty="0" err="1">
                <a:solidFill>
                  <a:srgbClr val="202122"/>
                </a:solidFill>
              </a:rPr>
              <a:t>знизилася</a:t>
            </a:r>
            <a:r>
              <a:rPr lang="ru-RU" dirty="0">
                <a:solidFill>
                  <a:srgbClr val="202122"/>
                </a:solidFill>
              </a:rPr>
              <a:t> на 30 %.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6,2 </a:t>
            </a:r>
            <a:r>
              <a:rPr lang="ru-RU" dirty="0" err="1">
                <a:solidFill>
                  <a:srgbClr val="202122"/>
                </a:solidFill>
              </a:rPr>
              <a:t>мільйона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життів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було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врятовано</a:t>
            </a:r>
            <a:r>
              <a:rPr lang="ru-RU" dirty="0">
                <a:solidFill>
                  <a:srgbClr val="202122"/>
                </a:solidFill>
              </a:rPr>
              <a:t> від </a:t>
            </a:r>
            <a:r>
              <a:rPr lang="ru-RU" dirty="0" err="1">
                <a:solidFill>
                  <a:srgbClr val="202122"/>
                </a:solidFill>
              </a:rPr>
              <a:t>малярії</a:t>
            </a:r>
            <a:r>
              <a:rPr lang="ru-RU" dirty="0">
                <a:solidFill>
                  <a:srgbClr val="2021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699546"/>
      </p:ext>
    </p:extLst>
  </p:cSld>
  <p:clrMapOvr>
    <a:masterClrMapping/>
  </p:clrMapOvr>
  <p:transition>
    <p:strips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thumb/3/37/SDG-4_Ukrainian.svg/220px-SDG-4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1988840"/>
            <a:ext cx="5814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«Забезпечення </a:t>
            </a:r>
            <a:r>
              <a:rPr lang="ru-RU" b="1" dirty="0" err="1">
                <a:solidFill>
                  <a:srgbClr val="202122"/>
                </a:solidFill>
              </a:rPr>
              <a:t>всеохоплюючої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справедливої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якісної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освіти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заохочення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можливості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навчання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впродовж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усього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життя</a:t>
            </a:r>
            <a:r>
              <a:rPr lang="ru-RU" b="1" dirty="0">
                <a:solidFill>
                  <a:srgbClr val="202122"/>
                </a:solidFill>
              </a:rPr>
              <a:t> для </a:t>
            </a:r>
            <a:r>
              <a:rPr lang="ru-RU" b="1" dirty="0" err="1">
                <a:solidFill>
                  <a:srgbClr val="202122"/>
                </a:solidFill>
              </a:rPr>
              <a:t>всіх</a:t>
            </a:r>
            <a:r>
              <a:rPr lang="ru-RU" b="1" dirty="0">
                <a:solidFill>
                  <a:srgbClr val="202122"/>
                </a:solidFill>
              </a:rPr>
              <a:t>»</a:t>
            </a:r>
            <a:r>
              <a:rPr lang="ru-RU" dirty="0">
                <a:solidFill>
                  <a:srgbClr val="202122"/>
                </a:solidFill>
              </a:rPr>
              <a:t>. З 2000 року в </a:t>
            </a:r>
            <a:r>
              <a:rPr lang="ru-RU" dirty="0" err="1">
                <a:solidFill>
                  <a:srgbClr val="202122"/>
                </a:solidFill>
              </a:rPr>
              <a:t>забезпеченні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загальної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початкової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освіти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відбувся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величезний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прогрес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Загальний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показник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охоплення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шкільною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освітою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регіонах</a:t>
            </a:r>
            <a:r>
              <a:rPr lang="ru-RU" dirty="0">
                <a:solidFill>
                  <a:srgbClr val="202122"/>
                </a:solidFill>
              </a:rPr>
              <a:t>, які </a:t>
            </a:r>
            <a:r>
              <a:rPr lang="ru-RU" dirty="0" err="1">
                <a:solidFill>
                  <a:srgbClr val="202122"/>
                </a:solidFill>
              </a:rPr>
              <a:t>розвиваються</a:t>
            </a:r>
            <a:r>
              <a:rPr lang="ru-RU" dirty="0">
                <a:solidFill>
                  <a:srgbClr val="202122"/>
                </a:solidFill>
              </a:rPr>
              <a:t>, у 2015 </a:t>
            </a:r>
            <a:r>
              <a:rPr lang="ru-RU" dirty="0" err="1">
                <a:solidFill>
                  <a:srgbClr val="202122"/>
                </a:solidFill>
              </a:rPr>
              <a:t>році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досяг</a:t>
            </a:r>
            <a:r>
              <a:rPr lang="ru-RU" dirty="0">
                <a:solidFill>
                  <a:srgbClr val="202122"/>
                </a:solidFill>
              </a:rPr>
              <a:t> 91 %, а </a:t>
            </a:r>
            <a:r>
              <a:rPr lang="ru-RU" dirty="0" err="1">
                <a:solidFill>
                  <a:srgbClr val="202122"/>
                </a:solidFill>
              </a:rPr>
              <a:t>кількість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дітей</a:t>
            </a:r>
            <a:r>
              <a:rPr lang="ru-RU" dirty="0">
                <a:solidFill>
                  <a:srgbClr val="202122"/>
                </a:solidFill>
              </a:rPr>
              <a:t>, які не </a:t>
            </a:r>
            <a:r>
              <a:rPr lang="ru-RU" dirty="0" err="1">
                <a:solidFill>
                  <a:srgbClr val="202122"/>
                </a:solidFill>
              </a:rPr>
              <a:t>відвідують</a:t>
            </a:r>
            <a:r>
              <a:rPr lang="ru-RU" dirty="0">
                <a:solidFill>
                  <a:srgbClr val="202122"/>
                </a:solidFill>
              </a:rPr>
              <a:t> школу, в </a:t>
            </a:r>
            <a:r>
              <a:rPr lang="ru-RU" dirty="0" err="1">
                <a:solidFill>
                  <a:srgbClr val="202122"/>
                </a:solidFill>
              </a:rPr>
              <a:t>усьому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зменшилася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майже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вдвічі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Рівень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грамотності</a:t>
            </a:r>
            <a:r>
              <a:rPr lang="ru-RU" dirty="0">
                <a:solidFill>
                  <a:srgbClr val="202122"/>
                </a:solidFill>
              </a:rPr>
              <a:t> також </a:t>
            </a:r>
            <a:r>
              <a:rPr lang="ru-RU" dirty="0" err="1">
                <a:solidFill>
                  <a:srgbClr val="202122"/>
                </a:solidFill>
              </a:rPr>
              <a:t>різко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зріс</a:t>
            </a:r>
            <a:r>
              <a:rPr lang="ru-RU" dirty="0">
                <a:solidFill>
                  <a:srgbClr val="202122"/>
                </a:solidFill>
              </a:rPr>
              <a:t>, а </a:t>
            </a:r>
            <a:r>
              <a:rPr lang="ru-RU" dirty="0" err="1">
                <a:solidFill>
                  <a:srgbClr val="202122"/>
                </a:solidFill>
              </a:rPr>
              <a:t>крім</a:t>
            </a:r>
            <a:r>
              <a:rPr lang="ru-RU" dirty="0">
                <a:solidFill>
                  <a:srgbClr val="202122"/>
                </a:solidFill>
              </a:rPr>
              <a:t> того, школу </a:t>
            </a:r>
            <a:r>
              <a:rPr lang="ru-RU" dirty="0" err="1">
                <a:solidFill>
                  <a:srgbClr val="202122"/>
                </a:solidFill>
              </a:rPr>
              <a:t>відвідують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набагато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більше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дівчаток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ніж</a:t>
            </a:r>
            <a:r>
              <a:rPr lang="ru-RU" dirty="0">
                <a:solidFill>
                  <a:srgbClr val="202122"/>
                </a:solidFill>
              </a:rPr>
              <a:t> будь-коли раніше. </a:t>
            </a:r>
            <a:r>
              <a:rPr lang="ru-RU" dirty="0" err="1">
                <a:solidFill>
                  <a:srgbClr val="202122"/>
                </a:solidFill>
              </a:rPr>
              <a:t>Всі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ці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успіхи</a:t>
            </a:r>
            <a:r>
              <a:rPr lang="ru-RU" dirty="0">
                <a:solidFill>
                  <a:srgbClr val="202122"/>
                </a:solidFill>
              </a:rPr>
              <a:t> є </a:t>
            </a:r>
            <a:r>
              <a:rPr lang="ru-RU" dirty="0" err="1">
                <a:solidFill>
                  <a:srgbClr val="202122"/>
                </a:solidFill>
              </a:rPr>
              <a:t>видатними</a:t>
            </a:r>
            <a:r>
              <a:rPr lang="ru-RU" dirty="0">
                <a:solidFill>
                  <a:srgbClr val="2021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432322"/>
      </p:ext>
    </p:extLst>
  </p:cSld>
  <p:clrMapOvr>
    <a:masterClrMapping/>
  </p:clrMapOvr>
  <p:transition>
    <p:strips dir="l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thumb/7/7e/SDG-5_Ukrainian.svg/220px-SDG-5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1315903"/>
            <a:ext cx="61744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«Забезпечення </a:t>
            </a:r>
            <a:r>
              <a:rPr lang="ru-RU" b="1" dirty="0" err="1">
                <a:solidFill>
                  <a:srgbClr val="202122"/>
                </a:solidFill>
              </a:rPr>
              <a:t>гендерної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рівності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розширення</a:t>
            </a:r>
            <a:r>
              <a:rPr lang="ru-RU" b="1" dirty="0">
                <a:solidFill>
                  <a:srgbClr val="202122"/>
                </a:solidFill>
              </a:rPr>
              <a:t> прав і </a:t>
            </a:r>
            <a:r>
              <a:rPr lang="ru-RU" b="1" dirty="0" err="1">
                <a:solidFill>
                  <a:srgbClr val="202122"/>
                </a:solidFill>
              </a:rPr>
              <a:t>можливостей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усіх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жінок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дівчаток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</a:t>
            </a:r>
            <a:r>
              <a:rPr lang="ru-RU" dirty="0" err="1">
                <a:solidFill>
                  <a:srgbClr val="202122"/>
                </a:solidFill>
              </a:rPr>
              <a:t>Припинення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всіх</a:t>
            </a:r>
            <a:r>
              <a:rPr lang="ru-RU" dirty="0">
                <a:solidFill>
                  <a:srgbClr val="202122"/>
                </a:solidFill>
              </a:rPr>
              <a:t> форм </a:t>
            </a:r>
            <a:r>
              <a:rPr lang="ru-RU" dirty="0" err="1">
                <a:solidFill>
                  <a:srgbClr val="202122"/>
                </a:solidFill>
              </a:rPr>
              <a:t>дискримінації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щодо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жінок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дівчаток</a:t>
            </a:r>
            <a:r>
              <a:rPr lang="ru-RU" dirty="0">
                <a:solidFill>
                  <a:srgbClr val="202122"/>
                </a:solidFill>
              </a:rPr>
              <a:t> є не </a:t>
            </a:r>
            <a:r>
              <a:rPr lang="ru-RU" dirty="0" err="1">
                <a:solidFill>
                  <a:srgbClr val="202122"/>
                </a:solidFill>
              </a:rPr>
              <a:t>лише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базовим</a:t>
            </a:r>
            <a:r>
              <a:rPr lang="ru-RU" dirty="0">
                <a:solidFill>
                  <a:srgbClr val="202122"/>
                </a:solidFill>
              </a:rPr>
              <a:t> правом </a:t>
            </a:r>
            <a:r>
              <a:rPr lang="ru-RU" dirty="0" err="1">
                <a:solidFill>
                  <a:srgbClr val="202122"/>
                </a:solidFill>
              </a:rPr>
              <a:t>людини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воно</a:t>
            </a:r>
            <a:r>
              <a:rPr lang="ru-RU" dirty="0">
                <a:solidFill>
                  <a:srgbClr val="202122"/>
                </a:solidFill>
              </a:rPr>
              <a:t> також </a:t>
            </a:r>
            <a:r>
              <a:rPr lang="ru-RU" dirty="0" err="1">
                <a:solidFill>
                  <a:srgbClr val="202122"/>
                </a:solidFill>
              </a:rPr>
              <a:t>має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вирішальне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значення</a:t>
            </a:r>
            <a:r>
              <a:rPr lang="ru-RU" dirty="0">
                <a:solidFill>
                  <a:srgbClr val="202122"/>
                </a:solidFill>
              </a:rPr>
              <a:t> для </a:t>
            </a:r>
            <a:r>
              <a:rPr lang="ru-RU" dirty="0" err="1">
                <a:solidFill>
                  <a:srgbClr val="202122"/>
                </a:solidFill>
              </a:rPr>
              <a:t>прискорення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сталого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Неодноразово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було</a:t>
            </a:r>
            <a:r>
              <a:rPr lang="ru-RU" dirty="0">
                <a:solidFill>
                  <a:srgbClr val="202122"/>
                </a:solidFill>
              </a:rPr>
              <a:t> доведено, що </a:t>
            </a:r>
            <a:r>
              <a:rPr lang="ru-RU" dirty="0" err="1">
                <a:solidFill>
                  <a:srgbClr val="202122"/>
                </a:solidFill>
              </a:rPr>
              <a:t>розширення</a:t>
            </a:r>
            <a:r>
              <a:rPr lang="ru-RU" dirty="0">
                <a:solidFill>
                  <a:srgbClr val="202122"/>
                </a:solidFill>
              </a:rPr>
              <a:t> прав і </a:t>
            </a:r>
            <a:r>
              <a:rPr lang="ru-RU" dirty="0" err="1">
                <a:solidFill>
                  <a:srgbClr val="202122"/>
                </a:solidFill>
              </a:rPr>
              <a:t>можливостей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жінок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дівчаток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справляє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суттєвий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позитивний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вплив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всіх</a:t>
            </a:r>
            <a:r>
              <a:rPr lang="ru-RU" dirty="0">
                <a:solidFill>
                  <a:srgbClr val="202122"/>
                </a:solidFill>
              </a:rPr>
              <a:t> сферах і </a:t>
            </a:r>
            <a:r>
              <a:rPr lang="ru-RU" dirty="0" err="1">
                <a:solidFill>
                  <a:srgbClr val="202122"/>
                </a:solidFill>
              </a:rPr>
              <a:t>сприяє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зростанню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  <a:p>
            <a:r>
              <a:rPr lang="ru-RU" dirty="0">
                <a:solidFill>
                  <a:srgbClr val="202122"/>
                </a:solidFill>
              </a:rPr>
              <a:t>З 2000 року </a:t>
            </a:r>
            <a:r>
              <a:rPr lang="ru-RU" dirty="0" err="1">
                <a:solidFill>
                  <a:srgbClr val="202122"/>
                </a:solidFill>
              </a:rPr>
              <a:t>ґендерна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рівність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займає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провідне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місце</a:t>
            </a:r>
            <a:r>
              <a:rPr lang="ru-RU" dirty="0">
                <a:solidFill>
                  <a:srgbClr val="202122"/>
                </a:solidFill>
              </a:rPr>
              <a:t> в </a:t>
            </a:r>
            <a:r>
              <a:rPr lang="ru-RU" dirty="0" err="1">
                <a:solidFill>
                  <a:srgbClr val="202122"/>
                </a:solidFill>
              </a:rPr>
              <a:t>роботі</a:t>
            </a:r>
            <a:r>
              <a:rPr lang="ru-RU" dirty="0">
                <a:solidFill>
                  <a:srgbClr val="202122"/>
                </a:solidFill>
              </a:rPr>
              <a:t> ПРООН, а також </a:t>
            </a:r>
            <a:r>
              <a:rPr lang="ru-RU" dirty="0" err="1">
                <a:solidFill>
                  <a:srgbClr val="202122"/>
                </a:solidFill>
              </a:rPr>
              <a:t>партнерських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організацій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системі</a:t>
            </a:r>
            <a:r>
              <a:rPr lang="ru-RU" dirty="0">
                <a:solidFill>
                  <a:srgbClr val="202122"/>
                </a:solidFill>
              </a:rPr>
              <a:t> ООН і </a:t>
            </a:r>
            <a:r>
              <a:rPr lang="ru-RU" dirty="0" err="1">
                <a:solidFill>
                  <a:srgbClr val="202122"/>
                </a:solidFill>
              </a:rPr>
              <a:t>світової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спільноти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Відтоді</a:t>
            </a:r>
            <a:r>
              <a:rPr lang="ru-RU" dirty="0">
                <a:solidFill>
                  <a:srgbClr val="202122"/>
                </a:solidFill>
              </a:rPr>
              <a:t> ми </a:t>
            </a:r>
            <a:r>
              <a:rPr lang="ru-RU" dirty="0" err="1">
                <a:solidFill>
                  <a:srgbClr val="202122"/>
                </a:solidFill>
              </a:rPr>
              <a:t>досягли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значного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прогресу</a:t>
            </a:r>
            <a:r>
              <a:rPr lang="ru-RU" dirty="0">
                <a:solidFill>
                  <a:srgbClr val="202122"/>
                </a:solidFill>
              </a:rPr>
              <a:t>. Школу зараз </a:t>
            </a:r>
            <a:r>
              <a:rPr lang="ru-RU" dirty="0" err="1">
                <a:solidFill>
                  <a:srgbClr val="202122"/>
                </a:solidFill>
              </a:rPr>
              <a:t>відвідують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більше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дівчаток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ніж</a:t>
            </a:r>
            <a:r>
              <a:rPr lang="ru-RU" dirty="0">
                <a:solidFill>
                  <a:srgbClr val="202122"/>
                </a:solidFill>
              </a:rPr>
              <a:t> 15 </a:t>
            </a:r>
            <a:r>
              <a:rPr lang="ru-RU" dirty="0" err="1">
                <a:solidFill>
                  <a:srgbClr val="202122"/>
                </a:solidFill>
              </a:rPr>
              <a:t>років</a:t>
            </a:r>
            <a:r>
              <a:rPr lang="ru-RU" dirty="0">
                <a:solidFill>
                  <a:srgbClr val="202122"/>
                </a:solidFill>
              </a:rPr>
              <a:t> тому, а у </a:t>
            </a:r>
            <a:r>
              <a:rPr lang="ru-RU" dirty="0" err="1">
                <a:solidFill>
                  <a:srgbClr val="202122"/>
                </a:solidFill>
              </a:rPr>
              <a:t>більшості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регіонів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було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досягнуто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ґендерного</a:t>
            </a:r>
            <a:r>
              <a:rPr lang="ru-RU" dirty="0">
                <a:solidFill>
                  <a:srgbClr val="202122"/>
                </a:solidFill>
              </a:rPr>
              <a:t> паритету в </a:t>
            </a:r>
            <a:r>
              <a:rPr lang="ru-RU" dirty="0" err="1">
                <a:solidFill>
                  <a:srgbClr val="202122"/>
                </a:solidFill>
              </a:rPr>
              <a:t>початковій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освіті</a:t>
            </a:r>
            <a:r>
              <a:rPr lang="ru-RU" dirty="0">
                <a:solidFill>
                  <a:srgbClr val="202122"/>
                </a:solidFill>
              </a:rPr>
              <a:t>. На </a:t>
            </a:r>
            <a:r>
              <a:rPr lang="ru-RU" dirty="0" err="1">
                <a:solidFill>
                  <a:srgbClr val="202122"/>
                </a:solidFill>
              </a:rPr>
              <a:t>сьогодні</a:t>
            </a:r>
            <a:r>
              <a:rPr lang="ru-RU" dirty="0">
                <a:solidFill>
                  <a:srgbClr val="202122"/>
                </a:solidFill>
              </a:rPr>
              <a:t> 41 % </a:t>
            </a:r>
            <a:r>
              <a:rPr lang="ru-RU" dirty="0" err="1">
                <a:solidFill>
                  <a:srgbClr val="202122"/>
                </a:solidFill>
              </a:rPr>
              <a:t>оплачуваних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працівників</a:t>
            </a:r>
            <a:r>
              <a:rPr lang="ru-RU" dirty="0">
                <a:solidFill>
                  <a:srgbClr val="202122"/>
                </a:solidFill>
              </a:rPr>
              <a:t> поза межами </a:t>
            </a:r>
            <a:r>
              <a:rPr lang="ru-RU" dirty="0" err="1">
                <a:solidFill>
                  <a:srgbClr val="202122"/>
                </a:solidFill>
              </a:rPr>
              <a:t>сільського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господарства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складають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жінки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тоді</a:t>
            </a:r>
            <a:r>
              <a:rPr lang="ru-RU" dirty="0">
                <a:solidFill>
                  <a:srgbClr val="202122"/>
                </a:solidFill>
              </a:rPr>
              <a:t> як  у 1990 </a:t>
            </a:r>
            <a:r>
              <a:rPr lang="ru-RU" dirty="0" err="1">
                <a:solidFill>
                  <a:srgbClr val="202122"/>
                </a:solidFill>
              </a:rPr>
              <a:t>році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цей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показник</a:t>
            </a:r>
            <a:r>
              <a:rPr lang="ru-RU" dirty="0">
                <a:solidFill>
                  <a:srgbClr val="202122"/>
                </a:solidFill>
              </a:rPr>
              <a:t> становив 35 %.</a:t>
            </a:r>
          </a:p>
        </p:txBody>
      </p:sp>
    </p:spTree>
    <p:extLst>
      <p:ext uri="{BB962C8B-B14F-4D97-AF65-F5344CB8AC3E}">
        <p14:creationId xmlns:p14="http://schemas.microsoft.com/office/powerpoint/2010/main" val="2113626487"/>
      </p:ext>
    </p:extLst>
  </p:cSld>
  <p:clrMapOvr>
    <a:masterClrMapping/>
  </p:clrMapOvr>
  <p:transition>
    <p:strips dir="l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thumb/2/2d/SDG-6_Ukrainian.svg/220px-SDG-6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1700808"/>
            <a:ext cx="5958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«Забезпечення </a:t>
            </a:r>
            <a:r>
              <a:rPr lang="ru-RU" b="1" dirty="0" err="1">
                <a:solidFill>
                  <a:srgbClr val="202122"/>
                </a:solidFill>
              </a:rPr>
              <a:t>наявності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сталого</a:t>
            </a:r>
            <a:r>
              <a:rPr lang="ru-RU" b="1" dirty="0">
                <a:solidFill>
                  <a:srgbClr val="202122"/>
                </a:solidFill>
              </a:rPr>
              <a:t> управління </a:t>
            </a:r>
            <a:r>
              <a:rPr lang="ru-RU" b="1" dirty="0" err="1">
                <a:solidFill>
                  <a:srgbClr val="202122"/>
                </a:solidFill>
              </a:rPr>
              <a:t>водними</a:t>
            </a:r>
            <a:r>
              <a:rPr lang="ru-RU" b="1" dirty="0">
                <a:solidFill>
                  <a:srgbClr val="202122"/>
                </a:solidFill>
              </a:rPr>
              <a:t> ресурсами та </a:t>
            </a:r>
            <a:r>
              <a:rPr lang="ru-RU" b="1" dirty="0" err="1">
                <a:solidFill>
                  <a:srgbClr val="202122"/>
                </a:solidFill>
              </a:rPr>
              <a:t>санітарією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endParaRPr lang="ru-RU" dirty="0">
              <a:solidFill>
                <a:srgbClr val="202122"/>
              </a:solidFill>
            </a:endParaRPr>
          </a:p>
          <a:p>
            <a:endParaRPr lang="ru-RU" i="1" dirty="0" smtClean="0">
              <a:solidFill>
                <a:srgbClr val="202122"/>
              </a:solidFill>
            </a:endParaRPr>
          </a:p>
          <a:p>
            <a:r>
              <a:rPr lang="ru-RU" dirty="0" err="1" smtClean="0">
                <a:solidFill>
                  <a:srgbClr val="202122"/>
                </a:solidFill>
              </a:rPr>
              <a:t>Дефіцит</a:t>
            </a:r>
            <a:r>
              <a:rPr lang="ru-RU" dirty="0" smtClean="0">
                <a:solidFill>
                  <a:srgbClr val="202122"/>
                </a:solidFill>
              </a:rPr>
              <a:t> </a:t>
            </a:r>
            <a:r>
              <a:rPr lang="ru-RU" dirty="0">
                <a:solidFill>
                  <a:srgbClr val="202122"/>
                </a:solidFill>
              </a:rPr>
              <a:t>води </a:t>
            </a:r>
            <a:r>
              <a:rPr lang="ru-RU" dirty="0" err="1">
                <a:solidFill>
                  <a:srgbClr val="202122"/>
                </a:solidFill>
              </a:rPr>
              <a:t>впливає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40 % людей у </a:t>
            </a:r>
            <a:r>
              <a:rPr lang="ru-RU" dirty="0" err="1">
                <a:solidFill>
                  <a:srgbClr val="202122"/>
                </a:solidFill>
              </a:rPr>
              <a:t>всьому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. За прогнозами, підвищення </a:t>
            </a:r>
            <a:r>
              <a:rPr lang="ru-RU" dirty="0" err="1">
                <a:solidFill>
                  <a:srgbClr val="202122"/>
                </a:solidFill>
              </a:rPr>
              <a:t>глобальної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температури</a:t>
            </a:r>
            <a:r>
              <a:rPr lang="ru-RU" dirty="0">
                <a:solidFill>
                  <a:srgbClr val="202122"/>
                </a:solidFill>
              </a:rPr>
              <a:t>, що відбувається в </a:t>
            </a:r>
            <a:r>
              <a:rPr lang="ru-RU" dirty="0" err="1">
                <a:solidFill>
                  <a:srgbClr val="202122"/>
                </a:solidFill>
              </a:rPr>
              <a:t>результаті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кліматичних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змін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спричинить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збільшення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цієї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тривожної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цифри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Хоча</a:t>
            </a:r>
            <a:r>
              <a:rPr lang="ru-RU" dirty="0">
                <a:solidFill>
                  <a:srgbClr val="202122"/>
                </a:solidFill>
              </a:rPr>
              <a:t> з 1990 року 2,1 </a:t>
            </a:r>
            <a:r>
              <a:rPr lang="ru-RU" dirty="0" err="1">
                <a:solidFill>
                  <a:srgbClr val="202122"/>
                </a:solidFill>
              </a:rPr>
              <a:t>мільярда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осіб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отримали</a:t>
            </a:r>
            <a:r>
              <a:rPr lang="ru-RU" dirty="0">
                <a:solidFill>
                  <a:srgbClr val="202122"/>
                </a:solidFill>
              </a:rPr>
              <a:t> доступ до </a:t>
            </a:r>
            <a:r>
              <a:rPr lang="ru-RU" dirty="0" err="1">
                <a:solidFill>
                  <a:srgbClr val="202122"/>
                </a:solidFill>
              </a:rPr>
              <a:t>вдосконалених</a:t>
            </a:r>
            <a:r>
              <a:rPr lang="ru-RU" dirty="0">
                <a:solidFill>
                  <a:srgbClr val="202122"/>
                </a:solidFill>
              </a:rPr>
              <a:t> засобів </a:t>
            </a:r>
            <a:r>
              <a:rPr lang="ru-RU" dirty="0" err="1">
                <a:solidFill>
                  <a:srgbClr val="202122"/>
                </a:solidFill>
              </a:rPr>
              <a:t>очищення</a:t>
            </a:r>
            <a:r>
              <a:rPr lang="ru-RU" dirty="0">
                <a:solidFill>
                  <a:srgbClr val="202122"/>
                </a:solidFill>
              </a:rPr>
              <a:t> води, </a:t>
            </a:r>
            <a:r>
              <a:rPr lang="ru-RU" dirty="0" err="1">
                <a:solidFill>
                  <a:srgbClr val="202122"/>
                </a:solidFill>
              </a:rPr>
              <a:t>виснаження</a:t>
            </a:r>
            <a:r>
              <a:rPr lang="ru-RU" dirty="0">
                <a:solidFill>
                  <a:srgbClr val="202122"/>
                </a:solidFill>
              </a:rPr>
              <a:t> запасів </a:t>
            </a:r>
            <a:r>
              <a:rPr lang="ru-RU" dirty="0" err="1">
                <a:solidFill>
                  <a:srgbClr val="202122"/>
                </a:solidFill>
              </a:rPr>
              <a:t>чистої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питної</a:t>
            </a:r>
            <a:r>
              <a:rPr lang="ru-RU" dirty="0">
                <a:solidFill>
                  <a:srgbClr val="202122"/>
                </a:solidFill>
              </a:rPr>
              <a:t> води є </a:t>
            </a:r>
            <a:r>
              <a:rPr lang="ru-RU" dirty="0" err="1">
                <a:solidFill>
                  <a:srgbClr val="202122"/>
                </a:solidFill>
              </a:rPr>
              <a:t>однією</a:t>
            </a:r>
            <a:r>
              <a:rPr lang="ru-RU" dirty="0">
                <a:solidFill>
                  <a:srgbClr val="202122"/>
                </a:solidFill>
              </a:rPr>
              <a:t> з основних проблем, які </a:t>
            </a:r>
            <a:r>
              <a:rPr lang="ru-RU" dirty="0" err="1">
                <a:solidFill>
                  <a:srgbClr val="202122"/>
                </a:solidFill>
              </a:rPr>
              <a:t>впливають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кожен</a:t>
            </a:r>
            <a:r>
              <a:rPr lang="ru-RU" dirty="0">
                <a:solidFill>
                  <a:srgbClr val="202122"/>
                </a:solidFill>
              </a:rPr>
              <a:t> континент.</a:t>
            </a:r>
          </a:p>
        </p:txBody>
      </p:sp>
    </p:spTree>
    <p:extLst>
      <p:ext uri="{BB962C8B-B14F-4D97-AF65-F5344CB8AC3E}">
        <p14:creationId xmlns:p14="http://schemas.microsoft.com/office/powerpoint/2010/main" val="3535503442"/>
      </p:ext>
    </p:extLst>
  </p:cSld>
  <p:clrMapOvr>
    <a:masterClrMapping/>
  </p:clrMapOvr>
  <p:transition>
    <p:strips dir="l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thumb/4/42/SDG-7_Ukrainian.svg/220px-SDG-7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1700808"/>
            <a:ext cx="62646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«Забезпечення доступу </a:t>
            </a:r>
            <a:r>
              <a:rPr lang="ru-RU" b="1" dirty="0" err="1">
                <a:solidFill>
                  <a:srgbClr val="202122"/>
                </a:solidFill>
              </a:rPr>
              <a:t>всіх</a:t>
            </a:r>
            <a:r>
              <a:rPr lang="ru-RU" b="1" dirty="0">
                <a:solidFill>
                  <a:srgbClr val="202122"/>
                </a:solidFill>
              </a:rPr>
              <a:t> людей до </a:t>
            </a:r>
            <a:r>
              <a:rPr lang="ru-RU" b="1" dirty="0" err="1">
                <a:solidFill>
                  <a:srgbClr val="202122"/>
                </a:solidFill>
              </a:rPr>
              <a:t>прийнятних</a:t>
            </a:r>
            <a:r>
              <a:rPr lang="ru-RU" b="1" dirty="0">
                <a:solidFill>
                  <a:srgbClr val="202122"/>
                </a:solidFill>
              </a:rPr>
              <a:t> за </a:t>
            </a:r>
            <a:r>
              <a:rPr lang="ru-RU" b="1" dirty="0" err="1">
                <a:solidFill>
                  <a:srgbClr val="202122"/>
                </a:solidFill>
              </a:rPr>
              <a:t>ціною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надійних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сталих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сучасних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джерел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енергії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У </a:t>
            </a:r>
            <a:r>
              <a:rPr lang="ru-RU" dirty="0" err="1">
                <a:solidFill>
                  <a:srgbClr val="202122"/>
                </a:solidFill>
              </a:rPr>
              <a:t>період</a:t>
            </a:r>
            <a:r>
              <a:rPr lang="ru-RU" dirty="0">
                <a:solidFill>
                  <a:srgbClr val="202122"/>
                </a:solidFill>
              </a:rPr>
              <a:t> з 1990 по 2010 </a:t>
            </a:r>
            <a:r>
              <a:rPr lang="ru-RU" dirty="0" err="1">
                <a:solidFill>
                  <a:srgbClr val="202122"/>
                </a:solidFill>
              </a:rPr>
              <a:t>рік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кількість</a:t>
            </a:r>
            <a:r>
              <a:rPr lang="ru-RU" dirty="0">
                <a:solidFill>
                  <a:srgbClr val="202122"/>
                </a:solidFill>
              </a:rPr>
              <a:t> людей, </a:t>
            </a:r>
            <a:r>
              <a:rPr lang="ru-RU" dirty="0" err="1">
                <a:solidFill>
                  <a:srgbClr val="202122"/>
                </a:solidFill>
              </a:rPr>
              <a:t>забезпечених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електроенергією</a:t>
            </a:r>
            <a:r>
              <a:rPr lang="ru-RU" dirty="0">
                <a:solidFill>
                  <a:srgbClr val="202122"/>
                </a:solidFill>
              </a:rPr>
              <a:t>, збільшилася на 1,7 млрд </a:t>
            </a:r>
            <a:r>
              <a:rPr lang="ru-RU" dirty="0" err="1">
                <a:solidFill>
                  <a:srgbClr val="202122"/>
                </a:solidFill>
              </a:rPr>
              <a:t>осіб</a:t>
            </a:r>
            <a:r>
              <a:rPr lang="ru-RU" dirty="0">
                <a:solidFill>
                  <a:srgbClr val="202122"/>
                </a:solidFill>
              </a:rPr>
              <a:t>. У </a:t>
            </a:r>
            <a:r>
              <a:rPr lang="ru-RU" dirty="0" err="1">
                <a:solidFill>
                  <a:srgbClr val="202122"/>
                </a:solidFill>
              </a:rPr>
              <a:t>міру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населення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 так само </a:t>
            </a:r>
            <a:r>
              <a:rPr lang="ru-RU" dirty="0" err="1">
                <a:solidFill>
                  <a:srgbClr val="202122"/>
                </a:solidFill>
              </a:rPr>
              <a:t>зростатиме</a:t>
            </a:r>
            <a:r>
              <a:rPr lang="ru-RU" dirty="0">
                <a:solidFill>
                  <a:srgbClr val="202122"/>
                </a:solidFill>
              </a:rPr>
              <a:t> й попит на </a:t>
            </a:r>
            <a:r>
              <a:rPr lang="ru-RU" dirty="0" err="1">
                <a:solidFill>
                  <a:srgbClr val="202122"/>
                </a:solidFill>
              </a:rPr>
              <a:t>дешеву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енергію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Світова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економіка</a:t>
            </a:r>
            <a:r>
              <a:rPr lang="ru-RU" dirty="0">
                <a:solidFill>
                  <a:srgbClr val="202122"/>
                </a:solidFill>
              </a:rPr>
              <a:t>, заснована на </a:t>
            </a:r>
            <a:r>
              <a:rPr lang="ru-RU" dirty="0" err="1">
                <a:solidFill>
                  <a:srgbClr val="202122"/>
                </a:solidFill>
              </a:rPr>
              <a:t>викопному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паливі</a:t>
            </a:r>
            <a:r>
              <a:rPr lang="ru-RU" dirty="0">
                <a:solidFill>
                  <a:srgbClr val="202122"/>
                </a:solidFill>
              </a:rPr>
              <a:t>, а також </a:t>
            </a:r>
            <a:r>
              <a:rPr lang="ru-RU" dirty="0" err="1">
                <a:solidFill>
                  <a:srgbClr val="202122"/>
                </a:solidFill>
              </a:rPr>
              <a:t>збільшення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викидів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парникових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газів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викликає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радикальні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зміни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кліматичної</a:t>
            </a:r>
            <a:r>
              <a:rPr lang="ru-RU" dirty="0">
                <a:solidFill>
                  <a:srgbClr val="202122"/>
                </a:solidFill>
              </a:rPr>
              <a:t> системи. Це </a:t>
            </a:r>
            <a:r>
              <a:rPr lang="ru-RU" dirty="0" err="1">
                <a:solidFill>
                  <a:srgbClr val="202122"/>
                </a:solidFill>
              </a:rPr>
              <a:t>впливає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кожен</a:t>
            </a:r>
            <a:r>
              <a:rPr lang="ru-RU" dirty="0">
                <a:solidFill>
                  <a:srgbClr val="202122"/>
                </a:solidFill>
              </a:rPr>
              <a:t> континент.</a:t>
            </a:r>
          </a:p>
          <a:p>
            <a:r>
              <a:rPr lang="ru-RU" dirty="0" err="1">
                <a:solidFill>
                  <a:srgbClr val="202122"/>
                </a:solidFill>
              </a:rPr>
              <a:t>Зусилля</a:t>
            </a:r>
            <a:r>
              <a:rPr lang="ru-RU" dirty="0">
                <a:solidFill>
                  <a:srgbClr val="202122"/>
                </a:solidFill>
              </a:rPr>
              <a:t>, спрямовані на стимулювання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екологічно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чистої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енергетики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посприяли</a:t>
            </a:r>
            <a:r>
              <a:rPr lang="ru-RU" dirty="0">
                <a:solidFill>
                  <a:srgbClr val="202122"/>
                </a:solidFill>
              </a:rPr>
              <a:t> тому, що станом на 2011 </a:t>
            </a:r>
            <a:r>
              <a:rPr lang="ru-RU" dirty="0" err="1">
                <a:solidFill>
                  <a:srgbClr val="202122"/>
                </a:solidFill>
              </a:rPr>
              <a:t>рік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20 % </a:t>
            </a:r>
            <a:r>
              <a:rPr lang="ru-RU" dirty="0" err="1">
                <a:solidFill>
                  <a:srgbClr val="202122"/>
                </a:solidFill>
              </a:rPr>
              <a:t>енергії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вироблялася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, походило з </a:t>
            </a:r>
            <a:r>
              <a:rPr lang="ru-RU" dirty="0" err="1">
                <a:solidFill>
                  <a:srgbClr val="202122"/>
                </a:solidFill>
              </a:rPr>
              <a:t>відновлюваних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джерел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9126579"/>
      </p:ext>
    </p:extLst>
  </p:cSld>
  <p:clrMapOvr>
    <a:masterClrMapping/>
  </p:clrMapOvr>
  <p:transition>
    <p:strips dir="l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thumb/e/e8/SDG-8_Ukrainian.svg/220px-SDG-8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2060848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Сприяння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безперервному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всеохоплюючому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сталому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економічному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зростанню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повній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продуктивній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зайнятості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гідній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праці</a:t>
            </a:r>
            <a:r>
              <a:rPr lang="ru-RU" b="1" dirty="0">
                <a:solidFill>
                  <a:srgbClr val="202122"/>
                </a:solidFill>
              </a:rPr>
              <a:t> для </a:t>
            </a:r>
            <a:r>
              <a:rPr lang="ru-RU" b="1" dirty="0" err="1">
                <a:solidFill>
                  <a:srgbClr val="202122"/>
                </a:solidFill>
              </a:rPr>
              <a:t>всіх</a:t>
            </a:r>
            <a:r>
              <a:rPr lang="ru-RU" b="1" dirty="0">
                <a:solidFill>
                  <a:srgbClr val="202122"/>
                </a:solidFill>
              </a:rPr>
              <a:t>»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Протягом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останніх</a:t>
            </a:r>
            <a:r>
              <a:rPr lang="ru-RU" dirty="0">
                <a:solidFill>
                  <a:srgbClr val="202122"/>
                </a:solidFill>
              </a:rPr>
              <a:t> 25 </a:t>
            </a:r>
            <a:r>
              <a:rPr lang="ru-RU" dirty="0" err="1">
                <a:solidFill>
                  <a:srgbClr val="202122"/>
                </a:solidFill>
              </a:rPr>
              <a:t>років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кількість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робітників</a:t>
            </a:r>
            <a:r>
              <a:rPr lang="ru-RU" dirty="0">
                <a:solidFill>
                  <a:srgbClr val="202122"/>
                </a:solidFill>
              </a:rPr>
              <a:t>, які </a:t>
            </a:r>
            <a:r>
              <a:rPr lang="ru-RU" dirty="0" err="1">
                <a:solidFill>
                  <a:srgbClr val="202122"/>
                </a:solidFill>
              </a:rPr>
              <a:t>живуть</a:t>
            </a:r>
            <a:r>
              <a:rPr lang="ru-RU" dirty="0">
                <a:solidFill>
                  <a:srgbClr val="202122"/>
                </a:solidFill>
              </a:rPr>
              <a:t> в умовах </a:t>
            </a:r>
            <a:r>
              <a:rPr lang="ru-RU" dirty="0" err="1">
                <a:solidFill>
                  <a:srgbClr val="202122"/>
                </a:solidFill>
              </a:rPr>
              <a:t>крайньої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бідності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суттєво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знизилася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незважаючи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тривалий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вплив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кризи</a:t>
            </a:r>
            <a:r>
              <a:rPr lang="ru-RU" dirty="0">
                <a:solidFill>
                  <a:srgbClr val="202122"/>
                </a:solidFill>
              </a:rPr>
              <a:t> 2008 року і </a:t>
            </a:r>
            <a:r>
              <a:rPr lang="ru-RU" dirty="0" err="1">
                <a:solidFill>
                  <a:srgbClr val="202122"/>
                </a:solidFill>
              </a:rPr>
              <a:t>глобальний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економічний</a:t>
            </a:r>
            <a:r>
              <a:rPr lang="ru-RU" dirty="0">
                <a:solidFill>
                  <a:srgbClr val="202122"/>
                </a:solidFill>
              </a:rPr>
              <a:t> спад. У </a:t>
            </a:r>
            <a:r>
              <a:rPr lang="ru-RU" dirty="0" err="1">
                <a:solidFill>
                  <a:srgbClr val="202122"/>
                </a:solidFill>
              </a:rPr>
              <a:t>країнах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розвиваються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чисельність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середнього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класу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сьогодні</a:t>
            </a:r>
            <a:r>
              <a:rPr lang="ru-RU" dirty="0">
                <a:solidFill>
                  <a:srgbClr val="202122"/>
                </a:solidFill>
              </a:rPr>
              <a:t> становить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34 % </a:t>
            </a:r>
            <a:r>
              <a:rPr lang="ru-RU" dirty="0" err="1">
                <a:solidFill>
                  <a:srgbClr val="202122"/>
                </a:solidFill>
              </a:rPr>
              <a:t>загального</a:t>
            </a:r>
            <a:r>
              <a:rPr lang="ru-RU" dirty="0">
                <a:solidFill>
                  <a:srgbClr val="202122"/>
                </a:solidFill>
              </a:rPr>
              <a:t> числа </a:t>
            </a:r>
            <a:r>
              <a:rPr lang="ru-RU" dirty="0" err="1">
                <a:solidFill>
                  <a:srgbClr val="202122"/>
                </a:solidFill>
              </a:rPr>
              <a:t>зайнятих</a:t>
            </a:r>
            <a:r>
              <a:rPr lang="ru-RU" dirty="0">
                <a:solidFill>
                  <a:srgbClr val="202122"/>
                </a:solidFill>
              </a:rPr>
              <a:t> — у </a:t>
            </a:r>
            <a:r>
              <a:rPr lang="ru-RU" dirty="0" err="1">
                <a:solidFill>
                  <a:srgbClr val="202122"/>
                </a:solidFill>
              </a:rPr>
              <a:t>період</a:t>
            </a:r>
            <a:r>
              <a:rPr lang="ru-RU" dirty="0">
                <a:solidFill>
                  <a:srgbClr val="202122"/>
                </a:solidFill>
              </a:rPr>
              <a:t> з 1991 по 2015 р. </a:t>
            </a:r>
            <a:r>
              <a:rPr lang="ru-RU" dirty="0" err="1">
                <a:solidFill>
                  <a:srgbClr val="202122"/>
                </a:solidFill>
              </a:rPr>
              <a:t>їхня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кількість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майже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потроїлася</a:t>
            </a:r>
            <a:r>
              <a:rPr lang="ru-RU" dirty="0">
                <a:solidFill>
                  <a:srgbClr val="2021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247209"/>
      </p:ext>
    </p:extLst>
  </p:cSld>
  <p:clrMapOvr>
    <a:masterClrMapping/>
  </p:clrMapOvr>
  <p:transition>
    <p:strips dir="l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thumb/3/36/SDG-9_Ukrainian.svg/220px-SDG-9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1844824"/>
            <a:ext cx="61206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Створення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стійкої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інфраструктури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сприяння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всеохоплюючій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сталій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індустріалізації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інноваціям</a:t>
            </a:r>
            <a:r>
              <a:rPr lang="ru-RU" b="1" dirty="0">
                <a:solidFill>
                  <a:srgbClr val="202122"/>
                </a:solidFill>
              </a:rPr>
              <a:t>»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Головними</a:t>
            </a:r>
            <a:r>
              <a:rPr lang="ru-RU" dirty="0">
                <a:solidFill>
                  <a:srgbClr val="202122"/>
                </a:solidFill>
              </a:rPr>
              <a:t> факторами </a:t>
            </a:r>
            <a:r>
              <a:rPr lang="ru-RU" dirty="0" err="1">
                <a:solidFill>
                  <a:srgbClr val="202122"/>
                </a:solidFill>
              </a:rPr>
              <a:t>економічного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 є </a:t>
            </a:r>
            <a:r>
              <a:rPr lang="ru-RU" dirty="0" err="1">
                <a:solidFill>
                  <a:srgbClr val="202122"/>
                </a:solidFill>
              </a:rPr>
              <a:t>інвестиції</a:t>
            </a:r>
            <a:r>
              <a:rPr lang="ru-RU" dirty="0">
                <a:solidFill>
                  <a:srgbClr val="202122"/>
                </a:solidFill>
              </a:rPr>
              <a:t> в </a:t>
            </a:r>
            <a:r>
              <a:rPr lang="ru-RU" dirty="0" err="1">
                <a:solidFill>
                  <a:srgbClr val="202122"/>
                </a:solidFill>
              </a:rPr>
              <a:t>інфраструктуру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інновації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половина </a:t>
            </a:r>
            <a:r>
              <a:rPr lang="ru-RU" dirty="0" err="1">
                <a:solidFill>
                  <a:srgbClr val="202122"/>
                </a:solidFill>
              </a:rPr>
              <a:t>населення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живе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містах</a:t>
            </a:r>
            <a:r>
              <a:rPr lang="ru-RU" dirty="0">
                <a:solidFill>
                  <a:srgbClr val="202122"/>
                </a:solidFill>
              </a:rPr>
              <a:t>, тому все </a:t>
            </a:r>
            <a:r>
              <a:rPr lang="ru-RU" dirty="0" err="1">
                <a:solidFill>
                  <a:srgbClr val="202122"/>
                </a:solidFill>
              </a:rPr>
              <a:t>важливішими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стають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громадський</a:t>
            </a:r>
            <a:r>
              <a:rPr lang="ru-RU" dirty="0">
                <a:solidFill>
                  <a:srgbClr val="202122"/>
                </a:solidFill>
              </a:rPr>
              <a:t> транспорт і </a:t>
            </a:r>
            <a:r>
              <a:rPr lang="ru-RU" dirty="0" err="1">
                <a:solidFill>
                  <a:srgbClr val="202122"/>
                </a:solidFill>
              </a:rPr>
              <a:t>поновлювані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джерела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енергії</a:t>
            </a:r>
            <a:r>
              <a:rPr lang="ru-RU" dirty="0">
                <a:solidFill>
                  <a:srgbClr val="202122"/>
                </a:solidFill>
              </a:rPr>
              <a:t>, а також </a:t>
            </a:r>
            <a:r>
              <a:rPr lang="ru-RU" dirty="0" err="1">
                <a:solidFill>
                  <a:srgbClr val="202122"/>
                </a:solidFill>
              </a:rPr>
              <a:t>розвиток</a:t>
            </a:r>
            <a:r>
              <a:rPr lang="ru-RU" dirty="0">
                <a:solidFill>
                  <a:srgbClr val="202122"/>
                </a:solidFill>
              </a:rPr>
              <a:t> нових </a:t>
            </a:r>
            <a:r>
              <a:rPr lang="ru-RU" dirty="0" err="1">
                <a:solidFill>
                  <a:srgbClr val="202122"/>
                </a:solidFill>
              </a:rPr>
              <a:t>галузей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промисловості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інформаційних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комунікаційних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технологій</a:t>
            </a:r>
            <a:r>
              <a:rPr lang="ru-RU" dirty="0">
                <a:solidFill>
                  <a:srgbClr val="2021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549039"/>
      </p:ext>
    </p:extLst>
  </p:cSld>
  <p:clrMapOvr>
    <a:masterClrMapping/>
  </p:clrMapOvr>
  <p:transition>
    <p:strips dir="l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upload.wikimedia.org/wikipedia/commons/thumb/0/00/SDG-10_Ukrainian.svg/220px-SDG-10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8886" y="1700808"/>
            <a:ext cx="6606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Скорочення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нерівності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всередині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країн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між</a:t>
            </a:r>
            <a:r>
              <a:rPr lang="ru-RU" b="1" dirty="0">
                <a:solidFill>
                  <a:srgbClr val="202122"/>
                </a:solidFill>
              </a:rPr>
              <a:t> ними»</a:t>
            </a:r>
            <a:r>
              <a:rPr lang="ru-RU" dirty="0">
                <a:solidFill>
                  <a:srgbClr val="202122"/>
                </a:solidFill>
              </a:rPr>
              <a:t>. Добре </a:t>
            </a:r>
            <a:r>
              <a:rPr lang="ru-RU" dirty="0" err="1">
                <a:solidFill>
                  <a:srgbClr val="202122"/>
                </a:solidFill>
              </a:rPr>
              <a:t>відомо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нерівність</a:t>
            </a:r>
            <a:r>
              <a:rPr lang="ru-RU" dirty="0">
                <a:solidFill>
                  <a:srgbClr val="202122"/>
                </a:solidFill>
              </a:rPr>
              <a:t> доходів </a:t>
            </a:r>
            <a:r>
              <a:rPr lang="ru-RU" dirty="0" err="1">
                <a:solidFill>
                  <a:srgbClr val="202122"/>
                </a:solidFill>
              </a:rPr>
              <a:t>зростає</a:t>
            </a:r>
            <a:r>
              <a:rPr lang="ru-RU" dirty="0">
                <a:solidFill>
                  <a:srgbClr val="202122"/>
                </a:solidFill>
              </a:rPr>
              <a:t>, коли 10 % </a:t>
            </a:r>
            <a:r>
              <a:rPr lang="ru-RU" dirty="0" err="1">
                <a:solidFill>
                  <a:srgbClr val="202122"/>
                </a:solidFill>
              </a:rPr>
              <a:t>найбагатших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отримують</a:t>
            </a:r>
            <a:r>
              <a:rPr lang="ru-RU" dirty="0">
                <a:solidFill>
                  <a:srgbClr val="202122"/>
                </a:solidFill>
              </a:rPr>
              <a:t> до 40 % </a:t>
            </a:r>
            <a:r>
              <a:rPr lang="ru-RU" dirty="0" err="1">
                <a:solidFill>
                  <a:srgbClr val="202122"/>
                </a:solidFill>
              </a:rPr>
              <a:t>загального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світового</a:t>
            </a:r>
            <a:r>
              <a:rPr lang="ru-RU" dirty="0">
                <a:solidFill>
                  <a:srgbClr val="202122"/>
                </a:solidFill>
              </a:rPr>
              <a:t> доходу. </a:t>
            </a:r>
            <a:r>
              <a:rPr lang="ru-RU" dirty="0" err="1">
                <a:solidFill>
                  <a:srgbClr val="202122"/>
                </a:solidFill>
              </a:rPr>
              <a:t>Найбідніші</a:t>
            </a:r>
            <a:r>
              <a:rPr lang="ru-RU" dirty="0">
                <a:solidFill>
                  <a:srgbClr val="202122"/>
                </a:solidFill>
              </a:rPr>
              <a:t> 10 % </a:t>
            </a:r>
            <a:r>
              <a:rPr lang="ru-RU" dirty="0" err="1">
                <a:solidFill>
                  <a:srgbClr val="202122"/>
                </a:solidFill>
              </a:rPr>
              <a:t>отримують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лише</a:t>
            </a:r>
            <a:r>
              <a:rPr lang="ru-RU" dirty="0">
                <a:solidFill>
                  <a:srgbClr val="202122"/>
                </a:solidFill>
              </a:rPr>
              <a:t> від 2 % до 7 % </a:t>
            </a:r>
            <a:r>
              <a:rPr lang="ru-RU" dirty="0" err="1">
                <a:solidFill>
                  <a:srgbClr val="202122"/>
                </a:solidFill>
              </a:rPr>
              <a:t>загального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світового</a:t>
            </a:r>
            <a:r>
              <a:rPr lang="ru-RU" dirty="0">
                <a:solidFill>
                  <a:srgbClr val="202122"/>
                </a:solidFill>
              </a:rPr>
              <a:t> доходу. У </a:t>
            </a:r>
            <a:r>
              <a:rPr lang="ru-RU" dirty="0" err="1">
                <a:solidFill>
                  <a:srgbClr val="202122"/>
                </a:solidFill>
              </a:rPr>
              <a:t>країнах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розвиваються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нерівність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зросла</a:t>
            </a:r>
            <a:r>
              <a:rPr lang="ru-RU" dirty="0">
                <a:solidFill>
                  <a:srgbClr val="202122"/>
                </a:solidFill>
              </a:rPr>
              <a:t> на 11 %, якщо </a:t>
            </a:r>
            <a:r>
              <a:rPr lang="ru-RU" dirty="0" err="1">
                <a:solidFill>
                  <a:srgbClr val="202122"/>
                </a:solidFill>
              </a:rPr>
              <a:t>брати</a:t>
            </a:r>
            <a:r>
              <a:rPr lang="ru-RU" dirty="0">
                <a:solidFill>
                  <a:srgbClr val="202122"/>
                </a:solidFill>
              </a:rPr>
              <a:t> до </a:t>
            </a:r>
            <a:r>
              <a:rPr lang="ru-RU" dirty="0" err="1">
                <a:solidFill>
                  <a:srgbClr val="202122"/>
                </a:solidFill>
              </a:rPr>
              <a:t>уваги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населення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  <a:p>
            <a:r>
              <a:rPr lang="ru-RU" dirty="0" err="1">
                <a:solidFill>
                  <a:srgbClr val="202122"/>
                </a:solidFill>
              </a:rPr>
              <a:t>Таке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розриву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вимагає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формування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обґрунтованої</a:t>
            </a:r>
            <a:r>
              <a:rPr lang="ru-RU" dirty="0">
                <a:solidFill>
                  <a:srgbClr val="202122"/>
                </a:solidFill>
              </a:rPr>
              <a:t> політики для </a:t>
            </a:r>
            <a:r>
              <a:rPr lang="ru-RU" dirty="0" err="1">
                <a:solidFill>
                  <a:srgbClr val="202122"/>
                </a:solidFill>
              </a:rPr>
              <a:t>розширення</a:t>
            </a:r>
            <a:r>
              <a:rPr lang="ru-RU" dirty="0">
                <a:solidFill>
                  <a:srgbClr val="202122"/>
                </a:solidFill>
              </a:rPr>
              <a:t> прав і </a:t>
            </a:r>
            <a:r>
              <a:rPr lang="ru-RU" dirty="0" err="1">
                <a:solidFill>
                  <a:srgbClr val="202122"/>
                </a:solidFill>
              </a:rPr>
              <a:t>можливостей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нижнього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процентилю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отримувачів</a:t>
            </a:r>
            <a:r>
              <a:rPr lang="ru-RU" dirty="0">
                <a:solidFill>
                  <a:srgbClr val="202122"/>
                </a:solidFill>
              </a:rPr>
              <a:t> доходів, а також </a:t>
            </a:r>
            <a:r>
              <a:rPr lang="ru-RU" dirty="0" err="1">
                <a:solidFill>
                  <a:srgbClr val="202122"/>
                </a:solidFill>
              </a:rPr>
              <a:t>сприяння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економічній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інтеграції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всіх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незалежно</a:t>
            </a:r>
            <a:r>
              <a:rPr lang="ru-RU" dirty="0">
                <a:solidFill>
                  <a:srgbClr val="202122"/>
                </a:solidFill>
              </a:rPr>
              <a:t> від </a:t>
            </a:r>
            <a:r>
              <a:rPr lang="ru-RU" dirty="0" err="1">
                <a:solidFill>
                  <a:srgbClr val="202122"/>
                </a:solidFill>
              </a:rPr>
              <a:t>статі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раси</a:t>
            </a:r>
            <a:r>
              <a:rPr lang="ru-RU" dirty="0">
                <a:solidFill>
                  <a:srgbClr val="202122"/>
                </a:solidFill>
              </a:rPr>
              <a:t> або </a:t>
            </a:r>
            <a:r>
              <a:rPr lang="ru-RU" dirty="0" err="1">
                <a:solidFill>
                  <a:srgbClr val="202122"/>
                </a:solidFill>
              </a:rPr>
              <a:t>етнічної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приналежності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633540"/>
      </p:ext>
    </p:extLst>
  </p:cSld>
  <p:clrMapOvr>
    <a:masterClrMapping/>
  </p:clrMapOvr>
  <p:transition>
    <p:strips dir="l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upload.wikimedia.org/wikipedia/commons/thumb/8/80/SDG-11_Ukrainian.svg/220px-SDG-11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34174" y="1628800"/>
            <a:ext cx="6372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«Забезпечення </a:t>
            </a:r>
            <a:r>
              <a:rPr lang="ru-RU" b="1" dirty="0" err="1">
                <a:solidFill>
                  <a:srgbClr val="202122"/>
                </a:solidFill>
              </a:rPr>
              <a:t>відкритості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безпеки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життєстійкості</a:t>
            </a:r>
            <a:r>
              <a:rPr lang="ru-RU" b="1" dirty="0">
                <a:solidFill>
                  <a:srgbClr val="202122"/>
                </a:solidFill>
              </a:rPr>
              <a:t> й </a:t>
            </a:r>
            <a:r>
              <a:rPr lang="ru-RU" b="1" dirty="0" err="1">
                <a:solidFill>
                  <a:srgbClr val="202122"/>
                </a:solidFill>
              </a:rPr>
              <a:t>екологічної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стійкості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міст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населених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пунктів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</a:t>
            </a:r>
            <a:r>
              <a:rPr lang="ru-RU" dirty="0" err="1">
                <a:solidFill>
                  <a:srgbClr val="202122"/>
                </a:solidFill>
              </a:rPr>
              <a:t>Більше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половини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населення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проживає</a:t>
            </a:r>
            <a:r>
              <a:rPr lang="ru-RU" dirty="0">
                <a:solidFill>
                  <a:srgbClr val="202122"/>
                </a:solidFill>
              </a:rPr>
              <a:t> в </a:t>
            </a:r>
            <a:r>
              <a:rPr lang="ru-RU" dirty="0" err="1">
                <a:solidFill>
                  <a:srgbClr val="202122"/>
                </a:solidFill>
              </a:rPr>
              <a:t>міських</a:t>
            </a:r>
            <a:r>
              <a:rPr lang="ru-RU" dirty="0">
                <a:solidFill>
                  <a:srgbClr val="202122"/>
                </a:solidFill>
              </a:rPr>
              <a:t> районах. До 2050 року </a:t>
            </a:r>
            <a:r>
              <a:rPr lang="ru-RU" dirty="0" err="1">
                <a:solidFill>
                  <a:srgbClr val="202122"/>
                </a:solidFill>
              </a:rPr>
              <a:t>ця</a:t>
            </a:r>
            <a:r>
              <a:rPr lang="ru-RU" dirty="0">
                <a:solidFill>
                  <a:srgbClr val="202122"/>
                </a:solidFill>
              </a:rPr>
              <a:t> цифра </a:t>
            </a:r>
            <a:r>
              <a:rPr lang="ru-RU" dirty="0" err="1">
                <a:solidFill>
                  <a:srgbClr val="202122"/>
                </a:solidFill>
              </a:rPr>
              <a:t>зросте</a:t>
            </a:r>
            <a:r>
              <a:rPr lang="ru-RU" dirty="0">
                <a:solidFill>
                  <a:srgbClr val="202122"/>
                </a:solidFill>
              </a:rPr>
              <a:t> до 6,5 млрд людей, </a:t>
            </a:r>
            <a:r>
              <a:rPr lang="ru-RU" dirty="0" err="1">
                <a:solidFill>
                  <a:srgbClr val="202122"/>
                </a:solidFill>
              </a:rPr>
              <a:t>тобто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двох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третин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усього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людства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Сталого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 не можна </a:t>
            </a:r>
            <a:r>
              <a:rPr lang="ru-RU" dirty="0" err="1">
                <a:solidFill>
                  <a:srgbClr val="202122"/>
                </a:solidFill>
              </a:rPr>
              <a:t>досягти</a:t>
            </a:r>
            <a:r>
              <a:rPr lang="ru-RU" dirty="0">
                <a:solidFill>
                  <a:srgbClr val="202122"/>
                </a:solidFill>
              </a:rPr>
              <a:t> без </a:t>
            </a:r>
            <a:r>
              <a:rPr lang="ru-RU" dirty="0" err="1">
                <a:solidFill>
                  <a:srgbClr val="202122"/>
                </a:solidFill>
              </a:rPr>
              <a:t>істотного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перетворення</a:t>
            </a:r>
            <a:r>
              <a:rPr lang="ru-RU" dirty="0">
                <a:solidFill>
                  <a:srgbClr val="202122"/>
                </a:solidFill>
              </a:rPr>
              <a:t> того, </a:t>
            </a:r>
            <a:r>
              <a:rPr lang="ru-RU" dirty="0" err="1">
                <a:solidFill>
                  <a:srgbClr val="202122"/>
                </a:solidFill>
              </a:rPr>
              <a:t>яким</a:t>
            </a:r>
            <a:r>
              <a:rPr lang="ru-RU" dirty="0">
                <a:solidFill>
                  <a:srgbClr val="202122"/>
                </a:solidFill>
              </a:rPr>
              <a:t> чином ми </a:t>
            </a:r>
            <a:r>
              <a:rPr lang="ru-RU" dirty="0" err="1">
                <a:solidFill>
                  <a:srgbClr val="202122"/>
                </a:solidFill>
              </a:rPr>
              <a:t>будуємо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міські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райони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керуємо</a:t>
            </a:r>
            <a:r>
              <a:rPr lang="ru-RU" dirty="0">
                <a:solidFill>
                  <a:srgbClr val="202122"/>
                </a:solidFill>
              </a:rPr>
              <a:t> ними.</a:t>
            </a:r>
          </a:p>
          <a:p>
            <a:r>
              <a:rPr lang="ru-RU" dirty="0" err="1">
                <a:solidFill>
                  <a:srgbClr val="202122"/>
                </a:solidFill>
              </a:rPr>
              <a:t>Швидке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міст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країнах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розвиваються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одночасно</a:t>
            </a:r>
            <a:r>
              <a:rPr lang="ru-RU" dirty="0">
                <a:solidFill>
                  <a:srgbClr val="202122"/>
                </a:solidFill>
              </a:rPr>
              <a:t> з </a:t>
            </a:r>
            <a:r>
              <a:rPr lang="ru-RU" dirty="0" err="1">
                <a:solidFill>
                  <a:srgbClr val="202122"/>
                </a:solidFill>
              </a:rPr>
              <a:t>активізацією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міграції</a:t>
            </a:r>
            <a:r>
              <a:rPr lang="ru-RU" dirty="0">
                <a:solidFill>
                  <a:srgbClr val="202122"/>
                </a:solidFill>
              </a:rPr>
              <a:t> з </a:t>
            </a:r>
            <a:r>
              <a:rPr lang="ru-RU" dirty="0" err="1">
                <a:solidFill>
                  <a:srgbClr val="202122"/>
                </a:solidFill>
              </a:rPr>
              <a:t>сільських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районів</a:t>
            </a:r>
            <a:r>
              <a:rPr lang="ru-RU" dirty="0">
                <a:solidFill>
                  <a:srgbClr val="202122"/>
                </a:solidFill>
              </a:rPr>
              <a:t> до </a:t>
            </a:r>
            <a:r>
              <a:rPr lang="ru-RU" dirty="0" err="1">
                <a:solidFill>
                  <a:srgbClr val="202122"/>
                </a:solidFill>
              </a:rPr>
              <a:t>міста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викликало</a:t>
            </a:r>
            <a:r>
              <a:rPr lang="ru-RU" dirty="0">
                <a:solidFill>
                  <a:srgbClr val="202122"/>
                </a:solidFill>
              </a:rPr>
              <a:t> бум у </a:t>
            </a:r>
            <a:r>
              <a:rPr lang="ru-RU" dirty="0" err="1">
                <a:solidFill>
                  <a:srgbClr val="202122"/>
                </a:solidFill>
              </a:rPr>
              <a:t>мегаполісах</a:t>
            </a:r>
            <a:r>
              <a:rPr lang="ru-RU" dirty="0">
                <a:solidFill>
                  <a:srgbClr val="202122"/>
                </a:solidFill>
              </a:rPr>
              <a:t>. У 1990 </a:t>
            </a:r>
            <a:r>
              <a:rPr lang="ru-RU" dirty="0" err="1">
                <a:solidFill>
                  <a:srgbClr val="202122"/>
                </a:solidFill>
              </a:rPr>
              <a:t>році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налічувалося</a:t>
            </a:r>
            <a:r>
              <a:rPr lang="ru-RU" dirty="0">
                <a:solidFill>
                  <a:srgbClr val="202122"/>
                </a:solidFill>
              </a:rPr>
              <a:t> 10 </a:t>
            </a:r>
            <a:r>
              <a:rPr lang="ru-RU" dirty="0" err="1">
                <a:solidFill>
                  <a:srgbClr val="202122"/>
                </a:solidFill>
              </a:rPr>
              <a:t>мегаполісів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мали</a:t>
            </a:r>
            <a:r>
              <a:rPr lang="ru-RU" dirty="0">
                <a:solidFill>
                  <a:srgbClr val="202122"/>
                </a:solidFill>
              </a:rPr>
              <a:t> 10 </a:t>
            </a:r>
            <a:r>
              <a:rPr lang="ru-RU" dirty="0" err="1">
                <a:solidFill>
                  <a:srgbClr val="202122"/>
                </a:solidFill>
              </a:rPr>
              <a:t>мільйонів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жителів</a:t>
            </a:r>
            <a:r>
              <a:rPr lang="ru-RU" dirty="0">
                <a:solidFill>
                  <a:srgbClr val="202122"/>
                </a:solidFill>
              </a:rPr>
              <a:t> або </a:t>
            </a:r>
            <a:r>
              <a:rPr lang="ru-RU" dirty="0" err="1">
                <a:solidFill>
                  <a:srgbClr val="202122"/>
                </a:solidFill>
              </a:rPr>
              <a:t>більше</a:t>
            </a:r>
            <a:r>
              <a:rPr lang="ru-RU" dirty="0">
                <a:solidFill>
                  <a:srgbClr val="202122"/>
                </a:solidFill>
              </a:rPr>
              <a:t>. У 2014 </a:t>
            </a:r>
            <a:r>
              <a:rPr lang="ru-RU" dirty="0" err="1">
                <a:solidFill>
                  <a:srgbClr val="202122"/>
                </a:solidFill>
              </a:rPr>
              <a:t>році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мегаполісів</a:t>
            </a:r>
            <a:r>
              <a:rPr lang="ru-RU" dirty="0">
                <a:solidFill>
                  <a:srgbClr val="202122"/>
                </a:solidFill>
              </a:rPr>
              <a:t> стало 28, у </a:t>
            </a:r>
            <a:r>
              <a:rPr lang="ru-RU" dirty="0" err="1">
                <a:solidFill>
                  <a:srgbClr val="202122"/>
                </a:solidFill>
              </a:rPr>
              <a:t>яких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проживає</a:t>
            </a:r>
            <a:r>
              <a:rPr lang="ru-RU" dirty="0">
                <a:solidFill>
                  <a:srgbClr val="202122"/>
                </a:solidFill>
              </a:rPr>
              <a:t> 453 </a:t>
            </a:r>
            <a:r>
              <a:rPr lang="ru-RU" dirty="0" err="1">
                <a:solidFill>
                  <a:srgbClr val="202122"/>
                </a:solidFill>
              </a:rPr>
              <a:t>мільйони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8895753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03548" y="0"/>
            <a:ext cx="8136904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200" b="1" dirty="0">
                <a:latin typeface="+mn-lt"/>
                <a:ea typeface="Calibri" panose="020F0502020204030204" pitchFamily="34" charset="0"/>
              </a:rPr>
              <a:t>Визначення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поняття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 “науки” за </a:t>
            </a:r>
            <a:endParaRPr lang="en-US" sz="3200" b="1" dirty="0" smtClean="0"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200" b="1" dirty="0" smtClean="0">
                <a:latin typeface="+mn-lt"/>
                <a:ea typeface="Calibri" panose="020F0502020204030204" pitchFamily="34" charset="0"/>
              </a:rPr>
              <a:t>Е</a:t>
            </a:r>
            <a:r>
              <a:rPr lang="ru-RU" sz="3200" b="1" dirty="0">
                <a:latin typeface="+mn-lt"/>
                <a:ea typeface="Calibri" panose="020F0502020204030204" pitchFamily="34" charset="0"/>
              </a:rPr>
              <a:t>.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Агацці</a:t>
            </a:r>
            <a:endParaRPr lang="uk-UA" sz="32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29" name="Group 1"/>
          <p:cNvGrpSpPr>
            <a:grpSpLocks/>
          </p:cNvGrpSpPr>
          <p:nvPr/>
        </p:nvGrpSpPr>
        <p:grpSpPr bwMode="auto">
          <a:xfrm>
            <a:off x="251520" y="1196751"/>
            <a:ext cx="8659779" cy="5545199"/>
            <a:chOff x="1674" y="6781"/>
            <a:chExt cx="9203" cy="4490"/>
          </a:xfrm>
        </p:grpSpPr>
        <p:sp>
          <p:nvSpPr>
            <p:cNvPr id="30" name="Rectangle 20"/>
            <p:cNvSpPr>
              <a:spLocks noChangeArrowheads="1"/>
            </p:cNvSpPr>
            <p:nvPr/>
          </p:nvSpPr>
          <p:spPr bwMode="auto">
            <a:xfrm>
              <a:off x="3281" y="6781"/>
              <a:ext cx="6581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1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Визначення науки за Е. </a:t>
              </a:r>
              <a:r>
                <a:rPr kumimoji="0" lang="uk-UA" altLang="uk-UA" sz="3600" b="0" i="1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Агацці</a:t>
              </a:r>
              <a:endParaRPr kumimoji="0" lang="uk-UA" altLang="uk-UA" sz="3600" b="0" i="1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1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1" name="Oval 19"/>
            <p:cNvSpPr>
              <a:spLocks noChangeArrowheads="1"/>
            </p:cNvSpPr>
            <p:nvPr/>
          </p:nvSpPr>
          <p:spPr bwMode="auto">
            <a:xfrm>
              <a:off x="1857" y="7360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1</a:t>
              </a:r>
              <a:endParaRPr kumimoji="0" lang="ru-RU" altLang="uk-UA" sz="32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32" name="Oval 18"/>
            <p:cNvSpPr>
              <a:spLocks noChangeArrowheads="1"/>
            </p:cNvSpPr>
            <p:nvPr/>
          </p:nvSpPr>
          <p:spPr bwMode="auto">
            <a:xfrm>
              <a:off x="1857" y="8941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3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33" name="Oval 17"/>
            <p:cNvSpPr>
              <a:spLocks noChangeArrowheads="1"/>
            </p:cNvSpPr>
            <p:nvPr/>
          </p:nvSpPr>
          <p:spPr bwMode="auto">
            <a:xfrm>
              <a:off x="1860" y="8071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2</a:t>
              </a: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34" name="Oval 16"/>
            <p:cNvSpPr>
              <a:spLocks noChangeArrowheads="1"/>
            </p:cNvSpPr>
            <p:nvPr/>
          </p:nvSpPr>
          <p:spPr bwMode="auto">
            <a:xfrm>
              <a:off x="1854" y="10124"/>
              <a:ext cx="540" cy="54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2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4</a:t>
              </a:r>
              <a:endParaRPr kumimoji="0" lang="ru-RU" altLang="uk-UA" sz="32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35" name="Rectangle 15"/>
            <p:cNvSpPr>
              <a:spLocks noChangeArrowheads="1"/>
            </p:cNvSpPr>
            <p:nvPr/>
          </p:nvSpPr>
          <p:spPr bwMode="auto">
            <a:xfrm>
              <a:off x="2934" y="7426"/>
              <a:ext cx="7920" cy="42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теорія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про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певну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галузь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об'єктів</a:t>
              </a:r>
              <a:endParaRPr kumimoji="0" lang="ru-RU" altLang="uk-UA" sz="30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36" name="Rectangle 14"/>
            <p:cNvSpPr>
              <a:spLocks noChangeArrowheads="1"/>
            </p:cNvSpPr>
            <p:nvPr/>
          </p:nvSpPr>
          <p:spPr bwMode="auto">
            <a:xfrm>
              <a:off x="2937" y="7996"/>
              <a:ext cx="7920" cy="76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заявка на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розмежування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наукового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і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повсякденного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знання</a:t>
              </a:r>
              <a:endParaRPr kumimoji="0" lang="ru-RU" altLang="uk-UA" sz="30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37" name="Rectangle 13"/>
            <p:cNvSpPr>
              <a:spLocks noChangeArrowheads="1"/>
            </p:cNvSpPr>
            <p:nvPr/>
          </p:nvSpPr>
          <p:spPr bwMode="auto">
            <a:xfrm>
              <a:off x="2957" y="8845"/>
              <a:ext cx="7920" cy="115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може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повною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мірою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реалізуватися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лише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тоді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, коли доводить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розгляд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об'єкта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до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рівня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його</a:t>
              </a:r>
              <a:r>
                <a:rPr kumimoji="0" lang="ru-RU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теоретичного </a:t>
              </a:r>
              <a:r>
                <a:rPr kumimoji="0" lang="ru-RU" altLang="uk-UA" sz="3000" b="0" i="0" u="none" strike="noStrike" cap="none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аналізу</a:t>
              </a:r>
              <a:endParaRPr kumimoji="0" lang="ru-RU" altLang="uk-UA" sz="30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</a:endParaRPr>
            </a:p>
          </p:txBody>
        </p:sp>
        <p:sp>
          <p:nvSpPr>
            <p:cNvPr id="38" name="Rectangle 12"/>
            <p:cNvSpPr>
              <a:spLocks noChangeArrowheads="1"/>
            </p:cNvSpPr>
            <p:nvPr/>
          </p:nvSpPr>
          <p:spPr bwMode="auto">
            <a:xfrm>
              <a:off x="2934" y="10124"/>
              <a:ext cx="7920" cy="114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існує лише тоді, коли можна встановити принципи, які пропонують їх пояснення і прогноз досліджуваної сфери діяльності</a:t>
              </a:r>
              <a:endParaRPr kumimoji="0" lang="ru-RU" altLang="uk-UA" sz="30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sz="3200" b="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 flipH="1">
              <a:off x="1677" y="7051"/>
              <a:ext cx="1604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 flipH="1">
              <a:off x="1674" y="7051"/>
              <a:ext cx="1" cy="338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Line 9"/>
            <p:cNvSpPr>
              <a:spLocks noChangeShapeType="1"/>
            </p:cNvSpPr>
            <p:nvPr/>
          </p:nvSpPr>
          <p:spPr bwMode="auto">
            <a:xfrm>
              <a:off x="1675" y="7597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Line 8"/>
            <p:cNvSpPr>
              <a:spLocks noChangeShapeType="1"/>
            </p:cNvSpPr>
            <p:nvPr/>
          </p:nvSpPr>
          <p:spPr bwMode="auto">
            <a:xfrm>
              <a:off x="1674" y="8349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Line 7"/>
            <p:cNvSpPr>
              <a:spLocks noChangeShapeType="1"/>
            </p:cNvSpPr>
            <p:nvPr/>
          </p:nvSpPr>
          <p:spPr bwMode="auto">
            <a:xfrm>
              <a:off x="1677" y="9241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Line 6"/>
            <p:cNvSpPr>
              <a:spLocks noChangeShapeType="1"/>
            </p:cNvSpPr>
            <p:nvPr/>
          </p:nvSpPr>
          <p:spPr bwMode="auto">
            <a:xfrm>
              <a:off x="1674" y="10454"/>
              <a:ext cx="180" cy="0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Line 5"/>
            <p:cNvSpPr>
              <a:spLocks noChangeShapeType="1"/>
            </p:cNvSpPr>
            <p:nvPr/>
          </p:nvSpPr>
          <p:spPr bwMode="auto">
            <a:xfrm>
              <a:off x="2394" y="7597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Line 4"/>
            <p:cNvSpPr>
              <a:spLocks noChangeShapeType="1"/>
            </p:cNvSpPr>
            <p:nvPr/>
          </p:nvSpPr>
          <p:spPr bwMode="auto">
            <a:xfrm>
              <a:off x="2394" y="8310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2397" y="9241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Line 2"/>
            <p:cNvSpPr>
              <a:spLocks noChangeShapeType="1"/>
            </p:cNvSpPr>
            <p:nvPr/>
          </p:nvSpPr>
          <p:spPr bwMode="auto">
            <a:xfrm>
              <a:off x="2394" y="10439"/>
              <a:ext cx="5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9" name="Rectangle 31"/>
          <p:cNvSpPr>
            <a:spLocks noChangeArrowheads="1"/>
          </p:cNvSpPr>
          <p:nvPr/>
        </p:nvSpPr>
        <p:spPr bwMode="auto">
          <a:xfrm>
            <a:off x="827584" y="25180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810958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upload.wikimedia.org/wikipedia/commons/thumb/8/8c/SDG-12_Ukrainian.svg/220px-SDG-12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81536" y="1628800"/>
            <a:ext cx="6462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«Забезпечення переходу до </a:t>
            </a:r>
            <a:r>
              <a:rPr lang="ru-RU" b="1" dirty="0" err="1">
                <a:solidFill>
                  <a:srgbClr val="202122"/>
                </a:solidFill>
              </a:rPr>
              <a:t>раціональних</a:t>
            </a:r>
            <a:r>
              <a:rPr lang="ru-RU" b="1" dirty="0">
                <a:solidFill>
                  <a:srgbClr val="202122"/>
                </a:solidFill>
              </a:rPr>
              <a:t> моделей </a:t>
            </a:r>
            <a:r>
              <a:rPr lang="ru-RU" b="1" dirty="0" err="1">
                <a:solidFill>
                  <a:srgbClr val="202122"/>
                </a:solidFill>
              </a:rPr>
              <a:t>споживання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виробництва</a:t>
            </a:r>
            <a:r>
              <a:rPr lang="ru-RU" b="1" dirty="0">
                <a:solidFill>
                  <a:srgbClr val="202122"/>
                </a:solidFill>
              </a:rPr>
              <a:t>»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Економічне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сталий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розвиток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вимагають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термінового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скорочення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впливу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екологію</a:t>
            </a:r>
            <a:r>
              <a:rPr lang="ru-RU" dirty="0">
                <a:solidFill>
                  <a:srgbClr val="202122"/>
                </a:solidFill>
              </a:rPr>
              <a:t> шляхом </a:t>
            </a:r>
            <a:r>
              <a:rPr lang="ru-RU" dirty="0" err="1">
                <a:solidFill>
                  <a:srgbClr val="202122"/>
                </a:solidFill>
              </a:rPr>
              <a:t>змін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виробництві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споживанні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товарів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ресурсів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Найбільшим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споживачем</a:t>
            </a:r>
            <a:r>
              <a:rPr lang="ru-RU" dirty="0">
                <a:solidFill>
                  <a:srgbClr val="202122"/>
                </a:solidFill>
              </a:rPr>
              <a:t> води у </a:t>
            </a:r>
            <a:r>
              <a:rPr lang="ru-RU" dirty="0" err="1">
                <a:solidFill>
                  <a:srgbClr val="202122"/>
                </a:solidFill>
              </a:rPr>
              <a:t>всьому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 є </a:t>
            </a:r>
            <a:r>
              <a:rPr lang="ru-RU" dirty="0" err="1">
                <a:solidFill>
                  <a:srgbClr val="202122"/>
                </a:solidFill>
              </a:rPr>
              <a:t>сільське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господарство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адже</a:t>
            </a:r>
            <a:r>
              <a:rPr lang="ru-RU" dirty="0">
                <a:solidFill>
                  <a:srgbClr val="202122"/>
                </a:solidFill>
              </a:rPr>
              <a:t> на потреби </a:t>
            </a:r>
            <a:r>
              <a:rPr lang="ru-RU" dirty="0" err="1">
                <a:solidFill>
                  <a:srgbClr val="202122"/>
                </a:solidFill>
              </a:rPr>
              <a:t>зрошення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витрачається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майже</a:t>
            </a:r>
            <a:r>
              <a:rPr lang="ru-RU" dirty="0">
                <a:solidFill>
                  <a:srgbClr val="202122"/>
                </a:solidFill>
              </a:rPr>
              <a:t> 70 % </a:t>
            </a:r>
            <a:r>
              <a:rPr lang="ru-RU" dirty="0" err="1">
                <a:solidFill>
                  <a:srgbClr val="202122"/>
                </a:solidFill>
              </a:rPr>
              <a:t>усіх</a:t>
            </a:r>
            <a:r>
              <a:rPr lang="ru-RU" dirty="0">
                <a:solidFill>
                  <a:srgbClr val="202122"/>
                </a:solidFill>
              </a:rPr>
              <a:t> запасів </a:t>
            </a:r>
            <a:r>
              <a:rPr lang="ru-RU" dirty="0" err="1">
                <a:solidFill>
                  <a:srgbClr val="202122"/>
                </a:solidFill>
              </a:rPr>
              <a:t>прісної</a:t>
            </a:r>
            <a:r>
              <a:rPr lang="ru-RU" dirty="0">
                <a:solidFill>
                  <a:srgbClr val="202122"/>
                </a:solidFill>
              </a:rPr>
              <a:t> води, </a:t>
            </a:r>
            <a:r>
              <a:rPr lang="ru-RU" dirty="0" err="1">
                <a:solidFill>
                  <a:srgbClr val="202122"/>
                </a:solidFill>
              </a:rPr>
              <a:t>придатної</a:t>
            </a:r>
            <a:r>
              <a:rPr lang="ru-RU" dirty="0">
                <a:solidFill>
                  <a:srgbClr val="202122"/>
                </a:solidFill>
              </a:rPr>
              <a:t> для використання людьми.</a:t>
            </a:r>
          </a:p>
          <a:p>
            <a:r>
              <a:rPr lang="ru-RU" dirty="0" err="1">
                <a:solidFill>
                  <a:srgbClr val="202122"/>
                </a:solidFill>
              </a:rPr>
              <a:t>Ефективне</a:t>
            </a:r>
            <a:r>
              <a:rPr lang="ru-RU" dirty="0">
                <a:solidFill>
                  <a:srgbClr val="202122"/>
                </a:solidFill>
              </a:rPr>
              <a:t> управління нашими </a:t>
            </a:r>
            <a:r>
              <a:rPr lang="ru-RU" dirty="0" err="1">
                <a:solidFill>
                  <a:srgbClr val="202122"/>
                </a:solidFill>
              </a:rPr>
              <a:t>спільними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природними</a:t>
            </a:r>
            <a:r>
              <a:rPr lang="ru-RU" dirty="0">
                <a:solidFill>
                  <a:srgbClr val="202122"/>
                </a:solidFill>
              </a:rPr>
              <a:t> ресурсами, а також методи </a:t>
            </a:r>
            <a:r>
              <a:rPr lang="ru-RU" dirty="0" err="1">
                <a:solidFill>
                  <a:srgbClr val="202122"/>
                </a:solidFill>
              </a:rPr>
              <a:t>утилізації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токсичних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відходів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забруднюючих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речовин</a:t>
            </a:r>
            <a:r>
              <a:rPr lang="ru-RU" dirty="0">
                <a:solidFill>
                  <a:srgbClr val="202122"/>
                </a:solidFill>
              </a:rPr>
              <a:t>, є </a:t>
            </a:r>
            <a:r>
              <a:rPr lang="ru-RU" dirty="0" err="1">
                <a:solidFill>
                  <a:srgbClr val="202122"/>
                </a:solidFill>
              </a:rPr>
              <a:t>важливими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цільовими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показниками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досягненні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цієї</a:t>
            </a:r>
            <a:r>
              <a:rPr lang="ru-RU" dirty="0">
                <a:solidFill>
                  <a:srgbClr val="202122"/>
                </a:solidFill>
              </a:rPr>
              <a:t> мети. </a:t>
            </a:r>
            <a:r>
              <a:rPr lang="ru-RU" dirty="0" err="1">
                <a:solidFill>
                  <a:srgbClr val="202122"/>
                </a:solidFill>
              </a:rPr>
              <a:t>Заохочення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галузей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підприємств</a:t>
            </a:r>
            <a:r>
              <a:rPr lang="ru-RU" dirty="0">
                <a:solidFill>
                  <a:srgbClr val="202122"/>
                </a:solidFill>
              </a:rPr>
              <a:t> і споживачів до </a:t>
            </a:r>
            <a:r>
              <a:rPr lang="ru-RU" dirty="0" err="1">
                <a:solidFill>
                  <a:srgbClr val="202122"/>
                </a:solidFill>
              </a:rPr>
              <a:t>утилізації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скорочення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обсягів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відходів</a:t>
            </a:r>
            <a:r>
              <a:rPr lang="ru-RU" dirty="0">
                <a:solidFill>
                  <a:srgbClr val="202122"/>
                </a:solidFill>
              </a:rPr>
              <a:t> є </a:t>
            </a:r>
            <a:r>
              <a:rPr lang="ru-RU" dirty="0" err="1">
                <a:solidFill>
                  <a:srgbClr val="202122"/>
                </a:solidFill>
              </a:rPr>
              <a:t>настільки</a:t>
            </a:r>
            <a:r>
              <a:rPr lang="ru-RU" dirty="0">
                <a:solidFill>
                  <a:srgbClr val="202122"/>
                </a:solidFill>
              </a:rPr>
              <a:t> ж </a:t>
            </a:r>
            <a:r>
              <a:rPr lang="ru-RU" dirty="0" err="1">
                <a:solidFill>
                  <a:srgbClr val="202122"/>
                </a:solidFill>
              </a:rPr>
              <a:t>важливим</a:t>
            </a:r>
            <a:r>
              <a:rPr lang="ru-RU" dirty="0">
                <a:solidFill>
                  <a:srgbClr val="202122"/>
                </a:solidFill>
              </a:rPr>
              <a:t>, як і </a:t>
            </a:r>
            <a:r>
              <a:rPr lang="ru-RU" dirty="0" err="1">
                <a:solidFill>
                  <a:srgbClr val="202122"/>
                </a:solidFill>
              </a:rPr>
              <a:t>підтримка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країн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розвиваються</a:t>
            </a:r>
            <a:r>
              <a:rPr lang="ru-RU" dirty="0">
                <a:solidFill>
                  <a:srgbClr val="202122"/>
                </a:solidFill>
              </a:rPr>
              <a:t>, у </a:t>
            </a:r>
            <a:r>
              <a:rPr lang="ru-RU" dirty="0" err="1">
                <a:solidFill>
                  <a:srgbClr val="202122"/>
                </a:solidFill>
              </a:rPr>
              <a:t>запровадженні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більш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раціональних</a:t>
            </a:r>
            <a:r>
              <a:rPr lang="ru-RU" dirty="0">
                <a:solidFill>
                  <a:srgbClr val="202122"/>
                </a:solidFill>
              </a:rPr>
              <a:t> моделей </a:t>
            </a:r>
            <a:r>
              <a:rPr lang="ru-RU" dirty="0" err="1">
                <a:solidFill>
                  <a:srgbClr val="202122"/>
                </a:solidFill>
              </a:rPr>
              <a:t>споживання</a:t>
            </a:r>
            <a:r>
              <a:rPr lang="ru-RU" dirty="0">
                <a:solidFill>
                  <a:srgbClr val="202122"/>
                </a:solidFill>
              </a:rPr>
              <a:t> до 2030 року.</a:t>
            </a:r>
          </a:p>
        </p:txBody>
      </p:sp>
    </p:spTree>
    <p:extLst>
      <p:ext uri="{BB962C8B-B14F-4D97-AF65-F5344CB8AC3E}">
        <p14:creationId xmlns:p14="http://schemas.microsoft.com/office/powerpoint/2010/main" val="823722808"/>
      </p:ext>
    </p:extLst>
  </p:cSld>
  <p:clrMapOvr>
    <a:masterClrMapping/>
  </p:clrMapOvr>
  <p:transition>
    <p:strips dir="l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upload.wikimedia.org/wikipedia/commons/thumb/e/ee/SDG-13_Ukrainian.svg/220px-SDG-13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9028" y="1484784"/>
            <a:ext cx="67504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Вжиття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невідкладних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заходів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щодо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боротьби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зі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зміною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клімату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її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наслідками</a:t>
            </a:r>
            <a:r>
              <a:rPr lang="ru-RU" b="1" dirty="0">
                <a:solidFill>
                  <a:srgbClr val="202122"/>
                </a:solidFill>
              </a:rPr>
              <a:t>»</a:t>
            </a:r>
            <a:r>
              <a:rPr lang="ru-RU" dirty="0">
                <a:solidFill>
                  <a:srgbClr val="202122"/>
                </a:solidFill>
              </a:rPr>
              <a:t>. У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немає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жодної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країни</a:t>
            </a:r>
            <a:r>
              <a:rPr lang="ru-RU" dirty="0">
                <a:solidFill>
                  <a:srgbClr val="202122"/>
                </a:solidFill>
              </a:rPr>
              <a:t>, яка б не </a:t>
            </a:r>
            <a:r>
              <a:rPr lang="ru-RU" dirty="0" err="1">
                <a:solidFill>
                  <a:srgbClr val="202122"/>
                </a:solidFill>
              </a:rPr>
              <a:t>відчувала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серйозних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наслідків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зміни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клімату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Обсяги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викидів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парникових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газів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продовжують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зростати</a:t>
            </a:r>
            <a:r>
              <a:rPr lang="ru-RU" dirty="0">
                <a:solidFill>
                  <a:srgbClr val="202122"/>
                </a:solidFill>
              </a:rPr>
              <a:t>: на </a:t>
            </a:r>
            <a:r>
              <a:rPr lang="ru-RU" dirty="0" err="1">
                <a:solidFill>
                  <a:srgbClr val="202122"/>
                </a:solidFill>
              </a:rPr>
              <a:t>сьогодні</a:t>
            </a:r>
            <a:r>
              <a:rPr lang="ru-RU" dirty="0">
                <a:solidFill>
                  <a:srgbClr val="202122"/>
                </a:solidFill>
              </a:rPr>
              <a:t> вони </a:t>
            </a:r>
            <a:r>
              <a:rPr lang="ru-RU" dirty="0" err="1">
                <a:solidFill>
                  <a:srgbClr val="202122"/>
                </a:solidFill>
              </a:rPr>
              <a:t>вищі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50 % </a:t>
            </a:r>
            <a:r>
              <a:rPr lang="ru-RU" dirty="0" err="1">
                <a:solidFill>
                  <a:srgbClr val="202122"/>
                </a:solidFill>
              </a:rPr>
              <a:t>порівняно</a:t>
            </a:r>
            <a:r>
              <a:rPr lang="ru-RU" dirty="0">
                <a:solidFill>
                  <a:srgbClr val="202122"/>
                </a:solidFill>
              </a:rPr>
              <a:t> з 1990 роком. </a:t>
            </a:r>
            <a:r>
              <a:rPr lang="ru-RU" dirty="0" err="1">
                <a:solidFill>
                  <a:srgbClr val="202122"/>
                </a:solidFill>
              </a:rPr>
              <a:t>Хоча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країни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Східної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Європи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Центральної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Азії</a:t>
            </a:r>
            <a:r>
              <a:rPr lang="ru-RU" dirty="0">
                <a:solidFill>
                  <a:srgbClr val="202122"/>
                </a:solidFill>
              </a:rPr>
              <a:t> не </a:t>
            </a:r>
            <a:r>
              <a:rPr lang="ru-RU" dirty="0" err="1">
                <a:solidFill>
                  <a:srgbClr val="202122"/>
                </a:solidFill>
              </a:rPr>
              <a:t>продукують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значних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викидів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парникових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газів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цей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регіон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непропорційно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потерпає</a:t>
            </a:r>
            <a:r>
              <a:rPr lang="ru-RU" dirty="0">
                <a:solidFill>
                  <a:srgbClr val="202122"/>
                </a:solidFill>
              </a:rPr>
              <a:t> від </a:t>
            </a:r>
            <a:r>
              <a:rPr lang="ru-RU" dirty="0" err="1">
                <a:solidFill>
                  <a:srgbClr val="202122"/>
                </a:solidFill>
              </a:rPr>
              <a:t>наслідків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кліматичних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змін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  <a:p>
            <a:r>
              <a:rPr lang="ru-RU" dirty="0" err="1">
                <a:solidFill>
                  <a:srgbClr val="202122"/>
                </a:solidFill>
              </a:rPr>
              <a:t>Повені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Західних</a:t>
            </a:r>
            <a:r>
              <a:rPr lang="ru-RU" dirty="0">
                <a:solidFill>
                  <a:srgbClr val="202122"/>
                </a:solidFill>
              </a:rPr>
              <a:t> Балканах </a:t>
            </a:r>
            <a:r>
              <a:rPr lang="ru-RU" dirty="0" err="1">
                <a:solidFill>
                  <a:srgbClr val="202122"/>
                </a:solidFill>
              </a:rPr>
              <a:t>зруйнували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будинки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призвели</a:t>
            </a:r>
            <a:r>
              <a:rPr lang="ru-RU" dirty="0">
                <a:solidFill>
                  <a:srgbClr val="202122"/>
                </a:solidFill>
              </a:rPr>
              <a:t> до </a:t>
            </a:r>
            <a:r>
              <a:rPr lang="ru-RU" dirty="0" err="1">
                <a:solidFill>
                  <a:srgbClr val="202122"/>
                </a:solidFill>
              </a:rPr>
              <a:t>вимушеного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переселення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тисяч</a:t>
            </a:r>
            <a:r>
              <a:rPr lang="ru-RU" dirty="0">
                <a:solidFill>
                  <a:srgbClr val="202122"/>
                </a:solidFill>
              </a:rPr>
              <a:t> людей. </a:t>
            </a:r>
            <a:r>
              <a:rPr lang="ru-RU" dirty="0" err="1">
                <a:solidFill>
                  <a:srgbClr val="202122"/>
                </a:solidFill>
              </a:rPr>
              <a:t>Скорочення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льодовиків</a:t>
            </a:r>
            <a:r>
              <a:rPr lang="ru-RU" dirty="0">
                <a:solidFill>
                  <a:srgbClr val="202122"/>
                </a:solidFill>
              </a:rPr>
              <a:t> і зменшення </a:t>
            </a:r>
            <a:r>
              <a:rPr lang="ru-RU" dirty="0" err="1">
                <a:solidFill>
                  <a:srgbClr val="202122"/>
                </a:solidFill>
              </a:rPr>
              <a:t>водних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ресурсів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Центральній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Азії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може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серйозно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вплинути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зрошення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виробництво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гідроенергії</a:t>
            </a:r>
            <a:r>
              <a:rPr lang="ru-RU" dirty="0">
                <a:solidFill>
                  <a:srgbClr val="202122"/>
                </a:solidFill>
              </a:rPr>
              <a:t>. Молдова і </a:t>
            </a:r>
            <a:r>
              <a:rPr lang="ru-RU" dirty="0" err="1">
                <a:solidFill>
                  <a:srgbClr val="202122"/>
                </a:solidFill>
              </a:rPr>
              <a:t>південна</a:t>
            </a:r>
            <a:r>
              <a:rPr lang="ru-RU" dirty="0">
                <a:solidFill>
                  <a:srgbClr val="202122"/>
                </a:solidFill>
              </a:rPr>
              <a:t> Україна </a:t>
            </a:r>
            <a:r>
              <a:rPr lang="ru-RU" dirty="0" err="1">
                <a:solidFill>
                  <a:srgbClr val="202122"/>
                </a:solidFill>
              </a:rPr>
              <a:t>потерпають</a:t>
            </a:r>
            <a:r>
              <a:rPr lang="ru-RU" dirty="0">
                <a:solidFill>
                  <a:srgbClr val="202122"/>
                </a:solidFill>
              </a:rPr>
              <a:t> від </a:t>
            </a:r>
            <a:r>
              <a:rPr lang="ru-RU" dirty="0" err="1">
                <a:solidFill>
                  <a:srgbClr val="202122"/>
                </a:solidFill>
              </a:rPr>
              <a:t>сильних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посух</a:t>
            </a:r>
            <a:r>
              <a:rPr lang="ru-RU" dirty="0">
                <a:solidFill>
                  <a:srgbClr val="202122"/>
                </a:solidFill>
              </a:rPr>
              <a:t>, які </a:t>
            </a:r>
            <a:r>
              <a:rPr lang="ru-RU" dirty="0" err="1">
                <a:solidFill>
                  <a:srgbClr val="202122"/>
                </a:solidFill>
              </a:rPr>
              <a:t>призводять</a:t>
            </a:r>
            <a:r>
              <a:rPr lang="ru-RU" dirty="0">
                <a:solidFill>
                  <a:srgbClr val="202122"/>
                </a:solidFill>
              </a:rPr>
              <a:t> до </a:t>
            </a:r>
            <a:r>
              <a:rPr lang="ru-RU" dirty="0" err="1">
                <a:solidFill>
                  <a:srgbClr val="202122"/>
                </a:solidFill>
              </a:rPr>
              <a:t>значних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сільськогосподарських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збитків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9231983"/>
      </p:ext>
    </p:extLst>
  </p:cSld>
  <p:clrMapOvr>
    <a:masterClrMapping/>
  </p:clrMapOvr>
  <p:transition>
    <p:strips dir="l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upload.wikimedia.org/wikipedia/commons/thumb/5/51/SDG-14_Ukrainian.svg/220px-SDG-14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772816"/>
            <a:ext cx="61744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«Збереження та </a:t>
            </a:r>
            <a:r>
              <a:rPr lang="ru-RU" b="1" dirty="0" err="1">
                <a:solidFill>
                  <a:srgbClr val="202122"/>
                </a:solidFill>
              </a:rPr>
              <a:t>стале</a:t>
            </a:r>
            <a:r>
              <a:rPr lang="ru-RU" b="1" dirty="0">
                <a:solidFill>
                  <a:srgbClr val="202122"/>
                </a:solidFill>
              </a:rPr>
              <a:t> використання </a:t>
            </a:r>
            <a:r>
              <a:rPr lang="ru-RU" b="1" dirty="0" err="1">
                <a:solidFill>
                  <a:srgbClr val="202122"/>
                </a:solidFill>
              </a:rPr>
              <a:t>океанів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морів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морських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ресурсів</a:t>
            </a:r>
            <a:r>
              <a:rPr lang="ru-RU" b="1" dirty="0">
                <a:solidFill>
                  <a:srgbClr val="202122"/>
                </a:solidFill>
              </a:rPr>
              <a:t> в </a:t>
            </a:r>
            <a:r>
              <a:rPr lang="ru-RU" b="1" dirty="0" err="1">
                <a:solidFill>
                  <a:srgbClr val="202122"/>
                </a:solidFill>
              </a:rPr>
              <a:t>інтересах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сталого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розвитку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</a:t>
            </a:r>
            <a:r>
              <a:rPr lang="ru-RU" dirty="0" err="1">
                <a:solidFill>
                  <a:srgbClr val="202122"/>
                </a:solidFill>
              </a:rPr>
              <a:t>Світові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океани</a:t>
            </a:r>
            <a:r>
              <a:rPr lang="ru-RU" dirty="0">
                <a:solidFill>
                  <a:srgbClr val="202122"/>
                </a:solidFill>
              </a:rPr>
              <a:t> — </a:t>
            </a:r>
            <a:r>
              <a:rPr lang="ru-RU" dirty="0" err="1">
                <a:solidFill>
                  <a:srgbClr val="202122"/>
                </a:solidFill>
              </a:rPr>
              <a:t>їхня</a:t>
            </a:r>
            <a:r>
              <a:rPr lang="ru-RU" dirty="0">
                <a:solidFill>
                  <a:srgbClr val="202122"/>
                </a:solidFill>
              </a:rPr>
              <a:t> температура, </a:t>
            </a:r>
            <a:r>
              <a:rPr lang="ru-RU" dirty="0" err="1">
                <a:solidFill>
                  <a:srgbClr val="202122"/>
                </a:solidFill>
              </a:rPr>
              <a:t>хімічний</a:t>
            </a:r>
            <a:r>
              <a:rPr lang="ru-RU" dirty="0">
                <a:solidFill>
                  <a:srgbClr val="202122"/>
                </a:solidFill>
              </a:rPr>
              <a:t> склад, </a:t>
            </a:r>
            <a:r>
              <a:rPr lang="ru-RU" dirty="0" err="1">
                <a:solidFill>
                  <a:srgbClr val="202122"/>
                </a:solidFill>
              </a:rPr>
              <a:t>течії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живі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організми</a:t>
            </a:r>
            <a:r>
              <a:rPr lang="ru-RU" dirty="0">
                <a:solidFill>
                  <a:srgbClr val="202122"/>
                </a:solidFill>
              </a:rPr>
              <a:t> — лежать в </a:t>
            </a:r>
            <a:r>
              <a:rPr lang="ru-RU" dirty="0" err="1">
                <a:solidFill>
                  <a:srgbClr val="202122"/>
                </a:solidFill>
              </a:rPr>
              <a:t>основі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глобальних</a:t>
            </a:r>
            <a:r>
              <a:rPr lang="ru-RU" dirty="0">
                <a:solidFill>
                  <a:srgbClr val="202122"/>
                </a:solidFill>
              </a:rPr>
              <a:t> систем, </a:t>
            </a:r>
            <a:r>
              <a:rPr lang="ru-RU" dirty="0" err="1">
                <a:solidFill>
                  <a:srgbClr val="202122"/>
                </a:solidFill>
              </a:rPr>
              <a:t>завдяки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яким</a:t>
            </a:r>
            <a:r>
              <a:rPr lang="ru-RU" dirty="0">
                <a:solidFill>
                  <a:srgbClr val="202122"/>
                </a:solidFill>
              </a:rPr>
              <a:t> Земля </a:t>
            </a:r>
            <a:r>
              <a:rPr lang="ru-RU" dirty="0" err="1">
                <a:solidFill>
                  <a:srgbClr val="202122"/>
                </a:solidFill>
              </a:rPr>
              <a:t>придатна</a:t>
            </a:r>
            <a:r>
              <a:rPr lang="ru-RU" dirty="0">
                <a:solidFill>
                  <a:srgbClr val="202122"/>
                </a:solidFill>
              </a:rPr>
              <a:t> для </a:t>
            </a:r>
            <a:r>
              <a:rPr lang="ru-RU" dirty="0" err="1">
                <a:solidFill>
                  <a:srgbClr val="202122"/>
                </a:solidFill>
              </a:rPr>
              <a:t>проживання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людства</a:t>
            </a:r>
            <a:r>
              <a:rPr lang="ru-RU" dirty="0">
                <a:solidFill>
                  <a:srgbClr val="202122"/>
                </a:solidFill>
              </a:rPr>
              <a:t>. Те, як ми </a:t>
            </a:r>
            <a:r>
              <a:rPr lang="ru-RU" dirty="0" err="1">
                <a:solidFill>
                  <a:srgbClr val="202122"/>
                </a:solidFill>
              </a:rPr>
              <a:t>керуємо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цим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життєво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важливим</a:t>
            </a:r>
            <a:r>
              <a:rPr lang="ru-RU" dirty="0">
                <a:solidFill>
                  <a:srgbClr val="202122"/>
                </a:solidFill>
              </a:rPr>
              <a:t> ресурсом, </a:t>
            </a:r>
            <a:r>
              <a:rPr lang="ru-RU" dirty="0" err="1">
                <a:solidFill>
                  <a:srgbClr val="202122"/>
                </a:solidFill>
              </a:rPr>
              <a:t>має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надважливе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значення</a:t>
            </a:r>
            <a:r>
              <a:rPr lang="ru-RU" dirty="0">
                <a:solidFill>
                  <a:srgbClr val="202122"/>
                </a:solidFill>
              </a:rPr>
              <a:t> для </a:t>
            </a:r>
            <a:r>
              <a:rPr lang="ru-RU" dirty="0" err="1">
                <a:solidFill>
                  <a:srgbClr val="202122"/>
                </a:solidFill>
              </a:rPr>
              <a:t>людства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загалом</a:t>
            </a:r>
            <a:r>
              <a:rPr lang="ru-RU" dirty="0">
                <a:solidFill>
                  <a:srgbClr val="202122"/>
                </a:solidFill>
              </a:rPr>
              <a:t>, а також для </a:t>
            </a:r>
            <a:r>
              <a:rPr lang="ru-RU" dirty="0" err="1">
                <a:solidFill>
                  <a:srgbClr val="202122"/>
                </a:solidFill>
              </a:rPr>
              <a:t>протидії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наслідкам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кліматичних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змін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  <a:p>
            <a:r>
              <a:rPr lang="ru-RU" dirty="0" err="1">
                <a:solidFill>
                  <a:srgbClr val="202122"/>
                </a:solidFill>
              </a:rPr>
              <a:t>Завдяки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морському</a:t>
            </a:r>
            <a:r>
              <a:rPr lang="ru-RU" dirty="0">
                <a:solidFill>
                  <a:srgbClr val="202122"/>
                </a:solidFill>
              </a:rPr>
              <a:t> і прибережному </a:t>
            </a:r>
            <a:r>
              <a:rPr lang="ru-RU" dirty="0" err="1">
                <a:solidFill>
                  <a:srgbClr val="202122"/>
                </a:solidFill>
              </a:rPr>
              <a:t>біорізноманіттю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понад</a:t>
            </a:r>
            <a:r>
              <a:rPr lang="ru-RU" dirty="0">
                <a:solidFill>
                  <a:srgbClr val="202122"/>
                </a:solidFill>
              </a:rPr>
              <a:t> три </a:t>
            </a:r>
            <a:r>
              <a:rPr lang="ru-RU" dirty="0" err="1">
                <a:solidFill>
                  <a:srgbClr val="202122"/>
                </a:solidFill>
              </a:rPr>
              <a:t>мільярди</a:t>
            </a:r>
            <a:r>
              <a:rPr lang="ru-RU" dirty="0">
                <a:solidFill>
                  <a:srgbClr val="202122"/>
                </a:solidFill>
              </a:rPr>
              <a:t> людей </a:t>
            </a:r>
            <a:r>
              <a:rPr lang="ru-RU" dirty="0" err="1">
                <a:solidFill>
                  <a:srgbClr val="202122"/>
                </a:solidFill>
              </a:rPr>
              <a:t>мають</a:t>
            </a:r>
            <a:r>
              <a:rPr lang="ru-RU" dirty="0">
                <a:solidFill>
                  <a:srgbClr val="202122"/>
                </a:solidFill>
              </a:rPr>
              <a:t> засоби до </a:t>
            </a:r>
            <a:r>
              <a:rPr lang="ru-RU" dirty="0" err="1">
                <a:solidFill>
                  <a:srgbClr val="202122"/>
                </a:solidFill>
              </a:rPr>
              <a:t>існування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Однак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сьогодні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вже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виловлено</a:t>
            </a:r>
            <a:r>
              <a:rPr lang="ru-RU" dirty="0">
                <a:solidFill>
                  <a:srgbClr val="202122"/>
                </a:solidFill>
              </a:rPr>
              <a:t> 30 % </a:t>
            </a:r>
            <a:r>
              <a:rPr lang="ru-RU" dirty="0" err="1">
                <a:solidFill>
                  <a:srgbClr val="202122"/>
                </a:solidFill>
              </a:rPr>
              <a:t>світових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рибних</a:t>
            </a:r>
            <a:r>
              <a:rPr lang="ru-RU" dirty="0">
                <a:solidFill>
                  <a:srgbClr val="202122"/>
                </a:solidFill>
              </a:rPr>
              <a:t> запасів, що </a:t>
            </a:r>
            <a:r>
              <a:rPr lang="ru-RU" dirty="0" err="1">
                <a:solidFill>
                  <a:srgbClr val="202122"/>
                </a:solidFill>
              </a:rPr>
              <a:t>нижче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рівня</a:t>
            </a:r>
            <a:r>
              <a:rPr lang="ru-RU" dirty="0">
                <a:solidFill>
                  <a:srgbClr val="202122"/>
                </a:solidFill>
              </a:rPr>
              <a:t>, при </a:t>
            </a:r>
            <a:r>
              <a:rPr lang="ru-RU" dirty="0" err="1">
                <a:solidFill>
                  <a:srgbClr val="202122"/>
                </a:solidFill>
              </a:rPr>
              <a:t>якому</a:t>
            </a:r>
            <a:r>
              <a:rPr lang="ru-RU" dirty="0">
                <a:solidFill>
                  <a:srgbClr val="202122"/>
                </a:solidFill>
              </a:rPr>
              <a:t> можна </a:t>
            </a:r>
            <a:r>
              <a:rPr lang="ru-RU" dirty="0" err="1">
                <a:solidFill>
                  <a:srgbClr val="202122"/>
                </a:solidFill>
              </a:rPr>
              <a:t>забезпечити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стабільні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вилови</a:t>
            </a:r>
            <a:r>
              <a:rPr lang="ru-RU" dirty="0">
                <a:solidFill>
                  <a:srgbClr val="20212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4146528"/>
      </p:ext>
    </p:extLst>
  </p:cSld>
  <p:clrMapOvr>
    <a:masterClrMapping/>
  </p:clrMapOvr>
  <p:transition>
    <p:strips dir="l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upload.wikimedia.org/wikipedia/commons/thumb/9/96/SDG-15_Ukrainian.svg/220px-SDG-15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1484784"/>
            <a:ext cx="59584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Захист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відновлення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екосистем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суші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сприяння</a:t>
            </a:r>
            <a:r>
              <a:rPr lang="ru-RU" b="1" dirty="0">
                <a:solidFill>
                  <a:srgbClr val="202122"/>
                </a:solidFill>
              </a:rPr>
              <a:t> їх </a:t>
            </a:r>
            <a:r>
              <a:rPr lang="ru-RU" b="1" dirty="0" err="1">
                <a:solidFill>
                  <a:srgbClr val="202122"/>
                </a:solidFill>
              </a:rPr>
              <a:t>раціональному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використанню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раціональне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лісокористування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боротьба</a:t>
            </a:r>
            <a:r>
              <a:rPr lang="ru-RU" b="1" dirty="0">
                <a:solidFill>
                  <a:srgbClr val="202122"/>
                </a:solidFill>
              </a:rPr>
              <a:t> з </a:t>
            </a:r>
            <a:r>
              <a:rPr lang="ru-RU" b="1" dirty="0" err="1">
                <a:solidFill>
                  <a:srgbClr val="202122"/>
                </a:solidFill>
              </a:rPr>
              <a:t>опустелюванням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припинення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повернення</a:t>
            </a:r>
            <a:r>
              <a:rPr lang="ru-RU" b="1" dirty="0">
                <a:solidFill>
                  <a:srgbClr val="202122"/>
                </a:solidFill>
              </a:rPr>
              <a:t> назад </a:t>
            </a:r>
            <a:r>
              <a:rPr lang="ru-RU" b="1" dirty="0" err="1">
                <a:solidFill>
                  <a:srgbClr val="202122"/>
                </a:solidFill>
              </a:rPr>
              <a:t>процесу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деградації</a:t>
            </a:r>
            <a:r>
              <a:rPr lang="ru-RU" b="1" dirty="0">
                <a:solidFill>
                  <a:srgbClr val="202122"/>
                </a:solidFill>
              </a:rPr>
              <a:t> земель і </a:t>
            </a:r>
            <a:r>
              <a:rPr lang="ru-RU" b="1" dirty="0" err="1">
                <a:solidFill>
                  <a:srgbClr val="202122"/>
                </a:solidFill>
              </a:rPr>
              <a:t>зупинення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втрати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біорізноманіття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</a:t>
            </a:r>
            <a:r>
              <a:rPr lang="ru-RU" dirty="0" err="1">
                <a:solidFill>
                  <a:srgbClr val="202122"/>
                </a:solidFill>
              </a:rPr>
              <a:t>Людське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життя</a:t>
            </a:r>
            <a:r>
              <a:rPr lang="ru-RU" dirty="0">
                <a:solidFill>
                  <a:srgbClr val="202122"/>
                </a:solidFill>
              </a:rPr>
              <a:t> і засоби до </a:t>
            </a:r>
            <a:r>
              <a:rPr lang="ru-RU" dirty="0" err="1">
                <a:solidFill>
                  <a:srgbClr val="202122"/>
                </a:solidFill>
              </a:rPr>
              <a:t>існування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залежать</a:t>
            </a:r>
            <a:r>
              <a:rPr lang="ru-RU" dirty="0">
                <a:solidFill>
                  <a:srgbClr val="202122"/>
                </a:solidFill>
              </a:rPr>
              <a:t> від </a:t>
            </a:r>
            <a:r>
              <a:rPr lang="ru-RU" dirty="0" err="1">
                <a:solidFill>
                  <a:srgbClr val="202122"/>
                </a:solidFill>
              </a:rPr>
              <a:t>землі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настільки</a:t>
            </a:r>
            <a:r>
              <a:rPr lang="ru-RU" dirty="0">
                <a:solidFill>
                  <a:srgbClr val="202122"/>
                </a:solidFill>
              </a:rPr>
              <a:t> ж, </a:t>
            </a:r>
            <a:r>
              <a:rPr lang="ru-RU" dirty="0" err="1">
                <a:solidFill>
                  <a:srgbClr val="202122"/>
                </a:solidFill>
              </a:rPr>
              <a:t>наскільки</a:t>
            </a:r>
            <a:r>
              <a:rPr lang="ru-RU" dirty="0">
                <a:solidFill>
                  <a:srgbClr val="202122"/>
                </a:solidFill>
              </a:rPr>
              <a:t> й від океану. </a:t>
            </a:r>
            <a:r>
              <a:rPr lang="ru-RU" dirty="0" err="1">
                <a:solidFill>
                  <a:srgbClr val="202122"/>
                </a:solidFill>
              </a:rPr>
              <a:t>Рослини</a:t>
            </a:r>
            <a:r>
              <a:rPr lang="ru-RU" dirty="0">
                <a:solidFill>
                  <a:srgbClr val="202122"/>
                </a:solidFill>
              </a:rPr>
              <a:t> забезпечують 80 % </a:t>
            </a:r>
            <a:r>
              <a:rPr lang="ru-RU" dirty="0" err="1">
                <a:solidFill>
                  <a:srgbClr val="202122"/>
                </a:solidFill>
              </a:rPr>
              <a:t>раціону</a:t>
            </a:r>
            <a:r>
              <a:rPr lang="ru-RU" dirty="0">
                <a:solidFill>
                  <a:srgbClr val="202122"/>
                </a:solidFill>
              </a:rPr>
              <a:t> людей, а </a:t>
            </a:r>
            <a:r>
              <a:rPr lang="ru-RU" dirty="0" err="1">
                <a:solidFill>
                  <a:srgbClr val="202122"/>
                </a:solidFill>
              </a:rPr>
              <a:t>сільське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господарство</a:t>
            </a:r>
            <a:r>
              <a:rPr lang="ru-RU" dirty="0">
                <a:solidFill>
                  <a:srgbClr val="202122"/>
                </a:solidFill>
              </a:rPr>
              <a:t> є </a:t>
            </a:r>
            <a:r>
              <a:rPr lang="ru-RU" dirty="0" err="1">
                <a:solidFill>
                  <a:srgbClr val="202122"/>
                </a:solidFill>
              </a:rPr>
              <a:t>важливим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економічним</a:t>
            </a:r>
            <a:r>
              <a:rPr lang="ru-RU" dirty="0">
                <a:solidFill>
                  <a:srgbClr val="202122"/>
                </a:solidFill>
              </a:rPr>
              <a:t> ресурсом і </a:t>
            </a:r>
            <a:r>
              <a:rPr lang="ru-RU" dirty="0" err="1">
                <a:solidFill>
                  <a:srgbClr val="202122"/>
                </a:solidFill>
              </a:rPr>
              <a:t>засобом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Ліси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покривають</a:t>
            </a:r>
            <a:r>
              <a:rPr lang="ru-RU" dirty="0">
                <a:solidFill>
                  <a:srgbClr val="202122"/>
                </a:solidFill>
              </a:rPr>
              <a:t> 30 % </a:t>
            </a:r>
            <a:r>
              <a:rPr lang="ru-RU" dirty="0" err="1">
                <a:solidFill>
                  <a:srgbClr val="202122"/>
                </a:solidFill>
              </a:rPr>
              <a:t>поверхні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Землі</a:t>
            </a:r>
            <a:r>
              <a:rPr lang="ru-RU" dirty="0">
                <a:solidFill>
                  <a:srgbClr val="202122"/>
                </a:solidFill>
              </a:rPr>
              <a:t>; вони є </a:t>
            </a:r>
            <a:r>
              <a:rPr lang="ru-RU" dirty="0" err="1">
                <a:solidFill>
                  <a:srgbClr val="202122"/>
                </a:solidFill>
              </a:rPr>
              <a:t>життєво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необхідними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місцями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проживання</a:t>
            </a:r>
            <a:r>
              <a:rPr lang="ru-RU" dirty="0">
                <a:solidFill>
                  <a:srgbClr val="202122"/>
                </a:solidFill>
              </a:rPr>
              <a:t> для </a:t>
            </a:r>
            <a:r>
              <a:rPr lang="ru-RU" dirty="0" err="1">
                <a:solidFill>
                  <a:srgbClr val="202122"/>
                </a:solidFill>
              </a:rPr>
              <a:t>мільйонів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видів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організмів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важливим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джерелом</a:t>
            </a:r>
            <a:r>
              <a:rPr lang="ru-RU" dirty="0">
                <a:solidFill>
                  <a:srgbClr val="202122"/>
                </a:solidFill>
              </a:rPr>
              <a:t> чистого </a:t>
            </a:r>
            <a:r>
              <a:rPr lang="ru-RU" dirty="0" err="1">
                <a:solidFill>
                  <a:srgbClr val="202122"/>
                </a:solidFill>
              </a:rPr>
              <a:t>повітря</a:t>
            </a:r>
            <a:r>
              <a:rPr lang="ru-RU" dirty="0">
                <a:solidFill>
                  <a:srgbClr val="202122"/>
                </a:solidFill>
              </a:rPr>
              <a:t> і води. Вони також </a:t>
            </a:r>
            <a:r>
              <a:rPr lang="ru-RU" dirty="0" err="1">
                <a:solidFill>
                  <a:srgbClr val="202122"/>
                </a:solidFill>
              </a:rPr>
              <a:t>відіграють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важливу</a:t>
            </a:r>
            <a:r>
              <a:rPr lang="ru-RU" dirty="0">
                <a:solidFill>
                  <a:srgbClr val="202122"/>
                </a:solidFill>
              </a:rPr>
              <a:t> роль у </a:t>
            </a:r>
            <a:r>
              <a:rPr lang="ru-RU" dirty="0" err="1">
                <a:solidFill>
                  <a:srgbClr val="202122"/>
                </a:solidFill>
              </a:rPr>
              <a:t>протидії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кліматичним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змінам</a:t>
            </a:r>
            <a:r>
              <a:rPr lang="ru-RU" dirty="0">
                <a:solidFill>
                  <a:srgbClr val="2021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568757"/>
      </p:ext>
    </p:extLst>
  </p:cSld>
  <p:clrMapOvr>
    <a:masterClrMapping/>
  </p:clrMapOvr>
  <p:transition>
    <p:strips dir="l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upload.wikimedia.org/wikipedia/commons/thumb/d/d7/SDG-16_Ukrainian.svg/220px-SDG-16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1502688"/>
            <a:ext cx="59766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Сприяння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розбудові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миролюбного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всеохопного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суспільства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задля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сталого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розвитку</a:t>
            </a:r>
            <a:r>
              <a:rPr lang="ru-RU" b="1" dirty="0">
                <a:solidFill>
                  <a:srgbClr val="202122"/>
                </a:solidFill>
              </a:rPr>
              <a:t>, забезпечення </a:t>
            </a:r>
            <a:r>
              <a:rPr lang="ru-RU" b="1" dirty="0" err="1">
                <a:solidFill>
                  <a:srgbClr val="202122"/>
                </a:solidFill>
              </a:rPr>
              <a:t>всім</a:t>
            </a:r>
            <a:r>
              <a:rPr lang="ru-RU" b="1" dirty="0">
                <a:solidFill>
                  <a:srgbClr val="202122"/>
                </a:solidFill>
              </a:rPr>
              <a:t> доступу до </a:t>
            </a:r>
            <a:r>
              <a:rPr lang="ru-RU" b="1" dirty="0" err="1">
                <a:solidFill>
                  <a:srgbClr val="202122"/>
                </a:solidFill>
              </a:rPr>
              <a:t>правосуддя</a:t>
            </a:r>
            <a:r>
              <a:rPr lang="ru-RU" b="1" dirty="0">
                <a:solidFill>
                  <a:srgbClr val="202122"/>
                </a:solidFill>
              </a:rPr>
              <a:t> і </a:t>
            </a:r>
            <a:r>
              <a:rPr lang="ru-RU" b="1" dirty="0" err="1">
                <a:solidFill>
                  <a:srgbClr val="202122"/>
                </a:solidFill>
              </a:rPr>
              <a:t>створення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ефективних</a:t>
            </a:r>
            <a:r>
              <a:rPr lang="ru-RU" b="1" dirty="0">
                <a:solidFill>
                  <a:srgbClr val="202122"/>
                </a:solidFill>
              </a:rPr>
              <a:t>, </a:t>
            </a:r>
            <a:r>
              <a:rPr lang="ru-RU" b="1" dirty="0" err="1">
                <a:solidFill>
                  <a:srgbClr val="202122"/>
                </a:solidFill>
              </a:rPr>
              <a:t>підзвітних</a:t>
            </a:r>
            <a:r>
              <a:rPr lang="ru-RU" b="1" dirty="0">
                <a:solidFill>
                  <a:srgbClr val="202122"/>
                </a:solidFill>
              </a:rPr>
              <a:t> та </a:t>
            </a:r>
            <a:r>
              <a:rPr lang="ru-RU" b="1" dirty="0" err="1">
                <a:solidFill>
                  <a:srgbClr val="202122"/>
                </a:solidFill>
              </a:rPr>
              <a:t>інклюзивних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інституцій</a:t>
            </a:r>
            <a:r>
              <a:rPr lang="ru-RU" b="1" dirty="0">
                <a:solidFill>
                  <a:srgbClr val="202122"/>
                </a:solidFill>
              </a:rPr>
              <a:t> на </a:t>
            </a:r>
            <a:r>
              <a:rPr lang="ru-RU" b="1" dirty="0" err="1">
                <a:solidFill>
                  <a:srgbClr val="202122"/>
                </a:solidFill>
              </a:rPr>
              <a:t>всіх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рівнях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Без миру, </a:t>
            </a:r>
            <a:r>
              <a:rPr lang="ru-RU" dirty="0" err="1">
                <a:solidFill>
                  <a:srgbClr val="202122"/>
                </a:solidFill>
              </a:rPr>
              <a:t>стабільності</a:t>
            </a:r>
            <a:r>
              <a:rPr lang="ru-RU" dirty="0">
                <a:solidFill>
                  <a:srgbClr val="202122"/>
                </a:solidFill>
              </a:rPr>
              <a:t>, забезпечення прав </a:t>
            </a:r>
            <a:r>
              <a:rPr lang="ru-RU" dirty="0" err="1">
                <a:solidFill>
                  <a:srgbClr val="202122"/>
                </a:solidFill>
              </a:rPr>
              <a:t>людини</a:t>
            </a:r>
            <a:r>
              <a:rPr lang="ru-RU" dirty="0">
                <a:solidFill>
                  <a:srgbClr val="202122"/>
                </a:solidFill>
              </a:rPr>
              <a:t> та </a:t>
            </a:r>
            <a:r>
              <a:rPr lang="ru-RU" dirty="0" err="1">
                <a:solidFill>
                  <a:srgbClr val="202122"/>
                </a:solidFill>
              </a:rPr>
              <a:t>ефективного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врядування</a:t>
            </a:r>
            <a:r>
              <a:rPr lang="ru-RU" dirty="0">
                <a:solidFill>
                  <a:srgbClr val="202122"/>
                </a:solidFill>
              </a:rPr>
              <a:t> на принципах верховенства права не можна </a:t>
            </a:r>
            <a:r>
              <a:rPr lang="ru-RU" dirty="0" err="1">
                <a:solidFill>
                  <a:srgbClr val="202122"/>
                </a:solidFill>
              </a:rPr>
              <a:t>сподіватися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сталий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розвиток</a:t>
            </a:r>
            <a:r>
              <a:rPr lang="ru-RU" dirty="0">
                <a:solidFill>
                  <a:srgbClr val="202122"/>
                </a:solidFill>
              </a:rPr>
              <a:t>. Ми </a:t>
            </a:r>
            <a:r>
              <a:rPr lang="ru-RU" dirty="0" err="1">
                <a:solidFill>
                  <a:srgbClr val="202122"/>
                </a:solidFill>
              </a:rPr>
              <a:t>живемо</a:t>
            </a:r>
            <a:r>
              <a:rPr lang="ru-RU" dirty="0">
                <a:solidFill>
                  <a:srgbClr val="202122"/>
                </a:solidFill>
              </a:rPr>
              <a:t> у </a:t>
            </a:r>
            <a:r>
              <a:rPr lang="ru-RU" dirty="0" err="1">
                <a:solidFill>
                  <a:srgbClr val="202122"/>
                </a:solidFill>
              </a:rPr>
              <a:t>світі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стає</a:t>
            </a:r>
            <a:r>
              <a:rPr lang="ru-RU" dirty="0">
                <a:solidFill>
                  <a:srgbClr val="202122"/>
                </a:solidFill>
              </a:rPr>
              <a:t> все </a:t>
            </a:r>
            <a:r>
              <a:rPr lang="ru-RU" dirty="0" err="1">
                <a:solidFill>
                  <a:srgbClr val="202122"/>
                </a:solidFill>
              </a:rPr>
              <a:t>більш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розділеним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Деякі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регіони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досягли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стійкого</a:t>
            </a:r>
            <a:r>
              <a:rPr lang="ru-RU" dirty="0">
                <a:solidFill>
                  <a:srgbClr val="202122"/>
                </a:solidFill>
              </a:rPr>
              <a:t> миру, </a:t>
            </a:r>
            <a:r>
              <a:rPr lang="ru-RU" dirty="0" err="1">
                <a:solidFill>
                  <a:srgbClr val="202122"/>
                </a:solidFill>
              </a:rPr>
              <a:t>безпеки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процвітання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тоді</a:t>
            </a:r>
            <a:r>
              <a:rPr lang="ru-RU" dirty="0">
                <a:solidFill>
                  <a:srgbClr val="202122"/>
                </a:solidFill>
              </a:rPr>
              <a:t> як </a:t>
            </a:r>
            <a:r>
              <a:rPr lang="ru-RU" dirty="0" err="1">
                <a:solidFill>
                  <a:srgbClr val="202122"/>
                </a:solidFill>
              </a:rPr>
              <a:t>інші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потрапили</a:t>
            </a:r>
            <a:r>
              <a:rPr lang="ru-RU" dirty="0">
                <a:solidFill>
                  <a:srgbClr val="202122"/>
                </a:solidFill>
              </a:rPr>
              <a:t> у цикл </a:t>
            </a:r>
            <a:r>
              <a:rPr lang="ru-RU" dirty="0" err="1">
                <a:solidFill>
                  <a:srgbClr val="202122"/>
                </a:solidFill>
              </a:rPr>
              <a:t>конфліктів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насильства</a:t>
            </a:r>
            <a:r>
              <a:rPr lang="ru-RU" dirty="0">
                <a:solidFill>
                  <a:srgbClr val="202122"/>
                </a:solidFill>
              </a:rPr>
              <a:t>, що </a:t>
            </a:r>
            <a:r>
              <a:rPr lang="ru-RU" dirty="0" err="1">
                <a:solidFill>
                  <a:srgbClr val="202122"/>
                </a:solidFill>
              </a:rPr>
              <a:t>здаються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нескінченними</a:t>
            </a:r>
            <a:r>
              <a:rPr lang="ru-RU" dirty="0">
                <a:solidFill>
                  <a:srgbClr val="202122"/>
                </a:solidFill>
              </a:rPr>
              <a:t>. Проте </a:t>
            </a:r>
            <a:r>
              <a:rPr lang="ru-RU" dirty="0" err="1">
                <a:solidFill>
                  <a:srgbClr val="202122"/>
                </a:solidFill>
              </a:rPr>
              <a:t>така</a:t>
            </a:r>
            <a:r>
              <a:rPr lang="ru-RU" dirty="0">
                <a:solidFill>
                  <a:srgbClr val="202122"/>
                </a:solidFill>
              </a:rPr>
              <a:t> ситуація аж </a:t>
            </a:r>
            <a:r>
              <a:rPr lang="ru-RU" dirty="0" err="1">
                <a:solidFill>
                  <a:srgbClr val="202122"/>
                </a:solidFill>
              </a:rPr>
              <a:t>ніяк</a:t>
            </a:r>
            <a:r>
              <a:rPr lang="ru-RU" dirty="0">
                <a:solidFill>
                  <a:srgbClr val="202122"/>
                </a:solidFill>
              </a:rPr>
              <a:t> не є </a:t>
            </a:r>
            <a:r>
              <a:rPr lang="ru-RU" dirty="0" err="1">
                <a:solidFill>
                  <a:srgbClr val="202122"/>
                </a:solidFill>
              </a:rPr>
              <a:t>неминучою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має</a:t>
            </a:r>
            <a:r>
              <a:rPr lang="ru-RU" dirty="0">
                <a:solidFill>
                  <a:srgbClr val="202122"/>
                </a:solidFill>
              </a:rPr>
              <a:t> бути </a:t>
            </a:r>
            <a:r>
              <a:rPr lang="ru-RU" dirty="0" err="1">
                <a:solidFill>
                  <a:srgbClr val="202122"/>
                </a:solidFill>
              </a:rPr>
              <a:t>вирішена</a:t>
            </a:r>
            <a:r>
              <a:rPr lang="ru-RU" dirty="0">
                <a:solidFill>
                  <a:srgbClr val="2021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205375"/>
      </p:ext>
    </p:extLst>
  </p:cSld>
  <p:clrMapOvr>
    <a:masterClrMapping/>
  </p:clrMapOvr>
  <p:transition>
    <p:strips dir="l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upload.wikimedia.org/wikipedia/commons/thumb/d/d3/SDG-17_Ukrainian.svg/220px-SDG-17_Ukrainia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916832"/>
            <a:ext cx="63294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</a:rPr>
              <a:t>«</a:t>
            </a:r>
            <a:r>
              <a:rPr lang="ru-RU" b="1" dirty="0" err="1">
                <a:solidFill>
                  <a:srgbClr val="202122"/>
                </a:solidFill>
              </a:rPr>
              <a:t>Зміцнення</a:t>
            </a:r>
            <a:r>
              <a:rPr lang="ru-RU" b="1" dirty="0">
                <a:solidFill>
                  <a:srgbClr val="202122"/>
                </a:solidFill>
              </a:rPr>
              <a:t> засобів </a:t>
            </a:r>
            <a:r>
              <a:rPr lang="ru-RU" b="1" dirty="0" err="1">
                <a:solidFill>
                  <a:srgbClr val="202122"/>
                </a:solidFill>
              </a:rPr>
              <a:t>здійснення</a:t>
            </a:r>
            <a:r>
              <a:rPr lang="ru-RU" b="1" dirty="0">
                <a:solidFill>
                  <a:srgbClr val="202122"/>
                </a:solidFill>
              </a:rPr>
              <a:t> й </a:t>
            </a:r>
            <a:r>
              <a:rPr lang="ru-RU" b="1" dirty="0" err="1">
                <a:solidFill>
                  <a:srgbClr val="202122"/>
                </a:solidFill>
              </a:rPr>
              <a:t>активізація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роботи</a:t>
            </a:r>
            <a:r>
              <a:rPr lang="ru-RU" b="1" dirty="0">
                <a:solidFill>
                  <a:srgbClr val="202122"/>
                </a:solidFill>
              </a:rPr>
              <a:t> в рамках глобального партнерства в </a:t>
            </a:r>
            <a:r>
              <a:rPr lang="ru-RU" b="1" dirty="0" err="1">
                <a:solidFill>
                  <a:srgbClr val="202122"/>
                </a:solidFill>
              </a:rPr>
              <a:t>інтересах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сталого</a:t>
            </a:r>
            <a:r>
              <a:rPr lang="ru-RU" b="1" dirty="0">
                <a:solidFill>
                  <a:srgbClr val="202122"/>
                </a:solidFill>
              </a:rPr>
              <a:t> </a:t>
            </a:r>
            <a:r>
              <a:rPr lang="ru-RU" b="1" dirty="0" err="1">
                <a:solidFill>
                  <a:srgbClr val="202122"/>
                </a:solidFill>
              </a:rPr>
              <a:t>розвитку</a:t>
            </a:r>
            <a:r>
              <a:rPr lang="ru-RU" b="1" dirty="0">
                <a:solidFill>
                  <a:srgbClr val="202122"/>
                </a:solidFill>
              </a:rPr>
              <a:t>».</a:t>
            </a:r>
            <a:r>
              <a:rPr lang="ru-RU" dirty="0">
                <a:solidFill>
                  <a:srgbClr val="202122"/>
                </a:solidFill>
              </a:rPr>
              <a:t> </a:t>
            </a:r>
            <a:r>
              <a:rPr lang="ru-RU" dirty="0" err="1">
                <a:solidFill>
                  <a:srgbClr val="202122"/>
                </a:solidFill>
              </a:rPr>
              <a:t>Цілі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сталого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можуть</a:t>
            </a:r>
            <a:r>
              <a:rPr lang="ru-RU" dirty="0">
                <a:solidFill>
                  <a:srgbClr val="202122"/>
                </a:solidFill>
              </a:rPr>
              <a:t> бути </a:t>
            </a:r>
            <a:r>
              <a:rPr lang="ru-RU" dirty="0" err="1">
                <a:solidFill>
                  <a:srgbClr val="202122"/>
                </a:solidFill>
              </a:rPr>
              <a:t>досягнуті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лише</a:t>
            </a:r>
            <a:r>
              <a:rPr lang="ru-RU" dirty="0">
                <a:solidFill>
                  <a:srgbClr val="202122"/>
                </a:solidFill>
              </a:rPr>
              <a:t> за умови </a:t>
            </a:r>
            <a:r>
              <a:rPr lang="ru-RU" dirty="0" err="1">
                <a:solidFill>
                  <a:srgbClr val="202122"/>
                </a:solidFill>
              </a:rPr>
              <a:t>відданості</a:t>
            </a:r>
            <a:r>
              <a:rPr lang="ru-RU" dirty="0">
                <a:solidFill>
                  <a:srgbClr val="202122"/>
                </a:solidFill>
              </a:rPr>
              <a:t> принципам глобального партнерства і </a:t>
            </a:r>
            <a:r>
              <a:rPr lang="ru-RU" dirty="0" err="1">
                <a:solidFill>
                  <a:srgbClr val="202122"/>
                </a:solidFill>
              </a:rPr>
              <a:t>співпраці</a:t>
            </a:r>
            <a:r>
              <a:rPr lang="ru-RU" dirty="0">
                <a:solidFill>
                  <a:srgbClr val="202122"/>
                </a:solidFill>
              </a:rPr>
              <a:t>. У </a:t>
            </a:r>
            <a:r>
              <a:rPr lang="ru-RU" dirty="0" err="1">
                <a:solidFill>
                  <a:srgbClr val="202122"/>
                </a:solidFill>
              </a:rPr>
              <a:t>період</a:t>
            </a:r>
            <a:r>
              <a:rPr lang="ru-RU" dirty="0">
                <a:solidFill>
                  <a:srgbClr val="202122"/>
                </a:solidFill>
              </a:rPr>
              <a:t> з 2000 до 2014 </a:t>
            </a:r>
            <a:r>
              <a:rPr lang="ru-RU" dirty="0" err="1">
                <a:solidFill>
                  <a:srgbClr val="202122"/>
                </a:solidFill>
              </a:rPr>
              <a:t>рр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обсяги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офіційної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допомоги</a:t>
            </a:r>
            <a:r>
              <a:rPr lang="ru-RU" dirty="0">
                <a:solidFill>
                  <a:srgbClr val="202122"/>
                </a:solidFill>
              </a:rPr>
              <a:t> на потреби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, яка </a:t>
            </a:r>
            <a:r>
              <a:rPr lang="ru-RU" dirty="0" err="1">
                <a:solidFill>
                  <a:srgbClr val="202122"/>
                </a:solidFill>
              </a:rPr>
              <a:t>надавалася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розвиненими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країнами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збільшилися</a:t>
            </a:r>
            <a:r>
              <a:rPr lang="ru-RU" dirty="0">
                <a:solidFill>
                  <a:srgbClr val="202122"/>
                </a:solidFill>
              </a:rPr>
              <a:t> на 66 %; проте </a:t>
            </a:r>
            <a:r>
              <a:rPr lang="ru-RU" dirty="0" err="1">
                <a:solidFill>
                  <a:srgbClr val="202122"/>
                </a:solidFill>
              </a:rPr>
              <a:t>гуманітарні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кризи</a:t>
            </a:r>
            <a:r>
              <a:rPr lang="ru-RU" dirty="0">
                <a:solidFill>
                  <a:srgbClr val="202122"/>
                </a:solidFill>
              </a:rPr>
              <a:t>, </a:t>
            </a:r>
            <a:r>
              <a:rPr lang="ru-RU" dirty="0" err="1">
                <a:solidFill>
                  <a:srgbClr val="202122"/>
                </a:solidFill>
              </a:rPr>
              <a:t>викликані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конфліктами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чи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стихійними</a:t>
            </a:r>
            <a:r>
              <a:rPr lang="ru-RU" dirty="0">
                <a:solidFill>
                  <a:srgbClr val="202122"/>
                </a:solidFill>
              </a:rPr>
              <a:t> лихами, </a:t>
            </a:r>
            <a:r>
              <a:rPr lang="ru-RU" dirty="0" err="1">
                <a:solidFill>
                  <a:srgbClr val="202122"/>
                </a:solidFill>
              </a:rPr>
              <a:t>вимагають</a:t>
            </a:r>
            <a:r>
              <a:rPr lang="ru-RU" dirty="0">
                <a:solidFill>
                  <a:srgbClr val="202122"/>
                </a:solidFill>
              </a:rPr>
              <a:t> усе </a:t>
            </a:r>
            <a:r>
              <a:rPr lang="ru-RU" dirty="0" err="1">
                <a:solidFill>
                  <a:srgbClr val="202122"/>
                </a:solidFill>
              </a:rPr>
              <a:t>більших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обсягів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фінансових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ресурсів</a:t>
            </a:r>
            <a:r>
              <a:rPr lang="ru-RU" dirty="0">
                <a:solidFill>
                  <a:srgbClr val="202122"/>
                </a:solidFill>
              </a:rPr>
              <a:t> і </a:t>
            </a:r>
            <a:r>
              <a:rPr lang="ru-RU" dirty="0" err="1">
                <a:solidFill>
                  <a:srgbClr val="202122"/>
                </a:solidFill>
              </a:rPr>
              <a:t>допомоги</a:t>
            </a:r>
            <a:r>
              <a:rPr lang="ru-RU" dirty="0">
                <a:solidFill>
                  <a:srgbClr val="202122"/>
                </a:solidFill>
              </a:rPr>
              <a:t>. </a:t>
            </a:r>
            <a:r>
              <a:rPr lang="ru-RU" dirty="0" err="1">
                <a:solidFill>
                  <a:srgbClr val="202122"/>
                </a:solidFill>
              </a:rPr>
              <a:t>Багато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країн</a:t>
            </a:r>
            <a:r>
              <a:rPr lang="ru-RU" dirty="0">
                <a:solidFill>
                  <a:srgbClr val="202122"/>
                </a:solidFill>
              </a:rPr>
              <a:t> також </a:t>
            </a:r>
            <a:r>
              <a:rPr lang="ru-RU" dirty="0" err="1">
                <a:solidFill>
                  <a:srgbClr val="202122"/>
                </a:solidFill>
              </a:rPr>
              <a:t>потребують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офіційної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допомоги</a:t>
            </a:r>
            <a:r>
              <a:rPr lang="ru-RU" dirty="0">
                <a:solidFill>
                  <a:srgbClr val="202122"/>
                </a:solidFill>
              </a:rPr>
              <a:t> на </a:t>
            </a:r>
            <a:r>
              <a:rPr lang="ru-RU" dirty="0" err="1">
                <a:solidFill>
                  <a:srgbClr val="202122"/>
                </a:solidFill>
              </a:rPr>
              <a:t>цілі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розвитку</a:t>
            </a:r>
            <a:r>
              <a:rPr lang="ru-RU" dirty="0">
                <a:solidFill>
                  <a:srgbClr val="202122"/>
                </a:solidFill>
              </a:rPr>
              <a:t> для </a:t>
            </a:r>
            <a:r>
              <a:rPr lang="ru-RU" dirty="0" err="1">
                <a:solidFill>
                  <a:srgbClr val="202122"/>
                </a:solidFill>
              </a:rPr>
              <a:t>підтримки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економічного</a:t>
            </a:r>
            <a:r>
              <a:rPr lang="ru-RU" dirty="0">
                <a:solidFill>
                  <a:srgbClr val="202122"/>
                </a:solidFill>
              </a:rPr>
              <a:t> </a:t>
            </a:r>
            <a:r>
              <a:rPr lang="ru-RU" dirty="0" err="1">
                <a:solidFill>
                  <a:srgbClr val="202122"/>
                </a:solidFill>
              </a:rPr>
              <a:t>зростання</a:t>
            </a:r>
            <a:r>
              <a:rPr lang="ru-RU" dirty="0">
                <a:solidFill>
                  <a:srgbClr val="202122"/>
                </a:solidFill>
              </a:rPr>
              <a:t> й </a:t>
            </a:r>
            <a:r>
              <a:rPr lang="ru-RU" dirty="0" err="1">
                <a:solidFill>
                  <a:srgbClr val="202122"/>
                </a:solidFill>
              </a:rPr>
              <a:t>торгівлі</a:t>
            </a:r>
            <a:r>
              <a:rPr lang="ru-RU" dirty="0">
                <a:solidFill>
                  <a:srgbClr val="20212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502522"/>
      </p:ext>
    </p:extLst>
  </p:cSld>
  <p:clrMapOvr>
    <a:masterClrMapping/>
  </p:clrMapOvr>
  <p:transition>
    <p:strips dir="l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за увагу! </a:t>
            </a:r>
            <a:endParaRPr lang="uk-UA" sz="80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4265" y="116632"/>
            <a:ext cx="864045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600" b="1" dirty="0">
                <a:latin typeface="+mn-lt"/>
                <a:ea typeface="Calibri" panose="020F0502020204030204" pitchFamily="34" charset="0"/>
              </a:rPr>
              <a:t>Варіанти </a:t>
            </a:r>
            <a:r>
              <a:rPr lang="ru-RU" sz="3600" b="1" dirty="0" err="1">
                <a:latin typeface="+mn-lt"/>
                <a:ea typeface="Calibri" panose="020F0502020204030204" pitchFamily="34" charset="0"/>
              </a:rPr>
              <a:t>дефініції</a:t>
            </a:r>
            <a:r>
              <a:rPr lang="ru-RU" sz="36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600" b="1" dirty="0" err="1">
                <a:latin typeface="+mn-lt"/>
                <a:ea typeface="Calibri" panose="020F0502020204030204" pitchFamily="34" charset="0"/>
              </a:rPr>
              <a:t>терміна</a:t>
            </a:r>
            <a:r>
              <a:rPr lang="ru-RU" sz="3600" b="1" dirty="0">
                <a:latin typeface="+mn-lt"/>
                <a:ea typeface="Calibri" panose="020F0502020204030204" pitchFamily="34" charset="0"/>
              </a:rPr>
              <a:t> “наука”</a:t>
            </a:r>
            <a:endParaRPr lang="uk-UA" sz="36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9" name="Rectangle 31"/>
          <p:cNvSpPr>
            <a:spLocks noChangeArrowheads="1"/>
          </p:cNvSpPr>
          <p:nvPr/>
        </p:nvSpPr>
        <p:spPr bwMode="auto">
          <a:xfrm>
            <a:off x="827584" y="25180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987859"/>
              </p:ext>
            </p:extLst>
          </p:nvPr>
        </p:nvGraphicFramePr>
        <p:xfrm>
          <a:off x="249134" y="652163"/>
          <a:ext cx="8640960" cy="58731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356625">
                  <a:extLst>
                    <a:ext uri="{9D8B030D-6E8A-4147-A177-3AD203B41FA5}">
                      <a16:colId xmlns:a16="http://schemas.microsoft.com/office/drawing/2014/main" xmlns="" val="25817436"/>
                    </a:ext>
                  </a:extLst>
                </a:gridCol>
                <a:gridCol w="6284335">
                  <a:extLst>
                    <a:ext uri="{9D8B030D-6E8A-4147-A177-3AD203B41FA5}">
                      <a16:colId xmlns:a16="http://schemas.microsoft.com/office/drawing/2014/main" xmlns="" val="2162601133"/>
                    </a:ext>
                  </a:extLst>
                </a:gridCol>
              </a:tblGrid>
              <a:tr h="287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Учений (учені)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9676895"/>
                  </a:ext>
                </a:extLst>
              </a:tr>
              <a:tr h="1196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Шарль 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Richet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600" i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spc="-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вимагає дедалі більших жертв. Вона не бажає ні з ким ділитися. Вона вимагає, щоб окремі люди присвячували їй усе своє існування, весь свій інтелект, всю свою працю. ... Знати, коли слід виявити завзятість, коли зупинитися, – це дар, властивий таланту і навіть генію.</a:t>
                      </a:r>
                      <a:endParaRPr lang="uk-UA" sz="16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438766"/>
                  </a:ext>
                </a:extLst>
              </a:tr>
              <a:tr h="598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Арбітр Гай 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Петроній</a:t>
                      </a:r>
                      <a:endParaRPr lang="uk-UA" sz="1600" i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– це скарб, і вчена людина ніколи не пропаде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6939889"/>
                  </a:ext>
                </a:extLst>
              </a:tr>
              <a:tr h="1196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Френсіс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Бекон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є не що інше, як відображення дійсності.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Якби наука сама по собі не приносила ніякої практичної користі, то й тоді не можна було б назвати її марною, аби тільки вона робила витонченим розум і наводила в ньому порядок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3906984"/>
                  </a:ext>
                </a:extLst>
              </a:tr>
              <a:tr h="997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П'єр 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Бурдьє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Pierre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Bourdieu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створена, щоб бути неперевершеною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8790195"/>
                  </a:ext>
                </a:extLst>
              </a:tr>
              <a:tr h="997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Джон 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Десмонд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Бернал</a:t>
                      </a:r>
                      <a:endParaRPr lang="uk-UA" sz="1600" i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– не предмет чистого мислення, а предмет мислення, який постійно залучається в практику і постійно підкріплюється практикою. Ось чому науку не може вивчати у відриві від техніки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8300570"/>
                  </a:ext>
                </a:extLst>
              </a:tr>
              <a:tr h="598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Імре</a:t>
                      </a:r>
                      <a:r>
                        <a:rPr lang="uk-UA" sz="16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Лакатоса</a:t>
                      </a:r>
                      <a:endParaRPr lang="uk-UA" sz="1600" i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Якщо мета науки – істина, наука має домагатися несуперечності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3811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318244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9" name="Rectangle 31"/>
          <p:cNvSpPr>
            <a:spLocks noChangeArrowheads="1"/>
          </p:cNvSpPr>
          <p:nvPr/>
        </p:nvSpPr>
        <p:spPr bwMode="auto">
          <a:xfrm>
            <a:off x="827584" y="25180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87465"/>
              </p:ext>
            </p:extLst>
          </p:nvPr>
        </p:nvGraphicFramePr>
        <p:xfrm>
          <a:off x="143508" y="1052736"/>
          <a:ext cx="8856984" cy="49625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384573">
                  <a:extLst>
                    <a:ext uri="{9D8B030D-6E8A-4147-A177-3AD203B41FA5}">
                      <a16:colId xmlns:a16="http://schemas.microsoft.com/office/drawing/2014/main" xmlns="" val="25817436"/>
                    </a:ext>
                  </a:extLst>
                </a:gridCol>
                <a:gridCol w="6472411">
                  <a:extLst>
                    <a:ext uri="{9D8B030D-6E8A-4147-A177-3AD203B41FA5}">
                      <a16:colId xmlns:a16="http://schemas.microsoft.com/office/drawing/2014/main" xmlns="" val="2162601133"/>
                    </a:ext>
                  </a:extLst>
                </a:gridCol>
              </a:tblGrid>
              <a:tr h="234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Учений (учені)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9676895"/>
                  </a:ext>
                </a:extLst>
              </a:tr>
              <a:tr h="102581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Бертран Рассел</a:t>
                      </a:r>
                      <a:endParaRPr lang="uk-UA" sz="1600" b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– те, що ми знаємо, філософія – те, чого ми не знаємо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438766"/>
                  </a:ext>
                </a:extLst>
              </a:tr>
              <a:tr h="61549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Томас Генрі </a:t>
                      </a:r>
                      <a:r>
                        <a:rPr lang="uk-UA" sz="1600" b="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Гекслі</a:t>
                      </a: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600" b="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Хакслі</a:t>
                      </a: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600" b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Вічна трагедія науки: потворні факти вбивають красиві гіпотези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6939889"/>
                  </a:ext>
                </a:extLst>
              </a:tr>
              <a:tr h="820653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Луї Пастер</a:t>
                      </a:r>
                      <a:endParaRPr lang="uk-UA" sz="1600" b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має бути найбільш піднесеним втіленням батьківщини, бо з усіх народів першим буде завжди той, який випередить інші у сфері думки і розумової діяльності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3906984"/>
                  </a:ext>
                </a:extLst>
              </a:tr>
              <a:tr h="143614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</a:t>
                      </a: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Грант</a:t>
                      </a:r>
                      <a:endParaRPr lang="uk-UA" sz="1600" b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в сучасному розумінні означає проект добування об'єктивного знання, розроблюваний розумом. З погляду розуму цей проект означає виклик усіх речей у світі на суд суб'єкта та розслідування їхнього буття з тим, щоб вони самі видали нам причину, чому вони об'єктивно такі, якими є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8300570"/>
                  </a:ext>
                </a:extLst>
              </a:tr>
              <a:tr h="82065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</a:t>
                      </a:r>
                      <a:r>
                        <a:rPr lang="uk-UA" sz="1600" b="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С.Марцин</a:t>
                      </a: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Н. </a:t>
                      </a:r>
                      <a:r>
                        <a:rPr lang="uk-UA" sz="1600" b="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Г.Міценко</a:t>
                      </a: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00" b="0" i="1" spc="-5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 А. Даниленко</a:t>
                      </a:r>
                      <a:r>
                        <a:rPr lang="uk-UA" sz="1600" b="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600" b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Наука – це динамічна система достовірних, найбільш суттєвих знань про об’єктивні закони розвитку природи, суспільства та мислення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3811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6246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23528" y="41701"/>
            <a:ext cx="8176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6000" b="1" dirty="0">
                <a:latin typeface="+mn-lt"/>
                <a:ea typeface="Calibri" panose="020F0502020204030204" pitchFamily="34" charset="0"/>
              </a:rPr>
              <a:t>Завдання науки</a:t>
            </a:r>
            <a:endParaRPr lang="uk-UA" sz="6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9" name="Rectangle 31"/>
          <p:cNvSpPr>
            <a:spLocks noChangeArrowheads="1"/>
          </p:cNvSpPr>
          <p:nvPr/>
        </p:nvSpPr>
        <p:spPr bwMode="auto">
          <a:xfrm>
            <a:off x="827584" y="25180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51520" y="1153042"/>
            <a:ext cx="8814446" cy="5588325"/>
            <a:chOff x="1314" y="9067"/>
            <a:chExt cx="9443" cy="3752"/>
          </a:xfrm>
        </p:grpSpPr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2214" y="10668"/>
              <a:ext cx="7560" cy="180"/>
              <a:chOff x="2214" y="5039"/>
              <a:chExt cx="7560" cy="180"/>
            </a:xfrm>
          </p:grpSpPr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>
                <a:off x="2214" y="5039"/>
                <a:ext cx="0" cy="1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" name="Line 32"/>
              <p:cNvSpPr>
                <a:spLocks noChangeShapeType="1"/>
              </p:cNvSpPr>
              <p:nvPr/>
            </p:nvSpPr>
            <p:spPr bwMode="auto">
              <a:xfrm>
                <a:off x="5814" y="5039"/>
                <a:ext cx="0" cy="1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" name="Line 31"/>
              <p:cNvSpPr>
                <a:spLocks noChangeShapeType="1"/>
              </p:cNvSpPr>
              <p:nvPr/>
            </p:nvSpPr>
            <p:spPr bwMode="auto">
              <a:xfrm>
                <a:off x="9774" y="5039"/>
                <a:ext cx="0" cy="1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" name="Line 30"/>
              <p:cNvSpPr>
                <a:spLocks noChangeShapeType="1"/>
              </p:cNvSpPr>
              <p:nvPr/>
            </p:nvSpPr>
            <p:spPr bwMode="auto">
              <a:xfrm>
                <a:off x="2214" y="5219"/>
                <a:ext cx="75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1314" y="9067"/>
              <a:ext cx="9443" cy="3752"/>
              <a:chOff x="1314" y="9067"/>
              <a:chExt cx="9443" cy="3752"/>
            </a:xfrm>
          </p:grpSpPr>
          <p:sp>
            <p:nvSpPr>
              <p:cNvPr id="9" name="Line 28"/>
              <p:cNvSpPr>
                <a:spLocks noChangeShapeType="1"/>
              </p:cNvSpPr>
              <p:nvPr/>
            </p:nvSpPr>
            <p:spPr bwMode="auto">
              <a:xfrm>
                <a:off x="5814" y="9588"/>
                <a:ext cx="0" cy="1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0" name="Group 15"/>
              <p:cNvGrpSpPr>
                <a:grpSpLocks/>
              </p:cNvGrpSpPr>
              <p:nvPr/>
            </p:nvGrpSpPr>
            <p:grpSpPr bwMode="auto">
              <a:xfrm>
                <a:off x="1314" y="9067"/>
                <a:ext cx="9443" cy="3752"/>
                <a:chOff x="1314" y="9067"/>
                <a:chExt cx="9443" cy="3752"/>
              </a:xfrm>
            </p:grpSpPr>
            <p:grpSp>
              <p:nvGrpSpPr>
                <p:cNvPr id="23" name="Group 24"/>
                <p:cNvGrpSpPr>
                  <a:grpSpLocks/>
                </p:cNvGrpSpPr>
                <p:nvPr/>
              </p:nvGrpSpPr>
              <p:grpSpPr bwMode="auto">
                <a:xfrm>
                  <a:off x="1314" y="10114"/>
                  <a:ext cx="9443" cy="554"/>
                  <a:chOff x="1314" y="4485"/>
                  <a:chExt cx="9443" cy="554"/>
                </a:xfrm>
              </p:grpSpPr>
              <p:sp>
                <p:nvSpPr>
                  <p:cNvPr id="33" name="AutoShape 27"/>
                  <p:cNvSpPr>
                    <a:spLocks noChangeArrowheads="1"/>
                  </p:cNvSpPr>
                  <p:nvPr/>
                </p:nvSpPr>
                <p:spPr bwMode="auto">
                  <a:xfrm>
                    <a:off x="1314" y="4499"/>
                    <a:ext cx="2700" cy="540"/>
                  </a:xfrm>
                  <a:prstGeom prst="roundRect">
                    <a:avLst>
                      <a:gd name="adj" fmla="val 16667"/>
                    </a:avLst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описування</a:t>
                    </a:r>
                    <a:endPara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</a:endParaRPr>
                  </a:p>
                </p:txBody>
              </p:sp>
              <p:sp>
                <p:nvSpPr>
                  <p:cNvPr id="34" name="AutoShape 26"/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4485"/>
                    <a:ext cx="3085" cy="540"/>
                  </a:xfrm>
                  <a:prstGeom prst="roundRect">
                    <a:avLst>
                      <a:gd name="adj" fmla="val 16667"/>
                    </a:avLst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пояснювання</a:t>
                    </a:r>
                    <a:endPara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</a:endParaRPr>
                  </a:p>
                </p:txBody>
              </p:sp>
              <p:sp>
                <p:nvSpPr>
                  <p:cNvPr id="35" name="AutoShape 25"/>
                  <p:cNvSpPr>
                    <a:spLocks noChangeArrowheads="1"/>
                  </p:cNvSpPr>
                  <p:nvPr/>
                </p:nvSpPr>
                <p:spPr bwMode="auto">
                  <a:xfrm>
                    <a:off x="7530" y="4490"/>
                    <a:ext cx="3227" cy="540"/>
                  </a:xfrm>
                  <a:prstGeom prst="roundRect">
                    <a:avLst>
                      <a:gd name="adj" fmla="val 16667"/>
                    </a:avLst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передбачення</a:t>
                    </a:r>
                    <a:endPara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</a:endParaRPr>
                  </a:p>
                </p:txBody>
              </p:sp>
            </p:grpSp>
            <p:grpSp>
              <p:nvGrpSpPr>
                <p:cNvPr id="24" name="Group 20"/>
                <p:cNvGrpSpPr>
                  <a:grpSpLocks/>
                </p:cNvGrpSpPr>
                <p:nvPr/>
              </p:nvGrpSpPr>
              <p:grpSpPr bwMode="auto">
                <a:xfrm>
                  <a:off x="1314" y="11190"/>
                  <a:ext cx="9334" cy="558"/>
                  <a:chOff x="1314" y="4481"/>
                  <a:chExt cx="9334" cy="558"/>
                </a:xfrm>
              </p:grpSpPr>
              <p:sp>
                <p:nvSpPr>
                  <p:cNvPr id="30" name="AutoShape 23"/>
                  <p:cNvSpPr>
                    <a:spLocks noChangeArrowheads="1"/>
                  </p:cNvSpPr>
                  <p:nvPr/>
                </p:nvSpPr>
                <p:spPr bwMode="auto">
                  <a:xfrm>
                    <a:off x="1314" y="4499"/>
                    <a:ext cx="2700" cy="540"/>
                  </a:xfrm>
                  <a:prstGeom prst="roundRect">
                    <a:avLst>
                      <a:gd name="adj" fmla="val 16667"/>
                    </a:avLst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процеси</a:t>
                    </a:r>
                    <a:endPara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</a:endParaRPr>
                  </a:p>
                </p:txBody>
              </p:sp>
              <p:sp>
                <p:nvSpPr>
                  <p:cNvPr id="31" name="AutoShape 22"/>
                  <p:cNvSpPr>
                    <a:spLocks noChangeArrowheads="1"/>
                  </p:cNvSpPr>
                  <p:nvPr/>
                </p:nvSpPr>
                <p:spPr bwMode="auto">
                  <a:xfrm>
                    <a:off x="4477" y="4481"/>
                    <a:ext cx="2700" cy="540"/>
                  </a:xfrm>
                  <a:prstGeom prst="roundRect">
                    <a:avLst>
                      <a:gd name="adj" fmla="val 16667"/>
                    </a:avLst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явища</a:t>
                    </a:r>
                    <a:endPara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</a:endParaRPr>
                  </a:p>
                </p:txBody>
              </p:sp>
              <p:sp>
                <p:nvSpPr>
                  <p:cNvPr id="32" name="AutoShape 21"/>
                  <p:cNvSpPr>
                    <a:spLocks noChangeArrowheads="1"/>
                  </p:cNvSpPr>
                  <p:nvPr/>
                </p:nvSpPr>
                <p:spPr bwMode="auto">
                  <a:xfrm>
                    <a:off x="7948" y="4481"/>
                    <a:ext cx="2700" cy="540"/>
                  </a:xfrm>
                  <a:prstGeom prst="roundRect">
                    <a:avLst>
                      <a:gd name="adj" fmla="val 16667"/>
                    </a:avLst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факти</a:t>
                    </a:r>
                    <a:endParaRPr kumimoji="0" lang="uk-UA" altLang="uk-UA" sz="3600" b="0" i="0" u="none" strike="noStrike" cap="none" normalizeH="0" baseline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</a:endParaRPr>
                  </a:p>
                </p:txBody>
              </p:sp>
            </p:grpSp>
            <p:sp>
              <p:nvSpPr>
                <p:cNvPr id="25" name="AutoShape 19"/>
                <p:cNvSpPr>
                  <a:spLocks noChangeArrowheads="1"/>
                </p:cNvSpPr>
                <p:nvPr/>
              </p:nvSpPr>
              <p:spPr bwMode="auto">
                <a:xfrm>
                  <a:off x="3937" y="12279"/>
                  <a:ext cx="3857" cy="540"/>
                </a:xfrm>
                <a:prstGeom prst="roundRect">
                  <a:avLst>
                    <a:gd name="adj" fmla="val 16667"/>
                  </a:avLst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предмет вивчення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</a:endParaRPr>
                </a:p>
              </p:txBody>
            </p:sp>
            <p:grpSp>
              <p:nvGrpSpPr>
                <p:cNvPr id="26" name="Group 16"/>
                <p:cNvGrpSpPr>
                  <a:grpSpLocks/>
                </p:cNvGrpSpPr>
                <p:nvPr/>
              </p:nvGrpSpPr>
              <p:grpSpPr bwMode="auto">
                <a:xfrm>
                  <a:off x="2214" y="9067"/>
                  <a:ext cx="7560" cy="707"/>
                  <a:chOff x="2214" y="9067"/>
                  <a:chExt cx="7560" cy="707"/>
                </a:xfrm>
              </p:grpSpPr>
              <p:sp>
                <p:nvSpPr>
                  <p:cNvPr id="27" name="AutoShape 18"/>
                  <p:cNvSpPr>
                    <a:spLocks noChangeArrowheads="1"/>
                  </p:cNvSpPr>
                  <p:nvPr/>
                </p:nvSpPr>
                <p:spPr bwMode="auto">
                  <a:xfrm>
                    <a:off x="4014" y="9067"/>
                    <a:ext cx="3780" cy="644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headEnd/>
                    <a:tailE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7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4000" b="1" i="1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Завдання науки</a:t>
                    </a:r>
                    <a:endParaRPr kumimoji="0" lang="uk-UA" altLang="uk-UA" sz="4000" b="0" i="1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</a:endParaRPr>
                  </a:p>
                </p:txBody>
              </p:sp>
              <p:sp>
                <p:nvSpPr>
                  <p:cNvPr id="29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2214" y="9774"/>
                    <a:ext cx="7560" cy="0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ysClr val="windowText" lastClr="000000"/>
                      </a:solidFill>
                    </a:endParaRPr>
                  </a:p>
                </p:txBody>
              </p:sp>
            </p:grpSp>
          </p:grpSp>
          <p:sp>
            <p:nvSpPr>
              <p:cNvPr id="11" name="Line 14"/>
              <p:cNvSpPr>
                <a:spLocks noChangeShapeType="1"/>
              </p:cNvSpPr>
              <p:nvPr/>
            </p:nvSpPr>
            <p:spPr bwMode="auto">
              <a:xfrm>
                <a:off x="2214" y="9768"/>
                <a:ext cx="0" cy="36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" name="Line 13"/>
              <p:cNvSpPr>
                <a:spLocks noChangeShapeType="1"/>
              </p:cNvSpPr>
              <p:nvPr/>
            </p:nvSpPr>
            <p:spPr bwMode="auto">
              <a:xfrm>
                <a:off x="5814" y="9768"/>
                <a:ext cx="0" cy="36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9774" y="9768"/>
                <a:ext cx="0" cy="36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2214" y="10848"/>
                <a:ext cx="0" cy="36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>
                <a:off x="5814" y="10848"/>
                <a:ext cx="0" cy="36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" name="Line 9"/>
              <p:cNvSpPr>
                <a:spLocks noChangeShapeType="1"/>
              </p:cNvSpPr>
              <p:nvPr/>
            </p:nvSpPr>
            <p:spPr bwMode="auto">
              <a:xfrm>
                <a:off x="9774" y="10848"/>
                <a:ext cx="0" cy="36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7" name="Group 4"/>
              <p:cNvGrpSpPr>
                <a:grpSpLocks/>
              </p:cNvGrpSpPr>
              <p:nvPr/>
            </p:nvGrpSpPr>
            <p:grpSpPr bwMode="auto">
              <a:xfrm>
                <a:off x="2214" y="11748"/>
                <a:ext cx="7560" cy="180"/>
                <a:chOff x="2214" y="5039"/>
                <a:chExt cx="7560" cy="180"/>
              </a:xfrm>
            </p:grpSpPr>
            <p:sp>
              <p:nvSpPr>
                <p:cNvPr id="19" name="Line 8"/>
                <p:cNvSpPr>
                  <a:spLocks noChangeShapeType="1"/>
                </p:cNvSpPr>
                <p:nvPr/>
              </p:nvSpPr>
              <p:spPr bwMode="auto">
                <a:xfrm>
                  <a:off x="2214" y="5039"/>
                  <a:ext cx="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0" name="Line 7"/>
                <p:cNvSpPr>
                  <a:spLocks noChangeShapeType="1"/>
                </p:cNvSpPr>
                <p:nvPr/>
              </p:nvSpPr>
              <p:spPr bwMode="auto">
                <a:xfrm>
                  <a:off x="5814" y="5039"/>
                  <a:ext cx="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1" name="Line 6"/>
                <p:cNvSpPr>
                  <a:spLocks noChangeShapeType="1"/>
                </p:cNvSpPr>
                <p:nvPr/>
              </p:nvSpPr>
              <p:spPr bwMode="auto">
                <a:xfrm>
                  <a:off x="9774" y="5039"/>
                  <a:ext cx="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" name="Line 5"/>
                <p:cNvSpPr>
                  <a:spLocks noChangeShapeType="1"/>
                </p:cNvSpPr>
                <p:nvPr/>
              </p:nvSpPr>
              <p:spPr bwMode="auto">
                <a:xfrm>
                  <a:off x="2214" y="5219"/>
                  <a:ext cx="7560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8" name="Line 3"/>
              <p:cNvSpPr>
                <a:spLocks noChangeShapeType="1"/>
              </p:cNvSpPr>
              <p:nvPr/>
            </p:nvSpPr>
            <p:spPr bwMode="auto">
              <a:xfrm>
                <a:off x="5814" y="11919"/>
                <a:ext cx="0" cy="36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</p:grpSp>
      </p:grp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021128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23528" y="41701"/>
            <a:ext cx="8176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6000" b="1" dirty="0">
                <a:latin typeface="+mn-lt"/>
                <a:ea typeface="Calibri" panose="020F0502020204030204" pitchFamily="34" charset="0"/>
              </a:rPr>
              <a:t>Критерії </a:t>
            </a:r>
            <a:r>
              <a:rPr lang="ru-RU" sz="6000" b="1" dirty="0" err="1">
                <a:latin typeface="+mn-lt"/>
                <a:ea typeface="Calibri" panose="020F0502020204030204" pitchFamily="34" charset="0"/>
              </a:rPr>
              <a:t>науковості</a:t>
            </a:r>
            <a:endParaRPr lang="uk-UA" sz="6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9" name="Rectangle 31"/>
          <p:cNvSpPr>
            <a:spLocks noChangeArrowheads="1"/>
          </p:cNvSpPr>
          <p:nvPr/>
        </p:nvSpPr>
        <p:spPr bwMode="auto">
          <a:xfrm>
            <a:off x="827584" y="25180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154" name="Групувати 153"/>
          <p:cNvGrpSpPr/>
          <p:nvPr/>
        </p:nvGrpSpPr>
        <p:grpSpPr>
          <a:xfrm>
            <a:off x="128257" y="842254"/>
            <a:ext cx="8908238" cy="5981255"/>
            <a:chOff x="250224" y="620394"/>
            <a:chExt cx="6079139" cy="5521643"/>
          </a:xfrm>
        </p:grpSpPr>
        <p:sp>
          <p:nvSpPr>
            <p:cNvPr id="97" name="AutoShape 134"/>
            <p:cNvSpPr>
              <a:spLocks noChangeArrowheads="1"/>
            </p:cNvSpPr>
            <p:nvPr/>
          </p:nvSpPr>
          <p:spPr bwMode="auto">
            <a:xfrm>
              <a:off x="266700" y="1185863"/>
              <a:ext cx="109538" cy="223837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AutoShape 133"/>
            <p:cNvSpPr>
              <a:spLocks noChangeArrowheads="1"/>
            </p:cNvSpPr>
            <p:nvPr/>
          </p:nvSpPr>
          <p:spPr bwMode="auto">
            <a:xfrm>
              <a:off x="266699" y="1740598"/>
              <a:ext cx="109538" cy="223838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AutoShape 132"/>
            <p:cNvSpPr>
              <a:spLocks noChangeArrowheads="1"/>
            </p:cNvSpPr>
            <p:nvPr/>
          </p:nvSpPr>
          <p:spPr bwMode="auto">
            <a:xfrm>
              <a:off x="266699" y="2279339"/>
              <a:ext cx="109538" cy="222250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AutoShape 131"/>
            <p:cNvSpPr>
              <a:spLocks noChangeArrowheads="1"/>
            </p:cNvSpPr>
            <p:nvPr/>
          </p:nvSpPr>
          <p:spPr bwMode="auto">
            <a:xfrm>
              <a:off x="266699" y="2837199"/>
              <a:ext cx="109538" cy="222250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AutoShape 130"/>
            <p:cNvSpPr>
              <a:spLocks noChangeArrowheads="1"/>
            </p:cNvSpPr>
            <p:nvPr/>
          </p:nvSpPr>
          <p:spPr bwMode="auto">
            <a:xfrm>
              <a:off x="266700" y="3340941"/>
              <a:ext cx="109538" cy="222250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AutoShape 129"/>
            <p:cNvSpPr>
              <a:spLocks noChangeArrowheads="1"/>
            </p:cNvSpPr>
            <p:nvPr/>
          </p:nvSpPr>
          <p:spPr bwMode="auto">
            <a:xfrm>
              <a:off x="266700" y="3848932"/>
              <a:ext cx="109538" cy="223838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AutoShape 128"/>
            <p:cNvSpPr>
              <a:spLocks noChangeArrowheads="1"/>
            </p:cNvSpPr>
            <p:nvPr/>
          </p:nvSpPr>
          <p:spPr bwMode="auto">
            <a:xfrm>
              <a:off x="266700" y="4340037"/>
              <a:ext cx="109538" cy="222250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AutoShape 127"/>
            <p:cNvSpPr>
              <a:spLocks noChangeArrowheads="1"/>
            </p:cNvSpPr>
            <p:nvPr/>
          </p:nvSpPr>
          <p:spPr bwMode="auto">
            <a:xfrm>
              <a:off x="266700" y="4770452"/>
              <a:ext cx="109538" cy="222250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AutoShape 126"/>
            <p:cNvSpPr>
              <a:spLocks noChangeArrowheads="1"/>
            </p:cNvSpPr>
            <p:nvPr/>
          </p:nvSpPr>
          <p:spPr bwMode="auto">
            <a:xfrm>
              <a:off x="266700" y="5312685"/>
              <a:ext cx="109538" cy="222250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AutoShape 125"/>
            <p:cNvSpPr>
              <a:spLocks noChangeArrowheads="1"/>
            </p:cNvSpPr>
            <p:nvPr/>
          </p:nvSpPr>
          <p:spPr bwMode="auto">
            <a:xfrm>
              <a:off x="266700" y="5816427"/>
              <a:ext cx="109538" cy="223838"/>
            </a:xfrm>
            <a:prstGeom prst="notchedRightArrow">
              <a:avLst>
                <a:gd name="adj1" fmla="val 50000"/>
                <a:gd name="adj2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Line 123"/>
            <p:cNvSpPr>
              <a:spLocks noChangeShapeType="1"/>
            </p:cNvSpPr>
            <p:nvPr/>
          </p:nvSpPr>
          <p:spPr bwMode="auto">
            <a:xfrm flipV="1">
              <a:off x="250224" y="1077735"/>
              <a:ext cx="4117" cy="4928356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9" name="Group 80"/>
            <p:cNvGrpSpPr>
              <a:grpSpLocks/>
            </p:cNvGrpSpPr>
            <p:nvPr/>
          </p:nvGrpSpPr>
          <p:grpSpPr bwMode="auto">
            <a:xfrm>
              <a:off x="376238" y="620394"/>
              <a:ext cx="5953125" cy="5521643"/>
              <a:chOff x="1487" y="5981"/>
              <a:chExt cx="9374" cy="8695"/>
            </a:xfrm>
          </p:grpSpPr>
          <p:sp>
            <p:nvSpPr>
              <p:cNvPr id="110" name="Rectangle 122"/>
              <p:cNvSpPr>
                <a:spLocks noChangeArrowheads="1"/>
              </p:cNvSpPr>
              <p:nvPr/>
            </p:nvSpPr>
            <p:spPr bwMode="auto">
              <a:xfrm>
                <a:off x="1487" y="5981"/>
                <a:ext cx="3029" cy="62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Критерії науковості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Rectangle 121"/>
              <p:cNvSpPr>
                <a:spLocks noChangeArrowheads="1"/>
              </p:cNvSpPr>
              <p:nvPr/>
            </p:nvSpPr>
            <p:spPr bwMode="auto">
              <a:xfrm>
                <a:off x="4700" y="6012"/>
                <a:ext cx="6154" cy="52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Характеристика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2" name="Group 117"/>
              <p:cNvGrpSpPr>
                <a:grpSpLocks/>
              </p:cNvGrpSpPr>
              <p:nvPr/>
            </p:nvGrpSpPr>
            <p:grpSpPr bwMode="auto">
              <a:xfrm>
                <a:off x="1494" y="6715"/>
                <a:ext cx="9367" cy="823"/>
                <a:chOff x="1494" y="6760"/>
                <a:chExt cx="9367" cy="823"/>
              </a:xfrm>
            </p:grpSpPr>
            <p:sp>
              <p:nvSpPr>
                <p:cNvPr id="149" name="Rectangle 120"/>
                <p:cNvSpPr>
                  <a:spLocks noChangeArrowheads="1"/>
                </p:cNvSpPr>
                <p:nvPr/>
              </p:nvSpPr>
              <p:spPr bwMode="auto">
                <a:xfrm>
                  <a:off x="1494" y="6834"/>
                  <a:ext cx="3022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об’єктивність</a:t>
                  </a:r>
                  <a:endPara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0" name="Rectangle 119"/>
                <p:cNvSpPr>
                  <a:spLocks noChangeArrowheads="1"/>
                </p:cNvSpPr>
                <p:nvPr/>
              </p:nvSpPr>
              <p:spPr bwMode="auto">
                <a:xfrm>
                  <a:off x="4689" y="6760"/>
                  <a:ext cx="6172" cy="823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rtl="0" eaLnBrk="0" fontAlgn="base" latinLnBrk="0" hangingPunct="0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подання предмета дослідження в об'єктивованому вигляді, незалежно від того, які – матеріальні чи ідеальні – феномени досліджуються</a:t>
                  </a:r>
                  <a:endParaRPr kumimoji="0" lang="uk-UA" altLang="uk-UA" sz="15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altLang="uk-UA" sz="14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3" name="Group 113"/>
              <p:cNvGrpSpPr>
                <a:grpSpLocks/>
              </p:cNvGrpSpPr>
              <p:nvPr/>
            </p:nvGrpSpPr>
            <p:grpSpPr bwMode="auto">
              <a:xfrm>
                <a:off x="1494" y="7604"/>
                <a:ext cx="9360" cy="742"/>
                <a:chOff x="1494" y="7694"/>
                <a:chExt cx="9360" cy="742"/>
              </a:xfrm>
            </p:grpSpPr>
            <p:sp>
              <p:nvSpPr>
                <p:cNvPr id="146" name="Rectangle 116"/>
                <p:cNvSpPr>
                  <a:spLocks noChangeArrowheads="1"/>
                </p:cNvSpPr>
                <p:nvPr/>
              </p:nvSpPr>
              <p:spPr bwMode="auto">
                <a:xfrm>
                  <a:off x="1494" y="7745"/>
                  <a:ext cx="3029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системність </a:t>
                  </a:r>
                  <a:endPara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7" name="Rectangle 115"/>
                <p:cNvSpPr>
                  <a:spLocks noChangeArrowheads="1"/>
                </p:cNvSpPr>
                <p:nvPr/>
              </p:nvSpPr>
              <p:spPr bwMode="auto">
                <a:xfrm>
                  <a:off x="4689" y="7694"/>
                  <a:ext cx="6165" cy="74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організація знання в певну систему за логікою предмета, що відображається знанням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4" name="Group 109"/>
              <p:cNvGrpSpPr>
                <a:grpSpLocks/>
              </p:cNvGrpSpPr>
              <p:nvPr/>
            </p:nvGrpSpPr>
            <p:grpSpPr bwMode="auto">
              <a:xfrm>
                <a:off x="1494" y="8422"/>
                <a:ext cx="9360" cy="742"/>
                <a:chOff x="1494" y="8572"/>
                <a:chExt cx="9360" cy="742"/>
              </a:xfrm>
            </p:grpSpPr>
            <p:sp>
              <p:nvSpPr>
                <p:cNvPr id="143" name="Rectangle 112"/>
                <p:cNvSpPr>
                  <a:spLocks noChangeArrowheads="1"/>
                </p:cNvSpPr>
                <p:nvPr/>
              </p:nvSpPr>
              <p:spPr bwMode="auto">
                <a:xfrm>
                  <a:off x="1494" y="8641"/>
                  <a:ext cx="3022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обґрунтованість</a:t>
                  </a:r>
                  <a:endPara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4" name="Rectangle 111"/>
                <p:cNvSpPr>
                  <a:spLocks noChangeArrowheads="1"/>
                </p:cNvSpPr>
                <p:nvPr/>
              </p:nvSpPr>
              <p:spPr bwMode="auto">
                <a:xfrm>
                  <a:off x="4689" y="8572"/>
                  <a:ext cx="6165" cy="74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аргументація наукових положень до повноти обґрунтованості і доведеності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5" name="Group 105"/>
              <p:cNvGrpSpPr>
                <a:grpSpLocks/>
              </p:cNvGrpSpPr>
              <p:nvPr/>
            </p:nvGrpSpPr>
            <p:grpSpPr bwMode="auto">
              <a:xfrm>
                <a:off x="1487" y="9225"/>
                <a:ext cx="9367" cy="741"/>
                <a:chOff x="1487" y="9450"/>
                <a:chExt cx="9367" cy="741"/>
              </a:xfrm>
            </p:grpSpPr>
            <p:sp>
              <p:nvSpPr>
                <p:cNvPr id="140" name="Rectangle 108"/>
                <p:cNvSpPr>
                  <a:spLocks noChangeArrowheads="1"/>
                </p:cNvSpPr>
                <p:nvPr/>
              </p:nvSpPr>
              <p:spPr bwMode="auto">
                <a:xfrm>
                  <a:off x="1487" y="9557"/>
                  <a:ext cx="3029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істинність</a:t>
                  </a:r>
                  <a:endParaRPr kumimoji="0" lang="uk-UA" altLang="uk-UA" sz="16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1" name="Rectangle 107"/>
                <p:cNvSpPr>
                  <a:spLocks noChangeArrowheads="1"/>
                </p:cNvSpPr>
                <p:nvPr/>
              </p:nvSpPr>
              <p:spPr bwMode="auto">
                <a:xfrm>
                  <a:off x="4689" y="9450"/>
                  <a:ext cx="6165" cy="741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надання адекватного відображення дійсності. Істинність є центральним </a:t>
                  </a:r>
                  <a:r>
                    <a:rPr kumimoji="0" lang="uk-UA" altLang="uk-UA" sz="1500" b="0" i="0" u="none" strike="noStrike" cap="none" normalizeH="0" baseline="0" dirty="0" err="1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регулятивом</a:t>
                  </a: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 науки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2" name="Line 106"/>
                <p:cNvSpPr>
                  <a:spLocks noChangeShapeType="1"/>
                </p:cNvSpPr>
                <p:nvPr/>
              </p:nvSpPr>
              <p:spPr bwMode="auto">
                <a:xfrm>
                  <a:off x="4516" y="9866"/>
                  <a:ext cx="173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14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6" name="Group 101"/>
              <p:cNvGrpSpPr>
                <a:grpSpLocks/>
              </p:cNvGrpSpPr>
              <p:nvPr/>
            </p:nvGrpSpPr>
            <p:grpSpPr bwMode="auto">
              <a:xfrm>
                <a:off x="1487" y="10043"/>
                <a:ext cx="9367" cy="741"/>
                <a:chOff x="1487" y="10328"/>
                <a:chExt cx="9367" cy="741"/>
              </a:xfrm>
            </p:grpSpPr>
            <p:sp>
              <p:nvSpPr>
                <p:cNvPr id="137" name="Rectangle 104"/>
                <p:cNvSpPr>
                  <a:spLocks noChangeArrowheads="1"/>
                </p:cNvSpPr>
                <p:nvPr/>
              </p:nvSpPr>
              <p:spPr bwMode="auto">
                <a:xfrm>
                  <a:off x="1487" y="10442"/>
                  <a:ext cx="3029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проблемність</a:t>
                  </a:r>
                  <a:endParaRPr kumimoji="0" lang="uk-UA" altLang="uk-UA" sz="14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8" name="Rectangle 103"/>
                <p:cNvSpPr>
                  <a:spLocks noChangeArrowheads="1"/>
                </p:cNvSpPr>
                <p:nvPr/>
              </p:nvSpPr>
              <p:spPr bwMode="auto">
                <a:xfrm>
                  <a:off x="4689" y="10328"/>
                  <a:ext cx="6165" cy="741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вирішення наукою проблем як найближче її завдання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7" name="Group 97"/>
              <p:cNvGrpSpPr>
                <a:grpSpLocks/>
              </p:cNvGrpSpPr>
              <p:nvPr/>
            </p:nvGrpSpPr>
            <p:grpSpPr bwMode="auto">
              <a:xfrm>
                <a:off x="1487" y="10831"/>
                <a:ext cx="9367" cy="738"/>
                <a:chOff x="1487" y="11206"/>
                <a:chExt cx="9367" cy="738"/>
              </a:xfrm>
            </p:grpSpPr>
            <p:sp>
              <p:nvSpPr>
                <p:cNvPr id="134" name="Rectangle 100"/>
                <p:cNvSpPr>
                  <a:spLocks noChangeArrowheads="1"/>
                </p:cNvSpPr>
                <p:nvPr/>
              </p:nvSpPr>
              <p:spPr bwMode="auto">
                <a:xfrm>
                  <a:off x="1487" y="11242"/>
                  <a:ext cx="3029" cy="70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причинна матриця </a:t>
                  </a: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пояснення</a:t>
                  </a:r>
                  <a:r>
                    <a:rPr kumimoji="0" lang="uk-UA" altLang="uk-UA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 явищ</a:t>
                  </a:r>
                  <a:endPara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5" name="Rectangle 99"/>
                <p:cNvSpPr>
                  <a:spLocks noChangeArrowheads="1"/>
                </p:cNvSpPr>
                <p:nvPr/>
              </p:nvSpPr>
              <p:spPr bwMode="auto">
                <a:xfrm>
                  <a:off x="4689" y="11206"/>
                  <a:ext cx="6165" cy="70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науковий аналіз передбачає пошук причин, тобто мотивованих певними закономірностями чинників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8" name="Group 93"/>
              <p:cNvGrpSpPr>
                <a:grpSpLocks/>
              </p:cNvGrpSpPr>
              <p:nvPr/>
            </p:nvGrpSpPr>
            <p:grpSpPr bwMode="auto">
              <a:xfrm>
                <a:off x="1494" y="11604"/>
                <a:ext cx="9360" cy="702"/>
                <a:chOff x="1494" y="12084"/>
                <a:chExt cx="9360" cy="702"/>
              </a:xfrm>
            </p:grpSpPr>
            <p:sp>
              <p:nvSpPr>
                <p:cNvPr id="131" name="Rectangle 96"/>
                <p:cNvSpPr>
                  <a:spLocks noChangeArrowheads="1"/>
                </p:cNvSpPr>
                <p:nvPr/>
              </p:nvSpPr>
              <p:spPr bwMode="auto">
                <a:xfrm>
                  <a:off x="1494" y="12184"/>
                  <a:ext cx="3029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ідеалізація</a:t>
                  </a:r>
                  <a:endPara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2" name="Rectangle 95"/>
                <p:cNvSpPr>
                  <a:spLocks noChangeArrowheads="1"/>
                </p:cNvSpPr>
                <p:nvPr/>
              </p:nvSpPr>
              <p:spPr bwMode="auto">
                <a:xfrm>
                  <a:off x="4689" y="12084"/>
                  <a:ext cx="6165" cy="70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наука досліджує явища, так би мовити, в чистому вигляді, відсторонюючись від дрібниць 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9" name="Group 89"/>
              <p:cNvGrpSpPr>
                <a:grpSpLocks/>
              </p:cNvGrpSpPr>
              <p:nvPr/>
            </p:nvGrpSpPr>
            <p:grpSpPr bwMode="auto">
              <a:xfrm>
                <a:off x="1501" y="12369"/>
                <a:ext cx="9360" cy="702"/>
                <a:chOff x="1494" y="12962"/>
                <a:chExt cx="9360" cy="702"/>
              </a:xfrm>
            </p:grpSpPr>
            <p:sp>
              <p:nvSpPr>
                <p:cNvPr id="128" name="Rectangle 92"/>
                <p:cNvSpPr>
                  <a:spLocks noChangeArrowheads="1"/>
                </p:cNvSpPr>
                <p:nvPr/>
              </p:nvSpPr>
              <p:spPr bwMode="auto">
                <a:xfrm>
                  <a:off x="1494" y="13021"/>
                  <a:ext cx="3022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предметність</a:t>
                  </a:r>
                  <a:endPara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9" name="Rectangle 91"/>
                <p:cNvSpPr>
                  <a:spLocks noChangeArrowheads="1"/>
                </p:cNvSpPr>
                <p:nvPr/>
              </p:nvSpPr>
              <p:spPr bwMode="auto">
                <a:xfrm>
                  <a:off x="4682" y="12962"/>
                  <a:ext cx="6172" cy="70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наука вирішує лише проблеми певного роду, при цьому наукові знання є специфічними 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0" name="Group 85"/>
              <p:cNvGrpSpPr>
                <a:grpSpLocks/>
              </p:cNvGrpSpPr>
              <p:nvPr/>
            </p:nvGrpSpPr>
            <p:grpSpPr bwMode="auto">
              <a:xfrm>
                <a:off x="1494" y="13194"/>
                <a:ext cx="9367" cy="702"/>
                <a:chOff x="1487" y="13840"/>
                <a:chExt cx="9367" cy="702"/>
              </a:xfrm>
            </p:grpSpPr>
            <p:sp>
              <p:nvSpPr>
                <p:cNvPr id="125" name="Rectangle 88"/>
                <p:cNvSpPr>
                  <a:spLocks noChangeArrowheads="1"/>
                </p:cNvSpPr>
                <p:nvPr/>
              </p:nvSpPr>
              <p:spPr bwMode="auto">
                <a:xfrm>
                  <a:off x="1487" y="13840"/>
                  <a:ext cx="3022" cy="70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err="1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інтерсуб</a:t>
                  </a:r>
                  <a:r>
                    <a:rPr kumimoji="0" lang="en-US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’</a:t>
                  </a:r>
                  <a:r>
                    <a:rPr kumimoji="0" lang="uk-UA" altLang="uk-UA" sz="2000" b="0" i="0" u="none" strike="noStrike" cap="none" normalizeH="0" baseline="0" dirty="0" err="1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єктивна</a:t>
                  </a: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 </a:t>
                  </a:r>
                  <a:r>
                    <a:rPr kumimoji="0" lang="uk-UA" altLang="uk-UA" sz="2000" b="0" i="0" u="none" strike="noStrike" cap="none" normalizeH="0" baseline="0" dirty="0" err="1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перевірюваність</a:t>
                  </a:r>
                  <a:endPara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6" name="Rectangle 87"/>
                <p:cNvSpPr>
                  <a:spLocks noChangeArrowheads="1"/>
                </p:cNvSpPr>
                <p:nvPr/>
              </p:nvSpPr>
              <p:spPr bwMode="auto">
                <a:xfrm>
                  <a:off x="4682" y="13840"/>
                  <a:ext cx="6172" cy="70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аргументи науки є відкритими для критичної перевірки будь-яким суб’єктом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1" name="Group 81"/>
              <p:cNvGrpSpPr>
                <a:grpSpLocks/>
              </p:cNvGrpSpPr>
              <p:nvPr/>
            </p:nvGrpSpPr>
            <p:grpSpPr bwMode="auto">
              <a:xfrm>
                <a:off x="1494" y="13974"/>
                <a:ext cx="9367" cy="702"/>
                <a:chOff x="1487" y="14718"/>
                <a:chExt cx="9367" cy="702"/>
              </a:xfrm>
            </p:grpSpPr>
            <p:sp>
              <p:nvSpPr>
                <p:cNvPr id="122" name="Rectangle 84"/>
                <p:cNvSpPr>
                  <a:spLocks noChangeArrowheads="1"/>
                </p:cNvSpPr>
                <p:nvPr/>
              </p:nvSpPr>
              <p:spPr bwMode="auto">
                <a:xfrm>
                  <a:off x="1487" y="14820"/>
                  <a:ext cx="3022" cy="527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раціональність</a:t>
                  </a:r>
                  <a:endPara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3" name="Rectangle 83"/>
                <p:cNvSpPr>
                  <a:spLocks noChangeArrowheads="1"/>
                </p:cNvSpPr>
                <p:nvPr/>
              </p:nvSpPr>
              <p:spPr bwMode="auto">
                <a:xfrm>
                  <a:off x="4682" y="14718"/>
                  <a:ext cx="6172" cy="70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робота з ідеалізованими </a:t>
                  </a:r>
                  <a:r>
                    <a:rPr kumimoji="0" lang="uk-UA" altLang="uk-UA" sz="1500" b="0" i="0" u="none" strike="noStrike" cap="none" normalizeH="0" baseline="0" dirty="0" err="1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об’єктами,акцентування</a:t>
                  </a:r>
                  <a:r>
                    <a:rPr kumimoji="0" lang="uk-UA" altLang="uk-UA" sz="1500" b="0" i="0" u="none" strike="noStrike" cap="none" normalizeH="0" baseline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 уваги на пізнавальному аспекті осягнення світу</a:t>
                  </a:r>
                  <a:endParaRPr kumimoji="0" lang="uk-UA" altLang="uk-UA" sz="15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156" name="Пряма сполучна лінія 155"/>
          <p:cNvCxnSpPr>
            <a:stCxn id="108" idx="1"/>
            <a:endCxn id="110" idx="1"/>
          </p:cNvCxnSpPr>
          <p:nvPr/>
        </p:nvCxnSpPr>
        <p:spPr bwMode="auto">
          <a:xfrm flipV="1">
            <a:off x="134290" y="1057222"/>
            <a:ext cx="178625" cy="28044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0" name="Line 106"/>
          <p:cNvSpPr>
            <a:spLocks noChangeShapeType="1"/>
          </p:cNvSpPr>
          <p:nvPr/>
        </p:nvSpPr>
        <p:spPr bwMode="auto">
          <a:xfrm>
            <a:off x="3131746" y="3933056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Line 106"/>
          <p:cNvSpPr>
            <a:spLocks noChangeShapeType="1"/>
          </p:cNvSpPr>
          <p:nvPr/>
        </p:nvSpPr>
        <p:spPr bwMode="auto">
          <a:xfrm>
            <a:off x="3131746" y="2708920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Line 106"/>
          <p:cNvSpPr>
            <a:spLocks noChangeShapeType="1"/>
          </p:cNvSpPr>
          <p:nvPr/>
        </p:nvSpPr>
        <p:spPr bwMode="auto">
          <a:xfrm>
            <a:off x="3141983" y="2204864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Line 106"/>
          <p:cNvSpPr>
            <a:spLocks noChangeShapeType="1"/>
          </p:cNvSpPr>
          <p:nvPr/>
        </p:nvSpPr>
        <p:spPr bwMode="auto">
          <a:xfrm>
            <a:off x="3131746" y="1556792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Line 106"/>
          <p:cNvSpPr>
            <a:spLocks noChangeShapeType="1"/>
          </p:cNvSpPr>
          <p:nvPr/>
        </p:nvSpPr>
        <p:spPr bwMode="auto">
          <a:xfrm>
            <a:off x="3131746" y="4437112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Line 106"/>
          <p:cNvSpPr>
            <a:spLocks noChangeShapeType="1"/>
          </p:cNvSpPr>
          <p:nvPr/>
        </p:nvSpPr>
        <p:spPr bwMode="auto">
          <a:xfrm>
            <a:off x="3138260" y="4941168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" name="Line 106"/>
          <p:cNvSpPr>
            <a:spLocks noChangeShapeType="1"/>
          </p:cNvSpPr>
          <p:nvPr/>
        </p:nvSpPr>
        <p:spPr bwMode="auto">
          <a:xfrm>
            <a:off x="3138260" y="5445224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7" name="Line 106"/>
          <p:cNvSpPr>
            <a:spLocks noChangeShapeType="1"/>
          </p:cNvSpPr>
          <p:nvPr/>
        </p:nvSpPr>
        <p:spPr bwMode="auto">
          <a:xfrm>
            <a:off x="3131746" y="6021288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Line 106"/>
          <p:cNvSpPr>
            <a:spLocks noChangeShapeType="1"/>
          </p:cNvSpPr>
          <p:nvPr/>
        </p:nvSpPr>
        <p:spPr bwMode="auto">
          <a:xfrm>
            <a:off x="3131746" y="6597352"/>
            <a:ext cx="16099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sz="1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74037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23528" y="41701"/>
            <a:ext cx="8176665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3200" b="1" dirty="0">
                <a:latin typeface="+mn-lt"/>
                <a:ea typeface="Calibri" panose="020F0502020204030204" pitchFamily="34" charset="0"/>
              </a:rPr>
              <a:t>Поділ наук на види за предметом та методом </a:t>
            </a:r>
            <a:r>
              <a:rPr lang="ru-RU" sz="3200" b="1" dirty="0" err="1">
                <a:latin typeface="+mn-lt"/>
                <a:ea typeface="Calibri" panose="020F0502020204030204" pitchFamily="34" charset="0"/>
              </a:rPr>
              <a:t>пізнання</a:t>
            </a:r>
            <a:endParaRPr lang="uk-UA" sz="32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1225277" y="30854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433364" y="32283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3" name="Rectangle 1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18" name="Group 18"/>
          <p:cNvGrpSpPr>
            <a:grpSpLocks/>
          </p:cNvGrpSpPr>
          <p:nvPr/>
        </p:nvGrpSpPr>
        <p:grpSpPr bwMode="auto">
          <a:xfrm>
            <a:off x="237964" y="1337441"/>
            <a:ext cx="8668072" cy="4323808"/>
            <a:chOff x="1134" y="12599"/>
            <a:chExt cx="9720" cy="1486"/>
          </a:xfrm>
        </p:grpSpPr>
        <p:sp>
          <p:nvSpPr>
            <p:cNvPr id="19" name="Line 28"/>
            <p:cNvSpPr>
              <a:spLocks noChangeShapeType="1"/>
            </p:cNvSpPr>
            <p:nvPr/>
          </p:nvSpPr>
          <p:spPr bwMode="auto">
            <a:xfrm>
              <a:off x="2034" y="13393"/>
              <a:ext cx="8460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1134" y="12599"/>
              <a:ext cx="9720" cy="1486"/>
              <a:chOff x="1134" y="3666"/>
              <a:chExt cx="9720" cy="1486"/>
            </a:xfrm>
          </p:grpSpPr>
          <p:sp>
            <p:nvSpPr>
              <p:cNvPr id="21" name="Rectangle 27"/>
              <p:cNvSpPr>
                <a:spLocks noChangeArrowheads="1"/>
              </p:cNvSpPr>
              <p:nvPr/>
            </p:nvSpPr>
            <p:spPr bwMode="auto">
              <a:xfrm>
                <a:off x="3643" y="3666"/>
                <a:ext cx="5400" cy="47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6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Науки </a:t>
                </a:r>
                <a:endParaRPr kumimoji="0" lang="uk-UA" altLang="uk-UA" sz="6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22" name="Rectangle 26"/>
              <p:cNvSpPr>
                <a:spLocks noChangeArrowheads="1"/>
              </p:cNvSpPr>
              <p:nvPr/>
            </p:nvSpPr>
            <p:spPr bwMode="auto">
              <a:xfrm>
                <a:off x="1134" y="4679"/>
                <a:ext cx="2880" cy="47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5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Суспільні </a:t>
                </a:r>
                <a:endParaRPr kumimoji="0" lang="uk-UA" altLang="uk-UA" sz="45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23" name="Rectangle 25"/>
              <p:cNvSpPr>
                <a:spLocks noChangeArrowheads="1"/>
              </p:cNvSpPr>
              <p:nvPr/>
            </p:nvSpPr>
            <p:spPr bwMode="auto">
              <a:xfrm>
                <a:off x="4218" y="4679"/>
                <a:ext cx="3472" cy="47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5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Природничі </a:t>
                </a:r>
                <a:endParaRPr kumimoji="0" lang="uk-UA" altLang="uk-UA" sz="45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24" name="Rectangle 24"/>
              <p:cNvSpPr>
                <a:spLocks noChangeArrowheads="1"/>
              </p:cNvSpPr>
              <p:nvPr/>
            </p:nvSpPr>
            <p:spPr bwMode="auto">
              <a:xfrm>
                <a:off x="7974" y="4679"/>
                <a:ext cx="2880" cy="47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5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Технічні </a:t>
                </a:r>
                <a:endParaRPr kumimoji="0" lang="uk-UA" altLang="uk-UA" sz="45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25" name="Line 23"/>
              <p:cNvSpPr>
                <a:spLocks noChangeShapeType="1"/>
              </p:cNvSpPr>
              <p:nvPr/>
            </p:nvSpPr>
            <p:spPr bwMode="auto">
              <a:xfrm>
                <a:off x="6354" y="4139"/>
                <a:ext cx="0" cy="36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Line 22"/>
              <p:cNvSpPr>
                <a:spLocks noChangeShapeType="1"/>
              </p:cNvSpPr>
              <p:nvPr/>
            </p:nvSpPr>
            <p:spPr bwMode="auto">
              <a:xfrm>
                <a:off x="2034" y="4461"/>
                <a:ext cx="0" cy="218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Line 21"/>
              <p:cNvSpPr>
                <a:spLocks noChangeShapeType="1"/>
              </p:cNvSpPr>
              <p:nvPr/>
            </p:nvSpPr>
            <p:spPr bwMode="auto">
              <a:xfrm>
                <a:off x="6354" y="4499"/>
                <a:ext cx="0" cy="18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Line 20"/>
              <p:cNvSpPr>
                <a:spLocks noChangeShapeType="1"/>
              </p:cNvSpPr>
              <p:nvPr/>
            </p:nvSpPr>
            <p:spPr bwMode="auto">
              <a:xfrm>
                <a:off x="10494" y="4460"/>
                <a:ext cx="0" cy="219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0" name="Rectangle 34"/>
          <p:cNvSpPr>
            <a:spLocks noChangeArrowheads="1"/>
          </p:cNvSpPr>
          <p:nvPr/>
        </p:nvSpPr>
        <p:spPr bwMode="auto">
          <a:xfrm>
            <a:off x="1691680" y="31140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638045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10826</TotalTime>
  <Words>2616</Words>
  <Application>Microsoft Office PowerPoint</Application>
  <PresentationFormat>Экран (4:3)</PresentationFormat>
  <Paragraphs>287</Paragraphs>
  <Slides>46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cdb2004100l</vt:lpstr>
      <vt:lpstr>Microsoft Word Picture</vt:lpstr>
      <vt:lpstr>Тема 3. Поняття науки і наукової діяльності, підготовка наукових кадрів в Україні. Цілі сталого розвитку</vt:lpstr>
      <vt:lpstr>Питання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Хоменко Ганна Юріївна</cp:lastModifiedBy>
  <cp:revision>944</cp:revision>
  <dcterms:modified xsi:type="dcterms:W3CDTF">2025-03-28T10:32:10Z</dcterms:modified>
</cp:coreProperties>
</file>