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945" r:id="rId2"/>
  </p:sldMasterIdLst>
  <p:notesMasterIdLst>
    <p:notesMasterId r:id="rId31"/>
  </p:notesMasterIdLst>
  <p:handoutMasterIdLst>
    <p:handoutMasterId r:id="rId32"/>
  </p:handoutMasterIdLst>
  <p:sldIdLst>
    <p:sldId id="500" r:id="rId3"/>
    <p:sldId id="541" r:id="rId4"/>
    <p:sldId id="782" r:id="rId5"/>
    <p:sldId id="949" r:id="rId6"/>
    <p:sldId id="835" r:id="rId7"/>
    <p:sldId id="873" r:id="rId8"/>
    <p:sldId id="874" r:id="rId9"/>
    <p:sldId id="875" r:id="rId10"/>
    <p:sldId id="880" r:id="rId11"/>
    <p:sldId id="882" r:id="rId12"/>
    <p:sldId id="883" r:id="rId13"/>
    <p:sldId id="884" r:id="rId14"/>
    <p:sldId id="885" r:id="rId15"/>
    <p:sldId id="886" r:id="rId16"/>
    <p:sldId id="887" r:id="rId17"/>
    <p:sldId id="888" r:id="rId18"/>
    <p:sldId id="889" r:id="rId19"/>
    <p:sldId id="890" r:id="rId20"/>
    <p:sldId id="947" r:id="rId21"/>
    <p:sldId id="891" r:id="rId22"/>
    <p:sldId id="892" r:id="rId23"/>
    <p:sldId id="948" r:id="rId24"/>
    <p:sldId id="893" r:id="rId25"/>
    <p:sldId id="894" r:id="rId26"/>
    <p:sldId id="896" r:id="rId27"/>
    <p:sldId id="950" r:id="rId28"/>
    <p:sldId id="952" r:id="rId29"/>
    <p:sldId id="951" r:id="rId30"/>
  </p:sldIdLst>
  <p:sldSz cx="9144000" cy="6858000" type="screen4x3"/>
  <p:notesSz cx="7010400" cy="9296400"/>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ttoria deloulay" initials="vd" lastIdx="3" clrIdx="0"/>
  <p:cmAuthor id="1" name="carykell" initials="c"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0C0C4"/>
    <a:srgbClr val="678DC5"/>
    <a:srgbClr val="3E67A4"/>
    <a:srgbClr val="3E8DC5"/>
    <a:srgbClr val="5F5F65"/>
    <a:srgbClr val="7E7E8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59" autoAdjust="0"/>
    <p:restoredTop sz="71231" autoAdjust="0"/>
  </p:normalViewPr>
  <p:slideViewPr>
    <p:cSldViewPr snapToGrid="0">
      <p:cViewPr varScale="1">
        <p:scale>
          <a:sx n="70" d="100"/>
          <a:sy n="70" d="100"/>
        </p:scale>
        <p:origin x="-1360" y="-112"/>
      </p:cViewPr>
      <p:guideLst>
        <p:guide orient="horz" pos="2160"/>
        <p:guide pos="2880"/>
      </p:guideLst>
    </p:cSldViewPr>
  </p:slideViewPr>
  <p:outlineViewPr>
    <p:cViewPr>
      <p:scale>
        <a:sx n="33" d="100"/>
        <a:sy n="33" d="100"/>
      </p:scale>
      <p:origin x="0" y="5022"/>
    </p:cViewPr>
  </p:outlineViewPr>
  <p:notesTextViewPr>
    <p:cViewPr>
      <p:scale>
        <a:sx n="125" d="100"/>
        <a:sy n="125" d="100"/>
      </p:scale>
      <p:origin x="0" y="0"/>
    </p:cViewPr>
  </p:notesTextViewPr>
  <p:sorterViewPr>
    <p:cViewPr>
      <p:scale>
        <a:sx n="100" d="100"/>
        <a:sy n="100" d="100"/>
      </p:scale>
      <p:origin x="0" y="7596"/>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printerSettings" Target="printerSettings/printerSettings1.bin"/><Relationship Id="rId34" Type="http://schemas.openxmlformats.org/officeDocument/2006/relationships/commentAuthors" Target="commentAuthors.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11"/>
          <p:cNvSpPr>
            <a:spLocks noChangeArrowheads="1"/>
          </p:cNvSpPr>
          <p:nvPr/>
        </p:nvSpPr>
        <p:spPr bwMode="auto">
          <a:xfrm>
            <a:off x="6249988" y="8609013"/>
            <a:ext cx="449262" cy="212725"/>
          </a:xfrm>
          <a:prstGeom prst="rect">
            <a:avLst/>
          </a:prstGeom>
          <a:noFill/>
          <a:ln w="9525">
            <a:noFill/>
            <a:miter lim="800000"/>
            <a:headEnd/>
            <a:tailEnd/>
          </a:ln>
        </p:spPr>
        <p:txBody>
          <a:bodyPr wrap="none" anchor="ctr"/>
          <a:lstStyle/>
          <a:p>
            <a:pPr>
              <a:defRPr/>
            </a:pPr>
            <a:endParaRPr lang="en-US" dirty="0"/>
          </a:p>
        </p:txBody>
      </p:sp>
      <p:sp>
        <p:nvSpPr>
          <p:cNvPr id="97283" name="Rectangle 12"/>
          <p:cNvSpPr>
            <a:spLocks noChangeArrowheads="1"/>
          </p:cNvSpPr>
          <p:nvPr/>
        </p:nvSpPr>
        <p:spPr bwMode="auto">
          <a:xfrm>
            <a:off x="57150" y="8785225"/>
            <a:ext cx="2619375" cy="347663"/>
          </a:xfrm>
          <a:prstGeom prst="rect">
            <a:avLst/>
          </a:prstGeom>
          <a:noFill/>
          <a:ln w="9525">
            <a:noFill/>
            <a:miter lim="800000"/>
            <a:headEnd/>
            <a:tailEnd/>
          </a:ln>
        </p:spPr>
        <p:txBody>
          <a:bodyPr lIns="95667" tIns="50185" rIns="95667" bIns="50185">
            <a:spAutoFit/>
          </a:bodyPr>
          <a:lstStyle/>
          <a:p>
            <a:pPr algn="l" defTabSz="611188">
              <a:lnSpc>
                <a:spcPct val="100000"/>
              </a:lnSpc>
              <a:tabLst>
                <a:tab pos="2387600" algn="l"/>
                <a:tab pos="4830763" algn="l"/>
              </a:tabLst>
              <a:defRPr/>
            </a:pPr>
            <a:r>
              <a:rPr lang="en-US" sz="800" dirty="0"/>
              <a:t>© 2006, Cisco Systems, Inc. All rights reserved.</a:t>
            </a:r>
          </a:p>
          <a:p>
            <a:pPr algn="l" defTabSz="611188">
              <a:lnSpc>
                <a:spcPct val="100000"/>
              </a:lnSpc>
              <a:tabLst>
                <a:tab pos="2387600" algn="l"/>
                <a:tab pos="4830763" algn="l"/>
              </a:tabLst>
              <a:defRPr/>
            </a:pPr>
            <a:r>
              <a:rPr lang="en-US" sz="800" dirty="0"/>
              <a:t>Presentation_ID.scr</a:t>
            </a:r>
          </a:p>
        </p:txBody>
      </p:sp>
      <p:sp>
        <p:nvSpPr>
          <p:cNvPr id="97284"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p:spPr>
        <p:txBody>
          <a:bodyPr wrap="none" anchor="ctr"/>
          <a:lstStyle/>
          <a:p>
            <a:pPr>
              <a:defRPr/>
            </a:pPr>
            <a:endParaRPr lang="en-US" dirty="0"/>
          </a:p>
        </p:txBody>
      </p:sp>
      <p:sp>
        <p:nvSpPr>
          <p:cNvPr id="97285" name="Rectangle 14"/>
          <p:cNvSpPr>
            <a:spLocks noChangeArrowheads="1"/>
          </p:cNvSpPr>
          <p:nvPr/>
        </p:nvSpPr>
        <p:spPr bwMode="auto">
          <a:xfrm>
            <a:off x="5929313" y="8680450"/>
            <a:ext cx="812800" cy="287338"/>
          </a:xfrm>
          <a:prstGeom prst="rect">
            <a:avLst/>
          </a:prstGeom>
          <a:noFill/>
          <a:ln w="9525">
            <a:noFill/>
            <a:miter lim="800000"/>
            <a:headEnd/>
            <a:tailEnd/>
          </a:ln>
        </p:spPr>
        <p:txBody>
          <a:bodyPr lIns="18819" tIns="0" rIns="18819" bIns="0" anchor="b"/>
          <a:lstStyle/>
          <a:p>
            <a:pPr algn="r" defTabSz="903288">
              <a:lnSpc>
                <a:spcPct val="100000"/>
              </a:lnSpc>
              <a:defRPr/>
            </a:pPr>
            <a:fld id="{BCC1ECAD-6CE1-4897-9CEF-F2ECC9BEA19E}" type="slidenum">
              <a:rPr lang="en-US" sz="800"/>
              <a:pPr algn="r" defTabSz="903288">
                <a:lnSpc>
                  <a:spcPct val="100000"/>
                </a:lnSpc>
                <a:defRPr/>
              </a:pPr>
              <a:t>‹#›</a:t>
            </a:fld>
            <a:endParaRPr lang="en-US" sz="800" dirty="0"/>
          </a:p>
        </p:txBody>
      </p:sp>
    </p:spTree>
    <p:extLst>
      <p:ext uri="{BB962C8B-B14F-4D97-AF65-F5344CB8AC3E}">
        <p14:creationId xmlns:p14="http://schemas.microsoft.com/office/powerpoint/2010/main" val="2805898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8"/>
          <p:cNvSpPr>
            <a:spLocks noChangeArrowheads="1"/>
          </p:cNvSpPr>
          <p:nvPr/>
        </p:nvSpPr>
        <p:spPr bwMode="auto">
          <a:xfrm>
            <a:off x="6249988" y="8609013"/>
            <a:ext cx="449262" cy="212725"/>
          </a:xfrm>
          <a:prstGeom prst="rect">
            <a:avLst/>
          </a:prstGeom>
          <a:noFill/>
          <a:ln w="9525">
            <a:noFill/>
            <a:miter lim="800000"/>
            <a:headEnd/>
            <a:tailEnd/>
          </a:ln>
        </p:spPr>
        <p:txBody>
          <a:bodyPr wrap="none" anchor="ctr"/>
          <a:lstStyle/>
          <a:p>
            <a:pPr>
              <a:defRPr/>
            </a:pPr>
            <a:endParaRPr lang="en-US" dirty="0"/>
          </a:p>
        </p:txBody>
      </p:sp>
      <p:sp>
        <p:nvSpPr>
          <p:cNvPr id="51203" name="Rectangle 9"/>
          <p:cNvSpPr>
            <a:spLocks noChangeArrowheads="1"/>
          </p:cNvSpPr>
          <p:nvPr/>
        </p:nvSpPr>
        <p:spPr bwMode="auto">
          <a:xfrm>
            <a:off x="57150" y="8785225"/>
            <a:ext cx="2619375" cy="347663"/>
          </a:xfrm>
          <a:prstGeom prst="rect">
            <a:avLst/>
          </a:prstGeom>
          <a:noFill/>
          <a:ln w="9525">
            <a:noFill/>
            <a:miter lim="800000"/>
            <a:headEnd/>
            <a:tailEnd/>
          </a:ln>
        </p:spPr>
        <p:txBody>
          <a:bodyPr lIns="95667" tIns="50185" rIns="95667" bIns="50185">
            <a:spAutoFit/>
          </a:bodyPr>
          <a:lstStyle/>
          <a:p>
            <a:pPr algn="l" defTabSz="611188">
              <a:lnSpc>
                <a:spcPct val="100000"/>
              </a:lnSpc>
              <a:tabLst>
                <a:tab pos="2387600" algn="l"/>
                <a:tab pos="4830763" algn="l"/>
              </a:tabLst>
              <a:defRPr/>
            </a:pPr>
            <a:r>
              <a:rPr lang="en-US" sz="800" dirty="0"/>
              <a:t>© 2006, Cisco Systems, Inc. All rights reserved.</a:t>
            </a:r>
          </a:p>
          <a:p>
            <a:pPr algn="l" defTabSz="611188">
              <a:lnSpc>
                <a:spcPct val="100000"/>
              </a:lnSpc>
              <a:tabLst>
                <a:tab pos="2387600" algn="l"/>
                <a:tab pos="4830763" algn="l"/>
              </a:tabLst>
              <a:defRPr/>
            </a:pPr>
            <a:r>
              <a:rPr lang="en-US" sz="800" dirty="0"/>
              <a:t>Presentation_ID.scr</a:t>
            </a:r>
          </a:p>
        </p:txBody>
      </p:sp>
      <p:sp>
        <p:nvSpPr>
          <p:cNvPr id="51204"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p:spPr>
        <p:txBody>
          <a:bodyPr wrap="none" anchor="ctr"/>
          <a:lstStyle/>
          <a:p>
            <a:pPr>
              <a:defRPr/>
            </a:pPr>
            <a:endParaRPr lang="en-US" dirty="0"/>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a:lvl1pPr>
          </a:lstStyle>
          <a:p>
            <a:pPr>
              <a:defRPr/>
            </a:pPr>
            <a:fld id="{FB004549-1125-4930-988B-40FFE37DB1EA}" type="slidenum">
              <a:rPr lang="en-US"/>
              <a:pPr>
                <a:defRPr/>
              </a:pPr>
              <a:t>‹#›</a:t>
            </a:fld>
            <a:endParaRPr lang="en-US" dirty="0"/>
          </a:p>
        </p:txBody>
      </p:sp>
      <p:sp>
        <p:nvSpPr>
          <p:cNvPr id="31750"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117663086"/>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mn-ea"/>
        <a:cs typeface="+mn-cs"/>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 Id="rId3" Type="http://schemas.openxmlformats.org/officeDocument/2006/relationships/hyperlink" Target="https://www.cisco.com/assets/sol/sb/AP541N_GUI/AP541N_1_9_2/Getting_Started.htm"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 Id="rId3" Type="http://schemas.openxmlformats.org/officeDocument/2006/relationships/hyperlink" Target="http://www.cisco.com/"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s://www.bluetooth.org/"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www.wi-fi.or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1"/>
          <p:cNvSpPr>
            <a:spLocks noGrp="1" noChangeArrowheads="1"/>
          </p:cNvSpPr>
          <p:nvPr>
            <p:ph type="sldNum" sz="quarter" idx="5"/>
          </p:nvPr>
        </p:nvSpPr>
        <p:spPr>
          <a:noFill/>
        </p:spPr>
        <p:txBody>
          <a:bodyPr/>
          <a:lstStyle/>
          <a:p>
            <a:fld id="{F9034988-36DD-4D34-B1CE-37AB851117A5}" type="slidenum">
              <a:rPr lang="en-US" smtClean="0"/>
              <a:pPr/>
              <a:t>1</a:t>
            </a:fld>
            <a:endParaRPr lang="en-US" dirty="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404813" y="4378325"/>
            <a:ext cx="6121400" cy="4252913"/>
          </a:xfrm>
          <a:noFill/>
          <a:ln/>
        </p:spPr>
        <p:txBody>
          <a:bodyPr/>
          <a:lstStyle/>
          <a:p>
            <a:pPr>
              <a:buFontTx/>
              <a:buNone/>
            </a:pPr>
            <a:r>
              <a:rPr lang="en-US" b="1" dirty="0" smtClean="0"/>
              <a:t>Wireless Infrastructure</a:t>
            </a:r>
            <a:r>
              <a:rPr lang="en-US" b="1" baseline="0" dirty="0" smtClean="0"/>
              <a:t> Components &amp; Wireless Operations</a:t>
            </a:r>
          </a:p>
          <a:p>
            <a:pPr>
              <a:buFontTx/>
              <a:buNone/>
            </a:pPr>
            <a:endParaRPr lang="en-US" b="0" dirty="0" smtClean="0"/>
          </a:p>
          <a:p>
            <a:pPr marL="369887" lvl="1" indent="0">
              <a:buNone/>
            </a:pPr>
            <a:r>
              <a:rPr lang="en-AU" sz="1200" b="0" i="0" kern="1200" dirty="0" smtClean="0">
                <a:solidFill>
                  <a:schemeClr val="tx1"/>
                </a:solidFill>
                <a:effectLst/>
                <a:latin typeface="Arial" charset="0"/>
                <a:ea typeface="+mn-ea"/>
                <a:cs typeface="+mn-cs"/>
              </a:rPr>
              <a:t>Wireless networks can provide client mobility, the ability to connect from any location and at any time, and the ability to roam while staying connected. A Wireless LAN (WLAN) is a classification of wireless network that is commonly used in homes, offices, and campus environments. Although it uses radio frequencies instead of cables, it is commonly implemented in a switched network environment and its frame format is similar to Ethernet.</a:t>
            </a:r>
          </a:p>
          <a:p>
            <a:pPr marL="369887" lvl="1" indent="0">
              <a:buNone/>
            </a:pPr>
            <a:r>
              <a:rPr lang="en-AU" sz="1200" b="0" i="0" kern="1200" dirty="0" smtClean="0">
                <a:solidFill>
                  <a:schemeClr val="tx1"/>
                </a:solidFill>
                <a:effectLst/>
                <a:latin typeface="Arial" charset="0"/>
                <a:ea typeface="+mn-ea"/>
                <a:cs typeface="+mn-cs"/>
              </a:rPr>
              <a:t>This chapter covers WLAN technology, components, security, planning, implementation, and troubleshooting. The types of network attacks to which wireless networks are particularly susceptible are discussed.</a:t>
            </a:r>
          </a:p>
          <a:p>
            <a:pPr>
              <a:buFontTx/>
              <a:buNone/>
            </a:pPr>
            <a:endParaRPr lang="en-US" b="0" dirty="0" smtClean="0"/>
          </a:p>
        </p:txBody>
      </p:sp>
    </p:spTree>
    <p:extLst>
      <p:ext uri="{BB962C8B-B14F-4D97-AF65-F5344CB8AC3E}">
        <p14:creationId xmlns:p14="http://schemas.microsoft.com/office/powerpoint/2010/main" val="1588493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baseline="0" dirty="0" smtClean="0"/>
              <a:t>Wireless NICs</a:t>
            </a:r>
            <a:endParaRPr lang="en-US" b="1"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10</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baseline="0" dirty="0" smtClean="0"/>
              <a:t>Wireless Home Router</a:t>
            </a:r>
          </a:p>
          <a:p>
            <a:pPr marL="0" indent="0">
              <a:buNone/>
            </a:pPr>
            <a:r>
              <a:rPr lang="en-AU" sz="1200" b="0" i="0" kern="1200" dirty="0" smtClean="0">
                <a:solidFill>
                  <a:schemeClr val="tx1"/>
                </a:solidFill>
                <a:effectLst/>
                <a:latin typeface="Arial" charset="0"/>
                <a:ea typeface="+mn-ea"/>
                <a:cs typeface="+mn-cs"/>
              </a:rPr>
              <a:t>Organizations providing wireless connectivity to their users require a WLAN infrastructure to provide additional connectivity options.</a:t>
            </a:r>
          </a:p>
          <a:p>
            <a:pPr marL="0" indent="0">
              <a:buNone/>
            </a:pPr>
            <a:r>
              <a:rPr lang="en-AU" sz="1200" b="1" i="0" kern="1200" dirty="0" smtClean="0">
                <a:solidFill>
                  <a:schemeClr val="tx1"/>
                </a:solidFill>
                <a:effectLst/>
                <a:latin typeface="Arial" charset="0"/>
                <a:ea typeface="+mn-ea"/>
                <a:cs typeface="+mn-cs"/>
              </a:rPr>
              <a:t>Note</a:t>
            </a:r>
            <a:r>
              <a:rPr lang="en-AU" sz="1200" b="0" i="0" kern="1200" dirty="0" smtClean="0">
                <a:solidFill>
                  <a:schemeClr val="tx1"/>
                </a:solidFill>
                <a:effectLst/>
                <a:latin typeface="Arial" charset="0"/>
                <a:ea typeface="+mn-ea"/>
                <a:cs typeface="+mn-cs"/>
              </a:rPr>
              <a:t>: IEEE 802.11 refers to a wireless client as a station (STA). In this chapter, the term wireless client is used to describe any wireless capable device.</a:t>
            </a:r>
          </a:p>
          <a:p>
            <a:pPr marL="0" marR="0" indent="0" algn="l" defTabSz="1020763" rtl="0" eaLnBrk="0" fontAlgn="base" latinLnBrk="0" hangingPunct="0">
              <a:lnSpc>
                <a:spcPct val="90000"/>
              </a:lnSpc>
              <a:spcBef>
                <a:spcPct val="50000"/>
              </a:spcBef>
              <a:spcAft>
                <a:spcPct val="0"/>
              </a:spcAft>
              <a:buClrTx/>
              <a:buSzPct val="100000"/>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11</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baseline="0" dirty="0" smtClean="0"/>
              <a:t>Business Wireless Solutions</a:t>
            </a:r>
          </a:p>
          <a:p>
            <a:pPr marL="0" indent="0">
              <a:buNone/>
            </a:pPr>
            <a:r>
              <a:rPr lang="en-AU" sz="1200" b="0" i="0" kern="1200" dirty="0" smtClean="0">
                <a:solidFill>
                  <a:schemeClr val="tx1"/>
                </a:solidFill>
                <a:effectLst/>
                <a:latin typeface="Arial" charset="0"/>
                <a:ea typeface="+mn-ea"/>
                <a:cs typeface="+mn-cs"/>
              </a:rPr>
              <a:t>The small business network shown in Figure 1 is an 802.3 Ethernet LAN. Each client (i.e., PC1 and PC2) connects to a switch using a network cable. The switch is the point where the clients gain access to the network. Notice that the wireless AP also connects to the switch. In this example, either the Cisco WAP4410N AP or the WAP131 AP could be used to provide wireless network connectivity.</a:t>
            </a:r>
          </a:p>
          <a:p>
            <a:pPr marL="0" indent="0">
              <a:buNone/>
            </a:pPr>
            <a:r>
              <a:rPr lang="en-AU" sz="1200" b="0" i="0" kern="1200" dirty="0" smtClean="0">
                <a:solidFill>
                  <a:schemeClr val="tx1"/>
                </a:solidFill>
                <a:effectLst/>
                <a:latin typeface="Arial" charset="0"/>
                <a:ea typeface="+mn-ea"/>
                <a:cs typeface="+mn-cs"/>
              </a:rPr>
              <a:t>Wireless clients use their wireless NIC to discover nearby APs advertising their SSID. Clients then attempt to associate and authenticate with an AP, as shown in Figure 2. After being authenticated, wireless users have access to network resources.</a:t>
            </a:r>
          </a:p>
          <a:p>
            <a:pPr marL="0" indent="0">
              <a:buNone/>
            </a:pPr>
            <a:r>
              <a:rPr lang="en-AU" sz="1200" b="1" i="0" kern="1200" dirty="0" smtClean="0">
                <a:solidFill>
                  <a:schemeClr val="tx1"/>
                </a:solidFill>
                <a:effectLst/>
                <a:latin typeface="Arial" charset="0"/>
                <a:ea typeface="+mn-ea"/>
                <a:cs typeface="+mn-cs"/>
              </a:rPr>
              <a:t>Note</a:t>
            </a:r>
            <a:r>
              <a:rPr lang="en-AU" sz="1200" b="0" i="0" kern="1200" dirty="0" smtClean="0">
                <a:solidFill>
                  <a:schemeClr val="tx1"/>
                </a:solidFill>
                <a:effectLst/>
                <a:latin typeface="Arial" charset="0"/>
                <a:ea typeface="+mn-ea"/>
                <a:cs typeface="+mn-cs"/>
              </a:rPr>
              <a:t>: Wireless needs of a small organization differ from those of a large organization. Large, wireless deployments require additional wireless hardware to simplify the installation and management of the wireless network.</a:t>
            </a:r>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12</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baseline="0" dirty="0" smtClean="0"/>
              <a:t>Wireless Access Points</a:t>
            </a:r>
          </a:p>
          <a:p>
            <a:pPr marL="369887" lvl="1" indent="0">
              <a:buNone/>
            </a:pPr>
            <a:r>
              <a:rPr lang="en-AU" sz="1200" b="0" i="0" kern="1200" dirty="0" smtClean="0">
                <a:solidFill>
                  <a:schemeClr val="tx1"/>
                </a:solidFill>
                <a:effectLst/>
                <a:latin typeface="Arial" charset="0"/>
                <a:ea typeface="+mn-ea"/>
                <a:cs typeface="+mn-cs"/>
              </a:rPr>
              <a:t>APs can be categorized as either autonomous APs or controller-based APs.</a:t>
            </a:r>
          </a:p>
          <a:p>
            <a:pPr marL="369887" lvl="1" indent="0">
              <a:buFont typeface="+mj-lt"/>
              <a:buNone/>
            </a:pPr>
            <a:r>
              <a:rPr lang="en-AU" sz="1200" b="1" i="0" kern="1200" dirty="0" smtClean="0">
                <a:solidFill>
                  <a:schemeClr val="tx1"/>
                </a:solidFill>
                <a:effectLst/>
                <a:latin typeface="Arial" charset="0"/>
                <a:ea typeface="+mn-ea"/>
                <a:cs typeface="+mn-cs"/>
              </a:rPr>
              <a:t>1. Autonomous APs</a:t>
            </a:r>
            <a:endParaRPr lang="en-AU" sz="1200" b="0" i="0" kern="1200" dirty="0" smtClean="0">
              <a:solidFill>
                <a:schemeClr val="tx1"/>
              </a:solidFill>
              <a:effectLst/>
              <a:latin typeface="Arial" charset="0"/>
              <a:ea typeface="+mn-ea"/>
              <a:cs typeface="+mn-cs"/>
            </a:endParaRPr>
          </a:p>
          <a:p>
            <a:pPr marL="369887" lvl="1" indent="0">
              <a:buNone/>
            </a:pPr>
            <a:r>
              <a:rPr lang="en-AU" sz="1200" b="0" i="0" kern="1200" dirty="0" smtClean="0">
                <a:solidFill>
                  <a:schemeClr val="tx1"/>
                </a:solidFill>
                <a:effectLst/>
                <a:latin typeface="Arial" charset="0"/>
                <a:ea typeface="+mn-ea"/>
                <a:cs typeface="+mn-cs"/>
              </a:rPr>
              <a:t>Autonomous APs, sometimes referred to as heavy APs, are standalone devices configured using the Cisco CLI or a GUI. Autonomous APs are useful in situations where only a couple of APs are required in the network. Optionally, multiple APs can be controlled using wireless domain services (WDS) and managed using CiscoWorks Wireless LAN Solution Engine (WLSE).</a:t>
            </a:r>
          </a:p>
          <a:p>
            <a:pPr marL="369887" lvl="1" indent="0">
              <a:buNone/>
            </a:pPr>
            <a:r>
              <a:rPr lang="en-AU" sz="1200" b="1" i="0" kern="1200" dirty="0" smtClean="0">
                <a:solidFill>
                  <a:schemeClr val="tx1"/>
                </a:solidFill>
                <a:effectLst/>
                <a:latin typeface="Arial" charset="0"/>
                <a:ea typeface="+mn-ea"/>
                <a:cs typeface="+mn-cs"/>
              </a:rPr>
              <a:t>Note</a:t>
            </a:r>
            <a:r>
              <a:rPr lang="en-AU" sz="1200" b="0" i="0" kern="1200" dirty="0" smtClean="0">
                <a:solidFill>
                  <a:schemeClr val="tx1"/>
                </a:solidFill>
                <a:effectLst/>
                <a:latin typeface="Arial" charset="0"/>
                <a:ea typeface="+mn-ea"/>
                <a:cs typeface="+mn-cs"/>
              </a:rPr>
              <a:t>: A home router is an example of an autonomous AP because the entire AP configuration resides on the device.</a:t>
            </a:r>
          </a:p>
          <a:p>
            <a:pPr marL="369887" lvl="1" indent="0">
              <a:buNone/>
            </a:pPr>
            <a:r>
              <a:rPr lang="en-AU" sz="1200" b="0" i="0" kern="1200" dirty="0" smtClean="0">
                <a:solidFill>
                  <a:schemeClr val="tx1"/>
                </a:solidFill>
                <a:effectLst/>
                <a:latin typeface="Arial" charset="0"/>
                <a:ea typeface="+mn-ea"/>
                <a:cs typeface="+mn-cs"/>
              </a:rPr>
              <a:t>Figure 1 displays an autonomous AP in a small network. If the wireless demands increase, more APs would be required. Each AP would operate independent of other APs and require manual configuration and management.</a:t>
            </a:r>
          </a:p>
          <a:p>
            <a:pPr marL="369887" lvl="1" indent="0">
              <a:buFont typeface="+mj-lt"/>
              <a:buNone/>
            </a:pPr>
            <a:r>
              <a:rPr lang="en-AU" sz="1200" b="1" i="0" kern="1200" dirty="0" smtClean="0">
                <a:solidFill>
                  <a:schemeClr val="tx1"/>
                </a:solidFill>
                <a:effectLst/>
                <a:latin typeface="Arial" charset="0"/>
                <a:ea typeface="+mn-ea"/>
                <a:cs typeface="+mn-cs"/>
              </a:rPr>
              <a:t>2. Controller-Based APs</a:t>
            </a:r>
            <a:endParaRPr lang="en-AU" sz="1200" b="0" i="0" kern="1200" dirty="0" smtClean="0">
              <a:solidFill>
                <a:schemeClr val="tx1"/>
              </a:solidFill>
              <a:effectLst/>
              <a:latin typeface="Arial" charset="0"/>
              <a:ea typeface="+mn-ea"/>
              <a:cs typeface="+mn-cs"/>
            </a:endParaRPr>
          </a:p>
          <a:p>
            <a:pPr marL="369887" lvl="1" indent="0">
              <a:buNone/>
            </a:pPr>
            <a:r>
              <a:rPr lang="en-AU" sz="1200" b="0" i="0" kern="1200" dirty="0" smtClean="0">
                <a:solidFill>
                  <a:schemeClr val="tx1"/>
                </a:solidFill>
                <a:effectLst/>
                <a:latin typeface="Arial" charset="0"/>
                <a:ea typeface="+mn-ea"/>
                <a:cs typeface="+mn-cs"/>
              </a:rPr>
              <a:t>Controller-based APs are server-dependent devices that require no initial configuration. Cisco offers two controller-based solutions. Controller-based APs are useful in situations where many APs are required in the network. As more APs are added, each AP is automatically configured and managed by a WLAN controller.</a:t>
            </a:r>
          </a:p>
          <a:p>
            <a:pPr marL="369887" lvl="1" indent="0">
              <a:buNone/>
            </a:pPr>
            <a:r>
              <a:rPr lang="en-AU" sz="1200" b="0" i="0" kern="1200" dirty="0" smtClean="0">
                <a:solidFill>
                  <a:schemeClr val="tx1"/>
                </a:solidFill>
                <a:effectLst/>
                <a:latin typeface="Arial" charset="0"/>
                <a:ea typeface="+mn-ea"/>
                <a:cs typeface="+mn-cs"/>
              </a:rPr>
              <a:t>Figure 2 displays a controller-based AP in a small network. Notice how a WLAN controller is now required to manage the APs. The benefit of the controller is that it can be used to manage many APs.</a:t>
            </a:r>
          </a:p>
          <a:p>
            <a:pPr marL="369887" lvl="1" indent="0">
              <a:buNone/>
            </a:pPr>
            <a:r>
              <a:rPr lang="en-AU" sz="1200" b="1" i="0" kern="1200" dirty="0" smtClean="0">
                <a:solidFill>
                  <a:schemeClr val="tx1"/>
                </a:solidFill>
                <a:effectLst/>
                <a:latin typeface="Arial" charset="0"/>
                <a:ea typeface="+mn-ea"/>
                <a:cs typeface="+mn-cs"/>
              </a:rPr>
              <a:t>Note</a:t>
            </a:r>
            <a:r>
              <a:rPr lang="en-AU" sz="1200" b="0" i="0" kern="1200" dirty="0" smtClean="0">
                <a:solidFill>
                  <a:schemeClr val="tx1"/>
                </a:solidFill>
                <a:effectLst/>
                <a:latin typeface="Arial" charset="0"/>
                <a:ea typeface="+mn-ea"/>
                <a:cs typeface="+mn-cs"/>
              </a:rPr>
              <a:t>: Some AP models can operate in either autonomous mode or in controller-based mode.</a:t>
            </a:r>
          </a:p>
          <a:p>
            <a:pPr marL="0" marR="0" indent="0" algn="l" defTabSz="1020763" rtl="0" eaLnBrk="0" fontAlgn="base" latinLnBrk="0" hangingPunct="0">
              <a:lnSpc>
                <a:spcPct val="90000"/>
              </a:lnSpc>
              <a:spcBef>
                <a:spcPct val="50000"/>
              </a:spcBef>
              <a:spcAft>
                <a:spcPct val="0"/>
              </a:spcAft>
              <a:buClrTx/>
              <a:buSzPct val="100000"/>
              <a:buFontTx/>
              <a:buNone/>
              <a:tabLst/>
              <a:defRPr/>
            </a:pPr>
            <a:endParaRPr lang="en-US" b="0" dirty="0" smtClean="0"/>
          </a:p>
          <a:p>
            <a:pPr marL="0" marR="0" indent="0" algn="l" defTabSz="1020763" rtl="0" eaLnBrk="0" fontAlgn="base" latinLnBrk="0" hangingPunct="0">
              <a:lnSpc>
                <a:spcPct val="90000"/>
              </a:lnSpc>
              <a:spcBef>
                <a:spcPct val="50000"/>
              </a:spcBef>
              <a:spcAft>
                <a:spcPct val="0"/>
              </a:spcAft>
              <a:buClrTx/>
              <a:buSzPct val="100000"/>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13</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baseline="0" dirty="0" smtClean="0"/>
              <a:t>Small Wireless Deployment Solutions</a:t>
            </a:r>
          </a:p>
          <a:p>
            <a:pPr marL="0" indent="0">
              <a:buNone/>
            </a:pPr>
            <a:r>
              <a:rPr lang="en-AU" sz="1200" b="0" i="0" kern="1200" dirty="0" smtClean="0">
                <a:solidFill>
                  <a:schemeClr val="tx1"/>
                </a:solidFill>
                <a:effectLst/>
                <a:latin typeface="Arial" charset="0"/>
                <a:ea typeface="+mn-ea"/>
                <a:cs typeface="+mn-cs"/>
              </a:rPr>
              <a:t>For small wireless deployment requirements, Cisco offers the following wireless autonomous AP solutions:</a:t>
            </a:r>
          </a:p>
          <a:p>
            <a:pPr marL="482600" lvl="1" indent="-112713"/>
            <a:r>
              <a:rPr lang="en-AU" sz="1200" b="1" i="0" kern="1200" dirty="0" smtClean="0">
                <a:solidFill>
                  <a:schemeClr val="tx1"/>
                </a:solidFill>
                <a:effectLst/>
                <a:latin typeface="Arial" charset="0"/>
                <a:ea typeface="+mn-ea"/>
                <a:cs typeface="+mn-cs"/>
              </a:rPr>
              <a:t>Cisco WAP4410N AP </a:t>
            </a:r>
            <a:r>
              <a:rPr lang="en-AU" sz="1200" b="0" i="0" kern="1200" dirty="0" smtClean="0">
                <a:solidFill>
                  <a:schemeClr val="tx1"/>
                </a:solidFill>
                <a:effectLst/>
                <a:latin typeface="Arial" charset="0"/>
                <a:ea typeface="+mn-ea"/>
                <a:cs typeface="+mn-cs"/>
              </a:rPr>
              <a:t>- This AP is ideal for small organization requiring two APs and supporting a small group of users.</a:t>
            </a:r>
          </a:p>
          <a:p>
            <a:pPr marL="482600" lvl="1" indent="-112713"/>
            <a:r>
              <a:rPr lang="en-AU" sz="1200" b="1" i="0" kern="1200" dirty="0" smtClean="0">
                <a:solidFill>
                  <a:schemeClr val="tx1"/>
                </a:solidFill>
                <a:effectLst/>
                <a:latin typeface="Arial" charset="0"/>
                <a:ea typeface="+mn-ea"/>
                <a:cs typeface="+mn-cs"/>
              </a:rPr>
              <a:t>Cisco WAP121 and WAP321 APs </a:t>
            </a:r>
            <a:r>
              <a:rPr lang="en-AU" sz="1200" b="0" i="0" kern="1200" dirty="0" smtClean="0">
                <a:solidFill>
                  <a:schemeClr val="tx1"/>
                </a:solidFill>
                <a:effectLst/>
                <a:latin typeface="Arial" charset="0"/>
                <a:ea typeface="+mn-ea"/>
                <a:cs typeface="+mn-cs"/>
              </a:rPr>
              <a:t>- These APs are ideal for small organizations that want to simplify their wireless deployment using several APs.</a:t>
            </a:r>
          </a:p>
          <a:p>
            <a:pPr marL="482600" lvl="1" indent="-112713"/>
            <a:r>
              <a:rPr lang="en-AU" sz="1200" b="1" i="0" kern="1200" dirty="0" smtClean="0">
                <a:solidFill>
                  <a:schemeClr val="tx1"/>
                </a:solidFill>
                <a:effectLst/>
                <a:latin typeface="Arial" charset="0"/>
                <a:ea typeface="+mn-ea"/>
                <a:cs typeface="+mn-cs"/>
              </a:rPr>
              <a:t>Cisco AP541N AP </a:t>
            </a:r>
            <a:r>
              <a:rPr lang="en-AU" sz="1200" b="0" i="0" kern="1200" dirty="0" smtClean="0">
                <a:solidFill>
                  <a:schemeClr val="tx1"/>
                </a:solidFill>
                <a:effectLst/>
                <a:latin typeface="Arial" charset="0"/>
                <a:ea typeface="+mn-ea"/>
                <a:cs typeface="+mn-cs"/>
              </a:rPr>
              <a:t>- This AP is ideal for small- to mid-sized organizations that want robust and an easily manageable cluster of APs.</a:t>
            </a:r>
          </a:p>
          <a:p>
            <a:pPr marL="369887" lvl="1" indent="0">
              <a:buNone/>
            </a:pPr>
            <a:r>
              <a:rPr lang="en-AU" sz="1200" b="1" i="0" kern="1200" dirty="0" smtClean="0">
                <a:solidFill>
                  <a:schemeClr val="tx1"/>
                </a:solidFill>
                <a:effectLst/>
                <a:latin typeface="Arial" charset="0"/>
                <a:ea typeface="+mn-ea"/>
                <a:cs typeface="+mn-cs"/>
              </a:rPr>
              <a:t>Note</a:t>
            </a:r>
            <a:r>
              <a:rPr lang="en-AU" sz="1200" b="0" i="0" kern="1200" dirty="0" smtClean="0">
                <a:solidFill>
                  <a:schemeClr val="tx1"/>
                </a:solidFill>
                <a:effectLst/>
                <a:latin typeface="Arial" charset="0"/>
                <a:ea typeface="+mn-ea"/>
                <a:cs typeface="+mn-cs"/>
              </a:rPr>
              <a:t>: Most enterprise-level APs support PoE.</a:t>
            </a:r>
          </a:p>
          <a:p>
            <a:pPr marL="0" marR="0" indent="0" algn="l" defTabSz="1020763" rtl="0" eaLnBrk="0" fontAlgn="base" latinLnBrk="0" hangingPunct="0">
              <a:lnSpc>
                <a:spcPct val="90000"/>
              </a:lnSpc>
              <a:spcBef>
                <a:spcPct val="50000"/>
              </a:spcBef>
              <a:spcAft>
                <a:spcPct val="0"/>
              </a:spcAft>
              <a:buClrTx/>
              <a:buSzPct val="100000"/>
              <a:buNone/>
              <a:tabLst/>
              <a:defRPr/>
            </a:pPr>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14</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baseline="0" dirty="0" smtClean="0"/>
              <a:t>Small Wireless Deployment Solutions</a:t>
            </a:r>
          </a:p>
          <a:p>
            <a:pPr marL="0" marR="0" indent="0" algn="l" defTabSz="1020763" rtl="0" eaLnBrk="0" fontAlgn="base" latinLnBrk="0" hangingPunct="0">
              <a:lnSpc>
                <a:spcPct val="90000"/>
              </a:lnSpc>
              <a:spcBef>
                <a:spcPct val="50000"/>
              </a:spcBef>
              <a:spcAft>
                <a:spcPct val="0"/>
              </a:spcAft>
              <a:buClrTx/>
              <a:buSzPct val="100000"/>
              <a:buFontTx/>
              <a:buNone/>
              <a:tabLst/>
              <a:defRPr/>
            </a:pPr>
            <a:endParaRPr lang="en-US" b="0" baseline="0" dirty="0" smtClean="0"/>
          </a:p>
          <a:p>
            <a:pPr marL="0" marR="0" indent="0" algn="l" defTabSz="1020763" rtl="0" eaLnBrk="0" fontAlgn="base" latinLnBrk="0" hangingPunct="0">
              <a:lnSpc>
                <a:spcPct val="90000"/>
              </a:lnSpc>
              <a:spcBef>
                <a:spcPct val="50000"/>
              </a:spcBef>
              <a:spcAft>
                <a:spcPct val="0"/>
              </a:spcAft>
              <a:buClrTx/>
              <a:buSzPct val="100000"/>
              <a:buFontTx/>
              <a:buNone/>
              <a:tabLst/>
              <a:defRPr/>
            </a:pPr>
            <a:r>
              <a:rPr lang="en-AU" sz="1200" b="0" i="0" kern="1200" dirty="0" smtClean="0">
                <a:solidFill>
                  <a:schemeClr val="tx1"/>
                </a:solidFill>
                <a:effectLst/>
                <a:latin typeface="Arial" charset="0"/>
                <a:ea typeface="+mn-ea"/>
                <a:cs typeface="+mn-cs"/>
              </a:rPr>
              <a:t>Each WAP4410N AP is configured and managed individually. This can become a problem when several APs are required.</a:t>
            </a:r>
          </a:p>
          <a:p>
            <a:pPr marL="0" marR="0" indent="0" algn="l" defTabSz="1020763" rtl="0" eaLnBrk="0" fontAlgn="base" latinLnBrk="0" hangingPunct="0">
              <a:lnSpc>
                <a:spcPct val="90000"/>
              </a:lnSpc>
              <a:spcBef>
                <a:spcPct val="50000"/>
              </a:spcBef>
              <a:spcAft>
                <a:spcPct val="0"/>
              </a:spcAft>
              <a:buClrTx/>
              <a:buSzPct val="100000"/>
              <a:buFontTx/>
              <a:buNone/>
              <a:tabLst/>
              <a:defRPr/>
            </a:pPr>
            <a:endParaRPr lang="en-US" b="0" baseline="0" dirty="0" smtClean="0"/>
          </a:p>
          <a:p>
            <a:pPr marL="0" marR="0" indent="0" algn="l" defTabSz="1020763" rtl="0" eaLnBrk="0" fontAlgn="base" latinLnBrk="0" hangingPunct="0">
              <a:lnSpc>
                <a:spcPct val="90000"/>
              </a:lnSpc>
              <a:spcBef>
                <a:spcPct val="50000"/>
              </a:spcBef>
              <a:spcAft>
                <a:spcPct val="0"/>
              </a:spcAft>
              <a:buClrTx/>
              <a:buSzPct val="100000"/>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15</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baseline="0" dirty="0" smtClean="0"/>
              <a:t>Small Wireless Deployment Solutions</a:t>
            </a:r>
          </a:p>
          <a:p>
            <a:pPr marL="0" indent="0">
              <a:buNone/>
            </a:pPr>
            <a:r>
              <a:rPr lang="en-AU" sz="1200" b="0" i="0" kern="1200" dirty="0" smtClean="0">
                <a:solidFill>
                  <a:schemeClr val="tx1"/>
                </a:solidFill>
                <a:effectLst/>
                <a:latin typeface="Arial" charset="0"/>
                <a:ea typeface="+mn-ea"/>
                <a:cs typeface="+mn-cs"/>
              </a:rPr>
              <a:t>For this reason, </a:t>
            </a:r>
            <a:r>
              <a:rPr lang="en-AU" sz="1200" b="1" i="1" kern="1200" dirty="0" smtClean="0">
                <a:solidFill>
                  <a:schemeClr val="tx1"/>
                </a:solidFill>
                <a:effectLst/>
                <a:latin typeface="Arial" charset="0"/>
                <a:ea typeface="+mn-ea"/>
                <a:cs typeface="+mn-cs"/>
              </a:rPr>
              <a:t>the WAP121, WAP321, and AP541N APs support the clustering of APs without the use of a controller</a:t>
            </a:r>
            <a:r>
              <a:rPr lang="en-AU" sz="1200" b="0" i="0" kern="1200" dirty="0" smtClean="0">
                <a:solidFill>
                  <a:schemeClr val="tx1"/>
                </a:solidFill>
                <a:effectLst/>
                <a:latin typeface="Arial" charset="0"/>
                <a:ea typeface="+mn-ea"/>
                <a:cs typeface="+mn-cs"/>
              </a:rPr>
              <a:t>. The cluster provides a single point of administration and enables the administrator to view the deployment of APs as a single wireless network, rather than a series of separate wireless devices. The clustering capability makes it easy to set up, configure, and manage a growing wireless network. Multiple APs can be deployed and push a single configuration to all the devices within the cluster, managing the wireless network as a single system without worrying about interference between APs, and without configuring each AP as a separate device.</a:t>
            </a:r>
          </a:p>
          <a:p>
            <a:pPr marL="0" indent="0">
              <a:buNone/>
            </a:pPr>
            <a:r>
              <a:rPr lang="en-AU" sz="1200" b="0" i="0" kern="1200" dirty="0" smtClean="0">
                <a:solidFill>
                  <a:schemeClr val="tx1"/>
                </a:solidFill>
                <a:effectLst/>
                <a:latin typeface="Arial" charset="0"/>
                <a:ea typeface="+mn-ea"/>
                <a:cs typeface="+mn-cs"/>
              </a:rPr>
              <a:t>Specifically, the WAP121 and WAP321 support Single Point Setup (SPS), which makes AP deployment easier and faster. SPS helps to enable the wireless LAN to scale up to four WAP121 and up to eight WAP321 devices to provide broader coverage and support additional users as business needs change and grow. </a:t>
            </a:r>
          </a:p>
          <a:p>
            <a:pPr marL="0" indent="0">
              <a:buNone/>
            </a:pPr>
            <a:r>
              <a:rPr lang="en-AU" sz="1200" b="0" i="0" kern="1200" dirty="0" smtClean="0">
                <a:solidFill>
                  <a:schemeClr val="tx1"/>
                </a:solidFill>
                <a:effectLst/>
                <a:latin typeface="Arial" charset="0"/>
                <a:ea typeface="+mn-ea"/>
                <a:cs typeface="+mn-cs"/>
              </a:rPr>
              <a:t>The Cisco AP541N AP can cluster up to 10 APs together and can support multiple clusters.</a:t>
            </a:r>
          </a:p>
          <a:p>
            <a:pPr marL="0" indent="0">
              <a:buNone/>
            </a:pPr>
            <a:r>
              <a:rPr lang="en-AU" sz="1200" b="0" i="0" kern="1200" dirty="0" smtClean="0">
                <a:solidFill>
                  <a:schemeClr val="tx1"/>
                </a:solidFill>
                <a:effectLst/>
                <a:latin typeface="Arial" charset="0"/>
                <a:ea typeface="+mn-ea"/>
                <a:cs typeface="+mn-cs"/>
              </a:rPr>
              <a:t>A cluster can be formed between two APs if the following conditions are met:</a:t>
            </a:r>
          </a:p>
          <a:p>
            <a:pPr marL="541337" lvl="1" indent="-171450"/>
            <a:r>
              <a:rPr lang="en-AU" sz="1200" b="0" i="0" kern="1200" dirty="0" smtClean="0">
                <a:solidFill>
                  <a:schemeClr val="tx1"/>
                </a:solidFill>
                <a:effectLst/>
                <a:latin typeface="Arial" charset="0"/>
                <a:ea typeface="+mn-ea"/>
                <a:cs typeface="+mn-cs"/>
              </a:rPr>
              <a:t>Clustering mode is enabled on the APs.</a:t>
            </a:r>
          </a:p>
          <a:p>
            <a:pPr marL="541337" lvl="1" indent="-171450"/>
            <a:r>
              <a:rPr lang="en-AU" sz="1200" b="0" i="0" kern="1200" dirty="0" smtClean="0">
                <a:solidFill>
                  <a:schemeClr val="tx1"/>
                </a:solidFill>
                <a:effectLst/>
                <a:latin typeface="Arial" charset="0"/>
                <a:ea typeface="+mn-ea"/>
                <a:cs typeface="+mn-cs"/>
              </a:rPr>
              <a:t>The APs joining the cluster have the same Cluster Name.</a:t>
            </a:r>
          </a:p>
          <a:p>
            <a:pPr marL="541337" lvl="1" indent="-171450"/>
            <a:r>
              <a:rPr lang="en-AU" sz="1200" b="0" i="0" kern="1200" dirty="0" smtClean="0">
                <a:solidFill>
                  <a:schemeClr val="tx1"/>
                </a:solidFill>
                <a:effectLst/>
                <a:latin typeface="Arial" charset="0"/>
                <a:ea typeface="+mn-ea"/>
                <a:cs typeface="+mn-cs"/>
              </a:rPr>
              <a:t>The APs are connected on the same network segment.</a:t>
            </a:r>
          </a:p>
          <a:p>
            <a:pPr marL="541337" lvl="1" indent="-171450"/>
            <a:r>
              <a:rPr lang="en-AU" sz="1200" b="0" i="0" kern="1200" dirty="0" smtClean="0">
                <a:solidFill>
                  <a:schemeClr val="tx1"/>
                </a:solidFill>
                <a:effectLst/>
                <a:latin typeface="Arial" charset="0"/>
                <a:ea typeface="+mn-ea"/>
                <a:cs typeface="+mn-cs"/>
              </a:rPr>
              <a:t>The APs use the same radio mode (i.e., both radios use 802.11n.).</a:t>
            </a:r>
          </a:p>
          <a:p>
            <a:pPr marL="0" indent="0">
              <a:buNone/>
            </a:pPr>
            <a:r>
              <a:rPr lang="en-AU" sz="1200" b="0" i="0" kern="1200" dirty="0" smtClean="0">
                <a:solidFill>
                  <a:schemeClr val="tx1"/>
                </a:solidFill>
                <a:effectLst/>
                <a:latin typeface="Arial" charset="0"/>
                <a:ea typeface="+mn-ea"/>
                <a:cs typeface="+mn-cs"/>
              </a:rPr>
              <a:t>Access an online AP541N </a:t>
            </a:r>
            <a:r>
              <a:rPr lang="en-AU" sz="1200" b="0" i="0" u="none" strike="noStrike" kern="1200" dirty="0" smtClean="0">
                <a:solidFill>
                  <a:schemeClr val="tx1"/>
                </a:solidFill>
                <a:effectLst/>
                <a:latin typeface="Arial" charset="0"/>
                <a:ea typeface="+mn-ea"/>
                <a:cs typeface="+mn-cs"/>
                <a:hlinkClick r:id="rId3"/>
              </a:rPr>
              <a:t>emulator</a:t>
            </a:r>
            <a:r>
              <a:rPr lang="en-AU" sz="1200" b="0" i="0" kern="1200" dirty="0" smtClean="0">
                <a:solidFill>
                  <a:schemeClr val="tx1"/>
                </a:solidFill>
                <a:effectLst/>
                <a:latin typeface="Arial" charset="0"/>
                <a:ea typeface="+mn-ea"/>
                <a:cs typeface="+mn-cs"/>
              </a:rPr>
              <a:t>.</a:t>
            </a:r>
          </a:p>
          <a:p>
            <a:pPr marL="0" indent="0">
              <a:buNone/>
            </a:pPr>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16</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baseline="0" dirty="0" smtClean="0"/>
              <a:t>Large Wireless Deployment Solutions</a:t>
            </a:r>
          </a:p>
          <a:p>
            <a:pPr marL="361950" lvl="1" indent="0">
              <a:buNone/>
            </a:pPr>
            <a:r>
              <a:rPr lang="en-AU" sz="1200" b="0" i="0" kern="1200" dirty="0" smtClean="0">
                <a:solidFill>
                  <a:schemeClr val="tx1"/>
                </a:solidFill>
                <a:effectLst/>
                <a:latin typeface="Arial" charset="0"/>
                <a:ea typeface="+mn-ea"/>
                <a:cs typeface="+mn-cs"/>
              </a:rPr>
              <a:t>Organizations requiring the clustering of multiple APs require a more robust and scalable solution. For larger organizations with many APs, Cisco provides controller-based managed solutions, including the Cisco Meraki Cloud Managed Architecture and the Cisco Unified Wireless Network Architecture.</a:t>
            </a:r>
          </a:p>
          <a:p>
            <a:pPr marL="361950" lvl="1" indent="0">
              <a:buNone/>
            </a:pPr>
            <a:r>
              <a:rPr lang="en-AU" sz="1200" b="1" i="0" kern="1200" dirty="0" smtClean="0">
                <a:solidFill>
                  <a:schemeClr val="tx1"/>
                </a:solidFill>
                <a:effectLst/>
                <a:latin typeface="Arial" charset="0"/>
                <a:ea typeface="+mn-ea"/>
                <a:cs typeface="+mn-cs"/>
              </a:rPr>
              <a:t>Note</a:t>
            </a:r>
            <a:r>
              <a:rPr lang="en-AU" sz="1200" b="0" i="0" kern="1200" dirty="0" smtClean="0">
                <a:solidFill>
                  <a:schemeClr val="tx1"/>
                </a:solidFill>
                <a:effectLst/>
                <a:latin typeface="Arial" charset="0"/>
                <a:ea typeface="+mn-ea"/>
                <a:cs typeface="+mn-cs"/>
              </a:rPr>
              <a:t>: There are other controller-based solutions, such as the controllers using Flex mode. Visit </a:t>
            </a:r>
            <a:r>
              <a:rPr lang="en-AU" sz="1200" b="0" i="0" u="none" strike="noStrike" kern="1200" dirty="0" smtClean="0">
                <a:solidFill>
                  <a:schemeClr val="tx1"/>
                </a:solidFill>
                <a:effectLst/>
                <a:latin typeface="Arial" charset="0"/>
                <a:ea typeface="+mn-ea"/>
                <a:cs typeface="+mn-cs"/>
                <a:hlinkClick r:id="rId3"/>
              </a:rPr>
              <a:t>http://www.cisco.com</a:t>
            </a:r>
            <a:r>
              <a:rPr lang="en-AU" sz="1200" b="0" i="0" kern="1200" dirty="0" smtClean="0">
                <a:solidFill>
                  <a:schemeClr val="tx1"/>
                </a:solidFill>
                <a:effectLst/>
                <a:latin typeface="Arial" charset="0"/>
                <a:ea typeface="+mn-ea"/>
                <a:cs typeface="+mn-cs"/>
              </a:rPr>
              <a:t> for more information.</a:t>
            </a:r>
          </a:p>
          <a:p>
            <a:pPr marL="0" lvl="0" indent="-7937">
              <a:buNone/>
            </a:pPr>
            <a:r>
              <a:rPr lang="en-AU" sz="1200" b="1" i="0" kern="1200" dirty="0" smtClean="0">
                <a:solidFill>
                  <a:schemeClr val="tx1"/>
                </a:solidFill>
                <a:effectLst/>
                <a:latin typeface="Arial" charset="0"/>
                <a:ea typeface="+mn-ea"/>
                <a:cs typeface="+mn-cs"/>
              </a:rPr>
              <a:t>Cisco Meraki Cloud Managed Architecture</a:t>
            </a:r>
            <a:endParaRPr lang="en-AU" sz="1200" b="0" i="0" kern="1200" dirty="0" smtClean="0">
              <a:solidFill>
                <a:schemeClr val="tx1"/>
              </a:solidFill>
              <a:effectLst/>
              <a:latin typeface="Arial" charset="0"/>
              <a:ea typeface="+mn-ea"/>
              <a:cs typeface="+mn-cs"/>
            </a:endParaRPr>
          </a:p>
          <a:p>
            <a:pPr marL="361950" lvl="1" indent="0">
              <a:buNone/>
            </a:pPr>
            <a:r>
              <a:rPr lang="en-AU" sz="1200" b="0" i="0" kern="1200" dirty="0" smtClean="0">
                <a:solidFill>
                  <a:schemeClr val="tx1"/>
                </a:solidFill>
                <a:effectLst/>
                <a:latin typeface="Arial" charset="0"/>
                <a:ea typeface="+mn-ea"/>
                <a:cs typeface="+mn-cs"/>
              </a:rPr>
              <a:t>The Cisco Meraki cloud architecture is a management solution used to simplify the wireless deployment. Using this architecture, APs are managed centrally from a controller in the cloud. Cloud networking and management provides centralized management, visibility, and control without the cost and complexity of controller appliances or overlay management software.</a:t>
            </a:r>
          </a:p>
          <a:p>
            <a:pPr marL="361950" lvl="1" indent="0">
              <a:buNone/>
            </a:pPr>
            <a:r>
              <a:rPr lang="en-AU" sz="1200" b="0" i="0" kern="1200" dirty="0" smtClean="0">
                <a:solidFill>
                  <a:schemeClr val="tx1"/>
                </a:solidFill>
                <a:effectLst/>
                <a:latin typeface="Arial" charset="0"/>
                <a:ea typeface="+mn-ea"/>
                <a:cs typeface="+mn-cs"/>
              </a:rPr>
              <a:t>This process reduces costs and complexity. The controller pushes management settings, such as firmware updates, security settings, wireless network, and SSIDs settings to the Meraki APs.</a:t>
            </a:r>
          </a:p>
          <a:p>
            <a:pPr marL="361950" lvl="1" indent="0">
              <a:buNone/>
            </a:pPr>
            <a:r>
              <a:rPr lang="en-AU" sz="1200" b="1" i="0" kern="1200" dirty="0" smtClean="0">
                <a:solidFill>
                  <a:schemeClr val="tx1"/>
                </a:solidFill>
                <a:effectLst/>
                <a:latin typeface="Arial" charset="0"/>
                <a:ea typeface="+mn-ea"/>
                <a:cs typeface="+mn-cs"/>
              </a:rPr>
              <a:t>Note</a:t>
            </a:r>
            <a:r>
              <a:rPr lang="en-AU" sz="1200" b="0" i="0" kern="1200" dirty="0" smtClean="0">
                <a:solidFill>
                  <a:schemeClr val="tx1"/>
                </a:solidFill>
                <a:effectLst/>
                <a:latin typeface="Arial" charset="0"/>
                <a:ea typeface="+mn-ea"/>
                <a:cs typeface="+mn-cs"/>
              </a:rPr>
              <a:t>: Only management data flows through the Meraki cloud infrastructure. No user traffic passes through Meraki’s </a:t>
            </a:r>
            <a:r>
              <a:rPr lang="en-AU" sz="1200" b="0" i="0" kern="1200" dirty="0" err="1" smtClean="0">
                <a:solidFill>
                  <a:schemeClr val="tx1"/>
                </a:solidFill>
                <a:effectLst/>
                <a:latin typeface="Arial" charset="0"/>
                <a:ea typeface="+mn-ea"/>
                <a:cs typeface="+mn-cs"/>
              </a:rPr>
              <a:t>datacenters</a:t>
            </a:r>
            <a:r>
              <a:rPr lang="en-AU" sz="1200" b="0" i="0" kern="1200" dirty="0" smtClean="0">
                <a:solidFill>
                  <a:schemeClr val="tx1"/>
                </a:solidFill>
                <a:effectLst/>
                <a:latin typeface="Arial" charset="0"/>
                <a:ea typeface="+mn-ea"/>
                <a:cs typeface="+mn-cs"/>
              </a:rPr>
              <a:t>. Therefore, if the Cisco Meraki cannot access the cloud, the network continues to function normally. This means users can still authenticate, firewall rules remain in place, and traffic flows at full line rate. Only management functions, such as reports and configuration tools are interrupted.</a:t>
            </a:r>
          </a:p>
          <a:p>
            <a:pPr marL="361950" lvl="1" indent="0">
              <a:buNone/>
            </a:pPr>
            <a:r>
              <a:rPr lang="en-AU" sz="1200" b="0" i="0" kern="1200" dirty="0" smtClean="0">
                <a:solidFill>
                  <a:schemeClr val="tx1"/>
                </a:solidFill>
                <a:effectLst/>
                <a:latin typeface="Arial" charset="0"/>
                <a:ea typeface="+mn-ea"/>
                <a:cs typeface="+mn-cs"/>
              </a:rPr>
              <a:t>The Cisco Meraki cloud managed architecture requires the following:</a:t>
            </a:r>
          </a:p>
          <a:p>
            <a:pPr marL="0" lvl="0" indent="-7937">
              <a:buNone/>
            </a:pPr>
            <a:r>
              <a:rPr lang="en-AU" sz="1200" b="1" i="0" kern="1200" dirty="0" smtClean="0">
                <a:solidFill>
                  <a:schemeClr val="tx1"/>
                </a:solidFill>
                <a:effectLst/>
                <a:latin typeface="Arial" charset="0"/>
                <a:ea typeface="+mn-ea"/>
                <a:cs typeface="+mn-cs"/>
              </a:rPr>
              <a:t>Cisco MR Cloud Managed Wireless APs </a:t>
            </a:r>
            <a:r>
              <a:rPr lang="en-AU" sz="1200" b="0" i="0" kern="1200" dirty="0" smtClean="0">
                <a:solidFill>
                  <a:schemeClr val="tx1"/>
                </a:solidFill>
                <a:effectLst/>
                <a:latin typeface="Arial" charset="0"/>
                <a:ea typeface="+mn-ea"/>
                <a:cs typeface="+mn-cs"/>
              </a:rPr>
              <a:t>- Various models exist to address a broad range of wireless deployment.</a:t>
            </a:r>
          </a:p>
          <a:p>
            <a:pPr marL="0" lvl="0" indent="-7937">
              <a:buNone/>
            </a:pPr>
            <a:r>
              <a:rPr lang="en-AU" sz="1200" b="1" i="0" kern="1200" dirty="0" smtClean="0">
                <a:solidFill>
                  <a:schemeClr val="tx1"/>
                </a:solidFill>
                <a:effectLst/>
                <a:latin typeface="Arial" charset="0"/>
                <a:ea typeface="+mn-ea"/>
                <a:cs typeface="+mn-cs"/>
              </a:rPr>
              <a:t>Meraki Cloud Controller (MCC) </a:t>
            </a:r>
            <a:r>
              <a:rPr lang="en-AU" sz="1200" b="0" i="0" kern="1200" dirty="0" smtClean="0">
                <a:solidFill>
                  <a:schemeClr val="tx1"/>
                </a:solidFill>
                <a:effectLst/>
                <a:latin typeface="Arial" charset="0"/>
                <a:ea typeface="+mn-ea"/>
                <a:cs typeface="+mn-cs"/>
              </a:rPr>
              <a:t>- The MCC provides centralized management, optimization, and monitoring of a Meraki WLAN system. The MCC is not an appliance that must be purchased and installed to manage wireless APs. Rather, the MCC is a cloud-based service that constantly monitors, optimizes, and reports the behavior of the network.</a:t>
            </a:r>
          </a:p>
          <a:p>
            <a:pPr marL="0" lvl="0" indent="-7937">
              <a:buNone/>
            </a:pPr>
            <a:r>
              <a:rPr lang="en-AU" sz="1200" b="1" i="0" kern="1200" dirty="0" smtClean="0">
                <a:solidFill>
                  <a:schemeClr val="tx1"/>
                </a:solidFill>
                <a:effectLst/>
                <a:latin typeface="Arial" charset="0"/>
                <a:ea typeface="+mn-ea"/>
                <a:cs typeface="+mn-cs"/>
              </a:rPr>
              <a:t>Web-based Dashboard</a:t>
            </a:r>
            <a:r>
              <a:rPr lang="en-AU" sz="1200" b="0" i="0" kern="1200" dirty="0" smtClean="0">
                <a:solidFill>
                  <a:schemeClr val="tx1"/>
                </a:solidFill>
                <a:effectLst/>
                <a:latin typeface="Arial" charset="0"/>
                <a:ea typeface="+mn-ea"/>
                <a:cs typeface="+mn-cs"/>
              </a:rPr>
              <a:t> - Meraki’s web-based Dashboard performs configuration and diagnostics remotely.</a:t>
            </a:r>
          </a:p>
          <a:p>
            <a:pPr marL="369887" marR="0" lvl="1" indent="0" algn="l" defTabSz="1020763" rtl="0" eaLnBrk="0" fontAlgn="base" latinLnBrk="0" hangingPunct="0">
              <a:lnSpc>
                <a:spcPct val="90000"/>
              </a:lnSpc>
              <a:spcBef>
                <a:spcPct val="50000"/>
              </a:spcBef>
              <a:spcAft>
                <a:spcPct val="0"/>
              </a:spcAft>
              <a:buClrTx/>
              <a:buSzPct val="100000"/>
              <a:buNone/>
              <a:tabLst/>
              <a:defRPr/>
            </a:pPr>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17</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baseline="0" dirty="0" smtClean="0"/>
              <a:t>Large Wireless Deployment Solutions, Cont.</a:t>
            </a:r>
            <a:endParaRPr lang="en-US" b="1"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18</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baseline="0" dirty="0" smtClean="0"/>
              <a:t>Large Wireless Deployment Solutions, Cont.</a:t>
            </a:r>
            <a:endParaRPr lang="en-US" b="1"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19</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1"/>
          <p:cNvSpPr>
            <a:spLocks noGrp="1" noChangeArrowheads="1"/>
          </p:cNvSpPr>
          <p:nvPr>
            <p:ph type="sldNum" sz="quarter" idx="5"/>
          </p:nvPr>
        </p:nvSpPr>
        <p:spPr>
          <a:noFill/>
        </p:spPr>
        <p:txBody>
          <a:bodyPr/>
          <a:lstStyle/>
          <a:p>
            <a:fld id="{470EE284-7961-42D5-9E4B-29540E276A78}" type="slidenum">
              <a:rPr lang="en-US" smtClean="0"/>
              <a:pPr/>
              <a:t>2</a:t>
            </a:fld>
            <a:endParaRPr lang="en-US" dirty="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a:buFontTx/>
              <a:buNone/>
            </a:pPr>
            <a:r>
              <a:rPr lang="en-US" b="0" dirty="0" smtClean="0"/>
              <a:t>This is one of the two topics about</a:t>
            </a:r>
            <a:r>
              <a:rPr lang="en-US" b="0" baseline="0" dirty="0" smtClean="0"/>
              <a:t> wireless technology that I am going to present to you. The material covered in these presentation comes from Cisco Academy Program delivered in “Scaling Networks” curriculum. </a:t>
            </a:r>
          </a:p>
          <a:p>
            <a:pPr>
              <a:buFontTx/>
              <a:buNone/>
            </a:pPr>
            <a:endParaRPr lang="en-US" b="0" baseline="0" dirty="0" smtClean="0"/>
          </a:p>
          <a:p>
            <a:pPr>
              <a:buFontTx/>
              <a:buNone/>
            </a:pPr>
            <a:r>
              <a:rPr lang="en-US" b="0" baseline="0" dirty="0" smtClean="0"/>
              <a:t>I hope that after completing the first topic you will have a clear picture of wireless concepts and the wireless infrastructure components that make up wireless networks. In the next topic, I will discuss wireless operations to bring you to a better understanding of how wireless communication works.</a:t>
            </a:r>
          </a:p>
          <a:p>
            <a:pPr>
              <a:buFontTx/>
              <a:buNone/>
            </a:pPr>
            <a:endParaRPr lang="en-US" b="0" dirty="0" smtClean="0"/>
          </a:p>
        </p:txBody>
      </p:sp>
    </p:spTree>
    <p:extLst>
      <p:ext uri="{BB962C8B-B14F-4D97-AF65-F5344CB8AC3E}">
        <p14:creationId xmlns:p14="http://schemas.microsoft.com/office/powerpoint/2010/main" val="17916089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baseline="0" dirty="0" smtClean="0"/>
              <a:t>Wireless Antennas</a:t>
            </a:r>
          </a:p>
          <a:p>
            <a:pPr marL="369887" lvl="1" indent="0">
              <a:buNone/>
            </a:pPr>
            <a:r>
              <a:rPr lang="en-AU" sz="1200" b="0" i="0" kern="1200" dirty="0" smtClean="0">
                <a:solidFill>
                  <a:schemeClr val="tx1"/>
                </a:solidFill>
                <a:effectLst/>
                <a:latin typeface="Arial" charset="0"/>
                <a:ea typeface="+mn-ea"/>
                <a:cs typeface="+mn-cs"/>
              </a:rPr>
              <a:t>Most business class APs require the use of external antennas to make them fully-functioning units. Cisco has developed antennas specifically designed for use with 802.11 APs while accommodating specific deployment conditions, including physical layout, distance, and aesthetics.</a:t>
            </a:r>
          </a:p>
          <a:p>
            <a:pPr marL="369887" lvl="1" indent="0">
              <a:buNone/>
            </a:pPr>
            <a:r>
              <a:rPr lang="en-AU" sz="1200" b="0" i="0" kern="1200" dirty="0" smtClean="0">
                <a:solidFill>
                  <a:schemeClr val="tx1"/>
                </a:solidFill>
                <a:effectLst/>
                <a:latin typeface="Arial" charset="0"/>
                <a:ea typeface="+mn-ea"/>
                <a:cs typeface="+mn-cs"/>
              </a:rPr>
              <a:t>Cisco Aironet APs can use:</a:t>
            </a:r>
          </a:p>
          <a:p>
            <a:pPr marL="1025525" lvl="2" indent="-171450"/>
            <a:r>
              <a:rPr lang="en-AU" sz="1200" b="1" i="0" kern="1200" dirty="0" smtClean="0">
                <a:solidFill>
                  <a:schemeClr val="tx1"/>
                </a:solidFill>
                <a:effectLst/>
                <a:latin typeface="Arial" charset="0"/>
                <a:ea typeface="+mn-ea"/>
                <a:cs typeface="+mn-cs"/>
              </a:rPr>
              <a:t>Omnidirectional Wi-Fi Antennas </a:t>
            </a:r>
            <a:r>
              <a:rPr lang="en-AU" sz="1200" b="0" i="0" kern="1200" dirty="0" smtClean="0">
                <a:solidFill>
                  <a:schemeClr val="tx1"/>
                </a:solidFill>
                <a:effectLst/>
                <a:latin typeface="Arial" charset="0"/>
                <a:ea typeface="+mn-ea"/>
                <a:cs typeface="+mn-cs"/>
              </a:rPr>
              <a:t>- Factory Wi-Fi gear often uses basic dipole antennas, also referred to as “rubber duck” design, similar to those used on walkie-talkie radios. Omnidirectional antennas provide 360-degree coverage and are ideal in open office areas, hallways, conference rooms, and outside areas.</a:t>
            </a:r>
          </a:p>
          <a:p>
            <a:pPr marL="1025525" lvl="2" indent="-171450"/>
            <a:r>
              <a:rPr lang="en-AU" sz="1200" b="1" i="0" kern="1200" dirty="0" smtClean="0">
                <a:solidFill>
                  <a:schemeClr val="tx1"/>
                </a:solidFill>
                <a:effectLst/>
                <a:latin typeface="Arial" charset="0"/>
                <a:ea typeface="+mn-ea"/>
                <a:cs typeface="+mn-cs"/>
              </a:rPr>
              <a:t>Directional Wi-Fi Antennas </a:t>
            </a:r>
            <a:r>
              <a:rPr lang="en-AU" sz="1200" b="0" i="0" kern="1200" dirty="0" smtClean="0">
                <a:solidFill>
                  <a:schemeClr val="tx1"/>
                </a:solidFill>
                <a:effectLst/>
                <a:latin typeface="Arial" charset="0"/>
                <a:ea typeface="+mn-ea"/>
                <a:cs typeface="+mn-cs"/>
              </a:rPr>
              <a:t>- Directional antennas focus the radio signal in a given direction. This enhances the signal to and from the AP in the direction the antenna is pointing, providing stronger signal strength in one direction and less signal strength in all other directions.</a:t>
            </a:r>
          </a:p>
          <a:p>
            <a:pPr marL="1025525" lvl="2" indent="-171450"/>
            <a:r>
              <a:rPr lang="en-AU" sz="1200" b="1" i="0" kern="1200" dirty="0" smtClean="0">
                <a:solidFill>
                  <a:schemeClr val="tx1"/>
                </a:solidFill>
                <a:effectLst/>
                <a:latin typeface="Arial" charset="0"/>
                <a:ea typeface="+mn-ea"/>
                <a:cs typeface="+mn-cs"/>
              </a:rPr>
              <a:t>Yagi antennas </a:t>
            </a:r>
            <a:r>
              <a:rPr lang="en-AU" sz="1200" b="0" i="0" kern="1200" dirty="0" smtClean="0">
                <a:solidFill>
                  <a:schemeClr val="tx1"/>
                </a:solidFill>
                <a:effectLst/>
                <a:latin typeface="Arial" charset="0"/>
                <a:ea typeface="+mn-ea"/>
                <a:cs typeface="+mn-cs"/>
              </a:rPr>
              <a:t>- Type of directional radio antenna that can be used for long-distance Wi-Fi networking. These antennas are typically used to extend the range of outdoor hotspots in a specific direction, or to reach an outbuilding.</a:t>
            </a:r>
          </a:p>
          <a:p>
            <a:pPr marL="1025525" lvl="2" indent="-171450"/>
            <a:r>
              <a:rPr lang="en-AU" sz="1200" b="0" i="0" kern="1200" dirty="0" smtClean="0">
                <a:solidFill>
                  <a:schemeClr val="tx1"/>
                </a:solidFill>
                <a:effectLst/>
                <a:latin typeface="Arial" charset="0"/>
                <a:ea typeface="+mn-ea"/>
                <a:cs typeface="+mn-cs"/>
              </a:rPr>
              <a:t>The figure displays various Cisco indoor and outdoor antennas.</a:t>
            </a:r>
          </a:p>
          <a:p>
            <a:pPr marL="369887" lvl="1" indent="0">
              <a:buNone/>
            </a:pPr>
            <a:r>
              <a:rPr lang="en-AU" sz="1200" b="0" i="0" kern="1200" dirty="0" smtClean="0">
                <a:solidFill>
                  <a:schemeClr val="tx1"/>
                </a:solidFill>
                <a:effectLst/>
                <a:latin typeface="Arial" charset="0"/>
                <a:ea typeface="+mn-ea"/>
                <a:cs typeface="+mn-cs"/>
              </a:rPr>
              <a:t>IEEE 802.11n/ac/ad use MIMO technology to increase available bandwidth. Specifically, MIMO uses multiple antennas to exchange more data than it would be possible to do using a single antenna. Up to four antennas can be used to increase throughput.</a:t>
            </a:r>
          </a:p>
          <a:p>
            <a:pPr marL="369887" lvl="1" indent="0">
              <a:buNone/>
            </a:pPr>
            <a:r>
              <a:rPr lang="en-AU" sz="1200" b="1" i="0" kern="1200" dirty="0" smtClean="0">
                <a:solidFill>
                  <a:schemeClr val="tx1"/>
                </a:solidFill>
                <a:effectLst/>
                <a:latin typeface="Arial" charset="0"/>
                <a:ea typeface="+mn-ea"/>
                <a:cs typeface="+mn-cs"/>
              </a:rPr>
              <a:t>Note</a:t>
            </a:r>
            <a:r>
              <a:rPr lang="en-AU" sz="1200" b="0" i="0" kern="1200" dirty="0" smtClean="0">
                <a:solidFill>
                  <a:schemeClr val="tx1"/>
                </a:solidFill>
                <a:effectLst/>
                <a:latin typeface="Arial" charset="0"/>
                <a:ea typeface="+mn-ea"/>
                <a:cs typeface="+mn-cs"/>
              </a:rPr>
              <a:t>: Not all wireless routers are the same. For instance, entry level 802.11n routers support 150 Mb/s bandwidth using one Wi-Fi radio, and one antenna attached to the unit. To support the higher data rates, an 802.11n router requires more radios and antennas to manage more channels of data in parallel. For example, two radios and two antennas on an 802.11n router support up to 300 Mb/s, while 450 and 600 Mb/s require three and four radios and antennas, respectively.</a:t>
            </a:r>
          </a:p>
          <a:p>
            <a:pPr marL="369887" marR="0" lvl="1" indent="0" algn="l" defTabSz="1020763" rtl="0" eaLnBrk="0" fontAlgn="base" latinLnBrk="0" hangingPunct="0">
              <a:lnSpc>
                <a:spcPct val="90000"/>
              </a:lnSpc>
              <a:spcBef>
                <a:spcPct val="50000"/>
              </a:spcBef>
              <a:spcAft>
                <a:spcPct val="0"/>
              </a:spcAft>
              <a:buClrTx/>
              <a:buSzPct val="100000"/>
              <a:buNone/>
              <a:tabLst/>
              <a:defRPr/>
            </a:pPr>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20</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baseline="0" dirty="0" smtClean="0"/>
              <a:t>802.11 Wireless Topology Modes </a:t>
            </a:r>
          </a:p>
          <a:p>
            <a:pPr marL="0" indent="0">
              <a:buNone/>
            </a:pPr>
            <a:r>
              <a:rPr lang="en-AU" sz="1200" b="0" i="0" kern="1200" dirty="0" smtClean="0">
                <a:solidFill>
                  <a:schemeClr val="tx1"/>
                </a:solidFill>
                <a:effectLst/>
                <a:latin typeface="Arial" charset="0"/>
                <a:ea typeface="+mn-ea"/>
                <a:cs typeface="+mn-cs"/>
              </a:rPr>
              <a:t>Wireless LANs can accommodate various network topologies. The 802.11 standard identifies two main wireless topology modes:</a:t>
            </a:r>
          </a:p>
          <a:p>
            <a:pPr marL="541337" lvl="1" indent="-171450"/>
            <a:r>
              <a:rPr lang="en-AU" sz="1200" b="1" i="0" kern="1200" dirty="0" smtClean="0">
                <a:solidFill>
                  <a:schemeClr val="tx1"/>
                </a:solidFill>
                <a:effectLst/>
                <a:latin typeface="Arial" charset="0"/>
                <a:ea typeface="+mn-ea"/>
                <a:cs typeface="+mn-cs"/>
              </a:rPr>
              <a:t>Ad hoc mode </a:t>
            </a:r>
            <a:r>
              <a:rPr lang="en-AU" sz="1200" b="0" i="0" kern="1200" dirty="0" smtClean="0">
                <a:solidFill>
                  <a:schemeClr val="tx1"/>
                </a:solidFill>
                <a:effectLst/>
                <a:latin typeface="Arial" charset="0"/>
                <a:ea typeface="+mn-ea"/>
                <a:cs typeface="+mn-cs"/>
              </a:rPr>
              <a:t>- When two devices connect wirelessly without the aid of an infrastructure device, such as a wireless router or AP. Examples include Bluetooth and Wi-Fi Direct.</a:t>
            </a:r>
          </a:p>
          <a:p>
            <a:pPr marL="0" marR="0" indent="0" algn="l" defTabSz="1020763" rtl="0" eaLnBrk="0" fontAlgn="base" latinLnBrk="0" hangingPunct="0">
              <a:lnSpc>
                <a:spcPct val="90000"/>
              </a:lnSpc>
              <a:spcBef>
                <a:spcPct val="50000"/>
              </a:spcBef>
              <a:spcAft>
                <a:spcPct val="0"/>
              </a:spcAft>
              <a:buClrTx/>
              <a:buSzPct val="100000"/>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21</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baseline="0" dirty="0" smtClean="0"/>
              <a:t>802.11 Wireless Topology Modes</a:t>
            </a:r>
          </a:p>
          <a:p>
            <a:pPr marL="484188" marR="0" lvl="2" indent="0" algn="l" defTabSz="1020763" rtl="0" eaLnBrk="0" fontAlgn="base" latinLnBrk="0" hangingPunct="0">
              <a:lnSpc>
                <a:spcPct val="90000"/>
              </a:lnSpc>
              <a:spcBef>
                <a:spcPct val="50000"/>
              </a:spcBef>
              <a:spcAft>
                <a:spcPct val="0"/>
              </a:spcAft>
              <a:buClrTx/>
              <a:buSzPct val="100000"/>
              <a:buFontTx/>
              <a:buNone/>
              <a:tabLst/>
              <a:defRPr/>
            </a:pPr>
            <a:r>
              <a:rPr lang="en-AU" sz="1200" b="1" i="0" kern="1200" dirty="0" smtClean="0">
                <a:solidFill>
                  <a:schemeClr val="tx1"/>
                </a:solidFill>
                <a:effectLst/>
                <a:latin typeface="Arial" charset="0"/>
                <a:ea typeface="+mn-ea"/>
                <a:cs typeface="+mn-cs"/>
              </a:rPr>
              <a:t>Infrastructure mode </a:t>
            </a:r>
            <a:r>
              <a:rPr lang="en-AU" sz="1200" b="0" i="0" kern="1200" dirty="0" smtClean="0">
                <a:solidFill>
                  <a:schemeClr val="tx1"/>
                </a:solidFill>
                <a:effectLst/>
                <a:latin typeface="Arial" charset="0"/>
                <a:ea typeface="+mn-ea"/>
                <a:cs typeface="+mn-cs"/>
              </a:rPr>
              <a:t>- When wireless clients interconnect via a wireless router or AP, such as in WLANs. APs connect to the network infrastructure using the wired distribution system (DS), such as Ethernet.</a:t>
            </a:r>
          </a:p>
          <a:p>
            <a:pPr marL="0" marR="0" indent="0" algn="l" defTabSz="1020763" rtl="0" eaLnBrk="0" fontAlgn="base" latinLnBrk="0" hangingPunct="0">
              <a:lnSpc>
                <a:spcPct val="90000"/>
              </a:lnSpc>
              <a:spcBef>
                <a:spcPct val="50000"/>
              </a:spcBef>
              <a:spcAft>
                <a:spcPct val="0"/>
              </a:spcAft>
              <a:buClrTx/>
              <a:buSzPct val="100000"/>
              <a:buFontTx/>
              <a:buNone/>
              <a:tabLst/>
              <a:defRPr/>
            </a:pPr>
            <a:endParaRPr lang="en-US" b="1"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22</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baseline="0" dirty="0" smtClean="0"/>
              <a:t>Ad Hoc Mode </a:t>
            </a:r>
          </a:p>
          <a:p>
            <a:pPr marL="369887" lvl="1" indent="0">
              <a:buNone/>
            </a:pPr>
            <a:r>
              <a:rPr lang="en-AU" sz="1200" b="0" i="0" kern="1200" dirty="0" smtClean="0">
                <a:solidFill>
                  <a:schemeClr val="tx1"/>
                </a:solidFill>
                <a:effectLst/>
                <a:latin typeface="Arial" charset="0"/>
                <a:ea typeface="+mn-ea"/>
                <a:cs typeface="+mn-cs"/>
              </a:rPr>
              <a:t>An ad hoc wireless network is when two wireless devices communicate in a peer-to-peer (P2P) manner without using APs or wireless routers. For example, a client workstation with wireless capability can be configured to operate in ad hoc mode enabling another device to connect to it. Bluetooth and Wi-Fi Direct are examples of ad hoc mode.</a:t>
            </a:r>
          </a:p>
          <a:p>
            <a:pPr marL="0" lvl="0" indent="0">
              <a:buNone/>
            </a:pPr>
            <a:r>
              <a:rPr lang="en-AU" sz="1200" b="1" i="0" kern="1200" dirty="0" smtClean="0">
                <a:solidFill>
                  <a:schemeClr val="tx1"/>
                </a:solidFill>
                <a:effectLst/>
                <a:latin typeface="Arial" charset="0"/>
                <a:ea typeface="+mn-ea"/>
                <a:cs typeface="+mn-cs"/>
              </a:rPr>
              <a:t>Note</a:t>
            </a:r>
            <a:r>
              <a:rPr lang="en-AU" sz="1200" b="0" i="0" kern="1200" dirty="0" smtClean="0">
                <a:solidFill>
                  <a:schemeClr val="tx1"/>
                </a:solidFill>
                <a:effectLst/>
                <a:latin typeface="Arial" charset="0"/>
                <a:ea typeface="+mn-ea"/>
                <a:cs typeface="+mn-cs"/>
              </a:rPr>
              <a:t>: The IEEE 802.11 standard refers to an ad hoc network as an independent basic service set (IBSS).</a:t>
            </a:r>
          </a:p>
          <a:p>
            <a:pPr marL="369887" lvl="1" indent="0">
              <a:buNone/>
            </a:pPr>
            <a:r>
              <a:rPr lang="en-AU" sz="1200" b="0" i="0" kern="1200" dirty="0" smtClean="0">
                <a:solidFill>
                  <a:schemeClr val="tx1"/>
                </a:solidFill>
                <a:effectLst/>
                <a:latin typeface="Arial" charset="0"/>
                <a:ea typeface="+mn-ea"/>
                <a:cs typeface="+mn-cs"/>
              </a:rPr>
              <a:t>The figure displays a summary of ad hoc mode.</a:t>
            </a:r>
          </a:p>
          <a:p>
            <a:pPr marL="369887" lvl="1" indent="0">
              <a:buNone/>
            </a:pPr>
            <a:r>
              <a:rPr lang="en-AU" sz="1200" b="0" i="0" kern="1200" dirty="0" smtClean="0">
                <a:solidFill>
                  <a:schemeClr val="tx1"/>
                </a:solidFill>
                <a:effectLst/>
                <a:latin typeface="Arial" charset="0"/>
                <a:ea typeface="+mn-ea"/>
                <a:cs typeface="+mn-cs"/>
              </a:rPr>
              <a:t>A variation of the ad hoc topology is when a smart phone or tablet with cellular data access is enabled to create a personal hotspot. This feature is sometimes referred to as Tethering. A hotspot is usually a temporary quick solution that enables a smart phone to provide the wireless services of a Wi-Fi router. Other devices can associate and authenticate with the smart phone to use the Internet connection. The Apple iPhone refers to this as the Personal Hotspot feature, while Android devices refer to as either Tethering or Portable Hotspot.</a:t>
            </a:r>
          </a:p>
          <a:p>
            <a:pPr marL="369887" marR="0" lvl="1" indent="0" algn="l" defTabSz="1020763" rtl="0" eaLnBrk="0" fontAlgn="base" latinLnBrk="0" hangingPunct="0">
              <a:lnSpc>
                <a:spcPct val="90000"/>
              </a:lnSpc>
              <a:spcBef>
                <a:spcPct val="50000"/>
              </a:spcBef>
              <a:spcAft>
                <a:spcPct val="0"/>
              </a:spcAft>
              <a:buClrTx/>
              <a:buSzPct val="100000"/>
              <a:buNone/>
              <a:tabLst/>
              <a:defRPr/>
            </a:pPr>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23</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baseline="0" dirty="0" smtClean="0"/>
              <a:t>Infrastructure Mode</a:t>
            </a:r>
          </a:p>
          <a:p>
            <a:pPr marL="369887" lvl="1" indent="0">
              <a:buNone/>
            </a:pPr>
            <a:r>
              <a:rPr lang="en-AU" sz="1200" b="0" i="0" kern="1200" dirty="0" smtClean="0">
                <a:solidFill>
                  <a:schemeClr val="tx1"/>
                </a:solidFill>
                <a:effectLst/>
                <a:latin typeface="Arial" charset="0"/>
                <a:ea typeface="+mn-ea"/>
                <a:cs typeface="+mn-cs"/>
              </a:rPr>
              <a:t>The IEEE 802.11 architecture consists of several components that interact to provide a WLAN that supports clients. It defines two infrastructure mode topology building blocks: a Basic Service Set (BSS) and an Extended Service Set (ESS).</a:t>
            </a:r>
          </a:p>
          <a:p>
            <a:pPr marL="369887" lvl="1" indent="0">
              <a:buNone/>
            </a:pPr>
            <a:r>
              <a:rPr lang="en-AU" sz="1200" b="1" i="0" kern="1200" dirty="0" smtClean="0">
                <a:solidFill>
                  <a:schemeClr val="tx1"/>
                </a:solidFill>
                <a:effectLst/>
                <a:latin typeface="Arial" charset="0"/>
                <a:ea typeface="+mn-ea"/>
                <a:cs typeface="+mn-cs"/>
              </a:rPr>
              <a:t>1. Basic Service Set</a:t>
            </a:r>
            <a:endParaRPr lang="en-AU" sz="1200" b="0" i="0" kern="1200" dirty="0" smtClean="0">
              <a:solidFill>
                <a:schemeClr val="tx1"/>
              </a:solidFill>
              <a:effectLst/>
              <a:latin typeface="Arial" charset="0"/>
              <a:ea typeface="+mn-ea"/>
              <a:cs typeface="+mn-cs"/>
            </a:endParaRPr>
          </a:p>
          <a:p>
            <a:pPr marL="369887" lvl="1" indent="0">
              <a:buNone/>
            </a:pPr>
            <a:r>
              <a:rPr lang="en-AU" sz="1200" b="0" i="0" kern="1200" dirty="0" smtClean="0">
                <a:solidFill>
                  <a:schemeClr val="tx1"/>
                </a:solidFill>
                <a:effectLst/>
                <a:latin typeface="Arial" charset="0"/>
                <a:ea typeface="+mn-ea"/>
                <a:cs typeface="+mn-cs"/>
              </a:rPr>
              <a:t>A BSS consists of a single AP interconnecting all associated wireless clients. In Figure 1, two BSSs are displayed. The circles depict the coverage area within which the wireless clients of the BSS may remain in communication. This area is called the Basic Service Area (BSA). If a wireless client moves out of its BSA, it can no longer directly communicate with other wireless clients within the BSA. The BSS is the topology building block while the BSA is the actual coverage area (the terms BSA and BSS are often used interchangeably).</a:t>
            </a:r>
          </a:p>
          <a:p>
            <a:pPr marL="369887" lvl="1" indent="0">
              <a:buNone/>
            </a:pPr>
            <a:r>
              <a:rPr lang="en-AU" sz="1200" b="0" i="0" kern="1200" dirty="0" smtClean="0">
                <a:solidFill>
                  <a:schemeClr val="tx1"/>
                </a:solidFill>
                <a:effectLst/>
                <a:latin typeface="Arial" charset="0"/>
                <a:ea typeface="+mn-ea"/>
                <a:cs typeface="+mn-cs"/>
              </a:rPr>
              <a:t>The Layer 2 MAC address of the AP is used to uniquely identify each BSS, which is called the Basic Service Set Identifier (BSSID). Therefore, the BSSID is the formal name of the BSS and is always associated with only one AP.</a:t>
            </a:r>
          </a:p>
          <a:p>
            <a:pPr marL="369887" marR="0" lvl="1" indent="0" algn="l" defTabSz="1020763" rtl="0" eaLnBrk="0" fontAlgn="base" latinLnBrk="0" hangingPunct="0">
              <a:lnSpc>
                <a:spcPct val="90000"/>
              </a:lnSpc>
              <a:spcBef>
                <a:spcPct val="50000"/>
              </a:spcBef>
              <a:spcAft>
                <a:spcPct val="0"/>
              </a:spcAft>
              <a:buClrTx/>
              <a:buSzPct val="100000"/>
              <a:buNone/>
              <a:tabLst/>
              <a:defRPr/>
            </a:pPr>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24</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baseline="0" dirty="0" smtClean="0"/>
              <a:t>Infrastructure Mode </a:t>
            </a:r>
          </a:p>
          <a:p>
            <a:pPr marL="369887" lvl="1" indent="0">
              <a:buNone/>
            </a:pPr>
            <a:r>
              <a:rPr lang="en-AU" sz="1200" b="1" i="0" kern="1200" dirty="0" smtClean="0">
                <a:solidFill>
                  <a:schemeClr val="tx1"/>
                </a:solidFill>
                <a:effectLst/>
                <a:latin typeface="Arial" charset="0"/>
                <a:ea typeface="+mn-ea"/>
                <a:cs typeface="+mn-cs"/>
              </a:rPr>
              <a:t>2. Extended Service Set</a:t>
            </a:r>
            <a:endParaRPr lang="en-AU" sz="1200" b="0" i="0" kern="1200" dirty="0" smtClean="0">
              <a:solidFill>
                <a:schemeClr val="tx1"/>
              </a:solidFill>
              <a:effectLst/>
              <a:latin typeface="Arial" charset="0"/>
              <a:ea typeface="+mn-ea"/>
              <a:cs typeface="+mn-cs"/>
            </a:endParaRPr>
          </a:p>
          <a:p>
            <a:pPr marL="369887" lvl="1" indent="0">
              <a:buNone/>
            </a:pPr>
            <a:r>
              <a:rPr lang="en-AU" sz="1200" b="0" i="0" kern="1200" dirty="0" smtClean="0">
                <a:solidFill>
                  <a:schemeClr val="tx1"/>
                </a:solidFill>
                <a:effectLst/>
                <a:latin typeface="Arial" charset="0"/>
                <a:ea typeface="+mn-ea"/>
                <a:cs typeface="+mn-cs"/>
              </a:rPr>
              <a:t>When a single BSS provides insufficient RF coverage, two or more BSSs can be joined through a common distribution system (DS) into an ESS. As shown in Figure 2, an ESS is the union of two or more BSSs interconnected by a wired DS. Wireless clients in one BSA can now communicate with wireless clients in another BSA within the same ESS. Roaming mobile wireless clients may move from one BSA to another (within the same ESS) and seamlessly connect.</a:t>
            </a:r>
          </a:p>
          <a:p>
            <a:pPr marL="369887" lvl="1" indent="0">
              <a:buNone/>
            </a:pPr>
            <a:r>
              <a:rPr lang="en-AU" sz="1200" b="0" i="0" kern="1200" dirty="0" smtClean="0">
                <a:solidFill>
                  <a:schemeClr val="tx1"/>
                </a:solidFill>
                <a:effectLst/>
                <a:latin typeface="Arial" charset="0"/>
                <a:ea typeface="+mn-ea"/>
                <a:cs typeface="+mn-cs"/>
              </a:rPr>
              <a:t>The rectangular area depicts the coverage area within which members of an ESS may communicate. This area is called the Extended Service Area (ESA). An ESA typically involves several BSSs in overlapping and/or separated configurations.</a:t>
            </a:r>
          </a:p>
          <a:p>
            <a:pPr marL="369887" lvl="1" indent="0">
              <a:buNone/>
            </a:pPr>
            <a:r>
              <a:rPr lang="en-AU" sz="1200" b="0" i="0" kern="1200" dirty="0" smtClean="0">
                <a:solidFill>
                  <a:schemeClr val="tx1"/>
                </a:solidFill>
                <a:effectLst/>
                <a:latin typeface="Arial" charset="0"/>
                <a:ea typeface="+mn-ea"/>
                <a:cs typeface="+mn-cs"/>
              </a:rPr>
              <a:t>Each ESS is identified by an SSID and in an ESS each BSS is identified by its BSSID. For security reasons, additional SSIDs can be propagated through the ESS to segregate the level of network access.</a:t>
            </a:r>
          </a:p>
          <a:p>
            <a:pPr marL="369887" lvl="1" indent="0">
              <a:buNone/>
            </a:pPr>
            <a:r>
              <a:rPr lang="en-AU" sz="1200" b="1" i="0" kern="1200" dirty="0" smtClean="0">
                <a:solidFill>
                  <a:schemeClr val="tx1"/>
                </a:solidFill>
                <a:effectLst/>
                <a:latin typeface="Arial" charset="0"/>
                <a:ea typeface="+mn-ea"/>
                <a:cs typeface="+mn-cs"/>
              </a:rPr>
              <a:t>Note</a:t>
            </a:r>
            <a:r>
              <a:rPr lang="en-AU" sz="1200" b="0" i="0" kern="1200" dirty="0" smtClean="0">
                <a:solidFill>
                  <a:schemeClr val="tx1"/>
                </a:solidFill>
                <a:effectLst/>
                <a:latin typeface="Arial" charset="0"/>
                <a:ea typeface="+mn-ea"/>
                <a:cs typeface="+mn-cs"/>
              </a:rPr>
              <a:t>: The 802.11 standard refers to ad hoc mode as an IBSS.</a:t>
            </a:r>
          </a:p>
          <a:p>
            <a:pPr marL="0" marR="0" indent="0" algn="l" defTabSz="1020763" rtl="0" eaLnBrk="0" fontAlgn="base" latinLnBrk="0" hangingPunct="0">
              <a:lnSpc>
                <a:spcPct val="90000"/>
              </a:lnSpc>
              <a:spcBef>
                <a:spcPct val="50000"/>
              </a:spcBef>
              <a:spcAft>
                <a:spcPct val="0"/>
              </a:spcAft>
              <a:buClrTx/>
              <a:buSzPct val="100000"/>
              <a:buFontTx/>
              <a:buNone/>
              <a:tabLst/>
              <a:defRPr/>
            </a:pPr>
            <a:endParaRPr lang="en-US" b="1"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25</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1"/>
          <p:cNvSpPr>
            <a:spLocks noGrp="1" noChangeArrowheads="1"/>
          </p:cNvSpPr>
          <p:nvPr>
            <p:ph type="sldNum" sz="quarter" idx="5"/>
          </p:nvPr>
        </p:nvSpPr>
        <p:spPr>
          <a:noFill/>
        </p:spPr>
        <p:txBody>
          <a:bodyPr/>
          <a:lstStyle/>
          <a:p>
            <a:fld id="{3D5F77EF-9F5D-4805-BD17-79024BE7C85C}" type="slidenum">
              <a:rPr lang="en-US" smtClean="0"/>
              <a:pPr/>
              <a:t>26</a:t>
            </a:fld>
            <a:endParaRPr lang="en-US" dirty="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a:buFontTx/>
              <a:buNone/>
            </a:pPr>
            <a:r>
              <a:rPr lang="en-US" b="1" dirty="0" smtClean="0"/>
              <a:t>Summary</a:t>
            </a:r>
          </a:p>
          <a:p>
            <a:pPr marL="369887" lvl="1" indent="0">
              <a:buNone/>
            </a:pPr>
            <a:r>
              <a:rPr lang="en-AU" sz="1200" b="0" i="0" kern="1200" dirty="0" smtClean="0">
                <a:solidFill>
                  <a:schemeClr val="tx1"/>
                </a:solidFill>
                <a:effectLst/>
                <a:latin typeface="Arial" charset="0"/>
                <a:ea typeface="+mn-ea"/>
                <a:cs typeface="+mn-cs"/>
              </a:rPr>
              <a:t>WLANs are often implemented in homes, offices, and campus environments. Only the 2.4 GHz, 5.0 GHz, and 60 GHz frequencies are used for 802.11 WLANs. The ITU-R regulates the allocation of the RF spectrum, while IEEE provides the 802.11 standards to define how these frequencies are used for the physical and MAC sublayer of wireless networks. The Wi-Fi Alliance certifies that vendor products conform to industry standards and norms.</a:t>
            </a:r>
          </a:p>
          <a:p>
            <a:pPr marL="369887" lvl="1" indent="0">
              <a:buNone/>
            </a:pPr>
            <a:r>
              <a:rPr lang="en-AU" sz="1200" b="0" i="0" kern="1200" dirty="0" smtClean="0">
                <a:solidFill>
                  <a:schemeClr val="tx1"/>
                </a:solidFill>
                <a:effectLst/>
                <a:latin typeface="Arial" charset="0"/>
                <a:ea typeface="+mn-ea"/>
                <a:cs typeface="+mn-cs"/>
              </a:rPr>
              <a:t>A wireless client uses a wireless NIC to connect to an infrastructure device, such as a wireless router or wireless AP. Wireless clients connect using an SSID. APs can be implemented as standalone devices, in small clusters, or in a larger controller-base network.</a:t>
            </a:r>
          </a:p>
        </p:txBody>
      </p:sp>
    </p:spTree>
    <p:extLst>
      <p:ext uri="{BB962C8B-B14F-4D97-AF65-F5344CB8AC3E}">
        <p14:creationId xmlns:p14="http://schemas.microsoft.com/office/powerpoint/2010/main" val="15349252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1"/>
          <p:cNvSpPr>
            <a:spLocks noGrp="1" noChangeArrowheads="1"/>
          </p:cNvSpPr>
          <p:nvPr>
            <p:ph type="sldNum" sz="quarter" idx="5"/>
          </p:nvPr>
        </p:nvSpPr>
        <p:spPr>
          <a:noFill/>
        </p:spPr>
        <p:txBody>
          <a:bodyPr/>
          <a:lstStyle/>
          <a:p>
            <a:fld id="{3D5F77EF-9F5D-4805-BD17-79024BE7C85C}" type="slidenum">
              <a:rPr lang="en-US" smtClean="0"/>
              <a:pPr/>
              <a:t>27</a:t>
            </a:fld>
            <a:endParaRPr lang="en-US" dirty="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a:buFontTx/>
              <a:buNone/>
            </a:pPr>
            <a:r>
              <a:rPr lang="en-US" b="1" dirty="0" smtClean="0"/>
              <a:t>Summary</a:t>
            </a:r>
          </a:p>
          <a:p>
            <a:pPr marL="369887" lvl="1" indent="0">
              <a:buNone/>
            </a:pPr>
            <a:r>
              <a:rPr lang="en-AU" sz="1200" b="0" i="0" kern="1200" dirty="0" smtClean="0">
                <a:solidFill>
                  <a:schemeClr val="tx1"/>
                </a:solidFill>
                <a:effectLst/>
                <a:latin typeface="Arial" charset="0"/>
                <a:ea typeface="+mn-ea"/>
                <a:cs typeface="+mn-cs"/>
              </a:rPr>
              <a:t>A Cisco Aironet AP can use an omnidirectional antenna, a directional antenna, or a Yagi antenna to direct signals. IEEE 802.11n/ac/ad use MIMO technology to improve throughput and support up to four antennas simultaneously.</a:t>
            </a:r>
          </a:p>
          <a:p>
            <a:pPr marL="369887" lvl="1" indent="0">
              <a:buNone/>
            </a:pPr>
            <a:r>
              <a:rPr lang="en-AU" sz="1200" b="0" i="0" kern="1200" dirty="0" smtClean="0">
                <a:solidFill>
                  <a:schemeClr val="tx1"/>
                </a:solidFill>
                <a:effectLst/>
                <a:latin typeface="Arial" charset="0"/>
                <a:ea typeface="+mn-ea"/>
                <a:cs typeface="+mn-cs"/>
              </a:rPr>
              <a:t>In ad hoc mode or IBSS, two wireless devices connect to each other in a P2P manner.</a:t>
            </a:r>
          </a:p>
          <a:p>
            <a:pPr marL="369887" lvl="1" indent="0">
              <a:buNone/>
            </a:pPr>
            <a:r>
              <a:rPr lang="en-AU" sz="1200" b="0" i="0" kern="1200" dirty="0" smtClean="0">
                <a:solidFill>
                  <a:schemeClr val="tx1"/>
                </a:solidFill>
                <a:effectLst/>
                <a:latin typeface="Arial" charset="0"/>
                <a:ea typeface="+mn-ea"/>
                <a:cs typeface="+mn-cs"/>
              </a:rPr>
              <a:t>In infrastructure mode, APs connect to network infrastructure using the wired DS. Each AP defines a BSS and is uniquely identified by its BSSID. Multiple BSSs can be joined into an ESS. Using a particular SSID in an ESS provides seamless roaming capabilities among the BSSs in the ESS. Additional SSIDs can be used to segregate the level of network access defined by which SSID is in use.</a:t>
            </a:r>
          </a:p>
          <a:p>
            <a:pPr marL="369887" lvl="1" indent="0">
              <a:buNone/>
            </a:pPr>
            <a:r>
              <a:rPr lang="en-AU" sz="1200" b="0" i="0" kern="1200" dirty="0" smtClean="0">
                <a:solidFill>
                  <a:schemeClr val="tx1"/>
                </a:solidFill>
                <a:effectLst/>
                <a:latin typeface="Arial" charset="0"/>
                <a:ea typeface="+mn-ea"/>
                <a:cs typeface="+mn-cs"/>
              </a:rPr>
              <a:t>A wireless client first authenticates with an AP, and then associates with that AP. The 802.11i/WPA2 authentication standard should be used. AES is the encryption method that should be used with WPA2.</a:t>
            </a:r>
          </a:p>
          <a:p>
            <a:pPr marL="369887" lvl="1" indent="0">
              <a:buNone/>
            </a:pPr>
            <a:r>
              <a:rPr lang="en-AU" sz="1200" b="0" i="0" kern="1200" dirty="0" smtClean="0">
                <a:solidFill>
                  <a:schemeClr val="tx1"/>
                </a:solidFill>
                <a:effectLst/>
                <a:latin typeface="Arial" charset="0"/>
                <a:ea typeface="+mn-ea"/>
                <a:cs typeface="+mn-cs"/>
              </a:rPr>
              <a:t>When planning a wireless network, non-overlapping channels should be used when deploying multiple APs to cover a particular area. There should be a 10-15 percent overlap between BSAs in an ESS. Cisco APs support PoE to simplify installation.</a:t>
            </a:r>
          </a:p>
          <a:p>
            <a:pPr marL="369887" lvl="1" indent="0">
              <a:buNone/>
            </a:pPr>
            <a:endParaRPr lang="en-US" b="1" dirty="0" smtClean="0"/>
          </a:p>
          <a:p>
            <a:pPr>
              <a:buFontTx/>
              <a:buNone/>
            </a:pPr>
            <a:endParaRPr lang="en-US" b="1" dirty="0" smtClean="0"/>
          </a:p>
        </p:txBody>
      </p:sp>
    </p:spTree>
    <p:extLst>
      <p:ext uri="{BB962C8B-B14F-4D97-AF65-F5344CB8AC3E}">
        <p14:creationId xmlns:p14="http://schemas.microsoft.com/office/powerpoint/2010/main" val="28387130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28</a:t>
            </a:fld>
            <a:endParaRPr lang="en-US" dirty="0"/>
          </a:p>
        </p:txBody>
      </p:sp>
    </p:spTree>
    <p:extLst>
      <p:ext uri="{BB962C8B-B14F-4D97-AF65-F5344CB8AC3E}">
        <p14:creationId xmlns:p14="http://schemas.microsoft.com/office/powerpoint/2010/main" val="1564662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3</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0" dirty="0" smtClean="0"/>
              <a:t>Objectives</a:t>
            </a:r>
          </a:p>
          <a:p>
            <a:pPr>
              <a:buFontTx/>
              <a:buNone/>
            </a:pPr>
            <a:r>
              <a:rPr lang="en-US" b="0" dirty="0" smtClean="0"/>
              <a:t>After the lesson, you will be able to describe:</a:t>
            </a:r>
          </a:p>
          <a:p>
            <a:pPr lvl="1"/>
            <a:r>
              <a:rPr lang="en-US" sz="2000" dirty="0" smtClean="0"/>
              <a:t>wireless technology and standards.</a:t>
            </a:r>
          </a:p>
          <a:p>
            <a:pPr lvl="1"/>
            <a:r>
              <a:rPr lang="en-US" sz="2000" dirty="0" smtClean="0"/>
              <a:t>the components of a wireless infrastructure.</a:t>
            </a:r>
          </a:p>
          <a:p>
            <a:pPr lvl="1"/>
            <a:r>
              <a:rPr lang="en-US" sz="2000" dirty="0" smtClean="0"/>
              <a:t>wireless topologies.</a:t>
            </a:r>
          </a:p>
          <a:p>
            <a:pPr lvl="1">
              <a:buFontTx/>
              <a:buNone/>
            </a:pPr>
            <a:endParaRPr lang="en-US" b="0" dirty="0" smtClean="0"/>
          </a:p>
          <a:p>
            <a:pPr>
              <a:buFontTx/>
              <a:buNone/>
            </a:pPr>
            <a:endParaRPr lang="en-US" b="0" dirty="0" smtClean="0"/>
          </a:p>
        </p:txBody>
      </p:sp>
    </p:spTree>
    <p:extLst>
      <p:ext uri="{BB962C8B-B14F-4D97-AF65-F5344CB8AC3E}">
        <p14:creationId xmlns:p14="http://schemas.microsoft.com/office/powerpoint/2010/main" val="2250557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4</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smtClean="0"/>
              <a:t>Wireless</a:t>
            </a:r>
            <a:r>
              <a:rPr lang="en-US" b="0" baseline="0" dirty="0" smtClean="0"/>
              <a:t> Concepts</a:t>
            </a:r>
            <a:endParaRPr lang="en-GB" b="0" dirty="0" smtClean="0"/>
          </a:p>
        </p:txBody>
      </p:sp>
    </p:spTree>
    <p:extLst>
      <p:ext uri="{BB962C8B-B14F-4D97-AF65-F5344CB8AC3E}">
        <p14:creationId xmlns:p14="http://schemas.microsoft.com/office/powerpoint/2010/main" val="1700060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Supporting Mobility</a:t>
            </a:r>
            <a:endParaRPr lang="en-US" sz="1200" b="1" i="0" kern="1200" dirty="0" smtClean="0">
              <a:solidFill>
                <a:schemeClr val="tx1"/>
              </a:solidFill>
              <a:effectLst/>
              <a:latin typeface="Arial" charset="0"/>
              <a:ea typeface="+mn-ea"/>
              <a:cs typeface="+mn-cs"/>
            </a:endParaRPr>
          </a:p>
          <a:p>
            <a:r>
              <a:rPr lang="en-AU" sz="1200" b="0" i="0" kern="1200" dirty="0" smtClean="0">
                <a:solidFill>
                  <a:schemeClr val="tx1"/>
                </a:solidFill>
                <a:effectLst/>
                <a:latin typeface="Arial" charset="0"/>
                <a:ea typeface="+mn-ea"/>
                <a:cs typeface="+mn-cs"/>
              </a:rPr>
              <a:t>Wireless networks can provide client mobility, the ability to connect from any location and at any time, and the ability to roam while staying connected. A Wireless LAN (WLAN) is a classification of wireless network that is commonly used in homes, offices, and campus environments. Although it uses radio frequencies instead of cables, it is commonly implemented in a switched network environment and its frame format is similar to Ethernet.</a:t>
            </a:r>
          </a:p>
          <a:p>
            <a:r>
              <a:rPr lang="en-AU" sz="1200" b="0" i="0" kern="1200" dirty="0" smtClean="0">
                <a:solidFill>
                  <a:schemeClr val="tx1"/>
                </a:solidFill>
                <a:effectLst/>
                <a:latin typeface="Arial" charset="0"/>
                <a:ea typeface="+mn-ea"/>
                <a:cs typeface="+mn-cs"/>
              </a:rPr>
              <a:t>This chapter covers WLAN technology, components, security, planning, implementation, and troubleshooting. The types of network attacks to which wireless networks are particularly susceptible are discussed.</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5</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Benefits</a:t>
            </a:r>
            <a:r>
              <a:rPr lang="en-US" b="1" baseline="0" dirty="0" smtClean="0"/>
              <a:t> of Wireless</a:t>
            </a:r>
            <a:endParaRPr lang="en-US" sz="1200" b="1" i="0" kern="1200" dirty="0" smtClean="0">
              <a:solidFill>
                <a:schemeClr val="tx1"/>
              </a:solidFill>
              <a:effectLst/>
              <a:latin typeface="Arial" charset="0"/>
              <a:ea typeface="+mn-ea"/>
              <a:cs typeface="+mn-cs"/>
            </a:endParaRPr>
          </a:p>
          <a:p>
            <a:r>
              <a:rPr lang="en-AU" sz="1200" b="0" i="0" kern="1200" dirty="0" smtClean="0">
                <a:solidFill>
                  <a:schemeClr val="tx1"/>
                </a:solidFill>
                <a:effectLst/>
                <a:latin typeface="Arial" charset="0"/>
                <a:ea typeface="+mn-ea"/>
                <a:cs typeface="+mn-cs"/>
              </a:rPr>
              <a:t>Business networks today are evolving to support people who are on the move. People are connected using multiple devices, including computers, laptops, tablets, and smart phones. This is the vision of mobility where people can take their connection to the network along with them on the road.</a:t>
            </a:r>
          </a:p>
          <a:p>
            <a:r>
              <a:rPr lang="en-AU" sz="1200" b="0" i="0" kern="1200" dirty="0" smtClean="0">
                <a:solidFill>
                  <a:schemeClr val="tx1"/>
                </a:solidFill>
                <a:effectLst/>
                <a:latin typeface="Arial" charset="0"/>
                <a:ea typeface="+mn-ea"/>
                <a:cs typeface="+mn-cs"/>
              </a:rPr>
              <a:t>There are many different infrastructures (wired LAN, service provider networks) that make this type of mobility possible, but in a business environment, the most important is the wireless LAN (WLAN).</a:t>
            </a:r>
          </a:p>
          <a:p>
            <a:r>
              <a:rPr lang="en-AU" sz="1200" b="0" i="0" kern="1200" dirty="0" smtClean="0">
                <a:solidFill>
                  <a:schemeClr val="tx1"/>
                </a:solidFill>
                <a:effectLst/>
                <a:latin typeface="Arial" charset="0"/>
                <a:ea typeface="+mn-ea"/>
                <a:cs typeface="+mn-cs"/>
              </a:rPr>
              <a:t>Productivity is no longer restricted to a fixed work location or a defined time period. People now expect to be connected at any time and place, from the office to the airport or the home. Traveling employees used to be restricted to pay phones for checking messages and returning a few phone calls between flights. Now employees can check email, voice mail, and the status of projects on smart phones.</a:t>
            </a:r>
          </a:p>
          <a:p>
            <a:r>
              <a:rPr lang="en-AU" sz="1200" b="0" i="0" kern="1200" dirty="0" smtClean="0">
                <a:solidFill>
                  <a:schemeClr val="tx1"/>
                </a:solidFill>
                <a:effectLst/>
                <a:latin typeface="Arial" charset="0"/>
                <a:ea typeface="+mn-ea"/>
                <a:cs typeface="+mn-cs"/>
              </a:rPr>
              <a:t>Users now expect to be able to roam wirelessly. Roaming enables a wireless device to maintain Internet access without losing connection.</a:t>
            </a:r>
          </a:p>
          <a:p>
            <a:r>
              <a:rPr lang="en-AU" sz="1200" b="0" i="0" kern="1200" dirty="0" smtClean="0">
                <a:solidFill>
                  <a:schemeClr val="tx1"/>
                </a:solidFill>
                <a:effectLst/>
                <a:latin typeface="Arial" charset="0"/>
                <a:ea typeface="+mn-ea"/>
                <a:cs typeface="+mn-cs"/>
              </a:rPr>
              <a:t>Play the video in the figure for an example of how wireless networks enable mobility.</a:t>
            </a:r>
          </a:p>
          <a:p>
            <a:r>
              <a:rPr lang="en-AU" sz="1200" b="0" i="0" kern="1200" dirty="0" smtClean="0">
                <a:solidFill>
                  <a:schemeClr val="tx1"/>
                </a:solidFill>
                <a:effectLst/>
                <a:latin typeface="Arial" charset="0"/>
                <a:ea typeface="+mn-ea"/>
                <a:cs typeface="+mn-cs"/>
              </a:rPr>
              <a:t>There are many benefits to supporting wireless networking, both in the business environment and at home. Some of the benefits include increased flexibility, increased productivity, reduced costs, and the ability to grow and adapt to changing requirements.</a:t>
            </a:r>
          </a:p>
          <a:p>
            <a:r>
              <a:rPr lang="en-AU" sz="1200" b="0" i="0" kern="1200" dirty="0" smtClean="0">
                <a:solidFill>
                  <a:schemeClr val="tx1"/>
                </a:solidFill>
                <a:effectLst/>
                <a:latin typeface="Arial" charset="0"/>
                <a:ea typeface="+mn-ea"/>
                <a:cs typeface="+mn-cs"/>
              </a:rPr>
              <a:t>Figure 1 provides examples of wireless flexibility for the mobile employee.</a:t>
            </a:r>
          </a:p>
          <a:p>
            <a:r>
              <a:rPr lang="en-AU" sz="1200" b="0" i="0" kern="1200" dirty="0" smtClean="0">
                <a:solidFill>
                  <a:schemeClr val="tx1"/>
                </a:solidFill>
                <a:effectLst/>
                <a:latin typeface="Arial" charset="0"/>
                <a:ea typeface="+mn-ea"/>
                <a:cs typeface="+mn-cs"/>
              </a:rPr>
              <a:t>Most businesses rely on switch-based LANs for day-to-day operation within the office. However, employees are becoming more mobile and want to maintain access to their business LAN resources from locations other than their desks. Workers want to take their wireless devices to meetings, co-worker’s offices, conference rooms, and even customer sites, all while maintaining access to office resources. Wireless networking provides this type of flexibility. Instead of spending a significant amount of time transporting necessary company material or locating wired connections to access network resources, using the wireless network, LAN resources can be easily made available to a varieties of wireless devices.</a:t>
            </a:r>
          </a:p>
          <a:p>
            <a:r>
              <a:rPr lang="en-AU" sz="1200" b="0" i="0" kern="1200" dirty="0" smtClean="0">
                <a:solidFill>
                  <a:schemeClr val="tx1"/>
                </a:solidFill>
                <a:effectLst/>
                <a:latin typeface="Arial" charset="0"/>
                <a:ea typeface="+mn-ea"/>
                <a:cs typeface="+mn-cs"/>
              </a:rPr>
              <a:t>Although hard to measure, wireless access can result in increased productivity and more relaxed employees. With wireless networking, employees have the flexibility to work when they want, where they want. They can respond to customer inquiries whether at the office, or out to dinner. They can access email and other work-related resources quickly and easily, providing better management, better and faster results for customers, and increased profits.</a:t>
            </a:r>
          </a:p>
          <a:p>
            <a:r>
              <a:rPr lang="en-AU" sz="1200" b="0" i="0" kern="1200" dirty="0" smtClean="0">
                <a:solidFill>
                  <a:schemeClr val="tx1"/>
                </a:solidFill>
                <a:effectLst/>
                <a:latin typeface="Arial" charset="0"/>
                <a:ea typeface="+mn-ea"/>
                <a:cs typeface="+mn-cs"/>
              </a:rPr>
              <a:t>Wireless networking can also reduce costs. In businesses with a wireless infrastructure already in place, savings are realized any time equipment changes or moves are required, such as when relocating an employee within a building, or reorganizing equipment or a lab, or moving to temporary locations or project sites.</a:t>
            </a:r>
          </a:p>
          <a:p>
            <a:r>
              <a:rPr lang="en-AU" sz="1200" b="0" i="0" kern="1200" dirty="0" smtClean="0">
                <a:solidFill>
                  <a:schemeClr val="tx1"/>
                </a:solidFill>
                <a:effectLst/>
                <a:latin typeface="Arial" charset="0"/>
                <a:ea typeface="+mn-ea"/>
                <a:cs typeface="+mn-cs"/>
              </a:rPr>
              <a:t>Another important benefit of wireless networking is the ability to adapt to changing needs and technologies. Adding new equipment to the network is fairly seamless with wireless networking. Consider the wireless connectivity of the home. Users can surf the web from their kitchen table, living rooms, or even outdoors. Home users connect new devices, such as smart phones and smart pads, laptops, and smart televisions.</a:t>
            </a:r>
          </a:p>
          <a:p>
            <a:r>
              <a:rPr lang="en-AU" sz="1200" b="0" i="0" kern="1200" dirty="0" smtClean="0">
                <a:solidFill>
                  <a:schemeClr val="tx1"/>
                </a:solidFill>
                <a:effectLst/>
                <a:latin typeface="Arial" charset="0"/>
                <a:ea typeface="+mn-ea"/>
                <a:cs typeface="+mn-cs"/>
              </a:rPr>
              <a:t>As shown in Figure 2, a wireless home router allows the user to connect to these devices without the additional cost or inconveniences of running cables to different locations in the home.</a:t>
            </a:r>
          </a:p>
          <a:p>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6</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Wireless Technologies</a:t>
            </a:r>
            <a:endParaRPr lang="en-US" sz="1200" b="1" i="0" kern="1200" dirty="0" smtClean="0">
              <a:solidFill>
                <a:schemeClr val="tx1"/>
              </a:solidFill>
              <a:effectLst/>
              <a:latin typeface="Arial" charset="0"/>
              <a:ea typeface="+mn-ea"/>
              <a:cs typeface="+mn-cs"/>
            </a:endParaRPr>
          </a:p>
          <a:p>
            <a:pPr marL="0" indent="0">
              <a:buNone/>
            </a:pPr>
            <a:r>
              <a:rPr lang="en-AU" sz="1200" b="0" i="0" kern="1200" dirty="0" smtClean="0">
                <a:solidFill>
                  <a:schemeClr val="tx1"/>
                </a:solidFill>
                <a:effectLst/>
                <a:latin typeface="Arial" charset="0"/>
                <a:ea typeface="+mn-ea"/>
                <a:cs typeface="+mn-cs"/>
              </a:rPr>
              <a:t>Wireless communications are used in a variety of professions.</a:t>
            </a:r>
          </a:p>
          <a:p>
            <a:pPr marL="0" indent="0">
              <a:buNone/>
            </a:pPr>
            <a:r>
              <a:rPr lang="en-AU" sz="1200" b="0" i="0" kern="1200" dirty="0" smtClean="0">
                <a:solidFill>
                  <a:schemeClr val="tx1"/>
                </a:solidFill>
                <a:effectLst/>
                <a:latin typeface="Arial" charset="0"/>
                <a:ea typeface="+mn-ea"/>
                <a:cs typeface="+mn-cs"/>
              </a:rPr>
              <a:t>Although the mix of wireless technologies is continually expanding, the focus of this discussion is on wireless networks that allow users to be mobile. Wireless networks can be classified broadly as:</a:t>
            </a:r>
          </a:p>
          <a:p>
            <a:pPr marL="541337" lvl="1" indent="-171450"/>
            <a:r>
              <a:rPr lang="en-AU" sz="1200" b="1" i="0" kern="1200" dirty="0" smtClean="0">
                <a:solidFill>
                  <a:schemeClr val="tx1"/>
                </a:solidFill>
                <a:effectLst/>
                <a:latin typeface="Arial" charset="0"/>
                <a:ea typeface="+mn-ea"/>
                <a:cs typeface="+mn-cs"/>
              </a:rPr>
              <a:t>Wireless Personal-Area Networks (WPAN) </a:t>
            </a:r>
            <a:r>
              <a:rPr lang="en-AU" sz="1200" b="0" i="0" kern="1200" dirty="0" smtClean="0">
                <a:solidFill>
                  <a:schemeClr val="tx1"/>
                </a:solidFill>
                <a:effectLst/>
                <a:latin typeface="Arial" charset="0"/>
                <a:ea typeface="+mn-ea"/>
                <a:cs typeface="+mn-cs"/>
              </a:rPr>
              <a:t>- Operates in the range of a few feet. Bluetooth or Wi-Fi Direct-enabled devices are used in WPANs.</a:t>
            </a:r>
          </a:p>
          <a:p>
            <a:pPr marL="541337" lvl="1" indent="-171450"/>
            <a:r>
              <a:rPr lang="en-AU" sz="1200" b="1" i="0" kern="1200" dirty="0" smtClean="0">
                <a:solidFill>
                  <a:schemeClr val="tx1"/>
                </a:solidFill>
                <a:effectLst/>
                <a:latin typeface="Arial" charset="0"/>
                <a:ea typeface="+mn-ea"/>
                <a:cs typeface="+mn-cs"/>
              </a:rPr>
              <a:t>Wireless LANs (WLANs) </a:t>
            </a:r>
            <a:r>
              <a:rPr lang="en-AU" sz="1200" b="0" i="0" kern="1200" dirty="0" smtClean="0">
                <a:solidFill>
                  <a:schemeClr val="tx1"/>
                </a:solidFill>
                <a:effectLst/>
                <a:latin typeface="Arial" charset="0"/>
                <a:ea typeface="+mn-ea"/>
                <a:cs typeface="+mn-cs"/>
              </a:rPr>
              <a:t>- Operates in the range of a few hundred feet such as in a room, home, office, and even campus environment.</a:t>
            </a:r>
          </a:p>
          <a:p>
            <a:pPr marL="541337" lvl="1" indent="-171450"/>
            <a:r>
              <a:rPr lang="en-AU" sz="1200" b="1" i="0" kern="1200" dirty="0" smtClean="0">
                <a:solidFill>
                  <a:schemeClr val="tx1"/>
                </a:solidFill>
                <a:effectLst/>
                <a:latin typeface="Arial" charset="0"/>
                <a:ea typeface="+mn-ea"/>
                <a:cs typeface="+mn-cs"/>
              </a:rPr>
              <a:t>Wireless Wide-Area Networks (WWANs) </a:t>
            </a:r>
            <a:r>
              <a:rPr lang="en-AU" sz="1200" b="0" i="0" kern="1200" dirty="0" smtClean="0">
                <a:solidFill>
                  <a:schemeClr val="tx1"/>
                </a:solidFill>
                <a:effectLst/>
                <a:latin typeface="Arial" charset="0"/>
                <a:ea typeface="+mn-ea"/>
                <a:cs typeface="+mn-cs"/>
              </a:rPr>
              <a:t>- Operates in the range of miles such as a metropolitan area, cellular hierarchy, or even on intercity links through microwave relays.</a:t>
            </a:r>
          </a:p>
          <a:p>
            <a:pPr marL="541337" lvl="1" indent="-171450"/>
            <a:r>
              <a:rPr lang="en-AU" sz="1200" b="1" i="0" kern="1200" dirty="0" smtClean="0">
                <a:solidFill>
                  <a:schemeClr val="tx1"/>
                </a:solidFill>
                <a:effectLst/>
                <a:latin typeface="Arial" charset="0"/>
                <a:ea typeface="+mn-ea"/>
                <a:cs typeface="+mn-cs"/>
              </a:rPr>
              <a:t>Bluetooth </a:t>
            </a:r>
            <a:r>
              <a:rPr lang="en-AU" sz="1200" b="0" i="0" kern="1200" dirty="0" smtClean="0">
                <a:solidFill>
                  <a:schemeClr val="tx1"/>
                </a:solidFill>
                <a:effectLst/>
                <a:latin typeface="Arial" charset="0"/>
                <a:ea typeface="+mn-ea"/>
                <a:cs typeface="+mn-cs"/>
              </a:rPr>
              <a:t>- Originally an IEEE 802.15 WPAN standard that uses a device-pairing process to communicate over distances up to .05 mile (100m). Newer Bluetooth versions are standardized by the Bluetooth Special Interest Group (</a:t>
            </a:r>
            <a:r>
              <a:rPr lang="en-AU" sz="1200" b="0" i="0" u="none" strike="noStrike" kern="1200" dirty="0" smtClean="0">
                <a:solidFill>
                  <a:schemeClr val="tx1"/>
                </a:solidFill>
                <a:effectLst/>
                <a:latin typeface="Arial" charset="0"/>
                <a:ea typeface="+mn-ea"/>
                <a:cs typeface="+mn-cs"/>
                <a:hlinkClick r:id="rId3"/>
              </a:rPr>
              <a:t>https://www.bluetooth.org/</a:t>
            </a:r>
            <a:r>
              <a:rPr lang="en-AU" sz="1200" b="0" i="0" kern="1200" dirty="0" smtClean="0">
                <a:solidFill>
                  <a:schemeClr val="tx1"/>
                </a:solidFill>
                <a:effectLst/>
                <a:latin typeface="Arial" charset="0"/>
                <a:ea typeface="+mn-ea"/>
                <a:cs typeface="+mn-cs"/>
              </a:rPr>
              <a:t>).</a:t>
            </a:r>
          </a:p>
          <a:p>
            <a:pPr marL="541337" lvl="1" indent="-171450"/>
            <a:r>
              <a:rPr lang="en-AU" sz="1200" b="1" i="0" kern="1200" dirty="0" smtClean="0">
                <a:solidFill>
                  <a:schemeClr val="tx1"/>
                </a:solidFill>
                <a:effectLst/>
                <a:latin typeface="Arial" charset="0"/>
                <a:ea typeface="+mn-ea"/>
                <a:cs typeface="+mn-cs"/>
              </a:rPr>
              <a:t>Wi-Fi (wireless fidelity) </a:t>
            </a:r>
            <a:r>
              <a:rPr lang="en-AU" sz="1200" b="0" i="0" kern="1200" dirty="0" smtClean="0">
                <a:solidFill>
                  <a:schemeClr val="tx1"/>
                </a:solidFill>
                <a:effectLst/>
                <a:latin typeface="Arial" charset="0"/>
                <a:ea typeface="+mn-ea"/>
                <a:cs typeface="+mn-cs"/>
              </a:rPr>
              <a:t>- An IEEE 802.11 WLAN standard commonly deployed to provide network access to home and corporate users, to include data, voice and video traffic, to distances up to 300m (0.18 mile).</a:t>
            </a:r>
          </a:p>
          <a:p>
            <a:pPr marL="541337" lvl="1" indent="-171450"/>
            <a:r>
              <a:rPr lang="en-AU" sz="1200" b="1" i="0" kern="1200" dirty="0" smtClean="0">
                <a:solidFill>
                  <a:schemeClr val="tx1"/>
                </a:solidFill>
                <a:effectLst/>
                <a:latin typeface="Arial" charset="0"/>
                <a:ea typeface="+mn-ea"/>
                <a:cs typeface="+mn-cs"/>
              </a:rPr>
              <a:t>WiMAX (Worldwide Interoperability for Microwave Access) </a:t>
            </a:r>
            <a:r>
              <a:rPr lang="en-AU" sz="1200" b="0" i="0" kern="1200" dirty="0" smtClean="0">
                <a:solidFill>
                  <a:schemeClr val="tx1"/>
                </a:solidFill>
                <a:effectLst/>
                <a:latin typeface="Arial" charset="0"/>
                <a:ea typeface="+mn-ea"/>
                <a:cs typeface="+mn-cs"/>
              </a:rPr>
              <a:t>- An IEEE 802.16 WWAN standard that provides wireless broadband access of up to 30 miles (50 km). WiMAX is an alternative to cable and DSL broadband connections. Mobility was added to WiMAX in 2005 and can now be used by service providers to provide cellular broadband.</a:t>
            </a:r>
          </a:p>
          <a:p>
            <a:pPr marL="541337" lvl="1" indent="-171450"/>
            <a:r>
              <a:rPr lang="en-AU" sz="1200" b="1" i="0" kern="1200" dirty="0" smtClean="0">
                <a:solidFill>
                  <a:schemeClr val="tx1"/>
                </a:solidFill>
                <a:effectLst/>
                <a:latin typeface="Arial" charset="0"/>
                <a:ea typeface="+mn-ea"/>
                <a:cs typeface="+mn-cs"/>
              </a:rPr>
              <a:t>Cellular broadband </a:t>
            </a:r>
            <a:r>
              <a:rPr lang="en-AU" sz="1200" b="0" i="0" kern="1200" dirty="0" smtClean="0">
                <a:solidFill>
                  <a:schemeClr val="tx1"/>
                </a:solidFill>
                <a:effectLst/>
                <a:latin typeface="Arial" charset="0"/>
                <a:ea typeface="+mn-ea"/>
                <a:cs typeface="+mn-cs"/>
              </a:rPr>
              <a:t>- Consists of various corporate, national, and international organizations using service provider cellular access to provide mobile broadband network connectivity. First available with 2nd generation cell phones in 1991 (2G) with higher speeds becoming available in 2001 and 2006 as part of the third (3G) and fourth (4G) generations of mobile communication technology.</a:t>
            </a:r>
          </a:p>
          <a:p>
            <a:pPr marL="541337" lvl="1" indent="-171450"/>
            <a:r>
              <a:rPr lang="en-AU" sz="1200" b="1" i="0" kern="1200" dirty="0" smtClean="0">
                <a:solidFill>
                  <a:schemeClr val="tx1"/>
                </a:solidFill>
                <a:effectLst/>
                <a:latin typeface="Arial" charset="0"/>
                <a:ea typeface="+mn-ea"/>
                <a:cs typeface="+mn-cs"/>
              </a:rPr>
              <a:t>Satellite broadband </a:t>
            </a:r>
            <a:r>
              <a:rPr lang="en-AU" sz="1200" b="0" i="0" kern="1200" dirty="0" smtClean="0">
                <a:solidFill>
                  <a:schemeClr val="tx1"/>
                </a:solidFill>
                <a:effectLst/>
                <a:latin typeface="Arial" charset="0"/>
                <a:ea typeface="+mn-ea"/>
                <a:cs typeface="+mn-cs"/>
              </a:rPr>
              <a:t>- Provides network access to remote sites through the use of a directional satellite dish that is aligned with a specific geostationary Earth orbit (GEO) satellite. It is usually more expensive and requires a clear line of sight.</a:t>
            </a:r>
          </a:p>
          <a:p>
            <a:pPr marL="0" indent="0">
              <a:buNone/>
            </a:pPr>
            <a:r>
              <a:rPr lang="en-AU" sz="1200" b="0" i="0" kern="1200" dirty="0" smtClean="0">
                <a:solidFill>
                  <a:schemeClr val="tx1"/>
                </a:solidFill>
                <a:effectLst/>
                <a:latin typeface="Arial" charset="0"/>
                <a:ea typeface="+mn-ea"/>
                <a:cs typeface="+mn-cs"/>
              </a:rPr>
              <a:t>There are many types of wireless technologies available. However, the focus of this chapter is on 802.11 WLANs.</a:t>
            </a:r>
          </a:p>
          <a:p>
            <a:pPr marL="0" indent="0">
              <a:buNone/>
            </a:pPr>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7</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0" dirty="0" smtClean="0"/>
              <a:t>Wireless Technologies</a:t>
            </a:r>
            <a:endParaRPr lang="en-US" sz="1200" b="0" i="0" kern="1200" dirty="0" smtClean="0">
              <a:solidFill>
                <a:schemeClr val="tx1"/>
              </a:solidFill>
              <a:effectLst/>
              <a:latin typeface="Arial" charset="0"/>
              <a:ea typeface="+mn-ea"/>
              <a:cs typeface="+mn-cs"/>
            </a:endParaRPr>
          </a:p>
          <a:p>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8</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Wi-Fi</a:t>
            </a:r>
            <a:r>
              <a:rPr lang="en-US" b="1" baseline="0" dirty="0" smtClean="0"/>
              <a:t> Certification</a:t>
            </a:r>
            <a:endParaRPr lang="en-US" sz="1200" b="1" i="0" kern="1200" dirty="0" smtClean="0">
              <a:solidFill>
                <a:schemeClr val="tx1"/>
              </a:solidFill>
              <a:effectLst/>
              <a:latin typeface="Arial" charset="0"/>
              <a:ea typeface="+mn-ea"/>
              <a:cs typeface="+mn-cs"/>
            </a:endParaRPr>
          </a:p>
          <a:p>
            <a:pPr marL="0" indent="0">
              <a:buNone/>
            </a:pPr>
            <a:r>
              <a:rPr lang="en-AU" sz="1200" b="0" i="0" kern="1200" dirty="0" smtClean="0">
                <a:solidFill>
                  <a:schemeClr val="tx1"/>
                </a:solidFill>
                <a:effectLst/>
                <a:latin typeface="Arial" charset="0"/>
                <a:ea typeface="+mn-ea"/>
                <a:cs typeface="+mn-cs"/>
              </a:rPr>
              <a:t>Standards ensure interoperability between devices made by different manufacturers. Internationally, the three organizations influencing WLAN standards are:</a:t>
            </a:r>
          </a:p>
          <a:p>
            <a:pPr marL="541337" lvl="1" indent="-171450"/>
            <a:r>
              <a:rPr lang="en-AU" sz="1200" b="1" i="0" kern="1200" dirty="0" smtClean="0">
                <a:solidFill>
                  <a:schemeClr val="tx1"/>
                </a:solidFill>
                <a:effectLst/>
                <a:latin typeface="Arial" charset="0"/>
                <a:ea typeface="+mn-ea"/>
                <a:cs typeface="+mn-cs"/>
              </a:rPr>
              <a:t>ITU-R </a:t>
            </a:r>
            <a:r>
              <a:rPr lang="en-AU" sz="1200" b="0" i="0" kern="1200" dirty="0" smtClean="0">
                <a:solidFill>
                  <a:schemeClr val="tx1"/>
                </a:solidFill>
                <a:effectLst/>
                <a:latin typeface="Arial" charset="0"/>
                <a:ea typeface="+mn-ea"/>
                <a:cs typeface="+mn-cs"/>
              </a:rPr>
              <a:t>- Regulates the allocation of the RF spectrum and satellite orbits.</a:t>
            </a:r>
          </a:p>
          <a:p>
            <a:pPr marL="541337" lvl="1" indent="-171450"/>
            <a:r>
              <a:rPr lang="en-AU" sz="1200" b="1" i="0" kern="1200" dirty="0" smtClean="0">
                <a:solidFill>
                  <a:schemeClr val="tx1"/>
                </a:solidFill>
                <a:effectLst/>
                <a:latin typeface="Arial" charset="0"/>
                <a:ea typeface="+mn-ea"/>
                <a:cs typeface="+mn-cs"/>
              </a:rPr>
              <a:t>IEEE </a:t>
            </a:r>
            <a:r>
              <a:rPr lang="en-AU" sz="1200" b="0" i="0" kern="1200" dirty="0" smtClean="0">
                <a:solidFill>
                  <a:schemeClr val="tx1"/>
                </a:solidFill>
                <a:effectLst/>
                <a:latin typeface="Arial" charset="0"/>
                <a:ea typeface="+mn-ea"/>
                <a:cs typeface="+mn-cs"/>
              </a:rPr>
              <a:t>- Specifies how RF is modulated to carry information. It maintains the standards for local and metropolitan area networks (MAN) with the IEEE 802 LAN/MAN family of standards. The dominant standards in the IEEE 802 family are 802.3 Ethernet and 802.11 WLAN. Although the IEEE has specified standards for RF modulation devices, it has not specified manufacturing standards; therefore, interpretations of the 802.11 standards by different vendors can cause interoperability problems between their devices.</a:t>
            </a:r>
          </a:p>
          <a:p>
            <a:pPr marL="541337" lvl="1" indent="-171450"/>
            <a:r>
              <a:rPr lang="en-AU" sz="1200" b="1" i="0" kern="1200" dirty="0" smtClean="0">
                <a:solidFill>
                  <a:schemeClr val="tx1"/>
                </a:solidFill>
                <a:effectLst/>
                <a:latin typeface="Arial" charset="0"/>
                <a:ea typeface="+mn-ea"/>
                <a:cs typeface="+mn-cs"/>
              </a:rPr>
              <a:t>Wi-Fi Alliance </a:t>
            </a:r>
            <a:r>
              <a:rPr lang="en-AU" sz="1200" b="0" i="0" kern="1200" dirty="0" smtClean="0">
                <a:solidFill>
                  <a:schemeClr val="tx1"/>
                </a:solidFill>
                <a:effectLst/>
                <a:latin typeface="Arial" charset="0"/>
                <a:ea typeface="+mn-ea"/>
                <a:cs typeface="+mn-cs"/>
              </a:rPr>
              <a:t>- The Wi-Fi Alliance® (</a:t>
            </a:r>
            <a:r>
              <a:rPr lang="en-AU" sz="1200" b="0" i="0" u="none" strike="noStrike" kern="1200" dirty="0" smtClean="0">
                <a:solidFill>
                  <a:schemeClr val="tx1"/>
                </a:solidFill>
                <a:effectLst/>
                <a:latin typeface="Arial" charset="0"/>
                <a:ea typeface="+mn-ea"/>
                <a:cs typeface="+mn-cs"/>
                <a:hlinkClick r:id="rId3"/>
              </a:rPr>
              <a:t>http://www.wi-fi.org</a:t>
            </a:r>
            <a:r>
              <a:rPr lang="en-AU" sz="1200" b="0" i="0" kern="1200" dirty="0" smtClean="0">
                <a:solidFill>
                  <a:schemeClr val="tx1"/>
                </a:solidFill>
                <a:effectLst/>
                <a:latin typeface="Arial" charset="0"/>
                <a:ea typeface="+mn-ea"/>
                <a:cs typeface="+mn-cs"/>
              </a:rPr>
              <a:t>) is a global, non-profit, industry trade association devoted to promoting the growth and acceptance of WLANs. It is an association of vendors whose objective is to improve the interoperability of products that are based on the 802.11 standard by certifying vendors for conformance to industry norms and adherence to standards.</a:t>
            </a:r>
          </a:p>
          <a:p>
            <a:pPr marL="0" indent="0">
              <a:buNone/>
            </a:pPr>
            <a:r>
              <a:rPr lang="en-AU" sz="1200" b="0" i="0" kern="1200" dirty="0" smtClean="0">
                <a:solidFill>
                  <a:schemeClr val="tx1"/>
                </a:solidFill>
                <a:effectLst/>
                <a:latin typeface="Arial" charset="0"/>
                <a:ea typeface="+mn-ea"/>
                <a:cs typeface="+mn-cs"/>
              </a:rPr>
              <a:t>The Wi-Fi Alliance certifies Wi-Fi and the following product compatibility:</a:t>
            </a:r>
          </a:p>
          <a:p>
            <a:pPr marL="541337" lvl="1" indent="-171450"/>
            <a:r>
              <a:rPr lang="en-AU" sz="1200" b="0" i="0" kern="1200" dirty="0" smtClean="0">
                <a:solidFill>
                  <a:schemeClr val="tx1"/>
                </a:solidFill>
                <a:effectLst/>
                <a:latin typeface="Arial" charset="0"/>
                <a:ea typeface="+mn-ea"/>
                <a:cs typeface="+mn-cs"/>
              </a:rPr>
              <a:t>IEEE 802.11a/b/g/n/ac/ad compatible</a:t>
            </a:r>
          </a:p>
          <a:p>
            <a:pPr marL="541337" lvl="1" indent="-171450"/>
            <a:r>
              <a:rPr lang="en-AU" sz="1200" b="0" i="0" kern="1200" dirty="0" smtClean="0">
                <a:solidFill>
                  <a:schemeClr val="tx1"/>
                </a:solidFill>
                <a:effectLst/>
                <a:latin typeface="Arial" charset="0"/>
                <a:ea typeface="+mn-ea"/>
                <a:cs typeface="+mn-cs"/>
              </a:rPr>
              <a:t>IEEE 802.11i secure using WPA2™ and Extensible Authentication Protocol (EAP)</a:t>
            </a:r>
          </a:p>
          <a:p>
            <a:pPr marL="541337" lvl="1" indent="-171450"/>
            <a:r>
              <a:rPr lang="en-AU" sz="1200" b="0" i="0" kern="1200" dirty="0" smtClean="0">
                <a:solidFill>
                  <a:schemeClr val="tx1"/>
                </a:solidFill>
                <a:effectLst/>
                <a:latin typeface="Arial" charset="0"/>
                <a:ea typeface="+mn-ea"/>
                <a:cs typeface="+mn-cs"/>
              </a:rPr>
              <a:t>Wi-Fi Protected Setup (WPS) to simplify device connections</a:t>
            </a:r>
          </a:p>
          <a:p>
            <a:pPr marL="541337" lvl="1" indent="-171450"/>
            <a:r>
              <a:rPr lang="en-AU" sz="1200" b="0" i="0" kern="1200" dirty="0" smtClean="0">
                <a:solidFill>
                  <a:schemeClr val="tx1"/>
                </a:solidFill>
                <a:effectLst/>
                <a:latin typeface="Arial" charset="0"/>
                <a:ea typeface="+mn-ea"/>
                <a:cs typeface="+mn-cs"/>
              </a:rPr>
              <a:t>Wi-Fi Direct to share media between devices</a:t>
            </a:r>
          </a:p>
          <a:p>
            <a:pPr marL="541337" lvl="1" indent="-171450"/>
            <a:r>
              <a:rPr lang="en-AU" sz="1200" b="0" i="0" kern="1200" dirty="0" smtClean="0">
                <a:solidFill>
                  <a:schemeClr val="tx1"/>
                </a:solidFill>
                <a:effectLst/>
                <a:latin typeface="Arial" charset="0"/>
                <a:ea typeface="+mn-ea"/>
                <a:cs typeface="+mn-cs"/>
              </a:rPr>
              <a:t>Wi-Fi Passpoint to simplify securely connecting to Wi-Fi hotspot networks</a:t>
            </a:r>
          </a:p>
          <a:p>
            <a:pPr marL="541337" lvl="1" indent="-171450"/>
            <a:r>
              <a:rPr lang="en-AU" sz="1200" b="0" i="0" kern="1200" dirty="0" smtClean="0">
                <a:solidFill>
                  <a:schemeClr val="tx1"/>
                </a:solidFill>
                <a:effectLst/>
                <a:latin typeface="Arial" charset="0"/>
                <a:ea typeface="+mn-ea"/>
                <a:cs typeface="+mn-cs"/>
              </a:rPr>
              <a:t>Wi-Fi Miracast to seamlessly display video between devices</a:t>
            </a:r>
          </a:p>
          <a:p>
            <a:pPr marL="0" indent="0">
              <a:buNone/>
            </a:pPr>
            <a:r>
              <a:rPr lang="en-AU" sz="1200" b="1" i="0" kern="1200" dirty="0" smtClean="0">
                <a:solidFill>
                  <a:schemeClr val="tx1"/>
                </a:solidFill>
                <a:effectLst/>
                <a:latin typeface="Arial" charset="0"/>
                <a:ea typeface="+mn-ea"/>
                <a:cs typeface="+mn-cs"/>
              </a:rPr>
              <a:t>Note</a:t>
            </a:r>
            <a:r>
              <a:rPr lang="en-AU" sz="1200" b="0" i="0" kern="1200" dirty="0" smtClean="0">
                <a:solidFill>
                  <a:schemeClr val="tx1"/>
                </a:solidFill>
                <a:effectLst/>
                <a:latin typeface="Arial" charset="0"/>
                <a:ea typeface="+mn-ea"/>
                <a:cs typeface="+mn-cs"/>
              </a:rPr>
              <a:t>: Other Wi-Fi certifications products are available such as WMM® (Wi-Fi Multimedia™), Tunneled Direct Link Setup (TDLS), and WMM-Power Save.</a:t>
            </a:r>
          </a:p>
          <a:p>
            <a:pPr marL="0" indent="0">
              <a:buNone/>
            </a:pPr>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9</a:t>
            </a:fld>
            <a:endParaRPr lang="en-US" dirty="0"/>
          </a:p>
        </p:txBody>
      </p:sp>
    </p:spTree>
    <p:extLst>
      <p:ext uri="{BB962C8B-B14F-4D97-AF65-F5344CB8AC3E}">
        <p14:creationId xmlns:p14="http://schemas.microsoft.com/office/powerpoint/2010/main" val="24803832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Pt_CoverArt1"/>
          <p:cNvPicPr>
            <a:picLocks noChangeAspect="1" noChangeArrowheads="1"/>
          </p:cNvPicPr>
          <p:nvPr/>
        </p:nvPicPr>
        <p:blipFill>
          <a:blip r:embed="rId2" cstate="print"/>
          <a:srcRect/>
          <a:stretch>
            <a:fillRect/>
          </a:stretch>
        </p:blipFill>
        <p:spPr bwMode="auto">
          <a:xfrm>
            <a:off x="0" y="1893888"/>
            <a:ext cx="9140825" cy="2449512"/>
          </a:xfrm>
          <a:prstGeom prst="rect">
            <a:avLst/>
          </a:prstGeom>
          <a:noFill/>
          <a:ln w="9525">
            <a:noFill/>
            <a:miter lim="800000"/>
            <a:headEnd/>
            <a:tailEnd/>
          </a:ln>
        </p:spPr>
      </p:pic>
      <p:sp>
        <p:nvSpPr>
          <p:cNvPr id="5" name="Rectangle 3"/>
          <p:cNvSpPr>
            <a:spLocks noChangeArrowheads="1"/>
          </p:cNvSpPr>
          <p:nvPr/>
        </p:nvSpPr>
        <p:spPr bwMode="auto">
          <a:xfrm>
            <a:off x="4498975" y="6670675"/>
            <a:ext cx="2347913" cy="190500"/>
          </a:xfrm>
          <a:prstGeom prst="rect">
            <a:avLst/>
          </a:prstGeom>
          <a:noFill/>
          <a:ln w="9525">
            <a:noFill/>
            <a:miter lim="800000"/>
            <a:headEnd/>
            <a:tailEnd/>
          </a:ln>
        </p:spPr>
        <p:txBody>
          <a:bodyPr wrap="none" lIns="82124" tIns="41061" rIns="82124" bIns="41061" anchor="b" anchorCtr="1">
            <a:spAutoFit/>
          </a:bodyPr>
          <a:lstStyle/>
          <a:p>
            <a:pPr algn="l" defTabSz="814388">
              <a:lnSpc>
                <a:spcPct val="100000"/>
              </a:lnSpc>
              <a:defRPr/>
            </a:pPr>
            <a:r>
              <a:rPr lang="en-US" sz="700" dirty="0">
                <a:solidFill>
                  <a:srgbClr val="D3D3D3"/>
                </a:solidFill>
              </a:rPr>
              <a:t>© 2007 – 2010, Cisco Systems, Inc. All rights reserved.</a:t>
            </a:r>
          </a:p>
        </p:txBody>
      </p:sp>
      <p:sp>
        <p:nvSpPr>
          <p:cNvPr id="6" name="Rectangle 4"/>
          <p:cNvSpPr>
            <a:spLocks noChangeArrowheads="1"/>
          </p:cNvSpPr>
          <p:nvPr/>
        </p:nvSpPr>
        <p:spPr bwMode="auto">
          <a:xfrm>
            <a:off x="7123113" y="6672263"/>
            <a:ext cx="650875" cy="188912"/>
          </a:xfrm>
          <a:prstGeom prst="rect">
            <a:avLst/>
          </a:prstGeom>
          <a:noFill/>
          <a:ln w="9525">
            <a:noFill/>
            <a:miter lim="800000"/>
            <a:headEnd/>
            <a:tailEnd/>
          </a:ln>
        </p:spPr>
        <p:txBody>
          <a:bodyPr wrap="none" lIns="82124" tIns="41061" rIns="82124" bIns="41061" anchor="b">
            <a:spAutoFit/>
          </a:bodyPr>
          <a:lstStyle/>
          <a:p>
            <a:pPr algn="r" defTabSz="814388">
              <a:lnSpc>
                <a:spcPct val="100000"/>
              </a:lnSpc>
              <a:defRPr/>
            </a:pPr>
            <a:r>
              <a:rPr lang="en-US" sz="700" dirty="0">
                <a:solidFill>
                  <a:srgbClr val="D3D3D3"/>
                </a:solidFill>
              </a:rPr>
              <a:t>Cisco Public</a:t>
            </a:r>
          </a:p>
        </p:txBody>
      </p:sp>
      <p:sp>
        <p:nvSpPr>
          <p:cNvPr id="7" name="Rectangle 5"/>
          <p:cNvSpPr>
            <a:spLocks noChangeArrowheads="1"/>
          </p:cNvSpPr>
          <p:nvPr/>
        </p:nvSpPr>
        <p:spPr bwMode="auto">
          <a:xfrm>
            <a:off x="193675" y="6562725"/>
            <a:ext cx="962025" cy="298450"/>
          </a:xfrm>
          <a:prstGeom prst="rect">
            <a:avLst/>
          </a:prstGeom>
          <a:noFill/>
          <a:ln w="9525">
            <a:noFill/>
            <a:miter lim="800000"/>
            <a:headEnd/>
            <a:tailEnd/>
          </a:ln>
        </p:spPr>
        <p:txBody>
          <a:bodyPr lIns="82124" tIns="41061" rIns="82124" bIns="41061" anchor="b">
            <a:spAutoFit/>
          </a:bodyPr>
          <a:lstStyle/>
          <a:p>
            <a:pPr algn="l" defTabSz="814388">
              <a:lnSpc>
                <a:spcPct val="100000"/>
              </a:lnSpc>
              <a:defRPr/>
            </a:pPr>
            <a:r>
              <a:rPr lang="en-US" sz="700" dirty="0">
                <a:solidFill>
                  <a:srgbClr val="D3D3D3"/>
                </a:solidFill>
              </a:rPr>
              <a:t>ITE PC v4.1</a:t>
            </a:r>
          </a:p>
          <a:p>
            <a:pPr algn="l" defTabSz="814388">
              <a:lnSpc>
                <a:spcPct val="100000"/>
              </a:lnSpc>
              <a:defRPr/>
            </a:pPr>
            <a:r>
              <a:rPr lang="en-US" sz="700" dirty="0" smtClean="0">
                <a:solidFill>
                  <a:srgbClr val="D3D3D3"/>
                </a:solidFill>
              </a:rPr>
              <a:t>Chapter 4</a:t>
            </a:r>
            <a:endParaRPr lang="en-US" sz="700" dirty="0">
              <a:solidFill>
                <a:srgbClr val="D3D3D3"/>
              </a:solidFill>
            </a:endParaRPr>
          </a:p>
        </p:txBody>
      </p:sp>
      <p:sp>
        <p:nvSpPr>
          <p:cNvPr id="8" name="Rectangle 6"/>
          <p:cNvSpPr>
            <a:spLocks noChangeArrowheads="1"/>
          </p:cNvSpPr>
          <p:nvPr/>
        </p:nvSpPr>
        <p:spPr bwMode="auto">
          <a:xfrm>
            <a:off x="8596313" y="6626225"/>
            <a:ext cx="320675" cy="234950"/>
          </a:xfrm>
          <a:prstGeom prst="rect">
            <a:avLst/>
          </a:prstGeom>
          <a:noFill/>
          <a:ln w="9525" algn="ctr">
            <a:noFill/>
            <a:miter lim="800000"/>
            <a:headEnd/>
            <a:tailEnd/>
          </a:ln>
        </p:spPr>
        <p:txBody>
          <a:bodyPr wrap="none" lIns="82124" tIns="41061" rIns="82124" bIns="41061" anchor="b">
            <a:spAutoFit/>
          </a:bodyPr>
          <a:lstStyle/>
          <a:p>
            <a:pPr algn="r" defTabSz="814388">
              <a:lnSpc>
                <a:spcPct val="100000"/>
              </a:lnSpc>
              <a:defRPr/>
            </a:pPr>
            <a:fld id="{C31C4615-7F19-455B-A5C4-EA1B3B194C81}" type="slidenum">
              <a:rPr lang="en-US" sz="1000">
                <a:solidFill>
                  <a:srgbClr val="D3D3D3"/>
                </a:solidFill>
              </a:rPr>
              <a:pPr algn="r" defTabSz="814388">
                <a:lnSpc>
                  <a:spcPct val="100000"/>
                </a:lnSpc>
                <a:defRPr/>
              </a:pPr>
              <a:t>‹#›</a:t>
            </a:fld>
            <a:endParaRPr lang="en-US" sz="1000" dirty="0">
              <a:solidFill>
                <a:srgbClr val="D3D3D3"/>
              </a:solidFill>
            </a:endParaRPr>
          </a:p>
        </p:txBody>
      </p:sp>
      <p:pic>
        <p:nvPicPr>
          <p:cNvPr id="9" name="Picture 9" descr="Cisco_NewLogo"/>
          <p:cNvPicPr>
            <a:picLocks noChangeAspect="1" noChangeArrowheads="1"/>
          </p:cNvPicPr>
          <p:nvPr/>
        </p:nvPicPr>
        <p:blipFill>
          <a:blip r:embed="rId3" cstate="print"/>
          <a:srcRect/>
          <a:stretch>
            <a:fillRect/>
          </a:stretch>
        </p:blipFill>
        <p:spPr bwMode="auto">
          <a:xfrm>
            <a:off x="5483225" y="5940425"/>
            <a:ext cx="3354388" cy="474663"/>
          </a:xfrm>
          <a:prstGeom prst="rect">
            <a:avLst/>
          </a:prstGeom>
          <a:noFill/>
          <a:ln w="9525">
            <a:noFill/>
            <a:miter lim="800000"/>
            <a:headEnd/>
            <a:tailEnd/>
          </a:ln>
        </p:spPr>
      </p:pic>
      <p:pic>
        <p:nvPicPr>
          <p:cNvPr id="10" name="Picture 10" descr="Cisco"/>
          <p:cNvPicPr>
            <a:picLocks noChangeAspect="1" noChangeArrowheads="1"/>
          </p:cNvPicPr>
          <p:nvPr/>
        </p:nvPicPr>
        <p:blipFill>
          <a:blip r:embed="rId4" cstate="print"/>
          <a:srcRect/>
          <a:stretch>
            <a:fillRect/>
          </a:stretch>
        </p:blipFill>
        <p:spPr bwMode="auto">
          <a:xfrm>
            <a:off x="246063" y="119063"/>
            <a:ext cx="1171575" cy="904875"/>
          </a:xfrm>
          <a:prstGeom prst="rect">
            <a:avLst/>
          </a:prstGeom>
          <a:noFill/>
          <a:ln w="9525">
            <a:noFill/>
            <a:miter lim="800000"/>
            <a:headEnd/>
            <a:tailEnd/>
          </a:ln>
        </p:spPr>
      </p:pic>
      <p:sp>
        <p:nvSpPr>
          <p:cNvPr id="1290247" name="Rectangle 7"/>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a:t>Click To Edit Master Title Style</a:t>
            </a:r>
          </a:p>
        </p:txBody>
      </p:sp>
      <p:sp>
        <p:nvSpPr>
          <p:cNvPr id="1290248" name="Rectangle 8"/>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55638" y="798513"/>
            <a:ext cx="8145462"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55638" y="2014538"/>
            <a:ext cx="7940675" cy="3571875"/>
          </a:xfrm>
        </p:spPr>
        <p:txBody>
          <a:bodyPr/>
          <a:lstStyle/>
          <a:p>
            <a:pPr lvl="0"/>
            <a:endParaRPr lang="en-US" noProof="0" dirty="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4face_021208.jpg"/>
          <p:cNvPicPr>
            <a:picLocks noChangeAspect="1"/>
          </p:cNvPicPr>
          <p:nvPr/>
        </p:nvPicPr>
        <p:blipFill>
          <a:blip r:embed="rId2" cstate="print"/>
          <a:srcRect/>
          <a:stretch>
            <a:fillRect/>
          </a:stretch>
        </p:blipFill>
        <p:spPr bwMode="auto">
          <a:xfrm>
            <a:off x="0" y="1911350"/>
            <a:ext cx="9144000" cy="2432050"/>
          </a:xfrm>
          <a:prstGeom prst="rect">
            <a:avLst/>
          </a:prstGeom>
          <a:noFill/>
          <a:ln w="9525">
            <a:noFill/>
            <a:miter lim="800000"/>
            <a:headEnd/>
            <a:tailEnd/>
          </a:ln>
        </p:spPr>
      </p:pic>
      <p:sp>
        <p:nvSpPr>
          <p:cNvPr id="8" name="Rectangle 281"/>
          <p:cNvSpPr>
            <a:spLocks noChangeArrowheads="1"/>
          </p:cNvSpPr>
          <p:nvPr/>
        </p:nvSpPr>
        <p:spPr bwMode="auto">
          <a:xfrm>
            <a:off x="8596313" y="6626225"/>
            <a:ext cx="320675" cy="234950"/>
          </a:xfrm>
          <a:prstGeom prst="rect">
            <a:avLst/>
          </a:prstGeom>
          <a:noFill/>
          <a:ln w="9525" algn="ctr">
            <a:noFill/>
            <a:miter lim="800000"/>
            <a:headEnd/>
            <a:tailEnd/>
          </a:ln>
        </p:spPr>
        <p:txBody>
          <a:bodyPr wrap="none" lIns="82124" tIns="41061" rIns="82124" bIns="41061" anchor="b">
            <a:spAutoFit/>
          </a:bodyPr>
          <a:lstStyle/>
          <a:p>
            <a:pPr algn="r" defTabSz="814388">
              <a:lnSpc>
                <a:spcPct val="100000"/>
              </a:lnSpc>
              <a:defRPr/>
            </a:pPr>
            <a:fld id="{ACFA795C-7F0A-48D8-9FC3-F2BA5F8EB736}" type="slidenum">
              <a:rPr lang="en-US" sz="1000">
                <a:solidFill>
                  <a:srgbClr val="D3D3D3"/>
                </a:solidFill>
              </a:rPr>
              <a:pPr algn="r" defTabSz="814388">
                <a:lnSpc>
                  <a:spcPct val="100000"/>
                </a:lnSpc>
                <a:defRPr/>
              </a:pPr>
              <a:t>‹#›</a:t>
            </a:fld>
            <a:endParaRPr lang="en-US" sz="1000" dirty="0">
              <a:solidFill>
                <a:srgbClr val="D3D3D3"/>
              </a:solidFill>
            </a:endParaRPr>
          </a:p>
        </p:txBody>
      </p:sp>
      <p:pic>
        <p:nvPicPr>
          <p:cNvPr id="9" name="Picture 331" descr="Cisco_NewLogo"/>
          <p:cNvPicPr>
            <a:picLocks noChangeAspect="1" noChangeArrowheads="1"/>
          </p:cNvPicPr>
          <p:nvPr/>
        </p:nvPicPr>
        <p:blipFill>
          <a:blip r:embed="rId3" cstate="print"/>
          <a:srcRect/>
          <a:stretch>
            <a:fillRect/>
          </a:stretch>
        </p:blipFill>
        <p:spPr bwMode="auto">
          <a:xfrm>
            <a:off x="5483225" y="5940425"/>
            <a:ext cx="3354388" cy="474663"/>
          </a:xfrm>
          <a:prstGeom prst="rect">
            <a:avLst/>
          </a:prstGeom>
          <a:noFill/>
          <a:ln w="9525">
            <a:noFill/>
            <a:miter lim="800000"/>
            <a:headEnd/>
            <a:tailEnd/>
          </a:ln>
        </p:spPr>
      </p:pic>
      <p:pic>
        <p:nvPicPr>
          <p:cNvPr id="10" name="Picture 333" descr="Cisco"/>
          <p:cNvPicPr>
            <a:picLocks noChangeAspect="1" noChangeArrowheads="1"/>
          </p:cNvPicPr>
          <p:nvPr/>
        </p:nvPicPr>
        <p:blipFill>
          <a:blip r:embed="rId4" cstate="print"/>
          <a:srcRect/>
          <a:stretch>
            <a:fillRect/>
          </a:stretch>
        </p:blipFill>
        <p:spPr bwMode="auto">
          <a:xfrm>
            <a:off x="246063" y="119063"/>
            <a:ext cx="1171575" cy="904875"/>
          </a:xfrm>
          <a:prstGeom prst="rect">
            <a:avLst/>
          </a:prstGeom>
          <a:noFill/>
          <a:ln w="9525">
            <a:noFill/>
            <a:miter lim="800000"/>
            <a:headEnd/>
            <a:tailEnd/>
          </a:ln>
        </p:spPr>
      </p:pic>
      <p:sp>
        <p:nvSpPr>
          <p:cNvPr id="369873" name="Rectangle 209"/>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smtClean="0"/>
              <a:t>Click to edit Master title style</a:t>
            </a:r>
            <a:endParaRPr lang="en-US"/>
          </a:p>
        </p:txBody>
      </p:sp>
      <p:sp>
        <p:nvSpPr>
          <p:cNvPr id="369874" name="Rectangle 210"/>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smtClean="0"/>
              <a:t>Click to edit Master subtitle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50000"/>
                  </a:schemeClr>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2">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3" Type="http://schemas.openxmlformats.org/officeDocument/2006/relationships/image" Target="../media/image5.pn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55638" y="798513"/>
            <a:ext cx="8145462" cy="838200"/>
          </a:xfrm>
          <a:prstGeom prst="rect">
            <a:avLst/>
          </a:prstGeom>
          <a:noFill/>
          <a:ln w="9525" algn="ctr">
            <a:noFill/>
            <a:miter lim="800000"/>
            <a:headEnd/>
            <a:tailEnd/>
          </a:ln>
        </p:spPr>
        <p:txBody>
          <a:bodyPr vert="horz" wrap="square" lIns="82124" tIns="41061" rIns="82124" bIns="41061" numCol="1" anchor="b" anchorCtr="0" compatLnSpc="1">
            <a:prstTxWarp prst="textNoShape">
              <a:avLst/>
            </a:prstTxWarp>
          </a:bodyPr>
          <a:lstStyle/>
          <a:p>
            <a:pPr lvl="0"/>
            <a:r>
              <a:rPr lang="en-US" smtClean="0"/>
              <a:t>Slide Title</a:t>
            </a:r>
          </a:p>
        </p:txBody>
      </p:sp>
      <p:sp>
        <p:nvSpPr>
          <p:cNvPr id="1027" name="Rectangle 4"/>
          <p:cNvSpPr>
            <a:spLocks noChangeArrowheads="1"/>
          </p:cNvSpPr>
          <p:nvPr/>
        </p:nvSpPr>
        <p:spPr bwMode="auto">
          <a:xfrm>
            <a:off x="193675" y="6562725"/>
            <a:ext cx="962025" cy="298450"/>
          </a:xfrm>
          <a:prstGeom prst="rect">
            <a:avLst/>
          </a:prstGeom>
          <a:noFill/>
          <a:ln w="9525">
            <a:noFill/>
            <a:miter lim="800000"/>
            <a:headEnd/>
            <a:tailEnd/>
          </a:ln>
        </p:spPr>
        <p:txBody>
          <a:bodyPr lIns="82124" tIns="41061" rIns="82124" bIns="41061" anchor="b">
            <a:spAutoFit/>
          </a:bodyPr>
          <a:lstStyle/>
          <a:p>
            <a:pPr algn="l" defTabSz="814388">
              <a:lnSpc>
                <a:spcPct val="100000"/>
              </a:lnSpc>
              <a:defRPr/>
            </a:pPr>
            <a:r>
              <a:rPr lang="en-US" sz="700" dirty="0">
                <a:solidFill>
                  <a:srgbClr val="D3D3D3"/>
                </a:solidFill>
              </a:rPr>
              <a:t>ITE PC v4.1</a:t>
            </a:r>
          </a:p>
          <a:p>
            <a:pPr algn="l" defTabSz="814388">
              <a:lnSpc>
                <a:spcPct val="100000"/>
              </a:lnSpc>
              <a:defRPr/>
            </a:pPr>
            <a:r>
              <a:rPr lang="en-US" sz="700" dirty="0" smtClean="0">
                <a:solidFill>
                  <a:srgbClr val="D3D3D3"/>
                </a:solidFill>
              </a:rPr>
              <a:t>Chapter 4</a:t>
            </a:r>
            <a:endParaRPr lang="en-US" sz="700" dirty="0">
              <a:solidFill>
                <a:srgbClr val="D3D3D3"/>
              </a:solidFill>
            </a:endParaRPr>
          </a:p>
        </p:txBody>
      </p:sp>
      <p:sp>
        <p:nvSpPr>
          <p:cNvPr id="1028" name="Rectangle 5"/>
          <p:cNvSpPr>
            <a:spLocks noChangeArrowheads="1"/>
          </p:cNvSpPr>
          <p:nvPr/>
        </p:nvSpPr>
        <p:spPr bwMode="auto">
          <a:xfrm>
            <a:off x="8596313" y="6626225"/>
            <a:ext cx="320675" cy="234950"/>
          </a:xfrm>
          <a:prstGeom prst="rect">
            <a:avLst/>
          </a:prstGeom>
          <a:noFill/>
          <a:ln w="9525" algn="ctr">
            <a:noFill/>
            <a:miter lim="800000"/>
            <a:headEnd/>
            <a:tailEnd/>
          </a:ln>
        </p:spPr>
        <p:txBody>
          <a:bodyPr wrap="none" lIns="82124" tIns="41061" rIns="82124" bIns="41061" anchor="b">
            <a:spAutoFit/>
          </a:bodyPr>
          <a:lstStyle/>
          <a:p>
            <a:pPr algn="r" defTabSz="814388">
              <a:lnSpc>
                <a:spcPct val="100000"/>
              </a:lnSpc>
              <a:defRPr/>
            </a:pPr>
            <a:fld id="{58EC189E-ADD4-420E-B89E-1E32C54438D7}" type="slidenum">
              <a:rPr lang="en-US" sz="1000">
                <a:solidFill>
                  <a:srgbClr val="D3D3D3"/>
                </a:solidFill>
              </a:rPr>
              <a:pPr algn="r" defTabSz="814388">
                <a:lnSpc>
                  <a:spcPct val="100000"/>
                </a:lnSpc>
                <a:defRPr/>
              </a:pPr>
              <a:t>‹#›</a:t>
            </a:fld>
            <a:endParaRPr lang="en-US" sz="1000" dirty="0">
              <a:solidFill>
                <a:srgbClr val="D3D3D3"/>
              </a:solidFill>
            </a:endParaRPr>
          </a:p>
        </p:txBody>
      </p:sp>
      <p:sp>
        <p:nvSpPr>
          <p:cNvPr id="1029" name="Rectangle 6"/>
          <p:cNvSpPr>
            <a:spLocks noGrp="1" noChangeArrowheads="1"/>
          </p:cNvSpPr>
          <p:nvPr>
            <p:ph type="body" idx="1"/>
          </p:nvPr>
        </p:nvSpPr>
        <p:spPr bwMode="auto">
          <a:xfrm>
            <a:off x="655638" y="2014538"/>
            <a:ext cx="7940675" cy="3571875"/>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0" name="Picture 7" descr="PPt_TopBand_Artwork"/>
          <p:cNvPicPr>
            <a:picLocks noChangeAspect="1" noChangeArrowheads="1"/>
          </p:cNvPicPr>
          <p:nvPr/>
        </p:nvPicPr>
        <p:blipFill>
          <a:blip r:embed="rId14" cstate="print"/>
          <a:srcRect/>
          <a:stretch>
            <a:fillRect/>
          </a:stretch>
        </p:blipFill>
        <p:spPr bwMode="auto">
          <a:xfrm>
            <a:off x="0" y="0"/>
            <a:ext cx="9140825" cy="685800"/>
          </a:xfrm>
          <a:prstGeom prst="rect">
            <a:avLst/>
          </a:prstGeom>
          <a:noFill/>
          <a:ln w="9525">
            <a:noFill/>
            <a:miter lim="800000"/>
            <a:headEnd/>
            <a:tailEnd/>
          </a:ln>
        </p:spPr>
      </p:pic>
      <p:sp>
        <p:nvSpPr>
          <p:cNvPr id="1031" name="Rectangle 8"/>
          <p:cNvSpPr>
            <a:spLocks noChangeArrowheads="1"/>
          </p:cNvSpPr>
          <p:nvPr/>
        </p:nvSpPr>
        <p:spPr bwMode="auto">
          <a:xfrm>
            <a:off x="4498975" y="6670675"/>
            <a:ext cx="2347913" cy="190500"/>
          </a:xfrm>
          <a:prstGeom prst="rect">
            <a:avLst/>
          </a:prstGeom>
          <a:noFill/>
          <a:ln w="9525">
            <a:noFill/>
            <a:miter lim="800000"/>
            <a:headEnd/>
            <a:tailEnd/>
          </a:ln>
        </p:spPr>
        <p:txBody>
          <a:bodyPr wrap="none" lIns="82124" tIns="41061" rIns="82124" bIns="41061" anchor="b" anchorCtr="1">
            <a:spAutoFit/>
          </a:bodyPr>
          <a:lstStyle/>
          <a:p>
            <a:pPr algn="l" defTabSz="814388">
              <a:lnSpc>
                <a:spcPct val="100000"/>
              </a:lnSpc>
              <a:defRPr/>
            </a:pPr>
            <a:r>
              <a:rPr lang="en-US" sz="700" dirty="0">
                <a:solidFill>
                  <a:srgbClr val="D3D3D3"/>
                </a:solidFill>
              </a:rPr>
              <a:t>© 2007 – 2010, Cisco Systems, Inc. All rights reserved.</a:t>
            </a:r>
          </a:p>
        </p:txBody>
      </p:sp>
      <p:sp>
        <p:nvSpPr>
          <p:cNvPr id="1032" name="Rectangle 9"/>
          <p:cNvSpPr>
            <a:spLocks noChangeArrowheads="1"/>
          </p:cNvSpPr>
          <p:nvPr/>
        </p:nvSpPr>
        <p:spPr bwMode="auto">
          <a:xfrm>
            <a:off x="7123113" y="6672263"/>
            <a:ext cx="650875" cy="188912"/>
          </a:xfrm>
          <a:prstGeom prst="rect">
            <a:avLst/>
          </a:prstGeom>
          <a:noFill/>
          <a:ln w="9525">
            <a:noFill/>
            <a:miter lim="800000"/>
            <a:headEnd/>
            <a:tailEnd/>
          </a:ln>
        </p:spPr>
        <p:txBody>
          <a:bodyPr wrap="none" lIns="82124" tIns="41061" rIns="82124" bIns="41061" anchor="b">
            <a:spAutoFit/>
          </a:bodyPr>
          <a:lstStyle/>
          <a:p>
            <a:pPr algn="r" defTabSz="814388">
              <a:lnSpc>
                <a:spcPct val="100000"/>
              </a:lnSpc>
              <a:defRPr/>
            </a:pPr>
            <a:r>
              <a:rPr lang="en-US" sz="700" dirty="0">
                <a:solidFill>
                  <a:srgbClr val="D3D3D3"/>
                </a:solidFill>
              </a:rPr>
              <a:t>Cisco Public</a:t>
            </a:r>
          </a:p>
        </p:txBody>
      </p:sp>
    </p:spTree>
  </p:cSld>
  <p:clrMap bg1="lt1" tx1="dk1" bg2="lt2" tx2="dk2" accent1="accent1" accent2="accent2" accent3="accent3" accent4="accent4" accent5="accent5" accent6="accent6" hlink="hlink" folHlink="folHlink"/>
  <p:sldLayoutIdLst>
    <p:sldLayoutId id="2147484455"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 id="2147484444" r:id="rId12"/>
  </p:sldLayoutIdLst>
  <p:timing>
    <p:tnLst>
      <p:par>
        <p:cTn xmlns:p14="http://schemas.microsoft.com/office/powerpoint/2010/main" id="1" dur="indefinite" restart="never" nodeType="tmRoot"/>
      </p:par>
    </p:tnLst>
  </p:timing>
  <p:hf hdr="0" ftr="0"/>
  <p:txStyles>
    <p:titleStyle>
      <a:lvl1pPr algn="l" defTabSz="814388" rtl="0" eaLnBrk="0" fontAlgn="base" hangingPunct="0">
        <a:lnSpc>
          <a:spcPct val="90000"/>
        </a:lnSpc>
        <a:spcBef>
          <a:spcPct val="0"/>
        </a:spcBef>
        <a:spcAft>
          <a:spcPct val="0"/>
        </a:spcAft>
        <a:defRPr sz="3200" b="1">
          <a:solidFill>
            <a:srgbClr val="708CA1"/>
          </a:solidFill>
          <a:latin typeface="+mj-lt"/>
          <a:ea typeface="+mj-ea"/>
          <a:cs typeface="+mj-cs"/>
        </a:defRPr>
      </a:lvl1pPr>
      <a:lvl2pPr algn="l" defTabSz="814388" rtl="0" eaLnBrk="0" fontAlgn="base" hangingPunct="0">
        <a:lnSpc>
          <a:spcPct val="90000"/>
        </a:lnSpc>
        <a:spcBef>
          <a:spcPct val="0"/>
        </a:spcBef>
        <a:spcAft>
          <a:spcPct val="0"/>
        </a:spcAft>
        <a:defRPr sz="3200" b="1">
          <a:solidFill>
            <a:srgbClr val="708CA1"/>
          </a:solidFill>
          <a:latin typeface="Arial" charset="0"/>
        </a:defRPr>
      </a:lvl2pPr>
      <a:lvl3pPr algn="l" defTabSz="814388" rtl="0" eaLnBrk="0" fontAlgn="base" hangingPunct="0">
        <a:lnSpc>
          <a:spcPct val="90000"/>
        </a:lnSpc>
        <a:spcBef>
          <a:spcPct val="0"/>
        </a:spcBef>
        <a:spcAft>
          <a:spcPct val="0"/>
        </a:spcAft>
        <a:defRPr sz="3200" b="1">
          <a:solidFill>
            <a:srgbClr val="708CA1"/>
          </a:solidFill>
          <a:latin typeface="Arial" charset="0"/>
        </a:defRPr>
      </a:lvl3pPr>
      <a:lvl4pPr algn="l" defTabSz="814388" rtl="0" eaLnBrk="0" fontAlgn="base" hangingPunct="0">
        <a:lnSpc>
          <a:spcPct val="90000"/>
        </a:lnSpc>
        <a:spcBef>
          <a:spcPct val="0"/>
        </a:spcBef>
        <a:spcAft>
          <a:spcPct val="0"/>
        </a:spcAft>
        <a:defRPr sz="3200" b="1">
          <a:solidFill>
            <a:srgbClr val="708CA1"/>
          </a:solidFill>
          <a:latin typeface="Arial" charset="0"/>
        </a:defRPr>
      </a:lvl4pPr>
      <a:lvl5pPr algn="l" defTabSz="814388" rtl="0" eaLnBrk="0" fontAlgn="base" hangingPunct="0">
        <a:lnSpc>
          <a:spcPct val="90000"/>
        </a:lnSpc>
        <a:spcBef>
          <a:spcPct val="0"/>
        </a:spcBef>
        <a:spcAft>
          <a:spcPct val="0"/>
        </a:spcAft>
        <a:defRPr sz="3200" b="1">
          <a:solidFill>
            <a:srgbClr val="708CA1"/>
          </a:solidFill>
          <a:latin typeface="Arial" charset="0"/>
        </a:defRPr>
      </a:lvl5pPr>
      <a:lvl6pPr marL="457200" algn="l" defTabSz="814388" rtl="0" fontAlgn="base">
        <a:lnSpc>
          <a:spcPct val="90000"/>
        </a:lnSpc>
        <a:spcBef>
          <a:spcPct val="0"/>
        </a:spcBef>
        <a:spcAft>
          <a:spcPct val="0"/>
        </a:spcAft>
        <a:defRPr sz="3200" b="1">
          <a:solidFill>
            <a:srgbClr val="708CA1"/>
          </a:solidFill>
          <a:latin typeface="Arial" charset="0"/>
        </a:defRPr>
      </a:lvl6pPr>
      <a:lvl7pPr marL="914400" algn="l" defTabSz="814388" rtl="0" fontAlgn="base">
        <a:lnSpc>
          <a:spcPct val="90000"/>
        </a:lnSpc>
        <a:spcBef>
          <a:spcPct val="0"/>
        </a:spcBef>
        <a:spcAft>
          <a:spcPct val="0"/>
        </a:spcAft>
        <a:defRPr sz="3200" b="1">
          <a:solidFill>
            <a:srgbClr val="708CA1"/>
          </a:solidFill>
          <a:latin typeface="Arial" charset="0"/>
        </a:defRPr>
      </a:lvl7pPr>
      <a:lvl8pPr marL="1371600" algn="l" defTabSz="814388" rtl="0" fontAlgn="base">
        <a:lnSpc>
          <a:spcPct val="90000"/>
        </a:lnSpc>
        <a:spcBef>
          <a:spcPct val="0"/>
        </a:spcBef>
        <a:spcAft>
          <a:spcPct val="0"/>
        </a:spcAft>
        <a:defRPr sz="3200" b="1">
          <a:solidFill>
            <a:srgbClr val="708CA1"/>
          </a:solidFill>
          <a:latin typeface="Arial" charset="0"/>
        </a:defRPr>
      </a:lvl8pPr>
      <a:lvl9pPr marL="1828800" algn="l" defTabSz="814388" rtl="0" fontAlgn="base">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pitchFamily="2" charset="2"/>
        <a:buChar char="§"/>
        <a:defRPr sz="2400">
          <a:solidFill>
            <a:schemeClr val="tx1"/>
          </a:solidFill>
          <a:latin typeface="+mn-lt"/>
          <a:ea typeface="+mn-ea"/>
          <a:cs typeface="+mn-cs"/>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defRPr>
      </a:lvl5pPr>
      <a:lvl6pPr marL="2062163" algn="l" defTabSz="814388" rtl="0" eaLnBrk="0" fontAlgn="base" hangingPunct="0">
        <a:lnSpc>
          <a:spcPct val="95000"/>
        </a:lnSpc>
        <a:spcBef>
          <a:spcPct val="35000"/>
        </a:spcBef>
        <a:spcAft>
          <a:spcPct val="0"/>
        </a:spcAft>
        <a:buClr>
          <a:srgbClr val="708CA1"/>
        </a:buClr>
        <a:defRPr sz="2000">
          <a:solidFill>
            <a:schemeClr val="tx1"/>
          </a:solidFill>
          <a:latin typeface="+mn-lt"/>
        </a:defRPr>
      </a:lvl6pPr>
      <a:lvl7pPr marL="2519363" algn="l" defTabSz="814388" rtl="0" eaLnBrk="0" fontAlgn="base" hangingPunct="0">
        <a:lnSpc>
          <a:spcPct val="95000"/>
        </a:lnSpc>
        <a:spcBef>
          <a:spcPct val="35000"/>
        </a:spcBef>
        <a:spcAft>
          <a:spcPct val="0"/>
        </a:spcAft>
        <a:buClr>
          <a:srgbClr val="708CA1"/>
        </a:buClr>
        <a:defRPr sz="2000">
          <a:solidFill>
            <a:schemeClr val="tx1"/>
          </a:solidFill>
          <a:latin typeface="+mn-lt"/>
        </a:defRPr>
      </a:lvl7pPr>
      <a:lvl8pPr marL="2976563" algn="l" defTabSz="814388" rtl="0" eaLnBrk="0" fontAlgn="base" hangingPunct="0">
        <a:lnSpc>
          <a:spcPct val="95000"/>
        </a:lnSpc>
        <a:spcBef>
          <a:spcPct val="35000"/>
        </a:spcBef>
        <a:spcAft>
          <a:spcPct val="0"/>
        </a:spcAft>
        <a:buClr>
          <a:srgbClr val="708CA1"/>
        </a:buClr>
        <a:defRPr sz="2000">
          <a:solidFill>
            <a:schemeClr val="tx1"/>
          </a:solidFill>
          <a:latin typeface="+mn-lt"/>
        </a:defRPr>
      </a:lvl8pPr>
      <a:lvl9pPr marL="3433763" algn="l" defTabSz="814388" rtl="0" eaLnBrk="0" fontAlgn="base" hangingPunct="0">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6146"/>
          <p:cNvSpPr>
            <a:spLocks noGrp="1" noChangeArrowheads="1"/>
          </p:cNvSpPr>
          <p:nvPr>
            <p:ph type="title"/>
          </p:nvPr>
        </p:nvSpPr>
        <p:spPr bwMode="auto">
          <a:xfrm>
            <a:off x="655638" y="798513"/>
            <a:ext cx="8145462" cy="838200"/>
          </a:xfrm>
          <a:prstGeom prst="rect">
            <a:avLst/>
          </a:prstGeom>
          <a:noFill/>
          <a:ln w="9525" algn="ctr">
            <a:noFill/>
            <a:miter lim="800000"/>
            <a:headEnd/>
            <a:tailEnd/>
          </a:ln>
        </p:spPr>
        <p:txBody>
          <a:bodyPr vert="horz" wrap="square" lIns="82124" tIns="41061" rIns="82124" bIns="41061" numCol="1" anchor="b" anchorCtr="0" compatLnSpc="1">
            <a:prstTxWarp prst="textNoShape">
              <a:avLst/>
            </a:prstTxWarp>
          </a:bodyPr>
          <a:lstStyle/>
          <a:p>
            <a:pPr lvl="0"/>
            <a:r>
              <a:rPr lang="en-US" smtClean="0"/>
              <a:t>Slide Title</a:t>
            </a:r>
          </a:p>
        </p:txBody>
      </p:sp>
      <p:sp>
        <p:nvSpPr>
          <p:cNvPr id="2052" name="Rectangle 6282"/>
          <p:cNvSpPr>
            <a:spLocks noChangeArrowheads="1"/>
          </p:cNvSpPr>
          <p:nvPr/>
        </p:nvSpPr>
        <p:spPr bwMode="auto">
          <a:xfrm>
            <a:off x="8596313" y="6626225"/>
            <a:ext cx="320675" cy="234950"/>
          </a:xfrm>
          <a:prstGeom prst="rect">
            <a:avLst/>
          </a:prstGeom>
          <a:noFill/>
          <a:ln w="9525" algn="ctr">
            <a:noFill/>
            <a:miter lim="800000"/>
            <a:headEnd/>
            <a:tailEnd/>
          </a:ln>
        </p:spPr>
        <p:txBody>
          <a:bodyPr wrap="none" lIns="82124" tIns="41061" rIns="82124" bIns="41061" anchor="b">
            <a:spAutoFit/>
          </a:bodyPr>
          <a:lstStyle/>
          <a:p>
            <a:pPr algn="r" defTabSz="814388">
              <a:lnSpc>
                <a:spcPct val="100000"/>
              </a:lnSpc>
              <a:defRPr/>
            </a:pPr>
            <a:fld id="{85C5E045-6C48-46C0-92AE-30A8710B0BBD}" type="slidenum">
              <a:rPr lang="en-US" sz="1000">
                <a:solidFill>
                  <a:srgbClr val="D3D3D3"/>
                </a:solidFill>
              </a:rPr>
              <a:pPr algn="r" defTabSz="814388">
                <a:lnSpc>
                  <a:spcPct val="100000"/>
                </a:lnSpc>
                <a:defRPr/>
              </a:pPr>
              <a:t>‹#›</a:t>
            </a:fld>
            <a:endParaRPr lang="en-US" sz="1000" dirty="0">
              <a:solidFill>
                <a:srgbClr val="D3D3D3"/>
              </a:solidFill>
            </a:endParaRPr>
          </a:p>
        </p:txBody>
      </p:sp>
      <p:sp>
        <p:nvSpPr>
          <p:cNvPr id="2053" name="Rectangle 6284"/>
          <p:cNvSpPr>
            <a:spLocks noGrp="1" noChangeArrowheads="1"/>
          </p:cNvSpPr>
          <p:nvPr>
            <p:ph type="body" idx="1"/>
          </p:nvPr>
        </p:nvSpPr>
        <p:spPr bwMode="auto">
          <a:xfrm>
            <a:off x="655638" y="2014538"/>
            <a:ext cx="7940675" cy="3571875"/>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6" name="Picture 8" descr="Rev08_Cisco_BrandBar10_060408.png"/>
          <p:cNvPicPr>
            <a:picLocks noChangeAspect="1"/>
          </p:cNvPicPr>
          <p:nvPr/>
        </p:nvPicPr>
        <p:blipFill>
          <a:blip r:embed="rId13" cstate="print"/>
          <a:srcRect/>
          <a:stretch>
            <a:fillRect/>
          </a:stretch>
        </p:blipFill>
        <p:spPr bwMode="auto">
          <a:xfrm>
            <a:off x="0" y="0"/>
            <a:ext cx="9144000" cy="3413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56" r:id="rId1"/>
    <p:sldLayoutId id="2147484445" r:id="rId2"/>
    <p:sldLayoutId id="2147484446" r:id="rId3"/>
    <p:sldLayoutId id="2147484447" r:id="rId4"/>
    <p:sldLayoutId id="2147484448" r:id="rId5"/>
    <p:sldLayoutId id="2147484449" r:id="rId6"/>
    <p:sldLayoutId id="2147484450" r:id="rId7"/>
    <p:sldLayoutId id="2147484451" r:id="rId8"/>
    <p:sldLayoutId id="2147484452" r:id="rId9"/>
    <p:sldLayoutId id="2147484453" r:id="rId10"/>
    <p:sldLayoutId id="2147484454" r:id="rId11"/>
  </p:sldLayoutIdLst>
  <p:timing>
    <p:tnLst>
      <p:par>
        <p:cTn xmlns:p14="http://schemas.microsoft.com/office/powerpoint/2010/main" id="1" dur="indefinite" restart="never" nodeType="tmRoot"/>
      </p:par>
    </p:tnLst>
  </p:timing>
  <p:hf hdr="0" ftr="0"/>
  <p:txStyles>
    <p:titleStyle>
      <a:lvl1pPr algn="l" defTabSz="814388" rtl="0" eaLnBrk="0" fontAlgn="base" hangingPunct="0">
        <a:lnSpc>
          <a:spcPct val="90000"/>
        </a:lnSpc>
        <a:spcBef>
          <a:spcPct val="0"/>
        </a:spcBef>
        <a:spcAft>
          <a:spcPct val="0"/>
        </a:spcAft>
        <a:defRPr sz="3200" b="1">
          <a:solidFill>
            <a:schemeClr val="tx2">
              <a:lumMod val="50000"/>
            </a:schemeClr>
          </a:solidFill>
          <a:latin typeface="+mj-lt"/>
          <a:ea typeface="+mj-ea"/>
          <a:cs typeface="+mj-cs"/>
        </a:defRPr>
      </a:lvl1pPr>
      <a:lvl2pPr algn="l" defTabSz="814388" rtl="0" eaLnBrk="0" fontAlgn="base" hangingPunct="0">
        <a:lnSpc>
          <a:spcPct val="90000"/>
        </a:lnSpc>
        <a:spcBef>
          <a:spcPct val="0"/>
        </a:spcBef>
        <a:spcAft>
          <a:spcPct val="0"/>
        </a:spcAft>
        <a:defRPr sz="3200" b="1">
          <a:solidFill>
            <a:srgbClr val="708CA1"/>
          </a:solidFill>
          <a:latin typeface="Arial" charset="0"/>
        </a:defRPr>
      </a:lvl2pPr>
      <a:lvl3pPr algn="l" defTabSz="814388" rtl="0" eaLnBrk="0" fontAlgn="base" hangingPunct="0">
        <a:lnSpc>
          <a:spcPct val="90000"/>
        </a:lnSpc>
        <a:spcBef>
          <a:spcPct val="0"/>
        </a:spcBef>
        <a:spcAft>
          <a:spcPct val="0"/>
        </a:spcAft>
        <a:defRPr sz="3200" b="1">
          <a:solidFill>
            <a:srgbClr val="708CA1"/>
          </a:solidFill>
          <a:latin typeface="Arial" charset="0"/>
        </a:defRPr>
      </a:lvl3pPr>
      <a:lvl4pPr algn="l" defTabSz="814388" rtl="0" eaLnBrk="0" fontAlgn="base" hangingPunct="0">
        <a:lnSpc>
          <a:spcPct val="90000"/>
        </a:lnSpc>
        <a:spcBef>
          <a:spcPct val="0"/>
        </a:spcBef>
        <a:spcAft>
          <a:spcPct val="0"/>
        </a:spcAft>
        <a:defRPr sz="3200" b="1">
          <a:solidFill>
            <a:srgbClr val="708CA1"/>
          </a:solidFill>
          <a:latin typeface="Arial" charset="0"/>
        </a:defRPr>
      </a:lvl4pPr>
      <a:lvl5pPr algn="l" defTabSz="814388" rtl="0" eaLnBrk="0" fontAlgn="base" hangingPunct="0">
        <a:lnSpc>
          <a:spcPct val="90000"/>
        </a:lnSpc>
        <a:spcBef>
          <a:spcPct val="0"/>
        </a:spcBef>
        <a:spcAft>
          <a:spcPct val="0"/>
        </a:spcAft>
        <a:defRPr sz="3200" b="1">
          <a:solidFill>
            <a:srgbClr val="708CA1"/>
          </a:solidFill>
          <a:latin typeface="Arial"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pitchFamily="2" charset="2"/>
        <a:buChar char="§"/>
        <a:defRPr sz="2400">
          <a:solidFill>
            <a:schemeClr val="tx1"/>
          </a:solidFill>
          <a:latin typeface="+mn-lt"/>
          <a:ea typeface="+mn-ea"/>
          <a:cs typeface="+mn-cs"/>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20.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800" dirty="0" smtClean="0"/>
              <a:t> </a:t>
            </a:r>
            <a:br>
              <a:rPr lang="en-US" sz="2800" dirty="0" smtClean="0"/>
            </a:br>
            <a:r>
              <a:rPr lang="en-US" sz="2800" dirty="0"/>
              <a:t>Wireless Infrastructure Components</a:t>
            </a:r>
            <a:br>
              <a:rPr lang="en-US" sz="2800" dirty="0"/>
            </a:br>
            <a:endParaRPr lang="en-US" sz="2800" dirty="0" smtClean="0">
              <a:solidFill>
                <a:schemeClr val="folHlink"/>
              </a:solidFill>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356" y="464685"/>
            <a:ext cx="8145462" cy="838200"/>
          </a:xfrm>
        </p:spPr>
        <p:txBody>
          <a:bodyPr/>
          <a:lstStyle/>
          <a:p>
            <a:r>
              <a:rPr lang="en-US" sz="1800" dirty="0"/>
              <a:t>Wireless Infrastructure Components</a:t>
            </a:r>
            <a:br>
              <a:rPr lang="en-US" sz="1800" dirty="0"/>
            </a:br>
            <a:r>
              <a:rPr lang="en-US" dirty="0" smtClean="0">
                <a:ea typeface="ＭＳ Ｐゴシック" pitchFamily="34" charset="-128"/>
              </a:rPr>
              <a:t>Wireless NICs</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2106" y="1797061"/>
            <a:ext cx="5089585" cy="3936711"/>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
        <p:nvSpPr>
          <p:cNvPr id="6" name="Content Placeholder 2"/>
          <p:cNvSpPr>
            <a:spLocks noGrp="1"/>
          </p:cNvSpPr>
          <p:nvPr>
            <p:ph idx="1"/>
          </p:nvPr>
        </p:nvSpPr>
        <p:spPr>
          <a:xfrm>
            <a:off x="537029" y="1797061"/>
            <a:ext cx="3155077" cy="3719001"/>
          </a:xfrm>
        </p:spPr>
        <p:txBody>
          <a:bodyPr/>
          <a:lstStyle/>
          <a:p>
            <a:pPr marL="0" indent="0">
              <a:buNone/>
            </a:pPr>
            <a:r>
              <a:rPr lang="en-US" sz="2000" dirty="0" smtClean="0"/>
              <a:t>Wireless deployment requires:</a:t>
            </a:r>
          </a:p>
          <a:p>
            <a:pPr marL="342900" indent="-342900"/>
            <a:r>
              <a:rPr lang="en-US" sz="2000" dirty="0" smtClean="0"/>
              <a:t>End devices with wireless NICs</a:t>
            </a:r>
          </a:p>
          <a:p>
            <a:pPr marL="342900" indent="-342900"/>
            <a:r>
              <a:rPr lang="en-US" sz="2000" dirty="0" smtClean="0"/>
              <a:t>Infrastructure device, such as a wireless router or wireless AP</a:t>
            </a:r>
            <a:endParaRPr lang="en-US" sz="2000" dirty="0"/>
          </a:p>
        </p:txBody>
      </p:sp>
    </p:spTree>
    <p:extLst>
      <p:ext uri="{BB962C8B-B14F-4D97-AF65-F5344CB8AC3E}">
        <p14:creationId xmlns:p14="http://schemas.microsoft.com/office/powerpoint/2010/main" val="91528327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227" y="493713"/>
            <a:ext cx="8145462" cy="838200"/>
          </a:xfrm>
        </p:spPr>
        <p:txBody>
          <a:bodyPr/>
          <a:lstStyle/>
          <a:p>
            <a:r>
              <a:rPr lang="en-US" sz="1800" dirty="0"/>
              <a:t>Wireless Infrastructure Components</a:t>
            </a:r>
            <a:br>
              <a:rPr lang="en-US" sz="1800" dirty="0"/>
            </a:br>
            <a:r>
              <a:rPr lang="en-US" dirty="0" smtClean="0">
                <a:ea typeface="ＭＳ Ｐゴシック" pitchFamily="34" charset="-128"/>
              </a:rPr>
              <a:t>Wireless Home Router</a:t>
            </a: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1932"/>
          <a:stretch>
            <a:fillRect/>
          </a:stretch>
        </p:blipFill>
        <p:spPr bwMode="auto">
          <a:xfrm>
            <a:off x="3330353" y="1770743"/>
            <a:ext cx="5410318" cy="4657032"/>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517313" y="1771026"/>
            <a:ext cx="2784012" cy="3370153"/>
          </a:xfrm>
          <a:prstGeom prst="rect">
            <a:avLst/>
          </a:prstGeom>
        </p:spPr>
        <p:txBody>
          <a:bodyPr wrap="square">
            <a:spAutoFit/>
          </a:bodyPr>
          <a:lstStyle/>
          <a:p>
            <a:pPr algn="l"/>
            <a:r>
              <a:rPr lang="en-US" sz="2000" dirty="0"/>
              <a:t>A home user typically interconnects wireless devices using a small, integrated wireless router. </a:t>
            </a:r>
          </a:p>
          <a:p>
            <a:pPr algn="l"/>
            <a:endParaRPr lang="en-US" sz="2000" dirty="0"/>
          </a:p>
          <a:p>
            <a:pPr algn="l"/>
            <a:r>
              <a:rPr lang="en-US" sz="2000" dirty="0"/>
              <a:t>These serve as: </a:t>
            </a:r>
          </a:p>
          <a:p>
            <a:pPr marL="236538" indent="-236538" algn="l" defTabSz="814388">
              <a:lnSpc>
                <a:spcPct val="95000"/>
              </a:lnSpc>
              <a:spcBef>
                <a:spcPct val="50000"/>
              </a:spcBef>
              <a:buClr>
                <a:srgbClr val="708CA1"/>
              </a:buClr>
              <a:buFont typeface="Wingdings" pitchFamily="2" charset="2"/>
              <a:buChar char="§"/>
            </a:pPr>
            <a:r>
              <a:rPr lang="en-US" sz="2000" dirty="0"/>
              <a:t>access point</a:t>
            </a:r>
          </a:p>
          <a:p>
            <a:pPr marL="236538" indent="-236538" algn="l" defTabSz="814388">
              <a:lnSpc>
                <a:spcPct val="95000"/>
              </a:lnSpc>
              <a:spcBef>
                <a:spcPct val="50000"/>
              </a:spcBef>
              <a:buClr>
                <a:srgbClr val="708CA1"/>
              </a:buClr>
              <a:buFont typeface="Wingdings" pitchFamily="2" charset="2"/>
              <a:buChar char="§"/>
            </a:pPr>
            <a:r>
              <a:rPr lang="en-US" sz="2000" dirty="0"/>
              <a:t>Ethernet switch</a:t>
            </a:r>
          </a:p>
          <a:p>
            <a:pPr marL="236538" indent="-236538" algn="l" defTabSz="814388">
              <a:lnSpc>
                <a:spcPct val="95000"/>
              </a:lnSpc>
              <a:spcBef>
                <a:spcPct val="50000"/>
              </a:spcBef>
              <a:buClr>
                <a:srgbClr val="708CA1"/>
              </a:buClr>
              <a:buFont typeface="Wingdings" pitchFamily="2" charset="2"/>
              <a:buChar char="§"/>
            </a:pPr>
            <a:r>
              <a:rPr lang="en-US" sz="2000" dirty="0"/>
              <a:t>router</a:t>
            </a:r>
          </a:p>
        </p:txBody>
      </p:sp>
    </p:spTree>
    <p:extLst>
      <p:ext uri="{BB962C8B-B14F-4D97-AF65-F5344CB8AC3E}">
        <p14:creationId xmlns:p14="http://schemas.microsoft.com/office/powerpoint/2010/main" val="249231225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482" y="479199"/>
            <a:ext cx="8145462" cy="838200"/>
          </a:xfrm>
        </p:spPr>
        <p:txBody>
          <a:bodyPr/>
          <a:lstStyle/>
          <a:p>
            <a:r>
              <a:rPr lang="en-US" sz="1800" dirty="0"/>
              <a:t>Wireless Infrastructure Components</a:t>
            </a:r>
            <a:br>
              <a:rPr lang="en-US" sz="1800" dirty="0"/>
            </a:br>
            <a:r>
              <a:rPr lang="en-US" dirty="0" smtClean="0">
                <a:ea typeface="ＭＳ Ｐゴシック" pitchFamily="34" charset="-128"/>
              </a:rPr>
              <a:t>Business Wireless Solutions</a:t>
            </a:r>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0344" y="1718582"/>
            <a:ext cx="3490459" cy="4070563"/>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421" y="1718583"/>
            <a:ext cx="4381500" cy="4076700"/>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410482" y="5937935"/>
            <a:ext cx="747320" cy="258532"/>
          </a:xfrm>
          <a:prstGeom prst="rect">
            <a:avLst/>
          </a:prstGeom>
        </p:spPr>
        <p:txBody>
          <a:bodyPr wrap="none">
            <a:spAutoFit/>
          </a:bodyPr>
          <a:lstStyle/>
          <a:p>
            <a:r>
              <a:rPr lang="en-AU" sz="1200" dirty="0">
                <a:solidFill>
                  <a:srgbClr val="000000"/>
                </a:solidFill>
              </a:rPr>
              <a:t>Figure 1</a:t>
            </a:r>
            <a:endParaRPr lang="en-AU" dirty="0"/>
          </a:p>
        </p:txBody>
      </p:sp>
      <p:sp>
        <p:nvSpPr>
          <p:cNvPr id="7" name="Rectangle 6"/>
          <p:cNvSpPr/>
          <p:nvPr/>
        </p:nvSpPr>
        <p:spPr>
          <a:xfrm>
            <a:off x="4920344" y="5904839"/>
            <a:ext cx="747320" cy="258532"/>
          </a:xfrm>
          <a:prstGeom prst="rect">
            <a:avLst/>
          </a:prstGeom>
        </p:spPr>
        <p:txBody>
          <a:bodyPr wrap="none">
            <a:spAutoFit/>
          </a:bodyPr>
          <a:lstStyle/>
          <a:p>
            <a:r>
              <a:rPr lang="en-AU" sz="1200" dirty="0">
                <a:solidFill>
                  <a:srgbClr val="000000"/>
                </a:solidFill>
              </a:rPr>
              <a:t>Figure </a:t>
            </a:r>
            <a:r>
              <a:rPr lang="en-AU" sz="1200" dirty="0" smtClean="0">
                <a:solidFill>
                  <a:srgbClr val="000000"/>
                </a:solidFill>
              </a:rPr>
              <a:t>2</a:t>
            </a:r>
            <a:endParaRPr lang="en-AU" dirty="0"/>
          </a:p>
        </p:txBody>
      </p:sp>
    </p:spTree>
    <p:extLst>
      <p:ext uri="{BB962C8B-B14F-4D97-AF65-F5344CB8AC3E}">
        <p14:creationId xmlns:p14="http://schemas.microsoft.com/office/powerpoint/2010/main" val="285680769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842" y="450171"/>
            <a:ext cx="8145462" cy="838200"/>
          </a:xfrm>
        </p:spPr>
        <p:txBody>
          <a:bodyPr/>
          <a:lstStyle/>
          <a:p>
            <a:r>
              <a:rPr lang="en-US" sz="1800" dirty="0"/>
              <a:t>Wireless Infrastructure Components</a:t>
            </a:r>
            <a:br>
              <a:rPr lang="en-US" sz="1800" dirty="0"/>
            </a:br>
            <a:r>
              <a:rPr lang="en-US" dirty="0" smtClean="0">
                <a:ea typeface="ＭＳ Ｐゴシック" pitchFamily="34" charset="-128"/>
              </a:rPr>
              <a:t>Wireless Access Points</a:t>
            </a:r>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842" y="1884361"/>
            <a:ext cx="3956958" cy="4395487"/>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68801" y="1890255"/>
            <a:ext cx="4277860" cy="4376202"/>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5853782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816" y="521098"/>
            <a:ext cx="8145462" cy="838200"/>
          </a:xfrm>
        </p:spPr>
        <p:txBody>
          <a:bodyPr/>
          <a:lstStyle/>
          <a:p>
            <a:r>
              <a:rPr lang="en-US" sz="1800" dirty="0"/>
              <a:t>Wireless Infrastructure Components</a:t>
            </a:r>
            <a:br>
              <a:rPr lang="en-US" sz="1800" dirty="0"/>
            </a:br>
            <a:r>
              <a:rPr lang="en-US" dirty="0" smtClean="0">
                <a:ea typeface="ＭＳ Ｐゴシック" pitchFamily="34" charset="-128"/>
              </a:rPr>
              <a:t>Small Wireless Deployment Solutions</a:t>
            </a:r>
            <a:endParaRPr lang="en-US"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0926" y="1359298"/>
            <a:ext cx="5708042" cy="5338987"/>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4153816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537" y="435652"/>
            <a:ext cx="8653463" cy="838200"/>
          </a:xfrm>
        </p:spPr>
        <p:txBody>
          <a:bodyPr/>
          <a:lstStyle/>
          <a:p>
            <a:r>
              <a:rPr lang="en-US" sz="1800" dirty="0"/>
              <a:t>Wireless Infrastructure Components</a:t>
            </a:r>
            <a:br>
              <a:rPr lang="en-US" sz="1800" dirty="0"/>
            </a:br>
            <a:r>
              <a:rPr lang="en-US" sz="3000" dirty="0" smtClean="0">
                <a:ea typeface="ＭＳ Ｐゴシック" pitchFamily="34" charset="-128"/>
              </a:rPr>
              <a:t>Small Wireless Deployment Solutions (cont.)</a:t>
            </a:r>
            <a:endParaRPr lang="en-US" sz="3000"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569" y="1375452"/>
            <a:ext cx="4999344" cy="4735062"/>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
        <p:nvSpPr>
          <p:cNvPr id="5" name="Content Placeholder 2"/>
          <p:cNvSpPr>
            <a:spLocks noGrp="1"/>
          </p:cNvSpPr>
          <p:nvPr>
            <p:ph idx="1"/>
          </p:nvPr>
        </p:nvSpPr>
        <p:spPr>
          <a:xfrm>
            <a:off x="5639629" y="1810880"/>
            <a:ext cx="3062823" cy="3453707"/>
          </a:xfrm>
        </p:spPr>
        <p:txBody>
          <a:bodyPr/>
          <a:lstStyle/>
          <a:p>
            <a:pPr marL="290513" indent="-290513"/>
            <a:r>
              <a:rPr lang="en-US" sz="2000" dirty="0" smtClean="0"/>
              <a:t>Each AP is configured and managed individually.</a:t>
            </a:r>
          </a:p>
          <a:p>
            <a:pPr marL="290513" indent="-290513"/>
            <a:r>
              <a:rPr lang="en-US" sz="2000" dirty="0" smtClean="0"/>
              <a:t>This can become a problem when several APs are required.</a:t>
            </a:r>
            <a:endParaRPr lang="en-US" sz="2000" dirty="0"/>
          </a:p>
        </p:txBody>
      </p:sp>
    </p:spTree>
    <p:extLst>
      <p:ext uri="{BB962C8B-B14F-4D97-AF65-F5344CB8AC3E}">
        <p14:creationId xmlns:p14="http://schemas.microsoft.com/office/powerpoint/2010/main" val="313027697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6" y="493714"/>
            <a:ext cx="8145462" cy="838200"/>
          </a:xfrm>
        </p:spPr>
        <p:txBody>
          <a:bodyPr/>
          <a:lstStyle/>
          <a:p>
            <a:r>
              <a:rPr lang="en-US" sz="1800" dirty="0"/>
              <a:t>Wireless Infrastructure Components</a:t>
            </a:r>
            <a:br>
              <a:rPr lang="en-US" sz="1800" dirty="0"/>
            </a:br>
            <a:r>
              <a:rPr lang="en-US" dirty="0" smtClean="0">
                <a:ea typeface="ＭＳ Ｐゴシック" pitchFamily="34" charset="-128"/>
              </a:rPr>
              <a:t>Small Wireless Deployment Solutions</a:t>
            </a:r>
            <a:endParaRPr lang="en-US"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886" y="1457004"/>
            <a:ext cx="5166525" cy="4706030"/>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
        <p:nvSpPr>
          <p:cNvPr id="5" name="Content Placeholder 2"/>
          <p:cNvSpPr>
            <a:spLocks noGrp="1"/>
          </p:cNvSpPr>
          <p:nvPr>
            <p:ph idx="1"/>
          </p:nvPr>
        </p:nvSpPr>
        <p:spPr>
          <a:xfrm>
            <a:off x="5558411" y="1471518"/>
            <a:ext cx="3367875" cy="4421282"/>
          </a:xfrm>
        </p:spPr>
        <p:txBody>
          <a:bodyPr/>
          <a:lstStyle/>
          <a:p>
            <a:pPr marL="231775" indent="-231775"/>
            <a:r>
              <a:rPr lang="en-US" sz="2000" dirty="0" smtClean="0"/>
              <a:t>Support the clustering of APs without the use of a controller.</a:t>
            </a:r>
          </a:p>
          <a:p>
            <a:r>
              <a:rPr lang="en-US" sz="2000" dirty="0"/>
              <a:t>Multiple APs can be deployed and pushed to a single configuration to all devices within the cluster, managing the wireless network as a single system without worrying about interference between APs, and without configuring each AP as a separate device.</a:t>
            </a:r>
          </a:p>
        </p:txBody>
      </p:sp>
    </p:spTree>
    <p:extLst>
      <p:ext uri="{BB962C8B-B14F-4D97-AF65-F5344CB8AC3E}">
        <p14:creationId xmlns:p14="http://schemas.microsoft.com/office/powerpoint/2010/main" val="364656569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486" y="493714"/>
            <a:ext cx="8145462" cy="838200"/>
          </a:xfrm>
        </p:spPr>
        <p:txBody>
          <a:bodyPr/>
          <a:lstStyle/>
          <a:p>
            <a:r>
              <a:rPr lang="en-US" sz="1800" dirty="0"/>
              <a:t>Wireless Infrastructure Components</a:t>
            </a:r>
            <a:br>
              <a:rPr lang="en-US" sz="1800" dirty="0"/>
            </a:br>
            <a:r>
              <a:rPr lang="en-US" dirty="0" smtClean="0">
                <a:ea typeface="ＭＳ Ｐゴシック" pitchFamily="34" charset="-128"/>
              </a:rPr>
              <a:t>Large Wireless Deployment Solutions</a:t>
            </a:r>
            <a:endParaRPr lang="en-US" dirty="0"/>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0613" y="1833788"/>
            <a:ext cx="3318352" cy="4567012"/>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
        <p:nvSpPr>
          <p:cNvPr id="5" name="Content Placeholder 2"/>
          <p:cNvSpPr>
            <a:spLocks noGrp="1"/>
          </p:cNvSpPr>
          <p:nvPr>
            <p:ph idx="1"/>
          </p:nvPr>
        </p:nvSpPr>
        <p:spPr>
          <a:xfrm>
            <a:off x="507788" y="1804690"/>
            <a:ext cx="4746384" cy="4509024"/>
          </a:xfrm>
        </p:spPr>
        <p:txBody>
          <a:bodyPr/>
          <a:lstStyle/>
          <a:p>
            <a:pPr marL="342900" indent="-342900"/>
            <a:r>
              <a:rPr lang="en-US" sz="2000" dirty="0" smtClean="0"/>
              <a:t>For larger organizations with many APs, Cisco provides controller-based managed solutions, including the Cisco Meraki Cloud Managed Architecture and the Cisco Unified Wireless Network Architecture.</a:t>
            </a:r>
          </a:p>
          <a:p>
            <a:pPr marL="342900" indent="-342900"/>
            <a:r>
              <a:rPr lang="en-US" sz="2000" dirty="0" smtClean="0"/>
              <a:t>Cisco Meraki cloud architecture is a management solution used to simplify the wireless deployment. Using this architecture, APs are </a:t>
            </a:r>
            <a:r>
              <a:rPr lang="en-US" sz="2000" dirty="0"/>
              <a:t>centrally managed from </a:t>
            </a:r>
            <a:r>
              <a:rPr lang="en-US" sz="2000" dirty="0" smtClean="0"/>
              <a:t>a controller in the cloud.</a:t>
            </a:r>
          </a:p>
        </p:txBody>
      </p:sp>
    </p:spTree>
    <p:extLst>
      <p:ext uri="{BB962C8B-B14F-4D97-AF65-F5344CB8AC3E}">
        <p14:creationId xmlns:p14="http://schemas.microsoft.com/office/powerpoint/2010/main" val="217640324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314" y="478971"/>
            <a:ext cx="8824686" cy="870857"/>
          </a:xfrm>
        </p:spPr>
        <p:txBody>
          <a:bodyPr/>
          <a:lstStyle/>
          <a:p>
            <a:r>
              <a:rPr lang="en-US" sz="1800" dirty="0"/>
              <a:t>Wireless Infrastructure Components</a:t>
            </a:r>
            <a:r>
              <a:rPr lang="en-US" sz="1800" dirty="0" smtClean="0">
                <a:ea typeface="ＭＳ Ｐゴシック" pitchFamily="34" charset="-128"/>
              </a:rPr>
              <a:t/>
            </a:r>
            <a:br>
              <a:rPr lang="en-US" sz="1800" dirty="0" smtClean="0">
                <a:ea typeface="ＭＳ Ｐゴシック" pitchFamily="34" charset="-128"/>
              </a:rPr>
            </a:br>
            <a:r>
              <a:rPr lang="en-US" sz="3100" dirty="0" smtClean="0">
                <a:ea typeface="ＭＳ Ｐゴシック" pitchFamily="34" charset="-128"/>
              </a:rPr>
              <a:t>Large Wireless Deployment Solutions (cont.)</a:t>
            </a:r>
            <a:endParaRPr lang="en-US" sz="3100" dirty="0"/>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5829" y="1633225"/>
            <a:ext cx="5141192" cy="4792446"/>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6812849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314" y="478971"/>
            <a:ext cx="8824686" cy="870857"/>
          </a:xfrm>
        </p:spPr>
        <p:txBody>
          <a:bodyPr/>
          <a:lstStyle/>
          <a:p>
            <a:r>
              <a:rPr lang="en-US" sz="1800" dirty="0"/>
              <a:t>Wireless Infrastructure Components</a:t>
            </a:r>
            <a:r>
              <a:rPr lang="en-US" sz="1800" dirty="0" smtClean="0">
                <a:ea typeface="ＭＳ Ｐゴシック" pitchFamily="34" charset="-128"/>
              </a:rPr>
              <a:t/>
            </a:r>
            <a:br>
              <a:rPr lang="en-US" sz="1800" dirty="0" smtClean="0">
                <a:ea typeface="ＭＳ Ｐゴシック" pitchFamily="34" charset="-128"/>
              </a:rPr>
            </a:br>
            <a:r>
              <a:rPr lang="en-US" sz="3100" dirty="0" smtClean="0">
                <a:ea typeface="ＭＳ Ｐゴシック" pitchFamily="34" charset="-128"/>
              </a:rPr>
              <a:t>Large Wireless Deployment Solutions (cont.)</a:t>
            </a:r>
            <a:endParaRPr lang="en-US" sz="3100" dirty="0"/>
          </a:p>
        </p:txBody>
      </p:sp>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1474" y="1646917"/>
            <a:ext cx="5514067" cy="4946094"/>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3776873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48809" y="450171"/>
            <a:ext cx="8145462" cy="838200"/>
          </a:xfrm>
        </p:spPr>
        <p:txBody>
          <a:bodyPr/>
          <a:lstStyle/>
          <a:p>
            <a:pPr eaLnBrk="1" hangingPunct="1"/>
            <a:r>
              <a:rPr lang="en-US" dirty="0"/>
              <a:t>Wireless Infrastructure Components</a:t>
            </a:r>
          </a:p>
        </p:txBody>
      </p:sp>
      <p:sp>
        <p:nvSpPr>
          <p:cNvPr id="6147" name="Rectangle 3"/>
          <p:cNvSpPr>
            <a:spLocks noGrp="1" noChangeArrowheads="1"/>
          </p:cNvSpPr>
          <p:nvPr>
            <p:ph idx="1"/>
          </p:nvPr>
        </p:nvSpPr>
        <p:spPr>
          <a:xfrm>
            <a:off x="577972" y="1529522"/>
            <a:ext cx="8131175" cy="4437062"/>
          </a:xfrm>
        </p:spPr>
        <p:txBody>
          <a:bodyPr/>
          <a:lstStyle/>
          <a:p>
            <a:pPr marL="0" indent="0" eaLnBrk="1" hangingPunct="1">
              <a:buFont typeface="Wingdings" pitchFamily="2" charset="2"/>
              <a:buNone/>
            </a:pPr>
            <a:r>
              <a:rPr lang="en-US" sz="2000" dirty="0" smtClean="0">
                <a:cs typeface="Arial" charset="0"/>
              </a:rPr>
              <a:t>1. Introduction</a:t>
            </a:r>
          </a:p>
          <a:p>
            <a:pPr marL="0" indent="0" eaLnBrk="1" hangingPunct="1">
              <a:buFont typeface="Wingdings" pitchFamily="2" charset="2"/>
              <a:buNone/>
            </a:pPr>
            <a:r>
              <a:rPr lang="en-US" sz="2000" dirty="0" smtClean="0">
                <a:cs typeface="Arial" charset="0"/>
              </a:rPr>
              <a:t>2. Wireless LAN Concepts</a:t>
            </a:r>
          </a:p>
          <a:p>
            <a:pPr marL="0" indent="0" eaLnBrk="1" hangingPunct="1">
              <a:buFont typeface="Wingdings" pitchFamily="2" charset="2"/>
              <a:buNone/>
            </a:pPr>
            <a:r>
              <a:rPr lang="en-US" sz="2000" dirty="0" smtClean="0">
                <a:cs typeface="Arial" charset="0"/>
              </a:rPr>
              <a:t>3. Ad Hoc vs. Infrastructure</a:t>
            </a:r>
          </a:p>
          <a:p>
            <a:pPr marL="0" indent="0" eaLnBrk="1" hangingPunct="1">
              <a:buFont typeface="Wingdings" pitchFamily="2" charset="2"/>
              <a:buNone/>
            </a:pPr>
            <a:r>
              <a:rPr lang="en-US" sz="2000" dirty="0" smtClean="0">
                <a:cs typeface="Arial" charset="0"/>
              </a:rPr>
              <a:t>3. Summary</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914" y="435428"/>
            <a:ext cx="8824686" cy="870857"/>
          </a:xfrm>
        </p:spPr>
        <p:txBody>
          <a:bodyPr/>
          <a:lstStyle/>
          <a:p>
            <a:r>
              <a:rPr lang="en-US" sz="1800" dirty="0"/>
              <a:t>Wireless Infrastructure Components</a:t>
            </a:r>
            <a:r>
              <a:rPr lang="en-US" sz="1800" dirty="0" smtClean="0">
                <a:ea typeface="ＭＳ Ｐゴシック" pitchFamily="34" charset="-128"/>
              </a:rPr>
              <a:t/>
            </a:r>
            <a:br>
              <a:rPr lang="en-US" sz="1800" dirty="0" smtClean="0">
                <a:ea typeface="ＭＳ Ｐゴシック" pitchFamily="34" charset="-128"/>
              </a:rPr>
            </a:br>
            <a:r>
              <a:rPr lang="en-US" dirty="0" smtClean="0">
                <a:ea typeface="ＭＳ Ｐゴシック" pitchFamily="34" charset="-128"/>
              </a:rPr>
              <a:t>Wireless Antennas</a:t>
            </a:r>
            <a:endParaRPr lang="en-US" dirty="0"/>
          </a:p>
        </p:txBody>
      </p:sp>
      <p:pic>
        <p:nvPicPr>
          <p:cNvPr id="3" name="Picture 2"/>
          <p:cNvPicPr>
            <a:picLocks noChangeAspect="1"/>
          </p:cNvPicPr>
          <p:nvPr/>
        </p:nvPicPr>
        <p:blipFill>
          <a:blip r:embed="rId3"/>
          <a:stretch>
            <a:fillRect/>
          </a:stretch>
        </p:blipFill>
        <p:spPr>
          <a:xfrm>
            <a:off x="6115050" y="2757488"/>
            <a:ext cx="2857500" cy="2790493"/>
          </a:xfrm>
          <a:prstGeom prst="rect">
            <a:avLst/>
          </a:prstGeom>
        </p:spPr>
      </p:pic>
      <p:sp>
        <p:nvSpPr>
          <p:cNvPr id="4" name="Content Placeholder 2"/>
          <p:cNvSpPr>
            <a:spLocks noGrp="1"/>
          </p:cNvSpPr>
          <p:nvPr>
            <p:ph idx="1"/>
          </p:nvPr>
        </p:nvSpPr>
        <p:spPr>
          <a:xfrm>
            <a:off x="197329" y="1444047"/>
            <a:ext cx="6046309" cy="4962146"/>
          </a:xfrm>
        </p:spPr>
        <p:txBody>
          <a:bodyPr/>
          <a:lstStyle/>
          <a:p>
            <a:pPr marL="342900" indent="-342900">
              <a:spcBef>
                <a:spcPts val="1200"/>
              </a:spcBef>
              <a:buNone/>
            </a:pPr>
            <a:r>
              <a:rPr lang="en-US" sz="2000" dirty="0" smtClean="0"/>
              <a:t>Cisco Aironet APs can use:</a:t>
            </a:r>
          </a:p>
          <a:p>
            <a:pPr marL="342900" indent="-342900">
              <a:spcBef>
                <a:spcPts val="1200"/>
              </a:spcBef>
            </a:pPr>
            <a:r>
              <a:rPr lang="en-US" sz="2000" b="1" dirty="0" smtClean="0"/>
              <a:t>Omnidirectional Wi-Fi Antennas </a:t>
            </a:r>
            <a:r>
              <a:rPr lang="en-US" sz="2000" dirty="0" smtClean="0"/>
              <a:t>– Factory Wi-Fi gear often uses basic dipole antennas, also referred to as “rubber duck” design, similar to those used on walkie-talkie radios. Omnidirectional antennas provide 360-degree coverage.</a:t>
            </a:r>
            <a:endParaRPr lang="en-US" sz="2000" b="1" dirty="0" smtClean="0"/>
          </a:p>
          <a:p>
            <a:pPr marL="342900" indent="-342900">
              <a:spcBef>
                <a:spcPts val="1200"/>
              </a:spcBef>
            </a:pPr>
            <a:r>
              <a:rPr lang="en-US" sz="2000" b="1" dirty="0" smtClean="0"/>
              <a:t>Directional Wi-Fi Antennas </a:t>
            </a:r>
            <a:r>
              <a:rPr lang="en-US" sz="2000" dirty="0" smtClean="0"/>
              <a:t>– Directional antennas focus the radio signal in a given direction, which enhances the signal to and from the AP in the direction the antenna is pointing.</a:t>
            </a:r>
          </a:p>
          <a:p>
            <a:pPr marL="342900" indent="-342900">
              <a:spcBef>
                <a:spcPts val="1200"/>
              </a:spcBef>
            </a:pPr>
            <a:r>
              <a:rPr lang="en-US" sz="2000" b="1" dirty="0" smtClean="0"/>
              <a:t>Yagi antennas </a:t>
            </a:r>
            <a:r>
              <a:rPr lang="en-US" sz="2000" dirty="0" smtClean="0"/>
              <a:t>– Type of directional radio antenna that can be used for long-distance Wi-Fi networking.</a:t>
            </a:r>
          </a:p>
        </p:txBody>
      </p:sp>
    </p:spTree>
    <p:extLst>
      <p:ext uri="{BB962C8B-B14F-4D97-AF65-F5344CB8AC3E}">
        <p14:creationId xmlns:p14="http://schemas.microsoft.com/office/powerpoint/2010/main" val="247245143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914" y="493485"/>
            <a:ext cx="8824686" cy="870857"/>
          </a:xfrm>
        </p:spPr>
        <p:txBody>
          <a:bodyPr/>
          <a:lstStyle/>
          <a:p>
            <a:r>
              <a:rPr lang="en-US" sz="1800" dirty="0" smtClean="0">
                <a:ea typeface="ＭＳ Ｐゴシック" pitchFamily="34" charset="-128"/>
              </a:rPr>
              <a:t>802.11 </a:t>
            </a:r>
            <a:r>
              <a:rPr lang="en-US" sz="1800" dirty="0" smtClean="0"/>
              <a:t>Wireless</a:t>
            </a:r>
            <a:r>
              <a:rPr lang="en-US" sz="1800" dirty="0" smtClean="0">
                <a:ea typeface="ＭＳ Ｐゴシック" pitchFamily="34" charset="-128"/>
              </a:rPr>
              <a:t> Topologies</a:t>
            </a:r>
            <a:br>
              <a:rPr lang="en-US" sz="1800" dirty="0" smtClean="0">
                <a:ea typeface="ＭＳ Ｐゴシック" pitchFamily="34" charset="-128"/>
              </a:rPr>
            </a:br>
            <a:r>
              <a:rPr lang="en-US" dirty="0" smtClean="0">
                <a:ea typeface="ＭＳ Ｐゴシック" pitchFamily="34" charset="-128"/>
              </a:rPr>
              <a:t>802.11 Wireless Topology Modes</a:t>
            </a:r>
            <a:endParaRPr lang="en-US" dirty="0"/>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7828" y="1595454"/>
            <a:ext cx="5950858" cy="5100736"/>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2927977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28" y="449942"/>
            <a:ext cx="8824686" cy="870857"/>
          </a:xfrm>
        </p:spPr>
        <p:txBody>
          <a:bodyPr/>
          <a:lstStyle/>
          <a:p>
            <a:r>
              <a:rPr lang="en-US" sz="1800" dirty="0" smtClean="0">
                <a:ea typeface="ＭＳ Ｐゴシック" pitchFamily="34" charset="-128"/>
              </a:rPr>
              <a:t>802.11 </a:t>
            </a:r>
            <a:r>
              <a:rPr lang="en-US" sz="1800" dirty="0" smtClean="0"/>
              <a:t>Wireless</a:t>
            </a:r>
            <a:r>
              <a:rPr lang="en-US" sz="1800" dirty="0" smtClean="0">
                <a:ea typeface="ＭＳ Ｐゴシック" pitchFamily="34" charset="-128"/>
              </a:rPr>
              <a:t> Topologies</a:t>
            </a:r>
            <a:br>
              <a:rPr lang="en-US" sz="1800" dirty="0" smtClean="0">
                <a:ea typeface="ＭＳ Ｐゴシック" pitchFamily="34" charset="-128"/>
              </a:rPr>
            </a:br>
            <a:r>
              <a:rPr lang="en-US" dirty="0" smtClean="0">
                <a:ea typeface="ＭＳ Ｐゴシック" pitchFamily="34" charset="-128"/>
              </a:rPr>
              <a:t>802.11 Wireless Topology Modes (cont.)</a:t>
            </a:r>
            <a:endParaRPr lang="en-US" dirty="0"/>
          </a:p>
        </p:txBody>
      </p:sp>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4543" y="1435797"/>
            <a:ext cx="5563229" cy="5075458"/>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6446657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28" y="449943"/>
            <a:ext cx="8534401" cy="783772"/>
          </a:xfrm>
        </p:spPr>
        <p:txBody>
          <a:bodyPr/>
          <a:lstStyle/>
          <a:p>
            <a:r>
              <a:rPr lang="en-US" sz="1800" dirty="0" smtClean="0">
                <a:ea typeface="ＭＳ Ｐゴシック" pitchFamily="34" charset="-128"/>
              </a:rPr>
              <a:t>802.11 </a:t>
            </a:r>
            <a:r>
              <a:rPr lang="en-US" sz="1800" dirty="0" smtClean="0"/>
              <a:t>Wireless</a:t>
            </a:r>
            <a:r>
              <a:rPr lang="en-US" sz="1800" dirty="0" smtClean="0">
                <a:ea typeface="ＭＳ Ｐゴシック" pitchFamily="34" charset="-128"/>
              </a:rPr>
              <a:t> Topologies</a:t>
            </a:r>
            <a:br>
              <a:rPr lang="en-US" sz="1800" dirty="0" smtClean="0">
                <a:ea typeface="ＭＳ Ｐゴシック" pitchFamily="34" charset="-128"/>
              </a:rPr>
            </a:br>
            <a:r>
              <a:rPr lang="en-US" dirty="0" smtClean="0">
                <a:ea typeface="ＭＳ Ｐゴシック" pitchFamily="34" charset="-128"/>
              </a:rPr>
              <a:t>Ad Hoc Mode</a:t>
            </a:r>
            <a:endParaRPr lang="en-US" dirty="0"/>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9083"/>
          <a:stretch>
            <a:fillRect/>
          </a:stretch>
        </p:blipFill>
        <p:spPr bwMode="auto">
          <a:xfrm>
            <a:off x="1851085" y="2653795"/>
            <a:ext cx="5283968" cy="3641462"/>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
        <p:nvSpPr>
          <p:cNvPr id="5" name="Content Placeholder 2"/>
          <p:cNvSpPr>
            <a:spLocks noGrp="1"/>
          </p:cNvSpPr>
          <p:nvPr>
            <p:ph idx="1"/>
          </p:nvPr>
        </p:nvSpPr>
        <p:spPr>
          <a:xfrm>
            <a:off x="493486" y="1571616"/>
            <a:ext cx="7920231" cy="995095"/>
          </a:xfrm>
        </p:spPr>
        <p:txBody>
          <a:bodyPr/>
          <a:lstStyle/>
          <a:p>
            <a:pPr marL="0" indent="0">
              <a:buNone/>
            </a:pPr>
            <a:r>
              <a:rPr lang="en-US" sz="2000" b="1" dirty="0" smtClean="0"/>
              <a:t>Tethering</a:t>
            </a:r>
            <a:r>
              <a:rPr lang="en-US" sz="2000" dirty="0" smtClean="0"/>
              <a:t> (personal hotspot) – Variation of the Ad Hoc topology when a smart phone or tablet with cellular data access is enabled to create a personal hotspot.</a:t>
            </a:r>
          </a:p>
        </p:txBody>
      </p:sp>
    </p:spTree>
    <p:extLst>
      <p:ext uri="{BB962C8B-B14F-4D97-AF65-F5344CB8AC3E}">
        <p14:creationId xmlns:p14="http://schemas.microsoft.com/office/powerpoint/2010/main" val="380574135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314" y="478971"/>
            <a:ext cx="8824686" cy="870857"/>
          </a:xfrm>
        </p:spPr>
        <p:txBody>
          <a:bodyPr/>
          <a:lstStyle/>
          <a:p>
            <a:r>
              <a:rPr lang="en-US" sz="1800" dirty="0" smtClean="0">
                <a:ea typeface="ＭＳ Ｐゴシック" pitchFamily="34" charset="-128"/>
              </a:rPr>
              <a:t>802.11 </a:t>
            </a:r>
            <a:r>
              <a:rPr lang="en-US" sz="1800" dirty="0" smtClean="0"/>
              <a:t>Wireless</a:t>
            </a:r>
            <a:r>
              <a:rPr lang="en-US" sz="1800" dirty="0" smtClean="0">
                <a:ea typeface="ＭＳ Ｐゴシック" pitchFamily="34" charset="-128"/>
              </a:rPr>
              <a:t> Topologies</a:t>
            </a:r>
            <a:br>
              <a:rPr lang="en-US" sz="1800" dirty="0" smtClean="0">
                <a:ea typeface="ＭＳ Ｐゴシック" pitchFamily="34" charset="-128"/>
              </a:rPr>
            </a:br>
            <a:r>
              <a:rPr lang="en-US" dirty="0" smtClean="0">
                <a:ea typeface="ＭＳ Ｐゴシック" pitchFamily="34" charset="-128"/>
              </a:rPr>
              <a:t>Infrastructure Mode</a:t>
            </a:r>
            <a:endParaRPr lang="en-US" dirty="0"/>
          </a:p>
        </p:txBody>
      </p:sp>
      <p:pic>
        <p:nvPicPr>
          <p:cNvPr id="1331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043"/>
          <a:stretch/>
        </p:blipFill>
        <p:spPr bwMode="auto">
          <a:xfrm>
            <a:off x="1801586" y="1604147"/>
            <a:ext cx="5310414" cy="4927281"/>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9925212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914" y="449942"/>
            <a:ext cx="8824686" cy="870857"/>
          </a:xfrm>
        </p:spPr>
        <p:txBody>
          <a:bodyPr/>
          <a:lstStyle/>
          <a:p>
            <a:r>
              <a:rPr lang="en-US" sz="1800" dirty="0" smtClean="0">
                <a:ea typeface="ＭＳ Ｐゴシック" pitchFamily="34" charset="-128"/>
              </a:rPr>
              <a:t>802.11 </a:t>
            </a:r>
            <a:r>
              <a:rPr lang="en-US" sz="1800" dirty="0" smtClean="0"/>
              <a:t>Wireless</a:t>
            </a:r>
            <a:r>
              <a:rPr lang="en-US" sz="1800" dirty="0" smtClean="0">
                <a:ea typeface="ＭＳ Ｐゴシック" pitchFamily="34" charset="-128"/>
              </a:rPr>
              <a:t> Topologies</a:t>
            </a:r>
            <a:br>
              <a:rPr lang="en-US" sz="1800" dirty="0" smtClean="0">
                <a:ea typeface="ＭＳ Ｐゴシック" pitchFamily="34" charset="-128"/>
              </a:rPr>
            </a:br>
            <a:r>
              <a:rPr lang="en-US" dirty="0" smtClean="0">
                <a:ea typeface="ＭＳ Ｐゴシック" pitchFamily="34" charset="-128"/>
              </a:rPr>
              <a:t>Infrastructure Mode (cont.)</a:t>
            </a:r>
            <a:endParaRPr lang="en-US" dirty="0"/>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4915" y="1471387"/>
            <a:ext cx="5419044" cy="5044948"/>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2581322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61725" y="319541"/>
            <a:ext cx="8145462" cy="838200"/>
          </a:xfrm>
        </p:spPr>
        <p:txBody>
          <a:bodyPr/>
          <a:lstStyle/>
          <a:p>
            <a:pPr eaLnBrk="1" hangingPunct="1"/>
            <a:r>
              <a:rPr lang="en-US" dirty="0" smtClean="0">
                <a:ea typeface="ＭＳ Ｐゴシック" pitchFamily="34" charset="-128"/>
              </a:rPr>
              <a:t>Summary</a:t>
            </a:r>
          </a:p>
        </p:txBody>
      </p:sp>
      <p:sp>
        <p:nvSpPr>
          <p:cNvPr id="6147" name="Rectangle 3"/>
          <p:cNvSpPr>
            <a:spLocks noGrp="1" noChangeArrowheads="1"/>
          </p:cNvSpPr>
          <p:nvPr>
            <p:ph idx="1"/>
          </p:nvPr>
        </p:nvSpPr>
        <p:spPr>
          <a:xfrm>
            <a:off x="435430" y="1306284"/>
            <a:ext cx="8258628" cy="5109029"/>
          </a:xfrm>
        </p:spPr>
        <p:txBody>
          <a:bodyPr/>
          <a:lstStyle/>
          <a:p>
            <a:r>
              <a:rPr lang="en-US" sz="2000" dirty="0" smtClean="0"/>
              <a:t>WLANs </a:t>
            </a:r>
            <a:r>
              <a:rPr lang="en-US" sz="2000" dirty="0"/>
              <a:t>are often implemented in homes, offices, and campus environments. </a:t>
            </a:r>
            <a:endParaRPr lang="en-US" sz="2000" dirty="0" smtClean="0"/>
          </a:p>
          <a:p>
            <a:r>
              <a:rPr lang="en-US" sz="2000" dirty="0" smtClean="0"/>
              <a:t>Only </a:t>
            </a:r>
            <a:r>
              <a:rPr lang="en-US" sz="2000" dirty="0"/>
              <a:t>the 2.4, </a:t>
            </a:r>
            <a:r>
              <a:rPr lang="en-US" sz="2000" dirty="0" smtClean="0"/>
              <a:t>GHz</a:t>
            </a:r>
            <a:r>
              <a:rPr lang="en-US" sz="2000" dirty="0"/>
              <a:t>, 5.0 </a:t>
            </a:r>
            <a:r>
              <a:rPr lang="en-US" sz="2000" dirty="0" smtClean="0"/>
              <a:t>GHz</a:t>
            </a:r>
            <a:r>
              <a:rPr lang="en-US" sz="2000" dirty="0"/>
              <a:t>, and 60 </a:t>
            </a:r>
            <a:r>
              <a:rPr lang="en-US" sz="2000" dirty="0" smtClean="0"/>
              <a:t>GHz </a:t>
            </a:r>
            <a:r>
              <a:rPr lang="en-US" sz="2000" dirty="0"/>
              <a:t>frequencies are used for 802.11 WLANs. </a:t>
            </a:r>
            <a:endParaRPr lang="en-US" sz="2000" dirty="0" smtClean="0"/>
          </a:p>
          <a:p>
            <a:r>
              <a:rPr lang="en-US" sz="2000" dirty="0" smtClean="0"/>
              <a:t>The </a:t>
            </a:r>
            <a:r>
              <a:rPr lang="en-US" sz="2000" dirty="0"/>
              <a:t>Wi-Fi Alliance certifies that vendor products conform to industry standards and norms</a:t>
            </a:r>
            <a:r>
              <a:rPr lang="en-US" sz="2000" dirty="0" smtClean="0"/>
              <a:t>.</a:t>
            </a:r>
          </a:p>
          <a:p>
            <a:r>
              <a:rPr lang="en-US" sz="2000" dirty="0"/>
              <a:t>A STA uses a wireless NIC to connect to an infrastructure device such as a wireless router or wireless AP. </a:t>
            </a:r>
          </a:p>
          <a:p>
            <a:r>
              <a:rPr lang="en-US" sz="2000" dirty="0"/>
              <a:t>STAs connect using an SSID. </a:t>
            </a:r>
            <a:endParaRPr lang="en-US" sz="2000" dirty="0" smtClean="0"/>
          </a:p>
          <a:p>
            <a:r>
              <a:rPr lang="en-US" sz="2000" dirty="0"/>
              <a:t>APs can be implemented as standalone devices, in small clusters, or in a larger controller-based network</a:t>
            </a:r>
            <a:r>
              <a:rPr lang="en-US" sz="2000" dirty="0" smtClean="0"/>
              <a:t>.</a:t>
            </a:r>
            <a:endParaRPr lang="en-US" sz="2000" dirty="0"/>
          </a:p>
          <a:p>
            <a:pPr marL="0" indent="0">
              <a:buNone/>
            </a:pPr>
            <a:endParaRPr lang="en-US" sz="2000" dirty="0"/>
          </a:p>
        </p:txBody>
      </p:sp>
    </p:spTree>
    <p:extLst>
      <p:ext uri="{BB962C8B-B14F-4D97-AF65-F5344CB8AC3E}">
        <p14:creationId xmlns:p14="http://schemas.microsoft.com/office/powerpoint/2010/main" val="102415424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90753" y="319541"/>
            <a:ext cx="8145462" cy="838200"/>
          </a:xfrm>
        </p:spPr>
        <p:txBody>
          <a:bodyPr/>
          <a:lstStyle/>
          <a:p>
            <a:pPr eaLnBrk="1" hangingPunct="1"/>
            <a:r>
              <a:rPr lang="en-US" dirty="0" smtClean="0">
                <a:ea typeface="ＭＳ Ｐゴシック" pitchFamily="34" charset="-128"/>
              </a:rPr>
              <a:t>Summary</a:t>
            </a:r>
          </a:p>
        </p:txBody>
      </p:sp>
      <p:sp>
        <p:nvSpPr>
          <p:cNvPr id="6147" name="Rectangle 3"/>
          <p:cNvSpPr>
            <a:spLocks noGrp="1" noChangeArrowheads="1"/>
          </p:cNvSpPr>
          <p:nvPr>
            <p:ph idx="1"/>
          </p:nvPr>
        </p:nvSpPr>
        <p:spPr>
          <a:xfrm>
            <a:off x="464455" y="1306286"/>
            <a:ext cx="8215087" cy="4471760"/>
          </a:xfrm>
        </p:spPr>
        <p:txBody>
          <a:bodyPr/>
          <a:lstStyle/>
          <a:p>
            <a:r>
              <a:rPr lang="en-US" sz="2000" dirty="0" smtClean="0"/>
              <a:t>A </a:t>
            </a:r>
            <a:r>
              <a:rPr lang="en-US" sz="2000" dirty="0"/>
              <a:t>Cisco Aironet AP can use an </a:t>
            </a:r>
            <a:r>
              <a:rPr lang="en-US" sz="2000" dirty="0" smtClean="0"/>
              <a:t>onmidirectional </a:t>
            </a:r>
            <a:r>
              <a:rPr lang="en-US" sz="2000" dirty="0"/>
              <a:t>antenna, a directional antenna, or a yagi antenna to direct signals. </a:t>
            </a:r>
            <a:endParaRPr lang="en-US" sz="2000" dirty="0" smtClean="0"/>
          </a:p>
          <a:p>
            <a:r>
              <a:rPr lang="en-US" sz="2000" dirty="0" smtClean="0"/>
              <a:t>IEEE </a:t>
            </a:r>
            <a:r>
              <a:rPr lang="en-US" sz="2000" dirty="0"/>
              <a:t>802.11n/ac/ad use MIMO technology to improve throughput and support up to four </a:t>
            </a:r>
            <a:r>
              <a:rPr lang="en-US" sz="2000" dirty="0" smtClean="0"/>
              <a:t>antennas, </a:t>
            </a:r>
            <a:r>
              <a:rPr lang="en-US" sz="2000" dirty="0"/>
              <a:t>simultaneously</a:t>
            </a:r>
            <a:r>
              <a:rPr lang="en-US" sz="2000" dirty="0" smtClean="0"/>
              <a:t>.</a:t>
            </a:r>
          </a:p>
          <a:p>
            <a:r>
              <a:rPr lang="en-US" sz="2000" dirty="0"/>
              <a:t>In ad-hoc mode or IBSS, two wireless devices connect to each other in a P2P manner.</a:t>
            </a:r>
          </a:p>
          <a:p>
            <a:r>
              <a:rPr lang="en-US" sz="2000" dirty="0"/>
              <a:t>In infrastructure mode, APs connect to network infrastructure using the wired DS. </a:t>
            </a:r>
          </a:p>
          <a:p>
            <a:r>
              <a:rPr lang="en-US" sz="2000" dirty="0"/>
              <a:t>Each AP defines a BSS and is uniquely identified by its BSSID. </a:t>
            </a:r>
          </a:p>
          <a:p>
            <a:r>
              <a:rPr lang="en-US" sz="2000" dirty="0"/>
              <a:t>Multiple BSSs can be joined into an ESS. </a:t>
            </a:r>
            <a:endParaRPr lang="en-US" sz="2000" dirty="0" smtClean="0"/>
          </a:p>
          <a:p>
            <a:r>
              <a:rPr lang="en-US" sz="2000" dirty="0"/>
              <a:t>Using a particular SSID in an ESS provides seamless roaming capabilities among the BSSs in the ESS.</a:t>
            </a:r>
          </a:p>
          <a:p>
            <a:endParaRPr lang="en-US" sz="2000" dirty="0"/>
          </a:p>
          <a:p>
            <a:pPr marL="0" indent="0">
              <a:buNone/>
            </a:pPr>
            <a:endParaRPr lang="en-US" sz="2000" dirty="0"/>
          </a:p>
        </p:txBody>
      </p:sp>
    </p:spTree>
    <p:extLst>
      <p:ext uri="{BB962C8B-B14F-4D97-AF65-F5344CB8AC3E}">
        <p14:creationId xmlns:p14="http://schemas.microsoft.com/office/powerpoint/2010/main" val="142982144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0"/>
            <a:ext cx="9144000" cy="685800"/>
          </a:xfrm>
          <a:prstGeom prst="rect">
            <a:avLst/>
          </a:prstGeom>
          <a:solidFill>
            <a:srgbClr val="FFFFFF"/>
          </a:solidFill>
          <a:ln w="9525" algn="ctr">
            <a:noFill/>
            <a:miter lim="800000"/>
            <a:headEnd/>
            <a:tailEnd/>
          </a:ln>
        </p:spPr>
        <p:txBody>
          <a:bodyPr wrap="none" lIns="82124" tIns="41061" rIns="82124" bIns="41061" anchor="ctr"/>
          <a:lstStyle/>
          <a:p>
            <a:endParaRPr lang="en-US" dirty="0"/>
          </a:p>
        </p:txBody>
      </p:sp>
      <p:pic>
        <p:nvPicPr>
          <p:cNvPr id="30723" name="Picture 3" descr="CNA_largo-onwhite"/>
          <p:cNvPicPr>
            <a:picLocks noChangeAspect="1" noChangeArrowheads="1"/>
          </p:cNvPicPr>
          <p:nvPr/>
        </p:nvPicPr>
        <p:blipFill>
          <a:blip r:embed="rId3" cstate="print"/>
          <a:srcRect/>
          <a:stretch>
            <a:fillRect/>
          </a:stretch>
        </p:blipFill>
        <p:spPr bwMode="auto">
          <a:xfrm>
            <a:off x="1508125" y="2741613"/>
            <a:ext cx="6097588" cy="892175"/>
          </a:xfrm>
          <a:prstGeom prst="rect">
            <a:avLst/>
          </a:prstGeom>
          <a:noFill/>
          <a:ln w="9525">
            <a:noFill/>
            <a:miter lim="800000"/>
            <a:headEnd/>
            <a:tailEnd/>
          </a:ln>
        </p:spPr>
      </p:pic>
    </p:spTree>
    <p:extLst>
      <p:ext uri="{BB962C8B-B14F-4D97-AF65-F5344CB8AC3E}">
        <p14:creationId xmlns:p14="http://schemas.microsoft.com/office/powerpoint/2010/main" val="3204410311"/>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34295" y="450170"/>
            <a:ext cx="8145462" cy="838200"/>
          </a:xfrm>
        </p:spPr>
        <p:txBody>
          <a:bodyPr/>
          <a:lstStyle/>
          <a:p>
            <a:pPr eaLnBrk="1" hangingPunct="1"/>
            <a:r>
              <a:rPr lang="en-US" dirty="0" smtClean="0">
                <a:ea typeface="ＭＳ Ｐゴシック" pitchFamily="34" charset="-128"/>
              </a:rPr>
              <a:t>Objectives</a:t>
            </a:r>
          </a:p>
        </p:txBody>
      </p:sp>
      <p:sp>
        <p:nvSpPr>
          <p:cNvPr id="6147" name="Rectangle 3"/>
          <p:cNvSpPr>
            <a:spLocks noGrp="1" noChangeArrowheads="1"/>
          </p:cNvSpPr>
          <p:nvPr>
            <p:ph idx="1"/>
          </p:nvPr>
        </p:nvSpPr>
        <p:spPr>
          <a:xfrm>
            <a:off x="544966" y="1442585"/>
            <a:ext cx="8131175" cy="4437062"/>
          </a:xfrm>
        </p:spPr>
        <p:txBody>
          <a:bodyPr/>
          <a:lstStyle/>
          <a:p>
            <a:r>
              <a:rPr lang="en-US" sz="2000" dirty="0" smtClean="0"/>
              <a:t>Describe wireless technology and standards.</a:t>
            </a:r>
          </a:p>
          <a:p>
            <a:r>
              <a:rPr lang="en-US" sz="2000" dirty="0" smtClean="0"/>
              <a:t>Describe the components of a wireless infrastructure.</a:t>
            </a:r>
          </a:p>
          <a:p>
            <a:r>
              <a:rPr lang="en-US" sz="2000" dirty="0" smtClean="0"/>
              <a:t>Describe wireless topologies.</a:t>
            </a:r>
          </a:p>
          <a:p>
            <a:pPr marL="0" indent="0">
              <a:buNone/>
            </a:pPr>
            <a:endParaRPr lang="en-US" sz="2000" dirty="0" smtClean="0"/>
          </a:p>
          <a:p>
            <a:pPr>
              <a:buNone/>
            </a:pPr>
            <a:endParaRPr lang="en-US" sz="2000" dirty="0" smtClean="0"/>
          </a:p>
          <a:p>
            <a:endParaRPr lang="en-US" dirty="0" smtClean="0"/>
          </a:p>
          <a:p>
            <a:endParaRPr lang="en-US" sz="2000" dirty="0" smtClean="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400" dirty="0" smtClean="0"/>
              <a:t> Wireless Concepts</a:t>
            </a:r>
            <a:endParaRPr lang="en-US" sz="2400" dirty="0" smtClean="0">
              <a:solidFill>
                <a:schemeClr val="folHlink"/>
              </a:solidFill>
            </a:endParaRPr>
          </a:p>
        </p:txBody>
      </p:sp>
    </p:spTree>
    <p:extLst>
      <p:ext uri="{BB962C8B-B14F-4D97-AF65-F5344CB8AC3E}">
        <p14:creationId xmlns:p14="http://schemas.microsoft.com/office/powerpoint/2010/main" val="1042044212"/>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465" y="450170"/>
            <a:ext cx="8145462" cy="838200"/>
          </a:xfrm>
        </p:spPr>
        <p:txBody>
          <a:bodyPr/>
          <a:lstStyle/>
          <a:p>
            <a:r>
              <a:rPr lang="en-US" sz="1800" dirty="0"/>
              <a:t>Wireless Infrastructure Components</a:t>
            </a:r>
            <a:br>
              <a:rPr lang="en-US" sz="1800" dirty="0"/>
            </a:br>
            <a:r>
              <a:rPr lang="en-US" dirty="0" smtClean="0">
                <a:ea typeface="ＭＳ Ｐゴシック" pitchFamily="34" charset="-128"/>
              </a:rPr>
              <a:t>Supporting Mobility</a:t>
            </a:r>
            <a:endParaRPr lang="en-US" dirty="0"/>
          </a:p>
        </p:txBody>
      </p:sp>
      <p:sp>
        <p:nvSpPr>
          <p:cNvPr id="3" name="Content Placeholder 2"/>
          <p:cNvSpPr>
            <a:spLocks noGrp="1"/>
          </p:cNvSpPr>
          <p:nvPr>
            <p:ph idx="1"/>
          </p:nvPr>
        </p:nvSpPr>
        <p:spPr>
          <a:xfrm>
            <a:off x="525009" y="1593624"/>
            <a:ext cx="7940675" cy="3571875"/>
          </a:xfrm>
        </p:spPr>
        <p:txBody>
          <a:bodyPr/>
          <a:lstStyle/>
          <a:p>
            <a:r>
              <a:rPr lang="en-US" sz="2000" dirty="0"/>
              <a:t>Productivity is no longer restricted to a fixed work location or a defined time </a:t>
            </a:r>
            <a:r>
              <a:rPr lang="en-US" sz="2000" dirty="0" smtClean="0"/>
              <a:t>period. </a:t>
            </a:r>
          </a:p>
          <a:p>
            <a:r>
              <a:rPr lang="en-US" sz="2000" dirty="0" smtClean="0"/>
              <a:t>People </a:t>
            </a:r>
            <a:r>
              <a:rPr lang="en-US" sz="2000" dirty="0"/>
              <a:t>now expect to be connected at any time and place, from the office to the airport or the </a:t>
            </a:r>
            <a:r>
              <a:rPr lang="en-US" sz="2000" dirty="0" smtClean="0"/>
              <a:t>home. </a:t>
            </a:r>
          </a:p>
          <a:p>
            <a:r>
              <a:rPr lang="en-US" sz="2000" dirty="0" smtClean="0"/>
              <a:t>Users </a:t>
            </a:r>
            <a:r>
              <a:rPr lang="en-US" sz="2000" dirty="0"/>
              <a:t>now expect to be able to roam </a:t>
            </a:r>
            <a:r>
              <a:rPr lang="en-US" sz="2000" dirty="0" smtClean="0"/>
              <a:t>wirelessly. </a:t>
            </a:r>
          </a:p>
          <a:p>
            <a:r>
              <a:rPr lang="en-US" sz="2000" dirty="0" smtClean="0"/>
              <a:t>Roaming </a:t>
            </a:r>
            <a:r>
              <a:rPr lang="en-US" sz="2000" dirty="0"/>
              <a:t>enables a wireless device to maintain Internet access without losing </a:t>
            </a:r>
            <a:r>
              <a:rPr lang="en-US" sz="2000" dirty="0" smtClean="0"/>
              <a:t>a connection.</a:t>
            </a:r>
            <a:endParaRPr lang="en-US" sz="2000" dirty="0"/>
          </a:p>
          <a:p>
            <a:endParaRPr lang="en-US" dirty="0"/>
          </a:p>
        </p:txBody>
      </p:sp>
    </p:spTree>
    <p:extLst>
      <p:ext uri="{BB962C8B-B14F-4D97-AF65-F5344CB8AC3E}">
        <p14:creationId xmlns:p14="http://schemas.microsoft.com/office/powerpoint/2010/main" val="142172165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662" y="479198"/>
            <a:ext cx="8145462" cy="838200"/>
          </a:xfrm>
        </p:spPr>
        <p:txBody>
          <a:bodyPr/>
          <a:lstStyle/>
          <a:p>
            <a:r>
              <a:rPr lang="en-US" sz="1800" dirty="0"/>
              <a:t>Wireless Infrastructure Components</a:t>
            </a:r>
            <a:br>
              <a:rPr lang="en-US" sz="1800" dirty="0"/>
            </a:br>
            <a:r>
              <a:rPr lang="en-US" dirty="0" smtClean="0">
                <a:ea typeface="ＭＳ Ｐゴシック" pitchFamily="34" charset="-128"/>
              </a:rPr>
              <a:t>Benefits of Wireless</a:t>
            </a:r>
            <a:endParaRPr lang="en-US" dirty="0"/>
          </a:p>
        </p:txBody>
      </p:sp>
      <p:sp>
        <p:nvSpPr>
          <p:cNvPr id="3" name="Content Placeholder 2"/>
          <p:cNvSpPr>
            <a:spLocks noGrp="1"/>
          </p:cNvSpPr>
          <p:nvPr>
            <p:ph idx="1"/>
          </p:nvPr>
        </p:nvSpPr>
        <p:spPr>
          <a:xfrm>
            <a:off x="525011" y="1601873"/>
            <a:ext cx="3936178" cy="3455394"/>
          </a:xfrm>
        </p:spPr>
        <p:txBody>
          <a:bodyPr/>
          <a:lstStyle/>
          <a:p>
            <a:r>
              <a:rPr lang="en-US" sz="2000" dirty="0"/>
              <a:t>I</a:t>
            </a:r>
            <a:r>
              <a:rPr lang="en-US" sz="2000" dirty="0" smtClean="0"/>
              <a:t>ncreased flexibility</a:t>
            </a:r>
          </a:p>
          <a:p>
            <a:r>
              <a:rPr lang="en-US" sz="2000" dirty="0"/>
              <a:t>I</a:t>
            </a:r>
            <a:r>
              <a:rPr lang="en-US" sz="2000" dirty="0" smtClean="0"/>
              <a:t>ncreased productivity</a:t>
            </a:r>
          </a:p>
          <a:p>
            <a:r>
              <a:rPr lang="en-US" sz="2000" dirty="0"/>
              <a:t>R</a:t>
            </a:r>
            <a:r>
              <a:rPr lang="en-US" sz="2000" dirty="0" smtClean="0"/>
              <a:t>educed costs</a:t>
            </a:r>
          </a:p>
          <a:p>
            <a:r>
              <a:rPr lang="en-US" sz="2000" dirty="0" smtClean="0"/>
              <a:t>Ability to </a:t>
            </a:r>
            <a:r>
              <a:rPr lang="en-US" sz="2000" dirty="0"/>
              <a:t>grow and adapt to changing </a:t>
            </a:r>
            <a:r>
              <a:rPr lang="en-US" sz="2000" dirty="0" smtClean="0"/>
              <a:t>requirements</a:t>
            </a:r>
          </a:p>
        </p:txBody>
      </p:sp>
      <p:pic>
        <p:nvPicPr>
          <p:cNvPr id="1026" name="Picture 2"/>
          <p:cNvPicPr>
            <a:picLocks noChangeAspect="1" noChangeArrowheads="1"/>
          </p:cNvPicPr>
          <p:nvPr/>
        </p:nvPicPr>
        <p:blipFill>
          <a:blip r:embed="rId3" cstate="print"/>
          <a:srcRect l="47438" t="35096" r="22551" b="24038"/>
          <a:stretch>
            <a:fillRect/>
          </a:stretch>
        </p:blipFill>
        <p:spPr bwMode="auto">
          <a:xfrm>
            <a:off x="4186641" y="1601873"/>
            <a:ext cx="4448483" cy="3405556"/>
          </a:xfrm>
          <a:prstGeom prst="rect">
            <a:avLst/>
          </a:prstGeom>
          <a:noFill/>
          <a:ln w="9525">
            <a:noFill/>
            <a:miter lim="800000"/>
            <a:headEnd/>
            <a:tailEnd/>
          </a:ln>
        </p:spPr>
      </p:pic>
    </p:spTree>
    <p:extLst>
      <p:ext uri="{BB962C8B-B14F-4D97-AF65-F5344CB8AC3E}">
        <p14:creationId xmlns:p14="http://schemas.microsoft.com/office/powerpoint/2010/main" val="337116472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409" y="435656"/>
            <a:ext cx="8145462" cy="838200"/>
          </a:xfrm>
        </p:spPr>
        <p:txBody>
          <a:bodyPr/>
          <a:lstStyle/>
          <a:p>
            <a:r>
              <a:rPr lang="en-US" sz="1800" dirty="0"/>
              <a:t>Wireless Infrastructure Components</a:t>
            </a:r>
            <a:br>
              <a:rPr lang="en-US" sz="1800" dirty="0"/>
            </a:br>
            <a:r>
              <a:rPr lang="en-US" dirty="0" smtClean="0">
                <a:ea typeface="ＭＳ Ｐゴシック" pitchFamily="34" charset="-128"/>
              </a:rPr>
              <a:t>Wireless Technologies</a:t>
            </a:r>
            <a:endParaRPr lang="en-US" dirty="0"/>
          </a:p>
        </p:txBody>
      </p:sp>
      <p:sp>
        <p:nvSpPr>
          <p:cNvPr id="3" name="Content Placeholder 2"/>
          <p:cNvSpPr>
            <a:spLocks noGrp="1"/>
          </p:cNvSpPr>
          <p:nvPr>
            <p:ph idx="1"/>
          </p:nvPr>
        </p:nvSpPr>
        <p:spPr>
          <a:xfrm>
            <a:off x="508001" y="1480458"/>
            <a:ext cx="8001227" cy="3757613"/>
          </a:xfrm>
        </p:spPr>
        <p:txBody>
          <a:bodyPr/>
          <a:lstStyle/>
          <a:p>
            <a:pPr marL="0" indent="0">
              <a:buNone/>
            </a:pPr>
            <a:r>
              <a:rPr lang="en-US" sz="2000" dirty="0"/>
              <a:t>Wireless networks can be classified broadly as:</a:t>
            </a:r>
          </a:p>
          <a:p>
            <a:r>
              <a:rPr lang="en-US" sz="2000" b="1" dirty="0"/>
              <a:t>Wireless </a:t>
            </a:r>
            <a:r>
              <a:rPr lang="en-US" sz="2000" b="1" dirty="0" smtClean="0"/>
              <a:t>personal-area network </a:t>
            </a:r>
            <a:r>
              <a:rPr lang="en-US" sz="2000" b="1" dirty="0"/>
              <a:t>(WPAN) </a:t>
            </a:r>
            <a:r>
              <a:rPr lang="en-US" sz="2000" dirty="0" smtClean="0"/>
              <a:t>– </a:t>
            </a:r>
            <a:r>
              <a:rPr lang="en-US" sz="2000" dirty="0"/>
              <a:t>Operates in the range of a few </a:t>
            </a:r>
            <a:r>
              <a:rPr lang="en-US" sz="2000" dirty="0" smtClean="0"/>
              <a:t>feet (Bluetooth).</a:t>
            </a:r>
            <a:endParaRPr lang="en-US" sz="2000" dirty="0"/>
          </a:p>
          <a:p>
            <a:r>
              <a:rPr lang="en-US" sz="2000" b="1" dirty="0"/>
              <a:t>Wireless </a:t>
            </a:r>
            <a:r>
              <a:rPr lang="en-US" sz="2000" b="1" dirty="0" smtClean="0"/>
              <a:t>LAN </a:t>
            </a:r>
            <a:r>
              <a:rPr lang="en-US" sz="2000" b="1" dirty="0"/>
              <a:t>(</a:t>
            </a:r>
            <a:r>
              <a:rPr lang="en-US" sz="2000" b="1" dirty="0" smtClean="0"/>
              <a:t>WLAN)</a:t>
            </a:r>
            <a:r>
              <a:rPr lang="en-US" sz="2000" b="1" dirty="0"/>
              <a:t> </a:t>
            </a:r>
            <a:r>
              <a:rPr lang="en-US" sz="2000" dirty="0" smtClean="0"/>
              <a:t>– </a:t>
            </a:r>
            <a:r>
              <a:rPr lang="en-US" sz="2000" dirty="0"/>
              <a:t>Operates in the range of a few hundred </a:t>
            </a:r>
            <a:r>
              <a:rPr lang="en-US" sz="2000" dirty="0" smtClean="0"/>
              <a:t>feet.</a:t>
            </a:r>
            <a:endParaRPr lang="en-US" sz="2000" dirty="0"/>
          </a:p>
          <a:p>
            <a:r>
              <a:rPr lang="en-US" sz="2000" b="1" dirty="0"/>
              <a:t>Wireless </a:t>
            </a:r>
            <a:r>
              <a:rPr lang="en-US" sz="2000" b="1" dirty="0" smtClean="0"/>
              <a:t>wide-area network </a:t>
            </a:r>
            <a:r>
              <a:rPr lang="en-US" sz="2000" b="1" dirty="0"/>
              <a:t>(</a:t>
            </a:r>
            <a:r>
              <a:rPr lang="en-US" sz="2000" b="1" dirty="0" smtClean="0"/>
              <a:t>WWAN)</a:t>
            </a:r>
            <a:r>
              <a:rPr lang="en-US" sz="2000" b="1" dirty="0"/>
              <a:t> </a:t>
            </a:r>
            <a:r>
              <a:rPr lang="en-US" sz="2000" dirty="0" smtClean="0"/>
              <a:t>– </a:t>
            </a:r>
            <a:r>
              <a:rPr lang="en-US" sz="2000" dirty="0"/>
              <a:t>Operates in the range of </a:t>
            </a:r>
            <a:r>
              <a:rPr lang="en-US" sz="2000" dirty="0" smtClean="0"/>
              <a:t>miles.</a:t>
            </a:r>
          </a:p>
          <a:p>
            <a:pPr>
              <a:spcBef>
                <a:spcPts val="600"/>
              </a:spcBef>
            </a:pPr>
            <a:r>
              <a:rPr lang="en-US" sz="2000" b="1" dirty="0"/>
              <a:t>Bluetooth </a:t>
            </a:r>
            <a:r>
              <a:rPr lang="en-US" sz="2000" dirty="0"/>
              <a:t>– An IEEE 802.15 WPAN </a:t>
            </a:r>
            <a:r>
              <a:rPr lang="en-US" sz="2000" dirty="0" smtClean="0"/>
              <a:t>standard; uses </a:t>
            </a:r>
            <a:r>
              <a:rPr lang="en-US" sz="2000" dirty="0"/>
              <a:t>a device-pairing process to communicate over distances up to </a:t>
            </a:r>
            <a:r>
              <a:rPr lang="en-US" sz="2000" dirty="0" smtClean="0"/>
              <a:t>.</a:t>
            </a:r>
            <a:r>
              <a:rPr lang="en-US" sz="2000" dirty="0"/>
              <a:t>05 </a:t>
            </a:r>
            <a:r>
              <a:rPr lang="en-US" sz="2000" dirty="0" smtClean="0"/>
              <a:t>mile (</a:t>
            </a:r>
            <a:r>
              <a:rPr lang="en-US" sz="2000" dirty="0"/>
              <a:t>100m</a:t>
            </a:r>
            <a:r>
              <a:rPr lang="en-US" sz="2000" dirty="0" smtClean="0"/>
              <a:t>).</a:t>
            </a:r>
            <a:endParaRPr lang="en-US" sz="2000" dirty="0"/>
          </a:p>
          <a:p>
            <a:pPr>
              <a:spcBef>
                <a:spcPts val="600"/>
              </a:spcBef>
            </a:pPr>
            <a:r>
              <a:rPr lang="en-US" sz="2000" b="1" dirty="0"/>
              <a:t>Wi-Fi (wireless fidelity</a:t>
            </a:r>
            <a:r>
              <a:rPr lang="en-US" sz="2000" b="1" dirty="0" smtClean="0"/>
              <a:t>) </a:t>
            </a:r>
            <a:r>
              <a:rPr lang="en-US" sz="2000" dirty="0" smtClean="0"/>
              <a:t>– </a:t>
            </a:r>
            <a:r>
              <a:rPr lang="en-US" sz="2000" dirty="0"/>
              <a:t>An IEEE 802.11 WLAN </a:t>
            </a:r>
            <a:r>
              <a:rPr lang="en-US" sz="2000" dirty="0" smtClean="0"/>
              <a:t>standard; </a:t>
            </a:r>
            <a:r>
              <a:rPr lang="en-US" sz="2000" dirty="0"/>
              <a:t>provides network access to home and corporate users, to include data, voice and video traffic, to distances up to 0.18 mile </a:t>
            </a:r>
            <a:r>
              <a:rPr lang="en-US" sz="2000" dirty="0" smtClean="0"/>
              <a:t>(</a:t>
            </a:r>
            <a:r>
              <a:rPr lang="en-US" sz="2000" dirty="0"/>
              <a:t>300m</a:t>
            </a:r>
            <a:r>
              <a:rPr lang="en-US" sz="2000" dirty="0" smtClean="0"/>
              <a:t>).</a:t>
            </a:r>
            <a:endParaRPr lang="en-US" sz="2000" dirty="0"/>
          </a:p>
          <a:p>
            <a:pPr marL="0" indent="0">
              <a:buNone/>
            </a:pPr>
            <a:endParaRPr lang="en-US" sz="2000" dirty="0"/>
          </a:p>
        </p:txBody>
      </p:sp>
    </p:spTree>
    <p:extLst>
      <p:ext uri="{BB962C8B-B14F-4D97-AF65-F5344CB8AC3E}">
        <p14:creationId xmlns:p14="http://schemas.microsoft.com/office/powerpoint/2010/main" val="140105386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924" y="450171"/>
            <a:ext cx="8145462" cy="838200"/>
          </a:xfrm>
        </p:spPr>
        <p:txBody>
          <a:bodyPr/>
          <a:lstStyle/>
          <a:p>
            <a:r>
              <a:rPr lang="en-US" sz="1800" dirty="0"/>
              <a:t>Wireless Infrastructure Components</a:t>
            </a:r>
            <a:br>
              <a:rPr lang="en-US" sz="1800" dirty="0"/>
            </a:br>
            <a:r>
              <a:rPr lang="en-US" dirty="0" smtClean="0">
                <a:ea typeface="ＭＳ Ｐゴシック" pitchFamily="34" charset="-128"/>
              </a:rPr>
              <a:t>Wireless Technologies (cont.)</a:t>
            </a:r>
            <a:endParaRPr lang="en-US" dirty="0"/>
          </a:p>
        </p:txBody>
      </p:sp>
      <p:sp>
        <p:nvSpPr>
          <p:cNvPr id="3" name="Content Placeholder 2"/>
          <p:cNvSpPr>
            <a:spLocks noGrp="1"/>
          </p:cNvSpPr>
          <p:nvPr>
            <p:ph idx="1"/>
          </p:nvPr>
        </p:nvSpPr>
        <p:spPr>
          <a:xfrm>
            <a:off x="478972" y="1366808"/>
            <a:ext cx="8186057" cy="4978399"/>
          </a:xfrm>
        </p:spPr>
        <p:txBody>
          <a:bodyPr/>
          <a:lstStyle/>
          <a:p>
            <a:pPr>
              <a:spcBef>
                <a:spcPts val="600"/>
              </a:spcBef>
            </a:pPr>
            <a:r>
              <a:rPr lang="en-US" sz="2000" b="1" dirty="0"/>
              <a:t>Worldwide Interoperability for Microwave Access </a:t>
            </a:r>
            <a:r>
              <a:rPr lang="en-US" sz="2000" b="1" dirty="0" smtClean="0"/>
              <a:t>(WiMAX) </a:t>
            </a:r>
            <a:r>
              <a:rPr lang="en-US" sz="2000" dirty="0" smtClean="0"/>
              <a:t>– An IEEE 802.16 WWAN standard that provides wireless broadband access of up </a:t>
            </a:r>
            <a:r>
              <a:rPr lang="en-US" sz="2000" dirty="0"/>
              <a:t>to 30 mi </a:t>
            </a:r>
            <a:r>
              <a:rPr lang="en-US" sz="2000" dirty="0" smtClean="0"/>
              <a:t>(50 </a:t>
            </a:r>
            <a:r>
              <a:rPr lang="en-US" sz="2000" dirty="0"/>
              <a:t>km</a:t>
            </a:r>
            <a:r>
              <a:rPr lang="en-US" sz="2000" dirty="0" smtClean="0"/>
              <a:t>).</a:t>
            </a:r>
          </a:p>
          <a:p>
            <a:pPr>
              <a:spcBef>
                <a:spcPts val="600"/>
              </a:spcBef>
            </a:pPr>
            <a:r>
              <a:rPr lang="en-US" sz="2000" b="1" dirty="0" smtClean="0"/>
              <a:t>Cellular broadband </a:t>
            </a:r>
            <a:r>
              <a:rPr lang="en-US" sz="2000" dirty="0" smtClean="0"/>
              <a:t>– Consists of various corporate, national, and international organizations using service provider cellular access to provide mobile broadband network connectivity.</a:t>
            </a:r>
          </a:p>
          <a:p>
            <a:pPr>
              <a:spcBef>
                <a:spcPts val="600"/>
              </a:spcBef>
            </a:pPr>
            <a:r>
              <a:rPr lang="en-US" sz="2000" b="1" dirty="0" smtClean="0"/>
              <a:t>Satellite Broadband </a:t>
            </a:r>
            <a:r>
              <a:rPr lang="en-US" sz="2000" dirty="0" smtClean="0"/>
              <a:t>– Provides network access to remote sites through the use of a directional satellite dish.</a:t>
            </a:r>
            <a:endParaRPr lang="en-US" sz="2000" dirty="0"/>
          </a:p>
        </p:txBody>
      </p:sp>
    </p:spTree>
    <p:extLst>
      <p:ext uri="{BB962C8B-B14F-4D97-AF65-F5344CB8AC3E}">
        <p14:creationId xmlns:p14="http://schemas.microsoft.com/office/powerpoint/2010/main" val="175540401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525" y="511806"/>
            <a:ext cx="8145462" cy="838200"/>
          </a:xfrm>
        </p:spPr>
        <p:txBody>
          <a:bodyPr/>
          <a:lstStyle/>
          <a:p>
            <a:r>
              <a:rPr lang="en-US" sz="1800" dirty="0"/>
              <a:t>Wireless Infrastructure Components</a:t>
            </a:r>
            <a:br>
              <a:rPr lang="en-US" sz="1800" dirty="0"/>
            </a:br>
            <a:r>
              <a:rPr lang="en-US" dirty="0" smtClean="0">
                <a:ea typeface="ＭＳ Ｐゴシック" pitchFamily="34" charset="-128"/>
              </a:rPr>
              <a:t>Wi-Fi Certification</a:t>
            </a:r>
            <a:endParaRPr lang="en-US" dirty="0"/>
          </a:p>
        </p:txBody>
      </p:sp>
      <p:sp>
        <p:nvSpPr>
          <p:cNvPr id="4" name="Content Placeholder 2"/>
          <p:cNvSpPr>
            <a:spLocks noGrp="1"/>
          </p:cNvSpPr>
          <p:nvPr>
            <p:ph idx="1"/>
          </p:nvPr>
        </p:nvSpPr>
        <p:spPr>
          <a:xfrm>
            <a:off x="512525" y="1350006"/>
            <a:ext cx="8106769" cy="4830568"/>
          </a:xfrm>
        </p:spPr>
        <p:txBody>
          <a:bodyPr/>
          <a:lstStyle/>
          <a:p>
            <a:pPr marL="23813" indent="-23813">
              <a:spcBef>
                <a:spcPts val="600"/>
              </a:spcBef>
              <a:buNone/>
            </a:pPr>
            <a:r>
              <a:rPr lang="en-US" sz="2000" dirty="0" smtClean="0"/>
              <a:t>The Wi-Fi Alliance certifies Wi-Fi and the following product compatibility:</a:t>
            </a:r>
          </a:p>
          <a:p>
            <a:pPr marL="342900" indent="-342900">
              <a:spcBef>
                <a:spcPts val="600"/>
              </a:spcBef>
            </a:pPr>
            <a:r>
              <a:rPr lang="en-US" sz="2000" dirty="0" smtClean="0"/>
              <a:t>IEEE 802.11a/b/g/n/ac/ad-compatible.</a:t>
            </a:r>
          </a:p>
          <a:p>
            <a:pPr marL="342900" indent="-342900">
              <a:spcBef>
                <a:spcPts val="600"/>
              </a:spcBef>
            </a:pPr>
            <a:r>
              <a:rPr lang="en-US" sz="2000" dirty="0" smtClean="0"/>
              <a:t>IEEE 802.11i secure using WPA2™ and Extensible Authentication Protocol (EAP)</a:t>
            </a:r>
          </a:p>
          <a:p>
            <a:pPr marL="342900" indent="-342900">
              <a:spcBef>
                <a:spcPts val="600"/>
              </a:spcBef>
            </a:pPr>
            <a:r>
              <a:rPr lang="en-US" sz="2000" dirty="0" smtClean="0"/>
              <a:t>Wi-Fi Protected Setup (WPS) to simplify device connections.</a:t>
            </a:r>
          </a:p>
          <a:p>
            <a:pPr marL="342900" indent="-342900">
              <a:spcBef>
                <a:spcPts val="600"/>
              </a:spcBef>
            </a:pPr>
            <a:r>
              <a:rPr lang="en-US" sz="2000" dirty="0" smtClean="0"/>
              <a:t>Wi-Fi Direct to share media between devices</a:t>
            </a:r>
          </a:p>
          <a:p>
            <a:pPr marL="342900" indent="-342900">
              <a:spcBef>
                <a:spcPts val="600"/>
              </a:spcBef>
            </a:pPr>
            <a:r>
              <a:rPr lang="en-US" sz="2000" dirty="0" smtClean="0"/>
              <a:t>Wi-Fi Passpoint to simplify securely connecting to Wi-Fi hotspot networks</a:t>
            </a:r>
          </a:p>
          <a:p>
            <a:pPr marL="342900" indent="-342900">
              <a:spcBef>
                <a:spcPts val="600"/>
              </a:spcBef>
            </a:pPr>
            <a:r>
              <a:rPr lang="en-US" sz="2000" dirty="0" smtClean="0"/>
              <a:t>Wi-Fi Miracast to seamlessly display video between devices</a:t>
            </a:r>
          </a:p>
          <a:p>
            <a:endParaRPr lang="en-US" dirty="0"/>
          </a:p>
        </p:txBody>
      </p:sp>
    </p:spTree>
    <p:extLst>
      <p:ext uri="{BB962C8B-B14F-4D97-AF65-F5344CB8AC3E}">
        <p14:creationId xmlns:p14="http://schemas.microsoft.com/office/powerpoint/2010/main" val="416814152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PT-TMPLT-WHT_C">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etAcad-4F_PPT-WHT_060408">
  <a:themeElements>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Oct_2006_Cisco Whi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28643</TotalTime>
  <Pages>28</Pages>
  <Words>3788</Words>
  <Application>Microsoft Macintosh PowerPoint</Application>
  <PresentationFormat>On-screen Show (4:3)</PresentationFormat>
  <Paragraphs>267</Paragraphs>
  <Slides>28</Slides>
  <Notes>28</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PPT-TMPLT-WHT_C</vt:lpstr>
      <vt:lpstr>NetAcad-4F_PPT-WHT_060408</vt:lpstr>
      <vt:lpstr>  Wireless Infrastructure Components </vt:lpstr>
      <vt:lpstr>Wireless Infrastructure Components</vt:lpstr>
      <vt:lpstr>Objectives</vt:lpstr>
      <vt:lpstr> Wireless Concepts</vt:lpstr>
      <vt:lpstr>Wireless Infrastructure Components Supporting Mobility</vt:lpstr>
      <vt:lpstr>Wireless Infrastructure Components Benefits of Wireless</vt:lpstr>
      <vt:lpstr>Wireless Infrastructure Components Wireless Technologies</vt:lpstr>
      <vt:lpstr>Wireless Infrastructure Components Wireless Technologies (cont.)</vt:lpstr>
      <vt:lpstr>Wireless Infrastructure Components Wi-Fi Certification</vt:lpstr>
      <vt:lpstr>Wireless Infrastructure Components Wireless NICs</vt:lpstr>
      <vt:lpstr>Wireless Infrastructure Components Wireless Home Router</vt:lpstr>
      <vt:lpstr>Wireless Infrastructure Components Business Wireless Solutions</vt:lpstr>
      <vt:lpstr>Wireless Infrastructure Components Wireless Access Points</vt:lpstr>
      <vt:lpstr>Wireless Infrastructure Components Small Wireless Deployment Solutions</vt:lpstr>
      <vt:lpstr>Wireless Infrastructure Components Small Wireless Deployment Solutions (cont.)</vt:lpstr>
      <vt:lpstr>Wireless Infrastructure Components Small Wireless Deployment Solutions</vt:lpstr>
      <vt:lpstr>Wireless Infrastructure Components Large Wireless Deployment Solutions</vt:lpstr>
      <vt:lpstr>Wireless Infrastructure Components Large Wireless Deployment Solutions (cont.)</vt:lpstr>
      <vt:lpstr>Wireless Infrastructure Components Large Wireless Deployment Solutions (cont.)</vt:lpstr>
      <vt:lpstr>Wireless Infrastructure Components Wireless Antennas</vt:lpstr>
      <vt:lpstr>802.11 Wireless Topologies 802.11 Wireless Topology Modes</vt:lpstr>
      <vt:lpstr>802.11 Wireless Topologies 802.11 Wireless Topology Modes (cont.)</vt:lpstr>
      <vt:lpstr>802.11 Wireless Topologies Ad Hoc Mode</vt:lpstr>
      <vt:lpstr>802.11 Wireless Topologies Infrastructure Mode</vt:lpstr>
      <vt:lpstr>802.11 Wireless Topologies Infrastructure Mode (cont.)</vt:lpstr>
      <vt:lpstr>Summary</vt:lpstr>
      <vt:lpstr>Summary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ITE PC v4.0 Chapter 1</dc:title>
  <dc:creator>Karen Alderson</dc:creator>
  <cp:lastModifiedBy>SewHoon Yeo</cp:lastModifiedBy>
  <cp:revision>1502</cp:revision>
  <cp:lastPrinted>1999-01-27T00:54:54Z</cp:lastPrinted>
  <dcterms:created xsi:type="dcterms:W3CDTF">2006-10-23T15:07:30Z</dcterms:created>
  <dcterms:modified xsi:type="dcterms:W3CDTF">2015-04-15T00:26:21Z</dcterms:modified>
</cp:coreProperties>
</file>