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9" r:id="rId3"/>
    <p:sldId id="300" r:id="rId4"/>
    <p:sldId id="301" r:id="rId5"/>
    <p:sldId id="302" r:id="rId6"/>
    <p:sldId id="303" r:id="rId7"/>
    <p:sldId id="304" r:id="rId8"/>
    <p:sldId id="305" r:id="rId9"/>
    <p:sldId id="30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3" r:id="rId36"/>
    <p:sldId id="285" r:id="rId37"/>
    <p:sldId id="284" r:id="rId38"/>
    <p:sldId id="286" r:id="rId39"/>
    <p:sldId id="287" r:id="rId40"/>
    <p:sldId id="288" r:id="rId41"/>
    <p:sldId id="289" r:id="rId42"/>
    <p:sldId id="291" r:id="rId43"/>
    <p:sldId id="290" r:id="rId44"/>
    <p:sldId id="292" r:id="rId45"/>
    <p:sldId id="293" r:id="rId46"/>
    <p:sldId id="294" r:id="rId47"/>
    <p:sldId id="295" r:id="rId48"/>
    <p:sldId id="296" r:id="rId49"/>
    <p:sldId id="297" r:id="rId50"/>
    <p:sldId id="298" r:id="rId51"/>
    <p:sldId id="28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3/21/2025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8A87A34-81AB-432B-8DAE-1953F412C126}" type="datetimeFigureOut">
              <a:rPr lang="en-US" dirty="0"/>
              <a:t>3/21/2025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8A87A34-81AB-432B-8DAE-1953F412C126}" type="datetimeFigureOut">
              <a:rPr lang="en-US" dirty="0"/>
              <a:t>3/21/2025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8A87A34-81AB-432B-8DAE-1953F412C126}" type="datetimeFigureOut">
              <a:rPr lang="en-US" dirty="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1410" y="3073397"/>
            <a:ext cx="4878391" cy="271780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073397"/>
            <a:ext cx="4875210" cy="271780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3/21/2025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E487EA-41A4-4EF4-AF15-93959357E6E5}"/>
              </a:ext>
            </a:extLst>
          </p:cNvPr>
          <p:cNvSpPr>
            <a:spLocks noGrp="1"/>
          </p:cNvSpPr>
          <p:nvPr>
            <p:ph type="ctrTitle"/>
          </p:nvPr>
        </p:nvSpPr>
        <p:spPr/>
        <p:txBody>
          <a:bodyPr/>
          <a:lstStyle/>
          <a:p>
            <a:pPr algn="ctr"/>
            <a:r>
              <a:rPr lang="ru-RU" dirty="0" err="1"/>
              <a:t>Міжнародне</a:t>
            </a:r>
            <a:r>
              <a:rPr lang="ru-RU" dirty="0"/>
              <a:t> право в </a:t>
            </a:r>
            <a:r>
              <a:rPr lang="ru-RU" dirty="0" err="1"/>
              <a:t>боротьбі</a:t>
            </a:r>
            <a:r>
              <a:rPr lang="ru-RU" dirty="0"/>
              <a:t> з </a:t>
            </a:r>
            <a:r>
              <a:rPr lang="ru-RU" dirty="0" err="1"/>
              <a:t>тероризмом</a:t>
            </a:r>
            <a:endParaRPr lang="uk-UA" dirty="0"/>
          </a:p>
        </p:txBody>
      </p:sp>
      <p:sp>
        <p:nvSpPr>
          <p:cNvPr id="3" name="Підзаголовок 2">
            <a:extLst>
              <a:ext uri="{FF2B5EF4-FFF2-40B4-BE49-F238E27FC236}">
                <a16:creationId xmlns:a16="http://schemas.microsoft.com/office/drawing/2014/main" id="{6CA1A87C-25B7-467D-905C-A14EE5805C1C}"/>
              </a:ext>
            </a:extLst>
          </p:cNvPr>
          <p:cNvSpPr>
            <a:spLocks noGrp="1"/>
          </p:cNvSpPr>
          <p:nvPr>
            <p:ph type="subTitle" idx="1"/>
          </p:nvPr>
        </p:nvSpPr>
        <p:spPr/>
        <p:txBody>
          <a:bodyPr/>
          <a:lstStyle/>
          <a:p>
            <a:r>
              <a:rPr lang="ru-RU" dirty="0"/>
              <a:t>1. </a:t>
            </a:r>
            <a:r>
              <a:rPr lang="ru-RU" dirty="0" err="1"/>
              <a:t>Види</a:t>
            </a:r>
            <a:r>
              <a:rPr lang="ru-RU" dirty="0"/>
              <a:t> </a:t>
            </a:r>
            <a:r>
              <a:rPr lang="ru-RU" dirty="0" err="1"/>
              <a:t>тероризму</a:t>
            </a:r>
            <a:r>
              <a:rPr lang="ru-RU" dirty="0"/>
              <a:t>.</a:t>
            </a:r>
          </a:p>
          <a:p>
            <a:r>
              <a:rPr lang="ru-RU" dirty="0"/>
              <a:t>2. </a:t>
            </a:r>
            <a:r>
              <a:rPr lang="ru-RU" dirty="0" err="1"/>
              <a:t>Міжнародний</a:t>
            </a:r>
            <a:r>
              <a:rPr lang="ru-RU" dirty="0"/>
              <a:t> </a:t>
            </a:r>
            <a:r>
              <a:rPr lang="ru-RU" dirty="0" err="1"/>
              <a:t>тероризм</a:t>
            </a:r>
            <a:r>
              <a:rPr lang="ru-RU" dirty="0"/>
              <a:t>: </a:t>
            </a:r>
            <a:r>
              <a:rPr lang="ru-RU" dirty="0" err="1"/>
              <a:t>поняття</a:t>
            </a:r>
            <a:r>
              <a:rPr lang="ru-RU" dirty="0"/>
              <a:t>, </a:t>
            </a:r>
            <a:r>
              <a:rPr lang="ru-RU" dirty="0" err="1"/>
              <a:t>сутність</a:t>
            </a:r>
            <a:r>
              <a:rPr lang="ru-RU" dirty="0"/>
              <a:t>,  характеристика, </a:t>
            </a:r>
            <a:r>
              <a:rPr lang="ru-RU" dirty="0" err="1"/>
              <a:t>види</a:t>
            </a:r>
            <a:r>
              <a:rPr lang="ru-RU" dirty="0"/>
              <a:t>.</a:t>
            </a:r>
          </a:p>
          <a:p>
            <a:r>
              <a:rPr lang="ru-RU" dirty="0"/>
              <a:t>3. </a:t>
            </a:r>
            <a:r>
              <a:rPr lang="ru-RU" dirty="0" err="1"/>
              <a:t>Правові</a:t>
            </a:r>
            <a:r>
              <a:rPr lang="ru-RU" dirty="0"/>
              <a:t> засади </a:t>
            </a:r>
            <a:r>
              <a:rPr lang="ru-RU" dirty="0" err="1"/>
              <a:t>протидії</a:t>
            </a:r>
            <a:r>
              <a:rPr lang="ru-RU" dirty="0"/>
              <a:t> </a:t>
            </a:r>
            <a:r>
              <a:rPr lang="ru-RU" dirty="0" err="1"/>
              <a:t>міжнародному</a:t>
            </a:r>
            <a:r>
              <a:rPr lang="ru-RU" dirty="0"/>
              <a:t> </a:t>
            </a:r>
            <a:r>
              <a:rPr lang="ru-RU" dirty="0" err="1"/>
              <a:t>тероризму</a:t>
            </a:r>
            <a:r>
              <a:rPr lang="ru-RU" dirty="0"/>
              <a:t>.</a:t>
            </a:r>
            <a:endParaRPr lang="uk-UA" dirty="0"/>
          </a:p>
        </p:txBody>
      </p:sp>
    </p:spTree>
    <p:extLst>
      <p:ext uri="{BB962C8B-B14F-4D97-AF65-F5344CB8AC3E}">
        <p14:creationId xmlns:p14="http://schemas.microsoft.com/office/powerpoint/2010/main" val="261971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26763A-F5C5-42F8-B4F5-B5337E3932AE}"/>
              </a:ext>
            </a:extLst>
          </p:cNvPr>
          <p:cNvSpPr>
            <a:spLocks noGrp="1"/>
          </p:cNvSpPr>
          <p:nvPr>
            <p:ph type="title"/>
          </p:nvPr>
        </p:nvSpPr>
        <p:spPr/>
        <p:txBody>
          <a:bodyPr/>
          <a:lstStyle/>
          <a:p>
            <a:pPr algn="ctr"/>
            <a:r>
              <a:rPr lang="ru-RU" dirty="0" err="1"/>
              <a:t>Міжнародний</a:t>
            </a:r>
            <a:r>
              <a:rPr lang="ru-RU" dirty="0"/>
              <a:t> </a:t>
            </a:r>
            <a:r>
              <a:rPr lang="ru-RU" dirty="0" err="1"/>
              <a:t>тероризм</a:t>
            </a:r>
            <a:r>
              <a:rPr lang="ru-RU" dirty="0"/>
              <a:t>: </a:t>
            </a:r>
            <a:r>
              <a:rPr lang="ru-RU" dirty="0" err="1"/>
              <a:t>поняття</a:t>
            </a:r>
            <a:r>
              <a:rPr lang="ru-RU" dirty="0"/>
              <a:t>, </a:t>
            </a:r>
            <a:r>
              <a:rPr lang="ru-RU" dirty="0" err="1"/>
              <a:t>сутність</a:t>
            </a:r>
            <a:r>
              <a:rPr lang="ru-RU" dirty="0"/>
              <a:t>,</a:t>
            </a:r>
            <a:br>
              <a:rPr lang="ru-RU" dirty="0"/>
            </a:br>
            <a:r>
              <a:rPr lang="ru-RU" dirty="0"/>
              <a:t> характеристика, </a:t>
            </a:r>
            <a:r>
              <a:rPr lang="ru-RU" dirty="0" err="1"/>
              <a:t>види</a:t>
            </a:r>
            <a:endParaRPr lang="uk-UA" dirty="0"/>
          </a:p>
        </p:txBody>
      </p:sp>
      <p:sp>
        <p:nvSpPr>
          <p:cNvPr id="4" name="Місце для вмісту 3">
            <a:extLst>
              <a:ext uri="{FF2B5EF4-FFF2-40B4-BE49-F238E27FC236}">
                <a16:creationId xmlns:a16="http://schemas.microsoft.com/office/drawing/2014/main" id="{C1331B84-C448-446A-8A41-BD383B7C4CD2}"/>
              </a:ext>
            </a:extLst>
          </p:cNvPr>
          <p:cNvSpPr>
            <a:spLocks noGrp="1"/>
          </p:cNvSpPr>
          <p:nvPr>
            <p:ph sz="half" idx="1"/>
          </p:nvPr>
        </p:nvSpPr>
        <p:spPr/>
        <p:txBody>
          <a:bodyPr>
            <a:normAutofit fontScale="92500"/>
          </a:bodyPr>
          <a:lstStyle/>
          <a:p>
            <a:pPr algn="just"/>
            <a:r>
              <a:rPr lang="ru-RU" b="1" dirty="0" err="1">
                <a:solidFill>
                  <a:srgbClr val="FFFF00"/>
                </a:solidFill>
              </a:rPr>
              <a:t>Міжнародний</a:t>
            </a:r>
            <a:r>
              <a:rPr lang="ru-RU" b="1" dirty="0">
                <a:solidFill>
                  <a:srgbClr val="FFFF00"/>
                </a:solidFill>
              </a:rPr>
              <a:t> </a:t>
            </a:r>
            <a:r>
              <a:rPr lang="ru-RU" b="1" dirty="0" err="1">
                <a:solidFill>
                  <a:srgbClr val="FFFF00"/>
                </a:solidFill>
              </a:rPr>
              <a:t>тероризм</a:t>
            </a:r>
            <a:r>
              <a:rPr lang="ru-RU" b="1" dirty="0">
                <a:solidFill>
                  <a:srgbClr val="FFFF00"/>
                </a:solidFill>
              </a:rPr>
              <a:t> </a:t>
            </a:r>
            <a:r>
              <a:rPr lang="ru-RU" dirty="0"/>
              <a:t>– </a:t>
            </a:r>
            <a:r>
              <a:rPr lang="ru-RU" dirty="0" err="1"/>
              <a:t>це</a:t>
            </a:r>
            <a:r>
              <a:rPr lang="ru-RU" dirty="0"/>
              <a:t> </a:t>
            </a:r>
            <a:r>
              <a:rPr lang="ru-RU" dirty="0" err="1"/>
              <a:t>злочин</a:t>
            </a:r>
            <a:r>
              <a:rPr lang="ru-RU" dirty="0"/>
              <a:t>, </a:t>
            </a:r>
            <a:r>
              <a:rPr lang="ru-RU" dirty="0" err="1"/>
              <a:t>загальним</a:t>
            </a:r>
            <a:r>
              <a:rPr lang="ru-RU" dirty="0"/>
              <a:t> </a:t>
            </a:r>
            <a:r>
              <a:rPr lang="ru-RU" dirty="0" err="1"/>
              <a:t>об’єктом</a:t>
            </a:r>
            <a:r>
              <a:rPr lang="ru-RU" dirty="0"/>
              <a:t> </a:t>
            </a:r>
            <a:r>
              <a:rPr lang="ru-RU" dirty="0" err="1"/>
              <a:t>якого</a:t>
            </a:r>
            <a:r>
              <a:rPr lang="ru-RU" dirty="0"/>
              <a:t> є </a:t>
            </a:r>
            <a:r>
              <a:rPr lang="ru-RU" dirty="0" err="1"/>
              <a:t>міжнародні</a:t>
            </a:r>
            <a:r>
              <a:rPr lang="ru-RU" dirty="0"/>
              <a:t> </a:t>
            </a:r>
            <a:r>
              <a:rPr lang="ru-RU" dirty="0" err="1"/>
              <a:t>відносини</a:t>
            </a:r>
            <a:r>
              <a:rPr lang="ru-RU" dirty="0"/>
              <a:t>. </a:t>
            </a:r>
            <a:r>
              <a:rPr lang="ru-RU" dirty="0" err="1"/>
              <a:t>Під</a:t>
            </a:r>
            <a:r>
              <a:rPr lang="ru-RU" dirty="0"/>
              <a:t> </a:t>
            </a:r>
            <a:r>
              <a:rPr lang="ru-RU" dirty="0" err="1"/>
              <a:t>тероризмом</a:t>
            </a:r>
            <a:r>
              <a:rPr lang="ru-RU" dirty="0"/>
              <a:t> </a:t>
            </a:r>
            <a:r>
              <a:rPr lang="ru-RU" dirty="0" err="1"/>
              <a:t>розуміють</a:t>
            </a:r>
            <a:r>
              <a:rPr lang="ru-RU" dirty="0"/>
              <a:t> </a:t>
            </a:r>
            <a:r>
              <a:rPr lang="ru-RU" dirty="0" err="1"/>
              <a:t>акти</a:t>
            </a:r>
            <a:r>
              <a:rPr lang="ru-RU" dirty="0"/>
              <a:t> </a:t>
            </a:r>
            <a:r>
              <a:rPr lang="ru-RU" dirty="0" err="1"/>
              <a:t>насилля</a:t>
            </a:r>
            <a:r>
              <a:rPr lang="ru-RU" dirty="0"/>
              <a:t> </a:t>
            </a:r>
            <a:r>
              <a:rPr lang="ru-RU" dirty="0" err="1"/>
              <a:t>або</a:t>
            </a:r>
            <a:r>
              <a:rPr lang="ru-RU" dirty="0"/>
              <a:t> погрози </a:t>
            </a:r>
            <a:r>
              <a:rPr lang="ru-RU" dirty="0" err="1"/>
              <a:t>насиллям</a:t>
            </a:r>
            <a:r>
              <a:rPr lang="ru-RU" dirty="0"/>
              <a:t>, мета </a:t>
            </a:r>
            <a:r>
              <a:rPr lang="ru-RU" dirty="0" err="1"/>
              <a:t>яких</a:t>
            </a:r>
            <a:r>
              <a:rPr lang="ru-RU" dirty="0"/>
              <a:t> – </a:t>
            </a:r>
            <a:r>
              <a:rPr lang="ru-RU" dirty="0" err="1"/>
              <a:t>посіяти</a:t>
            </a:r>
            <a:r>
              <a:rPr lang="ru-RU" dirty="0"/>
              <a:t> страх, </a:t>
            </a:r>
            <a:r>
              <a:rPr lang="ru-RU" dirty="0" err="1"/>
              <a:t>спонукати</a:t>
            </a:r>
            <a:r>
              <a:rPr lang="ru-RU" dirty="0"/>
              <a:t> до </a:t>
            </a:r>
            <a:r>
              <a:rPr lang="ru-RU" dirty="0" err="1"/>
              <a:t>дій</a:t>
            </a:r>
            <a:r>
              <a:rPr lang="ru-RU" dirty="0"/>
              <a:t> </a:t>
            </a:r>
            <a:r>
              <a:rPr lang="ru-RU" dirty="0" err="1"/>
              <a:t>або</a:t>
            </a:r>
            <a:r>
              <a:rPr lang="ru-RU" dirty="0"/>
              <a:t> </a:t>
            </a:r>
            <a:r>
              <a:rPr lang="ru-RU" dirty="0" err="1"/>
              <a:t>утримання</a:t>
            </a:r>
            <a:r>
              <a:rPr lang="ru-RU" dirty="0"/>
              <a:t> </a:t>
            </a:r>
            <a:r>
              <a:rPr lang="ru-RU" dirty="0" err="1"/>
              <a:t>від</a:t>
            </a:r>
            <a:r>
              <a:rPr lang="ru-RU" dirty="0"/>
              <a:t> них у </a:t>
            </a:r>
            <a:r>
              <a:rPr lang="ru-RU" dirty="0" err="1"/>
              <a:t>потрібному</a:t>
            </a:r>
            <a:r>
              <a:rPr lang="ru-RU" dirty="0"/>
              <a:t> </a:t>
            </a:r>
            <a:r>
              <a:rPr lang="ru-RU" dirty="0" err="1"/>
              <a:t>терористам</a:t>
            </a:r>
            <a:r>
              <a:rPr lang="ru-RU" dirty="0"/>
              <a:t> </a:t>
            </a:r>
            <a:r>
              <a:rPr lang="ru-RU" dirty="0" err="1"/>
              <a:t>напрямі</a:t>
            </a:r>
            <a:endParaRPr lang="uk-UA" dirty="0"/>
          </a:p>
        </p:txBody>
      </p:sp>
      <p:pic>
        <p:nvPicPr>
          <p:cNvPr id="6" name="Місце для вмісту 5">
            <a:extLst>
              <a:ext uri="{FF2B5EF4-FFF2-40B4-BE49-F238E27FC236}">
                <a16:creationId xmlns:a16="http://schemas.microsoft.com/office/drawing/2014/main" id="{D606941E-ECF3-4798-85BD-AD89855BF412}"/>
              </a:ext>
            </a:extLst>
          </p:cNvPr>
          <p:cNvPicPr>
            <a:picLocks noGrp="1" noChangeAspect="1"/>
          </p:cNvPicPr>
          <p:nvPr>
            <p:ph sz="half" idx="2"/>
          </p:nvPr>
        </p:nvPicPr>
        <p:blipFill>
          <a:blip r:embed="rId2"/>
          <a:stretch>
            <a:fillRect/>
          </a:stretch>
        </p:blipFill>
        <p:spPr>
          <a:xfrm>
            <a:off x="6731700" y="2596356"/>
            <a:ext cx="3810000" cy="2543175"/>
          </a:xfrm>
          <a:prstGeom prst="rect">
            <a:avLst/>
          </a:prstGeom>
        </p:spPr>
      </p:pic>
    </p:spTree>
    <p:extLst>
      <p:ext uri="{BB962C8B-B14F-4D97-AF65-F5344CB8AC3E}">
        <p14:creationId xmlns:p14="http://schemas.microsoft.com/office/powerpoint/2010/main" val="265646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4C3B67-1565-4365-A1F1-F7492B4A3D0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4075450-1186-4ACC-98E8-B7087553F385}"/>
              </a:ext>
            </a:extLst>
          </p:cNvPr>
          <p:cNvSpPr>
            <a:spLocks noGrp="1"/>
          </p:cNvSpPr>
          <p:nvPr>
            <p:ph sz="half" idx="1"/>
          </p:nvPr>
        </p:nvSpPr>
        <p:spPr>
          <a:xfrm>
            <a:off x="887506" y="2097088"/>
            <a:ext cx="5208494" cy="4142394"/>
          </a:xfrm>
        </p:spPr>
        <p:txBody>
          <a:bodyPr>
            <a:normAutofit fontScale="70000" lnSpcReduction="20000"/>
          </a:bodyPr>
          <a:lstStyle/>
          <a:p>
            <a:pPr marL="0" indent="0" algn="just">
              <a:buNone/>
            </a:pPr>
            <a:r>
              <a:rPr lang="ru-RU" dirty="0" err="1"/>
              <a:t>Міжнародний</a:t>
            </a:r>
            <a:r>
              <a:rPr lang="ru-RU" dirty="0"/>
              <a:t> </a:t>
            </a:r>
            <a:r>
              <a:rPr lang="ru-RU" dirty="0" err="1"/>
              <a:t>тероризм</a:t>
            </a:r>
            <a:r>
              <a:rPr lang="ru-RU" dirty="0"/>
              <a:t> </a:t>
            </a:r>
            <a:r>
              <a:rPr lang="ru-RU" dirty="0" err="1"/>
              <a:t>необхідно</a:t>
            </a:r>
            <a:r>
              <a:rPr lang="ru-RU" dirty="0"/>
              <a:t> </a:t>
            </a:r>
            <a:r>
              <a:rPr lang="ru-RU" dirty="0" err="1"/>
              <a:t>розглядати</a:t>
            </a:r>
            <a:r>
              <a:rPr lang="ru-RU" dirty="0"/>
              <a:t>, як </a:t>
            </a:r>
            <a:r>
              <a:rPr lang="ru-RU" dirty="0" err="1"/>
              <a:t>багаторівневе</a:t>
            </a:r>
            <a:r>
              <a:rPr lang="ru-RU" dirty="0"/>
              <a:t> </a:t>
            </a:r>
            <a:r>
              <a:rPr lang="ru-RU" dirty="0" err="1"/>
              <a:t>правопорушення</a:t>
            </a:r>
            <a:r>
              <a:rPr lang="ru-RU" dirty="0"/>
              <a:t>, коли </a:t>
            </a:r>
            <a:r>
              <a:rPr lang="ru-RU" dirty="0" err="1"/>
              <a:t>заподіюється</a:t>
            </a:r>
            <a:r>
              <a:rPr lang="ru-RU" dirty="0"/>
              <a:t> шкода </a:t>
            </a:r>
            <a:r>
              <a:rPr lang="ru-RU" dirty="0" err="1"/>
              <a:t>міжнародним</a:t>
            </a:r>
            <a:r>
              <a:rPr lang="ru-RU" dirty="0"/>
              <a:t> </a:t>
            </a:r>
            <a:r>
              <a:rPr lang="ru-RU" dirty="0" err="1"/>
              <a:t>зв’язкам</a:t>
            </a:r>
            <a:r>
              <a:rPr lang="ru-RU" dirty="0"/>
              <a:t>, </a:t>
            </a:r>
            <a:r>
              <a:rPr lang="ru-RU" dirty="0" err="1"/>
              <a:t>що</a:t>
            </a:r>
            <a:r>
              <a:rPr lang="ru-RU" dirty="0"/>
              <a:t> </a:t>
            </a:r>
            <a:r>
              <a:rPr lang="ru-RU" dirty="0" err="1"/>
              <a:t>позначається</a:t>
            </a:r>
            <a:r>
              <a:rPr lang="ru-RU" dirty="0"/>
              <a:t> на </a:t>
            </a:r>
            <a:r>
              <a:rPr lang="ru-RU" dirty="0" err="1"/>
              <a:t>наступному</a:t>
            </a:r>
            <a:r>
              <a:rPr lang="ru-RU" dirty="0"/>
              <a:t>:</a:t>
            </a:r>
          </a:p>
          <a:p>
            <a:pPr algn="just"/>
            <a:r>
              <a:rPr lang="ru-RU" dirty="0"/>
              <a:t> </a:t>
            </a:r>
            <a:r>
              <a:rPr lang="ru-RU" dirty="0" err="1"/>
              <a:t>функціонуванні</a:t>
            </a:r>
            <a:r>
              <a:rPr lang="ru-RU" dirty="0"/>
              <a:t> </a:t>
            </a:r>
            <a:r>
              <a:rPr lang="ru-RU" dirty="0" err="1"/>
              <a:t>системи</a:t>
            </a:r>
            <a:r>
              <a:rPr lang="ru-RU" dirty="0"/>
              <a:t> </a:t>
            </a:r>
            <a:r>
              <a:rPr lang="ru-RU" dirty="0" err="1"/>
              <a:t>дипломатичних</a:t>
            </a:r>
            <a:r>
              <a:rPr lang="ru-RU" dirty="0"/>
              <a:t> </a:t>
            </a:r>
            <a:r>
              <a:rPr lang="ru-RU" dirty="0" err="1"/>
              <a:t>зв’язків</a:t>
            </a:r>
            <a:r>
              <a:rPr lang="ru-RU" dirty="0"/>
              <a:t>;</a:t>
            </a:r>
          </a:p>
          <a:p>
            <a:pPr algn="just"/>
            <a:r>
              <a:rPr lang="ru-RU" dirty="0" err="1"/>
              <a:t>забезпеченні</a:t>
            </a:r>
            <a:r>
              <a:rPr lang="ru-RU" dirty="0"/>
              <a:t> </a:t>
            </a:r>
            <a:r>
              <a:rPr lang="ru-RU" dirty="0" err="1"/>
              <a:t>суверенітету</a:t>
            </a:r>
            <a:r>
              <a:rPr lang="ru-RU" dirty="0"/>
              <a:t> </a:t>
            </a:r>
            <a:r>
              <a:rPr lang="ru-RU" dirty="0" err="1"/>
              <a:t>держави</a:t>
            </a:r>
            <a:r>
              <a:rPr lang="ru-RU" dirty="0"/>
              <a:t>;</a:t>
            </a:r>
          </a:p>
          <a:p>
            <a:pPr algn="just"/>
            <a:r>
              <a:rPr lang="ru-RU" dirty="0" err="1"/>
              <a:t>забезпеченні</a:t>
            </a:r>
            <a:r>
              <a:rPr lang="ru-RU" dirty="0"/>
              <a:t> права </a:t>
            </a:r>
            <a:r>
              <a:rPr lang="ru-RU" dirty="0" err="1"/>
              <a:t>націй</a:t>
            </a:r>
            <a:r>
              <a:rPr lang="ru-RU" dirty="0"/>
              <a:t> на </a:t>
            </a:r>
            <a:r>
              <a:rPr lang="ru-RU" dirty="0" err="1"/>
              <a:t>самовизначення</a:t>
            </a:r>
            <a:r>
              <a:rPr lang="ru-RU" dirty="0"/>
              <a:t>;</a:t>
            </a:r>
          </a:p>
          <a:p>
            <a:pPr algn="just"/>
            <a:r>
              <a:rPr lang="ru-RU" dirty="0" err="1"/>
              <a:t>забезпеченні</a:t>
            </a:r>
            <a:r>
              <a:rPr lang="ru-RU" dirty="0"/>
              <a:t> </a:t>
            </a:r>
            <a:r>
              <a:rPr lang="ru-RU" dirty="0" err="1"/>
              <a:t>спеціальної</a:t>
            </a:r>
            <a:r>
              <a:rPr lang="ru-RU" dirty="0"/>
              <a:t> </a:t>
            </a:r>
            <a:r>
              <a:rPr lang="ru-RU" dirty="0" err="1"/>
              <a:t>правосуб’єктності</a:t>
            </a:r>
            <a:r>
              <a:rPr lang="ru-RU" dirty="0"/>
              <a:t> </a:t>
            </a:r>
            <a:r>
              <a:rPr lang="ru-RU" dirty="0" err="1"/>
              <a:t>міжнародної</a:t>
            </a:r>
            <a:r>
              <a:rPr lang="ru-RU" dirty="0"/>
              <a:t> </a:t>
            </a:r>
            <a:r>
              <a:rPr lang="ru-RU" dirty="0" err="1"/>
              <a:t>міжурядової</a:t>
            </a:r>
            <a:r>
              <a:rPr lang="ru-RU" dirty="0"/>
              <a:t> </a:t>
            </a:r>
            <a:r>
              <a:rPr lang="ru-RU" dirty="0" err="1"/>
              <a:t>організації</a:t>
            </a:r>
            <a:r>
              <a:rPr lang="ru-RU" dirty="0"/>
              <a:t>;</a:t>
            </a:r>
          </a:p>
          <a:p>
            <a:pPr algn="just"/>
            <a:r>
              <a:rPr lang="ru-RU" dirty="0" err="1"/>
              <a:t>забезпеченні</a:t>
            </a:r>
            <a:r>
              <a:rPr lang="ru-RU" dirty="0"/>
              <a:t> прав і свобод </a:t>
            </a:r>
            <a:r>
              <a:rPr lang="ru-RU" dirty="0" err="1"/>
              <a:t>людини</a:t>
            </a:r>
            <a:r>
              <a:rPr lang="ru-RU" dirty="0"/>
              <a:t>;</a:t>
            </a:r>
          </a:p>
          <a:p>
            <a:pPr algn="just"/>
            <a:r>
              <a:rPr lang="ru-RU" dirty="0"/>
              <a:t>нормальному </a:t>
            </a:r>
            <a:r>
              <a:rPr lang="ru-RU" dirty="0" err="1"/>
              <a:t>функціонуванні</a:t>
            </a:r>
            <a:r>
              <a:rPr lang="ru-RU" dirty="0"/>
              <a:t> </a:t>
            </a:r>
            <a:r>
              <a:rPr lang="ru-RU" dirty="0" err="1"/>
              <a:t>міжнародних</a:t>
            </a:r>
            <a:r>
              <a:rPr lang="ru-RU" dirty="0"/>
              <a:t> </a:t>
            </a:r>
            <a:r>
              <a:rPr lang="ru-RU" dirty="0" err="1"/>
              <a:t>наземних</a:t>
            </a:r>
            <a:r>
              <a:rPr lang="ru-RU" dirty="0"/>
              <a:t>, </a:t>
            </a:r>
            <a:r>
              <a:rPr lang="ru-RU" dirty="0" err="1"/>
              <a:t>повітряних</a:t>
            </a:r>
            <a:r>
              <a:rPr lang="ru-RU" dirty="0"/>
              <a:t> і </a:t>
            </a:r>
            <a:r>
              <a:rPr lang="ru-RU" dirty="0" err="1"/>
              <a:t>морських</a:t>
            </a:r>
            <a:r>
              <a:rPr lang="ru-RU" dirty="0"/>
              <a:t> </a:t>
            </a:r>
            <a:r>
              <a:rPr lang="ru-RU" dirty="0" err="1"/>
              <a:t>комунікацій</a:t>
            </a:r>
            <a:r>
              <a:rPr lang="ru-RU" dirty="0"/>
              <a:t>.</a:t>
            </a:r>
            <a:endParaRPr lang="uk-UA" dirty="0"/>
          </a:p>
        </p:txBody>
      </p:sp>
      <p:pic>
        <p:nvPicPr>
          <p:cNvPr id="5" name="Місце для вмісту 4">
            <a:extLst>
              <a:ext uri="{FF2B5EF4-FFF2-40B4-BE49-F238E27FC236}">
                <a16:creationId xmlns:a16="http://schemas.microsoft.com/office/drawing/2014/main" id="{8886FA21-DEDC-40A7-923C-86CFC8E77F75}"/>
              </a:ext>
            </a:extLst>
          </p:cNvPr>
          <p:cNvPicPr>
            <a:picLocks noGrp="1" noChangeAspect="1"/>
          </p:cNvPicPr>
          <p:nvPr>
            <p:ph sz="half" idx="2"/>
          </p:nvPr>
        </p:nvPicPr>
        <p:blipFill>
          <a:blip r:embed="rId2"/>
          <a:stretch>
            <a:fillRect/>
          </a:stretch>
        </p:blipFill>
        <p:spPr>
          <a:xfrm>
            <a:off x="6956659" y="2357111"/>
            <a:ext cx="3933825" cy="2752725"/>
          </a:xfrm>
          <a:prstGeom prst="rect">
            <a:avLst/>
          </a:prstGeom>
        </p:spPr>
      </p:pic>
      <p:sp>
        <p:nvSpPr>
          <p:cNvPr id="7" name="TextBox 6">
            <a:extLst>
              <a:ext uri="{FF2B5EF4-FFF2-40B4-BE49-F238E27FC236}">
                <a16:creationId xmlns:a16="http://schemas.microsoft.com/office/drawing/2014/main" id="{9114D56F-F3C8-405A-A523-44A3EC374CF3}"/>
              </a:ext>
            </a:extLst>
          </p:cNvPr>
          <p:cNvSpPr txBox="1"/>
          <p:nvPr/>
        </p:nvSpPr>
        <p:spPr>
          <a:xfrm>
            <a:off x="7690128" y="5449652"/>
            <a:ext cx="3357283" cy="646331"/>
          </a:xfrm>
          <a:prstGeom prst="rect">
            <a:avLst/>
          </a:prstGeom>
          <a:noFill/>
        </p:spPr>
        <p:txBody>
          <a:bodyPr wrap="square">
            <a:spAutoFit/>
          </a:bodyPr>
          <a:lstStyle/>
          <a:p>
            <a:pPr algn="ctr"/>
            <a:r>
              <a:rPr lang="ru-RU" dirty="0" err="1"/>
              <a:t>Напад</a:t>
            </a:r>
            <a:r>
              <a:rPr lang="ru-RU" dirty="0"/>
              <a:t> на </a:t>
            </a:r>
            <a:r>
              <a:rPr lang="ru-RU" dirty="0" err="1"/>
              <a:t>американське</a:t>
            </a:r>
            <a:r>
              <a:rPr lang="ru-RU" dirty="0"/>
              <a:t> посольство в </a:t>
            </a:r>
            <a:r>
              <a:rPr lang="ru-RU" dirty="0" err="1"/>
              <a:t>Бейруті</a:t>
            </a:r>
            <a:r>
              <a:rPr lang="ru-RU" dirty="0"/>
              <a:t> (1983)</a:t>
            </a:r>
            <a:endParaRPr lang="uk-UA" dirty="0"/>
          </a:p>
        </p:txBody>
      </p:sp>
    </p:spTree>
    <p:extLst>
      <p:ext uri="{BB962C8B-B14F-4D97-AF65-F5344CB8AC3E}">
        <p14:creationId xmlns:p14="http://schemas.microsoft.com/office/powerpoint/2010/main" val="224030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08DE6-DCDC-4324-87E0-0D296CD24051}"/>
              </a:ext>
            </a:extLst>
          </p:cNvPr>
          <p:cNvSpPr>
            <a:spLocks noGrp="1"/>
          </p:cNvSpPr>
          <p:nvPr>
            <p:ph type="title"/>
          </p:nvPr>
        </p:nvSpPr>
        <p:spPr/>
        <p:txBody>
          <a:bodyPr>
            <a:normAutofit/>
          </a:bodyPr>
          <a:lstStyle/>
          <a:p>
            <a:pPr algn="ctr"/>
            <a:r>
              <a:rPr lang="ru-RU" sz="2800" dirty="0"/>
              <a:t>До </a:t>
            </a:r>
            <a:r>
              <a:rPr lang="ru-RU" sz="2800" dirty="0" err="1"/>
              <a:t>основних</a:t>
            </a:r>
            <a:r>
              <a:rPr lang="ru-RU" sz="2800" dirty="0"/>
              <a:t> </a:t>
            </a:r>
            <a:r>
              <a:rPr lang="ru-RU" sz="2800" dirty="0" err="1"/>
              <a:t>галузевих</a:t>
            </a:r>
            <a:r>
              <a:rPr lang="ru-RU" sz="2800" dirty="0"/>
              <a:t> </a:t>
            </a:r>
            <a:r>
              <a:rPr lang="ru-RU" sz="2800" dirty="0" err="1"/>
              <a:t>об’єктів</a:t>
            </a:r>
            <a:r>
              <a:rPr lang="ru-RU" sz="2800" dirty="0"/>
              <a:t> </a:t>
            </a:r>
            <a:r>
              <a:rPr lang="ru-RU" sz="2800" dirty="0" err="1"/>
              <a:t>тероризму</a:t>
            </a:r>
            <a:r>
              <a:rPr lang="ru-RU" sz="2800" dirty="0"/>
              <a:t> належать:</a:t>
            </a:r>
            <a:br>
              <a:rPr lang="ru-RU" sz="2800" dirty="0"/>
            </a:br>
            <a:endParaRPr lang="uk-UA" dirty="0"/>
          </a:p>
        </p:txBody>
      </p:sp>
      <p:sp>
        <p:nvSpPr>
          <p:cNvPr id="3" name="Місце для вмісту 2">
            <a:extLst>
              <a:ext uri="{FF2B5EF4-FFF2-40B4-BE49-F238E27FC236}">
                <a16:creationId xmlns:a16="http://schemas.microsoft.com/office/drawing/2014/main" id="{4565E9CC-855D-4ABA-87D9-A895E92ACBB9}"/>
              </a:ext>
            </a:extLst>
          </p:cNvPr>
          <p:cNvSpPr>
            <a:spLocks noGrp="1"/>
          </p:cNvSpPr>
          <p:nvPr>
            <p:ph sz="half" idx="1"/>
          </p:nvPr>
        </p:nvSpPr>
        <p:spPr/>
        <p:txBody>
          <a:bodyPr>
            <a:normAutofit/>
          </a:bodyPr>
          <a:lstStyle/>
          <a:p>
            <a:r>
              <a:rPr lang="ru-RU" dirty="0" err="1"/>
              <a:t>суверенітет</a:t>
            </a:r>
            <a:r>
              <a:rPr lang="ru-RU" dirty="0"/>
              <a:t> </a:t>
            </a:r>
            <a:r>
              <a:rPr lang="ru-RU" dirty="0" err="1"/>
              <a:t>держави</a:t>
            </a:r>
            <a:r>
              <a:rPr lang="ru-RU" dirty="0"/>
              <a:t>;</a:t>
            </a:r>
          </a:p>
          <a:p>
            <a:pPr algn="just"/>
            <a:r>
              <a:rPr lang="ru-RU" dirty="0"/>
              <a:t>система </a:t>
            </a:r>
            <a:r>
              <a:rPr lang="ru-RU" dirty="0" err="1"/>
              <a:t>дипломатичних</a:t>
            </a:r>
            <a:r>
              <a:rPr lang="ru-RU" dirty="0"/>
              <a:t> </a:t>
            </a:r>
            <a:r>
              <a:rPr lang="ru-RU" dirty="0" err="1"/>
              <a:t>зв’язків</a:t>
            </a:r>
            <a:r>
              <a:rPr lang="ru-RU" dirty="0"/>
              <a:t>;</a:t>
            </a:r>
          </a:p>
          <a:p>
            <a:pPr algn="just"/>
            <a:r>
              <a:rPr lang="ru-RU" dirty="0" err="1"/>
              <a:t>системи</a:t>
            </a:r>
            <a:r>
              <a:rPr lang="ru-RU" dirty="0"/>
              <a:t> </a:t>
            </a:r>
            <a:r>
              <a:rPr lang="ru-RU" dirty="0" err="1"/>
              <a:t>міжнародних</a:t>
            </a:r>
            <a:r>
              <a:rPr lang="ru-RU" dirty="0"/>
              <a:t> </a:t>
            </a:r>
            <a:r>
              <a:rPr lang="ru-RU" dirty="0" err="1"/>
              <a:t>наземних</a:t>
            </a:r>
            <a:r>
              <a:rPr lang="ru-RU" dirty="0"/>
              <a:t>, </a:t>
            </a:r>
            <a:r>
              <a:rPr lang="ru-RU" dirty="0" err="1"/>
              <a:t>повітряних</a:t>
            </a:r>
            <a:r>
              <a:rPr lang="ru-RU" dirty="0"/>
              <a:t> і </a:t>
            </a:r>
            <a:r>
              <a:rPr lang="ru-RU" dirty="0" err="1"/>
              <a:t>морських</a:t>
            </a:r>
            <a:r>
              <a:rPr lang="ru-RU" dirty="0"/>
              <a:t> </a:t>
            </a:r>
            <a:r>
              <a:rPr lang="ru-RU" dirty="0" err="1"/>
              <a:t>комунікацій</a:t>
            </a:r>
            <a:r>
              <a:rPr lang="ru-RU" dirty="0"/>
              <a:t>.</a:t>
            </a:r>
            <a:endParaRPr lang="uk-UA" dirty="0"/>
          </a:p>
        </p:txBody>
      </p:sp>
      <p:pic>
        <p:nvPicPr>
          <p:cNvPr id="5" name="Місце для вмісту 4">
            <a:extLst>
              <a:ext uri="{FF2B5EF4-FFF2-40B4-BE49-F238E27FC236}">
                <a16:creationId xmlns:a16="http://schemas.microsoft.com/office/drawing/2014/main" id="{93AB42C0-8926-4DD8-80EC-F606BF4E982A}"/>
              </a:ext>
            </a:extLst>
          </p:cNvPr>
          <p:cNvPicPr>
            <a:picLocks noGrp="1" noChangeAspect="1"/>
          </p:cNvPicPr>
          <p:nvPr>
            <p:ph sz="half" idx="2"/>
          </p:nvPr>
        </p:nvPicPr>
        <p:blipFill>
          <a:blip r:embed="rId2"/>
          <a:stretch>
            <a:fillRect/>
          </a:stretch>
        </p:blipFill>
        <p:spPr>
          <a:xfrm>
            <a:off x="6172203" y="2394344"/>
            <a:ext cx="4875213" cy="2785836"/>
          </a:xfrm>
          <a:prstGeom prst="rect">
            <a:avLst/>
          </a:prstGeom>
        </p:spPr>
      </p:pic>
    </p:spTree>
    <p:extLst>
      <p:ext uri="{BB962C8B-B14F-4D97-AF65-F5344CB8AC3E}">
        <p14:creationId xmlns:p14="http://schemas.microsoft.com/office/powerpoint/2010/main" val="337937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8850D-36F9-4E55-AA50-AD3ABA3A6FD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6A2F92F-D329-4E46-AD7F-BEDB86AC450B}"/>
              </a:ext>
            </a:extLst>
          </p:cNvPr>
          <p:cNvSpPr>
            <a:spLocks noGrp="1"/>
          </p:cNvSpPr>
          <p:nvPr>
            <p:ph sz="half" idx="1"/>
          </p:nvPr>
        </p:nvSpPr>
        <p:spPr>
          <a:xfrm>
            <a:off x="1141410" y="2249486"/>
            <a:ext cx="4878389" cy="3989996"/>
          </a:xfrm>
        </p:spPr>
        <p:txBody>
          <a:bodyPr>
            <a:normAutofit fontScale="77500" lnSpcReduction="20000"/>
          </a:bodyPr>
          <a:lstStyle/>
          <a:p>
            <a:pPr algn="just"/>
            <a:r>
              <a:rPr lang="uk-UA" dirty="0"/>
              <a:t>Проблема класифікації та кваліфікації терористичного акту вирішується на основі аналізу відмінностей у суб’єкті здійснення та об’єкті спрямованості з урахуванням ступеня його небезпечності для міжнародних відносин.</a:t>
            </a:r>
          </a:p>
          <a:p>
            <a:pPr algn="just"/>
            <a:r>
              <a:rPr lang="uk-UA" dirty="0"/>
              <a:t>Визначальним моментом для кваліфікації теракту як міжнародного злочину є співвідношення його складу зі складом таких міжнародних злочинів, як </a:t>
            </a:r>
            <a:r>
              <a:rPr lang="uk-UA" i="1" dirty="0">
                <a:solidFill>
                  <a:srgbClr val="FFFF00"/>
                </a:solidFill>
              </a:rPr>
              <a:t>злочини проти миру, військові злочини, проти людяності, геноцид, апартеїд.</a:t>
            </a:r>
          </a:p>
        </p:txBody>
      </p:sp>
      <p:pic>
        <p:nvPicPr>
          <p:cNvPr id="5" name="Місце для вмісту 4">
            <a:extLst>
              <a:ext uri="{FF2B5EF4-FFF2-40B4-BE49-F238E27FC236}">
                <a16:creationId xmlns:a16="http://schemas.microsoft.com/office/drawing/2014/main" id="{7C7A257A-C56F-42CF-A3D6-3E80A817062A}"/>
              </a:ext>
            </a:extLst>
          </p:cNvPr>
          <p:cNvPicPr>
            <a:picLocks noGrp="1" noChangeAspect="1"/>
          </p:cNvPicPr>
          <p:nvPr>
            <p:ph sz="half" idx="2"/>
          </p:nvPr>
        </p:nvPicPr>
        <p:blipFill>
          <a:blip r:embed="rId2"/>
          <a:stretch>
            <a:fillRect/>
          </a:stretch>
        </p:blipFill>
        <p:spPr>
          <a:xfrm>
            <a:off x="6580419" y="2457124"/>
            <a:ext cx="4742003" cy="2969292"/>
          </a:xfrm>
          <a:prstGeom prst="rect">
            <a:avLst/>
          </a:prstGeom>
        </p:spPr>
      </p:pic>
    </p:spTree>
    <p:extLst>
      <p:ext uri="{BB962C8B-B14F-4D97-AF65-F5344CB8AC3E}">
        <p14:creationId xmlns:p14="http://schemas.microsoft.com/office/powerpoint/2010/main" val="36541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983237-260F-4F0A-B659-D059A707AA42}"/>
              </a:ext>
            </a:extLst>
          </p:cNvPr>
          <p:cNvSpPr>
            <a:spLocks noGrp="1"/>
          </p:cNvSpPr>
          <p:nvPr>
            <p:ph type="title"/>
          </p:nvPr>
        </p:nvSpPr>
        <p:spPr/>
        <p:txBody>
          <a:bodyPr>
            <a:normAutofit fontScale="90000"/>
          </a:bodyPr>
          <a:lstStyle/>
          <a:p>
            <a:r>
              <a:rPr lang="uk-UA" dirty="0"/>
              <a:t>Щодо терактів, які підпадають під дію міжнародного права, можна зробити такий висновок:</a:t>
            </a:r>
            <a:br>
              <a:rPr lang="uk-UA" dirty="0"/>
            </a:br>
            <a:endParaRPr lang="uk-UA" dirty="0"/>
          </a:p>
        </p:txBody>
      </p:sp>
      <p:sp>
        <p:nvSpPr>
          <p:cNvPr id="3" name="Місце для вмісту 2">
            <a:extLst>
              <a:ext uri="{FF2B5EF4-FFF2-40B4-BE49-F238E27FC236}">
                <a16:creationId xmlns:a16="http://schemas.microsoft.com/office/drawing/2014/main" id="{9DF1FE9F-097C-4976-B880-AF303D2FE308}"/>
              </a:ext>
            </a:extLst>
          </p:cNvPr>
          <p:cNvSpPr>
            <a:spLocks noGrp="1"/>
          </p:cNvSpPr>
          <p:nvPr>
            <p:ph sz="half" idx="1"/>
          </p:nvPr>
        </p:nvSpPr>
        <p:spPr>
          <a:xfrm>
            <a:off x="869576" y="2249485"/>
            <a:ext cx="5147045" cy="4240961"/>
          </a:xfrm>
        </p:spPr>
        <p:txBody>
          <a:bodyPr>
            <a:normAutofit fontScale="70000" lnSpcReduction="20000"/>
          </a:bodyPr>
          <a:lstStyle/>
          <a:p>
            <a:pPr marL="0" indent="0">
              <a:buNone/>
            </a:pPr>
            <a:r>
              <a:rPr lang="uk-UA" dirty="0"/>
              <a:t>1) теракти можуть вчинювати як у мирний, так і в воєнний час;</a:t>
            </a:r>
          </a:p>
          <a:p>
            <a:pPr marL="0" indent="0">
              <a:buNone/>
            </a:pPr>
            <a:r>
              <a:rPr lang="uk-UA" dirty="0"/>
              <a:t>2) треба розрізняти теракти за суб’єктом вчинення та об’єктом спрямованості: за суб’єктом вчинення виділяють: теракти, вчинювані особами, які перебувають на службі та спеціально підготовлені для цієї мети – державний тероризм; теракти, вчинювані окремими індивідами чи групами осіб;</a:t>
            </a:r>
          </a:p>
          <a:p>
            <a:pPr marL="0" indent="0">
              <a:buNone/>
            </a:pPr>
            <a:r>
              <a:rPr lang="uk-UA" dirty="0"/>
              <a:t>за об’єктом спрямованості виділяють:</a:t>
            </a:r>
          </a:p>
          <a:p>
            <a:r>
              <a:rPr lang="uk-UA" dirty="0"/>
              <a:t> теракти, вчинювані проти безпеки держави;</a:t>
            </a:r>
          </a:p>
          <a:p>
            <a:r>
              <a:rPr lang="uk-UA" dirty="0"/>
              <a:t> теракти проти осіб;</a:t>
            </a:r>
          </a:p>
          <a:p>
            <a:r>
              <a:rPr lang="uk-UA" dirty="0"/>
              <a:t>–теракти проти власності держави або окремих фізичних чи юридичних осіб;</a:t>
            </a:r>
          </a:p>
        </p:txBody>
      </p:sp>
      <p:sp>
        <p:nvSpPr>
          <p:cNvPr id="4" name="Місце для вмісту 3">
            <a:extLst>
              <a:ext uri="{FF2B5EF4-FFF2-40B4-BE49-F238E27FC236}">
                <a16:creationId xmlns:a16="http://schemas.microsoft.com/office/drawing/2014/main" id="{7E1E743B-3DE6-4113-8AE7-6DC969A5C407}"/>
              </a:ext>
            </a:extLst>
          </p:cNvPr>
          <p:cNvSpPr>
            <a:spLocks noGrp="1"/>
          </p:cNvSpPr>
          <p:nvPr>
            <p:ph sz="half" idx="2"/>
          </p:nvPr>
        </p:nvSpPr>
        <p:spPr>
          <a:xfrm>
            <a:off x="6239435" y="2249486"/>
            <a:ext cx="4807976" cy="3989996"/>
          </a:xfrm>
        </p:spPr>
        <p:txBody>
          <a:bodyPr>
            <a:normAutofit fontScale="70000" lnSpcReduction="20000"/>
          </a:bodyPr>
          <a:lstStyle/>
          <a:p>
            <a:pPr marL="0" indent="0">
              <a:buNone/>
            </a:pPr>
            <a:r>
              <a:rPr lang="uk-UA" dirty="0"/>
              <a:t>3) теракт підпадає під дію міжнародного права в силу:</a:t>
            </a:r>
          </a:p>
          <a:p>
            <a:r>
              <a:rPr lang="uk-UA" dirty="0"/>
              <a:t>його вчинення суб’єктами міжнародного права;</a:t>
            </a:r>
          </a:p>
          <a:p>
            <a:r>
              <a:rPr lang="uk-UA" dirty="0"/>
              <a:t>небезпеки для міжнародних відносин;</a:t>
            </a:r>
          </a:p>
          <a:p>
            <a:r>
              <a:rPr lang="uk-UA" dirty="0"/>
              <a:t>наявності міжнародного елемента;</a:t>
            </a:r>
          </a:p>
          <a:p>
            <a:r>
              <a:rPr lang="uk-UA" dirty="0"/>
              <a:t>зацікавленості держав внаслідок соціальної небезпеки того чи іншого виду тероризму.</a:t>
            </a:r>
          </a:p>
          <a:p>
            <a:endParaRPr lang="uk-UA" dirty="0"/>
          </a:p>
        </p:txBody>
      </p:sp>
    </p:spTree>
    <p:extLst>
      <p:ext uri="{BB962C8B-B14F-4D97-AF65-F5344CB8AC3E}">
        <p14:creationId xmlns:p14="http://schemas.microsoft.com/office/powerpoint/2010/main" val="12735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3DA43A-034D-4627-B10C-8DD643CFFB19}"/>
              </a:ext>
            </a:extLst>
          </p:cNvPr>
          <p:cNvSpPr>
            <a:spLocks noGrp="1"/>
          </p:cNvSpPr>
          <p:nvPr>
            <p:ph type="title"/>
          </p:nvPr>
        </p:nvSpPr>
        <p:spPr/>
        <p:txBody>
          <a:bodyPr>
            <a:normAutofit/>
          </a:bodyPr>
          <a:lstStyle/>
          <a:p>
            <a:pPr algn="ctr"/>
            <a:r>
              <a:rPr lang="uk-UA" sz="2800" dirty="0"/>
              <a:t>Міжнародний елемент означає, що теракт вчинюється:</a:t>
            </a:r>
            <a:br>
              <a:rPr lang="uk-UA" sz="2800" dirty="0"/>
            </a:br>
            <a:endParaRPr lang="uk-UA" dirty="0"/>
          </a:p>
        </p:txBody>
      </p:sp>
      <p:sp>
        <p:nvSpPr>
          <p:cNvPr id="3" name="Місце для вмісту 2">
            <a:extLst>
              <a:ext uri="{FF2B5EF4-FFF2-40B4-BE49-F238E27FC236}">
                <a16:creationId xmlns:a16="http://schemas.microsoft.com/office/drawing/2014/main" id="{E261F21F-EEEE-49C2-9FD1-528F6B32CFAC}"/>
              </a:ext>
            </a:extLst>
          </p:cNvPr>
          <p:cNvSpPr>
            <a:spLocks noGrp="1"/>
          </p:cNvSpPr>
          <p:nvPr>
            <p:ph sz="half" idx="1"/>
          </p:nvPr>
        </p:nvSpPr>
        <p:spPr/>
        <p:txBody>
          <a:bodyPr>
            <a:normAutofit fontScale="85000" lnSpcReduction="10000"/>
          </a:bodyPr>
          <a:lstStyle/>
          <a:p>
            <a:pPr algn="just"/>
            <a:r>
              <a:rPr lang="uk-UA" dirty="0"/>
              <a:t>на території однієї чи кількох держав або ж на території, яка не підпадає під юрисдикцію жодної з них;</a:t>
            </a:r>
          </a:p>
          <a:p>
            <a:pPr algn="just"/>
            <a:r>
              <a:rPr lang="uk-UA" dirty="0"/>
              <a:t>іноземним громадянином або підданим, або має місце співучасть зазначених осіб;</a:t>
            </a:r>
          </a:p>
          <a:p>
            <a:pPr algn="just"/>
            <a:r>
              <a:rPr lang="uk-UA" dirty="0"/>
              <a:t>відносно іноземного громадянина або власності іноземної фізичної, юридичної особи.</a:t>
            </a:r>
          </a:p>
        </p:txBody>
      </p:sp>
      <p:pic>
        <p:nvPicPr>
          <p:cNvPr id="5" name="Місце для вмісту 4">
            <a:extLst>
              <a:ext uri="{FF2B5EF4-FFF2-40B4-BE49-F238E27FC236}">
                <a16:creationId xmlns:a16="http://schemas.microsoft.com/office/drawing/2014/main" id="{D7444F8B-43D2-495C-94E6-74C384C38DC3}"/>
              </a:ext>
            </a:extLst>
          </p:cNvPr>
          <p:cNvPicPr>
            <a:picLocks noGrp="1" noChangeAspect="1"/>
          </p:cNvPicPr>
          <p:nvPr>
            <p:ph sz="half" idx="2"/>
          </p:nvPr>
        </p:nvPicPr>
        <p:blipFill>
          <a:blip r:embed="rId2"/>
          <a:stretch>
            <a:fillRect/>
          </a:stretch>
        </p:blipFill>
        <p:spPr>
          <a:xfrm>
            <a:off x="6172200" y="2397304"/>
            <a:ext cx="4875213" cy="3246079"/>
          </a:xfrm>
          <a:prstGeom prst="rect">
            <a:avLst/>
          </a:prstGeom>
        </p:spPr>
      </p:pic>
    </p:spTree>
    <p:extLst>
      <p:ext uri="{BB962C8B-B14F-4D97-AF65-F5344CB8AC3E}">
        <p14:creationId xmlns:p14="http://schemas.microsoft.com/office/powerpoint/2010/main" val="54324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A48CC3-6284-447B-86C5-84582446CEB6}"/>
              </a:ext>
            </a:extLst>
          </p:cNvPr>
          <p:cNvSpPr>
            <a:spLocks noGrp="1"/>
          </p:cNvSpPr>
          <p:nvPr>
            <p:ph type="title"/>
          </p:nvPr>
        </p:nvSpPr>
        <p:spPr/>
        <p:txBody>
          <a:bodyPr>
            <a:normAutofit/>
          </a:bodyPr>
          <a:lstStyle/>
          <a:p>
            <a:pPr algn="ctr"/>
            <a:r>
              <a:rPr lang="ru-RU" dirty="0" err="1"/>
              <a:t>Під</a:t>
            </a:r>
            <a:r>
              <a:rPr lang="ru-RU" dirty="0"/>
              <a:t> терактами </a:t>
            </a:r>
            <a:r>
              <a:rPr lang="ru-RU" dirty="0" err="1"/>
              <a:t>міжнародного</a:t>
            </a:r>
            <a:r>
              <a:rPr lang="ru-RU" dirty="0"/>
              <a:t> характеру </a:t>
            </a:r>
            <a:r>
              <a:rPr lang="ru-RU" dirty="0" err="1"/>
              <a:t>потрібно</a:t>
            </a:r>
            <a:r>
              <a:rPr lang="ru-RU" dirty="0"/>
              <a:t> </a:t>
            </a:r>
            <a:r>
              <a:rPr lang="ru-RU" dirty="0" err="1"/>
              <a:t>розуміти</a:t>
            </a:r>
            <a:r>
              <a:rPr lang="ru-RU" dirty="0"/>
              <a:t>:</a:t>
            </a:r>
            <a:endParaRPr lang="uk-UA" dirty="0"/>
          </a:p>
        </p:txBody>
      </p:sp>
      <p:sp>
        <p:nvSpPr>
          <p:cNvPr id="3" name="Місце для вмісту 2">
            <a:extLst>
              <a:ext uri="{FF2B5EF4-FFF2-40B4-BE49-F238E27FC236}">
                <a16:creationId xmlns:a16="http://schemas.microsoft.com/office/drawing/2014/main" id="{1E958DCB-E6F3-4087-B6EE-1EEFA906C9FE}"/>
              </a:ext>
            </a:extLst>
          </p:cNvPr>
          <p:cNvSpPr>
            <a:spLocks noGrp="1"/>
          </p:cNvSpPr>
          <p:nvPr>
            <p:ph sz="half" idx="1"/>
          </p:nvPr>
        </p:nvSpPr>
        <p:spPr>
          <a:xfrm>
            <a:off x="1078657" y="1980545"/>
            <a:ext cx="4878389" cy="3541714"/>
          </a:xfrm>
        </p:spPr>
        <p:txBody>
          <a:bodyPr>
            <a:noAutofit/>
          </a:bodyPr>
          <a:lstStyle/>
          <a:p>
            <a:pPr algn="just"/>
            <a:r>
              <a:rPr lang="uk-UA" sz="1800" dirty="0"/>
              <a:t>насильницькі дії у вигляді спроби або вчинення нападу, захоплення, викрадення, заподіяння тілесних ушкоджень, вбивства або дій, які створюють загрозу офіційним представникам і членам їхніх сімей;</a:t>
            </a:r>
          </a:p>
          <a:p>
            <a:pPr algn="just"/>
            <a:r>
              <a:rPr lang="uk-UA" sz="1800" dirty="0"/>
              <a:t>захоплення, заподіяння шкоди та знищення власності, необхідної для здійснення політичних, економічних, торговельних, культурних відносин між державами, а також засобів, установ повітряного, водного, залізничного та автотранспорту, якщо дії характеризуються наявністю міжнародного елемента.</a:t>
            </a:r>
          </a:p>
        </p:txBody>
      </p:sp>
      <p:sp>
        <p:nvSpPr>
          <p:cNvPr id="4" name="Місце для вмісту 3">
            <a:extLst>
              <a:ext uri="{FF2B5EF4-FFF2-40B4-BE49-F238E27FC236}">
                <a16:creationId xmlns:a16="http://schemas.microsoft.com/office/drawing/2014/main" id="{A32C4E80-155D-443A-8B9C-83275C828DE1}"/>
              </a:ext>
            </a:extLst>
          </p:cNvPr>
          <p:cNvSpPr>
            <a:spLocks noGrp="1"/>
          </p:cNvSpPr>
          <p:nvPr>
            <p:ph sz="half" idx="2"/>
          </p:nvPr>
        </p:nvSpPr>
        <p:spPr/>
        <p:txBody>
          <a:bodyPr>
            <a:normAutofit/>
          </a:bodyPr>
          <a:lstStyle/>
          <a:p>
            <a:endParaRPr lang="uk-UA" dirty="0"/>
          </a:p>
        </p:txBody>
      </p:sp>
    </p:spTree>
    <p:extLst>
      <p:ext uri="{BB962C8B-B14F-4D97-AF65-F5344CB8AC3E}">
        <p14:creationId xmlns:p14="http://schemas.microsoft.com/office/powerpoint/2010/main" val="418989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FFAAE3-159A-428D-AE49-EAB4EA2DEC9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88123CA-3C90-4FDD-BA94-5F6B3EEB64D7}"/>
              </a:ext>
            </a:extLst>
          </p:cNvPr>
          <p:cNvSpPr>
            <a:spLocks noGrp="1"/>
          </p:cNvSpPr>
          <p:nvPr>
            <p:ph sz="half" idx="1"/>
          </p:nvPr>
        </p:nvSpPr>
        <p:spPr/>
        <p:txBody>
          <a:bodyPr>
            <a:normAutofit fontScale="77500" lnSpcReduction="20000"/>
          </a:bodyPr>
          <a:lstStyle/>
          <a:p>
            <a:pPr algn="just"/>
            <a:r>
              <a:rPr lang="uk-UA" dirty="0"/>
              <a:t>Безпосередньо тероризм виявляється у вигляді вчинення </a:t>
            </a:r>
            <a:r>
              <a:rPr lang="uk-UA" dirty="0">
                <a:solidFill>
                  <a:srgbClr val="FFFF00"/>
                </a:solidFill>
              </a:rPr>
              <a:t>терористичного акту </a:t>
            </a:r>
            <a:r>
              <a:rPr lang="uk-UA" dirty="0"/>
              <a:t>– здійснення злочину терористичного характеру, що є завершальним етапом терористичної операції. </a:t>
            </a:r>
            <a:r>
              <a:rPr lang="uk-UA" dirty="0">
                <a:solidFill>
                  <a:srgbClr val="FFFF00"/>
                </a:solidFill>
              </a:rPr>
              <a:t>Терористична операція</a:t>
            </a:r>
            <a:r>
              <a:rPr lang="uk-UA" dirty="0"/>
              <a:t> є досить тривалою, включає підготовку і здійснення терористичного акту. У здійсненні операції можуть брати участь бойові групи, групи розвідки, матеріального, пропагандистського забезпечення і забезпечення безпеки. </a:t>
            </a:r>
          </a:p>
        </p:txBody>
      </p:sp>
      <p:sp>
        <p:nvSpPr>
          <p:cNvPr id="4" name="Місце для вмісту 3">
            <a:extLst>
              <a:ext uri="{FF2B5EF4-FFF2-40B4-BE49-F238E27FC236}">
                <a16:creationId xmlns:a16="http://schemas.microsoft.com/office/drawing/2014/main" id="{6F68C178-911F-4AF1-A4E9-C30C7A270297}"/>
              </a:ext>
            </a:extLst>
          </p:cNvPr>
          <p:cNvSpPr>
            <a:spLocks noGrp="1"/>
          </p:cNvSpPr>
          <p:nvPr>
            <p:ph sz="half" idx="2"/>
          </p:nvPr>
        </p:nvSpPr>
        <p:spPr/>
        <p:txBody>
          <a:bodyPr>
            <a:normAutofit fontScale="77500" lnSpcReduction="20000"/>
          </a:bodyPr>
          <a:lstStyle/>
          <a:p>
            <a:endParaRPr lang="uk-UA"/>
          </a:p>
        </p:txBody>
      </p:sp>
    </p:spTree>
    <p:extLst>
      <p:ext uri="{BB962C8B-B14F-4D97-AF65-F5344CB8AC3E}">
        <p14:creationId xmlns:p14="http://schemas.microsoft.com/office/powerpoint/2010/main" val="13497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AE5536-0C59-471D-A608-22E31360FF9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DFD2DA4-160D-4F95-BC04-8673CAB596EF}"/>
              </a:ext>
            </a:extLst>
          </p:cNvPr>
          <p:cNvSpPr>
            <a:spLocks noGrp="1"/>
          </p:cNvSpPr>
          <p:nvPr>
            <p:ph sz="half" idx="1"/>
          </p:nvPr>
        </p:nvSpPr>
        <p:spPr/>
        <p:txBody>
          <a:bodyPr>
            <a:normAutofit fontScale="62500" lnSpcReduction="20000"/>
          </a:bodyPr>
          <a:lstStyle/>
          <a:p>
            <a:pPr algn="just"/>
            <a:r>
              <a:rPr lang="uk-UA" b="1" dirty="0">
                <a:solidFill>
                  <a:srgbClr val="FFFF00"/>
                </a:solidFill>
              </a:rPr>
              <a:t>Терористична група </a:t>
            </a:r>
            <a:r>
              <a:rPr lang="uk-UA" dirty="0"/>
              <a:t>– підрозділ терористичної організації, до обов’язків якої належить діяльність, безпосередньо пов’язана з підготовкою і здійсненням терористичного акту. Терористична група характеризується тісною взаємодією її членів, об’єднаних конкретними цілями, і складається з терористів, що беруть безпосередню участь у терористичній діяльності. Терористична діяльність характеризується численністю рядів, порівняно тривалим часом існування, наявністю керівної ієрархії, поділом функцій керування і здійснення терористичних акцій, розвідки, пропаганди і фінансування. Можлива наявність філій у різних регіонах країни і на території кількох держав.</a:t>
            </a:r>
          </a:p>
        </p:txBody>
      </p:sp>
      <p:sp>
        <p:nvSpPr>
          <p:cNvPr id="4" name="Місце для вмісту 3">
            <a:extLst>
              <a:ext uri="{FF2B5EF4-FFF2-40B4-BE49-F238E27FC236}">
                <a16:creationId xmlns:a16="http://schemas.microsoft.com/office/drawing/2014/main" id="{44457E37-38B4-4807-9286-F053C5CB0B4D}"/>
              </a:ext>
            </a:extLst>
          </p:cNvPr>
          <p:cNvSpPr>
            <a:spLocks noGrp="1"/>
          </p:cNvSpPr>
          <p:nvPr>
            <p:ph sz="half" idx="2"/>
          </p:nvPr>
        </p:nvSpPr>
        <p:spPr/>
        <p:txBody>
          <a:bodyPr>
            <a:normAutofit fontScale="62500" lnSpcReduction="20000"/>
          </a:bodyPr>
          <a:lstStyle/>
          <a:p>
            <a:endParaRPr lang="uk-UA"/>
          </a:p>
        </p:txBody>
      </p:sp>
    </p:spTree>
    <p:extLst>
      <p:ext uri="{BB962C8B-B14F-4D97-AF65-F5344CB8AC3E}">
        <p14:creationId xmlns:p14="http://schemas.microsoft.com/office/powerpoint/2010/main" val="198264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2B898F-F372-4A33-A855-3B5F5EA4412B}"/>
              </a:ext>
            </a:extLst>
          </p:cNvPr>
          <p:cNvSpPr>
            <a:spLocks noGrp="1"/>
          </p:cNvSpPr>
          <p:nvPr>
            <p:ph type="title"/>
          </p:nvPr>
        </p:nvSpPr>
        <p:spPr/>
        <p:txBody>
          <a:bodyPr/>
          <a:lstStyle/>
          <a:p>
            <a:r>
              <a:rPr lang="ru-RU" dirty="0" err="1"/>
              <a:t>Виділяють</a:t>
            </a:r>
            <a:r>
              <a:rPr lang="ru-RU" dirty="0"/>
              <a:t> </a:t>
            </a:r>
            <a:r>
              <a:rPr lang="ru-RU" dirty="0" err="1"/>
              <a:t>такі</a:t>
            </a:r>
            <a:r>
              <a:rPr lang="ru-RU" dirty="0"/>
              <a:t> </a:t>
            </a:r>
            <a:r>
              <a:rPr lang="ru-RU" dirty="0" err="1"/>
              <a:t>види</a:t>
            </a:r>
            <a:r>
              <a:rPr lang="ru-RU" dirty="0"/>
              <a:t> </a:t>
            </a:r>
            <a:r>
              <a:rPr lang="ru-RU" dirty="0" err="1"/>
              <a:t>терористичних</a:t>
            </a:r>
            <a:r>
              <a:rPr lang="ru-RU" dirty="0"/>
              <a:t> </a:t>
            </a:r>
            <a:r>
              <a:rPr lang="ru-RU" dirty="0" err="1"/>
              <a:t>актів</a:t>
            </a:r>
            <a:endParaRPr lang="uk-UA" dirty="0"/>
          </a:p>
        </p:txBody>
      </p:sp>
      <p:sp>
        <p:nvSpPr>
          <p:cNvPr id="3" name="Місце для вмісту 2">
            <a:extLst>
              <a:ext uri="{FF2B5EF4-FFF2-40B4-BE49-F238E27FC236}">
                <a16:creationId xmlns:a16="http://schemas.microsoft.com/office/drawing/2014/main" id="{E1CA5F84-D7B7-427D-AF02-140181D2C9D4}"/>
              </a:ext>
            </a:extLst>
          </p:cNvPr>
          <p:cNvSpPr>
            <a:spLocks noGrp="1"/>
          </p:cNvSpPr>
          <p:nvPr>
            <p:ph sz="half" idx="1"/>
          </p:nvPr>
        </p:nvSpPr>
        <p:spPr/>
        <p:txBody>
          <a:bodyPr/>
          <a:lstStyle/>
          <a:p>
            <a:r>
              <a:rPr lang="ru-RU" dirty="0" err="1"/>
              <a:t>Диверсія</a:t>
            </a:r>
            <a:endParaRPr lang="ru-RU" dirty="0"/>
          </a:p>
          <a:p>
            <a:r>
              <a:rPr lang="uk-UA" dirty="0"/>
              <a:t>Викрадення</a:t>
            </a:r>
          </a:p>
          <a:p>
            <a:r>
              <a:rPr lang="uk-UA" dirty="0"/>
              <a:t>Замах і убивство</a:t>
            </a:r>
          </a:p>
          <a:p>
            <a:r>
              <a:rPr lang="uk-UA" dirty="0" err="1"/>
              <a:t>Хайджекінг</a:t>
            </a:r>
            <a:endParaRPr lang="uk-UA" dirty="0"/>
          </a:p>
          <a:p>
            <a:r>
              <a:rPr lang="uk-UA" dirty="0"/>
              <a:t>Захоплення будівель</a:t>
            </a:r>
          </a:p>
        </p:txBody>
      </p:sp>
      <p:pic>
        <p:nvPicPr>
          <p:cNvPr id="5" name="Місце для вмісту 4">
            <a:extLst>
              <a:ext uri="{FF2B5EF4-FFF2-40B4-BE49-F238E27FC236}">
                <a16:creationId xmlns:a16="http://schemas.microsoft.com/office/drawing/2014/main" id="{60BE7F5D-8B15-4710-977F-65057D1B258C}"/>
              </a:ext>
            </a:extLst>
          </p:cNvPr>
          <p:cNvPicPr>
            <a:picLocks noGrp="1" noChangeAspect="1"/>
          </p:cNvPicPr>
          <p:nvPr>
            <p:ph sz="half" idx="2"/>
          </p:nvPr>
        </p:nvPicPr>
        <p:blipFill>
          <a:blip r:embed="rId2"/>
          <a:stretch>
            <a:fillRect/>
          </a:stretch>
        </p:blipFill>
        <p:spPr>
          <a:xfrm>
            <a:off x="5768788" y="2249486"/>
            <a:ext cx="4875213" cy="3252405"/>
          </a:xfrm>
          <a:prstGeom prst="rect">
            <a:avLst/>
          </a:prstGeom>
        </p:spPr>
      </p:pic>
    </p:spTree>
    <p:extLst>
      <p:ext uri="{BB962C8B-B14F-4D97-AF65-F5344CB8AC3E}">
        <p14:creationId xmlns:p14="http://schemas.microsoft.com/office/powerpoint/2010/main" val="197646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3868C1-F68E-4E05-BE42-D0E5EABD788B}"/>
              </a:ext>
            </a:extLst>
          </p:cNvPr>
          <p:cNvSpPr>
            <a:spLocks noGrp="1"/>
          </p:cNvSpPr>
          <p:nvPr>
            <p:ph type="title"/>
          </p:nvPr>
        </p:nvSpPr>
        <p:spPr/>
        <p:txBody>
          <a:bodyPr/>
          <a:lstStyle/>
          <a:p>
            <a:pPr algn="ctr"/>
            <a:r>
              <a:rPr lang="uk-UA" dirty="0"/>
              <a:t>види тероризму</a:t>
            </a:r>
          </a:p>
        </p:txBody>
      </p:sp>
      <p:sp>
        <p:nvSpPr>
          <p:cNvPr id="3" name="Місце для вмісту 2">
            <a:extLst>
              <a:ext uri="{FF2B5EF4-FFF2-40B4-BE49-F238E27FC236}">
                <a16:creationId xmlns:a16="http://schemas.microsoft.com/office/drawing/2014/main" id="{DC395CAF-CE5C-4ABC-BCA1-8C1D99B02D78}"/>
              </a:ext>
            </a:extLst>
          </p:cNvPr>
          <p:cNvSpPr>
            <a:spLocks noGrp="1"/>
          </p:cNvSpPr>
          <p:nvPr>
            <p:ph sz="half" idx="1"/>
          </p:nvPr>
        </p:nvSpPr>
        <p:spPr/>
        <p:txBody>
          <a:bodyPr>
            <a:normAutofit fontScale="92500" lnSpcReduction="20000"/>
          </a:bodyPr>
          <a:lstStyle/>
          <a:p>
            <a:r>
              <a:rPr lang="uk-UA" dirty="0"/>
              <a:t>революційний і контрреволюційний;</a:t>
            </a:r>
          </a:p>
          <a:p>
            <a:r>
              <a:rPr lang="uk-UA" dirty="0" err="1"/>
              <a:t>субверсивний</a:t>
            </a:r>
            <a:r>
              <a:rPr lang="uk-UA" dirty="0"/>
              <a:t> і репресивний;</a:t>
            </a:r>
          </a:p>
          <a:p>
            <a:r>
              <a:rPr lang="uk-UA" dirty="0"/>
              <a:t>фізичний і духовний; селективний і сліпий;</a:t>
            </a:r>
          </a:p>
          <a:p>
            <a:r>
              <a:rPr lang="uk-UA" dirty="0"/>
              <a:t>провокаційний;</a:t>
            </a:r>
          </a:p>
          <a:p>
            <a:r>
              <a:rPr lang="uk-UA" dirty="0"/>
              <a:t>превентивний терор;</a:t>
            </a:r>
          </a:p>
          <a:p>
            <a:r>
              <a:rPr lang="uk-UA" dirty="0"/>
              <a:t>військовий терор;</a:t>
            </a:r>
          </a:p>
          <a:p>
            <a:r>
              <a:rPr lang="uk-UA" dirty="0"/>
              <a:t>кримінальний терор</a:t>
            </a:r>
          </a:p>
        </p:txBody>
      </p:sp>
      <p:pic>
        <p:nvPicPr>
          <p:cNvPr id="5" name="Місце для вмісту 4">
            <a:extLst>
              <a:ext uri="{FF2B5EF4-FFF2-40B4-BE49-F238E27FC236}">
                <a16:creationId xmlns:a16="http://schemas.microsoft.com/office/drawing/2014/main" id="{E05A3CD8-6905-43CB-B700-3BDB5D2ABDEC}"/>
              </a:ext>
            </a:extLst>
          </p:cNvPr>
          <p:cNvPicPr>
            <a:picLocks noGrp="1" noChangeAspect="1"/>
          </p:cNvPicPr>
          <p:nvPr>
            <p:ph sz="half" idx="2"/>
          </p:nvPr>
        </p:nvPicPr>
        <p:blipFill>
          <a:blip r:embed="rId2"/>
          <a:stretch>
            <a:fillRect/>
          </a:stretch>
        </p:blipFill>
        <p:spPr>
          <a:xfrm>
            <a:off x="6485964" y="2410749"/>
            <a:ext cx="4875213" cy="3219188"/>
          </a:xfrm>
          <a:prstGeom prst="rect">
            <a:avLst/>
          </a:prstGeom>
        </p:spPr>
      </p:pic>
    </p:spTree>
    <p:extLst>
      <p:ext uri="{BB962C8B-B14F-4D97-AF65-F5344CB8AC3E}">
        <p14:creationId xmlns:p14="http://schemas.microsoft.com/office/powerpoint/2010/main" val="312457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D4CC8-EAC3-42F4-8E59-5E669F22D90C}"/>
              </a:ext>
            </a:extLst>
          </p:cNvPr>
          <p:cNvSpPr>
            <a:spLocks noGrp="1"/>
          </p:cNvSpPr>
          <p:nvPr>
            <p:ph type="title"/>
          </p:nvPr>
        </p:nvSpPr>
        <p:spPr/>
        <p:txBody>
          <a:bodyPr/>
          <a:lstStyle/>
          <a:p>
            <a:pPr algn="ctr"/>
            <a:r>
              <a:rPr lang="uk-UA" dirty="0"/>
              <a:t>Диверсія</a:t>
            </a:r>
          </a:p>
        </p:txBody>
      </p:sp>
      <p:sp>
        <p:nvSpPr>
          <p:cNvPr id="3" name="Місце для вмісту 2">
            <a:extLst>
              <a:ext uri="{FF2B5EF4-FFF2-40B4-BE49-F238E27FC236}">
                <a16:creationId xmlns:a16="http://schemas.microsoft.com/office/drawing/2014/main" id="{9DFED0B2-C53B-4FC9-9F18-51E1E785E3C7}"/>
              </a:ext>
            </a:extLst>
          </p:cNvPr>
          <p:cNvSpPr>
            <a:spLocks noGrp="1"/>
          </p:cNvSpPr>
          <p:nvPr>
            <p:ph sz="half" idx="1"/>
          </p:nvPr>
        </p:nvSpPr>
        <p:spPr>
          <a:xfrm>
            <a:off x="540775" y="1845466"/>
            <a:ext cx="6137931" cy="4420255"/>
          </a:xfrm>
        </p:spPr>
        <p:txBody>
          <a:bodyPr>
            <a:normAutofit fontScale="62500" lnSpcReduction="20000"/>
          </a:bodyPr>
          <a:lstStyle/>
          <a:p>
            <a:pPr algn="just"/>
            <a:r>
              <a:rPr lang="uk-UA" dirty="0"/>
              <a:t>Диверсія (вибухи, розпилення отруйних речовин тощо). Здійснюють висадження в повітря транспортних засобів, будівель з метою завдати шкоди і спричинити людські жертви, а також на відкритому просторі для знищення людей. У результаті вибухів страждає велика кількість випадкових людей, тому саме така тактика призводить до найсильнішого психологічного ефекту. Для нападів, як правило, використовують ручні бомби, влаштовують підкопи, мінують житлові будинки, торгові місця. Основним об’єктом замаху стала людина. Дуже часто диверсійну тактику беруть на озброєння терористи національних рухів (ІРА), лівацькі організації крайнього сектантського характеру (РАФ), релігійні екстремісти. Як і раніше, застосовуються ручні гранати, але меншої потужності, що дає змогу терористу непошкодженим зникнути з місця злочину. Найстрашніші терористичні акції виконані за допомогою мінування автомобілів („автомобільних бомб”). Також терористи мінують різні об’єкти: житлові будинки, магазини, банки, готелі, аеропорти, транспортні магістралі, виробничі споруди. Особливо численними є жертви в результаті вибухів літаків.</a:t>
            </a:r>
          </a:p>
        </p:txBody>
      </p:sp>
      <p:pic>
        <p:nvPicPr>
          <p:cNvPr id="7" name="Місце для вмісту 6">
            <a:extLst>
              <a:ext uri="{FF2B5EF4-FFF2-40B4-BE49-F238E27FC236}">
                <a16:creationId xmlns:a16="http://schemas.microsoft.com/office/drawing/2014/main" id="{E1680995-100E-4C2F-950B-FFC347CD4513}"/>
              </a:ext>
            </a:extLst>
          </p:cNvPr>
          <p:cNvPicPr>
            <a:picLocks noGrp="1" noChangeAspect="1"/>
          </p:cNvPicPr>
          <p:nvPr>
            <p:ph sz="half" idx="2"/>
          </p:nvPr>
        </p:nvPicPr>
        <p:blipFill>
          <a:blip r:embed="rId2"/>
          <a:stretch>
            <a:fillRect/>
          </a:stretch>
        </p:blipFill>
        <p:spPr>
          <a:xfrm>
            <a:off x="6924675" y="2397697"/>
            <a:ext cx="4875213" cy="3315144"/>
          </a:xfrm>
          <a:prstGeom prst="rect">
            <a:avLst/>
          </a:prstGeom>
        </p:spPr>
      </p:pic>
    </p:spTree>
    <p:extLst>
      <p:ext uri="{BB962C8B-B14F-4D97-AF65-F5344CB8AC3E}">
        <p14:creationId xmlns:p14="http://schemas.microsoft.com/office/powerpoint/2010/main" val="25032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4236B-4E1A-4E07-8460-1291FA108429}"/>
              </a:ext>
            </a:extLst>
          </p:cNvPr>
          <p:cNvSpPr>
            <a:spLocks noGrp="1"/>
          </p:cNvSpPr>
          <p:nvPr>
            <p:ph type="title"/>
          </p:nvPr>
        </p:nvSpPr>
        <p:spPr/>
        <p:txBody>
          <a:bodyPr/>
          <a:lstStyle/>
          <a:p>
            <a:pPr algn="ctr"/>
            <a:r>
              <a:rPr lang="uk-UA" dirty="0"/>
              <a:t>Викрадення</a:t>
            </a:r>
          </a:p>
        </p:txBody>
      </p:sp>
      <p:sp>
        <p:nvSpPr>
          <p:cNvPr id="3" name="Місце для вмісту 2">
            <a:extLst>
              <a:ext uri="{FF2B5EF4-FFF2-40B4-BE49-F238E27FC236}">
                <a16:creationId xmlns:a16="http://schemas.microsoft.com/office/drawing/2014/main" id="{7550FF07-749D-4750-85F5-8DE64AB9AB71}"/>
              </a:ext>
            </a:extLst>
          </p:cNvPr>
          <p:cNvSpPr>
            <a:spLocks noGrp="1"/>
          </p:cNvSpPr>
          <p:nvPr>
            <p:ph sz="half" idx="1"/>
          </p:nvPr>
        </p:nvSpPr>
        <p:spPr/>
        <p:txBody>
          <a:bodyPr>
            <a:normAutofit fontScale="77500" lnSpcReduction="20000"/>
          </a:bodyPr>
          <a:lstStyle/>
          <a:p>
            <a:pPr algn="just"/>
            <a:r>
              <a:rPr lang="uk-UA" dirty="0"/>
              <a:t>Як правило, викрадають осіб, які можуть привернути увагу громадськості: відомих політиків, чиновників, журналістів, дипломатів. Це складний у виконанні спосіб здійснення терористичної діяльності, тому що потребує злагодженої, дисциплінованої роботи злочинців протягом тривалого часу. Статистика свідчить, що викрадення цивільних і військових представників іноземних держав нині набули нечуваного розмаху.</a:t>
            </a:r>
          </a:p>
        </p:txBody>
      </p:sp>
      <p:pic>
        <p:nvPicPr>
          <p:cNvPr id="5" name="Місце для вмісту 4">
            <a:extLst>
              <a:ext uri="{FF2B5EF4-FFF2-40B4-BE49-F238E27FC236}">
                <a16:creationId xmlns:a16="http://schemas.microsoft.com/office/drawing/2014/main" id="{C70DB751-8501-406B-AFDE-F1A95534673F}"/>
              </a:ext>
            </a:extLst>
          </p:cNvPr>
          <p:cNvPicPr>
            <a:picLocks noGrp="1" noChangeAspect="1"/>
          </p:cNvPicPr>
          <p:nvPr>
            <p:ph sz="half" idx="2"/>
          </p:nvPr>
        </p:nvPicPr>
        <p:blipFill>
          <a:blip r:embed="rId2"/>
          <a:stretch>
            <a:fillRect/>
          </a:stretch>
        </p:blipFill>
        <p:spPr>
          <a:xfrm>
            <a:off x="6666706" y="2924969"/>
            <a:ext cx="3886200" cy="2190750"/>
          </a:xfrm>
          <a:prstGeom prst="rect">
            <a:avLst/>
          </a:prstGeom>
        </p:spPr>
      </p:pic>
    </p:spTree>
    <p:extLst>
      <p:ext uri="{BB962C8B-B14F-4D97-AF65-F5344CB8AC3E}">
        <p14:creationId xmlns:p14="http://schemas.microsoft.com/office/powerpoint/2010/main" val="315355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8DD4-2E86-4AAF-847E-305691B8DF1D}"/>
              </a:ext>
            </a:extLst>
          </p:cNvPr>
          <p:cNvSpPr>
            <a:spLocks noGrp="1"/>
          </p:cNvSpPr>
          <p:nvPr>
            <p:ph type="title"/>
          </p:nvPr>
        </p:nvSpPr>
        <p:spPr/>
        <p:txBody>
          <a:bodyPr/>
          <a:lstStyle/>
          <a:p>
            <a:pPr algn="ctr"/>
            <a:r>
              <a:rPr lang="uk-UA" dirty="0"/>
              <a:t>Замах і убивство </a:t>
            </a:r>
          </a:p>
        </p:txBody>
      </p:sp>
      <p:sp>
        <p:nvSpPr>
          <p:cNvPr id="3" name="Місце для вмісту 2">
            <a:extLst>
              <a:ext uri="{FF2B5EF4-FFF2-40B4-BE49-F238E27FC236}">
                <a16:creationId xmlns:a16="http://schemas.microsoft.com/office/drawing/2014/main" id="{8B276927-B371-4757-BA61-F1F5A2A10414}"/>
              </a:ext>
            </a:extLst>
          </p:cNvPr>
          <p:cNvSpPr>
            <a:spLocks noGrp="1"/>
          </p:cNvSpPr>
          <p:nvPr>
            <p:ph sz="half" idx="1"/>
          </p:nvPr>
        </p:nvSpPr>
        <p:spPr>
          <a:xfrm>
            <a:off x="815788" y="2249486"/>
            <a:ext cx="5204011" cy="4223032"/>
          </a:xfrm>
        </p:spPr>
        <p:txBody>
          <a:bodyPr>
            <a:normAutofit fontScale="70000" lnSpcReduction="20000"/>
          </a:bodyPr>
          <a:lstStyle/>
          <a:p>
            <a:pPr algn="just"/>
            <a:r>
              <a:rPr lang="uk-UA" dirty="0"/>
              <a:t>є одним з основних методів вчинення тероризму. Здійснюється збройними групами, вирізняється демонстративною адресністю, тому ефективний для цілеспрямованого психологічного впливу на вузьку аудиторію. При здійсненні замахів використовується холодна і легка стрілецька зброя, ручні гранати, міномети і гранатомети. При бойовій операції цього типу життю терориста загрожує небезпека, тому її здійснюють високопрофесійні терористи в державах з ослабленою правоохоронною структурою, а також у випадках, коли терористи у змозі створити кількісну перевагу над поліцейськими підрозділами.</a:t>
            </a:r>
          </a:p>
        </p:txBody>
      </p:sp>
      <p:pic>
        <p:nvPicPr>
          <p:cNvPr id="5" name="Місце для вмісту 4">
            <a:extLst>
              <a:ext uri="{FF2B5EF4-FFF2-40B4-BE49-F238E27FC236}">
                <a16:creationId xmlns:a16="http://schemas.microsoft.com/office/drawing/2014/main" id="{B654A9B3-3BD9-48C8-8FE2-535FB6853CA5}"/>
              </a:ext>
            </a:extLst>
          </p:cNvPr>
          <p:cNvPicPr>
            <a:picLocks noGrp="1" noChangeAspect="1"/>
          </p:cNvPicPr>
          <p:nvPr>
            <p:ph sz="half" idx="2"/>
          </p:nvPr>
        </p:nvPicPr>
        <p:blipFill>
          <a:blip r:embed="rId2"/>
          <a:stretch>
            <a:fillRect/>
          </a:stretch>
        </p:blipFill>
        <p:spPr>
          <a:xfrm>
            <a:off x="6704806" y="2948781"/>
            <a:ext cx="3810000" cy="2143125"/>
          </a:xfrm>
          <a:prstGeom prst="rect">
            <a:avLst/>
          </a:prstGeom>
        </p:spPr>
      </p:pic>
    </p:spTree>
    <p:extLst>
      <p:ext uri="{BB962C8B-B14F-4D97-AF65-F5344CB8AC3E}">
        <p14:creationId xmlns:p14="http://schemas.microsoft.com/office/powerpoint/2010/main" val="109179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004C9-AE4D-4555-A53F-D68124F4D142}"/>
              </a:ext>
            </a:extLst>
          </p:cNvPr>
          <p:cNvSpPr>
            <a:spLocks noGrp="1"/>
          </p:cNvSpPr>
          <p:nvPr>
            <p:ph type="title"/>
          </p:nvPr>
        </p:nvSpPr>
        <p:spPr/>
        <p:txBody>
          <a:bodyPr/>
          <a:lstStyle/>
          <a:p>
            <a:pPr algn="ctr"/>
            <a:r>
              <a:rPr lang="uk-UA" dirty="0" err="1"/>
              <a:t>Хайджекінг</a:t>
            </a:r>
            <a:endParaRPr lang="uk-UA" dirty="0"/>
          </a:p>
        </p:txBody>
      </p:sp>
      <p:sp>
        <p:nvSpPr>
          <p:cNvPr id="3" name="Місце для вмісту 2">
            <a:extLst>
              <a:ext uri="{FF2B5EF4-FFF2-40B4-BE49-F238E27FC236}">
                <a16:creationId xmlns:a16="http://schemas.microsoft.com/office/drawing/2014/main" id="{5C14627C-4E3F-4F27-AAD2-454CBC76BED8}"/>
              </a:ext>
            </a:extLst>
          </p:cNvPr>
          <p:cNvSpPr>
            <a:spLocks noGrp="1"/>
          </p:cNvSpPr>
          <p:nvPr>
            <p:ph sz="half" idx="1"/>
          </p:nvPr>
        </p:nvSpPr>
        <p:spPr>
          <a:xfrm>
            <a:off x="537882" y="2249486"/>
            <a:ext cx="7100047" cy="4258890"/>
          </a:xfrm>
        </p:spPr>
        <p:txBody>
          <a:bodyPr>
            <a:normAutofit fontScale="62500" lnSpcReduction="20000"/>
          </a:bodyPr>
          <a:lstStyle/>
          <a:p>
            <a:pPr algn="just"/>
            <a:r>
              <a:rPr lang="uk-UA" dirty="0"/>
              <a:t>захоплення транспортного засобу: літака, залізничного потяга, автомобіля, корабля. </a:t>
            </a:r>
          </a:p>
          <a:p>
            <a:pPr algn="just"/>
            <a:r>
              <a:rPr lang="uk-UA" dirty="0"/>
              <a:t>Найчастіші у світі захоплення літаків ще називають </a:t>
            </a:r>
            <a:r>
              <a:rPr lang="uk-UA" dirty="0" err="1"/>
              <a:t>скайджекінгом</a:t>
            </a:r>
            <a:r>
              <a:rPr lang="uk-UA" dirty="0"/>
              <a:t>. Перший випадок </a:t>
            </a:r>
            <a:r>
              <a:rPr lang="uk-UA" dirty="0" err="1"/>
              <a:t>авіапіратства</a:t>
            </a:r>
            <a:r>
              <a:rPr lang="uk-UA" dirty="0"/>
              <a:t> стався в 1930 році. По шість нападів було скоєно в 1946, 1960, 1961, 1967 роках. У США на початку 60-х років </a:t>
            </a:r>
            <a:r>
              <a:rPr lang="de-DE" dirty="0"/>
              <a:t>XX </a:t>
            </a:r>
            <a:r>
              <a:rPr lang="uk-UA" dirty="0"/>
              <a:t>ст. був поширений авіа-тероризм кубинських емігрантів і лівих екстремістів, що захоплювали літаки з метою пропаганди й одержання викупу. З 1968 р. починається здійснювана палестинцями кампанія </a:t>
            </a:r>
            <a:r>
              <a:rPr lang="uk-UA" dirty="0" err="1"/>
              <a:t>авіапіратства</a:t>
            </a:r>
            <a:r>
              <a:rPr lang="uk-UA" dirty="0"/>
              <a:t> в Європі і на Близькому Сході. У 1969 р. вчинено 91 захоплення цивільних літаків (при цьому п’ять чоловік убито і 32 поранено), у 1972 р. зроблено 59 спроб викрадення, з яких 30 – вдалі (141 чоловік убитий, 99 – поранені). У вересні 1971 р. за 11 днів були захоплені 300 пасажирів і знищені чотири літаки різних західних авіакомпаній. Найстрашніший на сьогодні терористичний акт стався 11 вересня 2001 </a:t>
            </a:r>
            <a:r>
              <a:rPr lang="de-DE" dirty="0"/>
              <a:t>p., </a:t>
            </a:r>
            <a:r>
              <a:rPr lang="uk-UA" dirty="0"/>
              <a:t>коли захоплені терористами літаки було спрямовано у дві будівлі Всесвітнього торговельного центру і на будівлю Пентагону.</a:t>
            </a:r>
          </a:p>
        </p:txBody>
      </p:sp>
      <p:sp>
        <p:nvSpPr>
          <p:cNvPr id="4" name="Місце для вмісту 3">
            <a:extLst>
              <a:ext uri="{FF2B5EF4-FFF2-40B4-BE49-F238E27FC236}">
                <a16:creationId xmlns:a16="http://schemas.microsoft.com/office/drawing/2014/main" id="{77CAC960-AE9C-4D24-A943-57353CE74AB3}"/>
              </a:ext>
            </a:extLst>
          </p:cNvPr>
          <p:cNvSpPr>
            <a:spLocks noGrp="1"/>
          </p:cNvSpPr>
          <p:nvPr>
            <p:ph sz="half" idx="2"/>
          </p:nvPr>
        </p:nvSpPr>
        <p:spPr>
          <a:xfrm>
            <a:off x="8148918" y="2393576"/>
            <a:ext cx="2898493" cy="3397624"/>
          </a:xfrm>
        </p:spPr>
        <p:txBody>
          <a:bodyPr>
            <a:normAutofit fontScale="62500" lnSpcReduction="20000"/>
          </a:bodyPr>
          <a:lstStyle/>
          <a:p>
            <a:endParaRPr lang="uk-UA"/>
          </a:p>
        </p:txBody>
      </p:sp>
    </p:spTree>
    <p:extLst>
      <p:ext uri="{BB962C8B-B14F-4D97-AF65-F5344CB8AC3E}">
        <p14:creationId xmlns:p14="http://schemas.microsoft.com/office/powerpoint/2010/main" val="267347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77807C-361F-4E84-82F0-7094EB15DFE0}"/>
              </a:ext>
            </a:extLst>
          </p:cNvPr>
          <p:cNvSpPr>
            <a:spLocks noGrp="1"/>
          </p:cNvSpPr>
          <p:nvPr>
            <p:ph type="title"/>
          </p:nvPr>
        </p:nvSpPr>
        <p:spPr/>
        <p:txBody>
          <a:bodyPr/>
          <a:lstStyle/>
          <a:p>
            <a:pPr algn="ctr"/>
            <a:r>
              <a:rPr lang="uk-UA" dirty="0"/>
              <a:t>Захоплення будівель </a:t>
            </a:r>
          </a:p>
        </p:txBody>
      </p:sp>
      <p:sp>
        <p:nvSpPr>
          <p:cNvPr id="3" name="Місце для вмісту 2">
            <a:extLst>
              <a:ext uri="{FF2B5EF4-FFF2-40B4-BE49-F238E27FC236}">
                <a16:creationId xmlns:a16="http://schemas.microsoft.com/office/drawing/2014/main" id="{24205A28-B6BC-4CD9-BDA9-8AFC80518339}"/>
              </a:ext>
            </a:extLst>
          </p:cNvPr>
          <p:cNvSpPr>
            <a:spLocks noGrp="1"/>
          </p:cNvSpPr>
          <p:nvPr>
            <p:ph sz="half" idx="1"/>
          </p:nvPr>
        </p:nvSpPr>
        <p:spPr>
          <a:xfrm>
            <a:off x="726143" y="1864050"/>
            <a:ext cx="5293658" cy="4375432"/>
          </a:xfrm>
        </p:spPr>
        <p:txBody>
          <a:bodyPr>
            <a:normAutofit fontScale="85000" lnSpcReduction="20000"/>
          </a:bodyPr>
          <a:lstStyle/>
          <a:p>
            <a:pPr algn="just"/>
            <a:r>
              <a:rPr lang="uk-UA" dirty="0"/>
              <a:t>активно здійснюють ліві терористи в Європі, а також латиноамериканські партизани і палестинські організації, що використовують тактику міжнародного тероризму. Найчастіше вчиняють напади на будівлі посольств, урядові установи, партійні офіси. Чеченські терористи захоплювали лікарні. Як правило, захопленням будинку терористична операція не обмежується. У разі успішного для терористів розвитку подій їм вдається залишити захоплену будівлю під прикриттям заручників.</a:t>
            </a:r>
          </a:p>
          <a:p>
            <a:endParaRPr lang="uk-UA" dirty="0"/>
          </a:p>
        </p:txBody>
      </p:sp>
      <p:sp>
        <p:nvSpPr>
          <p:cNvPr id="4" name="Місце для вмісту 3">
            <a:extLst>
              <a:ext uri="{FF2B5EF4-FFF2-40B4-BE49-F238E27FC236}">
                <a16:creationId xmlns:a16="http://schemas.microsoft.com/office/drawing/2014/main" id="{C696265A-D9B7-444C-8D83-B5A3C75E90E7}"/>
              </a:ext>
            </a:extLst>
          </p:cNvPr>
          <p:cNvSpPr>
            <a:spLocks noGrp="1"/>
          </p:cNvSpPr>
          <p:nvPr>
            <p:ph sz="half" idx="2"/>
          </p:nvPr>
        </p:nvSpPr>
        <p:spPr/>
        <p:txBody>
          <a:bodyPr>
            <a:normAutofit fontScale="85000" lnSpcReduction="20000"/>
          </a:bodyPr>
          <a:lstStyle/>
          <a:p>
            <a:endParaRPr lang="uk-UA"/>
          </a:p>
        </p:txBody>
      </p:sp>
    </p:spTree>
    <p:extLst>
      <p:ext uri="{BB962C8B-B14F-4D97-AF65-F5344CB8AC3E}">
        <p14:creationId xmlns:p14="http://schemas.microsoft.com/office/powerpoint/2010/main" val="175735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21E11E-2B63-435B-8026-0A57BAA66016}"/>
              </a:ext>
            </a:extLst>
          </p:cNvPr>
          <p:cNvSpPr>
            <a:spLocks noGrp="1"/>
          </p:cNvSpPr>
          <p:nvPr>
            <p:ph type="title"/>
          </p:nvPr>
        </p:nvSpPr>
        <p:spPr/>
        <p:txBody>
          <a:bodyPr/>
          <a:lstStyle/>
          <a:p>
            <a:pPr algn="ctr"/>
            <a:r>
              <a:rPr lang="uk-UA" dirty="0"/>
              <a:t>партизанська війна</a:t>
            </a:r>
          </a:p>
        </p:txBody>
      </p:sp>
      <p:sp>
        <p:nvSpPr>
          <p:cNvPr id="3" name="Місце для вмісту 2">
            <a:extLst>
              <a:ext uri="{FF2B5EF4-FFF2-40B4-BE49-F238E27FC236}">
                <a16:creationId xmlns:a16="http://schemas.microsoft.com/office/drawing/2014/main" id="{18939E1F-C044-4D4F-B96F-3BAE3EA89A5A}"/>
              </a:ext>
            </a:extLst>
          </p:cNvPr>
          <p:cNvSpPr>
            <a:spLocks noGrp="1"/>
          </p:cNvSpPr>
          <p:nvPr>
            <p:ph sz="half" idx="1"/>
          </p:nvPr>
        </p:nvSpPr>
        <p:spPr>
          <a:xfrm>
            <a:off x="510988" y="2249485"/>
            <a:ext cx="7539318" cy="4214068"/>
          </a:xfrm>
        </p:spPr>
        <p:txBody>
          <a:bodyPr>
            <a:normAutofit fontScale="77500" lnSpcReduction="20000"/>
          </a:bodyPr>
          <a:lstStyle/>
          <a:p>
            <a:pPr algn="just"/>
            <a:r>
              <a:rPr lang="uk-UA" dirty="0"/>
              <a:t>Найближчою до терористичної діяльності є партизанська війна, що локалізується в сільській місцевості. Партизанська війна характерна для країн третього світу з відсталою соціальною структурою. Партизанські загони вирізняються, насамперед, специфічним складом бойовиків (селяни, малоосвічені робітники і ремісники, декласовані елементи). Їх діяльність має характер масових збройних зіткнень, триває десятиліттями, то майже припиняється, то знову активізується. Нерідко партизани використовують терористичні методи боротьби: диверсії на залізницях, трубопроводах та інших комунікаціях, замахи на відомих політиків, чиновників, суддів. Для здійснення антиурядової диверсійно терористичної діяльності створюються спеціальні бойові структури. Партизанські формування обмежуються встановленням контролю над місцем постійного проживання бойовиків.</a:t>
            </a:r>
          </a:p>
        </p:txBody>
      </p:sp>
      <p:sp>
        <p:nvSpPr>
          <p:cNvPr id="4" name="Місце для вмісту 3">
            <a:extLst>
              <a:ext uri="{FF2B5EF4-FFF2-40B4-BE49-F238E27FC236}">
                <a16:creationId xmlns:a16="http://schemas.microsoft.com/office/drawing/2014/main" id="{F33C75FF-32E5-4DC4-BC74-16DF8978D5B6}"/>
              </a:ext>
            </a:extLst>
          </p:cNvPr>
          <p:cNvSpPr>
            <a:spLocks noGrp="1"/>
          </p:cNvSpPr>
          <p:nvPr>
            <p:ph sz="half" idx="2"/>
          </p:nvPr>
        </p:nvSpPr>
        <p:spPr>
          <a:xfrm>
            <a:off x="8435788" y="2249486"/>
            <a:ext cx="2611623" cy="3541714"/>
          </a:xfrm>
        </p:spPr>
        <p:txBody>
          <a:bodyPr>
            <a:normAutofit fontScale="77500" lnSpcReduction="20000"/>
          </a:bodyPr>
          <a:lstStyle/>
          <a:p>
            <a:endParaRPr lang="uk-UA"/>
          </a:p>
        </p:txBody>
      </p:sp>
    </p:spTree>
    <p:extLst>
      <p:ext uri="{BB962C8B-B14F-4D97-AF65-F5344CB8AC3E}">
        <p14:creationId xmlns:p14="http://schemas.microsoft.com/office/powerpoint/2010/main" val="305800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497989-2685-492C-B91F-081084C96125}"/>
              </a:ext>
            </a:extLst>
          </p:cNvPr>
          <p:cNvSpPr>
            <a:spLocks noGrp="1"/>
          </p:cNvSpPr>
          <p:nvPr>
            <p:ph type="title"/>
          </p:nvPr>
        </p:nvSpPr>
        <p:spPr/>
        <p:txBody>
          <a:bodyPr/>
          <a:lstStyle/>
          <a:p>
            <a:pPr algn="ctr"/>
            <a:r>
              <a:rPr lang="uk-UA" dirty="0"/>
              <a:t>Політичні вбивства</a:t>
            </a:r>
          </a:p>
        </p:txBody>
      </p:sp>
      <p:sp>
        <p:nvSpPr>
          <p:cNvPr id="3" name="Місце для вмісту 2">
            <a:extLst>
              <a:ext uri="{FF2B5EF4-FFF2-40B4-BE49-F238E27FC236}">
                <a16:creationId xmlns:a16="http://schemas.microsoft.com/office/drawing/2014/main" id="{9D6505AC-A172-4F33-A2B6-DE02F154A834}"/>
              </a:ext>
            </a:extLst>
          </p:cNvPr>
          <p:cNvSpPr>
            <a:spLocks noGrp="1"/>
          </p:cNvSpPr>
          <p:nvPr>
            <p:ph sz="half" idx="1"/>
          </p:nvPr>
        </p:nvSpPr>
        <p:spPr/>
        <p:txBody>
          <a:bodyPr>
            <a:normAutofit fontScale="85000" lnSpcReduction="20000"/>
          </a:bodyPr>
          <a:lstStyle/>
          <a:p>
            <a:pPr algn="just"/>
            <a:r>
              <a:rPr lang="uk-UA" dirty="0"/>
              <a:t>Політичні вбивства, у здійсненні яких як замовник, так і вбивця зацікавлені </a:t>
            </a:r>
            <a:r>
              <a:rPr lang="uk-UA" dirty="0" err="1"/>
              <a:t>корисливо</a:t>
            </a:r>
            <a:r>
              <a:rPr lang="uk-UA" dirty="0"/>
              <a:t>. Такі злочини не зумовлені соціальною боротьбою. Часто відносно конкретних вчинених злочинів неможливо однозначно стверджувати, що це терористичний акт чи просто політичне убивство. В окремих випадках політичне убивство і терористичний акт можуть становити одне ціле (вбивство А. Лінкольна)</a:t>
            </a:r>
          </a:p>
        </p:txBody>
      </p:sp>
      <p:sp>
        <p:nvSpPr>
          <p:cNvPr id="4" name="Місце для вмісту 3">
            <a:extLst>
              <a:ext uri="{FF2B5EF4-FFF2-40B4-BE49-F238E27FC236}">
                <a16:creationId xmlns:a16="http://schemas.microsoft.com/office/drawing/2014/main" id="{F18F7A97-6720-405C-B410-B75C5B237087}"/>
              </a:ext>
            </a:extLst>
          </p:cNvPr>
          <p:cNvSpPr>
            <a:spLocks noGrp="1"/>
          </p:cNvSpPr>
          <p:nvPr>
            <p:ph sz="half" idx="2"/>
          </p:nvPr>
        </p:nvSpPr>
        <p:spPr/>
        <p:txBody>
          <a:bodyPr>
            <a:normAutofit fontScale="85000" lnSpcReduction="20000"/>
          </a:bodyPr>
          <a:lstStyle/>
          <a:p>
            <a:endParaRPr lang="uk-UA"/>
          </a:p>
        </p:txBody>
      </p:sp>
    </p:spTree>
    <p:extLst>
      <p:ext uri="{BB962C8B-B14F-4D97-AF65-F5344CB8AC3E}">
        <p14:creationId xmlns:p14="http://schemas.microsoft.com/office/powerpoint/2010/main" val="327455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139C4A-329C-4ED8-ACFB-542C563F0341}"/>
              </a:ext>
            </a:extLst>
          </p:cNvPr>
          <p:cNvSpPr>
            <a:spLocks noGrp="1"/>
          </p:cNvSpPr>
          <p:nvPr>
            <p:ph type="title"/>
          </p:nvPr>
        </p:nvSpPr>
        <p:spPr/>
        <p:txBody>
          <a:bodyPr/>
          <a:lstStyle/>
          <a:p>
            <a:pPr algn="ctr"/>
            <a:r>
              <a:rPr lang="uk-UA" dirty="0" err="1"/>
              <a:t>Кібертероризм</a:t>
            </a:r>
            <a:r>
              <a:rPr lang="uk-UA" dirty="0"/>
              <a:t> (</a:t>
            </a:r>
            <a:r>
              <a:rPr lang="uk-UA" dirty="0" err="1"/>
              <a:t>кібервійна</a:t>
            </a:r>
            <a:r>
              <a:rPr lang="uk-UA" dirty="0"/>
              <a:t>) </a:t>
            </a:r>
          </a:p>
        </p:txBody>
      </p:sp>
      <p:sp>
        <p:nvSpPr>
          <p:cNvPr id="3" name="Місце для вмісту 2">
            <a:extLst>
              <a:ext uri="{FF2B5EF4-FFF2-40B4-BE49-F238E27FC236}">
                <a16:creationId xmlns:a16="http://schemas.microsoft.com/office/drawing/2014/main" id="{FCC41F61-7061-4010-9656-DFA771BCB64C}"/>
              </a:ext>
            </a:extLst>
          </p:cNvPr>
          <p:cNvSpPr>
            <a:spLocks noGrp="1"/>
          </p:cNvSpPr>
          <p:nvPr>
            <p:ph sz="half" idx="1"/>
          </p:nvPr>
        </p:nvSpPr>
        <p:spPr/>
        <p:txBody>
          <a:bodyPr>
            <a:normAutofit fontScale="92500" lnSpcReduction="10000"/>
          </a:bodyPr>
          <a:lstStyle/>
          <a:p>
            <a:pPr algn="just"/>
            <a:r>
              <a:rPr lang="uk-UA" dirty="0" err="1"/>
              <a:t>Кібертероризм</a:t>
            </a:r>
            <a:r>
              <a:rPr lang="uk-UA" dirty="0"/>
              <a:t> (</a:t>
            </a:r>
            <a:r>
              <a:rPr lang="uk-UA" dirty="0" err="1"/>
              <a:t>кібервійна</a:t>
            </a:r>
            <a:r>
              <a:rPr lang="uk-UA" dirty="0"/>
              <a:t>) – напади на комп’ютерні мережі і банки даних. Перші випадки „комп’ютерного тероризму” сталися наприкінці 1990-х років, що пов’язано як з розвитком світових мереж, телекомунікацій, так і зі зростаючою вагою комп’ютерів у всіх сферах життя</a:t>
            </a:r>
          </a:p>
        </p:txBody>
      </p:sp>
      <p:sp>
        <p:nvSpPr>
          <p:cNvPr id="4" name="Місце для вмісту 3">
            <a:extLst>
              <a:ext uri="{FF2B5EF4-FFF2-40B4-BE49-F238E27FC236}">
                <a16:creationId xmlns:a16="http://schemas.microsoft.com/office/drawing/2014/main" id="{4CDFD241-6E85-4273-B9E4-283D54145A7C}"/>
              </a:ext>
            </a:extLst>
          </p:cNvPr>
          <p:cNvSpPr>
            <a:spLocks noGrp="1"/>
          </p:cNvSpPr>
          <p:nvPr>
            <p:ph sz="half" idx="2"/>
          </p:nvPr>
        </p:nvSpPr>
        <p:spPr/>
        <p:txBody>
          <a:bodyPr>
            <a:normAutofit fontScale="92500" lnSpcReduction="10000"/>
          </a:bodyPr>
          <a:lstStyle/>
          <a:p>
            <a:endParaRPr lang="uk-UA"/>
          </a:p>
        </p:txBody>
      </p:sp>
    </p:spTree>
    <p:extLst>
      <p:ext uri="{BB962C8B-B14F-4D97-AF65-F5344CB8AC3E}">
        <p14:creationId xmlns:p14="http://schemas.microsoft.com/office/powerpoint/2010/main" val="299798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C56E72-EE7B-4D49-B8DB-3A88BEFF8922}"/>
              </a:ext>
            </a:extLst>
          </p:cNvPr>
          <p:cNvSpPr>
            <a:spLocks noGrp="1"/>
          </p:cNvSpPr>
          <p:nvPr>
            <p:ph type="title"/>
          </p:nvPr>
        </p:nvSpPr>
        <p:spPr/>
        <p:txBody>
          <a:bodyPr/>
          <a:lstStyle/>
          <a:p>
            <a:pPr algn="ctr"/>
            <a:r>
              <a:rPr lang="uk-UA" dirty="0"/>
              <a:t>Кримінальні злочини</a:t>
            </a:r>
          </a:p>
        </p:txBody>
      </p:sp>
      <p:sp>
        <p:nvSpPr>
          <p:cNvPr id="3" name="Місце для вмісту 2">
            <a:extLst>
              <a:ext uri="{FF2B5EF4-FFF2-40B4-BE49-F238E27FC236}">
                <a16:creationId xmlns:a16="http://schemas.microsoft.com/office/drawing/2014/main" id="{D7D45DA5-0C75-47D2-9CD7-98CBCDD02136}"/>
              </a:ext>
            </a:extLst>
          </p:cNvPr>
          <p:cNvSpPr>
            <a:spLocks noGrp="1"/>
          </p:cNvSpPr>
          <p:nvPr>
            <p:ph sz="half" idx="1"/>
          </p:nvPr>
        </p:nvSpPr>
        <p:spPr/>
        <p:txBody>
          <a:bodyPr>
            <a:normAutofit lnSpcReduction="10000"/>
          </a:bodyPr>
          <a:lstStyle/>
          <a:p>
            <a:pPr algn="just"/>
            <a:r>
              <a:rPr lang="uk-UA" dirty="0"/>
              <a:t>Кримінальні злочини, які епізодично або випадково використовують терористичні методи: захоплення заручників при загрозі арешту тощо. Таку злочинність, як правило, не можна кваліфікувати як терористичний акт.</a:t>
            </a:r>
          </a:p>
        </p:txBody>
      </p:sp>
      <p:sp>
        <p:nvSpPr>
          <p:cNvPr id="4" name="Місце для вмісту 3">
            <a:extLst>
              <a:ext uri="{FF2B5EF4-FFF2-40B4-BE49-F238E27FC236}">
                <a16:creationId xmlns:a16="http://schemas.microsoft.com/office/drawing/2014/main" id="{0C6EF34D-B696-4AEC-A105-E88A71C142FF}"/>
              </a:ext>
            </a:extLst>
          </p:cNvPr>
          <p:cNvSpPr>
            <a:spLocks noGrp="1"/>
          </p:cNvSpPr>
          <p:nvPr>
            <p:ph sz="half" idx="2"/>
          </p:nvPr>
        </p:nvSpPr>
        <p:spPr/>
        <p:txBody>
          <a:bodyPr>
            <a:normAutofit lnSpcReduction="10000"/>
          </a:bodyPr>
          <a:lstStyle/>
          <a:p>
            <a:endParaRPr lang="uk-UA"/>
          </a:p>
        </p:txBody>
      </p:sp>
    </p:spTree>
    <p:extLst>
      <p:ext uri="{BB962C8B-B14F-4D97-AF65-F5344CB8AC3E}">
        <p14:creationId xmlns:p14="http://schemas.microsoft.com/office/powerpoint/2010/main" val="3420052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6905FE-949B-4AE2-AF61-FFAC76763AC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A59186A-8252-44C8-A0A2-FB8FF1807133}"/>
              </a:ext>
            </a:extLst>
          </p:cNvPr>
          <p:cNvSpPr>
            <a:spLocks noGrp="1"/>
          </p:cNvSpPr>
          <p:nvPr>
            <p:ph sz="half" idx="1"/>
          </p:nvPr>
        </p:nvSpPr>
        <p:spPr/>
        <p:txBody>
          <a:bodyPr>
            <a:normAutofit fontScale="70000" lnSpcReduction="20000"/>
          </a:bodyPr>
          <a:lstStyle/>
          <a:p>
            <a:pPr algn="just"/>
            <a:r>
              <a:rPr lang="uk-UA" dirty="0"/>
              <a:t>Істотну і реальну загрозу міжнародній стабільності та безпеці становить сьогодні проблема незаконної торгівлі усіма видами озброєнь та військової техніки, боєприпасами, вибуховими речовинами, технологіями оборонного та подвійного застосування, окремими видами сировини, матеріалами, що використовуються при розробці або виробництві озброєння, військової та спеціальної техніки, експорт та імпорт яких підлягає контролю згідно з міжнародними угодами</a:t>
            </a:r>
          </a:p>
        </p:txBody>
      </p:sp>
      <p:sp>
        <p:nvSpPr>
          <p:cNvPr id="4" name="Місце для вмісту 3">
            <a:extLst>
              <a:ext uri="{FF2B5EF4-FFF2-40B4-BE49-F238E27FC236}">
                <a16:creationId xmlns:a16="http://schemas.microsoft.com/office/drawing/2014/main" id="{B69BFB3B-3F1F-4B15-9777-EC176744DCAA}"/>
              </a:ext>
            </a:extLst>
          </p:cNvPr>
          <p:cNvSpPr>
            <a:spLocks noGrp="1"/>
          </p:cNvSpPr>
          <p:nvPr>
            <p:ph sz="half" idx="2"/>
          </p:nvPr>
        </p:nvSpPr>
        <p:spPr/>
        <p:txBody>
          <a:bodyPr>
            <a:normAutofit fontScale="70000" lnSpcReduction="20000"/>
          </a:bodyPr>
          <a:lstStyle/>
          <a:p>
            <a:endParaRPr lang="uk-UA"/>
          </a:p>
        </p:txBody>
      </p:sp>
    </p:spTree>
    <p:extLst>
      <p:ext uri="{BB962C8B-B14F-4D97-AF65-F5344CB8AC3E}">
        <p14:creationId xmlns:p14="http://schemas.microsoft.com/office/powerpoint/2010/main" val="24177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ACC800-08AA-475E-AA6F-A0DC3BF8D4C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4D3FFF4-DBE6-4B75-93CC-609ACAA13550}"/>
              </a:ext>
            </a:extLst>
          </p:cNvPr>
          <p:cNvSpPr>
            <a:spLocks noGrp="1"/>
          </p:cNvSpPr>
          <p:nvPr>
            <p:ph sz="half" idx="1"/>
          </p:nvPr>
        </p:nvSpPr>
        <p:spPr/>
        <p:txBody>
          <a:bodyPr>
            <a:normAutofit fontScale="77500" lnSpcReduction="20000"/>
          </a:bodyPr>
          <a:lstStyle/>
          <a:p>
            <a:pPr algn="just"/>
            <a:r>
              <a:rPr lang="uk-UA" dirty="0" err="1"/>
              <a:t>Субверсивний</a:t>
            </a:r>
            <a:r>
              <a:rPr lang="uk-UA" dirty="0"/>
              <a:t> тероризм – тероризм, спрямований на дестабілізацію системи; </a:t>
            </a:r>
          </a:p>
          <a:p>
            <a:pPr algn="just"/>
            <a:r>
              <a:rPr lang="uk-UA" dirty="0"/>
              <a:t>репресивний – пов’язаний з придушенням систем;</a:t>
            </a:r>
          </a:p>
          <a:p>
            <a:pPr algn="just"/>
            <a:r>
              <a:rPr lang="uk-UA" dirty="0"/>
              <a:t>селективний тероризм – це індивідуальні теракти; </a:t>
            </a:r>
          </a:p>
          <a:p>
            <a:pPr algn="just"/>
            <a:r>
              <a:rPr lang="uk-UA" dirty="0"/>
              <a:t>сліпий – це акти насилля, спрямовані на невизначене коло осіб.</a:t>
            </a:r>
          </a:p>
          <a:p>
            <a:pPr algn="just"/>
            <a:r>
              <a:rPr lang="uk-UA" dirty="0"/>
              <a:t>провокаційний характерний для міжнародного тероризму;</a:t>
            </a:r>
          </a:p>
        </p:txBody>
      </p:sp>
      <p:sp>
        <p:nvSpPr>
          <p:cNvPr id="4" name="Місце для вмісту 3">
            <a:extLst>
              <a:ext uri="{FF2B5EF4-FFF2-40B4-BE49-F238E27FC236}">
                <a16:creationId xmlns:a16="http://schemas.microsoft.com/office/drawing/2014/main" id="{FED48E7F-9802-422C-96FC-581436ABACEC}"/>
              </a:ext>
            </a:extLst>
          </p:cNvPr>
          <p:cNvSpPr>
            <a:spLocks noGrp="1"/>
          </p:cNvSpPr>
          <p:nvPr>
            <p:ph sz="half" idx="2"/>
          </p:nvPr>
        </p:nvSpPr>
        <p:spPr/>
        <p:txBody>
          <a:bodyPr>
            <a:normAutofit fontScale="77500" lnSpcReduction="20000"/>
          </a:bodyPr>
          <a:lstStyle/>
          <a:p>
            <a:pPr algn="just"/>
            <a:r>
              <a:rPr lang="uk-UA" dirty="0"/>
              <a:t>превентивний терор – це той, що здійснюється спецслужбами держав;</a:t>
            </a:r>
          </a:p>
          <a:p>
            <a:pPr algn="just"/>
            <a:r>
              <a:rPr lang="uk-UA" dirty="0"/>
              <a:t>військовий має місце тоді, коли доктрина ведення війни вирізняється особливою </a:t>
            </a:r>
            <a:r>
              <a:rPr lang="uk-UA" dirty="0" err="1"/>
              <a:t>нелюдяністю</a:t>
            </a:r>
            <a:r>
              <a:rPr lang="uk-UA" dirty="0"/>
              <a:t>, безжалісністю,</a:t>
            </a:r>
            <a:r>
              <a:rPr lang="ru-RU" dirty="0"/>
              <a:t> </a:t>
            </a:r>
            <a:r>
              <a:rPr lang="ru-RU" dirty="0" err="1"/>
              <a:t>жорстокістю</a:t>
            </a:r>
            <a:r>
              <a:rPr lang="ru-RU" dirty="0"/>
              <a:t> </a:t>
            </a:r>
            <a:r>
              <a:rPr lang="ru-RU" dirty="0" err="1"/>
              <a:t>військових</a:t>
            </a:r>
            <a:r>
              <a:rPr lang="ru-RU" dirty="0"/>
              <a:t> </a:t>
            </a:r>
            <a:r>
              <a:rPr lang="ru-RU" dirty="0" err="1"/>
              <a:t>операцій</a:t>
            </a:r>
            <a:r>
              <a:rPr lang="ru-RU" dirty="0"/>
              <a:t> </a:t>
            </a:r>
            <a:r>
              <a:rPr lang="ru-RU" dirty="0" err="1"/>
              <a:t>відносно</a:t>
            </a:r>
            <a:r>
              <a:rPr lang="ru-RU" dirty="0"/>
              <a:t> мирного </a:t>
            </a:r>
            <a:r>
              <a:rPr lang="ru-RU" dirty="0" err="1"/>
              <a:t>населення</a:t>
            </a:r>
            <a:r>
              <a:rPr lang="ru-RU" dirty="0"/>
              <a:t>, </a:t>
            </a:r>
            <a:r>
              <a:rPr lang="ru-RU" dirty="0" err="1"/>
              <a:t>дітей</a:t>
            </a:r>
            <a:r>
              <a:rPr lang="ru-RU" dirty="0"/>
              <a:t>, </a:t>
            </a:r>
            <a:r>
              <a:rPr lang="ru-RU" dirty="0" err="1"/>
              <a:t>об’єктів</a:t>
            </a:r>
            <a:r>
              <a:rPr lang="ru-RU" dirty="0"/>
              <a:t> Червоного </a:t>
            </a:r>
            <a:r>
              <a:rPr lang="ru-RU" dirty="0" err="1"/>
              <a:t>Хреста</a:t>
            </a:r>
            <a:r>
              <a:rPr lang="ru-RU" dirty="0"/>
              <a:t>, </a:t>
            </a:r>
            <a:r>
              <a:rPr lang="ru-RU" dirty="0" err="1"/>
              <a:t>військовополонених</a:t>
            </a:r>
            <a:r>
              <a:rPr lang="ru-RU" dirty="0"/>
              <a:t> </a:t>
            </a:r>
            <a:r>
              <a:rPr lang="ru-RU" dirty="0" err="1"/>
              <a:t>тощо</a:t>
            </a:r>
            <a:r>
              <a:rPr lang="ru-RU" dirty="0"/>
              <a:t>. </a:t>
            </a:r>
          </a:p>
          <a:p>
            <a:pPr algn="just"/>
            <a:r>
              <a:rPr lang="ru-RU" dirty="0" err="1"/>
              <a:t>кримінальний</a:t>
            </a:r>
            <a:r>
              <a:rPr lang="ru-RU" dirty="0"/>
              <a:t> </a:t>
            </a:r>
            <a:r>
              <a:rPr lang="ru-RU" dirty="0" err="1"/>
              <a:t>терор</a:t>
            </a:r>
            <a:r>
              <a:rPr lang="ru-RU" dirty="0"/>
              <a:t> – </a:t>
            </a:r>
            <a:r>
              <a:rPr lang="ru-RU" dirty="0" err="1"/>
              <a:t>це</a:t>
            </a:r>
            <a:r>
              <a:rPr lang="ru-RU" dirty="0"/>
              <a:t> стан </a:t>
            </a:r>
            <a:r>
              <a:rPr lang="ru-RU" dirty="0" err="1"/>
              <a:t>злочинності</a:t>
            </a:r>
            <a:r>
              <a:rPr lang="ru-RU" dirty="0"/>
              <a:t>, коли вона </a:t>
            </a:r>
            <a:r>
              <a:rPr lang="ru-RU" dirty="0" err="1"/>
              <a:t>виходить</a:t>
            </a:r>
            <a:r>
              <a:rPr lang="ru-RU" dirty="0"/>
              <a:t> з-</a:t>
            </a:r>
            <a:r>
              <a:rPr lang="ru-RU" dirty="0" err="1"/>
              <a:t>під</a:t>
            </a:r>
            <a:r>
              <a:rPr lang="ru-RU" dirty="0"/>
              <a:t> контролю </a:t>
            </a:r>
            <a:r>
              <a:rPr lang="ru-RU" dirty="0" err="1"/>
              <a:t>правоохоронних</a:t>
            </a:r>
            <a:r>
              <a:rPr lang="ru-RU" dirty="0"/>
              <a:t> </a:t>
            </a:r>
            <a:r>
              <a:rPr lang="ru-RU" dirty="0" err="1"/>
              <a:t>органів</a:t>
            </a:r>
            <a:r>
              <a:rPr lang="ru-RU" dirty="0"/>
              <a:t>.</a:t>
            </a:r>
            <a:endParaRPr lang="uk-UA" dirty="0"/>
          </a:p>
          <a:p>
            <a:endParaRPr lang="uk-UA" dirty="0"/>
          </a:p>
        </p:txBody>
      </p:sp>
    </p:spTree>
    <p:extLst>
      <p:ext uri="{BB962C8B-B14F-4D97-AF65-F5344CB8AC3E}">
        <p14:creationId xmlns:p14="http://schemas.microsoft.com/office/powerpoint/2010/main" val="81670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CEACD-18F8-4CC2-B03F-5BA7733126C9}"/>
              </a:ext>
            </a:extLst>
          </p:cNvPr>
          <p:cNvSpPr>
            <a:spLocks noGrp="1"/>
          </p:cNvSpPr>
          <p:nvPr>
            <p:ph type="title"/>
          </p:nvPr>
        </p:nvSpPr>
        <p:spPr/>
        <p:txBody>
          <a:bodyPr/>
          <a:lstStyle/>
          <a:p>
            <a:r>
              <a:rPr lang="uk-UA" dirty="0"/>
              <a:t>Ознаки міжнародного тероризму</a:t>
            </a:r>
          </a:p>
        </p:txBody>
      </p:sp>
      <p:sp>
        <p:nvSpPr>
          <p:cNvPr id="3" name="Місце для вмісту 2">
            <a:extLst>
              <a:ext uri="{FF2B5EF4-FFF2-40B4-BE49-F238E27FC236}">
                <a16:creationId xmlns:a16="http://schemas.microsoft.com/office/drawing/2014/main" id="{AA0755B5-8686-4874-AA17-2C43F747195A}"/>
              </a:ext>
            </a:extLst>
          </p:cNvPr>
          <p:cNvSpPr>
            <a:spLocks noGrp="1"/>
          </p:cNvSpPr>
          <p:nvPr>
            <p:ph sz="half" idx="1"/>
          </p:nvPr>
        </p:nvSpPr>
        <p:spPr>
          <a:xfrm>
            <a:off x="573741" y="1738498"/>
            <a:ext cx="5446059" cy="4124420"/>
          </a:xfrm>
        </p:spPr>
        <p:txBody>
          <a:bodyPr>
            <a:noAutofit/>
          </a:bodyPr>
          <a:lstStyle/>
          <a:p>
            <a:pPr marL="457200" indent="-457200" algn="just">
              <a:buAutoNum type="arabicParenR"/>
            </a:pPr>
            <a:r>
              <a:rPr lang="ru-RU" sz="1800" dirty="0"/>
              <a:t>становить </a:t>
            </a:r>
            <a:r>
              <a:rPr lang="ru-RU" sz="1800" dirty="0" err="1"/>
              <a:t>протиправне</a:t>
            </a:r>
            <a:r>
              <a:rPr lang="ru-RU" sz="1800" dirty="0"/>
              <a:t> </a:t>
            </a:r>
            <a:r>
              <a:rPr lang="ru-RU" sz="1800" dirty="0" err="1"/>
              <a:t>застосування</a:t>
            </a:r>
            <a:r>
              <a:rPr lang="ru-RU" sz="1800" dirty="0"/>
              <a:t> </a:t>
            </a:r>
            <a:r>
              <a:rPr lang="ru-RU" sz="1800" dirty="0" err="1"/>
              <a:t>насильства</a:t>
            </a:r>
            <a:r>
              <a:rPr lang="ru-RU" sz="1800" dirty="0"/>
              <a:t> </a:t>
            </a:r>
            <a:r>
              <a:rPr lang="ru-RU" sz="1800" dirty="0" err="1"/>
              <a:t>або</a:t>
            </a:r>
            <a:r>
              <a:rPr lang="ru-RU" sz="1800" dirty="0"/>
              <a:t> </a:t>
            </a:r>
            <a:r>
              <a:rPr lang="ru-RU" sz="1800" dirty="0" err="1"/>
              <a:t>погрозу</a:t>
            </a:r>
            <a:r>
              <a:rPr lang="ru-RU" sz="1800" dirty="0"/>
              <a:t> </a:t>
            </a:r>
            <a:r>
              <a:rPr lang="ru-RU" sz="1800" dirty="0" err="1"/>
              <a:t>вчинення</a:t>
            </a:r>
            <a:r>
              <a:rPr lang="ru-RU" sz="1800" dirty="0"/>
              <a:t> </a:t>
            </a:r>
            <a:r>
              <a:rPr lang="ru-RU" sz="1800" dirty="0" err="1"/>
              <a:t>насильства</a:t>
            </a:r>
            <a:r>
              <a:rPr lang="ru-RU" sz="1800" dirty="0"/>
              <a:t>; </a:t>
            </a:r>
          </a:p>
          <a:p>
            <a:pPr marL="457200" indent="-457200" algn="just">
              <a:buAutoNum type="arabicParenR"/>
            </a:pPr>
            <a:r>
              <a:rPr lang="ru-RU" sz="1800" dirty="0" err="1"/>
              <a:t>відрізняється</a:t>
            </a:r>
            <a:r>
              <a:rPr lang="ru-RU" sz="1800" dirty="0"/>
              <a:t> </a:t>
            </a:r>
            <a:r>
              <a:rPr lang="ru-RU" sz="1800" dirty="0" err="1"/>
              <a:t>публічним</a:t>
            </a:r>
            <a:r>
              <a:rPr lang="ru-RU" sz="1800" dirty="0"/>
              <a:t> характером та </a:t>
            </a:r>
            <a:r>
              <a:rPr lang="ru-RU" sz="1800" dirty="0" err="1"/>
              <a:t>обов’язковою</a:t>
            </a:r>
            <a:r>
              <a:rPr lang="ru-RU" sz="1800" dirty="0"/>
              <a:t> </a:t>
            </a:r>
            <a:r>
              <a:rPr lang="ru-RU" sz="1800" dirty="0" err="1"/>
              <a:t>наявністю</a:t>
            </a:r>
            <a:r>
              <a:rPr lang="ru-RU" sz="1800" dirty="0"/>
              <a:t> </a:t>
            </a:r>
            <a:r>
              <a:rPr lang="ru-RU" sz="1800" dirty="0" err="1"/>
              <a:t>потерпілих</a:t>
            </a:r>
            <a:r>
              <a:rPr lang="ru-RU" sz="1800" dirty="0"/>
              <a:t>; </a:t>
            </a:r>
          </a:p>
          <a:p>
            <a:pPr marL="457200" indent="-457200" algn="just">
              <a:buAutoNum type="arabicParenR"/>
            </a:pPr>
            <a:r>
              <a:rPr lang="ru-RU" sz="1800" dirty="0"/>
              <a:t>характерною </a:t>
            </a:r>
            <a:r>
              <a:rPr lang="ru-RU" sz="1800" dirty="0" err="1"/>
              <a:t>його</a:t>
            </a:r>
            <a:r>
              <a:rPr lang="ru-RU" sz="1800" dirty="0"/>
              <a:t> </a:t>
            </a:r>
            <a:r>
              <a:rPr lang="ru-RU" sz="1800" dirty="0" err="1"/>
              <a:t>рисою</a:t>
            </a:r>
            <a:r>
              <a:rPr lang="ru-RU" sz="1800" dirty="0"/>
              <a:t> є </a:t>
            </a:r>
            <a:r>
              <a:rPr lang="ru-RU" sz="1800" dirty="0" err="1"/>
              <a:t>навмисне</a:t>
            </a:r>
            <a:r>
              <a:rPr lang="ru-RU" sz="1800" dirty="0"/>
              <a:t> </a:t>
            </a:r>
            <a:r>
              <a:rPr lang="ru-RU" sz="1800" dirty="0" err="1"/>
              <a:t>створення</a:t>
            </a:r>
            <a:r>
              <a:rPr lang="ru-RU" sz="1800" dirty="0"/>
              <a:t> обстановки страху та </a:t>
            </a:r>
            <a:r>
              <a:rPr lang="ru-RU" sz="1800" dirty="0" err="1"/>
              <a:t>паніки</a:t>
            </a:r>
            <a:r>
              <a:rPr lang="ru-RU" sz="1800" dirty="0"/>
              <a:t> в </a:t>
            </a:r>
            <a:r>
              <a:rPr lang="ru-RU" sz="1800" dirty="0" err="1"/>
              <a:t>суспільстві</a:t>
            </a:r>
            <a:r>
              <a:rPr lang="ru-RU" sz="1800" dirty="0"/>
              <a:t>; </a:t>
            </a:r>
          </a:p>
          <a:p>
            <a:pPr marL="457200" indent="-457200" algn="just">
              <a:buAutoNum type="arabicParenR"/>
            </a:pPr>
            <a:r>
              <a:rPr lang="ru-RU" sz="1800" dirty="0"/>
              <a:t>метою </a:t>
            </a:r>
            <a:r>
              <a:rPr lang="ru-RU" sz="1800" dirty="0" err="1"/>
              <a:t>терористичнихакцій</a:t>
            </a:r>
            <a:r>
              <a:rPr lang="ru-RU" sz="1800" dirty="0"/>
              <a:t> є </a:t>
            </a:r>
            <a:r>
              <a:rPr lang="ru-RU" sz="1800" dirty="0" err="1"/>
              <a:t>примушення</a:t>
            </a:r>
            <a:r>
              <a:rPr lang="ru-RU" sz="1800" dirty="0"/>
              <a:t> </a:t>
            </a:r>
            <a:r>
              <a:rPr lang="ru-RU" sz="1800" dirty="0" err="1"/>
              <a:t>держави</a:t>
            </a:r>
            <a:r>
              <a:rPr lang="ru-RU" sz="1800" dirty="0"/>
              <a:t> </a:t>
            </a:r>
            <a:r>
              <a:rPr lang="ru-RU" sz="1800" dirty="0" err="1"/>
              <a:t>або</a:t>
            </a:r>
            <a:r>
              <a:rPr lang="ru-RU" sz="1800" dirty="0"/>
              <a:t> </a:t>
            </a:r>
            <a:r>
              <a:rPr lang="ru-RU" sz="1800" dirty="0" err="1"/>
              <a:t>міжнародної</a:t>
            </a:r>
            <a:r>
              <a:rPr lang="ru-RU" sz="1800" dirty="0"/>
              <a:t> </a:t>
            </a:r>
            <a:r>
              <a:rPr lang="ru-RU" sz="1800" dirty="0" err="1"/>
              <a:t>організації</a:t>
            </a:r>
            <a:r>
              <a:rPr lang="ru-RU" sz="1800" dirty="0"/>
              <a:t> до </a:t>
            </a:r>
            <a:r>
              <a:rPr lang="ru-RU" sz="1800" dirty="0" err="1"/>
              <a:t>вчинення</a:t>
            </a:r>
            <a:r>
              <a:rPr lang="ru-RU" sz="1800" dirty="0"/>
              <a:t> </a:t>
            </a:r>
            <a:r>
              <a:rPr lang="ru-RU" sz="1800" dirty="0" err="1"/>
              <a:t>певних</a:t>
            </a:r>
            <a:r>
              <a:rPr lang="ru-RU" sz="1800" dirty="0"/>
              <a:t> </a:t>
            </a:r>
            <a:r>
              <a:rPr lang="ru-RU" sz="1800" dirty="0" err="1"/>
              <a:t>політичних</a:t>
            </a:r>
            <a:r>
              <a:rPr lang="ru-RU" sz="1800" dirty="0"/>
              <a:t> </a:t>
            </a:r>
            <a:r>
              <a:rPr lang="ru-RU" sz="1800" dirty="0" err="1"/>
              <a:t>дій</a:t>
            </a:r>
            <a:r>
              <a:rPr lang="ru-RU" sz="1800" dirty="0"/>
              <a:t> </a:t>
            </a:r>
            <a:r>
              <a:rPr lang="ru-RU" sz="1800" dirty="0" err="1"/>
              <a:t>або</a:t>
            </a:r>
            <a:r>
              <a:rPr lang="ru-RU" sz="1800" dirty="0"/>
              <a:t> </a:t>
            </a:r>
            <a:r>
              <a:rPr lang="ru-RU" sz="1800" dirty="0" err="1"/>
              <a:t>відмови</a:t>
            </a:r>
            <a:r>
              <a:rPr lang="ru-RU" sz="1800" dirty="0"/>
              <a:t> </a:t>
            </a:r>
            <a:r>
              <a:rPr lang="ru-RU" sz="1800" dirty="0" err="1"/>
              <a:t>від</a:t>
            </a:r>
            <a:r>
              <a:rPr lang="ru-RU" sz="1800" dirty="0"/>
              <a:t> них; </a:t>
            </a:r>
          </a:p>
          <a:p>
            <a:pPr marL="457200" indent="-457200" algn="just">
              <a:buAutoNum type="arabicParenR"/>
            </a:pPr>
            <a:r>
              <a:rPr lang="ru-RU" sz="1800" dirty="0" err="1"/>
              <a:t>обов’язковою</a:t>
            </a:r>
            <a:r>
              <a:rPr lang="ru-RU" sz="1800" dirty="0"/>
              <a:t> є </a:t>
            </a:r>
            <a:r>
              <a:rPr lang="ru-RU" sz="1800" dirty="0" err="1"/>
              <a:t>певна</a:t>
            </a:r>
            <a:r>
              <a:rPr lang="ru-RU" sz="1800" dirty="0"/>
              <a:t> </a:t>
            </a:r>
            <a:r>
              <a:rPr lang="ru-RU" sz="1800" dirty="0" err="1"/>
              <a:t>програма</a:t>
            </a:r>
            <a:r>
              <a:rPr lang="ru-RU" sz="1800" dirty="0"/>
              <a:t> </a:t>
            </a:r>
            <a:r>
              <a:rPr lang="ru-RU" sz="1800" dirty="0" err="1"/>
              <a:t>досягнення</a:t>
            </a:r>
            <a:r>
              <a:rPr lang="ru-RU" sz="1800" dirty="0"/>
              <a:t> </a:t>
            </a:r>
            <a:r>
              <a:rPr lang="ru-RU" sz="1800" dirty="0" err="1"/>
              <a:t>цілей</a:t>
            </a:r>
            <a:r>
              <a:rPr lang="ru-RU" sz="1800" dirty="0"/>
              <a:t>;</a:t>
            </a:r>
          </a:p>
        </p:txBody>
      </p:sp>
      <p:sp>
        <p:nvSpPr>
          <p:cNvPr id="4" name="Місце для вмісту 3">
            <a:extLst>
              <a:ext uri="{FF2B5EF4-FFF2-40B4-BE49-F238E27FC236}">
                <a16:creationId xmlns:a16="http://schemas.microsoft.com/office/drawing/2014/main" id="{6EBE92D7-D377-4608-9FF5-35BBD6054682}"/>
              </a:ext>
            </a:extLst>
          </p:cNvPr>
          <p:cNvSpPr>
            <a:spLocks noGrp="1"/>
          </p:cNvSpPr>
          <p:nvPr>
            <p:ph sz="half" idx="2"/>
          </p:nvPr>
        </p:nvSpPr>
        <p:spPr>
          <a:xfrm>
            <a:off x="6172200" y="1738498"/>
            <a:ext cx="5284694" cy="4734020"/>
          </a:xfrm>
        </p:spPr>
        <p:txBody>
          <a:bodyPr>
            <a:normAutofit fontScale="85000" lnSpcReduction="20000"/>
          </a:bodyPr>
          <a:lstStyle/>
          <a:p>
            <a:pPr marL="457200" indent="-457200" algn="just">
              <a:buFont typeface="+mj-lt"/>
              <a:buAutoNum type="arabicParenR" startAt="6"/>
            </a:pPr>
            <a:r>
              <a:rPr lang="ru-RU" dirty="0"/>
              <a:t> </a:t>
            </a:r>
            <a:r>
              <a:rPr lang="ru-RU" dirty="0" err="1"/>
              <a:t>терористи</a:t>
            </a:r>
            <a:r>
              <a:rPr lang="ru-RU" dirty="0"/>
              <a:t> та </a:t>
            </a:r>
            <a:r>
              <a:rPr lang="ru-RU" dirty="0" err="1"/>
              <a:t>потерпілі</a:t>
            </a:r>
            <a:r>
              <a:rPr lang="ru-RU" dirty="0"/>
              <a:t> </a:t>
            </a:r>
            <a:r>
              <a:rPr lang="ru-RU" dirty="0" err="1"/>
              <a:t>від</a:t>
            </a:r>
            <a:r>
              <a:rPr lang="ru-RU" dirty="0"/>
              <a:t> них є </a:t>
            </a:r>
            <a:r>
              <a:rPr lang="ru-RU" dirty="0" err="1"/>
              <a:t>громадянами</a:t>
            </a:r>
            <a:r>
              <a:rPr lang="ru-RU" dirty="0"/>
              <a:t> </a:t>
            </a:r>
            <a:r>
              <a:rPr lang="ru-RU" dirty="0" err="1"/>
              <a:t>різних</a:t>
            </a:r>
            <a:r>
              <a:rPr lang="ru-RU" dirty="0"/>
              <a:t> держав; </a:t>
            </a:r>
          </a:p>
          <a:p>
            <a:pPr marL="457200" indent="-457200" algn="just">
              <a:buFont typeface="+mj-lt"/>
              <a:buAutoNum type="arabicParenR" startAt="6"/>
            </a:pPr>
            <a:r>
              <a:rPr lang="ru-RU" dirty="0" err="1"/>
              <a:t>терористичний</a:t>
            </a:r>
            <a:r>
              <a:rPr lang="ru-RU" dirty="0"/>
              <a:t> акт </a:t>
            </a:r>
            <a:r>
              <a:rPr lang="ru-RU" dirty="0" err="1"/>
              <a:t>вчиняється</a:t>
            </a:r>
            <a:r>
              <a:rPr lang="ru-RU" dirty="0"/>
              <a:t> за кордонами </a:t>
            </a:r>
            <a:r>
              <a:rPr lang="ru-RU" dirty="0" err="1"/>
              <a:t>держави</a:t>
            </a:r>
            <a:r>
              <a:rPr lang="ru-RU" dirty="0"/>
              <a:t> </a:t>
            </a:r>
            <a:r>
              <a:rPr lang="ru-RU" dirty="0" err="1"/>
              <a:t>громадянства</a:t>
            </a:r>
            <a:r>
              <a:rPr lang="ru-RU" dirty="0"/>
              <a:t> </a:t>
            </a:r>
            <a:r>
              <a:rPr lang="ru-RU" dirty="0" err="1"/>
              <a:t>учасників</a:t>
            </a:r>
            <a:r>
              <a:rPr lang="ru-RU" dirty="0"/>
              <a:t> теракту; </a:t>
            </a:r>
          </a:p>
          <a:p>
            <a:pPr marL="457200" indent="-457200" algn="just">
              <a:buFont typeface="+mj-lt"/>
              <a:buAutoNum type="arabicParenR" startAt="6"/>
            </a:pPr>
            <a:r>
              <a:rPr lang="ru-RU" dirty="0" err="1"/>
              <a:t>підготовка</a:t>
            </a:r>
            <a:r>
              <a:rPr lang="ru-RU" dirty="0"/>
              <a:t> до теракту та </a:t>
            </a:r>
            <a:r>
              <a:rPr lang="ru-RU" dirty="0" err="1"/>
              <a:t>його</a:t>
            </a:r>
            <a:r>
              <a:rPr lang="ru-RU" dirty="0"/>
              <a:t> </a:t>
            </a:r>
            <a:r>
              <a:rPr lang="ru-RU" dirty="0" err="1"/>
              <a:t>здійснення</a:t>
            </a:r>
            <a:r>
              <a:rPr lang="ru-RU" dirty="0"/>
              <a:t> </a:t>
            </a:r>
            <a:r>
              <a:rPr lang="ru-RU" dirty="0" err="1"/>
              <a:t>відбувається</a:t>
            </a:r>
            <a:r>
              <a:rPr lang="ru-RU" dirty="0"/>
              <a:t> в </a:t>
            </a:r>
            <a:r>
              <a:rPr lang="ru-RU" dirty="0" err="1"/>
              <a:t>різних</a:t>
            </a:r>
            <a:r>
              <a:rPr lang="ru-RU" dirty="0"/>
              <a:t> державах;</a:t>
            </a:r>
          </a:p>
          <a:p>
            <a:pPr marL="457200" indent="-457200" algn="just">
              <a:buFont typeface="+mj-lt"/>
              <a:buAutoNum type="arabicParenR" startAt="6"/>
            </a:pPr>
            <a:r>
              <a:rPr lang="ru-RU" dirty="0" err="1"/>
              <a:t>терористичний</a:t>
            </a:r>
            <a:r>
              <a:rPr lang="ru-RU" dirty="0"/>
              <a:t> акт направлений </a:t>
            </a:r>
            <a:r>
              <a:rPr lang="ru-RU" dirty="0" err="1"/>
              <a:t>проти</a:t>
            </a:r>
            <a:r>
              <a:rPr lang="ru-RU" dirty="0"/>
              <a:t> </a:t>
            </a:r>
            <a:r>
              <a:rPr lang="ru-RU" dirty="0" err="1"/>
              <a:t>осіб</a:t>
            </a:r>
            <a:r>
              <a:rPr lang="ru-RU" dirty="0"/>
              <a:t>, </a:t>
            </a:r>
            <a:r>
              <a:rPr lang="ru-RU" dirty="0" err="1"/>
              <a:t>що</a:t>
            </a:r>
            <a:r>
              <a:rPr lang="ru-RU" dirty="0"/>
              <a:t> </a:t>
            </a:r>
            <a:r>
              <a:rPr lang="ru-RU" dirty="0" err="1"/>
              <a:t>користуються</a:t>
            </a:r>
            <a:r>
              <a:rPr lang="ru-RU" dirty="0"/>
              <a:t> </a:t>
            </a:r>
            <a:r>
              <a:rPr lang="ru-RU" dirty="0" err="1"/>
              <a:t>міжнародним</a:t>
            </a:r>
            <a:r>
              <a:rPr lang="ru-RU" dirty="0"/>
              <a:t> </a:t>
            </a:r>
            <a:r>
              <a:rPr lang="ru-RU" dirty="0" err="1"/>
              <a:t>захистом</a:t>
            </a:r>
            <a:r>
              <a:rPr lang="ru-RU" dirty="0"/>
              <a:t>;</a:t>
            </a:r>
          </a:p>
          <a:p>
            <a:pPr marL="457200" indent="-457200" algn="just">
              <a:buFont typeface="+mj-lt"/>
              <a:buAutoNum type="arabicParenR" startAt="6"/>
            </a:pPr>
            <a:r>
              <a:rPr lang="ru-RU" dirty="0" err="1"/>
              <a:t>здійснюється</a:t>
            </a:r>
            <a:r>
              <a:rPr lang="ru-RU" dirty="0"/>
              <a:t> </a:t>
            </a:r>
            <a:r>
              <a:rPr lang="ru-RU" dirty="0" err="1"/>
              <a:t>терористичний</a:t>
            </a:r>
            <a:r>
              <a:rPr lang="ru-RU" dirty="0"/>
              <a:t> акт в </a:t>
            </a:r>
            <a:r>
              <a:rPr lang="ru-RU" dirty="0" err="1"/>
              <a:t>одній</a:t>
            </a:r>
            <a:r>
              <a:rPr lang="ru-RU" dirty="0"/>
              <a:t> </a:t>
            </a:r>
            <a:r>
              <a:rPr lang="ru-RU" dirty="0" err="1"/>
              <a:t>державі</a:t>
            </a:r>
            <a:r>
              <a:rPr lang="ru-RU" dirty="0"/>
              <a:t>, а </a:t>
            </a:r>
            <a:r>
              <a:rPr lang="ru-RU" dirty="0" err="1"/>
              <a:t>терористи</a:t>
            </a:r>
            <a:r>
              <a:rPr lang="ru-RU" dirty="0"/>
              <a:t> </a:t>
            </a:r>
            <a:r>
              <a:rPr lang="ru-RU" dirty="0" err="1"/>
              <a:t>можуть</a:t>
            </a:r>
            <a:r>
              <a:rPr lang="ru-RU" dirty="0"/>
              <a:t> </a:t>
            </a:r>
            <a:r>
              <a:rPr lang="ru-RU" dirty="0" err="1"/>
              <a:t>переховуватись</a:t>
            </a:r>
            <a:r>
              <a:rPr lang="ru-RU" dirty="0"/>
              <a:t> в </a:t>
            </a:r>
            <a:r>
              <a:rPr lang="ru-RU" dirty="0" err="1"/>
              <a:t>іншій</a:t>
            </a:r>
            <a:endParaRPr lang="uk-UA" dirty="0"/>
          </a:p>
          <a:p>
            <a:endParaRPr lang="uk-UA" dirty="0"/>
          </a:p>
        </p:txBody>
      </p:sp>
    </p:spTree>
    <p:extLst>
      <p:ext uri="{BB962C8B-B14F-4D97-AF65-F5344CB8AC3E}">
        <p14:creationId xmlns:p14="http://schemas.microsoft.com/office/powerpoint/2010/main" val="142974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89402-E7A8-4397-B794-89864A0BF28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BE4D471-D85A-4F46-9570-A80331C41037}"/>
              </a:ext>
            </a:extLst>
          </p:cNvPr>
          <p:cNvSpPr>
            <a:spLocks noGrp="1"/>
          </p:cNvSpPr>
          <p:nvPr>
            <p:ph sz="half" idx="1"/>
          </p:nvPr>
        </p:nvSpPr>
        <p:spPr/>
        <p:txBody>
          <a:bodyPr>
            <a:normAutofit fontScale="92500" lnSpcReduction="10000"/>
          </a:bodyPr>
          <a:lstStyle/>
          <a:p>
            <a:pPr algn="just"/>
            <a:r>
              <a:rPr lang="uk-UA" dirty="0"/>
              <a:t>В США міжнародний тероризм трактується як насильницькі злочинні дії, вчинені окремими особами та/або групами, які є послідовниками або пов’язані з визнаними іноземними терористичними організаціями чи державами (чи підтримуються державою)</a:t>
            </a:r>
          </a:p>
        </p:txBody>
      </p:sp>
      <p:sp>
        <p:nvSpPr>
          <p:cNvPr id="4" name="Місце для вмісту 3">
            <a:extLst>
              <a:ext uri="{FF2B5EF4-FFF2-40B4-BE49-F238E27FC236}">
                <a16:creationId xmlns:a16="http://schemas.microsoft.com/office/drawing/2014/main" id="{0635472A-49E8-4801-81FF-7ECF46771C0E}"/>
              </a:ext>
            </a:extLst>
          </p:cNvPr>
          <p:cNvSpPr>
            <a:spLocks noGrp="1"/>
          </p:cNvSpPr>
          <p:nvPr>
            <p:ph sz="half" idx="2"/>
          </p:nvPr>
        </p:nvSpPr>
        <p:spPr/>
        <p:txBody>
          <a:bodyPr>
            <a:normAutofit fontScale="92500" lnSpcReduction="10000"/>
          </a:bodyPr>
          <a:lstStyle/>
          <a:p>
            <a:endParaRPr lang="uk-UA"/>
          </a:p>
        </p:txBody>
      </p:sp>
    </p:spTree>
    <p:extLst>
      <p:ext uri="{BB962C8B-B14F-4D97-AF65-F5344CB8AC3E}">
        <p14:creationId xmlns:p14="http://schemas.microsoft.com/office/powerpoint/2010/main" val="7423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8EAC1-8F4E-42A2-A071-DEAFFF0700F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960A3CE-EB3C-4B97-B15B-F4ECEDCC141D}"/>
              </a:ext>
            </a:extLst>
          </p:cNvPr>
          <p:cNvSpPr>
            <a:spLocks noGrp="1"/>
          </p:cNvSpPr>
          <p:nvPr>
            <p:ph sz="half" idx="1"/>
          </p:nvPr>
        </p:nvSpPr>
        <p:spPr>
          <a:xfrm>
            <a:off x="573741" y="2249486"/>
            <a:ext cx="6167717" cy="3989996"/>
          </a:xfrm>
        </p:spPr>
        <p:txBody>
          <a:bodyPr>
            <a:normAutofit fontScale="70000" lnSpcReduction="20000"/>
          </a:bodyPr>
          <a:lstStyle/>
          <a:p>
            <a:pPr algn="just"/>
            <a:r>
              <a:rPr lang="uk-UA" dirty="0"/>
              <a:t>Відповідно до ст. 1 Закону України «Про боротьбу з тероризмом», «</a:t>
            </a:r>
            <a:r>
              <a:rPr lang="uk-UA" b="1" dirty="0">
                <a:solidFill>
                  <a:srgbClr val="FFFF00"/>
                </a:solidFill>
              </a:rPr>
              <a:t>міжнародний тероризм </a:t>
            </a:r>
            <a:r>
              <a:rPr lang="uk-UA" dirty="0"/>
              <a:t>– здійснювані у світовому чи регіональному масштабі терористичними організаціями, угрупованнями, у тому числі за підтримки державних органів окремих держав, з метою досягнення певних цілей суспільно небезпечні насильницькі діяння, пов’язані з викраденням, захопленням, вбивством ні в чому не винних людей чи загрозою їх життю і здоров’ю, зруйнуванням чи загрозою зруйнування важливих народногосподарських об’єктів, систем життєзабезпечення, комунікацій, застосуванням чи загрозою застосування ядерної, хімічної, біологічної та іншої зброї масового ураження»</a:t>
            </a:r>
          </a:p>
        </p:txBody>
      </p:sp>
      <p:sp>
        <p:nvSpPr>
          <p:cNvPr id="4" name="Місце для вмісту 3">
            <a:extLst>
              <a:ext uri="{FF2B5EF4-FFF2-40B4-BE49-F238E27FC236}">
                <a16:creationId xmlns:a16="http://schemas.microsoft.com/office/drawing/2014/main" id="{D1073F3B-D388-4272-8F0C-F63B711E5B82}"/>
              </a:ext>
            </a:extLst>
          </p:cNvPr>
          <p:cNvSpPr>
            <a:spLocks noGrp="1"/>
          </p:cNvSpPr>
          <p:nvPr>
            <p:ph sz="half" idx="2"/>
          </p:nvPr>
        </p:nvSpPr>
        <p:spPr>
          <a:xfrm>
            <a:off x="7234518" y="2249486"/>
            <a:ext cx="3812893" cy="3541714"/>
          </a:xfrm>
        </p:spPr>
        <p:txBody>
          <a:bodyPr>
            <a:normAutofit fontScale="70000" lnSpcReduction="20000"/>
          </a:bodyPr>
          <a:lstStyle/>
          <a:p>
            <a:endParaRPr lang="uk-UA" dirty="0"/>
          </a:p>
        </p:txBody>
      </p:sp>
    </p:spTree>
    <p:extLst>
      <p:ext uri="{BB962C8B-B14F-4D97-AF65-F5344CB8AC3E}">
        <p14:creationId xmlns:p14="http://schemas.microsoft.com/office/powerpoint/2010/main" val="2345091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37D22-45D3-4D6B-8D5F-5E8B28D66BA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EFC8029-5387-4145-B086-5F0CD2A99895}"/>
              </a:ext>
            </a:extLst>
          </p:cNvPr>
          <p:cNvSpPr>
            <a:spLocks noGrp="1"/>
          </p:cNvSpPr>
          <p:nvPr>
            <p:ph sz="half" idx="1"/>
          </p:nvPr>
        </p:nvSpPr>
        <p:spPr>
          <a:xfrm>
            <a:off x="1141409" y="2249485"/>
            <a:ext cx="6164825" cy="4465079"/>
          </a:xfrm>
        </p:spPr>
        <p:txBody>
          <a:bodyPr>
            <a:normAutofit fontScale="70000" lnSpcReduction="20000"/>
          </a:bodyPr>
          <a:lstStyle/>
          <a:p>
            <a:pPr algn="just"/>
            <a:r>
              <a:rPr lang="uk-UA" dirty="0"/>
              <a:t>Таким чином, найбільш характерними ознаками міжнародного тероризму є:</a:t>
            </a:r>
          </a:p>
          <a:p>
            <a:pPr marL="0" indent="0" algn="just">
              <a:buNone/>
            </a:pPr>
            <a:r>
              <a:rPr lang="uk-UA" dirty="0"/>
              <a:t>1) загроза міжнародному миру, безпеці, територіальній цілісності, культурній, економічній, політичній єдності суспільства;</a:t>
            </a:r>
          </a:p>
          <a:p>
            <a:pPr marL="0" indent="0" algn="just">
              <a:buNone/>
            </a:pPr>
            <a:r>
              <a:rPr lang="uk-UA" dirty="0"/>
              <a:t>2) наявність усвідомленого, організованого, публічного прояву насильства чи його загроза, що породжує страх та страждання;</a:t>
            </a:r>
          </a:p>
          <a:p>
            <a:pPr marL="0" indent="0" algn="just">
              <a:buNone/>
            </a:pPr>
            <a:r>
              <a:rPr lang="uk-UA" dirty="0"/>
              <a:t>3) досягнення через насильство чи його загрозу політичних, економічних, ідеологічних, соціальних, релігійних та інших цілей;</a:t>
            </a:r>
          </a:p>
          <a:p>
            <a:pPr marL="0" indent="0" algn="just">
              <a:buNone/>
            </a:pPr>
            <a:r>
              <a:rPr lang="uk-UA" dirty="0"/>
              <a:t>4) не обмежується територією однієї держави;</a:t>
            </a:r>
          </a:p>
          <a:p>
            <a:pPr marL="0" indent="0" algn="just">
              <a:buNone/>
            </a:pPr>
            <a:r>
              <a:rPr lang="uk-UA" dirty="0"/>
              <a:t>5) наявність скоординованої організації фінансової підтримки.</a:t>
            </a:r>
          </a:p>
        </p:txBody>
      </p:sp>
      <p:sp>
        <p:nvSpPr>
          <p:cNvPr id="4" name="Місце для вмісту 3">
            <a:extLst>
              <a:ext uri="{FF2B5EF4-FFF2-40B4-BE49-F238E27FC236}">
                <a16:creationId xmlns:a16="http://schemas.microsoft.com/office/drawing/2014/main" id="{75BB77CA-745E-4348-9985-734F4A8DC341}"/>
              </a:ext>
            </a:extLst>
          </p:cNvPr>
          <p:cNvSpPr>
            <a:spLocks noGrp="1"/>
          </p:cNvSpPr>
          <p:nvPr>
            <p:ph sz="half" idx="2"/>
          </p:nvPr>
        </p:nvSpPr>
        <p:spPr/>
        <p:txBody>
          <a:bodyPr>
            <a:normAutofit fontScale="70000" lnSpcReduction="20000"/>
          </a:bodyPr>
          <a:lstStyle/>
          <a:p>
            <a:endParaRPr lang="uk-UA" dirty="0"/>
          </a:p>
        </p:txBody>
      </p:sp>
    </p:spTree>
    <p:extLst>
      <p:ext uri="{BB962C8B-B14F-4D97-AF65-F5344CB8AC3E}">
        <p14:creationId xmlns:p14="http://schemas.microsoft.com/office/powerpoint/2010/main" val="74230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6ADFAF5-071F-4EAA-9D81-D8799FE260B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CF5D108-B336-45E9-B80E-7EB7103425A4}"/>
              </a:ext>
            </a:extLst>
          </p:cNvPr>
          <p:cNvSpPr>
            <a:spLocks noGrp="1"/>
          </p:cNvSpPr>
          <p:nvPr>
            <p:ph idx="1"/>
          </p:nvPr>
        </p:nvSpPr>
        <p:spPr>
          <a:xfrm>
            <a:off x="1141413" y="2097088"/>
            <a:ext cx="10189976" cy="4456113"/>
          </a:xfrm>
        </p:spPr>
        <p:txBody>
          <a:bodyPr>
            <a:normAutofit fontScale="70000" lnSpcReduction="20000"/>
          </a:bodyPr>
          <a:lstStyle/>
          <a:p>
            <a:pPr algn="just"/>
            <a:r>
              <a:rPr lang="uk-UA" dirty="0"/>
              <a:t>Міжнародний тероризм залишається однією з найсерйозніших загроз сучасному світовому порядку і безпеці. Його різноманітні прояви у різних сферах, політичних, релігійних, ідеологічних та інших напрямках створюють складність у боротьбі з цією загрозою. Незважаючи на різноманітність терористичних актів та організацій, які їх здійснюють, сучасному суспільству необхідно консолідувати зусилля у ряді сфер для подолання цього суспільно небезпечного явища.</a:t>
            </a:r>
          </a:p>
          <a:p>
            <a:pPr algn="just"/>
            <a:r>
              <a:rPr lang="uk-UA" dirty="0"/>
              <a:t>Політична, організаційно-правова співпраця між державами є важливою складовою боротьби з міжнародним тероризмом. Спільні політичні зусилля можуть сприяти прийняттю загальних стратегій та принципів, міжнародних нормативно-правових актів, угод, спрямованих на подолання терористичних загроз. Держави повинні обмінюватися інформацією, координувати свої дії та створювати міжнародні альянси для ефективної боротьби з тероризмом.</a:t>
            </a:r>
          </a:p>
          <a:p>
            <a:pPr algn="just"/>
            <a:r>
              <a:rPr lang="uk-UA" dirty="0"/>
              <a:t>Співпраця на рівні організацій, таких як Організація Об’єднаних Націй (ООН), Європейський Союз ( далі – ЄС) та інших регіональних та міжнародних установ, грає важливу роль у боротьбі з міжнародним тероризмом. Ці організації можуть сприяти координації зусиль, розробці спільних стратегій та розгортанню міжнародних місій для боротьби з терористичними групами</a:t>
            </a:r>
          </a:p>
        </p:txBody>
      </p:sp>
    </p:spTree>
    <p:extLst>
      <p:ext uri="{BB962C8B-B14F-4D97-AF65-F5344CB8AC3E}">
        <p14:creationId xmlns:p14="http://schemas.microsoft.com/office/powerpoint/2010/main" val="149964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E6914E-5234-459C-A5A0-42136D62500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D1CFBAF-122A-4148-8314-DD160723A91A}"/>
              </a:ext>
            </a:extLst>
          </p:cNvPr>
          <p:cNvSpPr>
            <a:spLocks noGrp="1"/>
          </p:cNvSpPr>
          <p:nvPr>
            <p:ph idx="1"/>
          </p:nvPr>
        </p:nvSpPr>
        <p:spPr/>
        <p:txBody>
          <a:bodyPr>
            <a:normAutofit fontScale="62500" lnSpcReduction="20000"/>
          </a:bodyPr>
          <a:lstStyle/>
          <a:p>
            <a:pPr algn="just"/>
            <a:r>
              <a:rPr lang="uk-UA" dirty="0"/>
              <a:t>Сучасна система багатосторонньої співпраці у боротьбі з тероризмом склалася в основному за останні 40 років. Міжнародну глобальну інституційну і законодавчу систему складають, по-перше, </a:t>
            </a:r>
            <a:r>
              <a:rPr lang="uk-UA" dirty="0">
                <a:solidFill>
                  <a:srgbClr val="FFFF00"/>
                </a:solidFill>
              </a:rPr>
              <a:t>Організація Об’єднаних Націй </a:t>
            </a:r>
            <a:r>
              <a:rPr lang="uk-UA" dirty="0"/>
              <a:t>та її спеціалізовані установи: МАГАТЄ, створений у 2001 р. при Раді Безпеки ООН Комітет з боротьби проти тероризму, який включає в себе усі 15 держав-членів РБ ООН і має на меті контролювати виконання країнами Резолюції 1373 (щодо боротьби проти фінансування тероризму).</a:t>
            </a:r>
          </a:p>
          <a:p>
            <a:pPr algn="just"/>
            <a:r>
              <a:rPr lang="uk-UA" dirty="0"/>
              <a:t>Кожна держава, яка ратифікувала цю резолюцію, подає звіт про її виконання, в якому вказує про розвиток законодавства в цій галузі, роботу виконавчого механізму та практичні заходи, що були проведені у боротьбі з фінансуванням тероризму. КБТ надає оцінку антитерористичній діяльності держави в цій сфері і може поставити запитання, відповідь на які держави повинна надати протягом трьох місяців. Таким чином реалізуються превентивні заходи боротьби.</a:t>
            </a:r>
          </a:p>
          <a:p>
            <a:pPr algn="just"/>
            <a:r>
              <a:rPr lang="uk-UA" dirty="0"/>
              <a:t>У 2002 р. в межах Управління ООН з наркотиків та злочинності створено Сектор з попередження тероризму, який надає допомогу країнам у протидії тероризму, та у 2005 р. – неофіційна Цільова група з проведення </a:t>
            </a:r>
            <a:r>
              <a:rPr lang="uk-UA" dirty="0" err="1"/>
              <a:t>контртерористичних</a:t>
            </a:r>
            <a:r>
              <a:rPr lang="uk-UA" dirty="0"/>
              <a:t> заходів, яка займається координацією дій в середині ООН та за її межами.  </a:t>
            </a:r>
          </a:p>
        </p:txBody>
      </p:sp>
    </p:spTree>
    <p:extLst>
      <p:ext uri="{BB962C8B-B14F-4D97-AF65-F5344CB8AC3E}">
        <p14:creationId xmlns:p14="http://schemas.microsoft.com/office/powerpoint/2010/main" val="3078229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E164D4-8991-4DEB-84BF-D04F74F3417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1009AEF-E6CC-45F8-B13B-CD58388CB2B0}"/>
              </a:ext>
            </a:extLst>
          </p:cNvPr>
          <p:cNvSpPr>
            <a:spLocks noGrp="1"/>
          </p:cNvSpPr>
          <p:nvPr>
            <p:ph idx="1"/>
          </p:nvPr>
        </p:nvSpPr>
        <p:spPr/>
        <p:txBody>
          <a:bodyPr/>
          <a:lstStyle/>
          <a:p>
            <a:pPr algn="just"/>
            <a:r>
              <a:rPr lang="ru-RU" dirty="0" err="1"/>
              <a:t>По-друге</a:t>
            </a:r>
            <a:r>
              <a:rPr lang="ru-RU" dirty="0"/>
              <a:t>, </a:t>
            </a:r>
            <a:r>
              <a:rPr lang="ru-RU" dirty="0" err="1"/>
              <a:t>міжнародна</a:t>
            </a:r>
            <a:r>
              <a:rPr lang="ru-RU" dirty="0"/>
              <a:t> </a:t>
            </a:r>
            <a:r>
              <a:rPr lang="ru-RU" dirty="0" err="1"/>
              <a:t>правоохоронна</a:t>
            </a:r>
            <a:r>
              <a:rPr lang="ru-RU" dirty="0"/>
              <a:t> структура </a:t>
            </a:r>
            <a:r>
              <a:rPr lang="ru-RU" b="1" dirty="0" err="1">
                <a:solidFill>
                  <a:srgbClr val="FFFF00"/>
                </a:solidFill>
              </a:rPr>
              <a:t>Інтерпол</a:t>
            </a:r>
            <a:r>
              <a:rPr lang="ru-RU" dirty="0"/>
              <a:t> (</a:t>
            </a:r>
            <a:r>
              <a:rPr lang="ru-RU" dirty="0" err="1"/>
              <a:t>міжнародна</a:t>
            </a:r>
            <a:r>
              <a:rPr lang="ru-RU" dirty="0"/>
              <a:t> </a:t>
            </a:r>
            <a:r>
              <a:rPr lang="ru-RU" dirty="0" err="1"/>
              <a:t>поліція</a:t>
            </a:r>
            <a:r>
              <a:rPr lang="ru-RU" dirty="0"/>
              <a:t>) та створена у 1986 р. у </a:t>
            </a:r>
            <a:r>
              <a:rPr lang="ru-RU" dirty="0" err="1"/>
              <a:t>її</a:t>
            </a:r>
            <a:r>
              <a:rPr lang="ru-RU" dirty="0"/>
              <a:t> </a:t>
            </a:r>
            <a:r>
              <a:rPr lang="ru-RU" dirty="0" err="1"/>
              <a:t>складі</a:t>
            </a:r>
            <a:r>
              <a:rPr lang="ru-RU" dirty="0"/>
              <a:t> </a:t>
            </a:r>
            <a:r>
              <a:rPr lang="ru-RU" dirty="0" err="1"/>
              <a:t>спеціальна</a:t>
            </a:r>
            <a:r>
              <a:rPr lang="ru-RU" dirty="0"/>
              <a:t> </a:t>
            </a:r>
            <a:r>
              <a:rPr lang="ru-RU" dirty="0" err="1"/>
              <a:t>антитерористична</a:t>
            </a:r>
            <a:r>
              <a:rPr lang="ru-RU" dirty="0"/>
              <a:t> </a:t>
            </a:r>
            <a:r>
              <a:rPr lang="ru-RU" dirty="0" err="1"/>
              <a:t>група</a:t>
            </a:r>
            <a:r>
              <a:rPr lang="ru-RU" dirty="0"/>
              <a:t>. </a:t>
            </a:r>
          </a:p>
        </p:txBody>
      </p:sp>
    </p:spTree>
    <p:extLst>
      <p:ext uri="{BB962C8B-B14F-4D97-AF65-F5344CB8AC3E}">
        <p14:creationId xmlns:p14="http://schemas.microsoft.com/office/powerpoint/2010/main" val="3520481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BE69A4-02AF-420F-A9A9-0D1EBA67511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D76FA4A-9C7D-4F4A-9A56-2B3C1A168FED}"/>
              </a:ext>
            </a:extLst>
          </p:cNvPr>
          <p:cNvSpPr>
            <a:spLocks noGrp="1"/>
          </p:cNvSpPr>
          <p:nvPr>
            <p:ph idx="1"/>
          </p:nvPr>
        </p:nvSpPr>
        <p:spPr/>
        <p:txBody>
          <a:bodyPr>
            <a:normAutofit/>
          </a:bodyPr>
          <a:lstStyle/>
          <a:p>
            <a:pPr algn="just"/>
            <a:r>
              <a:rPr lang="uk-UA" dirty="0"/>
              <a:t>По-третє, НАТО, у складі якої діє з 2001 р. Розвідувальний відділ з боротьби проти тероризму. В цьому напрямі ведеться дуже різноманітна діяльність: проводиться наукове дослідження тероризму, розвідувальна діяльність, контроль і захист території, збройна боротьба. </a:t>
            </a:r>
          </a:p>
        </p:txBody>
      </p:sp>
    </p:spTree>
    <p:extLst>
      <p:ext uri="{BB962C8B-B14F-4D97-AF65-F5344CB8AC3E}">
        <p14:creationId xmlns:p14="http://schemas.microsoft.com/office/powerpoint/2010/main" val="3174390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5B6936-15F4-48B1-B662-1626DF0196D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ECFAB69-1720-4ACD-927D-429DC00AC992}"/>
              </a:ext>
            </a:extLst>
          </p:cNvPr>
          <p:cNvSpPr>
            <a:spLocks noGrp="1"/>
          </p:cNvSpPr>
          <p:nvPr>
            <p:ph idx="1"/>
          </p:nvPr>
        </p:nvSpPr>
        <p:spPr/>
        <p:txBody>
          <a:bodyPr>
            <a:normAutofit/>
          </a:bodyPr>
          <a:lstStyle/>
          <a:p>
            <a:pPr algn="just"/>
            <a:r>
              <a:rPr lang="uk-UA" dirty="0"/>
              <a:t>По-четверте, сьогодні у міжнародній інституційній сфері діє Міжнародний кримінальний суд, статут якого був прийнятий у 1998 р. і ратифікований більше ніж 100 державами. Під його юрисдикцію підпадають злочини проти людяності, геноцид, військові злочини, злочини зі здійснення агресії, в тому числі й тероризм.</a:t>
            </a:r>
          </a:p>
        </p:txBody>
      </p:sp>
    </p:spTree>
    <p:extLst>
      <p:ext uri="{BB962C8B-B14F-4D97-AF65-F5344CB8AC3E}">
        <p14:creationId xmlns:p14="http://schemas.microsoft.com/office/powerpoint/2010/main" val="3572817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57FB19-8419-482E-9550-BA632AC3E96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E1E3E62-EDDE-4A29-B577-D3C887CFA1AA}"/>
              </a:ext>
            </a:extLst>
          </p:cNvPr>
          <p:cNvSpPr>
            <a:spLocks noGrp="1"/>
          </p:cNvSpPr>
          <p:nvPr>
            <p:ph idx="1"/>
          </p:nvPr>
        </p:nvSpPr>
        <p:spPr/>
        <p:txBody>
          <a:bodyPr>
            <a:normAutofit/>
          </a:bodyPr>
          <a:lstStyle/>
          <a:p>
            <a:pPr algn="just"/>
            <a:r>
              <a:rPr lang="uk-UA" dirty="0"/>
              <a:t>По-п’яте, </a:t>
            </a:r>
            <a:r>
              <a:rPr lang="uk-UA" b="1" dirty="0">
                <a:solidFill>
                  <a:srgbClr val="FFFF00"/>
                </a:solidFill>
              </a:rPr>
              <a:t>міжнародна організація „Кіловат”</a:t>
            </a:r>
            <a:r>
              <a:rPr lang="uk-UA" dirty="0"/>
              <a:t>, яка орієнтована головним чином на боротьбу проти тероризму. До її складу входять секретні служби 18 держав, включаючи країни ЄС, Ізраїль, Канаду, США. Провідну роль в цій організації грають секретні служби Моссад, БНД, ЦРУ. </a:t>
            </a:r>
          </a:p>
        </p:txBody>
      </p:sp>
    </p:spTree>
    <p:extLst>
      <p:ext uri="{BB962C8B-B14F-4D97-AF65-F5344CB8AC3E}">
        <p14:creationId xmlns:p14="http://schemas.microsoft.com/office/powerpoint/2010/main" val="215262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97691-2B6A-4AB2-A316-370AB72C91DC}"/>
              </a:ext>
            </a:extLst>
          </p:cNvPr>
          <p:cNvSpPr>
            <a:spLocks noGrp="1"/>
          </p:cNvSpPr>
          <p:nvPr>
            <p:ph type="title"/>
          </p:nvPr>
        </p:nvSpPr>
        <p:spPr/>
        <p:txBody>
          <a:bodyPr/>
          <a:lstStyle/>
          <a:p>
            <a:pPr algn="ctr"/>
            <a:r>
              <a:rPr lang="uk-UA" dirty="0"/>
              <a:t>Види тероризму за причиною здійснення:</a:t>
            </a:r>
          </a:p>
        </p:txBody>
      </p:sp>
      <p:sp>
        <p:nvSpPr>
          <p:cNvPr id="3" name="Місце для вмісту 2">
            <a:extLst>
              <a:ext uri="{FF2B5EF4-FFF2-40B4-BE49-F238E27FC236}">
                <a16:creationId xmlns:a16="http://schemas.microsoft.com/office/drawing/2014/main" id="{C0460657-D4CE-49AA-84DE-F40114DE1EE8}"/>
              </a:ext>
            </a:extLst>
          </p:cNvPr>
          <p:cNvSpPr>
            <a:spLocks noGrp="1"/>
          </p:cNvSpPr>
          <p:nvPr>
            <p:ph sz="half" idx="1"/>
          </p:nvPr>
        </p:nvSpPr>
        <p:spPr/>
        <p:txBody>
          <a:bodyPr>
            <a:normAutofit fontScale="70000" lnSpcReduction="20000"/>
          </a:bodyPr>
          <a:lstStyle/>
          <a:p>
            <a:endParaRPr lang="uk-UA" dirty="0"/>
          </a:p>
          <a:p>
            <a:pPr algn="just"/>
            <a:r>
              <a:rPr lang="uk-UA" dirty="0"/>
              <a:t>політичний (об’єднуючий, демонстраційний, конфронтаційний і провокаційний);</a:t>
            </a:r>
          </a:p>
          <a:p>
            <a:pPr algn="just"/>
            <a:r>
              <a:rPr lang="uk-UA" dirty="0"/>
              <a:t>економічний;</a:t>
            </a:r>
          </a:p>
          <a:p>
            <a:pPr algn="just"/>
            <a:r>
              <a:rPr lang="uk-UA" dirty="0"/>
              <a:t>етнічний, тобто коли народ не може досягнути консенсусу (</a:t>
            </a:r>
            <a:r>
              <a:rPr lang="uk-UA" dirty="0" err="1"/>
              <a:t>національновизвольний</a:t>
            </a:r>
            <a:r>
              <a:rPr lang="uk-UA" dirty="0"/>
              <a:t>, расовий);</a:t>
            </a:r>
          </a:p>
          <a:p>
            <a:pPr algn="just"/>
            <a:r>
              <a:rPr lang="uk-UA" dirty="0"/>
              <a:t>світоглядний, що здійснюється з мотивів принципової незгоди з панівними нормами і відносинами (релігійний, екологічний, феміністський).</a:t>
            </a:r>
          </a:p>
        </p:txBody>
      </p:sp>
      <p:pic>
        <p:nvPicPr>
          <p:cNvPr id="9" name="Місце для вмісту 8">
            <a:extLst>
              <a:ext uri="{FF2B5EF4-FFF2-40B4-BE49-F238E27FC236}">
                <a16:creationId xmlns:a16="http://schemas.microsoft.com/office/drawing/2014/main" id="{5143A259-6A48-411C-8A04-B3B788D480FA}"/>
              </a:ext>
            </a:extLst>
          </p:cNvPr>
          <p:cNvPicPr>
            <a:picLocks noGrp="1" noChangeAspect="1"/>
          </p:cNvPicPr>
          <p:nvPr>
            <p:ph sz="half" idx="2"/>
          </p:nvPr>
        </p:nvPicPr>
        <p:blipFill>
          <a:blip r:embed="rId2"/>
          <a:stretch>
            <a:fillRect/>
          </a:stretch>
        </p:blipFill>
        <p:spPr>
          <a:xfrm>
            <a:off x="7152714" y="2249486"/>
            <a:ext cx="3541712" cy="3541712"/>
          </a:xfrm>
          <a:prstGeom prst="rect">
            <a:avLst/>
          </a:prstGeom>
        </p:spPr>
      </p:pic>
      <p:sp>
        <p:nvSpPr>
          <p:cNvPr id="8" name="AutoShape 2" descr="In Solidarity With The Earth Liberation Front Patch – Burning Books">
            <a:extLst>
              <a:ext uri="{FF2B5EF4-FFF2-40B4-BE49-F238E27FC236}">
                <a16:creationId xmlns:a16="http://schemas.microsoft.com/office/drawing/2014/main" id="{52E407B9-9A68-4644-A2F8-FF2CE91E3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492943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C6516C-2F83-4016-9AF2-A6F17640BCC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87BCF1A-326A-428B-A2CC-6C591F7912EA}"/>
              </a:ext>
            </a:extLst>
          </p:cNvPr>
          <p:cNvSpPr>
            <a:spLocks noGrp="1"/>
          </p:cNvSpPr>
          <p:nvPr>
            <p:ph idx="1"/>
          </p:nvPr>
        </p:nvSpPr>
        <p:spPr/>
        <p:txBody>
          <a:bodyPr>
            <a:normAutofit fontScale="92500" lnSpcReduction="10000"/>
          </a:bodyPr>
          <a:lstStyle/>
          <a:p>
            <a:pPr algn="just"/>
            <a:r>
              <a:rPr lang="uk-UA" dirty="0"/>
              <a:t>По-шосте, Існує ряд міжнародних клубів, які не призначені для того, щоб ділитися стратегічними оцінками ситуації. Вони мають суто операційне призначення. Зокрема, це організація „</a:t>
            </a:r>
            <a:r>
              <a:rPr lang="de-DE" dirty="0"/>
              <a:t>Alliance Base”, </a:t>
            </a:r>
            <a:r>
              <a:rPr lang="uk-UA" dirty="0"/>
              <a:t>до складу якої входять служби зовнішньої і внутрішньої розвідки Німеччини, США, Канади й Франції. Вони ведуть полювання на активістів „Аль-Каїди”. Інші клуби мають скоріше технічне призначення. Так, під назвою „Ешелон” існує мережа співробітництва в галузі електронної розвідки, призначеної для перехоплення як повідомлень громадського, так і приватного зв’язку на всесвітньому рівні. До „Ешелону” входять Австралія, Канада, США, Нова Зеландія, Великобританія </a:t>
            </a:r>
          </a:p>
          <a:p>
            <a:endParaRPr lang="uk-UA" dirty="0"/>
          </a:p>
        </p:txBody>
      </p:sp>
    </p:spTree>
    <p:extLst>
      <p:ext uri="{BB962C8B-B14F-4D97-AF65-F5344CB8AC3E}">
        <p14:creationId xmlns:p14="http://schemas.microsoft.com/office/powerpoint/2010/main" val="348255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C0F1755-8E75-4229-997A-A39AE4E5305C}"/>
              </a:ext>
            </a:extLst>
          </p:cNvPr>
          <p:cNvSpPr>
            <a:spLocks noGrp="1"/>
          </p:cNvSpPr>
          <p:nvPr>
            <p:ph idx="1"/>
          </p:nvPr>
        </p:nvSpPr>
        <p:spPr>
          <a:xfrm>
            <a:off x="851647" y="735106"/>
            <a:ext cx="10264587" cy="6060141"/>
          </a:xfrm>
        </p:spPr>
        <p:txBody>
          <a:bodyPr>
            <a:normAutofit fontScale="62500" lnSpcReduction="20000"/>
          </a:bodyPr>
          <a:lstStyle/>
          <a:p>
            <a:pPr algn="just"/>
            <a:r>
              <a:rPr lang="ru-RU" dirty="0" err="1"/>
              <a:t>Діяльність</a:t>
            </a:r>
            <a:r>
              <a:rPr lang="ru-RU" dirty="0"/>
              <a:t> ООН </a:t>
            </a:r>
            <a:r>
              <a:rPr lang="ru-RU" dirty="0" err="1"/>
              <a:t>щодо</a:t>
            </a:r>
            <a:r>
              <a:rPr lang="ru-RU" dirty="0"/>
              <a:t> </a:t>
            </a:r>
            <a:r>
              <a:rPr lang="ru-RU" dirty="0" err="1"/>
              <a:t>вирішення</a:t>
            </a:r>
            <a:r>
              <a:rPr lang="ru-RU" dirty="0"/>
              <a:t> </a:t>
            </a:r>
            <a:r>
              <a:rPr lang="ru-RU" dirty="0" err="1"/>
              <a:t>проблеми</a:t>
            </a:r>
            <a:r>
              <a:rPr lang="ru-RU" dirty="0"/>
              <a:t> </a:t>
            </a:r>
            <a:r>
              <a:rPr lang="ru-RU" dirty="0" err="1"/>
              <a:t>тероризму</a:t>
            </a:r>
            <a:r>
              <a:rPr lang="ru-RU" dirty="0"/>
              <a:t> проводиться у </a:t>
            </a:r>
            <a:r>
              <a:rPr lang="ru-RU" dirty="0" err="1"/>
              <a:t>двох</a:t>
            </a:r>
            <a:r>
              <a:rPr lang="ru-RU" dirty="0"/>
              <a:t> </a:t>
            </a:r>
            <a:r>
              <a:rPr lang="ru-RU" dirty="0" err="1"/>
              <a:t>напрямках</a:t>
            </a:r>
            <a:r>
              <a:rPr lang="ru-RU" dirty="0"/>
              <a:t>: </a:t>
            </a:r>
          </a:p>
          <a:p>
            <a:pPr algn="just"/>
            <a:r>
              <a:rPr lang="ru-RU" dirty="0"/>
              <a:t>1) </a:t>
            </a:r>
            <a:r>
              <a:rPr lang="ru-RU" dirty="0" err="1"/>
              <a:t>розробка</a:t>
            </a:r>
            <a:r>
              <a:rPr lang="ru-RU" dirty="0"/>
              <a:t> </a:t>
            </a:r>
            <a:r>
              <a:rPr lang="ru-RU" dirty="0" err="1"/>
              <a:t>заходів</a:t>
            </a:r>
            <a:r>
              <a:rPr lang="ru-RU" dirty="0"/>
              <a:t>, </a:t>
            </a:r>
            <a:r>
              <a:rPr lang="ru-RU" dirty="0" err="1"/>
              <a:t>спрямованих</a:t>
            </a:r>
            <a:r>
              <a:rPr lang="ru-RU" dirty="0"/>
              <a:t> на </a:t>
            </a:r>
            <a:r>
              <a:rPr lang="ru-RU" dirty="0" err="1"/>
              <a:t>боротьбу</a:t>
            </a:r>
            <a:r>
              <a:rPr lang="ru-RU" dirty="0"/>
              <a:t> з </a:t>
            </a:r>
            <a:r>
              <a:rPr lang="ru-RU" dirty="0" err="1"/>
              <a:t>певними</a:t>
            </a:r>
            <a:r>
              <a:rPr lang="ru-RU" dirty="0"/>
              <a:t> видами </a:t>
            </a:r>
            <a:r>
              <a:rPr lang="ru-RU" dirty="0" err="1"/>
              <a:t>терористичних</a:t>
            </a:r>
            <a:r>
              <a:rPr lang="ru-RU" dirty="0"/>
              <a:t> </a:t>
            </a:r>
            <a:r>
              <a:rPr lang="ru-RU" dirty="0" err="1"/>
              <a:t>акцій</a:t>
            </a:r>
            <a:r>
              <a:rPr lang="ru-RU" dirty="0"/>
              <a:t>; </a:t>
            </a:r>
          </a:p>
          <a:p>
            <a:pPr algn="just"/>
            <a:r>
              <a:rPr lang="ru-RU" dirty="0"/>
              <a:t>2) </a:t>
            </a:r>
            <a:r>
              <a:rPr lang="ru-RU" dirty="0" err="1"/>
              <a:t>розгляд</a:t>
            </a:r>
            <a:r>
              <a:rPr lang="ru-RU" dirty="0"/>
              <a:t> </a:t>
            </a:r>
            <a:r>
              <a:rPr lang="ru-RU" dirty="0" err="1"/>
              <a:t>проблеми</a:t>
            </a:r>
            <a:r>
              <a:rPr lang="ru-RU" dirty="0"/>
              <a:t> </a:t>
            </a:r>
            <a:r>
              <a:rPr lang="ru-RU" dirty="0" err="1"/>
              <a:t>міжнародного</a:t>
            </a:r>
            <a:r>
              <a:rPr lang="ru-RU" dirty="0"/>
              <a:t> </a:t>
            </a:r>
            <a:r>
              <a:rPr lang="ru-RU" dirty="0" err="1"/>
              <a:t>тероризму</a:t>
            </a:r>
            <a:r>
              <a:rPr lang="ru-RU" dirty="0"/>
              <a:t> в </a:t>
            </a:r>
            <a:r>
              <a:rPr lang="ru-RU" dirty="0" err="1"/>
              <a:t>цілому</a:t>
            </a:r>
            <a:r>
              <a:rPr lang="ru-RU" dirty="0"/>
              <a:t> з метою </a:t>
            </a:r>
            <a:r>
              <a:rPr lang="ru-RU" dirty="0" err="1"/>
              <a:t>створення</a:t>
            </a:r>
            <a:r>
              <a:rPr lang="ru-RU" dirty="0"/>
              <a:t> </a:t>
            </a:r>
            <a:r>
              <a:rPr lang="ru-RU" dirty="0" err="1"/>
              <a:t>єдиної</a:t>
            </a:r>
            <a:r>
              <a:rPr lang="ru-RU" dirty="0"/>
              <a:t> </a:t>
            </a:r>
            <a:r>
              <a:rPr lang="ru-RU" dirty="0" err="1"/>
              <a:t>уніфікованої</a:t>
            </a:r>
            <a:r>
              <a:rPr lang="ru-RU" dirty="0"/>
              <a:t> </a:t>
            </a:r>
            <a:r>
              <a:rPr lang="ru-RU" dirty="0" err="1"/>
              <a:t>системи</a:t>
            </a:r>
            <a:r>
              <a:rPr lang="ru-RU" dirty="0"/>
              <a:t> </a:t>
            </a:r>
            <a:r>
              <a:rPr lang="ru-RU" dirty="0" err="1"/>
              <a:t>нормативних</a:t>
            </a:r>
            <a:r>
              <a:rPr lang="ru-RU" dirty="0"/>
              <a:t> </a:t>
            </a:r>
            <a:r>
              <a:rPr lang="ru-RU" dirty="0" err="1"/>
              <a:t>положень</a:t>
            </a:r>
            <a:r>
              <a:rPr lang="ru-RU" dirty="0"/>
              <a:t> і </a:t>
            </a:r>
            <a:r>
              <a:rPr lang="ru-RU" dirty="0" err="1"/>
              <a:t>певних</a:t>
            </a:r>
            <a:r>
              <a:rPr lang="ru-RU" dirty="0"/>
              <a:t> </a:t>
            </a:r>
            <a:r>
              <a:rPr lang="ru-RU" dirty="0" err="1"/>
              <a:t>заходів</a:t>
            </a:r>
            <a:r>
              <a:rPr lang="ru-RU" dirty="0"/>
              <a:t> у </a:t>
            </a:r>
            <a:r>
              <a:rPr lang="ru-RU" dirty="0" err="1"/>
              <a:t>цій</a:t>
            </a:r>
            <a:r>
              <a:rPr lang="ru-RU" dirty="0"/>
              <a:t> </a:t>
            </a:r>
            <a:r>
              <a:rPr lang="ru-RU" dirty="0" err="1"/>
              <a:t>сфері</a:t>
            </a:r>
            <a:r>
              <a:rPr lang="ru-RU" dirty="0"/>
              <a:t>. </a:t>
            </a:r>
            <a:r>
              <a:rPr lang="ru-RU" dirty="0" err="1"/>
              <a:t>Взагалі</a:t>
            </a:r>
            <a:r>
              <a:rPr lang="ru-RU" dirty="0"/>
              <a:t>, з початку 1960-х </a:t>
            </a:r>
            <a:r>
              <a:rPr lang="ru-RU" dirty="0" err="1"/>
              <a:t>років</a:t>
            </a:r>
            <a:r>
              <a:rPr lang="ru-RU" dirty="0"/>
              <a:t> в межах ООН </a:t>
            </a:r>
            <a:r>
              <a:rPr lang="ru-RU" dirty="0" err="1"/>
              <a:t>було</a:t>
            </a:r>
            <a:r>
              <a:rPr lang="ru-RU" dirty="0"/>
              <a:t> </a:t>
            </a:r>
            <a:r>
              <a:rPr lang="ru-RU" dirty="0" err="1"/>
              <a:t>прийнято</a:t>
            </a:r>
            <a:r>
              <a:rPr lang="ru-RU" dirty="0"/>
              <a:t> 17 </a:t>
            </a:r>
            <a:r>
              <a:rPr lang="ru-RU" dirty="0" err="1"/>
              <a:t>законодавчих</a:t>
            </a:r>
            <a:r>
              <a:rPr lang="ru-RU" dirty="0"/>
              <a:t> </a:t>
            </a:r>
            <a:r>
              <a:rPr lang="ru-RU" dirty="0" err="1"/>
              <a:t>актів</a:t>
            </a:r>
            <a:r>
              <a:rPr lang="ru-RU" dirty="0"/>
              <a:t> глобального </a:t>
            </a:r>
            <a:r>
              <a:rPr lang="ru-RU" dirty="0" err="1"/>
              <a:t>значення</a:t>
            </a:r>
            <a:r>
              <a:rPr lang="ru-RU" dirty="0"/>
              <a:t>, </a:t>
            </a:r>
            <a:r>
              <a:rPr lang="ru-RU" dirty="0" err="1"/>
              <a:t>що</a:t>
            </a:r>
            <a:r>
              <a:rPr lang="ru-RU" dirty="0"/>
              <a:t> </a:t>
            </a:r>
            <a:r>
              <a:rPr lang="ru-RU" dirty="0" err="1"/>
              <a:t>регулюють</a:t>
            </a:r>
            <a:r>
              <a:rPr lang="ru-RU" dirty="0"/>
              <a:t> </a:t>
            </a:r>
            <a:r>
              <a:rPr lang="ru-RU" dirty="0" err="1"/>
              <a:t>міжнародну</a:t>
            </a:r>
            <a:r>
              <a:rPr lang="ru-RU" dirty="0"/>
              <a:t> </a:t>
            </a:r>
            <a:r>
              <a:rPr lang="ru-RU" dirty="0" err="1"/>
              <a:t>співпрацю</a:t>
            </a:r>
            <a:r>
              <a:rPr lang="ru-RU" dirty="0"/>
              <a:t> у </a:t>
            </a:r>
            <a:r>
              <a:rPr lang="ru-RU" dirty="0" err="1"/>
              <a:t>боротьбі</a:t>
            </a:r>
            <a:r>
              <a:rPr lang="ru-RU" dirty="0"/>
              <a:t> </a:t>
            </a:r>
            <a:r>
              <a:rPr lang="ru-RU" dirty="0" err="1"/>
              <a:t>проти</a:t>
            </a:r>
            <a:r>
              <a:rPr lang="ru-RU" dirty="0"/>
              <a:t> </a:t>
            </a:r>
            <a:r>
              <a:rPr lang="ru-RU" dirty="0" err="1"/>
              <a:t>тероризму</a:t>
            </a:r>
            <a:r>
              <a:rPr lang="ru-RU" dirty="0"/>
              <a:t>.</a:t>
            </a:r>
          </a:p>
          <a:p>
            <a:pPr algn="just"/>
            <a:r>
              <a:rPr lang="ru-RU" dirty="0" err="1"/>
              <a:t>Перелік</a:t>
            </a:r>
            <a:r>
              <a:rPr lang="ru-RU" dirty="0"/>
              <a:t> </a:t>
            </a:r>
            <a:r>
              <a:rPr lang="ru-RU" dirty="0" err="1"/>
              <a:t>цих</a:t>
            </a:r>
            <a:r>
              <a:rPr lang="ru-RU" dirty="0"/>
              <a:t> </a:t>
            </a:r>
            <a:r>
              <a:rPr lang="ru-RU" dirty="0" err="1"/>
              <a:t>основних</a:t>
            </a:r>
            <a:r>
              <a:rPr lang="ru-RU" dirty="0"/>
              <a:t> </a:t>
            </a:r>
            <a:r>
              <a:rPr lang="ru-RU" dirty="0" err="1"/>
              <a:t>міжнародних</a:t>
            </a:r>
            <a:r>
              <a:rPr lang="ru-RU" dirty="0"/>
              <a:t> </a:t>
            </a:r>
            <a:r>
              <a:rPr lang="ru-RU" dirty="0" err="1"/>
              <a:t>угод</a:t>
            </a:r>
            <a:r>
              <a:rPr lang="ru-RU" dirty="0"/>
              <a:t>: ”</a:t>
            </a:r>
            <a:r>
              <a:rPr lang="ru-RU" dirty="0" err="1"/>
              <a:t>Конвенція</a:t>
            </a:r>
            <a:r>
              <a:rPr lang="ru-RU" dirty="0"/>
              <a:t> про </a:t>
            </a:r>
            <a:r>
              <a:rPr lang="ru-RU" dirty="0" err="1"/>
              <a:t>злочини</a:t>
            </a:r>
            <a:r>
              <a:rPr lang="ru-RU" dirty="0"/>
              <a:t> та </a:t>
            </a:r>
            <a:r>
              <a:rPr lang="ru-RU" dirty="0" err="1"/>
              <a:t>деякі</a:t>
            </a:r>
            <a:r>
              <a:rPr lang="ru-RU" dirty="0"/>
              <a:t> </a:t>
            </a:r>
            <a:r>
              <a:rPr lang="ru-RU" dirty="0" err="1"/>
              <a:t>інші</a:t>
            </a:r>
            <a:r>
              <a:rPr lang="ru-RU" dirty="0"/>
              <a:t> </a:t>
            </a:r>
            <a:r>
              <a:rPr lang="ru-RU" dirty="0" err="1"/>
              <a:t>акти</a:t>
            </a:r>
            <a:r>
              <a:rPr lang="ru-RU" dirty="0"/>
              <a:t> </a:t>
            </a:r>
            <a:r>
              <a:rPr lang="ru-RU" dirty="0" err="1"/>
              <a:t>здійснювані</a:t>
            </a:r>
            <a:r>
              <a:rPr lang="ru-RU" dirty="0"/>
              <a:t> на борту </a:t>
            </a:r>
            <a:r>
              <a:rPr lang="ru-RU" dirty="0" err="1"/>
              <a:t>повітряних</a:t>
            </a:r>
            <a:r>
              <a:rPr lang="ru-RU" dirty="0"/>
              <a:t> суден” (</a:t>
            </a:r>
            <a:r>
              <a:rPr lang="ru-RU" dirty="0" err="1"/>
              <a:t>Токіо</a:t>
            </a:r>
            <a:r>
              <a:rPr lang="ru-RU" dirty="0"/>
              <a:t>, 1963 р.), „</a:t>
            </a:r>
            <a:r>
              <a:rPr lang="ru-RU" dirty="0" err="1"/>
              <a:t>Конвенція</a:t>
            </a:r>
            <a:r>
              <a:rPr lang="ru-RU" dirty="0"/>
              <a:t> про </a:t>
            </a:r>
            <a:r>
              <a:rPr lang="ru-RU" dirty="0" err="1"/>
              <a:t>боротьбу</a:t>
            </a:r>
            <a:r>
              <a:rPr lang="ru-RU" dirty="0"/>
              <a:t> з </a:t>
            </a:r>
            <a:r>
              <a:rPr lang="ru-RU" dirty="0" err="1"/>
              <a:t>незаконним</a:t>
            </a:r>
            <a:r>
              <a:rPr lang="ru-RU" dirty="0"/>
              <a:t> </a:t>
            </a:r>
            <a:r>
              <a:rPr lang="ru-RU" dirty="0" err="1"/>
              <a:t>захопленням</a:t>
            </a:r>
            <a:r>
              <a:rPr lang="ru-RU" dirty="0"/>
              <a:t> </a:t>
            </a:r>
            <a:r>
              <a:rPr lang="ru-RU" dirty="0" err="1"/>
              <a:t>повітряних</a:t>
            </a:r>
            <a:r>
              <a:rPr lang="ru-RU" dirty="0"/>
              <a:t> суден” (</a:t>
            </a:r>
            <a:r>
              <a:rPr lang="ru-RU" dirty="0" err="1"/>
              <a:t>Ґаага</a:t>
            </a:r>
            <a:r>
              <a:rPr lang="ru-RU" dirty="0"/>
              <a:t>, 1970 р.), „</a:t>
            </a:r>
            <a:r>
              <a:rPr lang="ru-RU" dirty="0" err="1"/>
              <a:t>Конвенція</a:t>
            </a:r>
            <a:r>
              <a:rPr lang="ru-RU" dirty="0"/>
              <a:t> про </a:t>
            </a:r>
            <a:r>
              <a:rPr lang="ru-RU" dirty="0" err="1"/>
              <a:t>боротьбу</a:t>
            </a:r>
            <a:r>
              <a:rPr lang="ru-RU" dirty="0"/>
              <a:t> з </a:t>
            </a:r>
            <a:r>
              <a:rPr lang="ru-RU" dirty="0" err="1"/>
              <a:t>незаконними</a:t>
            </a:r>
            <a:r>
              <a:rPr lang="ru-RU" dirty="0"/>
              <a:t> актами </a:t>
            </a:r>
            <a:r>
              <a:rPr lang="ru-RU" dirty="0" err="1"/>
              <a:t>спрямованими</a:t>
            </a:r>
            <a:r>
              <a:rPr lang="ru-RU" dirty="0"/>
              <a:t> </a:t>
            </a:r>
            <a:r>
              <a:rPr lang="ru-RU" dirty="0" err="1"/>
              <a:t>проти</a:t>
            </a:r>
            <a:r>
              <a:rPr lang="ru-RU" dirty="0"/>
              <a:t> </a:t>
            </a:r>
            <a:r>
              <a:rPr lang="ru-RU" dirty="0" err="1"/>
              <a:t>безпеки</a:t>
            </a:r>
            <a:r>
              <a:rPr lang="ru-RU" dirty="0"/>
              <a:t> </a:t>
            </a:r>
            <a:r>
              <a:rPr lang="ru-RU" dirty="0" err="1"/>
              <a:t>цивільної</a:t>
            </a:r>
            <a:r>
              <a:rPr lang="ru-RU" dirty="0"/>
              <a:t> </a:t>
            </a:r>
            <a:r>
              <a:rPr lang="ru-RU" dirty="0" err="1"/>
              <a:t>авіації</a:t>
            </a:r>
            <a:r>
              <a:rPr lang="ru-RU" dirty="0"/>
              <a:t>” (Монреаль, 1971 р.), „</a:t>
            </a:r>
            <a:r>
              <a:rPr lang="ru-RU" dirty="0" err="1"/>
              <a:t>Конвенція</a:t>
            </a:r>
            <a:r>
              <a:rPr lang="ru-RU" dirty="0"/>
              <a:t> про </a:t>
            </a:r>
            <a:r>
              <a:rPr lang="ru-RU" dirty="0" err="1"/>
              <a:t>застереження</a:t>
            </a:r>
            <a:r>
              <a:rPr lang="ru-RU" dirty="0"/>
              <a:t> та </a:t>
            </a:r>
            <a:r>
              <a:rPr lang="ru-RU" dirty="0" err="1"/>
              <a:t>покарання</a:t>
            </a:r>
            <a:r>
              <a:rPr lang="ru-RU" dirty="0"/>
              <a:t> </a:t>
            </a:r>
            <a:r>
              <a:rPr lang="ru-RU" dirty="0" err="1"/>
              <a:t>злочинів</a:t>
            </a:r>
            <a:r>
              <a:rPr lang="ru-RU" dirty="0"/>
              <a:t> </a:t>
            </a:r>
            <a:r>
              <a:rPr lang="ru-RU" dirty="0" err="1"/>
              <a:t>проти</a:t>
            </a:r>
            <a:r>
              <a:rPr lang="ru-RU" dirty="0"/>
              <a:t> </a:t>
            </a:r>
            <a:r>
              <a:rPr lang="ru-RU" dirty="0" err="1"/>
              <a:t>осіб</a:t>
            </a:r>
            <a:r>
              <a:rPr lang="ru-RU" dirty="0"/>
              <a:t>, </a:t>
            </a:r>
            <a:r>
              <a:rPr lang="ru-RU" dirty="0" err="1"/>
              <a:t>які</a:t>
            </a:r>
            <a:r>
              <a:rPr lang="ru-RU" dirty="0"/>
              <a:t> </a:t>
            </a:r>
            <a:r>
              <a:rPr lang="ru-RU" dirty="0" err="1"/>
              <a:t>користуються</a:t>
            </a:r>
            <a:r>
              <a:rPr lang="ru-RU" dirty="0"/>
              <a:t> </a:t>
            </a:r>
            <a:r>
              <a:rPr lang="ru-RU" dirty="0" err="1"/>
              <a:t>міжнародним</a:t>
            </a:r>
            <a:r>
              <a:rPr lang="ru-RU" dirty="0"/>
              <a:t> </a:t>
            </a:r>
            <a:r>
              <a:rPr lang="ru-RU" dirty="0" err="1"/>
              <a:t>захистом</a:t>
            </a:r>
            <a:r>
              <a:rPr lang="ru-RU" dirty="0"/>
              <a:t>, у тому </a:t>
            </a:r>
            <a:r>
              <a:rPr lang="ru-RU" dirty="0" err="1"/>
              <a:t>числі</a:t>
            </a:r>
            <a:r>
              <a:rPr lang="ru-RU" dirty="0"/>
              <a:t> </a:t>
            </a:r>
            <a:r>
              <a:rPr lang="ru-RU" dirty="0" err="1"/>
              <a:t>дипломатичних</a:t>
            </a:r>
            <a:r>
              <a:rPr lang="ru-RU" dirty="0"/>
              <a:t> </a:t>
            </a:r>
            <a:r>
              <a:rPr lang="ru-RU" dirty="0" err="1"/>
              <a:t>агунтів</a:t>
            </a:r>
            <a:r>
              <a:rPr lang="ru-RU" dirty="0"/>
              <a:t>” (Нью-Йорк, 1973 р.), „</a:t>
            </a:r>
            <a:r>
              <a:rPr lang="ru-RU" dirty="0" err="1"/>
              <a:t>Міжнародна</a:t>
            </a:r>
            <a:r>
              <a:rPr lang="ru-RU" dirty="0"/>
              <a:t> </a:t>
            </a:r>
            <a:r>
              <a:rPr lang="ru-RU" dirty="0" err="1"/>
              <a:t>конвенція</a:t>
            </a:r>
            <a:r>
              <a:rPr lang="ru-RU" dirty="0"/>
              <a:t> про </a:t>
            </a:r>
            <a:r>
              <a:rPr lang="ru-RU" dirty="0" err="1"/>
              <a:t>боротьбу</a:t>
            </a:r>
            <a:r>
              <a:rPr lang="ru-RU" dirty="0"/>
              <a:t> </a:t>
            </a:r>
            <a:r>
              <a:rPr lang="ru-RU" dirty="0" err="1"/>
              <a:t>із</a:t>
            </a:r>
            <a:r>
              <a:rPr lang="ru-RU" dirty="0"/>
              <a:t> </a:t>
            </a:r>
            <a:r>
              <a:rPr lang="ru-RU" dirty="0" err="1"/>
              <a:t>захопленням</a:t>
            </a:r>
            <a:r>
              <a:rPr lang="ru-RU" dirty="0"/>
              <a:t> </a:t>
            </a:r>
            <a:r>
              <a:rPr lang="ru-RU" dirty="0" err="1"/>
              <a:t>заручників</a:t>
            </a:r>
            <a:r>
              <a:rPr lang="ru-RU" dirty="0"/>
              <a:t>” (Нью-Йорк, 1979 р.), „</a:t>
            </a:r>
            <a:r>
              <a:rPr lang="ru-RU" dirty="0" err="1"/>
              <a:t>Конвенція</a:t>
            </a:r>
            <a:r>
              <a:rPr lang="ru-RU" dirty="0"/>
              <a:t> про </a:t>
            </a:r>
            <a:r>
              <a:rPr lang="ru-RU" dirty="0" err="1"/>
              <a:t>фізичний</a:t>
            </a:r>
            <a:r>
              <a:rPr lang="ru-RU" dirty="0"/>
              <a:t> </a:t>
            </a:r>
            <a:r>
              <a:rPr lang="ru-RU" dirty="0" err="1"/>
              <a:t>захист</a:t>
            </a:r>
            <a:r>
              <a:rPr lang="ru-RU" dirty="0"/>
              <a:t> ядерного </a:t>
            </a:r>
            <a:r>
              <a:rPr lang="ru-RU" dirty="0" err="1"/>
              <a:t>матеріалу</a:t>
            </a:r>
            <a:r>
              <a:rPr lang="ru-RU" dirty="0"/>
              <a:t>” (</a:t>
            </a:r>
            <a:r>
              <a:rPr lang="ru-RU" dirty="0" err="1"/>
              <a:t>Відень</a:t>
            </a:r>
            <a:r>
              <a:rPr lang="ru-RU" dirty="0"/>
              <a:t>, 1980 р.), „Протокол про </a:t>
            </a:r>
            <a:r>
              <a:rPr lang="ru-RU" dirty="0" err="1"/>
              <a:t>боротьбу</a:t>
            </a:r>
            <a:r>
              <a:rPr lang="ru-RU" dirty="0"/>
              <a:t> </a:t>
            </a:r>
            <a:r>
              <a:rPr lang="ru-RU" dirty="0" err="1"/>
              <a:t>із</a:t>
            </a:r>
            <a:r>
              <a:rPr lang="ru-RU" dirty="0"/>
              <a:t> </a:t>
            </a:r>
            <a:r>
              <a:rPr lang="ru-RU" dirty="0" err="1"/>
              <a:t>незаконними</a:t>
            </a:r>
            <a:r>
              <a:rPr lang="ru-RU" dirty="0"/>
              <a:t> актами </a:t>
            </a:r>
            <a:r>
              <a:rPr lang="ru-RU" dirty="0" err="1"/>
              <a:t>насильства</a:t>
            </a:r>
            <a:r>
              <a:rPr lang="ru-RU" dirty="0"/>
              <a:t> в </a:t>
            </a:r>
            <a:r>
              <a:rPr lang="ru-RU" dirty="0" err="1"/>
              <a:t>аеропортах</a:t>
            </a:r>
            <a:r>
              <a:rPr lang="ru-RU" dirty="0"/>
              <a:t>, </a:t>
            </a:r>
            <a:r>
              <a:rPr lang="ru-RU" dirty="0" err="1"/>
              <a:t>що</a:t>
            </a:r>
            <a:r>
              <a:rPr lang="ru-RU" dirty="0"/>
              <a:t> </a:t>
            </a:r>
            <a:r>
              <a:rPr lang="ru-RU" dirty="0" err="1"/>
              <a:t>обслуговують</a:t>
            </a:r>
            <a:r>
              <a:rPr lang="ru-RU" dirty="0"/>
              <a:t> </a:t>
            </a:r>
            <a:r>
              <a:rPr lang="ru-RU" dirty="0" err="1"/>
              <a:t>міжнародну</a:t>
            </a:r>
            <a:r>
              <a:rPr lang="ru-RU" dirty="0"/>
              <a:t> </a:t>
            </a:r>
            <a:r>
              <a:rPr lang="ru-RU" dirty="0" err="1"/>
              <a:t>цивільну</a:t>
            </a:r>
            <a:r>
              <a:rPr lang="ru-RU" dirty="0"/>
              <a:t> </a:t>
            </a:r>
            <a:r>
              <a:rPr lang="ru-RU" dirty="0" err="1"/>
              <a:t>авіацію</a:t>
            </a:r>
            <a:r>
              <a:rPr lang="ru-RU" dirty="0"/>
              <a:t> </a:t>
            </a:r>
            <a:r>
              <a:rPr lang="ru-RU" dirty="0" err="1"/>
              <a:t>який</a:t>
            </a:r>
            <a:r>
              <a:rPr lang="ru-RU" dirty="0"/>
              <a:t> </a:t>
            </a:r>
            <a:r>
              <a:rPr lang="ru-RU" dirty="0" err="1"/>
              <a:t>доповнює</a:t>
            </a:r>
            <a:r>
              <a:rPr lang="ru-RU" dirty="0"/>
              <a:t> </a:t>
            </a:r>
            <a:r>
              <a:rPr lang="ru-RU" dirty="0" err="1"/>
              <a:t>Конвенцію</a:t>
            </a:r>
            <a:r>
              <a:rPr lang="ru-RU" dirty="0"/>
              <a:t> про </a:t>
            </a:r>
            <a:r>
              <a:rPr lang="ru-RU" dirty="0" err="1"/>
              <a:t>боротьбу</a:t>
            </a:r>
            <a:r>
              <a:rPr lang="ru-RU" dirty="0"/>
              <a:t> з </a:t>
            </a:r>
            <a:r>
              <a:rPr lang="ru-RU" dirty="0" err="1"/>
              <a:t>незаконними</a:t>
            </a:r>
            <a:r>
              <a:rPr lang="ru-RU" dirty="0"/>
              <a:t> актами </a:t>
            </a:r>
            <a:r>
              <a:rPr lang="ru-RU" dirty="0" err="1"/>
              <a:t>спрямованими</a:t>
            </a:r>
            <a:r>
              <a:rPr lang="ru-RU" dirty="0"/>
              <a:t> </a:t>
            </a:r>
            <a:r>
              <a:rPr lang="ru-RU" dirty="0" err="1"/>
              <a:t>проти</a:t>
            </a:r>
            <a:r>
              <a:rPr lang="ru-RU" dirty="0"/>
              <a:t> </a:t>
            </a:r>
            <a:r>
              <a:rPr lang="ru-RU" dirty="0" err="1"/>
              <a:t>безпеки</a:t>
            </a:r>
            <a:r>
              <a:rPr lang="ru-RU" dirty="0"/>
              <a:t> </a:t>
            </a:r>
            <a:r>
              <a:rPr lang="ru-RU" dirty="0" err="1"/>
              <a:t>цивільної</a:t>
            </a:r>
            <a:r>
              <a:rPr lang="ru-RU" dirty="0"/>
              <a:t> </a:t>
            </a:r>
            <a:r>
              <a:rPr lang="ru-RU" dirty="0" err="1"/>
              <a:t>авіації</a:t>
            </a:r>
            <a:r>
              <a:rPr lang="ru-RU" dirty="0"/>
              <a:t>” (Монреаль, 1988 р.), „</a:t>
            </a:r>
            <a:r>
              <a:rPr lang="ru-RU" dirty="0" err="1"/>
              <a:t>Конвенція</a:t>
            </a:r>
            <a:r>
              <a:rPr lang="ru-RU" dirty="0"/>
              <a:t> про </a:t>
            </a:r>
            <a:r>
              <a:rPr lang="ru-RU" dirty="0" err="1"/>
              <a:t>боротьбу</a:t>
            </a:r>
            <a:r>
              <a:rPr lang="ru-RU" dirty="0"/>
              <a:t> з </a:t>
            </a:r>
            <a:r>
              <a:rPr lang="ru-RU" dirty="0" err="1"/>
              <a:t>незаконними</a:t>
            </a:r>
            <a:r>
              <a:rPr lang="ru-RU" dirty="0"/>
              <a:t> актами, </a:t>
            </a:r>
            <a:r>
              <a:rPr lang="ru-RU" dirty="0" err="1"/>
              <a:t>спрямованими</a:t>
            </a:r>
            <a:r>
              <a:rPr lang="ru-RU" dirty="0"/>
              <a:t> </a:t>
            </a:r>
            <a:r>
              <a:rPr lang="ru-RU" dirty="0" err="1"/>
              <a:t>проти</a:t>
            </a:r>
            <a:r>
              <a:rPr lang="ru-RU" dirty="0"/>
              <a:t> </a:t>
            </a:r>
            <a:r>
              <a:rPr lang="ru-RU" dirty="0" err="1"/>
              <a:t>безпеки</a:t>
            </a:r>
            <a:r>
              <a:rPr lang="ru-RU" dirty="0"/>
              <a:t> </a:t>
            </a:r>
            <a:r>
              <a:rPr lang="ru-RU" dirty="0" err="1"/>
              <a:t>морського</a:t>
            </a:r>
            <a:r>
              <a:rPr lang="ru-RU" dirty="0"/>
              <a:t> </a:t>
            </a:r>
            <a:r>
              <a:rPr lang="ru-RU" dirty="0" err="1"/>
              <a:t>судноплавства</a:t>
            </a:r>
            <a:r>
              <a:rPr lang="ru-RU" dirty="0"/>
              <a:t>” (Рим, 1988 р.), „Протокол про </a:t>
            </a:r>
            <a:r>
              <a:rPr lang="ru-RU" dirty="0" err="1"/>
              <a:t>боротьбу</a:t>
            </a:r>
            <a:r>
              <a:rPr lang="ru-RU" dirty="0"/>
              <a:t> з </a:t>
            </a:r>
            <a:r>
              <a:rPr lang="ru-RU" dirty="0" err="1"/>
              <a:t>незаконними</a:t>
            </a:r>
            <a:r>
              <a:rPr lang="ru-RU" dirty="0"/>
              <a:t> актами , </a:t>
            </a:r>
            <a:r>
              <a:rPr lang="ru-RU" dirty="0" err="1"/>
              <a:t>спрямованими</a:t>
            </a:r>
            <a:r>
              <a:rPr lang="ru-RU" dirty="0"/>
              <a:t> </a:t>
            </a:r>
            <a:r>
              <a:rPr lang="ru-RU" dirty="0" err="1"/>
              <a:t>проти</a:t>
            </a:r>
            <a:r>
              <a:rPr lang="ru-RU" dirty="0"/>
              <a:t> </a:t>
            </a:r>
            <a:r>
              <a:rPr lang="ru-RU" dirty="0" err="1"/>
              <a:t>безпеки</a:t>
            </a:r>
            <a:r>
              <a:rPr lang="ru-RU" dirty="0"/>
              <a:t> </a:t>
            </a:r>
            <a:r>
              <a:rPr lang="ru-RU" dirty="0" err="1"/>
              <a:t>стаціонарних</a:t>
            </a:r>
            <a:r>
              <a:rPr lang="ru-RU" dirty="0"/>
              <a:t> платформ, </a:t>
            </a:r>
            <a:r>
              <a:rPr lang="ru-RU" dirty="0" err="1"/>
              <a:t>що</a:t>
            </a:r>
            <a:r>
              <a:rPr lang="ru-RU" dirty="0"/>
              <a:t> </a:t>
            </a:r>
            <a:r>
              <a:rPr lang="ru-RU" dirty="0" err="1"/>
              <a:t>розташовані</a:t>
            </a:r>
            <a:r>
              <a:rPr lang="ru-RU" dirty="0"/>
              <a:t> на континентальному </a:t>
            </a:r>
            <a:r>
              <a:rPr lang="ru-RU" dirty="0" err="1"/>
              <a:t>шельфі</a:t>
            </a:r>
            <a:r>
              <a:rPr lang="ru-RU" dirty="0"/>
              <a:t>” (Рим, 1988 р.), „</a:t>
            </a:r>
            <a:r>
              <a:rPr lang="ru-RU" dirty="0" err="1"/>
              <a:t>Конвенція</a:t>
            </a:r>
            <a:r>
              <a:rPr lang="ru-RU" dirty="0"/>
              <a:t> про </a:t>
            </a:r>
            <a:r>
              <a:rPr lang="ru-RU" dirty="0" err="1"/>
              <a:t>маркування</a:t>
            </a:r>
            <a:r>
              <a:rPr lang="ru-RU" dirty="0"/>
              <a:t> </a:t>
            </a:r>
            <a:r>
              <a:rPr lang="ru-RU" dirty="0" err="1"/>
              <a:t>пластикових</a:t>
            </a:r>
            <a:r>
              <a:rPr lang="ru-RU" dirty="0"/>
              <a:t> </a:t>
            </a:r>
            <a:r>
              <a:rPr lang="ru-RU" dirty="0" err="1"/>
              <a:t>вибухових</a:t>
            </a:r>
            <a:r>
              <a:rPr lang="ru-RU" dirty="0"/>
              <a:t> </a:t>
            </a:r>
            <a:r>
              <a:rPr lang="ru-RU" dirty="0" err="1"/>
              <a:t>речовин</a:t>
            </a:r>
            <a:r>
              <a:rPr lang="ru-RU" dirty="0"/>
              <a:t> з метою </a:t>
            </a:r>
            <a:r>
              <a:rPr lang="ru-RU" dirty="0" err="1"/>
              <a:t>їх</a:t>
            </a:r>
            <a:r>
              <a:rPr lang="ru-RU" dirty="0"/>
              <a:t> </a:t>
            </a:r>
            <a:r>
              <a:rPr lang="ru-RU" dirty="0" err="1"/>
              <a:t>виявлення</a:t>
            </a:r>
            <a:r>
              <a:rPr lang="ru-RU" dirty="0"/>
              <a:t>” (Монреаль, 1991 р.), „</a:t>
            </a:r>
            <a:r>
              <a:rPr lang="ru-RU" dirty="0" err="1"/>
              <a:t>Декларація</a:t>
            </a:r>
            <a:r>
              <a:rPr lang="ru-RU" dirty="0"/>
              <a:t> про заходи з </a:t>
            </a:r>
            <a:r>
              <a:rPr lang="ru-RU" dirty="0" err="1"/>
              <a:t>ліквідації</a:t>
            </a:r>
            <a:r>
              <a:rPr lang="ru-RU" dirty="0"/>
              <a:t> </a:t>
            </a:r>
            <a:r>
              <a:rPr lang="ru-RU" dirty="0" err="1"/>
              <a:t>міжнародного</a:t>
            </a:r>
            <a:r>
              <a:rPr lang="ru-RU" dirty="0"/>
              <a:t> </a:t>
            </a:r>
            <a:r>
              <a:rPr lang="ru-RU" dirty="0" err="1"/>
              <a:t>тероризму</a:t>
            </a:r>
            <a:r>
              <a:rPr lang="ru-RU" dirty="0"/>
              <a:t>” (1994 р.), „</a:t>
            </a:r>
            <a:r>
              <a:rPr lang="ru-RU" dirty="0" err="1"/>
              <a:t>Декларація</a:t>
            </a:r>
            <a:r>
              <a:rPr lang="ru-RU" dirty="0"/>
              <a:t>, яка </a:t>
            </a:r>
            <a:r>
              <a:rPr lang="ru-RU" dirty="0" err="1"/>
              <a:t>доповнює</a:t>
            </a:r>
            <a:r>
              <a:rPr lang="ru-RU" dirty="0"/>
              <a:t> </a:t>
            </a:r>
            <a:r>
              <a:rPr lang="ru-RU" dirty="0" err="1"/>
              <a:t>Декларацію</a:t>
            </a:r>
            <a:r>
              <a:rPr lang="ru-RU" dirty="0"/>
              <a:t> про заходи з </a:t>
            </a:r>
            <a:r>
              <a:rPr lang="ru-RU" dirty="0" err="1"/>
              <a:t>ліквідації</a:t>
            </a:r>
            <a:r>
              <a:rPr lang="ru-RU" dirty="0"/>
              <a:t> </a:t>
            </a:r>
            <a:r>
              <a:rPr lang="ru-RU" dirty="0" err="1"/>
              <a:t>міжнародного</a:t>
            </a:r>
            <a:r>
              <a:rPr lang="ru-RU" dirty="0"/>
              <a:t> </a:t>
            </a:r>
            <a:r>
              <a:rPr lang="ru-RU" dirty="0" err="1"/>
              <a:t>тероризму</a:t>
            </a:r>
            <a:r>
              <a:rPr lang="ru-RU" dirty="0"/>
              <a:t>” (1996 р.), „</a:t>
            </a:r>
            <a:r>
              <a:rPr lang="ru-RU" dirty="0" err="1"/>
              <a:t>Міжнародна</a:t>
            </a:r>
            <a:r>
              <a:rPr lang="ru-RU" dirty="0"/>
              <a:t> </a:t>
            </a:r>
            <a:r>
              <a:rPr lang="ru-RU" dirty="0" err="1"/>
              <a:t>конвенція</a:t>
            </a:r>
            <a:r>
              <a:rPr lang="ru-RU" dirty="0"/>
              <a:t> про </a:t>
            </a:r>
            <a:r>
              <a:rPr lang="ru-RU" dirty="0" err="1"/>
              <a:t>боротьбу</a:t>
            </a:r>
            <a:r>
              <a:rPr lang="ru-RU" dirty="0"/>
              <a:t> з </a:t>
            </a:r>
            <a:r>
              <a:rPr lang="ru-RU" dirty="0" err="1"/>
              <a:t>бомбовим</a:t>
            </a:r>
            <a:r>
              <a:rPr lang="ru-RU" dirty="0"/>
              <a:t> </a:t>
            </a:r>
            <a:r>
              <a:rPr lang="ru-RU" dirty="0" err="1"/>
              <a:t>тероризмом</a:t>
            </a:r>
            <a:r>
              <a:rPr lang="ru-RU" dirty="0"/>
              <a:t>” (1997 р.), „</a:t>
            </a:r>
            <a:r>
              <a:rPr lang="ru-RU" dirty="0" err="1"/>
              <a:t>Міжнародна</a:t>
            </a:r>
            <a:r>
              <a:rPr lang="ru-RU" dirty="0"/>
              <a:t> </a:t>
            </a:r>
            <a:r>
              <a:rPr lang="ru-RU" dirty="0" err="1"/>
              <a:t>конвенція</a:t>
            </a:r>
            <a:r>
              <a:rPr lang="ru-RU" dirty="0"/>
              <a:t> про </a:t>
            </a:r>
            <a:r>
              <a:rPr lang="ru-RU" dirty="0" err="1"/>
              <a:t>боротьбу</a:t>
            </a:r>
            <a:r>
              <a:rPr lang="ru-RU" dirty="0"/>
              <a:t> з </a:t>
            </a:r>
            <a:r>
              <a:rPr lang="ru-RU" dirty="0" err="1"/>
              <a:t>фінансуванням</a:t>
            </a:r>
            <a:r>
              <a:rPr lang="ru-RU" dirty="0"/>
              <a:t> </a:t>
            </a:r>
            <a:r>
              <a:rPr lang="ru-RU" dirty="0" err="1"/>
              <a:t>тероризму</a:t>
            </a:r>
            <a:r>
              <a:rPr lang="ru-RU" dirty="0"/>
              <a:t>” (1999 р.), </a:t>
            </a:r>
            <a:r>
              <a:rPr lang="ru-RU" dirty="0" err="1"/>
              <a:t>Резолюція</a:t>
            </a:r>
            <a:r>
              <a:rPr lang="ru-RU" dirty="0"/>
              <a:t> 1373 (про </a:t>
            </a:r>
            <a:r>
              <a:rPr lang="ru-RU" dirty="0" err="1"/>
              <a:t>попередження</a:t>
            </a:r>
            <a:r>
              <a:rPr lang="ru-RU" dirty="0"/>
              <a:t> </a:t>
            </a:r>
            <a:r>
              <a:rPr lang="ru-RU" dirty="0" err="1"/>
              <a:t>протидію</a:t>
            </a:r>
            <a:r>
              <a:rPr lang="ru-RU" dirty="0"/>
              <a:t> </a:t>
            </a:r>
            <a:r>
              <a:rPr lang="ru-RU" dirty="0" err="1"/>
              <a:t>фінансування</a:t>
            </a:r>
            <a:r>
              <a:rPr lang="ru-RU" dirty="0"/>
              <a:t> </a:t>
            </a:r>
            <a:r>
              <a:rPr lang="ru-RU" dirty="0" err="1"/>
              <a:t>тероризму</a:t>
            </a:r>
            <a:r>
              <a:rPr lang="ru-RU" dirty="0"/>
              <a:t>) 2001 р., „</a:t>
            </a:r>
            <a:r>
              <a:rPr lang="ru-RU" dirty="0" err="1"/>
              <a:t>Міжнародна</a:t>
            </a:r>
            <a:r>
              <a:rPr lang="ru-RU" dirty="0"/>
              <a:t> </a:t>
            </a:r>
            <a:r>
              <a:rPr lang="ru-RU" dirty="0" err="1"/>
              <a:t>конвенція</a:t>
            </a:r>
            <a:r>
              <a:rPr lang="ru-RU" dirty="0"/>
              <a:t> про </a:t>
            </a:r>
            <a:r>
              <a:rPr lang="ru-RU" dirty="0" err="1"/>
              <a:t>боротьбу</a:t>
            </a:r>
            <a:r>
              <a:rPr lang="ru-RU" dirty="0"/>
              <a:t> з актами ядерного </a:t>
            </a:r>
            <a:r>
              <a:rPr lang="ru-RU" dirty="0" err="1"/>
              <a:t>тероризму</a:t>
            </a:r>
            <a:r>
              <a:rPr lang="ru-RU" dirty="0"/>
              <a:t>” (2005 р.) </a:t>
            </a:r>
            <a:endParaRPr lang="uk-UA" dirty="0"/>
          </a:p>
        </p:txBody>
      </p:sp>
    </p:spTree>
    <p:extLst>
      <p:ext uri="{BB962C8B-B14F-4D97-AF65-F5344CB8AC3E}">
        <p14:creationId xmlns:p14="http://schemas.microsoft.com/office/powerpoint/2010/main" val="3158209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A0E231-1A60-4A92-9C82-F682A9C0AE1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0F9E9E2-E97C-431F-A162-DE8171015404}"/>
              </a:ext>
            </a:extLst>
          </p:cNvPr>
          <p:cNvSpPr>
            <a:spLocks noGrp="1"/>
          </p:cNvSpPr>
          <p:nvPr>
            <p:ph idx="1"/>
          </p:nvPr>
        </p:nvSpPr>
        <p:spPr/>
        <p:txBody>
          <a:bodyPr>
            <a:normAutofit fontScale="70000" lnSpcReduction="20000"/>
          </a:bodyPr>
          <a:lstStyle/>
          <a:p>
            <a:pPr algn="just"/>
            <a:r>
              <a:rPr lang="uk-UA" dirty="0"/>
              <a:t>Також на міжнародному рівні розвиток антитерористичного законодавства внесла свій вклад й „Велика вісімка”. Питання боротьби з тероризмом і організованою злочинністю обговорюються тут в рамках так званої „Групи Ліон-Рим”, що названа так згідно двом самітам у 1996 і 1982 рр. відповідно. До складу даної групи входять як робітники спецслужб, так і поліцейські та юридичні експерти. Вони виносять до розгляду учасників зустрічей „вісімки” питання політики у сфері безпеки, які повинні бути реалізовані компетентними міжнародними організаціями. У 2003 р. „Велика вісімка” прийняла План дій з укріплення міжнародної політичної волі і потенціалу для боротьби з тероризмом. В ньому зафіксовані основні напрями дій країн-членів: лишити терористів засобів для здійснення терактів (фінанси, документи, зброя тощо); відмовляти терористам у наданні притулку (здійснювати судове переслідування й видачу терористів), посилити внутрішні засоби безпеки. Робота в цих напрямках передбачає залучення до співпраці регіональних і міжнародних організацій, наприклад, ВТО, ІКАО, Інтерпол.</a:t>
            </a:r>
          </a:p>
        </p:txBody>
      </p:sp>
    </p:spTree>
    <p:extLst>
      <p:ext uri="{BB962C8B-B14F-4D97-AF65-F5344CB8AC3E}">
        <p14:creationId xmlns:p14="http://schemas.microsoft.com/office/powerpoint/2010/main" val="23109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B40F21-91CB-461F-8C65-7C32540F591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61E3F56-6599-4486-B5AA-7E7D93C0625C}"/>
              </a:ext>
            </a:extLst>
          </p:cNvPr>
          <p:cNvSpPr>
            <a:spLocks noGrp="1"/>
          </p:cNvSpPr>
          <p:nvPr>
            <p:ph idx="1"/>
          </p:nvPr>
        </p:nvSpPr>
        <p:spPr/>
        <p:txBody>
          <a:bodyPr>
            <a:normAutofit/>
          </a:bodyPr>
          <a:lstStyle/>
          <a:p>
            <a:pPr algn="just"/>
            <a:r>
              <a:rPr lang="ru-RU" dirty="0" err="1"/>
              <a:t>Також</a:t>
            </a:r>
            <a:r>
              <a:rPr lang="ru-RU" dirty="0"/>
              <a:t> у 2006 </a:t>
            </a:r>
            <a:r>
              <a:rPr lang="ru-RU" dirty="0" err="1"/>
              <a:t>році</a:t>
            </a:r>
            <a:r>
              <a:rPr lang="ru-RU" dirty="0"/>
              <a:t> </a:t>
            </a:r>
            <a:r>
              <a:rPr lang="ru-RU" dirty="0" err="1"/>
              <a:t>прийнята</a:t>
            </a:r>
            <a:r>
              <a:rPr lang="ru-RU" dirty="0"/>
              <a:t> глобальна </a:t>
            </a:r>
            <a:r>
              <a:rPr lang="ru-RU" dirty="0" err="1"/>
              <a:t>контртерористична</a:t>
            </a:r>
            <a:r>
              <a:rPr lang="ru-RU" dirty="0"/>
              <a:t> </a:t>
            </a:r>
            <a:r>
              <a:rPr lang="ru-RU" dirty="0" err="1"/>
              <a:t>стратегія</a:t>
            </a:r>
            <a:r>
              <a:rPr lang="ru-RU" dirty="0"/>
              <a:t>, яка </a:t>
            </a:r>
            <a:r>
              <a:rPr lang="ru-RU" dirty="0" err="1"/>
              <a:t>об’єднує</a:t>
            </a:r>
            <a:r>
              <a:rPr lang="ru-RU" dirty="0"/>
              <a:t> </a:t>
            </a:r>
            <a:r>
              <a:rPr lang="ru-RU" dirty="0" err="1"/>
              <a:t>всі</a:t>
            </a:r>
            <a:r>
              <a:rPr lang="ru-RU" dirty="0"/>
              <a:t> </a:t>
            </a:r>
            <a:r>
              <a:rPr lang="ru-RU" dirty="0" err="1"/>
              <a:t>контртерористичні</a:t>
            </a:r>
            <a:r>
              <a:rPr lang="ru-RU" dirty="0"/>
              <a:t> </a:t>
            </a:r>
            <a:r>
              <a:rPr lang="ru-RU" dirty="0" err="1"/>
              <a:t>зусилля</a:t>
            </a:r>
            <a:r>
              <a:rPr lang="ru-RU" dirty="0"/>
              <a:t> </a:t>
            </a:r>
            <a:r>
              <a:rPr lang="ru-RU" dirty="0" err="1"/>
              <a:t>різних</a:t>
            </a:r>
            <a:r>
              <a:rPr lang="ru-RU" dirty="0"/>
              <a:t> </a:t>
            </a:r>
            <a:r>
              <a:rPr lang="ru-RU" dirty="0" err="1"/>
              <a:t>органів</a:t>
            </a:r>
            <a:r>
              <a:rPr lang="ru-RU" dirty="0"/>
              <a:t> </a:t>
            </a:r>
            <a:r>
              <a:rPr lang="ru-RU" dirty="0" err="1"/>
              <a:t>системи</a:t>
            </a:r>
            <a:r>
              <a:rPr lang="ru-RU" dirty="0"/>
              <a:t> ООН. В межах </a:t>
            </a:r>
            <a:r>
              <a:rPr lang="ru-RU" dirty="0" err="1"/>
              <a:t>Пінічно-Атлантичного</a:t>
            </a:r>
            <a:r>
              <a:rPr lang="ru-RU" dirty="0"/>
              <a:t> Альянсу у </a:t>
            </a:r>
            <a:r>
              <a:rPr lang="ru-RU" dirty="0" err="1"/>
              <a:t>боротьбі</a:t>
            </a:r>
            <a:r>
              <a:rPr lang="ru-RU" dirty="0"/>
              <a:t> </a:t>
            </a:r>
            <a:r>
              <a:rPr lang="ru-RU" dirty="0" err="1"/>
              <a:t>проти</a:t>
            </a:r>
            <a:r>
              <a:rPr lang="ru-RU" dirty="0"/>
              <a:t> </a:t>
            </a:r>
            <a:r>
              <a:rPr lang="ru-RU" dirty="0" err="1"/>
              <a:t>тероризму</a:t>
            </a:r>
            <a:r>
              <a:rPr lang="ru-RU" dirty="0"/>
              <a:t> у 2002 р. </a:t>
            </a:r>
            <a:r>
              <a:rPr lang="ru-RU" dirty="0" err="1"/>
              <a:t>була</a:t>
            </a:r>
            <a:r>
              <a:rPr lang="ru-RU" dirty="0"/>
              <a:t> </a:t>
            </a:r>
            <a:r>
              <a:rPr lang="ru-RU" dirty="0" err="1"/>
              <a:t>прийнята</a:t>
            </a:r>
            <a:r>
              <a:rPr lang="ru-RU" dirty="0"/>
              <a:t> </a:t>
            </a:r>
            <a:r>
              <a:rPr lang="ru-RU" dirty="0" err="1"/>
              <a:t>Військова</a:t>
            </a:r>
            <a:r>
              <a:rPr lang="ru-RU" dirty="0"/>
              <a:t> </a:t>
            </a:r>
            <a:r>
              <a:rPr lang="ru-RU" dirty="0" err="1"/>
              <a:t>концепція</a:t>
            </a:r>
            <a:r>
              <a:rPr lang="ru-RU" dirty="0"/>
              <a:t> оборони, а </a:t>
            </a:r>
            <a:r>
              <a:rPr lang="ru-RU" dirty="0" err="1"/>
              <a:t>пізніше</a:t>
            </a:r>
            <a:r>
              <a:rPr lang="ru-RU" dirty="0"/>
              <a:t> у тому ж </a:t>
            </a:r>
            <a:r>
              <a:rPr lang="ru-RU" dirty="0" err="1"/>
              <a:t>році</a:t>
            </a:r>
            <a:r>
              <a:rPr lang="ru-RU" dirty="0"/>
              <a:t> План </a:t>
            </a:r>
            <a:r>
              <a:rPr lang="ru-RU" dirty="0" err="1"/>
              <a:t>дій</a:t>
            </a:r>
            <a:r>
              <a:rPr lang="ru-RU" dirty="0"/>
              <a:t> Партнерства </a:t>
            </a:r>
            <a:r>
              <a:rPr lang="ru-RU" dirty="0" err="1"/>
              <a:t>проти</a:t>
            </a:r>
            <a:r>
              <a:rPr lang="ru-RU" dirty="0"/>
              <a:t> </a:t>
            </a:r>
            <a:r>
              <a:rPr lang="ru-RU" dirty="0" err="1"/>
              <a:t>тероризму</a:t>
            </a:r>
            <a:endParaRPr lang="uk-UA" dirty="0"/>
          </a:p>
        </p:txBody>
      </p:sp>
    </p:spTree>
    <p:extLst>
      <p:ext uri="{BB962C8B-B14F-4D97-AF65-F5344CB8AC3E}">
        <p14:creationId xmlns:p14="http://schemas.microsoft.com/office/powerpoint/2010/main" val="3781044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CC99B5-ED2C-4808-A3CF-151BDD7666E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B2D9BA6-0E10-43D3-A27C-4D633C3AE255}"/>
              </a:ext>
            </a:extLst>
          </p:cNvPr>
          <p:cNvSpPr>
            <a:spLocks noGrp="1"/>
          </p:cNvSpPr>
          <p:nvPr>
            <p:ph idx="1"/>
          </p:nvPr>
        </p:nvSpPr>
        <p:spPr/>
        <p:txBody>
          <a:bodyPr>
            <a:normAutofit fontScale="85000" lnSpcReduction="20000"/>
          </a:bodyPr>
          <a:lstStyle/>
          <a:p>
            <a:pPr algn="just"/>
            <a:r>
              <a:rPr lang="uk-UA" dirty="0"/>
              <a:t>Усі згадані декларації та законодавчі акти базуються на принципах тісної співпраці в галузі збору та обміну інформацією, пошуку та арешту терористів та їх спільників, видача злочинців, контролю за особливо небезпечними речовинами, протидії фінансуванню й поширенню тероризму. Проте вони не визначають змісту взаємодії під час проведення антитерористичних заходів з локалізації, затримання і ліквідації терористів. Також відсутні визначення власне теракту як загрози міжнародній безпеці, антитерористичної операції як відповідного заходу проти теракту та адекватності збройних сил, які використовує держава, як засобу самооборони. Через це відбувається порушення міжнародного законодавства щодо умов використання збройних сил на території іншої держави. Всі ці питання свідчать про широке коло проблем, які ще доведеться вирішувати. </a:t>
            </a:r>
          </a:p>
        </p:txBody>
      </p:sp>
    </p:spTree>
    <p:extLst>
      <p:ext uri="{BB962C8B-B14F-4D97-AF65-F5344CB8AC3E}">
        <p14:creationId xmlns:p14="http://schemas.microsoft.com/office/powerpoint/2010/main" val="3319763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2F6F55-0233-4943-B7B8-F38F5406DCD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97D6B8E-17DA-4793-9C92-5A8F04554A8E}"/>
              </a:ext>
            </a:extLst>
          </p:cNvPr>
          <p:cNvSpPr>
            <a:spLocks noGrp="1"/>
          </p:cNvSpPr>
          <p:nvPr>
            <p:ph idx="1"/>
          </p:nvPr>
        </p:nvSpPr>
        <p:spPr/>
        <p:txBody>
          <a:bodyPr>
            <a:normAutofit fontScale="85000" lnSpcReduction="20000"/>
          </a:bodyPr>
          <a:lstStyle/>
          <a:p>
            <a:pPr algn="just"/>
            <a:r>
              <a:rPr lang="uk-UA" dirty="0"/>
              <a:t>Регіональний рівень антитерористичної інституційної системи й законодавства має більш розгалужений комплекс організацій і </a:t>
            </a:r>
            <a:r>
              <a:rPr lang="uk-UA" dirty="0" err="1"/>
              <a:t>різноорієнтовані</a:t>
            </a:r>
            <a:r>
              <a:rPr lang="uk-UA" dirty="0"/>
              <a:t> законодавчі документи. У європейському регіоні антитерористична політика формується і реалізується як за допомогою спеціальних груп, так і в межах структурних елементів політичної організації ЄС. Повний список цих спеціальних груп-клубів скласти надзвичайно складно. Існує ціла низка більшою або меншою мірою відомих організацій, що ведуть секретну діяльність. Вони являють собою велику мережу багатобічного співробітництва розвідувальних служб. Так, у сфері боротьби з тероризмом активно діє створена у 1979 р. Поліцейська робоча група по боротьбі з тероризмом. Її члени збираються на наради один раз на півроку. Група залучає експертів по боротьбі з тероризмом у різних напрямах</a:t>
            </a:r>
          </a:p>
        </p:txBody>
      </p:sp>
    </p:spTree>
    <p:extLst>
      <p:ext uri="{BB962C8B-B14F-4D97-AF65-F5344CB8AC3E}">
        <p14:creationId xmlns:p14="http://schemas.microsoft.com/office/powerpoint/2010/main" val="1175131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95401B-FD74-48F4-BDEC-D8F908CBA4B1}"/>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02B8E9CA-D286-4516-B2C6-46018A386728}"/>
              </a:ext>
            </a:extLst>
          </p:cNvPr>
          <p:cNvSpPr>
            <a:spLocks noGrp="1"/>
          </p:cNvSpPr>
          <p:nvPr>
            <p:ph idx="1"/>
          </p:nvPr>
        </p:nvSpPr>
        <p:spPr/>
        <p:txBody>
          <a:bodyPr>
            <a:normAutofit fontScale="85000" lnSpcReduction="20000"/>
          </a:bodyPr>
          <a:lstStyle/>
          <a:p>
            <a:pPr algn="just"/>
            <a:r>
              <a:rPr lang="uk-UA" dirty="0"/>
              <a:t>З 1978 р. діє орієнтований на боротьбу з тероризмом Віденський клуб До його складу входять міністри внутрішніх справ, зокрема, Австрії, Німеччини, Італії, Франції, Швейцарії. Особлива увага групи приділяється обміну досвідом щодо методів і форм підготовки спецпідрозділів, підвищенню ефективності боротьби з тероризмом, торгівлею наркотиками, організованою злочинністю. Зокрема ,було прийняте рішення про регулярне проведення обміну банками даних на терористичні організації та осіб, підозрюваних у причетності до них. Також досягнуто єдиної думки про необхідність активізації міжнародного співробітництва в боротьбі з тероризмом у зв’язку зі створенням єдиного європейського внутрішнього ринку і відкриття кордонів між країнами ЄС. Намічені кроки подальшого співробітництва між державами, що входять до „Віденського клубу”, і групою по боротьбі з тероризмом „</a:t>
            </a:r>
            <a:r>
              <a:rPr lang="uk-UA" dirty="0" err="1"/>
              <a:t>Треві</a:t>
            </a:r>
            <a:r>
              <a:rPr lang="uk-UA" dirty="0"/>
              <a:t>”. </a:t>
            </a:r>
          </a:p>
        </p:txBody>
      </p:sp>
    </p:spTree>
    <p:extLst>
      <p:ext uri="{BB962C8B-B14F-4D97-AF65-F5344CB8AC3E}">
        <p14:creationId xmlns:p14="http://schemas.microsoft.com/office/powerpoint/2010/main" val="244853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90BE19-A8BA-48AF-A650-4F6EFD80CF9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4AFD6A1-B1A3-4152-99A4-C1D9BE0D0295}"/>
              </a:ext>
            </a:extLst>
          </p:cNvPr>
          <p:cNvSpPr>
            <a:spLocks noGrp="1"/>
          </p:cNvSpPr>
          <p:nvPr>
            <p:ph idx="1"/>
          </p:nvPr>
        </p:nvSpPr>
        <p:spPr/>
        <p:txBody>
          <a:bodyPr>
            <a:normAutofit/>
          </a:bodyPr>
          <a:lstStyle/>
          <a:p>
            <a:pPr algn="just"/>
            <a:r>
              <a:rPr lang="uk-UA" dirty="0"/>
              <a:t>Спеціальна група країн Європейського економічного співтовариства „</a:t>
            </a:r>
            <a:r>
              <a:rPr lang="uk-UA" dirty="0" err="1"/>
              <a:t>Треві</a:t>
            </a:r>
            <a:r>
              <a:rPr lang="uk-UA" dirty="0"/>
              <a:t>” має у своєму складі чотири робочі групи, одна з яких вивчає загальні питання боротьби з тероризмом, готує документи про загрозу терористичної діяльності в регіоні. Друга займається підготовкою і застосуванням спеціальних підрозділів поліції. Третя відповідає за боротьбу з організованою злочинністю, налагоджує діяльність „європейської </a:t>
            </a:r>
            <a:r>
              <a:rPr lang="uk-UA" dirty="0" err="1"/>
              <a:t>наркорозвідки</a:t>
            </a:r>
            <a:r>
              <a:rPr lang="uk-UA" dirty="0"/>
              <a:t>”.</a:t>
            </a:r>
          </a:p>
        </p:txBody>
      </p:sp>
    </p:spTree>
    <p:extLst>
      <p:ext uri="{BB962C8B-B14F-4D97-AF65-F5344CB8AC3E}">
        <p14:creationId xmlns:p14="http://schemas.microsoft.com/office/powerpoint/2010/main" val="1024710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D77777-1CF6-418E-914B-907F63D8906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ED158DB-420C-46C9-A2AE-3FF0AD1EE01D}"/>
              </a:ext>
            </a:extLst>
          </p:cNvPr>
          <p:cNvSpPr>
            <a:spLocks noGrp="1"/>
          </p:cNvSpPr>
          <p:nvPr>
            <p:ph idx="1"/>
          </p:nvPr>
        </p:nvSpPr>
        <p:spPr/>
        <p:txBody>
          <a:bodyPr>
            <a:normAutofit fontScale="70000" lnSpcReduction="20000"/>
          </a:bodyPr>
          <a:lstStyle/>
          <a:p>
            <a:pPr algn="just"/>
            <a:r>
              <a:rPr lang="uk-UA" dirty="0"/>
              <a:t>Четверта самостійна юридична група досліджує джерела і способи фінансування терористичної діяльності. Боротьбою з тероризмом в Європі ще займаються спеціальні групи „Бернський клуб” і „Зоряна група”. „Бернський клуб”, створений у 1968 р., є інстанцією, яка відповідна за багатобічну співпрацю в галузі контррозвідки, боротьби з розповсюдженням ядерної </a:t>
            </a:r>
            <a:r>
              <a:rPr lang="uk-UA" dirty="0" err="1"/>
              <a:t>зброїта</a:t>
            </a:r>
            <a:r>
              <a:rPr lang="uk-UA" dirty="0"/>
              <a:t> ядерних матеріалів, також за співпрацю у боротьбі з тероризмом має те саме призначення, що і згадувані організації, але відрізняється складом учасників. Його членами є голови служб безпеки низки країн Європейського Союзу, а також Норвегії і Швейцарії. Клуб не має статусу юридичної особи і таким чином не зобов’язаний звітувати про будь-що перед будь-якою міжнародною організацією і діє так, як вважають за потрібне розвід служби, що до нього входять. Після терактів 2001 р. „Бернський клуб” створив Антитерористичну групу /</a:t>
            </a:r>
            <a:r>
              <a:rPr lang="de-DE" dirty="0"/>
              <a:t>GAT/ </a:t>
            </a:r>
            <a:r>
              <a:rPr lang="uk-UA" dirty="0"/>
              <a:t>й надав можливість участі у ній всім антитерористичним службам всіх країн-членів ЄС. Ця група стала в подальшому головною організацією для антитерористичних дій європейських спецслужб. </a:t>
            </a:r>
          </a:p>
        </p:txBody>
      </p:sp>
    </p:spTree>
    <p:extLst>
      <p:ext uri="{BB962C8B-B14F-4D97-AF65-F5344CB8AC3E}">
        <p14:creationId xmlns:p14="http://schemas.microsoft.com/office/powerpoint/2010/main" val="1774306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46048-41BE-413A-A03A-D0F9E241D0F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CD9E789-0327-4A5D-B805-C03877989D20}"/>
              </a:ext>
            </a:extLst>
          </p:cNvPr>
          <p:cNvSpPr>
            <a:spLocks noGrp="1"/>
          </p:cNvSpPr>
          <p:nvPr>
            <p:ph idx="1"/>
          </p:nvPr>
        </p:nvSpPr>
        <p:spPr/>
        <p:txBody>
          <a:bodyPr>
            <a:normAutofit fontScale="92500" lnSpcReduction="10000"/>
          </a:bodyPr>
          <a:lstStyle/>
          <a:p>
            <a:pPr algn="just"/>
            <a:r>
              <a:rPr lang="uk-UA" dirty="0"/>
              <a:t>„Зоряна група” створена у 1972 р. з ініціативи карної поліції ФРН з метою координування дій з припинення нелегальних постачань героїну в Європу через Азію і країни Балканського півострова. До складу цієї групи входять Чехія, Словаччина, Польща, Швейцарія, Нідерланди, Бельгія, Австрія. Крім цього діє </a:t>
            </a:r>
            <a:r>
              <a:rPr lang="uk-UA" dirty="0" err="1"/>
              <a:t>Європол</a:t>
            </a:r>
            <a:r>
              <a:rPr lang="uk-UA" dirty="0"/>
              <a:t> – організація співпраці між поліцейськими службами держав-членів, перед якими стоять завдання обміну інформацією й досвідом між поліцейськими службами держав ЄС. Всі антитерористичні групи сприяють інформуванню Європейського союзу щодо оцінки терористичної загрози та розробці загальної стратегії у галузі боротьби з тероризмом. </a:t>
            </a:r>
          </a:p>
        </p:txBody>
      </p:sp>
    </p:spTree>
    <p:extLst>
      <p:ext uri="{BB962C8B-B14F-4D97-AF65-F5344CB8AC3E}">
        <p14:creationId xmlns:p14="http://schemas.microsoft.com/office/powerpoint/2010/main" val="342919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D5A761-E1CB-4290-A9CA-A9DD98951D2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3949D5A-DE77-4E9F-99A7-203FAE436529}"/>
              </a:ext>
            </a:extLst>
          </p:cNvPr>
          <p:cNvSpPr>
            <a:spLocks noGrp="1"/>
          </p:cNvSpPr>
          <p:nvPr>
            <p:ph sz="half" idx="1"/>
          </p:nvPr>
        </p:nvSpPr>
        <p:spPr/>
        <p:txBody>
          <a:bodyPr>
            <a:normAutofit fontScale="77500" lnSpcReduction="20000"/>
          </a:bodyPr>
          <a:lstStyle/>
          <a:p>
            <a:pPr algn="just"/>
            <a:r>
              <a:rPr lang="uk-UA" b="1" dirty="0">
                <a:solidFill>
                  <a:srgbClr val="FFFF00"/>
                </a:solidFill>
              </a:rPr>
              <a:t>Політичний тероризм </a:t>
            </a:r>
            <a:r>
              <a:rPr lang="uk-UA" dirty="0"/>
              <a:t>– це сукупність проявів терористичної активності, спрямованих на зміну державного устрою та суспільного ладу в цілому або частково. Зазвичай здійснюється представниками окремих політичних течій, які з тих чи інших причин вилучені із сфери офіційної або легітимної політики. </a:t>
            </a:r>
          </a:p>
          <a:p>
            <a:pPr algn="just"/>
            <a:r>
              <a:rPr lang="uk-UA" b="1" dirty="0">
                <a:solidFill>
                  <a:srgbClr val="FFFF00"/>
                </a:solidFill>
              </a:rPr>
              <a:t>Об’єднуючий тероризм </a:t>
            </a:r>
            <a:r>
              <a:rPr lang="uk-UA" dirty="0"/>
              <a:t>спрямований на об’єднання організацій або структур екстремістського характеру. </a:t>
            </a:r>
          </a:p>
        </p:txBody>
      </p:sp>
      <p:pic>
        <p:nvPicPr>
          <p:cNvPr id="5" name="Місце для вмісту 4">
            <a:extLst>
              <a:ext uri="{FF2B5EF4-FFF2-40B4-BE49-F238E27FC236}">
                <a16:creationId xmlns:a16="http://schemas.microsoft.com/office/drawing/2014/main" id="{46EAF71B-09BB-4640-BCF1-DFFF8ED954C0}"/>
              </a:ext>
            </a:extLst>
          </p:cNvPr>
          <p:cNvPicPr>
            <a:picLocks noGrp="1" noChangeAspect="1"/>
          </p:cNvPicPr>
          <p:nvPr>
            <p:ph sz="half" idx="2"/>
          </p:nvPr>
        </p:nvPicPr>
        <p:blipFill>
          <a:blip r:embed="rId2"/>
          <a:stretch>
            <a:fillRect/>
          </a:stretch>
        </p:blipFill>
        <p:spPr>
          <a:xfrm>
            <a:off x="6172203" y="2249486"/>
            <a:ext cx="4875213" cy="3254204"/>
          </a:xfrm>
          <a:prstGeom prst="rect">
            <a:avLst/>
          </a:prstGeom>
        </p:spPr>
      </p:pic>
    </p:spTree>
    <p:extLst>
      <p:ext uri="{BB962C8B-B14F-4D97-AF65-F5344CB8AC3E}">
        <p14:creationId xmlns:p14="http://schemas.microsoft.com/office/powerpoint/2010/main" val="1804685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52589B-DAC4-4FC8-9264-5EB3C3987E1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D0C8672-B612-4DDC-930C-79D2CDC39FDC}"/>
              </a:ext>
            </a:extLst>
          </p:cNvPr>
          <p:cNvSpPr>
            <a:spLocks noGrp="1"/>
          </p:cNvSpPr>
          <p:nvPr>
            <p:ph idx="1"/>
          </p:nvPr>
        </p:nvSpPr>
        <p:spPr>
          <a:xfrm>
            <a:off x="1141412" y="2249486"/>
            <a:ext cx="9905999" cy="3989995"/>
          </a:xfrm>
        </p:spPr>
        <p:txBody>
          <a:bodyPr>
            <a:normAutofit fontScale="85000" lnSpcReduction="10000"/>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 межах офіційних загальноєвропейських структур за останні 30 років було прийнято більше </a:t>
            </a:r>
            <a:r>
              <a:rPr lang="uk-UA"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20 правових актів з питань боротьби з тероризмом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Початок поклала у 1977 р. </a:t>
            </a:r>
            <a:r>
              <a:rPr lang="uk-UA"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Страсбурзька конвенція „Про боротьбу з тероризмом”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яка була спрямована на посилення співпраці країн Європейської Ради. Взагалі, позиція ЄС полягає в тому, що з тероризмом можна й необхідно боротися, дотримуючись прав людини, її основних свобод і принципів верховенства права.</a:t>
            </a: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2002 р. були прийняв три документи. Вони по суті є міжнародним зводом основних принципів, що встановлюють обмеження, яких повинні дотримуватися держави у боротьбі проти тероризму. Сучасна стратегія ЄС сформувалася як реакція на американській підхід. У 2003 р. на саміті ЄС була прийнята </a:t>
            </a:r>
            <a:r>
              <a:rPr lang="uk-UA"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Європейська стратегія безпеки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2004 р. в результаті засідання Європейської Ради прийняті ще 3 документа, що доповнюють концепцію ЄС у боротьбі з тероризмом: </a:t>
            </a:r>
            <a:r>
              <a:rPr lang="uk-UA"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Декларація по боротьбі з тероризмом, Стратегічні цілі Європейського Союзу у боротьбі з тероризмом (План дій) і Декларація про солідарність у боротьбі з тероризмом</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Вони орієнтовані на співпрацю в різних напрямках, створення спільної бази даних і регулювання інформаційних потоків, введення загальноєвропейського ордеру на арешт, моніторинг банківських рахунків, узгодження національних законодавств щодо визначення тероризму, покарання, візового контролю та використання біометричних даних. Проте, у документах відсутні принципи і методологія реалізації цих завдань, а отже процес удосконалення міжнародного співробітництва за цими напрямами буде повільним</a:t>
            </a:r>
          </a:p>
        </p:txBody>
      </p:sp>
    </p:spTree>
    <p:extLst>
      <p:ext uri="{BB962C8B-B14F-4D97-AF65-F5344CB8AC3E}">
        <p14:creationId xmlns:p14="http://schemas.microsoft.com/office/powerpoint/2010/main" val="1654743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16CB3-F97E-4DE7-B9FC-B3A8BA30AD2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B3A70A9-1C6B-4AD6-8A47-6CAEEAFCB73A}"/>
              </a:ext>
            </a:extLst>
          </p:cNvPr>
          <p:cNvSpPr>
            <a:spLocks noGrp="1"/>
          </p:cNvSpPr>
          <p:nvPr>
            <p:ph sz="half" idx="1"/>
          </p:nvPr>
        </p:nvSpPr>
        <p:spPr/>
        <p:txBody>
          <a:bodyPr/>
          <a:lstStyle/>
          <a:p>
            <a:endParaRPr lang="uk-UA"/>
          </a:p>
        </p:txBody>
      </p:sp>
      <p:sp>
        <p:nvSpPr>
          <p:cNvPr id="4" name="Місце для вмісту 3">
            <a:extLst>
              <a:ext uri="{FF2B5EF4-FFF2-40B4-BE49-F238E27FC236}">
                <a16:creationId xmlns:a16="http://schemas.microsoft.com/office/drawing/2014/main" id="{285C885A-EE0B-4BCF-8B29-15DC8342D938}"/>
              </a:ext>
            </a:extLst>
          </p:cNvPr>
          <p:cNvSpPr>
            <a:spLocks noGrp="1"/>
          </p:cNvSpPr>
          <p:nvPr>
            <p:ph sz="half" idx="2"/>
          </p:nvPr>
        </p:nvSpPr>
        <p:spPr/>
        <p:txBody>
          <a:bodyPr/>
          <a:lstStyle/>
          <a:p>
            <a:endParaRPr lang="uk-UA"/>
          </a:p>
        </p:txBody>
      </p:sp>
    </p:spTree>
    <p:extLst>
      <p:ext uri="{BB962C8B-B14F-4D97-AF65-F5344CB8AC3E}">
        <p14:creationId xmlns:p14="http://schemas.microsoft.com/office/powerpoint/2010/main" val="307603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9A43E-8A5D-4B59-BF82-1C386EB2494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9694CD5-0C9E-4939-84EE-E75F98CD1B96}"/>
              </a:ext>
            </a:extLst>
          </p:cNvPr>
          <p:cNvSpPr>
            <a:spLocks noGrp="1"/>
          </p:cNvSpPr>
          <p:nvPr>
            <p:ph sz="half" idx="1"/>
          </p:nvPr>
        </p:nvSpPr>
        <p:spPr/>
        <p:txBody>
          <a:bodyPr>
            <a:normAutofit fontScale="70000" lnSpcReduction="20000"/>
          </a:bodyPr>
          <a:lstStyle/>
          <a:p>
            <a:pPr algn="just"/>
            <a:r>
              <a:rPr lang="uk-UA" b="1" dirty="0">
                <a:solidFill>
                  <a:srgbClr val="FFFF00"/>
                </a:solidFill>
              </a:rPr>
              <a:t>Демонстративний тероризм </a:t>
            </a:r>
            <a:r>
              <a:rPr lang="uk-UA" dirty="0"/>
              <a:t>покликаний забезпечити широку славу чи популярність якоїсь терористичної організації, її ідеології, а також показати силу і готовність до рішучих дій. Найхарактернішим проявом цього виду тероризму у </a:t>
            </a:r>
            <a:r>
              <a:rPr lang="de-DE" dirty="0"/>
              <a:t>XX </a:t>
            </a:r>
            <a:r>
              <a:rPr lang="uk-UA" dirty="0"/>
              <a:t>ст. були події 5 вересня 1972 р. на </a:t>
            </a:r>
            <a:r>
              <a:rPr lang="de-DE" dirty="0"/>
              <a:t>XX </a:t>
            </a:r>
            <a:r>
              <a:rPr lang="uk-UA" dirty="0"/>
              <a:t>Олімпійських іграх у Мюнхені, коли члени арабської екстремістської організації „Чорний вересень” спочатку схопили, а потім розстріляли ізраїльських спортсменів – учасників Олімпійських ігор. Час цієї кривавої акції, її місце і форма – все було розраховано на максимальний пропагандистський ефект.</a:t>
            </a:r>
          </a:p>
          <a:p>
            <a:endParaRPr lang="uk-UA" dirty="0"/>
          </a:p>
        </p:txBody>
      </p:sp>
      <p:pic>
        <p:nvPicPr>
          <p:cNvPr id="6" name="Місце для вмісту 5">
            <a:extLst>
              <a:ext uri="{FF2B5EF4-FFF2-40B4-BE49-F238E27FC236}">
                <a16:creationId xmlns:a16="http://schemas.microsoft.com/office/drawing/2014/main" id="{B38E652E-7DFE-43AF-AAF3-AECF9ECEE894}"/>
              </a:ext>
            </a:extLst>
          </p:cNvPr>
          <p:cNvPicPr>
            <a:picLocks noGrp="1" noChangeAspect="1"/>
          </p:cNvPicPr>
          <p:nvPr>
            <p:ph sz="half" idx="2"/>
          </p:nvPr>
        </p:nvPicPr>
        <p:blipFill>
          <a:blip r:embed="rId2"/>
          <a:stretch>
            <a:fillRect/>
          </a:stretch>
        </p:blipFill>
        <p:spPr>
          <a:xfrm>
            <a:off x="6172200" y="2405113"/>
            <a:ext cx="4875213" cy="3230461"/>
          </a:xfrm>
          <a:prstGeom prst="rect">
            <a:avLst/>
          </a:prstGeom>
        </p:spPr>
      </p:pic>
    </p:spTree>
    <p:extLst>
      <p:ext uri="{BB962C8B-B14F-4D97-AF65-F5344CB8AC3E}">
        <p14:creationId xmlns:p14="http://schemas.microsoft.com/office/powerpoint/2010/main" val="409515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7B13EA-D086-402B-B04E-DD8529D987B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C24235D-26DC-4594-90E4-879C914C4295}"/>
              </a:ext>
            </a:extLst>
          </p:cNvPr>
          <p:cNvSpPr>
            <a:spLocks noGrp="1"/>
          </p:cNvSpPr>
          <p:nvPr>
            <p:ph sz="half" idx="1"/>
          </p:nvPr>
        </p:nvSpPr>
        <p:spPr/>
        <p:txBody>
          <a:bodyPr>
            <a:normAutofit fontScale="62500" lnSpcReduction="20000"/>
          </a:bodyPr>
          <a:lstStyle/>
          <a:p>
            <a:pPr algn="just"/>
            <a:r>
              <a:rPr lang="uk-UA" b="1" dirty="0">
                <a:solidFill>
                  <a:srgbClr val="FFFF00"/>
                </a:solidFill>
              </a:rPr>
              <a:t>Конфронтаційний тероризм </a:t>
            </a:r>
            <a:r>
              <a:rPr lang="uk-UA" dirty="0"/>
              <a:t>виявляється у застосуванні насильства в боротьбі протидіючих організацій, рухів, політичних блоків, державних структур.</a:t>
            </a:r>
          </a:p>
          <a:p>
            <a:pPr algn="just"/>
            <a:r>
              <a:rPr lang="uk-UA" b="1" dirty="0">
                <a:solidFill>
                  <a:srgbClr val="FFFF00"/>
                </a:solidFill>
              </a:rPr>
              <a:t>Провокаційний тероризм </a:t>
            </a:r>
            <a:r>
              <a:rPr lang="uk-UA" dirty="0"/>
              <a:t>характерний тим, що організатори насильницьких дій провокують свого противника застосовувати непопулярні серед населення чи вигідні для терористів дії.</a:t>
            </a:r>
          </a:p>
          <a:p>
            <a:pPr algn="just"/>
            <a:r>
              <a:rPr lang="uk-UA" b="1" dirty="0">
                <a:solidFill>
                  <a:srgbClr val="FFFF00"/>
                </a:solidFill>
              </a:rPr>
              <a:t>Економічний тероризм </a:t>
            </a:r>
            <a:r>
              <a:rPr lang="uk-UA" dirty="0"/>
              <a:t>– це свідомі примусові методи, спрямовані на занепад економіки, вимога відмови від вигідних поставок або запровадження невигідних економічних санкцій.</a:t>
            </a:r>
          </a:p>
        </p:txBody>
      </p:sp>
      <p:pic>
        <p:nvPicPr>
          <p:cNvPr id="5" name="Місце для вмісту 4">
            <a:extLst>
              <a:ext uri="{FF2B5EF4-FFF2-40B4-BE49-F238E27FC236}">
                <a16:creationId xmlns:a16="http://schemas.microsoft.com/office/drawing/2014/main" id="{19DE6C6E-E9B9-402F-B5E5-6587F659F8DA}"/>
              </a:ext>
            </a:extLst>
          </p:cNvPr>
          <p:cNvPicPr>
            <a:picLocks noGrp="1" noChangeAspect="1"/>
          </p:cNvPicPr>
          <p:nvPr>
            <p:ph sz="half" idx="2"/>
          </p:nvPr>
        </p:nvPicPr>
        <p:blipFill>
          <a:blip r:embed="rId2"/>
          <a:stretch>
            <a:fillRect/>
          </a:stretch>
        </p:blipFill>
        <p:spPr>
          <a:xfrm>
            <a:off x="6172203" y="2249486"/>
            <a:ext cx="4875213" cy="3195139"/>
          </a:xfrm>
          <a:prstGeom prst="rect">
            <a:avLst/>
          </a:prstGeom>
        </p:spPr>
      </p:pic>
    </p:spTree>
    <p:extLst>
      <p:ext uri="{BB962C8B-B14F-4D97-AF65-F5344CB8AC3E}">
        <p14:creationId xmlns:p14="http://schemas.microsoft.com/office/powerpoint/2010/main" val="158690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D2CB82-9821-4D2A-87DF-2E909E01133F}"/>
              </a:ext>
            </a:extLst>
          </p:cNvPr>
          <p:cNvSpPr>
            <a:spLocks noGrp="1"/>
          </p:cNvSpPr>
          <p:nvPr>
            <p:ph type="title"/>
          </p:nvPr>
        </p:nvSpPr>
        <p:spPr/>
        <p:txBody>
          <a:bodyPr>
            <a:normAutofit fontScale="90000"/>
          </a:bodyPr>
          <a:lstStyle/>
          <a:p>
            <a:r>
              <a:rPr lang="uk-UA" dirty="0"/>
              <a:t>Види тероризму за способом вчинення терористичних актів:</a:t>
            </a:r>
            <a:br>
              <a:rPr lang="uk-UA" dirty="0"/>
            </a:br>
            <a:endParaRPr lang="uk-UA" dirty="0"/>
          </a:p>
        </p:txBody>
      </p:sp>
      <p:sp>
        <p:nvSpPr>
          <p:cNvPr id="3" name="Місце для вмісту 2">
            <a:extLst>
              <a:ext uri="{FF2B5EF4-FFF2-40B4-BE49-F238E27FC236}">
                <a16:creationId xmlns:a16="http://schemas.microsoft.com/office/drawing/2014/main" id="{22D44ED4-1FF1-490F-B5D4-99204F41D409}"/>
              </a:ext>
            </a:extLst>
          </p:cNvPr>
          <p:cNvSpPr>
            <a:spLocks noGrp="1"/>
          </p:cNvSpPr>
          <p:nvPr>
            <p:ph sz="half" idx="1"/>
          </p:nvPr>
        </p:nvSpPr>
        <p:spPr/>
        <p:txBody>
          <a:bodyPr>
            <a:normAutofit fontScale="62500" lnSpcReduction="20000"/>
          </a:bodyPr>
          <a:lstStyle/>
          <a:p>
            <a:pPr algn="just"/>
            <a:r>
              <a:rPr lang="uk-UA" b="1" dirty="0">
                <a:solidFill>
                  <a:srgbClr val="FFFF00"/>
                </a:solidFill>
              </a:rPr>
              <a:t>традиційний</a:t>
            </a:r>
            <a:r>
              <a:rPr lang="uk-UA" dirty="0"/>
              <a:t> (коли використовується вогнепальна, холодна зброя, вибухові речовини, отрута та інші відомі здавна способи вбивств);</a:t>
            </a:r>
          </a:p>
          <a:p>
            <a:pPr algn="just"/>
            <a:r>
              <a:rPr lang="uk-UA" b="1" dirty="0">
                <a:solidFill>
                  <a:srgbClr val="FFFF00"/>
                </a:solidFill>
              </a:rPr>
              <a:t>технологічний</a:t>
            </a:r>
            <a:r>
              <a:rPr lang="uk-UA" dirty="0"/>
              <a:t> (коли в злочинних цілях використовуються найновітніші досягнення в галузі інформаційних і комп’ютерних технологій, радіоелектроніки, ядерної технології, генної інженерії, хімії, бактеріології, імунології тощо);</a:t>
            </a:r>
          </a:p>
          <a:p>
            <a:pPr algn="just"/>
            <a:r>
              <a:rPr lang="uk-UA" b="1" dirty="0" err="1">
                <a:solidFill>
                  <a:srgbClr val="FFFF00"/>
                </a:solidFill>
              </a:rPr>
              <a:t>хайджекінг</a:t>
            </a:r>
            <a:r>
              <a:rPr lang="uk-UA" dirty="0"/>
              <a:t> (викрадення транспортного засобу з метою вчинення теракту);</a:t>
            </a:r>
          </a:p>
          <a:p>
            <a:pPr algn="just"/>
            <a:r>
              <a:rPr lang="uk-UA" b="1" dirty="0">
                <a:solidFill>
                  <a:srgbClr val="FFFF00"/>
                </a:solidFill>
              </a:rPr>
              <a:t>холодний</a:t>
            </a:r>
            <a:r>
              <a:rPr lang="uk-UA" dirty="0"/>
              <a:t> (присутній тільки факт погрози, без застосування якихось дій).</a:t>
            </a:r>
          </a:p>
        </p:txBody>
      </p:sp>
      <p:pic>
        <p:nvPicPr>
          <p:cNvPr id="5" name="Місце для вмісту 4">
            <a:extLst>
              <a:ext uri="{FF2B5EF4-FFF2-40B4-BE49-F238E27FC236}">
                <a16:creationId xmlns:a16="http://schemas.microsoft.com/office/drawing/2014/main" id="{4D5136B9-A6AA-41B9-8FA7-AD7CB103DC00}"/>
              </a:ext>
            </a:extLst>
          </p:cNvPr>
          <p:cNvPicPr>
            <a:picLocks noGrp="1" noChangeAspect="1"/>
          </p:cNvPicPr>
          <p:nvPr>
            <p:ph sz="half" idx="2"/>
          </p:nvPr>
        </p:nvPicPr>
        <p:blipFill>
          <a:blip r:embed="rId2"/>
          <a:stretch>
            <a:fillRect/>
          </a:stretch>
        </p:blipFill>
        <p:spPr>
          <a:xfrm>
            <a:off x="6172200" y="2799103"/>
            <a:ext cx="4875213" cy="2442481"/>
          </a:xfrm>
          <a:prstGeom prst="rect">
            <a:avLst/>
          </a:prstGeom>
        </p:spPr>
      </p:pic>
    </p:spTree>
    <p:extLst>
      <p:ext uri="{BB962C8B-B14F-4D97-AF65-F5344CB8AC3E}">
        <p14:creationId xmlns:p14="http://schemas.microsoft.com/office/powerpoint/2010/main" val="98970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98DCD0-7EA4-4AC4-A073-B2C9A1645476}"/>
              </a:ext>
            </a:extLst>
          </p:cNvPr>
          <p:cNvSpPr>
            <a:spLocks noGrp="1"/>
          </p:cNvSpPr>
          <p:nvPr>
            <p:ph type="title"/>
          </p:nvPr>
        </p:nvSpPr>
        <p:spPr/>
        <p:txBody>
          <a:bodyPr>
            <a:normAutofit fontScale="90000"/>
          </a:bodyPr>
          <a:lstStyle/>
          <a:p>
            <a:pPr algn="ctr"/>
            <a:r>
              <a:rPr lang="uk-UA" dirty="0"/>
              <a:t>Види тероризму за територіальною діяльністю терористичної організації:</a:t>
            </a:r>
            <a:br>
              <a:rPr lang="uk-UA" dirty="0"/>
            </a:br>
            <a:endParaRPr lang="uk-UA" dirty="0"/>
          </a:p>
        </p:txBody>
      </p:sp>
      <p:sp>
        <p:nvSpPr>
          <p:cNvPr id="3" name="Місце для вмісту 2">
            <a:extLst>
              <a:ext uri="{FF2B5EF4-FFF2-40B4-BE49-F238E27FC236}">
                <a16:creationId xmlns:a16="http://schemas.microsoft.com/office/drawing/2014/main" id="{573B2D48-0EED-4B00-A230-55AF16948607}"/>
              </a:ext>
            </a:extLst>
          </p:cNvPr>
          <p:cNvSpPr>
            <a:spLocks noGrp="1"/>
          </p:cNvSpPr>
          <p:nvPr>
            <p:ph sz="half" idx="1"/>
          </p:nvPr>
        </p:nvSpPr>
        <p:spPr/>
        <p:txBody>
          <a:bodyPr>
            <a:normAutofit fontScale="92500"/>
          </a:bodyPr>
          <a:lstStyle/>
          <a:p>
            <a:pPr algn="just"/>
            <a:r>
              <a:rPr lang="uk-UA" b="1" dirty="0">
                <a:solidFill>
                  <a:srgbClr val="FFFF00"/>
                </a:solidFill>
              </a:rPr>
              <a:t>міжнародний</a:t>
            </a:r>
            <a:r>
              <a:rPr lang="uk-UA" dirty="0"/>
              <a:t> (вплив на міжнародні відносини і міжнародний правопорядок терористичною організацією, державою);</a:t>
            </a:r>
          </a:p>
          <a:p>
            <a:pPr algn="just"/>
            <a:r>
              <a:rPr lang="uk-UA" b="1" dirty="0">
                <a:solidFill>
                  <a:srgbClr val="FFFF00"/>
                </a:solidFill>
              </a:rPr>
              <a:t>внутрішній</a:t>
            </a:r>
            <a:r>
              <a:rPr lang="uk-UA" dirty="0"/>
              <a:t> (наслідки терактів не виходять за межі держави);</a:t>
            </a:r>
          </a:p>
          <a:p>
            <a:pPr algn="just"/>
            <a:r>
              <a:rPr lang="uk-UA" b="1" dirty="0">
                <a:solidFill>
                  <a:srgbClr val="FFFF00"/>
                </a:solidFill>
              </a:rPr>
              <a:t>об’єктний</a:t>
            </a:r>
            <a:r>
              <a:rPr lang="uk-UA" dirty="0"/>
              <a:t> (точковий), спрямований проти певних об’єктів.</a:t>
            </a:r>
          </a:p>
        </p:txBody>
      </p:sp>
      <p:pic>
        <p:nvPicPr>
          <p:cNvPr id="5" name="Місце для вмісту 4">
            <a:extLst>
              <a:ext uri="{FF2B5EF4-FFF2-40B4-BE49-F238E27FC236}">
                <a16:creationId xmlns:a16="http://schemas.microsoft.com/office/drawing/2014/main" id="{113F2D98-D38B-495B-AE33-8BB98D2E4B16}"/>
              </a:ext>
            </a:extLst>
          </p:cNvPr>
          <p:cNvPicPr>
            <a:picLocks noGrp="1" noChangeAspect="1"/>
          </p:cNvPicPr>
          <p:nvPr>
            <p:ph sz="half" idx="2"/>
          </p:nvPr>
        </p:nvPicPr>
        <p:blipFill>
          <a:blip r:embed="rId2"/>
          <a:stretch>
            <a:fillRect/>
          </a:stretch>
        </p:blipFill>
        <p:spPr>
          <a:xfrm>
            <a:off x="7255105" y="2097088"/>
            <a:ext cx="3792306" cy="3819013"/>
          </a:xfrm>
          <a:prstGeom prst="rect">
            <a:avLst/>
          </a:prstGeom>
        </p:spPr>
      </p:pic>
    </p:spTree>
    <p:extLst>
      <p:ext uri="{BB962C8B-B14F-4D97-AF65-F5344CB8AC3E}">
        <p14:creationId xmlns:p14="http://schemas.microsoft.com/office/powerpoint/2010/main" val="1910292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хема">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TM04033919[[fn=Схема]]</Template>
  <TotalTime>175</TotalTime>
  <Words>4561</Words>
  <Application>Microsoft Office PowerPoint</Application>
  <PresentationFormat>Широкий екран</PresentationFormat>
  <Paragraphs>148</Paragraphs>
  <Slides>51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51</vt:i4>
      </vt:variant>
    </vt:vector>
  </HeadingPairs>
  <TitlesOfParts>
    <vt:vector size="55" baseType="lpstr">
      <vt:lpstr>Arial</vt:lpstr>
      <vt:lpstr>Calibri</vt:lpstr>
      <vt:lpstr>Tw Cen MT</vt:lpstr>
      <vt:lpstr>Схема</vt:lpstr>
      <vt:lpstr>Міжнародне право в боротьбі з тероризмом</vt:lpstr>
      <vt:lpstr>види тероризму</vt:lpstr>
      <vt:lpstr>Презентація PowerPoint</vt:lpstr>
      <vt:lpstr>Види тероризму за причиною здійснення:</vt:lpstr>
      <vt:lpstr>Презентація PowerPoint</vt:lpstr>
      <vt:lpstr>Презентація PowerPoint</vt:lpstr>
      <vt:lpstr>Презентація PowerPoint</vt:lpstr>
      <vt:lpstr>Види тероризму за способом вчинення терористичних актів: </vt:lpstr>
      <vt:lpstr>Види тероризму за територіальною діяльністю терористичної організації: </vt:lpstr>
      <vt:lpstr>Міжнародний тероризм: поняття, сутність,  характеристика, види</vt:lpstr>
      <vt:lpstr>Презентація PowerPoint</vt:lpstr>
      <vt:lpstr>До основних галузевих об’єктів тероризму належать: </vt:lpstr>
      <vt:lpstr>Презентація PowerPoint</vt:lpstr>
      <vt:lpstr>Щодо терактів, які підпадають під дію міжнародного права, можна зробити такий висновок: </vt:lpstr>
      <vt:lpstr>Міжнародний елемент означає, що теракт вчинюється: </vt:lpstr>
      <vt:lpstr>Під терактами міжнародного характеру потрібно розуміти:</vt:lpstr>
      <vt:lpstr>Презентація PowerPoint</vt:lpstr>
      <vt:lpstr>Презентація PowerPoint</vt:lpstr>
      <vt:lpstr>Виділяють такі види терористичних актів</vt:lpstr>
      <vt:lpstr>Диверсія</vt:lpstr>
      <vt:lpstr>Викрадення</vt:lpstr>
      <vt:lpstr>Замах і убивство </vt:lpstr>
      <vt:lpstr>Хайджекінг</vt:lpstr>
      <vt:lpstr>Захоплення будівель </vt:lpstr>
      <vt:lpstr>партизанська війна</vt:lpstr>
      <vt:lpstr>Політичні вбивства</vt:lpstr>
      <vt:lpstr>Кібертероризм (кібервійна) </vt:lpstr>
      <vt:lpstr>Кримінальні злочини</vt:lpstr>
      <vt:lpstr>Презентація PowerPoint</vt:lpstr>
      <vt:lpstr>Ознаки міжнародного тероризму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Міжнародне право в боротьбі з тероризмом</dc:title>
  <dc:creator>Слюсар Вадим Миколайович</dc:creator>
  <cp:lastModifiedBy>Слюсар Вадим Миколайович</cp:lastModifiedBy>
  <cp:revision>18</cp:revision>
  <dcterms:created xsi:type="dcterms:W3CDTF">2025-03-21T06:21:48Z</dcterms:created>
  <dcterms:modified xsi:type="dcterms:W3CDTF">2025-03-21T09:17:40Z</dcterms:modified>
</cp:coreProperties>
</file>