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3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108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49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7950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249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56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6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4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05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23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546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01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989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0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97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C9E2-D1DA-48F1-B57B-45B21AF5FCA3}" type="datetimeFigureOut">
              <a:rPr lang="uk-UA" smtClean="0"/>
              <a:t>18.09.2023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5B06C0-73C1-4315-8C7E-CCEF0A6B1C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46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Lecture </a:t>
            </a:r>
            <a:r>
              <a:rPr lang="uk-UA" sz="4000" dirty="0" smtClean="0"/>
              <a:t>№ 3</a:t>
            </a:r>
            <a:br>
              <a:rPr lang="uk-UA" sz="4000" dirty="0" smtClean="0"/>
            </a:br>
            <a:r>
              <a:rPr lang="en-US" sz="4000" b="1" dirty="0"/>
              <a:t>Word-formation in Modern English.</a:t>
            </a:r>
            <a:r>
              <a:rPr lang="uk-UA" sz="4000" dirty="0"/>
              <a:t/>
            </a:r>
            <a:br>
              <a:rPr lang="uk-UA" sz="4000" dirty="0"/>
            </a:br>
            <a:r>
              <a:rPr lang="en-US" sz="4000" dirty="0"/>
              <a:t>The morphological structure of a word.</a:t>
            </a:r>
            <a:r>
              <a:rPr lang="uk-UA" sz="4000" dirty="0"/>
              <a:t/>
            </a:r>
            <a:br>
              <a:rPr lang="uk-UA" sz="4000" dirty="0"/>
            </a:br>
            <a:r>
              <a:rPr lang="en-US" sz="4000" dirty="0"/>
              <a:t>Productive and non-productive ways of word-formation.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553527"/>
            <a:ext cx="8915399" cy="181032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Гайдай </a:t>
            </a:r>
            <a:r>
              <a:rPr lang="ru-RU" b="1" i="1" dirty="0" err="1" smtClean="0"/>
              <a:t>Ірина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Олегівна</a:t>
            </a:r>
            <a:r>
              <a:rPr lang="ru-RU" b="1" i="1" dirty="0" smtClean="0"/>
              <a:t>, </a:t>
            </a:r>
            <a:r>
              <a:rPr lang="ru-RU" b="1" dirty="0" err="1"/>
              <a:t>в.о</a:t>
            </a:r>
            <a:r>
              <a:rPr lang="ru-RU" b="1" dirty="0"/>
              <a:t>. </a:t>
            </a:r>
            <a:r>
              <a:rPr lang="ru-RU" b="1" dirty="0" err="1"/>
              <a:t>завідувача</a:t>
            </a:r>
            <a:r>
              <a:rPr lang="ru-RU" b="1" dirty="0"/>
              <a:t> </a:t>
            </a:r>
            <a:r>
              <a:rPr lang="ru-RU" b="1" dirty="0" err="1"/>
              <a:t>кафедри</a:t>
            </a:r>
            <a:r>
              <a:rPr lang="ru-RU" b="1" dirty="0"/>
              <a:t> </a:t>
            </a:r>
            <a:r>
              <a:rPr lang="ru-RU" b="1" dirty="0" err="1"/>
              <a:t>педагогічних</a:t>
            </a:r>
            <a:r>
              <a:rPr lang="ru-RU" b="1" dirty="0"/>
              <a:t> </a:t>
            </a:r>
            <a:r>
              <a:rPr lang="ru-RU" b="1" dirty="0" err="1"/>
              <a:t>технологій</a:t>
            </a:r>
            <a:r>
              <a:rPr lang="ru-RU" b="1" dirty="0"/>
              <a:t> та </a:t>
            </a:r>
            <a:r>
              <a:rPr lang="ru-RU" b="1" dirty="0" err="1"/>
              <a:t>мовної</a:t>
            </a:r>
            <a:r>
              <a:rPr lang="ru-RU" b="1" dirty="0"/>
              <a:t> </a:t>
            </a:r>
            <a:r>
              <a:rPr lang="ru-RU" b="1" dirty="0" err="1"/>
              <a:t>підготовки</a:t>
            </a:r>
            <a:endParaRPr lang="ru-RU" b="1" dirty="0"/>
          </a:p>
          <a:p>
            <a:r>
              <a:rPr lang="ru-RU" b="1" i="1" dirty="0" smtClean="0"/>
              <a:t>Герасимчук </a:t>
            </a:r>
            <a:r>
              <a:rPr lang="ru-RU" b="1" i="1" dirty="0" err="1"/>
              <a:t>Юлія</a:t>
            </a:r>
            <a:r>
              <a:rPr lang="ru-RU" b="1" i="1" dirty="0"/>
              <a:t> </a:t>
            </a:r>
            <a:r>
              <a:rPr lang="ru-RU" b="1" i="1" dirty="0" err="1"/>
              <a:t>Петрівна</a:t>
            </a:r>
            <a:endParaRPr lang="ru-RU" b="1" i="1" dirty="0"/>
          </a:p>
          <a:p>
            <a:r>
              <a:rPr lang="ru-RU" b="1" i="1" dirty="0" err="1"/>
              <a:t>асистент</a:t>
            </a:r>
            <a:r>
              <a:rPr lang="ru-RU" b="1" i="1" dirty="0"/>
              <a:t> </a:t>
            </a:r>
            <a:r>
              <a:rPr lang="ru-RU" b="1" i="1" dirty="0" err="1"/>
              <a:t>кафедри</a:t>
            </a:r>
            <a:r>
              <a:rPr lang="ru-RU" b="1" i="1" dirty="0"/>
              <a:t> </a:t>
            </a:r>
            <a:r>
              <a:rPr lang="ru-RU" b="1" i="1" dirty="0" err="1"/>
              <a:t>педагогічних</a:t>
            </a:r>
            <a:r>
              <a:rPr lang="ru-RU" b="1" i="1" dirty="0"/>
              <a:t> </a:t>
            </a:r>
            <a:r>
              <a:rPr lang="ru-RU" b="1" i="1" dirty="0" err="1"/>
              <a:t>технологій</a:t>
            </a:r>
            <a:r>
              <a:rPr lang="ru-RU" b="1" i="1" dirty="0"/>
              <a:t> та </a:t>
            </a:r>
            <a:r>
              <a:rPr lang="ru-RU" b="1" i="1" dirty="0" err="1"/>
              <a:t>мовної</a:t>
            </a:r>
            <a:r>
              <a:rPr lang="ru-RU" b="1" i="1" dirty="0"/>
              <a:t> </a:t>
            </a:r>
            <a:r>
              <a:rPr lang="ru-RU" b="1" i="1" dirty="0" err="1"/>
              <a:t>підготовки</a:t>
            </a:r>
            <a:endParaRPr lang="ru-RU" b="1" i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3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SUFFIXATION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/>
              <a:t>Is </a:t>
            </a:r>
            <a:r>
              <a:rPr lang="en-US" b="1" dirty="0"/>
              <a:t>the formation of the words with the help of suffixes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441430" y="2198255"/>
            <a:ext cx="8915400" cy="4073185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/>
              <a:t>Suffixes usually modify the lexical meaning of the base and transfer words to a different part of </a:t>
            </a:r>
            <a:r>
              <a:rPr lang="en-US" sz="2100" dirty="0" err="1"/>
              <a:t>speechSuffixes</a:t>
            </a:r>
            <a:r>
              <a:rPr lang="en-US" sz="2100" dirty="0"/>
              <a:t> are classified into different types according to different </a:t>
            </a:r>
            <a:r>
              <a:rPr lang="en-US" sz="2100" dirty="0" smtClean="0"/>
              <a:t>principles</a:t>
            </a:r>
            <a:endParaRPr lang="uk-UA" sz="2100" dirty="0" smtClean="0"/>
          </a:p>
          <a:p>
            <a:r>
              <a:rPr lang="en-US" sz="2100" b="1" dirty="0" smtClean="0"/>
              <a:t>1</a:t>
            </a:r>
            <a:r>
              <a:rPr lang="en-US" sz="2100" b="1" dirty="0"/>
              <a:t>. according to </a:t>
            </a:r>
            <a:r>
              <a:rPr lang="en-US" sz="2100" b="1" dirty="0" err="1"/>
              <a:t>lexico</a:t>
            </a:r>
            <a:r>
              <a:rPr lang="en-US" sz="2100" b="1" dirty="0"/>
              <a:t>-grammatical character of the base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 err="1"/>
              <a:t>Deverbal</a:t>
            </a:r>
            <a:r>
              <a:rPr lang="en-US" sz="2100" dirty="0"/>
              <a:t> suffixes (added to the verbal bases)-</a:t>
            </a:r>
            <a:r>
              <a:rPr lang="en-US" sz="2100" dirty="0" err="1"/>
              <a:t>er</a:t>
            </a:r>
            <a:r>
              <a:rPr lang="en-US" sz="2100" dirty="0"/>
              <a:t>, -</a:t>
            </a:r>
            <a:r>
              <a:rPr lang="en-US" sz="2100" dirty="0" err="1"/>
              <a:t>ing</a:t>
            </a:r>
            <a:r>
              <a:rPr lang="en-US" sz="2100" dirty="0"/>
              <a:t>, -</a:t>
            </a:r>
            <a:r>
              <a:rPr lang="en-US" sz="2100" dirty="0" err="1"/>
              <a:t>ment</a:t>
            </a:r>
            <a:r>
              <a:rPr lang="en-US" sz="2100" dirty="0"/>
              <a:t>, -</a:t>
            </a:r>
            <a:r>
              <a:rPr lang="en-US" sz="2100" dirty="0" err="1"/>
              <a:t>ableDenominal</a:t>
            </a:r>
            <a:r>
              <a:rPr lang="en-US" sz="2100" dirty="0"/>
              <a:t> suffixes (added to nominal base)-less, - </a:t>
            </a:r>
            <a:r>
              <a:rPr lang="en-US" sz="2100" dirty="0" err="1"/>
              <a:t>ful</a:t>
            </a:r>
            <a:r>
              <a:rPr lang="en-US" sz="2100" dirty="0"/>
              <a:t>, -</a:t>
            </a:r>
            <a:r>
              <a:rPr lang="en-US" sz="2100" dirty="0" err="1"/>
              <a:t>ist</a:t>
            </a:r>
            <a:r>
              <a:rPr lang="en-US" sz="2100" dirty="0"/>
              <a:t>, -</a:t>
            </a:r>
            <a:r>
              <a:rPr lang="en-US" sz="2100" dirty="0" err="1"/>
              <a:t>someDeadjectival</a:t>
            </a:r>
            <a:r>
              <a:rPr lang="en-US" sz="2100" dirty="0"/>
              <a:t> suffixes (added to adjectival base)-</a:t>
            </a:r>
            <a:r>
              <a:rPr lang="en-US" sz="2100" dirty="0" err="1"/>
              <a:t>en</a:t>
            </a:r>
            <a:r>
              <a:rPr lang="en-US" sz="2100" dirty="0"/>
              <a:t>, -</a:t>
            </a:r>
            <a:r>
              <a:rPr lang="en-US" sz="2100" dirty="0" err="1"/>
              <a:t>ly</a:t>
            </a:r>
            <a:r>
              <a:rPr lang="en-US" sz="2100" dirty="0"/>
              <a:t>, -</a:t>
            </a:r>
            <a:r>
              <a:rPr lang="en-US" sz="2100" dirty="0" err="1"/>
              <a:t>ish</a:t>
            </a:r>
            <a:r>
              <a:rPr lang="en-US" sz="2100" dirty="0"/>
              <a:t>, -</a:t>
            </a:r>
            <a:r>
              <a:rPr lang="en-US" sz="2100" dirty="0" smtClean="0"/>
              <a:t>ness</a:t>
            </a:r>
            <a:endParaRPr lang="uk-UA" sz="2100" dirty="0" smtClean="0"/>
          </a:p>
          <a:p>
            <a:r>
              <a:rPr lang="en-US" sz="2100" b="1" dirty="0"/>
              <a:t>2. According to the part of speech formed suffixes are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Noun-forming–age, -</a:t>
            </a:r>
            <a:r>
              <a:rPr lang="en-US" sz="2100" dirty="0" err="1"/>
              <a:t>ance</a:t>
            </a:r>
            <a:r>
              <a:rPr lang="en-US" sz="2100" dirty="0"/>
              <a:t>\ -</a:t>
            </a:r>
            <a:r>
              <a:rPr lang="en-US" sz="2100" dirty="0" err="1"/>
              <a:t>ence</a:t>
            </a:r>
            <a:r>
              <a:rPr lang="en-US" sz="2100" dirty="0"/>
              <a:t>, -</a:t>
            </a:r>
            <a:r>
              <a:rPr lang="en-US" sz="2100" dirty="0" err="1"/>
              <a:t>dom</a:t>
            </a:r>
            <a:r>
              <a:rPr lang="en-US" sz="2100" dirty="0"/>
              <a:t>, -</a:t>
            </a:r>
            <a:r>
              <a:rPr lang="en-US" sz="2100" dirty="0" err="1"/>
              <a:t>er</a:t>
            </a:r>
            <a:r>
              <a:rPr lang="en-US" sz="2100" dirty="0"/>
              <a:t>, -</a:t>
            </a:r>
            <a:r>
              <a:rPr lang="en-US" sz="2100" dirty="0" err="1"/>
              <a:t>ess</a:t>
            </a:r>
            <a:r>
              <a:rPr lang="en-US" sz="2100" dirty="0"/>
              <a:t>, -</a:t>
            </a:r>
            <a:r>
              <a:rPr lang="en-US" sz="2100" dirty="0" err="1"/>
              <a:t>ing</a:t>
            </a:r>
            <a:r>
              <a:rPr lang="en-US" sz="2100" dirty="0"/>
              <a:t>, -hood, -ness, -</a:t>
            </a:r>
            <a:r>
              <a:rPr lang="en-US" sz="2100" dirty="0" err="1"/>
              <a:t>shipAdjective</a:t>
            </a:r>
            <a:r>
              <a:rPr lang="en-US" sz="2100" dirty="0"/>
              <a:t>-forming–able\ -</a:t>
            </a:r>
            <a:r>
              <a:rPr lang="en-US" sz="2100" dirty="0" err="1"/>
              <a:t>ible</a:t>
            </a:r>
            <a:r>
              <a:rPr lang="en-US" sz="2100" dirty="0"/>
              <a:t>\ -</a:t>
            </a:r>
            <a:r>
              <a:rPr lang="en-US" sz="2100" dirty="0" err="1"/>
              <a:t>uble</a:t>
            </a:r>
            <a:r>
              <a:rPr lang="en-US" sz="2100" dirty="0"/>
              <a:t>, -al, -</a:t>
            </a:r>
            <a:r>
              <a:rPr lang="en-US" sz="2100" dirty="0" err="1"/>
              <a:t>ic</a:t>
            </a:r>
            <a:r>
              <a:rPr lang="en-US" sz="2100" dirty="0"/>
              <a:t>, -ant\ -</a:t>
            </a:r>
            <a:r>
              <a:rPr lang="en-US" sz="2100" dirty="0" err="1"/>
              <a:t>ent</a:t>
            </a:r>
            <a:r>
              <a:rPr lang="en-US" sz="2100" dirty="0"/>
              <a:t>, -</a:t>
            </a:r>
            <a:r>
              <a:rPr lang="en-US" sz="2100" dirty="0" err="1"/>
              <a:t>ed</a:t>
            </a:r>
            <a:r>
              <a:rPr lang="en-US" sz="2100" dirty="0"/>
              <a:t>, --</a:t>
            </a:r>
            <a:r>
              <a:rPr lang="en-US" sz="2100" dirty="0" err="1"/>
              <a:t>ful</a:t>
            </a:r>
            <a:r>
              <a:rPr lang="en-US" sz="2100" dirty="0"/>
              <a:t>, -</a:t>
            </a:r>
            <a:r>
              <a:rPr lang="en-US" sz="2100" dirty="0" err="1"/>
              <a:t>ish</a:t>
            </a:r>
            <a:r>
              <a:rPr lang="en-US" sz="2100" dirty="0"/>
              <a:t>, -</a:t>
            </a:r>
            <a:r>
              <a:rPr lang="en-US" sz="2100" dirty="0" err="1"/>
              <a:t>ive</a:t>
            </a:r>
            <a:r>
              <a:rPr lang="en-US" sz="2100" dirty="0"/>
              <a:t>, -</a:t>
            </a:r>
            <a:r>
              <a:rPr lang="en-US" sz="2100" dirty="0" err="1"/>
              <a:t>ousNumeral</a:t>
            </a:r>
            <a:r>
              <a:rPr lang="en-US" sz="2100" dirty="0"/>
              <a:t>- forming-fold, -teen, -ty, -</a:t>
            </a:r>
            <a:r>
              <a:rPr lang="en-US" sz="2100" dirty="0" err="1"/>
              <a:t>thVerb</a:t>
            </a:r>
            <a:r>
              <a:rPr lang="en-US" sz="2100" dirty="0"/>
              <a:t>-forming–ate, -</a:t>
            </a:r>
            <a:r>
              <a:rPr lang="en-US" sz="2100" dirty="0" err="1"/>
              <a:t>er</a:t>
            </a:r>
            <a:r>
              <a:rPr lang="en-US" sz="2100" dirty="0"/>
              <a:t>, -</a:t>
            </a:r>
            <a:r>
              <a:rPr lang="en-US" sz="2100" dirty="0" err="1"/>
              <a:t>fy</a:t>
            </a:r>
            <a:r>
              <a:rPr lang="en-US" sz="2100" dirty="0"/>
              <a:t>, -</a:t>
            </a:r>
            <a:r>
              <a:rPr lang="en-US" sz="2100" dirty="0" err="1"/>
              <a:t>ize</a:t>
            </a:r>
            <a:r>
              <a:rPr lang="en-US" sz="2100" dirty="0"/>
              <a:t>, </a:t>
            </a:r>
            <a:r>
              <a:rPr lang="en-US" sz="2100" dirty="0" err="1"/>
              <a:t>ishAdverb</a:t>
            </a:r>
            <a:r>
              <a:rPr lang="en-US" sz="2100" dirty="0"/>
              <a:t>-forming- </a:t>
            </a:r>
            <a:r>
              <a:rPr lang="en-US" sz="2100" dirty="0" err="1"/>
              <a:t>ly</a:t>
            </a:r>
            <a:r>
              <a:rPr lang="en-US" sz="2100" dirty="0"/>
              <a:t>, -ward, -</a:t>
            </a:r>
            <a:r>
              <a:rPr lang="en-US" sz="2100" dirty="0" smtClean="0"/>
              <a:t>wise</a:t>
            </a:r>
            <a:endParaRPr lang="uk-UA" sz="2100" dirty="0"/>
          </a:p>
          <a:p>
            <a:r>
              <a:rPr lang="en-US" sz="2100" b="1" dirty="0" smtClean="0"/>
              <a:t>3</a:t>
            </a:r>
            <a:r>
              <a:rPr lang="en-US" sz="2100" b="1" dirty="0"/>
              <a:t>. </a:t>
            </a:r>
            <a:r>
              <a:rPr lang="en-US" sz="2100" b="1" dirty="0" smtClean="0"/>
              <a:t>Semantically</a:t>
            </a:r>
            <a:endParaRPr lang="uk-UA" sz="2100" b="1" dirty="0" smtClean="0"/>
          </a:p>
          <a:p>
            <a:pPr marL="0" indent="0">
              <a:buNone/>
            </a:pPr>
            <a:r>
              <a:rPr lang="en-US" sz="2100" b="1" dirty="0" err="1" smtClean="0"/>
              <a:t>Monosemantic</a:t>
            </a:r>
            <a:r>
              <a:rPr lang="en-US" sz="2100" b="1" dirty="0" smtClean="0"/>
              <a:t> </a:t>
            </a:r>
            <a:r>
              <a:rPr lang="en-US" sz="2100" dirty="0"/>
              <a:t>(one meaning)-ness “female” </a:t>
            </a:r>
            <a:r>
              <a:rPr lang="en-US" sz="2100" dirty="0" err="1"/>
              <a:t>lionessPolysemantic</a:t>
            </a:r>
            <a:r>
              <a:rPr lang="en-US" sz="2100" dirty="0"/>
              <a:t> (some meanings)-</a:t>
            </a:r>
            <a:r>
              <a:rPr lang="en-US" sz="2100" dirty="0" err="1"/>
              <a:t>hood“condition</a:t>
            </a:r>
            <a:r>
              <a:rPr lang="en-US" sz="2100" dirty="0"/>
              <a:t> or quality” </a:t>
            </a:r>
            <a:r>
              <a:rPr lang="en-US" sz="2100" dirty="0" err="1"/>
              <a:t>womanhood“collection</a:t>
            </a:r>
            <a:r>
              <a:rPr lang="en-US" sz="2100" dirty="0"/>
              <a:t> or group” brotherhood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000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PREFIXATION The formation of words with the help of prefixes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Deverbal</a:t>
            </a:r>
            <a:r>
              <a:rPr lang="en-US" sz="2800" b="1" dirty="0"/>
              <a:t> prefixes (added to the verbal bases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Re-</a:t>
            </a:r>
            <a:r>
              <a:rPr lang="en-US" sz="2800" dirty="0"/>
              <a:t>, over-, </a:t>
            </a:r>
            <a:r>
              <a:rPr lang="en-US" sz="2800" dirty="0" smtClean="0"/>
              <a:t>out-</a:t>
            </a:r>
          </a:p>
          <a:p>
            <a:pPr marL="0" indent="0">
              <a:buNone/>
            </a:pPr>
            <a:r>
              <a:rPr lang="en-US" sz="2800" b="1" dirty="0" err="1" smtClean="0"/>
              <a:t>Denominal</a:t>
            </a:r>
            <a:r>
              <a:rPr lang="en-US" sz="2800" b="1" dirty="0" smtClean="0"/>
              <a:t> </a:t>
            </a:r>
            <a:r>
              <a:rPr lang="en-US" sz="2800" b="1" dirty="0"/>
              <a:t>prefixes (added to nominal base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Un-</a:t>
            </a:r>
            <a:r>
              <a:rPr lang="en-US" sz="2800" dirty="0"/>
              <a:t>, de-, </a:t>
            </a:r>
            <a:r>
              <a:rPr lang="en-US" sz="2800" dirty="0" smtClean="0"/>
              <a:t>ex-</a:t>
            </a:r>
          </a:p>
          <a:p>
            <a:pPr marL="0" indent="0">
              <a:buNone/>
            </a:pPr>
            <a:r>
              <a:rPr lang="en-US" sz="2800" b="1" dirty="0" err="1" smtClean="0"/>
              <a:t>Deadjectival</a:t>
            </a:r>
            <a:r>
              <a:rPr lang="en-US" sz="2800" b="1" dirty="0" smtClean="0"/>
              <a:t> </a:t>
            </a:r>
            <a:r>
              <a:rPr lang="en-US" sz="2800" b="1" dirty="0"/>
              <a:t>prefixes (added to adjectival base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Un-</a:t>
            </a:r>
            <a:r>
              <a:rPr lang="en-US" sz="2800" dirty="0"/>
              <a:t>, bi-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1341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According to the class of words formed prefixes are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Noun-forming</a:t>
            </a:r>
          </a:p>
          <a:p>
            <a:pPr marL="0" indent="0">
              <a:buNone/>
            </a:pPr>
            <a:r>
              <a:rPr lang="en-US" dirty="0" smtClean="0"/>
              <a:t>non-</a:t>
            </a:r>
            <a:r>
              <a:rPr lang="en-US" dirty="0"/>
              <a:t>, sub-, </a:t>
            </a:r>
            <a:r>
              <a:rPr lang="en-US" dirty="0" smtClean="0"/>
              <a:t>ex-</a:t>
            </a:r>
          </a:p>
          <a:p>
            <a:pPr marL="0" indent="0">
              <a:buNone/>
            </a:pPr>
            <a:r>
              <a:rPr lang="en-US" b="1" dirty="0" smtClean="0"/>
              <a:t>Adjective-forming</a:t>
            </a:r>
          </a:p>
          <a:p>
            <a:pPr marL="0" indent="0">
              <a:buNone/>
            </a:pPr>
            <a:r>
              <a:rPr lang="en-US" dirty="0" smtClean="0"/>
              <a:t>un-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-, </a:t>
            </a:r>
            <a:r>
              <a:rPr lang="en-US" dirty="0" err="1" smtClean="0"/>
              <a:t>ir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b="1" dirty="0" smtClean="0"/>
              <a:t>Verb-forming</a:t>
            </a:r>
          </a:p>
          <a:p>
            <a:pPr marL="0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- </a:t>
            </a:r>
            <a:r>
              <a:rPr lang="en-US" dirty="0"/>
              <a:t>\ </a:t>
            </a:r>
            <a:r>
              <a:rPr lang="en-US" dirty="0" err="1"/>
              <a:t>em</a:t>
            </a:r>
            <a:r>
              <a:rPr lang="en-US" dirty="0"/>
              <a:t>-, be-, </a:t>
            </a:r>
            <a:r>
              <a:rPr lang="en-US" dirty="0" smtClean="0"/>
              <a:t>de-</a:t>
            </a:r>
          </a:p>
          <a:p>
            <a:pPr marL="0" indent="0">
              <a:buNone/>
            </a:pPr>
            <a:r>
              <a:rPr lang="en-US" b="1" dirty="0" smtClean="0"/>
              <a:t>Adverb-forming</a:t>
            </a:r>
          </a:p>
          <a:p>
            <a:pPr marL="0" indent="0">
              <a:buNone/>
            </a:pPr>
            <a:r>
              <a:rPr lang="en-US" dirty="0" smtClean="0"/>
              <a:t>un-</a:t>
            </a:r>
            <a:r>
              <a:rPr lang="en-US" dirty="0"/>
              <a:t>, up-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168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Monosemantic</a:t>
            </a:r>
            <a:r>
              <a:rPr lang="en-US" b="1" dirty="0"/>
              <a:t> (one meaning)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smtClean="0"/>
              <a:t>Semantically</a:t>
            </a:r>
          </a:p>
          <a:p>
            <a:r>
              <a:rPr lang="en-US" dirty="0" err="1" smtClean="0"/>
              <a:t>Monosemantic</a:t>
            </a:r>
            <a:r>
              <a:rPr lang="en-US" dirty="0" smtClean="0"/>
              <a:t> </a:t>
            </a:r>
            <a:r>
              <a:rPr lang="en-US" dirty="0"/>
              <a:t>(one meaning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Ex- </a:t>
            </a:r>
            <a:r>
              <a:rPr lang="en-US" dirty="0"/>
              <a:t>“former” </a:t>
            </a:r>
            <a:r>
              <a:rPr lang="en-US" dirty="0" smtClean="0"/>
              <a:t>ex-husband</a:t>
            </a:r>
          </a:p>
          <a:p>
            <a:r>
              <a:rPr lang="en-US" dirty="0" err="1" smtClean="0"/>
              <a:t>Polysemantic</a:t>
            </a:r>
            <a:r>
              <a:rPr lang="en-US" dirty="0" smtClean="0"/>
              <a:t> </a:t>
            </a:r>
            <a:r>
              <a:rPr lang="en-US" dirty="0"/>
              <a:t>(some meanings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dis-</a:t>
            </a:r>
          </a:p>
          <a:p>
            <a:r>
              <a:rPr lang="en-US" dirty="0" smtClean="0"/>
              <a:t>“</a:t>
            </a:r>
            <a:r>
              <a:rPr lang="en-US" dirty="0"/>
              <a:t>not’ </a:t>
            </a:r>
            <a:r>
              <a:rPr lang="en-US" dirty="0" smtClean="0"/>
              <a:t>disadvantage</a:t>
            </a:r>
          </a:p>
          <a:p>
            <a:r>
              <a:rPr lang="en-US" dirty="0" smtClean="0"/>
              <a:t>“</a:t>
            </a:r>
            <a:r>
              <a:rPr lang="en-US" dirty="0"/>
              <a:t>reversal or absence of action” </a:t>
            </a:r>
            <a:r>
              <a:rPr lang="en-US" dirty="0" smtClean="0"/>
              <a:t>diseconomy</a:t>
            </a:r>
          </a:p>
          <a:p>
            <a:r>
              <a:rPr lang="en-US" dirty="0" smtClean="0"/>
              <a:t>“</a:t>
            </a:r>
            <a:r>
              <a:rPr lang="en-US" dirty="0"/>
              <a:t>removal of” to </a:t>
            </a:r>
            <a:r>
              <a:rPr lang="en-US" dirty="0" smtClean="0"/>
              <a:t>disbranch</a:t>
            </a:r>
          </a:p>
          <a:p>
            <a:r>
              <a:rPr lang="en-US" dirty="0" smtClean="0"/>
              <a:t>“</a:t>
            </a:r>
            <a:r>
              <a:rPr lang="en-US" dirty="0"/>
              <a:t>Intensification of an unpleasant action” </a:t>
            </a:r>
            <a:r>
              <a:rPr lang="en-US" dirty="0" err="1"/>
              <a:t>disgrantled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1429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4. Origin of affixes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Native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Suffixes –</a:t>
            </a:r>
            <a:r>
              <a:rPr lang="en-US" sz="2800" dirty="0" err="1"/>
              <a:t>er</a:t>
            </a:r>
            <a:r>
              <a:rPr lang="en-US" sz="2800" dirty="0"/>
              <a:t>, - ness, - </a:t>
            </a:r>
            <a:r>
              <a:rPr lang="en-US" sz="2800" dirty="0" err="1"/>
              <a:t>dom</a:t>
            </a:r>
            <a:r>
              <a:rPr lang="en-US" sz="2800" dirty="0"/>
              <a:t>, -</a:t>
            </a:r>
            <a:r>
              <a:rPr lang="en-US" sz="2800" dirty="0" err="1"/>
              <a:t>ing</a:t>
            </a:r>
            <a:r>
              <a:rPr lang="en-US" sz="2800" dirty="0"/>
              <a:t>, -hood, -ship, -let, -</a:t>
            </a:r>
            <a:r>
              <a:rPr lang="en-US" sz="2800" dirty="0" err="1"/>
              <a:t>ful</a:t>
            </a:r>
            <a:r>
              <a:rPr lang="en-US" sz="2800" dirty="0"/>
              <a:t>,- </a:t>
            </a:r>
            <a:r>
              <a:rPr lang="en-US" sz="2800" dirty="0" err="1"/>
              <a:t>ish</a:t>
            </a:r>
            <a:r>
              <a:rPr lang="en-US" sz="2800" dirty="0"/>
              <a:t>, -ty, -</a:t>
            </a:r>
            <a:r>
              <a:rPr lang="en-US" sz="2800" dirty="0" err="1"/>
              <a:t>en</a:t>
            </a:r>
            <a:r>
              <a:rPr lang="en-US" sz="2800" dirty="0"/>
              <a:t>, - like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Prefixes </a:t>
            </a:r>
            <a:r>
              <a:rPr lang="en-US" sz="2800" dirty="0" err="1"/>
              <a:t>mis</a:t>
            </a:r>
            <a:r>
              <a:rPr lang="en-US" sz="2800" dirty="0"/>
              <a:t>-, un-, over-, </a:t>
            </a:r>
            <a:r>
              <a:rPr lang="en-US" sz="2800" dirty="0" smtClean="0"/>
              <a:t>be-</a:t>
            </a:r>
          </a:p>
          <a:p>
            <a:r>
              <a:rPr lang="en-US" sz="2800" dirty="0" smtClean="0"/>
              <a:t>Latin-able</a:t>
            </a:r>
            <a:r>
              <a:rPr lang="en-US" sz="2800" dirty="0"/>
              <a:t>\ -</a:t>
            </a:r>
            <a:r>
              <a:rPr lang="en-US" sz="2800" dirty="0" err="1"/>
              <a:t>ible</a:t>
            </a:r>
            <a:r>
              <a:rPr lang="en-US" sz="2800" dirty="0"/>
              <a:t>, -ant\ -</a:t>
            </a:r>
            <a:r>
              <a:rPr lang="en-US" sz="2800" dirty="0" err="1"/>
              <a:t>ent</a:t>
            </a:r>
            <a:r>
              <a:rPr lang="en-US" sz="2800" dirty="0"/>
              <a:t>,- extra-, pre-, </a:t>
            </a:r>
            <a:r>
              <a:rPr lang="en-US" sz="2800" dirty="0" smtClean="0"/>
              <a:t>ultra-</a:t>
            </a:r>
          </a:p>
          <a:p>
            <a:r>
              <a:rPr lang="en-US" sz="2800" dirty="0" smtClean="0"/>
              <a:t>Greek -</a:t>
            </a:r>
            <a:r>
              <a:rPr lang="en-US" sz="2800" dirty="0" err="1" smtClean="0"/>
              <a:t>ist</a:t>
            </a:r>
            <a:r>
              <a:rPr lang="en-US" sz="2800" dirty="0"/>
              <a:t>, -ism, -</a:t>
            </a:r>
            <a:r>
              <a:rPr lang="en-US" sz="2800" dirty="0" err="1"/>
              <a:t>ite</a:t>
            </a:r>
            <a:r>
              <a:rPr lang="en-US" sz="2800" dirty="0"/>
              <a:t>, -</a:t>
            </a:r>
            <a:r>
              <a:rPr lang="en-US" sz="2800" dirty="0" err="1"/>
              <a:t>izeanti</a:t>
            </a:r>
            <a:r>
              <a:rPr lang="en-US" sz="2800" dirty="0"/>
              <a:t>-, </a:t>
            </a:r>
            <a:r>
              <a:rPr lang="en-US" sz="2800" dirty="0" err="1"/>
              <a:t>sym</a:t>
            </a:r>
            <a:r>
              <a:rPr lang="en-US" sz="2800" dirty="0"/>
              <a:t>-\ </a:t>
            </a:r>
            <a:r>
              <a:rPr lang="en-US" sz="2800" dirty="0" err="1" smtClean="0"/>
              <a:t>syn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French–age</a:t>
            </a:r>
            <a:r>
              <a:rPr lang="en-US" sz="2800" dirty="0"/>
              <a:t>, -</a:t>
            </a:r>
            <a:r>
              <a:rPr lang="en-US" sz="2800" dirty="0" err="1"/>
              <a:t>ance</a:t>
            </a:r>
            <a:r>
              <a:rPr lang="en-US" sz="2800" dirty="0"/>
              <a:t>\-</a:t>
            </a:r>
            <a:r>
              <a:rPr lang="en-US" sz="2800" dirty="0" err="1"/>
              <a:t>ence</a:t>
            </a:r>
            <a:r>
              <a:rPr lang="en-US" sz="2800" dirty="0"/>
              <a:t>, -</a:t>
            </a:r>
            <a:r>
              <a:rPr lang="en-US" sz="2800" dirty="0" err="1"/>
              <a:t>ard</a:t>
            </a:r>
            <a:r>
              <a:rPr lang="en-US" sz="2800" dirty="0"/>
              <a:t>, - ate, -</a:t>
            </a:r>
            <a:r>
              <a:rPr lang="en-US" sz="2800" dirty="0" err="1"/>
              <a:t>ee</a:t>
            </a:r>
            <a:r>
              <a:rPr lang="en-US" sz="2800" dirty="0"/>
              <a:t>, -</a:t>
            </a:r>
            <a:r>
              <a:rPr lang="en-US" sz="2800" dirty="0" err="1"/>
              <a:t>ess,en</a:t>
            </a:r>
            <a:r>
              <a:rPr lang="en-US" sz="2800" dirty="0"/>
              <a:t>-\-</a:t>
            </a:r>
            <a:r>
              <a:rPr lang="en-US" sz="2800" dirty="0" err="1"/>
              <a:t>em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4102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HYBRIDS are words made up of elements derived from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two or more different </a:t>
            </a:r>
            <a:r>
              <a:rPr lang="en-US" sz="3200" dirty="0" smtClean="0"/>
              <a:t>languages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foreign base is combined with a native </a:t>
            </a:r>
            <a:r>
              <a:rPr lang="en-US" sz="3200" dirty="0" smtClean="0"/>
              <a:t>affix</a:t>
            </a:r>
          </a:p>
          <a:p>
            <a:r>
              <a:rPr lang="en-US" sz="3200" dirty="0" smtClean="0"/>
              <a:t>EX </a:t>
            </a:r>
            <a:r>
              <a:rPr lang="en-US" sz="3200" dirty="0"/>
              <a:t>schoolboy (Greek + English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native base is combined with a foreign </a:t>
            </a:r>
            <a:r>
              <a:rPr lang="en-US" sz="3200" dirty="0" smtClean="0"/>
              <a:t>affix</a:t>
            </a:r>
          </a:p>
          <a:p>
            <a:r>
              <a:rPr lang="en-US" sz="3200" dirty="0" smtClean="0"/>
              <a:t>EX </a:t>
            </a:r>
            <a:r>
              <a:rPr lang="en-US" sz="3200" dirty="0"/>
              <a:t>blackguard (English + French)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991148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Productivity of affixes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Productive </a:t>
            </a:r>
            <a:r>
              <a:rPr lang="en-US" dirty="0" smtClean="0"/>
              <a:t>affixes</a:t>
            </a:r>
            <a:r>
              <a:rPr lang="uk-UA" dirty="0" smtClean="0"/>
              <a:t> </a:t>
            </a:r>
            <a:r>
              <a:rPr lang="en-US" dirty="0" smtClean="0"/>
              <a:t>take </a:t>
            </a:r>
            <a:r>
              <a:rPr lang="en-US" dirty="0"/>
              <a:t>part in deriving new words in modern </a:t>
            </a:r>
            <a:r>
              <a:rPr lang="en-US" dirty="0" smtClean="0"/>
              <a:t>language: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Prefixex</a:t>
            </a:r>
            <a:r>
              <a:rPr lang="en-US" dirty="0" smtClean="0"/>
              <a:t> </a:t>
            </a:r>
            <a:r>
              <a:rPr lang="en-US" dirty="0"/>
              <a:t>de-, re-, pre-, non-, un-, </a:t>
            </a:r>
            <a:r>
              <a:rPr lang="en-US" dirty="0" smtClean="0"/>
              <a:t>anti-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Suffixes: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Verb </a:t>
            </a:r>
            <a:r>
              <a:rPr lang="en-US" dirty="0" err="1"/>
              <a:t>ize</a:t>
            </a:r>
            <a:r>
              <a:rPr lang="en-US" dirty="0"/>
              <a:t>\ -</a:t>
            </a:r>
            <a:r>
              <a:rPr lang="en-US" dirty="0" err="1"/>
              <a:t>ise</a:t>
            </a:r>
            <a:r>
              <a:rPr lang="en-US" dirty="0"/>
              <a:t>, -</a:t>
            </a:r>
            <a:r>
              <a:rPr lang="en-US" dirty="0" smtClean="0"/>
              <a:t>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Noun </a:t>
            </a:r>
            <a:r>
              <a:rPr lang="en-US" dirty="0" err="1"/>
              <a:t>er</a:t>
            </a:r>
            <a:r>
              <a:rPr lang="en-US" dirty="0"/>
              <a:t>\-or, -</a:t>
            </a:r>
            <a:r>
              <a:rPr lang="en-US" dirty="0" err="1"/>
              <a:t>ing</a:t>
            </a:r>
            <a:r>
              <a:rPr lang="en-US" dirty="0"/>
              <a:t>, - ness, -</a:t>
            </a:r>
            <a:r>
              <a:rPr lang="en-US" dirty="0" err="1"/>
              <a:t>ation</a:t>
            </a:r>
            <a:r>
              <a:rPr lang="en-US" dirty="0"/>
              <a:t>, -</a:t>
            </a:r>
            <a:r>
              <a:rPr lang="en-US" dirty="0" err="1"/>
              <a:t>ee</a:t>
            </a:r>
            <a:r>
              <a:rPr lang="en-US" dirty="0"/>
              <a:t>, -ism, -</a:t>
            </a:r>
            <a:r>
              <a:rPr lang="en-US" dirty="0" err="1"/>
              <a:t>ist</a:t>
            </a:r>
            <a:r>
              <a:rPr lang="en-US" dirty="0"/>
              <a:t>, -</a:t>
            </a:r>
            <a:r>
              <a:rPr lang="en-US" dirty="0" err="1"/>
              <a:t>ry</a:t>
            </a:r>
            <a:r>
              <a:rPr lang="en-US" dirty="0"/>
              <a:t>, -</a:t>
            </a:r>
            <a:r>
              <a:rPr lang="en-US" dirty="0" err="1"/>
              <a:t>ics</a:t>
            </a:r>
            <a:r>
              <a:rPr lang="en-US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Adjective </a:t>
            </a:r>
            <a:r>
              <a:rPr lang="en-US" dirty="0"/>
              <a:t>-able, - </a:t>
            </a:r>
            <a:r>
              <a:rPr lang="en-US" dirty="0" err="1"/>
              <a:t>ic</a:t>
            </a:r>
            <a:r>
              <a:rPr lang="en-US" dirty="0"/>
              <a:t>, -</a:t>
            </a:r>
            <a:r>
              <a:rPr lang="en-US" dirty="0" err="1"/>
              <a:t>ish</a:t>
            </a:r>
            <a:r>
              <a:rPr lang="en-US" dirty="0"/>
              <a:t>, -</a:t>
            </a:r>
            <a:r>
              <a:rPr lang="en-US" dirty="0" err="1"/>
              <a:t>ed</a:t>
            </a:r>
            <a:r>
              <a:rPr lang="en-US" dirty="0"/>
              <a:t>, -less, -</a:t>
            </a:r>
            <a:r>
              <a:rPr lang="en-US" dirty="0" smtClean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Adverb </a:t>
            </a:r>
            <a:r>
              <a:rPr lang="en-US" dirty="0" err="1" smtClean="0"/>
              <a:t>ly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Non-productive </a:t>
            </a:r>
            <a:r>
              <a:rPr lang="en-US" dirty="0"/>
              <a:t>affixes are not used very </a:t>
            </a:r>
            <a:r>
              <a:rPr lang="en-US" dirty="0" smtClean="0"/>
              <a:t>often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Noun </a:t>
            </a:r>
            <a:r>
              <a:rPr lang="en-US" dirty="0" err="1"/>
              <a:t>th</a:t>
            </a:r>
            <a:r>
              <a:rPr lang="en-US" dirty="0"/>
              <a:t>, -hood, -</a:t>
            </a:r>
            <a:r>
              <a:rPr lang="en-US" dirty="0" smtClean="0"/>
              <a:t>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Verb </a:t>
            </a:r>
            <a:r>
              <a:rPr lang="en-US" dirty="0" err="1" smtClean="0"/>
              <a:t>en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Adjective </a:t>
            </a:r>
            <a:r>
              <a:rPr lang="en-US" dirty="0"/>
              <a:t>- </a:t>
            </a:r>
            <a:r>
              <a:rPr lang="en-US" dirty="0" err="1"/>
              <a:t>ful</a:t>
            </a:r>
            <a:r>
              <a:rPr lang="en-US" dirty="0"/>
              <a:t>, - some, -</a:t>
            </a:r>
            <a:r>
              <a:rPr lang="en-US" dirty="0" err="1"/>
              <a:t>en</a:t>
            </a:r>
            <a:r>
              <a:rPr lang="en-US" dirty="0"/>
              <a:t>, -</a:t>
            </a:r>
            <a:r>
              <a:rPr lang="en-US" dirty="0" err="1"/>
              <a:t>ous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3172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Affixation Suffixation words are formed with the help of suffixes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a part-of-speech meaning (e.g. work – worker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transfers </a:t>
            </a:r>
            <a:r>
              <a:rPr lang="en-US" dirty="0"/>
              <a:t>a word into a different semantic group (e.g. child – childhood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</a:t>
            </a:r>
            <a:r>
              <a:rPr lang="en-US" dirty="0"/>
              <a:t>characteristic of noun and adjective </a:t>
            </a:r>
            <a:r>
              <a:rPr lang="en-US" dirty="0" smtClean="0"/>
              <a:t>formation</a:t>
            </a:r>
          </a:p>
          <a:p>
            <a:r>
              <a:rPr lang="en-US" dirty="0" err="1" smtClean="0"/>
              <a:t>Prefixation</a:t>
            </a:r>
            <a:endParaRPr lang="en-US" dirty="0" smtClean="0"/>
          </a:p>
          <a:p>
            <a:r>
              <a:rPr lang="en-US" dirty="0" smtClean="0"/>
              <a:t>words </a:t>
            </a:r>
            <a:r>
              <a:rPr lang="en-US" dirty="0"/>
              <a:t>are formed with the help of </a:t>
            </a:r>
            <a:r>
              <a:rPr lang="en-US" dirty="0" smtClean="0"/>
              <a:t>prefixes </a:t>
            </a:r>
          </a:p>
          <a:p>
            <a:r>
              <a:rPr lang="en-US" dirty="0" smtClean="0"/>
              <a:t>does </a:t>
            </a:r>
            <a:r>
              <a:rPr lang="en-US" dirty="0"/>
              <a:t>not change a part-of- speech meaning (e.g. usual – unusual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about </a:t>
            </a:r>
            <a:r>
              <a:rPr lang="en-US" dirty="0"/>
              <a:t>25 prefixes form one part of speech from another (e.g. head – to behead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</a:t>
            </a:r>
            <a:r>
              <a:rPr lang="en-US" dirty="0"/>
              <a:t>characteristic of verb formation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694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 appropriate suffixes to the verbal bases to form words </a:t>
            </a:r>
            <a:r>
              <a:rPr lang="en-US" dirty="0" smtClean="0"/>
              <a:t>corresponding to </a:t>
            </a:r>
            <a:r>
              <a:rPr lang="en-US" dirty="0"/>
              <a:t>the meaning of the given sentences and analyze the process</a:t>
            </a:r>
          </a:p>
          <a:p>
            <a:r>
              <a:rPr lang="en-US" dirty="0"/>
              <a:t>EX There was an (amuse) story in the paper.</a:t>
            </a:r>
          </a:p>
          <a:p>
            <a:pPr marL="0" indent="0">
              <a:buNone/>
            </a:pPr>
            <a:r>
              <a:rPr lang="en-US" dirty="0"/>
              <a:t>Verbal base AMUSE + adjective forming suffix –ING= </a:t>
            </a:r>
            <a:r>
              <a:rPr lang="en-US" dirty="0" err="1"/>
              <a:t>adj</a:t>
            </a:r>
            <a:r>
              <a:rPr lang="en-US" dirty="0"/>
              <a:t> AMUSING</a:t>
            </a:r>
          </a:p>
          <a:p>
            <a:r>
              <a:rPr lang="en-US" dirty="0"/>
              <a:t>He made himself (use) by handing round the coffee cups.</a:t>
            </a:r>
          </a:p>
          <a:p>
            <a:pPr marL="0" indent="0">
              <a:buNone/>
            </a:pPr>
            <a:r>
              <a:rPr lang="en-US" dirty="0"/>
              <a:t>Verbal base USE + </a:t>
            </a:r>
            <a:r>
              <a:rPr lang="en-US" dirty="0" err="1"/>
              <a:t>adj</a:t>
            </a:r>
            <a:r>
              <a:rPr lang="en-US" dirty="0"/>
              <a:t> forming suffix –FUL = </a:t>
            </a:r>
            <a:r>
              <a:rPr lang="en-US" dirty="0" err="1"/>
              <a:t>adj</a:t>
            </a:r>
            <a:r>
              <a:rPr lang="en-US" dirty="0"/>
              <a:t> USEFUL</a:t>
            </a:r>
          </a:p>
          <a:p>
            <a:r>
              <a:rPr lang="en-US" dirty="0"/>
              <a:t>The photos made him look quite (attract)</a:t>
            </a:r>
          </a:p>
          <a:p>
            <a:pPr marL="0" indent="0">
              <a:buNone/>
            </a:pPr>
            <a:r>
              <a:rPr lang="en-US" dirty="0"/>
              <a:t>Verbal base ATRACT + </a:t>
            </a:r>
            <a:r>
              <a:rPr lang="en-US" dirty="0" err="1"/>
              <a:t>adj</a:t>
            </a:r>
            <a:r>
              <a:rPr lang="en-US" dirty="0"/>
              <a:t> forming suffix –IVE = </a:t>
            </a:r>
            <a:r>
              <a:rPr lang="en-US" dirty="0" err="1"/>
              <a:t>adj</a:t>
            </a:r>
            <a:r>
              <a:rPr lang="en-US" dirty="0"/>
              <a:t> ATTRACTIVE</a:t>
            </a:r>
          </a:p>
          <a:p>
            <a:r>
              <a:rPr lang="en-US" dirty="0"/>
              <a:t>He didn’t want to meet other (appoint) to the post.</a:t>
            </a:r>
          </a:p>
          <a:p>
            <a:pPr marL="0" indent="0">
              <a:buNone/>
            </a:pPr>
            <a:r>
              <a:rPr lang="en-US" dirty="0"/>
              <a:t>Verbal base APPOINT + noun forming suffix –EE = noun APPOINTEE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8555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 types of word-formation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word-derivation</a:t>
            </a:r>
          </a:p>
          <a:p>
            <a:r>
              <a:rPr lang="en-US" dirty="0" smtClean="0"/>
              <a:t>word-composition</a:t>
            </a:r>
          </a:p>
          <a:p>
            <a:r>
              <a:rPr lang="en-US" dirty="0" smtClean="0"/>
              <a:t>Affixation</a:t>
            </a:r>
          </a:p>
          <a:p>
            <a:r>
              <a:rPr lang="en-US" dirty="0" smtClean="0"/>
              <a:t>Conversion. Conversion is a </a:t>
            </a:r>
            <a:r>
              <a:rPr lang="en-US" dirty="0"/>
              <a:t>process of creating a new word from an existing word by changing its part of </a:t>
            </a:r>
            <a:r>
              <a:rPr lang="en-US" dirty="0" smtClean="0"/>
              <a:t>speech.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morphemic shape of the original word remains </a:t>
            </a:r>
            <a:r>
              <a:rPr lang="en-US" dirty="0" smtClean="0"/>
              <a:t>unchanged. The </a:t>
            </a:r>
            <a:r>
              <a:rPr lang="en-US" dirty="0"/>
              <a:t>new word acquires a meaning, which differs from that of the original one though it can be easily associated with </a:t>
            </a:r>
            <a:r>
              <a:rPr lang="en-US" dirty="0" smtClean="0"/>
              <a:t>it. The </a:t>
            </a:r>
            <a:r>
              <a:rPr lang="en-US" dirty="0"/>
              <a:t>converted word acquires a new paradigm and a new syntactic function</a:t>
            </a:r>
            <a:endParaRPr lang="en-US" dirty="0" smtClean="0"/>
          </a:p>
          <a:p>
            <a:r>
              <a:rPr lang="en-US" dirty="0" smtClean="0"/>
              <a:t>shortening and abbreviation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538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79775" y="623887"/>
            <a:ext cx="8912225" cy="5028767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/>
              <a:t>Words are divisible into smaller units – </a:t>
            </a:r>
            <a:r>
              <a:rPr lang="en-US" b="1" dirty="0" smtClean="0"/>
              <a:t>morphemes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en-US" dirty="0" smtClean="0"/>
              <a:t>All </a:t>
            </a:r>
            <a:r>
              <a:rPr lang="en-US" dirty="0"/>
              <a:t>morphemes are subdivided into roots (radicals) and affixes (prefixes and suffixes)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uk-UA" dirty="0" smtClean="0"/>
              <a:t>- </a:t>
            </a:r>
            <a:r>
              <a:rPr lang="en-US" dirty="0" smtClean="0"/>
              <a:t>Words </a:t>
            </a:r>
            <a:r>
              <a:rPr lang="en-US" dirty="0"/>
              <a:t>consisting of a root and an affix are derivatives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uk-UA" dirty="0" smtClean="0"/>
              <a:t>- </a:t>
            </a:r>
            <a:r>
              <a:rPr lang="en-US" dirty="0" smtClean="0"/>
              <a:t>Derived </a:t>
            </a:r>
            <a:r>
              <a:rPr lang="en-US" dirty="0"/>
              <a:t>words are produced by the process of word-building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46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4294967295"/>
          </p:nvPr>
        </p:nvSpPr>
        <p:spPr>
          <a:xfrm>
            <a:off x="2627313" y="720725"/>
            <a:ext cx="9564687" cy="51911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/>
              <a:t>Рекомендована </a:t>
            </a:r>
            <a:r>
              <a:rPr lang="uk-UA" b="1" dirty="0" smtClean="0"/>
              <a:t>література</a:t>
            </a:r>
            <a:r>
              <a:rPr lang="en-US" b="1" dirty="0"/>
              <a:t>:</a:t>
            </a:r>
            <a:endParaRPr lang="uk-UA" dirty="0"/>
          </a:p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err="1"/>
              <a:t>Анікеєнко</a:t>
            </a:r>
            <a:r>
              <a:rPr lang="uk-UA" dirty="0"/>
              <a:t> І. Г. Практикум з курсу лексикології англійської мови для студентів ІІІ</a:t>
            </a:r>
            <a:r>
              <a:rPr lang="uk-UA" b="1" dirty="0"/>
              <a:t> </a:t>
            </a:r>
            <a:r>
              <a:rPr lang="uk-UA" dirty="0"/>
              <a:t>курсу / І. Г. </a:t>
            </a:r>
            <a:r>
              <a:rPr lang="uk-UA" dirty="0" err="1"/>
              <a:t>Анікеєнко</a:t>
            </a:r>
            <a:r>
              <a:rPr lang="uk-UA" dirty="0"/>
              <a:t>, Л.Ф. </a:t>
            </a:r>
            <a:r>
              <a:rPr lang="uk-UA" dirty="0" err="1"/>
              <a:t>Бойцан</a:t>
            </a:r>
            <a:r>
              <a:rPr lang="uk-UA" dirty="0"/>
              <a:t>, Л. В. </a:t>
            </a:r>
            <a:r>
              <a:rPr lang="uk-UA" dirty="0" err="1"/>
              <a:t>Ганецька</a:t>
            </a:r>
            <a:r>
              <a:rPr lang="uk-UA" dirty="0"/>
              <a:t>. – Київ: Вид-во КДУ, 1999. – 72 c. 14</a:t>
            </a:r>
          </a:p>
          <a:p>
            <a:r>
              <a:rPr lang="uk-UA" dirty="0"/>
              <a:t>2. Верба Л. Г. Порівняльна лексикологія англійської та української мов / Л. Г. Верба. –Вінниця: Вид-во Нова книга, 2003. – 160 с. </a:t>
            </a:r>
          </a:p>
          <a:p>
            <a:r>
              <a:rPr lang="uk-UA" dirty="0"/>
              <a:t>3. </a:t>
            </a:r>
            <a:r>
              <a:rPr lang="uk-UA" dirty="0" err="1"/>
              <a:t>Гороть</a:t>
            </a:r>
            <a:r>
              <a:rPr lang="uk-UA" dirty="0"/>
              <a:t> Є. І Теоретична й практична лексикологія сучасної англійської мови / за ред.</a:t>
            </a:r>
            <a:r>
              <a:rPr lang="uk-UA" b="1" dirty="0"/>
              <a:t> </a:t>
            </a:r>
            <a:r>
              <a:rPr lang="uk-UA" dirty="0"/>
              <a:t>Є. І. </a:t>
            </a:r>
            <a:r>
              <a:rPr lang="uk-UA" dirty="0" err="1"/>
              <a:t>Гороть</a:t>
            </a:r>
            <a:r>
              <a:rPr lang="uk-UA" dirty="0"/>
              <a:t>. – Луцьк : </a:t>
            </a:r>
            <a:r>
              <a:rPr lang="uk-UA" dirty="0" err="1"/>
              <a:t>Волин</a:t>
            </a:r>
            <a:r>
              <a:rPr lang="uk-UA" dirty="0"/>
              <a:t>. </a:t>
            </a:r>
            <a:r>
              <a:rPr lang="uk-UA" dirty="0" err="1"/>
              <a:t>нац</a:t>
            </a:r>
            <a:r>
              <a:rPr lang="uk-UA" dirty="0"/>
              <a:t>. ун-т ім. Лесі Українки, 2011. – 340с.</a:t>
            </a:r>
          </a:p>
          <a:p>
            <a:r>
              <a:rPr lang="uk-UA" dirty="0"/>
              <a:t>4. </a:t>
            </a:r>
            <a:r>
              <a:rPr lang="uk-UA" dirty="0" err="1"/>
              <a:t>Квеселевич</a:t>
            </a:r>
            <a:r>
              <a:rPr lang="uk-UA" dirty="0"/>
              <a:t> Д.І., </a:t>
            </a:r>
            <a:r>
              <a:rPr lang="uk-UA" dirty="0" err="1"/>
              <a:t>Сасіна</a:t>
            </a:r>
            <a:r>
              <a:rPr lang="uk-UA" dirty="0"/>
              <a:t> В.П. Практикум з лексикології сучасної англійської мови. –Вінниця: Вид-во Нова книга, 2001. – 126 с. </a:t>
            </a:r>
          </a:p>
          <a:p>
            <a:r>
              <a:rPr lang="uk-UA" dirty="0"/>
              <a:t>5. Мостовий М.І. Лексикологія англійської мови / М. І. Мостовий. – Харків: Вид-во</a:t>
            </a:r>
            <a:r>
              <a:rPr lang="uk-UA" b="1" dirty="0"/>
              <a:t> </a:t>
            </a:r>
            <a:r>
              <a:rPr lang="uk-UA" dirty="0"/>
              <a:t>Основа, 1993. – 172 с.</a:t>
            </a:r>
          </a:p>
          <a:p>
            <a:r>
              <a:rPr lang="uk-UA" dirty="0"/>
              <a:t>6. </a:t>
            </a:r>
            <a:r>
              <a:rPr lang="uk-UA" dirty="0" err="1"/>
              <a:t>Ніколенко</a:t>
            </a:r>
            <a:r>
              <a:rPr lang="uk-UA" dirty="0"/>
              <a:t> А. Г. Лексикологія англійської мови – теорія і практика /А. Г. </a:t>
            </a:r>
            <a:r>
              <a:rPr lang="uk-UA" dirty="0" err="1"/>
              <a:t>Ніколенко</a:t>
            </a:r>
            <a:r>
              <a:rPr lang="uk-UA" dirty="0"/>
              <a:t>. – Вінниця: Нова книга, 2007. – 528с. </a:t>
            </a:r>
          </a:p>
          <a:p>
            <a:r>
              <a:rPr lang="uk-UA" dirty="0"/>
              <a:t>7. </a:t>
            </a:r>
            <a:r>
              <a:rPr lang="uk-UA" dirty="0" err="1"/>
              <a:t>Полюжин</a:t>
            </a:r>
            <a:r>
              <a:rPr lang="uk-UA" dirty="0"/>
              <a:t> М. М. Функціональний і когнітивний аспекти англійського</a:t>
            </a:r>
            <a:r>
              <a:rPr lang="uk-UA" b="1" dirty="0"/>
              <a:t> </a:t>
            </a:r>
            <a:r>
              <a:rPr lang="uk-UA" dirty="0"/>
              <a:t>словотворення / М </a:t>
            </a:r>
            <a:r>
              <a:rPr lang="uk-UA" dirty="0" err="1"/>
              <a:t>М.Полюжин</a:t>
            </a:r>
            <a:r>
              <a:rPr lang="uk-UA" dirty="0"/>
              <a:t>.. – Ужгород: Закарпаття, 1999. – 240 с.</a:t>
            </a:r>
          </a:p>
          <a:p>
            <a:r>
              <a:rPr lang="en-US" dirty="0"/>
              <a:t>8</a:t>
            </a:r>
            <a:r>
              <a:rPr lang="uk-UA" dirty="0" smtClean="0"/>
              <a:t>. </a:t>
            </a:r>
            <a:r>
              <a:rPr lang="uk-UA" dirty="0" err="1"/>
              <a:t>Cruise</a:t>
            </a:r>
            <a:r>
              <a:rPr lang="uk-UA" dirty="0"/>
              <a:t> D. A. </a:t>
            </a:r>
            <a:r>
              <a:rPr lang="uk-UA" dirty="0" err="1"/>
              <a:t>Lexical</a:t>
            </a:r>
            <a:r>
              <a:rPr lang="uk-UA" dirty="0"/>
              <a:t> </a:t>
            </a:r>
            <a:r>
              <a:rPr lang="uk-UA" dirty="0" err="1"/>
              <a:t>Semantics</a:t>
            </a:r>
            <a:r>
              <a:rPr lang="uk-UA" dirty="0"/>
              <a:t> / D. A. </a:t>
            </a:r>
            <a:r>
              <a:rPr lang="uk-UA" dirty="0" err="1"/>
              <a:t>Cruise</a:t>
            </a:r>
            <a:r>
              <a:rPr lang="uk-UA" dirty="0"/>
              <a:t>. – </a:t>
            </a:r>
            <a:r>
              <a:rPr lang="uk-UA" dirty="0" err="1"/>
              <a:t>Cambridge</a:t>
            </a:r>
            <a:r>
              <a:rPr lang="uk-UA" dirty="0"/>
              <a:t>: </a:t>
            </a:r>
            <a:r>
              <a:rPr lang="uk-UA" dirty="0" err="1"/>
              <a:t>Cambridge</a:t>
            </a:r>
            <a:r>
              <a:rPr lang="uk-UA" dirty="0"/>
              <a:t> </a:t>
            </a:r>
            <a:r>
              <a:rPr lang="uk-UA" dirty="0" err="1"/>
              <a:t>University</a:t>
            </a:r>
            <a:r>
              <a:rPr lang="uk-UA" b="1" dirty="0"/>
              <a:t> </a:t>
            </a:r>
            <a:r>
              <a:rPr lang="uk-UA" dirty="0" err="1"/>
              <a:t>Press</a:t>
            </a:r>
            <a:r>
              <a:rPr lang="uk-UA" dirty="0"/>
              <a:t>, 1995. – 310 p. </a:t>
            </a:r>
          </a:p>
          <a:p>
            <a:r>
              <a:rPr lang="en-US" dirty="0"/>
              <a:t>9</a:t>
            </a:r>
            <a:r>
              <a:rPr lang="uk-UA" dirty="0" smtClean="0"/>
              <a:t>. </a:t>
            </a:r>
            <a:r>
              <a:rPr lang="uk-UA" dirty="0" err="1"/>
              <a:t>Crystal</a:t>
            </a:r>
            <a:r>
              <a:rPr lang="uk-UA" dirty="0"/>
              <a:t> D.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Cambridge</a:t>
            </a:r>
            <a:r>
              <a:rPr lang="uk-UA" dirty="0"/>
              <a:t> </a:t>
            </a:r>
            <a:r>
              <a:rPr lang="uk-UA" dirty="0" err="1"/>
              <a:t>Encyclopedia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 </a:t>
            </a:r>
            <a:r>
              <a:rPr lang="uk-UA" dirty="0" err="1"/>
              <a:t>Language</a:t>
            </a:r>
            <a:r>
              <a:rPr lang="uk-UA" dirty="0"/>
              <a:t> / D. </a:t>
            </a:r>
            <a:r>
              <a:rPr lang="uk-UA" dirty="0" err="1"/>
              <a:t>Crystal</a:t>
            </a:r>
            <a:r>
              <a:rPr lang="uk-UA" dirty="0"/>
              <a:t>. –</a:t>
            </a:r>
            <a:r>
              <a:rPr lang="uk-UA" dirty="0" err="1"/>
              <a:t>Cambridge</a:t>
            </a:r>
            <a:r>
              <a:rPr lang="uk-UA" dirty="0"/>
              <a:t>: </a:t>
            </a:r>
            <a:r>
              <a:rPr lang="uk-UA" dirty="0" err="1"/>
              <a:t>Cambridge</a:t>
            </a:r>
            <a:r>
              <a:rPr lang="uk-UA" dirty="0"/>
              <a:t> </a:t>
            </a:r>
            <a:r>
              <a:rPr lang="uk-UA" dirty="0" err="1"/>
              <a:t>University</a:t>
            </a:r>
            <a:r>
              <a:rPr lang="uk-UA" dirty="0"/>
              <a:t> </a:t>
            </a:r>
            <a:r>
              <a:rPr lang="uk-UA" dirty="0" err="1"/>
              <a:t>Press</a:t>
            </a:r>
            <a:r>
              <a:rPr lang="uk-UA" dirty="0"/>
              <a:t>, 1995. – 489 p. </a:t>
            </a:r>
          </a:p>
          <a:p>
            <a:r>
              <a:rPr lang="uk-UA" dirty="0" smtClean="0"/>
              <a:t>1</a:t>
            </a:r>
            <a:r>
              <a:rPr lang="en-US" dirty="0" smtClean="0"/>
              <a:t>0</a:t>
            </a:r>
            <a:r>
              <a:rPr lang="uk-UA" dirty="0" smtClean="0"/>
              <a:t>. </a:t>
            </a:r>
            <a:r>
              <a:rPr lang="uk-UA" dirty="0" err="1"/>
              <a:t>Soloshenko</a:t>
            </a:r>
            <a:r>
              <a:rPr lang="uk-UA" dirty="0"/>
              <a:t> O. D. </a:t>
            </a:r>
            <a:r>
              <a:rPr lang="uk-UA" dirty="0" err="1"/>
              <a:t>Lecture</a:t>
            </a:r>
            <a:r>
              <a:rPr lang="uk-UA" dirty="0"/>
              <a:t> </a:t>
            </a:r>
            <a:r>
              <a:rPr lang="uk-UA" dirty="0" err="1"/>
              <a:t>Notes</a:t>
            </a:r>
            <a:r>
              <a:rPr lang="uk-UA" dirty="0"/>
              <a:t> </a:t>
            </a:r>
            <a:r>
              <a:rPr lang="uk-UA" dirty="0" err="1"/>
              <a:t>On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 </a:t>
            </a:r>
            <a:r>
              <a:rPr lang="uk-UA" dirty="0" err="1"/>
              <a:t>Lexicology</a:t>
            </a:r>
            <a:r>
              <a:rPr lang="uk-UA" dirty="0"/>
              <a:t> / O. D. </a:t>
            </a:r>
            <a:r>
              <a:rPr lang="uk-UA" dirty="0" err="1"/>
              <a:t>Soloshenko</a:t>
            </a:r>
            <a:r>
              <a:rPr lang="uk-UA" dirty="0"/>
              <a:t>, </a:t>
            </a:r>
            <a:r>
              <a:rPr lang="uk-UA" dirty="0" err="1"/>
              <a:t>Yu</a:t>
            </a:r>
            <a:r>
              <a:rPr lang="uk-UA" dirty="0"/>
              <a:t>. A </a:t>
            </a:r>
            <a:r>
              <a:rPr lang="uk-UA" dirty="0" err="1"/>
              <a:t>Zavhorodniev</a:t>
            </a:r>
            <a:r>
              <a:rPr lang="uk-UA" dirty="0"/>
              <a:t>. – </a:t>
            </a:r>
            <a:r>
              <a:rPr lang="uk-UA" dirty="0" err="1"/>
              <a:t>Lviv</a:t>
            </a:r>
            <a:r>
              <a:rPr lang="uk-UA" dirty="0"/>
              <a:t>: </a:t>
            </a:r>
            <a:r>
              <a:rPr lang="uk-UA" dirty="0" err="1"/>
              <a:t>Ivan</a:t>
            </a:r>
            <a:r>
              <a:rPr lang="uk-UA" dirty="0"/>
              <a:t> </a:t>
            </a:r>
            <a:r>
              <a:rPr lang="uk-UA" dirty="0" err="1"/>
              <a:t>Franko</a:t>
            </a:r>
            <a:r>
              <a:rPr lang="uk-UA" dirty="0"/>
              <a:t> </a:t>
            </a:r>
            <a:r>
              <a:rPr lang="uk-UA" dirty="0" err="1"/>
              <a:t>Lviv</a:t>
            </a:r>
            <a:r>
              <a:rPr lang="uk-UA" dirty="0"/>
              <a:t> </a:t>
            </a:r>
            <a:r>
              <a:rPr lang="uk-UA" dirty="0" err="1"/>
              <a:t>State</a:t>
            </a:r>
            <a:r>
              <a:rPr lang="uk-UA" dirty="0"/>
              <a:t> </a:t>
            </a:r>
            <a:r>
              <a:rPr lang="uk-UA" dirty="0" err="1"/>
              <a:t>University</a:t>
            </a:r>
            <a:r>
              <a:rPr lang="uk-UA" dirty="0"/>
              <a:t>, 1998. – 228 p.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1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062181" y="230910"/>
            <a:ext cx="97443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444444"/>
                </a:solidFill>
                <a:effectLst/>
                <a:latin typeface="Open Sans"/>
              </a:rPr>
              <a:t>Word-formation</a:t>
            </a:r>
            <a:endParaRPr lang="uk-UA" sz="3600" b="1" i="1" dirty="0" smtClean="0">
              <a:solidFill>
                <a:srgbClr val="444444"/>
              </a:solidFill>
              <a:effectLst/>
              <a:latin typeface="Open Sans"/>
            </a:endParaRPr>
          </a:p>
          <a:p>
            <a:endParaRPr lang="uk-UA" sz="3600" b="1" i="1" dirty="0" smtClean="0">
              <a:solidFill>
                <a:srgbClr val="444444"/>
              </a:solidFill>
              <a:effectLst/>
              <a:latin typeface="Open Sans"/>
            </a:endParaRPr>
          </a:p>
          <a:p>
            <a:pPr marL="285750" indent="-285750">
              <a:buFontTx/>
              <a:buChar char="-"/>
            </a:pPr>
            <a:r>
              <a:rPr lang="en-US" sz="3600" b="0" i="0" dirty="0" smtClean="0">
                <a:solidFill>
                  <a:srgbClr val="444444"/>
                </a:solidFill>
                <a:effectLst/>
                <a:latin typeface="Open Sans"/>
              </a:rPr>
              <a:t>branch of Lexicology which studies the patterns on which the English language builds words</a:t>
            </a:r>
            <a:endParaRPr lang="uk-UA" sz="3600" b="0" i="0" dirty="0" smtClean="0">
              <a:solidFill>
                <a:srgbClr val="444444"/>
              </a:solidFill>
              <a:effectLst/>
              <a:latin typeface="Open Sans"/>
            </a:endParaRPr>
          </a:p>
          <a:p>
            <a:pPr marL="285750" indent="-285750">
              <a:buFontTx/>
              <a:buChar char="-"/>
            </a:pPr>
            <a:r>
              <a:rPr lang="en-US" sz="3600" b="0" i="0" dirty="0" smtClean="0">
                <a:solidFill>
                  <a:srgbClr val="444444"/>
                </a:solidFill>
                <a:effectLst/>
                <a:latin typeface="Open Sans"/>
              </a:rPr>
              <a:t>process of creating new words from resources of the language after certain semantic and structural formulas and patterns</a:t>
            </a:r>
            <a:endParaRPr lang="uk-UA" sz="3600" b="0" i="0" dirty="0" smtClean="0">
              <a:solidFill>
                <a:srgbClr val="444444"/>
              </a:solidFill>
              <a:effectLst/>
              <a:latin typeface="Open Sans"/>
            </a:endParaRPr>
          </a:p>
          <a:p>
            <a:pPr marL="285750" indent="-285750">
              <a:buFontTx/>
              <a:buChar char="-"/>
            </a:pPr>
            <a:r>
              <a:rPr lang="en-US" sz="3600" b="0" i="0" dirty="0" smtClean="0">
                <a:solidFill>
                  <a:srgbClr val="444444"/>
                </a:solidFill>
                <a:effectLst/>
                <a:latin typeface="Open Sans"/>
              </a:rPr>
              <a:t>Is one of the ways enriching vocabulary of the language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96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325" y="3562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Main types of word-formation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word-derivation</a:t>
            </a:r>
            <a:endParaRPr lang="uk-UA" sz="3200" dirty="0" smtClean="0"/>
          </a:p>
          <a:p>
            <a:r>
              <a:rPr lang="en-US" sz="3200" dirty="0" smtClean="0"/>
              <a:t>word-composition</a:t>
            </a:r>
            <a:endParaRPr lang="uk-UA" sz="3200" dirty="0" smtClean="0"/>
          </a:p>
          <a:p>
            <a:r>
              <a:rPr lang="en-US" sz="3200" dirty="0" smtClean="0"/>
              <a:t>Affixation</a:t>
            </a:r>
            <a:endParaRPr lang="uk-UA" sz="3200" dirty="0" smtClean="0"/>
          </a:p>
          <a:p>
            <a:r>
              <a:rPr lang="en-US" sz="3200" dirty="0" smtClean="0"/>
              <a:t>Conversion</a:t>
            </a:r>
            <a:endParaRPr lang="uk-UA" sz="3200" dirty="0" smtClean="0"/>
          </a:p>
          <a:p>
            <a:r>
              <a:rPr lang="en-US" sz="3200" dirty="0" smtClean="0"/>
              <a:t>shortening </a:t>
            </a:r>
            <a:r>
              <a:rPr lang="en-US" sz="3200" dirty="0"/>
              <a:t>and</a:t>
            </a:r>
            <a:br>
              <a:rPr lang="en-US" sz="3200" dirty="0"/>
            </a:br>
            <a:r>
              <a:rPr lang="en-US" sz="3200" dirty="0"/>
              <a:t>abbreviation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536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Minor types of word-formation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sound- and</a:t>
            </a:r>
            <a:br>
              <a:rPr lang="en-US" sz="3600" dirty="0"/>
            </a:br>
            <a:r>
              <a:rPr lang="en-US" sz="3600" dirty="0"/>
              <a:t>stress </a:t>
            </a:r>
            <a:r>
              <a:rPr lang="en-US" sz="3600" dirty="0" smtClean="0"/>
              <a:t>interchange</a:t>
            </a:r>
            <a:endParaRPr lang="uk-UA" sz="3600" dirty="0" smtClean="0"/>
          </a:p>
          <a:p>
            <a:r>
              <a:rPr lang="en-US" sz="3600" dirty="0" smtClean="0"/>
              <a:t>back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formation</a:t>
            </a:r>
            <a:endParaRPr lang="uk-UA" sz="3600" dirty="0" smtClean="0"/>
          </a:p>
          <a:p>
            <a:r>
              <a:rPr lang="en-US" sz="3600" dirty="0" smtClean="0"/>
              <a:t>sound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imitation</a:t>
            </a:r>
            <a:endParaRPr lang="uk-UA" sz="3600" dirty="0" smtClean="0"/>
          </a:p>
          <a:p>
            <a:r>
              <a:rPr lang="en-US" sz="3600" dirty="0" smtClean="0"/>
              <a:t>blending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24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Derivational Pattern (DP)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 a regular meaningful arrangement, a structure </a:t>
            </a:r>
            <a:r>
              <a:rPr lang="en-US" sz="2800" dirty="0" err="1"/>
              <a:t>thatimposes</a:t>
            </a:r>
            <a:r>
              <a:rPr lang="en-US" sz="2800" dirty="0"/>
              <a:t> rules on the order and the nature of </a:t>
            </a:r>
            <a:r>
              <a:rPr lang="en-US" sz="2800" dirty="0" err="1"/>
              <a:t>thederivational</a:t>
            </a:r>
            <a:r>
              <a:rPr lang="en-US" sz="2800" dirty="0"/>
              <a:t> bases and affixes that may be broughttogether.is a meaningful combination of bases and </a:t>
            </a:r>
            <a:r>
              <a:rPr lang="en-US" sz="2800" dirty="0" err="1"/>
              <a:t>affixesregularly</a:t>
            </a:r>
            <a:r>
              <a:rPr lang="en-US" sz="2800" dirty="0"/>
              <a:t> </a:t>
            </a:r>
            <a:r>
              <a:rPr lang="en-US" sz="2800" dirty="0" err="1"/>
              <a:t>reproducedindicates</a:t>
            </a:r>
            <a:r>
              <a:rPr lang="en-US" sz="2800" dirty="0"/>
              <a:t> the grammatical part-of-speech </a:t>
            </a:r>
            <a:r>
              <a:rPr lang="en-US" sz="2800" dirty="0" err="1"/>
              <a:t>meaningEX</a:t>
            </a:r>
            <a:r>
              <a:rPr lang="en-US" sz="2800" dirty="0"/>
              <a:t> verbal base </a:t>
            </a:r>
            <a:r>
              <a:rPr lang="en-US" sz="2800" dirty="0" err="1"/>
              <a:t>ee</a:t>
            </a:r>
            <a:r>
              <a:rPr lang="en-US" sz="2800" dirty="0"/>
              <a:t> = noun (‘one who is V-</a:t>
            </a:r>
            <a:r>
              <a:rPr lang="en-US" sz="2800" dirty="0" err="1"/>
              <a:t>ed</a:t>
            </a:r>
            <a:r>
              <a:rPr lang="en-US" sz="2800" dirty="0"/>
              <a:t>’)examine </a:t>
            </a:r>
            <a:r>
              <a:rPr lang="en-US" sz="2800" dirty="0" err="1"/>
              <a:t>ee</a:t>
            </a:r>
            <a:r>
              <a:rPr lang="en-US" sz="2800" dirty="0"/>
              <a:t> = examinee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380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DPs </a:t>
            </a:r>
            <a:r>
              <a:rPr lang="en-US" b="1" dirty="0"/>
              <a:t>represent the derivational structure at different levels: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structural </a:t>
            </a:r>
            <a:r>
              <a:rPr lang="en-US" sz="2800" dirty="0" smtClean="0"/>
              <a:t>types.</a:t>
            </a:r>
          </a:p>
          <a:p>
            <a:pPr marL="0" indent="0">
              <a:buNone/>
            </a:pPr>
            <a:r>
              <a:rPr lang="en-US" sz="2800" dirty="0" smtClean="0"/>
              <a:t>Patterns </a:t>
            </a:r>
            <a:r>
              <a:rPr lang="en-US" sz="2800" dirty="0"/>
              <a:t>of this level are structural </a:t>
            </a:r>
            <a:r>
              <a:rPr lang="en-US" sz="2800" dirty="0" smtClean="0"/>
              <a:t>formulas</a:t>
            </a:r>
            <a:r>
              <a:rPr lang="uk-UA" sz="2800" dirty="0" smtClean="0"/>
              <a:t> </a:t>
            </a:r>
            <a:r>
              <a:rPr lang="en-US" sz="2800" dirty="0" smtClean="0"/>
              <a:t>which </a:t>
            </a:r>
            <a:r>
              <a:rPr lang="en-US" sz="2800" dirty="0"/>
              <a:t>specify the class membership </a:t>
            </a:r>
            <a:r>
              <a:rPr lang="en-US" sz="2800" dirty="0" smtClean="0"/>
              <a:t>of Immediate </a:t>
            </a:r>
            <a:r>
              <a:rPr lang="en-US" sz="2800" dirty="0"/>
              <a:t>Constituents and the directions </a:t>
            </a:r>
            <a:r>
              <a:rPr lang="en-US" sz="2800" dirty="0" smtClean="0"/>
              <a:t>of motivation</a:t>
            </a:r>
          </a:p>
          <a:p>
            <a:pPr marL="0" indent="0">
              <a:buNone/>
            </a:pPr>
            <a:r>
              <a:rPr lang="en-US" sz="2800" dirty="0" err="1" smtClean="0"/>
              <a:t>Suffixal</a:t>
            </a:r>
            <a:r>
              <a:rPr lang="en-US" sz="2800" dirty="0" smtClean="0"/>
              <a:t> </a:t>
            </a:r>
            <a:r>
              <a:rPr lang="en-US" sz="2800" dirty="0"/>
              <a:t>derivatives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err="1" smtClean="0"/>
              <a:t>Prefixal</a:t>
            </a:r>
            <a:r>
              <a:rPr lang="en-US" sz="2800" dirty="0" smtClean="0"/>
              <a:t> </a:t>
            </a:r>
            <a:r>
              <a:rPr lang="en-US" sz="2800" dirty="0"/>
              <a:t>derivatives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Conversions,</a:t>
            </a:r>
          </a:p>
          <a:p>
            <a:pPr marL="0" indent="0">
              <a:buNone/>
            </a:pPr>
            <a:r>
              <a:rPr lang="en-US" sz="2800" dirty="0" smtClean="0"/>
              <a:t>Compound </a:t>
            </a:r>
            <a:r>
              <a:rPr lang="en-US" sz="2800" dirty="0"/>
              <a:t>words</a:t>
            </a:r>
            <a:br>
              <a:rPr lang="en-US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867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Structural </a:t>
            </a:r>
            <a:r>
              <a:rPr lang="en-US" b="1" dirty="0"/>
              <a:t>patterns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specify the base classes and individual</a:t>
            </a:r>
            <a:br>
              <a:rPr lang="en-US" sz="2800" dirty="0"/>
            </a:br>
            <a:r>
              <a:rPr lang="en-US" sz="2800" dirty="0"/>
              <a:t>affixes which refer derivatives to specific</a:t>
            </a:r>
            <a:br>
              <a:rPr lang="en-US" sz="2800" dirty="0"/>
            </a:br>
            <a:r>
              <a:rPr lang="en-US" sz="2800" dirty="0"/>
              <a:t>parts of speech</a:t>
            </a:r>
            <a:br>
              <a:rPr lang="en-US" sz="2800" dirty="0"/>
            </a:br>
            <a:r>
              <a:rPr lang="en-US" sz="2800" dirty="0"/>
              <a:t>EX </a:t>
            </a:r>
            <a:r>
              <a:rPr lang="en-US" sz="2800" dirty="0" err="1"/>
              <a:t>Adj</a:t>
            </a:r>
            <a:r>
              <a:rPr lang="en-US" sz="2800" dirty="0"/>
              <a:t> + </a:t>
            </a:r>
            <a:r>
              <a:rPr lang="en-US" sz="2800" dirty="0" err="1"/>
              <a:t>ish</a:t>
            </a:r>
            <a:r>
              <a:rPr lang="en-US" sz="2800" dirty="0"/>
              <a:t> (</a:t>
            </a:r>
            <a:r>
              <a:rPr lang="en-US" sz="2800" dirty="0" err="1"/>
              <a:t>resemblence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c) structural –semantic patterns</a:t>
            </a:r>
            <a:br>
              <a:rPr lang="en-US" sz="2800" dirty="0"/>
            </a:br>
            <a:r>
              <a:rPr lang="en-US" sz="2800" dirty="0"/>
              <a:t>specify semantic peculiarities of bases and</a:t>
            </a:r>
            <a:br>
              <a:rPr lang="en-US" sz="2800" dirty="0"/>
            </a:br>
            <a:r>
              <a:rPr lang="en-US" sz="2800" dirty="0"/>
              <a:t>individual meanings of affixes</a:t>
            </a:r>
            <a:br>
              <a:rPr lang="en-US" sz="2800" dirty="0"/>
            </a:br>
            <a:r>
              <a:rPr lang="en-US" sz="2800" dirty="0"/>
              <a:t>EX -ness (female)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415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WORD-DERIVATION</a:t>
            </a:r>
            <a:br>
              <a:rPr lang="en-US" b="1" dirty="0" smtClean="0"/>
            </a:br>
            <a:r>
              <a:rPr lang="en-US" b="1" dirty="0" smtClean="0"/>
              <a:t>Affixation </a:t>
            </a:r>
            <a:br>
              <a:rPr lang="en-US" b="1" dirty="0" smtClean="0"/>
            </a:br>
            <a:r>
              <a:rPr lang="en-US" b="1" dirty="0" smtClean="0"/>
              <a:t>Conversion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Affixation formation of words by adding derivational affixes to </a:t>
            </a:r>
            <a:r>
              <a:rPr lang="en-US" sz="2800" b="1" dirty="0" smtClean="0"/>
              <a:t>bases</a:t>
            </a:r>
            <a:r>
              <a:rPr lang="en-US" sz="2800" dirty="0" smtClean="0"/>
              <a:t> one </a:t>
            </a:r>
            <a:r>
              <a:rPr lang="en-US" sz="2800" dirty="0"/>
              <a:t>of the most productive ways of word- </a:t>
            </a:r>
            <a:r>
              <a:rPr lang="en-US" sz="2800" dirty="0" smtClean="0"/>
              <a:t>building</a:t>
            </a:r>
          </a:p>
          <a:p>
            <a:r>
              <a:rPr lang="en-US" sz="2800" dirty="0"/>
              <a:t>Types of </a:t>
            </a:r>
            <a:r>
              <a:rPr lang="en-US" sz="2800" dirty="0" smtClean="0"/>
              <a:t>Affixation:</a:t>
            </a:r>
          </a:p>
          <a:p>
            <a:r>
              <a:rPr lang="en-US" sz="2800" dirty="0" smtClean="0"/>
              <a:t>Affixation</a:t>
            </a:r>
          </a:p>
          <a:p>
            <a:r>
              <a:rPr lang="en-US" sz="2800" dirty="0" err="1" smtClean="0"/>
              <a:t>SUffixation</a:t>
            </a:r>
            <a:endParaRPr lang="en-US" sz="2800" dirty="0" smtClean="0"/>
          </a:p>
          <a:p>
            <a:r>
              <a:rPr lang="en-US" sz="2800" dirty="0" err="1" smtClean="0"/>
              <a:t>Prefixation</a:t>
            </a:r>
            <a:endParaRPr lang="en-US" sz="2800" dirty="0" smtClean="0"/>
          </a:p>
          <a:p>
            <a:r>
              <a:rPr lang="en-US" sz="2800" dirty="0" smtClean="0"/>
              <a:t>mixed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804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1278</Words>
  <Application>Microsoft Office PowerPoint</Application>
  <PresentationFormat>Широкий екран</PresentationFormat>
  <Paragraphs>131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Open Sans</vt:lpstr>
      <vt:lpstr>Wingdings</vt:lpstr>
      <vt:lpstr>Wingdings 3</vt:lpstr>
      <vt:lpstr>Пасмо</vt:lpstr>
      <vt:lpstr>Lecture № 3 Word-formation in Modern English. The morphological structure of a word. Productive and non-productive ways of word-formation. </vt:lpstr>
      <vt:lpstr>Words are divisible into smaller units – morphemes - All morphemes are subdivided into roots (radicals) and affixes (prefixes and suffixes)  - Words consisting of a root and an affix are derivatives  - Derived words are produced by the process of word-building</vt:lpstr>
      <vt:lpstr>Презентація PowerPoint</vt:lpstr>
      <vt:lpstr>Main types of word-formation </vt:lpstr>
      <vt:lpstr>Minor types of word-formation </vt:lpstr>
      <vt:lpstr>Derivational Pattern (DP)</vt:lpstr>
      <vt:lpstr>DPs represent the derivational structure at different levels: </vt:lpstr>
      <vt:lpstr>Structural patterns </vt:lpstr>
      <vt:lpstr>WORD-DERIVATION Affixation  Conversion</vt:lpstr>
      <vt:lpstr>SUFFIXATION  Is the formation of the words with the help of suffixes</vt:lpstr>
      <vt:lpstr>PREFIXATION The formation of words with the help of prefixes</vt:lpstr>
      <vt:lpstr>2. According to the class of words formed prefixes are</vt:lpstr>
      <vt:lpstr>Monosemantic (one meaning) </vt:lpstr>
      <vt:lpstr> 4. Origin of affixes  Native</vt:lpstr>
      <vt:lpstr>HYBRIDS are words made up of elements derived from</vt:lpstr>
      <vt:lpstr>Productivity of affixes </vt:lpstr>
      <vt:lpstr>Affixation Suffixation words are formed with the help of suffixes</vt:lpstr>
      <vt:lpstr>Practice</vt:lpstr>
      <vt:lpstr>Main types of word-formation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№ 3 Word-formation in Modern English. The morphological structure of a word. Productive and non-productive ways of word-formation.</dc:title>
  <dc:creator>Yuliia</dc:creator>
  <cp:lastModifiedBy>Yuliia</cp:lastModifiedBy>
  <cp:revision>19</cp:revision>
  <dcterms:created xsi:type="dcterms:W3CDTF">2023-09-18T08:15:08Z</dcterms:created>
  <dcterms:modified xsi:type="dcterms:W3CDTF">2023-09-18T20:17:05Z</dcterms:modified>
</cp:coreProperties>
</file>