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343" r:id="rId3"/>
    <p:sldId id="348" r:id="rId4"/>
    <p:sldId id="349" r:id="rId5"/>
    <p:sldId id="350" r:id="rId6"/>
    <p:sldId id="351" r:id="rId7"/>
    <p:sldId id="352" r:id="rId8"/>
    <p:sldId id="354" r:id="rId9"/>
    <p:sldId id="355" r:id="rId10"/>
    <p:sldId id="356" r:id="rId11"/>
    <p:sldId id="353" r:id="rId12"/>
    <p:sldId id="358" r:id="rId13"/>
    <p:sldId id="359" r:id="rId14"/>
    <p:sldId id="360" r:id="rId15"/>
    <p:sldId id="357" r:id="rId16"/>
    <p:sldId id="361" r:id="rId17"/>
    <p:sldId id="362" r:id="rId18"/>
    <p:sldId id="363" r:id="rId19"/>
    <p:sldId id="364" r:id="rId20"/>
    <p:sldId id="365" r:id="rId21"/>
    <p:sldId id="366" r:id="rId22"/>
    <p:sldId id="367" r:id="rId23"/>
    <p:sldId id="368" r:id="rId24"/>
    <p:sldId id="370" r:id="rId25"/>
    <p:sldId id="369" r:id="rId26"/>
    <p:sldId id="371" r:id="rId27"/>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307"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13BB6E03-9A6F-4D5B-A053-1805D7046A71}" type="datetimeFigureOut">
              <a:rPr lang="uk-UA" smtClean="0"/>
              <a:pPr/>
              <a:t>23.04.2025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3F9988B-3ADB-4DFA-BFD6-68D705285BA4}" type="slidenum">
              <a:rPr lang="uk-UA" smtClean="0"/>
              <a:pPr/>
              <a:t>‹#›</a:t>
            </a:fld>
            <a:endParaRPr lang="uk-UA"/>
          </a:p>
        </p:txBody>
      </p:sp>
    </p:spTree>
    <p:extLst>
      <p:ext uri="{BB962C8B-B14F-4D97-AF65-F5344CB8AC3E}">
        <p14:creationId xmlns:p14="http://schemas.microsoft.com/office/powerpoint/2010/main" val="1735644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3BB6E03-9A6F-4D5B-A053-1805D7046A71}" type="datetimeFigureOut">
              <a:rPr lang="uk-UA" smtClean="0"/>
              <a:pPr/>
              <a:t>23.04.2025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3F9988B-3ADB-4DFA-BFD6-68D705285BA4}" type="slidenum">
              <a:rPr lang="uk-UA" smtClean="0"/>
              <a:pPr/>
              <a:t>‹#›</a:t>
            </a:fld>
            <a:endParaRPr lang="uk-UA"/>
          </a:p>
        </p:txBody>
      </p:sp>
    </p:spTree>
    <p:extLst>
      <p:ext uri="{BB962C8B-B14F-4D97-AF65-F5344CB8AC3E}">
        <p14:creationId xmlns:p14="http://schemas.microsoft.com/office/powerpoint/2010/main" val="419360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3BB6E03-9A6F-4D5B-A053-1805D7046A71}" type="datetimeFigureOut">
              <a:rPr lang="uk-UA" smtClean="0"/>
              <a:pPr/>
              <a:t>23.04.2025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3F9988B-3ADB-4DFA-BFD6-68D705285BA4}" type="slidenum">
              <a:rPr lang="uk-UA" smtClean="0"/>
              <a:pPr/>
              <a:t>‹#›</a:t>
            </a:fld>
            <a:endParaRPr lang="uk-U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472249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3BB6E03-9A6F-4D5B-A053-1805D7046A71}" type="datetimeFigureOut">
              <a:rPr lang="uk-UA" smtClean="0"/>
              <a:pPr/>
              <a:t>23.04.2025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3F9988B-3ADB-4DFA-BFD6-68D705285BA4}" type="slidenum">
              <a:rPr lang="uk-UA" smtClean="0"/>
              <a:pPr/>
              <a:t>‹#›</a:t>
            </a:fld>
            <a:endParaRPr lang="uk-UA"/>
          </a:p>
        </p:txBody>
      </p:sp>
    </p:spTree>
    <p:extLst>
      <p:ext uri="{BB962C8B-B14F-4D97-AF65-F5344CB8AC3E}">
        <p14:creationId xmlns:p14="http://schemas.microsoft.com/office/powerpoint/2010/main" val="25095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3BB6E03-9A6F-4D5B-A053-1805D7046A71}" type="datetimeFigureOut">
              <a:rPr lang="uk-UA" smtClean="0"/>
              <a:pPr/>
              <a:t>23.04.2025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3F9988B-3ADB-4DFA-BFD6-68D705285BA4}" type="slidenum">
              <a:rPr lang="uk-UA" smtClean="0"/>
              <a:pPr/>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9780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3BB6E03-9A6F-4D5B-A053-1805D7046A71}" type="datetimeFigureOut">
              <a:rPr lang="uk-UA" smtClean="0"/>
              <a:pPr/>
              <a:t>23.04.2025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3F9988B-3ADB-4DFA-BFD6-68D705285BA4}" type="slidenum">
              <a:rPr lang="uk-UA" smtClean="0"/>
              <a:pPr/>
              <a:t>‹#›</a:t>
            </a:fld>
            <a:endParaRPr lang="uk-UA"/>
          </a:p>
        </p:txBody>
      </p:sp>
    </p:spTree>
    <p:extLst>
      <p:ext uri="{BB962C8B-B14F-4D97-AF65-F5344CB8AC3E}">
        <p14:creationId xmlns:p14="http://schemas.microsoft.com/office/powerpoint/2010/main" val="167808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3BB6E03-9A6F-4D5B-A053-1805D7046A71}" type="datetimeFigureOut">
              <a:rPr lang="uk-UA" smtClean="0"/>
              <a:pPr/>
              <a:t>23.04.2025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3F9988B-3ADB-4DFA-BFD6-68D705285BA4}" type="slidenum">
              <a:rPr lang="uk-UA" smtClean="0"/>
              <a:pPr/>
              <a:t>‹#›</a:t>
            </a:fld>
            <a:endParaRPr lang="uk-UA"/>
          </a:p>
        </p:txBody>
      </p:sp>
    </p:spTree>
    <p:extLst>
      <p:ext uri="{BB962C8B-B14F-4D97-AF65-F5344CB8AC3E}">
        <p14:creationId xmlns:p14="http://schemas.microsoft.com/office/powerpoint/2010/main" val="20164080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3BB6E03-9A6F-4D5B-A053-1805D7046A71}" type="datetimeFigureOut">
              <a:rPr lang="uk-UA" smtClean="0"/>
              <a:pPr/>
              <a:t>23.04.2025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3F9988B-3ADB-4DFA-BFD6-68D705285BA4}" type="slidenum">
              <a:rPr lang="uk-UA" smtClean="0"/>
              <a:pPr/>
              <a:t>‹#›</a:t>
            </a:fld>
            <a:endParaRPr lang="uk-UA"/>
          </a:p>
        </p:txBody>
      </p:sp>
    </p:spTree>
    <p:extLst>
      <p:ext uri="{BB962C8B-B14F-4D97-AF65-F5344CB8AC3E}">
        <p14:creationId xmlns:p14="http://schemas.microsoft.com/office/powerpoint/2010/main" val="836903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3BB6E03-9A6F-4D5B-A053-1805D7046A71}" type="datetimeFigureOut">
              <a:rPr lang="uk-UA" smtClean="0"/>
              <a:pPr/>
              <a:t>23.04.2025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3F9988B-3ADB-4DFA-BFD6-68D705285BA4}" type="slidenum">
              <a:rPr lang="uk-UA" smtClean="0"/>
              <a:pPr/>
              <a:t>‹#›</a:t>
            </a:fld>
            <a:endParaRPr lang="uk-UA"/>
          </a:p>
        </p:txBody>
      </p:sp>
    </p:spTree>
    <p:extLst>
      <p:ext uri="{BB962C8B-B14F-4D97-AF65-F5344CB8AC3E}">
        <p14:creationId xmlns:p14="http://schemas.microsoft.com/office/powerpoint/2010/main" val="1380882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3BB6E03-9A6F-4D5B-A053-1805D7046A71}" type="datetimeFigureOut">
              <a:rPr lang="uk-UA" smtClean="0"/>
              <a:pPr/>
              <a:t>23.04.2025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3F9988B-3ADB-4DFA-BFD6-68D705285BA4}" type="slidenum">
              <a:rPr lang="uk-UA" smtClean="0"/>
              <a:pPr/>
              <a:t>‹#›</a:t>
            </a:fld>
            <a:endParaRPr lang="uk-UA"/>
          </a:p>
        </p:txBody>
      </p:sp>
    </p:spTree>
    <p:extLst>
      <p:ext uri="{BB962C8B-B14F-4D97-AF65-F5344CB8AC3E}">
        <p14:creationId xmlns:p14="http://schemas.microsoft.com/office/powerpoint/2010/main" val="97267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13BB6E03-9A6F-4D5B-A053-1805D7046A71}" type="datetimeFigureOut">
              <a:rPr lang="uk-UA" smtClean="0"/>
              <a:pPr/>
              <a:t>23.04.2025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3F9988B-3ADB-4DFA-BFD6-68D705285BA4}" type="slidenum">
              <a:rPr lang="uk-UA" smtClean="0"/>
              <a:pPr/>
              <a:t>‹#›</a:t>
            </a:fld>
            <a:endParaRPr lang="uk-UA"/>
          </a:p>
        </p:txBody>
      </p:sp>
    </p:spTree>
    <p:extLst>
      <p:ext uri="{BB962C8B-B14F-4D97-AF65-F5344CB8AC3E}">
        <p14:creationId xmlns:p14="http://schemas.microsoft.com/office/powerpoint/2010/main" val="2496974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13BB6E03-9A6F-4D5B-A053-1805D7046A71}" type="datetimeFigureOut">
              <a:rPr lang="uk-UA" smtClean="0"/>
              <a:pPr/>
              <a:t>23.04.2025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33F9988B-3ADB-4DFA-BFD6-68D705285BA4}" type="slidenum">
              <a:rPr lang="uk-UA" smtClean="0"/>
              <a:pPr/>
              <a:t>‹#›</a:t>
            </a:fld>
            <a:endParaRPr lang="uk-UA"/>
          </a:p>
        </p:txBody>
      </p:sp>
    </p:spTree>
    <p:extLst>
      <p:ext uri="{BB962C8B-B14F-4D97-AF65-F5344CB8AC3E}">
        <p14:creationId xmlns:p14="http://schemas.microsoft.com/office/powerpoint/2010/main" val="1354226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3BB6E03-9A6F-4D5B-A053-1805D7046A71}" type="datetimeFigureOut">
              <a:rPr lang="uk-UA" smtClean="0"/>
              <a:pPr/>
              <a:t>23.04.2025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33F9988B-3ADB-4DFA-BFD6-68D705285BA4}" type="slidenum">
              <a:rPr lang="uk-UA" smtClean="0"/>
              <a:pPr/>
              <a:t>‹#›</a:t>
            </a:fld>
            <a:endParaRPr lang="uk-UA"/>
          </a:p>
        </p:txBody>
      </p:sp>
    </p:spTree>
    <p:extLst>
      <p:ext uri="{BB962C8B-B14F-4D97-AF65-F5344CB8AC3E}">
        <p14:creationId xmlns:p14="http://schemas.microsoft.com/office/powerpoint/2010/main" val="3292066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BB6E03-9A6F-4D5B-A053-1805D7046A71}" type="datetimeFigureOut">
              <a:rPr lang="uk-UA" smtClean="0"/>
              <a:pPr/>
              <a:t>23.04.2025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33F9988B-3ADB-4DFA-BFD6-68D705285BA4}" type="slidenum">
              <a:rPr lang="uk-UA" smtClean="0"/>
              <a:pPr/>
              <a:t>‹#›</a:t>
            </a:fld>
            <a:endParaRPr lang="uk-UA"/>
          </a:p>
        </p:txBody>
      </p:sp>
    </p:spTree>
    <p:extLst>
      <p:ext uri="{BB962C8B-B14F-4D97-AF65-F5344CB8AC3E}">
        <p14:creationId xmlns:p14="http://schemas.microsoft.com/office/powerpoint/2010/main" val="36443197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3BB6E03-9A6F-4D5B-A053-1805D7046A71}" type="datetimeFigureOut">
              <a:rPr lang="uk-UA" smtClean="0"/>
              <a:pPr/>
              <a:t>23.04.2025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3F9988B-3ADB-4DFA-BFD6-68D705285BA4}" type="slidenum">
              <a:rPr lang="uk-UA" smtClean="0"/>
              <a:pPr/>
              <a:t>‹#›</a:t>
            </a:fld>
            <a:endParaRPr lang="uk-UA"/>
          </a:p>
        </p:txBody>
      </p:sp>
    </p:spTree>
    <p:extLst>
      <p:ext uri="{BB962C8B-B14F-4D97-AF65-F5344CB8AC3E}">
        <p14:creationId xmlns:p14="http://schemas.microsoft.com/office/powerpoint/2010/main" val="3398474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13BB6E03-9A6F-4D5B-A053-1805D7046A71}" type="datetimeFigureOut">
              <a:rPr lang="uk-UA" smtClean="0"/>
              <a:pPr/>
              <a:t>23.04.2025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3F9988B-3ADB-4DFA-BFD6-68D705285BA4}" type="slidenum">
              <a:rPr lang="uk-UA" smtClean="0"/>
              <a:pPr/>
              <a:t>‹#›</a:t>
            </a:fld>
            <a:endParaRPr lang="uk-UA"/>
          </a:p>
        </p:txBody>
      </p:sp>
    </p:spTree>
    <p:extLst>
      <p:ext uri="{BB962C8B-B14F-4D97-AF65-F5344CB8AC3E}">
        <p14:creationId xmlns:p14="http://schemas.microsoft.com/office/powerpoint/2010/main" val="1724706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BB6E03-9A6F-4D5B-A053-1805D7046A71}" type="datetimeFigureOut">
              <a:rPr lang="uk-UA" smtClean="0"/>
              <a:pPr/>
              <a:t>23.04.2025</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3F9988B-3ADB-4DFA-BFD6-68D705285BA4}" type="slidenum">
              <a:rPr lang="uk-UA" smtClean="0"/>
              <a:pPr/>
              <a:t>‹#›</a:t>
            </a:fld>
            <a:endParaRPr lang="uk-UA"/>
          </a:p>
        </p:txBody>
      </p:sp>
    </p:spTree>
    <p:extLst>
      <p:ext uri="{BB962C8B-B14F-4D97-AF65-F5344CB8AC3E}">
        <p14:creationId xmlns:p14="http://schemas.microsoft.com/office/powerpoint/2010/main" val="26129578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youtube.com/watch?v=g_rlEplGvwY"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71600" y="1010193"/>
            <a:ext cx="8353426" cy="2771232"/>
          </a:xfrm>
        </p:spPr>
        <p:txBody>
          <a:bodyPr/>
          <a:lstStyle/>
          <a:p>
            <a:pPr algn="ctr"/>
            <a:br>
              <a:rPr lang="ru-RU" sz="2800" dirty="0">
                <a:solidFill>
                  <a:schemeClr val="tx1"/>
                </a:solidFill>
              </a:rPr>
            </a:br>
            <a:r>
              <a:rPr lang="ru-RU" sz="2800" dirty="0">
                <a:solidFill>
                  <a:schemeClr val="tx1"/>
                </a:solidFill>
              </a:rPr>
              <a:t>Тема 13</a:t>
            </a:r>
            <a:br>
              <a:rPr lang="ru-RU" sz="2800" dirty="0">
                <a:solidFill>
                  <a:schemeClr val="tx1"/>
                </a:solidFill>
              </a:rPr>
            </a:br>
            <a:r>
              <a:rPr lang="ru-RU" sz="2800" dirty="0">
                <a:solidFill>
                  <a:schemeClr val="tx1"/>
                </a:solidFill>
              </a:rPr>
              <a:t>ВНУТР</a:t>
            </a:r>
            <a:r>
              <a:rPr lang="uk-UA" sz="2800" dirty="0">
                <a:solidFill>
                  <a:schemeClr val="tx1"/>
                </a:solidFill>
              </a:rPr>
              <a:t>ІШНІЙ ФІНАНСОВИЙ КОНТРОЛЬ</a:t>
            </a:r>
            <a:br>
              <a:rPr lang="uk-UA" sz="2800" dirty="0">
                <a:solidFill>
                  <a:schemeClr val="tx1"/>
                </a:solidFill>
              </a:rPr>
            </a:br>
            <a:r>
              <a:rPr lang="uk-UA" sz="2800" dirty="0">
                <a:solidFill>
                  <a:schemeClr val="tx1"/>
                </a:solidFill>
              </a:rPr>
              <a:t>1. </a:t>
            </a:r>
            <a:r>
              <a:rPr lang="uk-UA" sz="2800" dirty="0"/>
              <a:t>Сутність і значення системи ВФК</a:t>
            </a:r>
            <a:br>
              <a:rPr lang="uk-UA" sz="2800" dirty="0"/>
            </a:br>
            <a:r>
              <a:rPr lang="uk-UA" sz="2800" dirty="0"/>
              <a:t>2. Корпоративні моделі ВФК</a:t>
            </a:r>
            <a:br>
              <a:rPr lang="uk-UA" sz="2800" dirty="0"/>
            </a:br>
            <a:endParaRPr lang="uk-UA" sz="2800" dirty="0">
              <a:solidFill>
                <a:schemeClr val="tx1"/>
              </a:solidFill>
            </a:endParaRPr>
          </a:p>
        </p:txBody>
      </p:sp>
    </p:spTree>
    <p:extLst>
      <p:ext uri="{BB962C8B-B14F-4D97-AF65-F5344CB8AC3E}">
        <p14:creationId xmlns:p14="http://schemas.microsoft.com/office/powerpoint/2010/main" val="3619948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Grp="1" noChangeAspect="1" noChangeArrowheads="1"/>
          </p:cNvPicPr>
          <p:nvPr>
            <p:ph idx="1"/>
          </p:nvPr>
        </p:nvPicPr>
        <p:blipFill>
          <a:blip r:embed="rId2"/>
          <a:srcRect/>
          <a:stretch>
            <a:fillRect/>
          </a:stretch>
        </p:blipFill>
        <p:spPr bwMode="auto">
          <a:xfrm>
            <a:off x="787078" y="1215343"/>
            <a:ext cx="8773611" cy="4791958"/>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Grp="1" noChangeAspect="1" noChangeArrowheads="1"/>
          </p:cNvPicPr>
          <p:nvPr>
            <p:ph idx="1"/>
          </p:nvPr>
        </p:nvPicPr>
        <p:blipFill>
          <a:blip r:embed="rId2"/>
          <a:srcRect/>
          <a:stretch>
            <a:fillRect/>
          </a:stretch>
        </p:blipFill>
        <p:spPr bwMode="auto">
          <a:xfrm>
            <a:off x="1678329" y="590309"/>
            <a:ext cx="6504972" cy="5451717"/>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Grp="1" noChangeAspect="1" noChangeArrowheads="1"/>
          </p:cNvPicPr>
          <p:nvPr>
            <p:ph idx="1"/>
          </p:nvPr>
        </p:nvPicPr>
        <p:blipFill>
          <a:blip r:embed="rId2"/>
          <a:srcRect/>
          <a:stretch>
            <a:fillRect/>
          </a:stretch>
        </p:blipFill>
        <p:spPr bwMode="auto">
          <a:xfrm>
            <a:off x="1689904" y="671332"/>
            <a:ext cx="6261904" cy="5370693"/>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883534"/>
          </a:xfrm>
        </p:spPr>
        <p:txBody>
          <a:bodyPr>
            <a:normAutofit/>
          </a:bodyPr>
          <a:lstStyle/>
          <a:p>
            <a:pPr algn="ctr"/>
            <a:r>
              <a:rPr lang="uk-UA" sz="2400" b="1" dirty="0"/>
              <a:t>Корпоративні моделі організації служби внутрішнього фінансового контролю на сучасному етапі </a:t>
            </a:r>
            <a:endParaRPr lang="ru-RU" sz="2400" dirty="0"/>
          </a:p>
        </p:txBody>
      </p:sp>
      <p:sp>
        <p:nvSpPr>
          <p:cNvPr id="3" name="Содержимое 2"/>
          <p:cNvSpPr>
            <a:spLocks noGrp="1"/>
          </p:cNvSpPr>
          <p:nvPr>
            <p:ph idx="1"/>
          </p:nvPr>
        </p:nvSpPr>
        <p:spPr>
          <a:xfrm>
            <a:off x="677334" y="1585733"/>
            <a:ext cx="8596668" cy="3333508"/>
          </a:xfrm>
        </p:spPr>
        <p:txBody>
          <a:bodyPr/>
          <a:lstStyle/>
          <a:p>
            <a:r>
              <a:rPr lang="uk-UA" dirty="0"/>
              <a:t>На акціонерних товариствах в якості основних форм організації системи внутрішнього фінансового контролю можна виділити:</a:t>
            </a:r>
            <a:endParaRPr lang="ru-RU" dirty="0"/>
          </a:p>
          <a:p>
            <a:pPr lvl="0"/>
            <a:r>
              <a:rPr lang="uk-UA" dirty="0"/>
              <a:t>службу внутрішнього фінансового контролю (внутрішнього аудиту);</a:t>
            </a:r>
            <a:endParaRPr lang="ru-RU" dirty="0"/>
          </a:p>
          <a:p>
            <a:pPr lvl="0"/>
            <a:r>
              <a:rPr lang="uk-UA" dirty="0"/>
              <a:t>структурно-функціональну форму внутрішнього фінансового контролю;</a:t>
            </a:r>
            <a:endParaRPr lang="ru-RU" dirty="0"/>
          </a:p>
          <a:p>
            <a:pPr lvl="0"/>
            <a:r>
              <a:rPr lang="uk-UA" dirty="0"/>
              <a:t>поєднання служби внутрішнього фінансового контролю (внутрішнього аудиту) та структурно-функціональної форми внутрішнього фінансового контролю;</a:t>
            </a:r>
            <a:endParaRPr lang="ru-RU" dirty="0"/>
          </a:p>
          <a:p>
            <a:r>
              <a:rPr lang="uk-UA" dirty="0"/>
              <a:t>контрольно-ревізійну службу.</a:t>
            </a:r>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77334" y="1273215"/>
            <a:ext cx="8596668" cy="4768147"/>
          </a:xfrm>
        </p:spPr>
        <p:txBody>
          <a:bodyPr>
            <a:normAutofit/>
          </a:bodyPr>
          <a:lstStyle/>
          <a:p>
            <a:pPr algn="just"/>
            <a:r>
              <a:rPr lang="uk-UA" b="1" dirty="0">
                <a:latin typeface="Times New Roman" pitchFamily="18" charset="0"/>
                <a:cs typeface="Times New Roman" pitchFamily="18" charset="0"/>
              </a:rPr>
              <a:t>Модель контролю трудового колективу. </a:t>
            </a:r>
            <a:r>
              <a:rPr lang="uk-UA" dirty="0">
                <a:latin typeface="Times New Roman" pitchFamily="18" charset="0"/>
                <a:cs typeface="Times New Roman" pitchFamily="18" charset="0"/>
              </a:rPr>
              <a:t>Менеджери при виконанні своїх функцій не відокремлюють власні інтереси від інтересів трудового колективу. В найбільшому ступені підприємства з такою моделлю контролю схожі з традиційними радянськими підприємствами. Менеджери мають певну самостійність, але для них підприємство – це, передусім, трудовий колектив. </a:t>
            </a:r>
            <a:endParaRPr lang="ru-RU" dirty="0">
              <a:latin typeface="Times New Roman" pitchFamily="18" charset="0"/>
              <a:cs typeface="Times New Roman" pitchFamily="18" charset="0"/>
            </a:endParaRPr>
          </a:p>
          <a:p>
            <a:pPr algn="just"/>
            <a:r>
              <a:rPr lang="uk-UA" b="1" dirty="0">
                <a:latin typeface="Times New Roman" pitchFamily="18" charset="0"/>
                <a:cs typeface="Times New Roman" pitchFamily="18" charset="0"/>
              </a:rPr>
              <a:t>Модель контролю команди менеджерів. </a:t>
            </a:r>
            <a:r>
              <a:rPr lang="uk-UA" dirty="0">
                <a:latin typeface="Times New Roman" pitchFamily="18" charset="0"/>
                <a:cs typeface="Times New Roman" pitchFamily="18" charset="0"/>
              </a:rPr>
              <a:t>В тому випадку, якщо відбувся поділ інтересів трудового колективу та менеджерів, однак при цьому не виникло сильних зовнішніх акціонерів, контроль перетворюється на менеджерський. Відповідно модель умовно може бути названою «кооперативом менеджерів», в якому поєднані функції власника та управління. Контроль, як правило, здійснюється командою управлінців. Всі підприємства, де менеджмент володіє значним пакетом акцій, контролюються менеджерами. Таким чином, спосіб завоювання контролю через володіння реальними правами власності представляє собою один з можливих варіантів одержання контрольних функцій на підприємстві. Тип власності жорстко обумовлює тип контролю.</a:t>
            </a:r>
            <a:endParaRPr lang="ru-RU"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77334" y="1388963"/>
            <a:ext cx="8596668" cy="3240910"/>
          </a:xfrm>
        </p:spPr>
        <p:txBody>
          <a:bodyPr/>
          <a:lstStyle/>
          <a:p>
            <a:pPr algn="just">
              <a:buNone/>
            </a:pPr>
            <a:r>
              <a:rPr lang="uk-UA" b="1" dirty="0"/>
              <a:t>			</a:t>
            </a:r>
            <a:r>
              <a:rPr lang="uk-UA" sz="2000" b="1" dirty="0">
                <a:latin typeface="Times New Roman" pitchFamily="18" charset="0"/>
                <a:cs typeface="Times New Roman" pitchFamily="18" charset="0"/>
              </a:rPr>
              <a:t>Модель контролю власника (модель приватного підприємства). </a:t>
            </a:r>
            <a:r>
              <a:rPr lang="uk-UA" sz="2000" dirty="0">
                <a:latin typeface="Times New Roman" pitchFamily="18" charset="0"/>
                <a:cs typeface="Times New Roman" pitchFamily="18" charset="0"/>
              </a:rPr>
              <a:t>На базі приватизованих підприємств виникають підприємства, де поєднані функції власності та управління. Найбільшим власником є директор, при цьому дрібними акціонерами можуть бути інші менеджери, рядові працівники, органи влади, з якими досягається баланс інтересів. Після приватизації модель може сформуватись на невеликих та середніх підприємствах, орієнтованих передусім на споживчий ринок або вузькі ефективні сегменти інших ринків. Для моделі є характерною наявність зв’язків власника з органами влади.</a:t>
            </a:r>
            <a:endParaRPr lang="ru-RU" sz="2000"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p:cNvPicPr>
            <a:picLocks noGrp="1" noChangeAspect="1" noChangeArrowheads="1"/>
          </p:cNvPicPr>
          <p:nvPr>
            <p:ph idx="1"/>
          </p:nvPr>
        </p:nvPicPr>
        <p:blipFill>
          <a:blip r:embed="rId2"/>
          <a:srcRect/>
          <a:stretch>
            <a:fillRect/>
          </a:stretch>
        </p:blipFill>
        <p:spPr bwMode="auto">
          <a:xfrm>
            <a:off x="555585" y="960699"/>
            <a:ext cx="8912505" cy="5220181"/>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Grp="1" noChangeAspect="1" noChangeArrowheads="1"/>
          </p:cNvPicPr>
          <p:nvPr>
            <p:ph idx="1"/>
          </p:nvPr>
        </p:nvPicPr>
        <p:blipFill>
          <a:blip r:embed="rId2"/>
          <a:srcRect/>
          <a:stretch>
            <a:fillRect/>
          </a:stretch>
        </p:blipFill>
        <p:spPr bwMode="auto">
          <a:xfrm>
            <a:off x="1689894" y="1238491"/>
            <a:ext cx="7118440" cy="4310615"/>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Grp="1" noChangeAspect="1" noChangeArrowheads="1"/>
          </p:cNvPicPr>
          <p:nvPr>
            <p:ph idx="1"/>
          </p:nvPr>
        </p:nvPicPr>
        <p:blipFill>
          <a:blip r:embed="rId2"/>
          <a:srcRect/>
          <a:stretch>
            <a:fillRect/>
          </a:stretch>
        </p:blipFill>
        <p:spPr bwMode="auto">
          <a:xfrm>
            <a:off x="844952" y="1296365"/>
            <a:ext cx="8229600" cy="4548850"/>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p:cNvPicPr>
            <a:picLocks noGrp="1" noChangeAspect="1" noChangeArrowheads="1"/>
          </p:cNvPicPr>
          <p:nvPr>
            <p:ph idx="1"/>
          </p:nvPr>
        </p:nvPicPr>
        <p:blipFill>
          <a:blip r:embed="rId2"/>
          <a:srcRect/>
          <a:stretch>
            <a:fillRect/>
          </a:stretch>
        </p:blipFill>
        <p:spPr bwMode="auto">
          <a:xfrm>
            <a:off x="1145894" y="1354238"/>
            <a:ext cx="7697164" cy="4363656"/>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Grp="1" noChangeAspect="1" noChangeArrowheads="1"/>
          </p:cNvPicPr>
          <p:nvPr>
            <p:ph idx="1"/>
          </p:nvPr>
        </p:nvPicPr>
        <p:blipFill>
          <a:blip r:embed="rId2"/>
          <a:srcRect/>
          <a:stretch>
            <a:fillRect/>
          </a:stretch>
        </p:blipFill>
        <p:spPr bwMode="auto">
          <a:xfrm>
            <a:off x="1628775" y="1143001"/>
            <a:ext cx="5943600" cy="2971799"/>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p:cNvPicPr>
            <a:picLocks noGrp="1" noChangeAspect="1" noChangeArrowheads="1"/>
          </p:cNvPicPr>
          <p:nvPr>
            <p:ph idx="1"/>
          </p:nvPr>
        </p:nvPicPr>
        <p:blipFill>
          <a:blip r:embed="rId2"/>
          <a:srcRect/>
          <a:stretch>
            <a:fillRect/>
          </a:stretch>
        </p:blipFill>
        <p:spPr bwMode="auto">
          <a:xfrm>
            <a:off x="1307940" y="706056"/>
            <a:ext cx="7315200" cy="5335970"/>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p:cNvPicPr>
            <a:picLocks noGrp="1" noChangeAspect="1" noChangeArrowheads="1"/>
          </p:cNvPicPr>
          <p:nvPr>
            <p:ph idx="1"/>
          </p:nvPr>
        </p:nvPicPr>
        <p:blipFill>
          <a:blip r:embed="rId2"/>
          <a:srcRect/>
          <a:stretch>
            <a:fillRect/>
          </a:stretch>
        </p:blipFill>
        <p:spPr bwMode="auto">
          <a:xfrm>
            <a:off x="1215342" y="1157468"/>
            <a:ext cx="7755038" cy="4682151"/>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p:cNvPicPr>
            <a:picLocks noGrp="1" noChangeAspect="1" noChangeArrowheads="1"/>
          </p:cNvPicPr>
          <p:nvPr>
            <p:ph idx="1"/>
          </p:nvPr>
        </p:nvPicPr>
        <p:blipFill>
          <a:blip r:embed="rId2"/>
          <a:srcRect/>
          <a:stretch>
            <a:fillRect/>
          </a:stretch>
        </p:blipFill>
        <p:spPr bwMode="auto">
          <a:xfrm>
            <a:off x="1458410" y="1307939"/>
            <a:ext cx="6933236" cy="4467827"/>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p:cNvPicPr>
            <a:picLocks noGrp="1" noChangeAspect="1" noChangeArrowheads="1"/>
          </p:cNvPicPr>
          <p:nvPr>
            <p:ph idx="1"/>
          </p:nvPr>
        </p:nvPicPr>
        <p:blipFill>
          <a:blip r:embed="rId2"/>
          <a:srcRect/>
          <a:stretch>
            <a:fillRect/>
          </a:stretch>
        </p:blipFill>
        <p:spPr bwMode="auto">
          <a:xfrm>
            <a:off x="677863" y="1354238"/>
            <a:ext cx="8596312" cy="4246005"/>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p:cNvPicPr>
            <a:picLocks noGrp="1" noChangeAspect="1" noChangeArrowheads="1"/>
          </p:cNvPicPr>
          <p:nvPr>
            <p:ph idx="1"/>
          </p:nvPr>
        </p:nvPicPr>
        <p:blipFill>
          <a:blip r:embed="rId2"/>
          <a:srcRect/>
          <a:stretch>
            <a:fillRect/>
          </a:stretch>
        </p:blipFill>
        <p:spPr bwMode="auto">
          <a:xfrm>
            <a:off x="677863" y="1608881"/>
            <a:ext cx="8596312" cy="3831220"/>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p:cNvPicPr>
            <a:picLocks noGrp="1" noChangeAspect="1" noChangeArrowheads="1"/>
          </p:cNvPicPr>
          <p:nvPr>
            <p:ph idx="1"/>
          </p:nvPr>
        </p:nvPicPr>
        <p:blipFill>
          <a:blip r:embed="rId2"/>
          <a:srcRect/>
          <a:stretch>
            <a:fillRect/>
          </a:stretch>
        </p:blipFill>
        <p:spPr bwMode="auto">
          <a:xfrm>
            <a:off x="1435262" y="1122745"/>
            <a:ext cx="7153154" cy="4535900"/>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4F7C7DB-D44C-69CE-9E3C-C6007C516593}"/>
              </a:ext>
            </a:extLst>
          </p:cNvPr>
          <p:cNvSpPr>
            <a:spLocks noGrp="1"/>
          </p:cNvSpPr>
          <p:nvPr>
            <p:ph type="title"/>
          </p:nvPr>
        </p:nvSpPr>
        <p:spPr/>
        <p:txBody>
          <a:bodyPr/>
          <a:lstStyle/>
          <a:p>
            <a:endParaRPr lang="uk-UA"/>
          </a:p>
        </p:txBody>
      </p:sp>
      <p:sp>
        <p:nvSpPr>
          <p:cNvPr id="3" name="Объект 2">
            <a:extLst>
              <a:ext uri="{FF2B5EF4-FFF2-40B4-BE49-F238E27FC236}">
                <a16:creationId xmlns:a16="http://schemas.microsoft.com/office/drawing/2014/main" id="{FC473E60-5408-0780-A484-FE624BF669EA}"/>
              </a:ext>
            </a:extLst>
          </p:cNvPr>
          <p:cNvSpPr>
            <a:spLocks noGrp="1"/>
          </p:cNvSpPr>
          <p:nvPr>
            <p:ph idx="1"/>
          </p:nvPr>
        </p:nvSpPr>
        <p:spPr/>
        <p:txBody>
          <a:bodyPr/>
          <a:lstStyle/>
          <a:p>
            <a:r>
              <a:rPr lang="en-US" dirty="0">
                <a:hlinkClick r:id="rId2"/>
              </a:rPr>
              <a:t>https://www.youtube.com/watch?v=g_rlEplGvwY</a:t>
            </a:r>
            <a:r>
              <a:rPr lang="uk-UA" dirty="0"/>
              <a:t> (ВА)</a:t>
            </a:r>
          </a:p>
          <a:p>
            <a:r>
              <a:rPr lang="en-US"/>
              <a:t>https://www.youtube.com/watch?v=P3WDri5ddh4</a:t>
            </a:r>
            <a:endParaRPr lang="uk-UA"/>
          </a:p>
        </p:txBody>
      </p:sp>
    </p:spTree>
    <p:extLst>
      <p:ext uri="{BB962C8B-B14F-4D97-AF65-F5344CB8AC3E}">
        <p14:creationId xmlns:p14="http://schemas.microsoft.com/office/powerpoint/2010/main" val="41299250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srcRect/>
          <a:stretch>
            <a:fillRect/>
          </a:stretch>
        </p:blipFill>
        <p:spPr bwMode="auto">
          <a:xfrm>
            <a:off x="833377" y="810229"/>
            <a:ext cx="8657864" cy="4664266"/>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srcRect/>
          <a:stretch>
            <a:fillRect/>
          </a:stretch>
        </p:blipFill>
        <p:spPr bwMode="auto">
          <a:xfrm>
            <a:off x="833377" y="937549"/>
            <a:ext cx="8206451" cy="5104477"/>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a:srcRect/>
          <a:stretch>
            <a:fillRect/>
          </a:stretch>
        </p:blipFill>
        <p:spPr bwMode="auto">
          <a:xfrm>
            <a:off x="520862" y="821804"/>
            <a:ext cx="8900930" cy="3472404"/>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Grp="1" noChangeAspect="1" noChangeArrowheads="1"/>
          </p:cNvPicPr>
          <p:nvPr>
            <p:ph idx="1"/>
          </p:nvPr>
        </p:nvPicPr>
        <p:blipFill>
          <a:blip r:embed="rId2"/>
          <a:srcRect/>
          <a:stretch>
            <a:fillRect/>
          </a:stretch>
        </p:blipFill>
        <p:spPr bwMode="auto">
          <a:xfrm>
            <a:off x="902826" y="1331089"/>
            <a:ext cx="7951808" cy="2929761"/>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a:srcRect/>
          <a:stretch>
            <a:fillRect/>
          </a:stretch>
        </p:blipFill>
        <p:spPr bwMode="auto">
          <a:xfrm>
            <a:off x="1736204" y="1053296"/>
            <a:ext cx="6956384" cy="4988729"/>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Grp="1" noChangeAspect="1" noChangeArrowheads="1"/>
          </p:cNvPicPr>
          <p:nvPr>
            <p:ph idx="1"/>
          </p:nvPr>
        </p:nvPicPr>
        <p:blipFill>
          <a:blip r:embed="rId2"/>
          <a:srcRect/>
          <a:stretch>
            <a:fillRect/>
          </a:stretch>
        </p:blipFill>
        <p:spPr bwMode="auto">
          <a:xfrm>
            <a:off x="972272" y="1412111"/>
            <a:ext cx="8206451" cy="2798733"/>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Grp="1" noChangeAspect="1" noChangeArrowheads="1"/>
          </p:cNvPicPr>
          <p:nvPr>
            <p:ph idx="1"/>
          </p:nvPr>
        </p:nvPicPr>
        <p:blipFill>
          <a:blip r:embed="rId2"/>
          <a:srcRect/>
          <a:stretch>
            <a:fillRect/>
          </a:stretch>
        </p:blipFill>
        <p:spPr bwMode="auto">
          <a:xfrm>
            <a:off x="428264" y="891252"/>
            <a:ext cx="8970380" cy="4548850"/>
          </a:xfrm>
          <a:prstGeom prst="rect">
            <a:avLst/>
          </a:prstGeom>
          <a:noFill/>
          <a:ln w="9525">
            <a:noFill/>
            <a:miter lim="800000"/>
            <a:headEnd/>
            <a:tailEnd/>
          </a:ln>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430</TotalTime>
  <Words>349</Words>
  <Application>Microsoft Office PowerPoint</Application>
  <PresentationFormat>Широкоэкранный</PresentationFormat>
  <Paragraphs>12</Paragraphs>
  <Slides>26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26</vt:i4>
      </vt:variant>
    </vt:vector>
  </HeadingPairs>
  <TitlesOfParts>
    <vt:vector size="31" baseType="lpstr">
      <vt:lpstr>Arial</vt:lpstr>
      <vt:lpstr>Times New Roman</vt:lpstr>
      <vt:lpstr>Trebuchet MS</vt:lpstr>
      <vt:lpstr>Wingdings 3</vt:lpstr>
      <vt:lpstr>Грань</vt:lpstr>
      <vt:lpstr> Тема 13 ВНУТРІШНІЙ ФІНАНСОВИЙ КОНТРОЛЬ 1. Сутність і значення системи ВФК 2. Корпоративні моделі ВФК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Корпоративні моделі організації служби внутрішнього фінансового контролю на сучасному етапі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3 Оцінювання результативності фінансово-господарської діяльності та системи мотивації</dc:title>
  <dc:creator>Прохорчук Наталія Олегівна</dc:creator>
  <cp:lastModifiedBy>Користувач</cp:lastModifiedBy>
  <cp:revision>60</cp:revision>
  <dcterms:created xsi:type="dcterms:W3CDTF">2022-09-21T08:48:38Z</dcterms:created>
  <dcterms:modified xsi:type="dcterms:W3CDTF">2025-04-23T19:36:07Z</dcterms:modified>
</cp:coreProperties>
</file>