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jpeg" ContentType="image/jpeg"/>
  <Default Extension="JPG" ContentType="image/.jp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3"/>
    <p:sldId id="257" r:id="rId4"/>
    <p:sldId id="324" r:id="rId5"/>
    <p:sldId id="325" r:id="rId6"/>
    <p:sldId id="335" r:id="rId7"/>
    <p:sldId id="336" r:id="rId8"/>
    <p:sldId id="340" r:id="rId9"/>
    <p:sldId id="326" r:id="rId10"/>
    <p:sldId id="327" r:id="rId11"/>
    <p:sldId id="328" r:id="rId12"/>
    <p:sldId id="356" r:id="rId13"/>
    <p:sldId id="355" r:id="rId14"/>
    <p:sldId id="331" r:id="rId15"/>
    <p:sldId id="332" r:id="rId16"/>
    <p:sldId id="350" r:id="rId17"/>
    <p:sldId id="334" r:id="rId18"/>
    <p:sldId id="337" r:id="rId19"/>
    <p:sldId id="338" r:id="rId20"/>
    <p:sldId id="339" r:id="rId21"/>
    <p:sldId id="341" r:id="rId22"/>
    <p:sldId id="349" r:id="rId23"/>
    <p:sldId id="344" r:id="rId24"/>
    <p:sldId id="351" r:id="rId25"/>
    <p:sldId id="352" r:id="rId26"/>
    <p:sldId id="348" r:id="rId27"/>
    <p:sldId id="347" r:id="rId28"/>
    <p:sldId id="266" r:id="rId29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41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50"/>
    <p:restoredTop sz="94718"/>
  </p:normalViewPr>
  <p:slideViewPr>
    <p:cSldViewPr showGuides="1">
      <p:cViewPr varScale="1">
        <p:scale>
          <a:sx n="70" d="100"/>
          <a:sy n="70" d="100"/>
        </p:scale>
        <p:origin x="136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/>
        </p:nvSpPr>
        <p:spPr>
          <a:xfrm rot="16200000">
            <a:off x="7553325" y="5254625"/>
            <a:ext cx="1893888" cy="1293813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830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2" name="Дата 27"/>
          <p:cNvSpPr>
            <a:spLocks noGrp="1"/>
          </p:cNvSpPr>
          <p:nvPr>
            <p:ph type="dt" sz="half" idx="2"/>
          </p:nvPr>
        </p:nvSpPr>
        <p:spPr>
          <a:xfrm>
            <a:off x="1371600" y="6011863"/>
            <a:ext cx="5791200" cy="365125"/>
          </a:xfrm>
          <a:prstGeom prst="rect">
            <a:avLst/>
          </a:prstGeom>
        </p:spPr>
        <p:txBody>
          <a:bodyPr vert="horz" tIns="0" bIns="0" anchor="t"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7B758D6-4F03-402F-8CDA-79C39F643BA2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ижний колонтитул 16"/>
          <p:cNvSpPr>
            <a:spLocks noGrp="1"/>
          </p:cNvSpPr>
          <p:nvPr>
            <p:ph type="ftr" sz="quarter" idx="3"/>
          </p:nvPr>
        </p:nvSpPr>
        <p:spPr>
          <a:xfrm>
            <a:off x="1371600" y="5649913"/>
            <a:ext cx="5791200" cy="365125"/>
          </a:xfrm>
          <a:prstGeom prst="rect">
            <a:avLst/>
          </a:prstGeom>
        </p:spPr>
        <p:txBody>
          <a:bodyPr vert="horz" tIns="0" bIns="0" anchor="b"/>
          <a:lstStyle>
            <a:lvl1pPr algn="r">
              <a:defRPr sz="11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Номер слайда 28"/>
          <p:cNvSpPr>
            <a:spLocks noGrp="1"/>
          </p:cNvSpPr>
          <p:nvPr>
            <p:ph type="sldNum" sz="quarter" idx="4"/>
          </p:nvPr>
        </p:nvSpPr>
        <p:spPr>
          <a:xfrm>
            <a:off x="8391525" y="5753100"/>
            <a:ext cx="5032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63B2224-6E5D-4B1A-BA4C-321202738263}" type="slidenum">
              <a:rPr kumimoji="0" lang="ru-RU" sz="13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13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9B31E9-C8B8-40C5-8C0B-ADA796E3E4BC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B693F14-1A97-4B04-A594-2E8559D0E7B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9B31E9-C8B8-40C5-8C0B-ADA796E3E4BC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B693F14-1A97-4B04-A594-2E8559D0E7B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Дата 3"/>
          <p:cNvSpPr>
            <a:spLocks noGrp="1"/>
          </p:cNvSpPr>
          <p:nvPr>
            <p:ph type="dt" sz="half" idx="2"/>
          </p:nvPr>
        </p:nvSpPr>
        <p:spPr>
          <a:xfrm>
            <a:off x="4791075" y="6480175"/>
            <a:ext cx="2133600" cy="3016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49CA292-F5A0-4A14-BA64-391ABC8960C8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0038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8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5DC61C8-C3EC-48D2-A50C-10317360117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5400000" flipV="1">
            <a:off x="7553325" y="309563"/>
            <a:ext cx="1893888" cy="1293813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61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16" name="Дата 3"/>
          <p:cNvSpPr>
            <a:spLocks noGrp="1"/>
          </p:cNvSpPr>
          <p:nvPr>
            <p:ph type="dt" sz="half" idx="2"/>
          </p:nvPr>
        </p:nvSpPr>
        <p:spPr>
          <a:xfrm>
            <a:off x="6956425" y="6477000"/>
            <a:ext cx="2133600" cy="304800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9C701B8-2EC1-4088-9610-26AB68D9A641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19375" y="6481763"/>
            <a:ext cx="4260850" cy="300038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50263" y="809625"/>
            <a:ext cx="503238" cy="3000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5D2FF8C-A7F3-4D0C-8D42-6392801E02C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9B31E9-C8B8-40C5-8C0B-ADA796E3E4BC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B693F14-1A97-4B04-A594-2E8559D0E7B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Дата 6"/>
          <p:cNvSpPr>
            <a:spLocks noGrp="1"/>
          </p:cNvSpPr>
          <p:nvPr>
            <p:ph type="dt" sz="half" idx="12"/>
          </p:nvPr>
        </p:nvSpPr>
        <p:spPr>
          <a:xfrm>
            <a:off x="4791075" y="6481763"/>
            <a:ext cx="2130425" cy="3016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27D5EC1-952D-4576-80A7-9418FC0AD5D5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ижний колонтитул 7"/>
          <p:cNvSpPr>
            <a:spLocks noGrp="1"/>
          </p:cNvSpPr>
          <p:nvPr>
            <p:ph type="ftr" sz="quarter" idx="13"/>
          </p:nvPr>
        </p:nvSpPr>
        <p:spPr>
          <a:xfrm>
            <a:off x="457200" y="6481763"/>
            <a:ext cx="4260850" cy="3016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8"/>
          <p:cNvSpPr>
            <a:spLocks noGrp="1"/>
          </p:cNvSpPr>
          <p:nvPr>
            <p:ph type="sldNum" sz="quarter" idx="14"/>
          </p:nvPr>
        </p:nvSpPr>
        <p:spPr>
          <a:xfrm>
            <a:off x="7589838" y="6483350"/>
            <a:ext cx="503238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0F66068-EB59-4BC2-92A1-F8F245433F1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9B31E9-C8B8-40C5-8C0B-ADA796E3E4BC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B693F14-1A97-4B04-A594-2E8559D0E7B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9B31E9-C8B8-40C5-8C0B-ADA796E3E4BC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B693F14-1A97-4B04-A594-2E8559D0E7B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415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Дата 4"/>
          <p:cNvSpPr>
            <a:spLocks noGrp="1"/>
          </p:cNvSpPr>
          <p:nvPr>
            <p:ph type="dt" sz="half" idx="12"/>
          </p:nvPr>
        </p:nvSpPr>
        <p:spPr>
          <a:xfrm>
            <a:off x="6278563" y="6556375"/>
            <a:ext cx="2133600" cy="301625"/>
          </a:xfrm>
          <a:prstGeom prst="rect">
            <a:avLst/>
          </a:prstGeom>
        </p:spPr>
        <p:txBody>
          <a:bodyPr vert="horz" anchor="b"/>
          <a:lstStyle>
            <a:lvl1pPr>
              <a:defRPr sz="9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544DA65-25FA-424E-84A7-395191D79A7E}" type="datetimeFigureOut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135063" y="6556375"/>
            <a:ext cx="5143500" cy="301625"/>
          </a:xfrm>
          <a:prstGeom prst="rect">
            <a:avLst/>
          </a:prstGeom>
        </p:spPr>
        <p:txBody>
          <a:bodyPr vert="horz" anchor="b"/>
          <a:lstStyle>
            <a:lvl1pPr>
              <a:defRPr sz="9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410575" y="6556375"/>
            <a:ext cx="503238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9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7615863-DEE8-4E47-9910-DB15D6CC91A4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9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10" name="Дата 4"/>
          <p:cNvSpPr>
            <a:spLocks noGrp="1"/>
          </p:cNvSpPr>
          <p:nvPr>
            <p:ph type="dt" sz="half" idx="12"/>
          </p:nvPr>
        </p:nvSpPr>
        <p:spPr>
          <a:xfrm>
            <a:off x="6108700" y="6556375"/>
            <a:ext cx="2101850" cy="301625"/>
          </a:xfrm>
          <a:prstGeom prst="rect">
            <a:avLst/>
          </a:prstGeom>
        </p:spPr>
        <p:txBody>
          <a:bodyPr vert="horz" anchor="b"/>
          <a:lstStyle>
            <a:lvl1pPr>
              <a:defRPr sz="9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F601B9D-9748-4A0D-A31C-083E650DF3E9}" type="datetimeFigureOut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169988" y="6557963"/>
            <a:ext cx="4948238" cy="301625"/>
          </a:xfrm>
          <a:prstGeom prst="rect">
            <a:avLst/>
          </a:prstGeom>
        </p:spPr>
        <p:txBody>
          <a:bodyPr vert="horz" anchor="b"/>
          <a:lstStyle>
            <a:lvl1pPr>
              <a:defRPr sz="9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216900" y="6556375"/>
            <a:ext cx="366713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9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9E406A-9DF6-4280-91FC-B43730F2D142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9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/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Образец текста</a:t>
            </a:r>
            <a:endParaRPr dirty="0"/>
          </a:p>
          <a:p>
            <a:pPr lvl="1"/>
            <a:r>
              <a:rPr dirty="0"/>
              <a:t>Второй уровень</a:t>
            </a:r>
            <a:endParaRPr dirty="0"/>
          </a:p>
          <a:p>
            <a:pPr lvl="2"/>
            <a:r>
              <a:rPr dirty="0"/>
              <a:t>Третий уровень</a:t>
            </a:r>
            <a:endParaRPr dirty="0"/>
          </a:p>
          <a:p>
            <a:pPr lvl="3"/>
            <a:r>
              <a:rPr dirty="0"/>
              <a:t>Четвертый уровень</a:t>
            </a:r>
            <a:endParaRPr dirty="0"/>
          </a:p>
          <a:p>
            <a:pPr lvl="4"/>
            <a:r>
              <a:rPr dirty="0"/>
              <a:t>Пятый уровень</a:t>
            </a:r>
            <a:endParaRPr lang="en-US" altLang="x-none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9B31E9-C8B8-40C5-8C0B-ADA796E3E4BC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8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B693F14-1A97-4B04-A594-2E8559D0E7B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hf sldNum="0" hdr="0" ftr="0" dt="0"/>
  <p:txStyles>
    <p:titleStyle>
      <a:lvl1pPr marL="484505" indent="-484505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749CD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505" indent="-484505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2pPr>
      <a:lvl3pPr marL="484505" indent="-484505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3pPr>
      <a:lvl4pPr marL="484505" indent="-484505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4pPr>
      <a:lvl5pPr marL="484505" indent="-484505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5pPr>
      <a:lvl6pPr marL="941705" indent="-484505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6pPr>
      <a:lvl7pPr marL="1398905" indent="-484505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7pPr>
      <a:lvl8pPr marL="1856105" indent="-484505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8pPr>
      <a:lvl9pPr marL="2313305" indent="-484505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9pPr>
    </p:titleStyle>
    <p:bodyStyle>
      <a:lvl1pPr marL="447675" indent="-38290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97ACD0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705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wmf"/><Relationship Id="rId1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gradFill rotWithShape="1">
            <a:gsLst>
              <a:gs pos="0">
                <a:schemeClr val="accent5">
                  <a:tint val="10000"/>
                  <a:satMod val="300000"/>
                </a:schemeClr>
              </a:gs>
              <a:gs pos="34000">
                <a:schemeClr val="accent5">
                  <a:tint val="13500"/>
                  <a:satMod val="250000"/>
                </a:schemeClr>
              </a:gs>
              <a:gs pos="100000">
                <a:schemeClr val="accent5">
                  <a:tint val="60000"/>
                  <a:satMod val="200000"/>
                </a:schemeClr>
              </a:gs>
            </a:gsLst>
            <a:path path="circle">
              <a:fillToRect l="50000" t="155000" r="50000" b="-55000"/>
            </a:path>
          </a:gradFill>
          <a:ln>
            <a:solidFill>
              <a:schemeClr val="accent5">
                <a:satMod val="120000"/>
              </a:schemeClr>
            </a:solidFill>
          </a:ln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balanced" dir="t"/>
          </a:scene3d>
          <a:sp3d prstMaterial="plastic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b">
            <a:normAutofit/>
          </a:bodyPr>
          <a:lstStyle/>
          <a:p>
            <a:pPr marL="484505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50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dk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Лекція </a:t>
            </a:r>
            <a:r>
              <a:rPr kumimoji="0" lang="en-US" altLang="uk-UA" sz="50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dk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altLang="uk-UA" sz="5000" b="0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dk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571472" y="3105160"/>
            <a:ext cx="8062912" cy="2466980"/>
          </a:xfrm>
          <a:ln>
            <a:miter lim="800000"/>
          </a:ln>
          <a:effectLst/>
          <a:scene3d>
            <a:camera prst="orthographicFront"/>
            <a:lightRig rig="balanced" dir="t"/>
          </a:scene3d>
          <a:sp3d prstMaterial="plastic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3683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r>
              <a:rPr kumimoji="0" lang="uk-UA" sz="5000" b="1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Витрати підприємства: економічний зміст та класифікація</a:t>
            </a:r>
            <a:endParaRPr kumimoji="0" lang="uk-UA" sz="5000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effectLst/>
              <a:uLnTx/>
              <a:uFillTx/>
              <a:latin typeface="Monotype Corsiva" panose="03010101010201010101" pitchFamily="66" charset="0"/>
              <a:ea typeface="+mn-ea"/>
              <a:cs typeface="+mn-cs"/>
            </a:endParaRPr>
          </a:p>
          <a:p>
            <a:pPr marL="0" marR="3683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endParaRPr kumimoji="0" lang="uk-UA" sz="5000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effectLst/>
              <a:uLnTx/>
              <a:uFillTx/>
              <a:latin typeface="Monotype Corsiva" panose="03010101010201010101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14314" y="1285860"/>
            <a:ext cx="4357718" cy="1000132"/>
          </a:xfrm>
          <a:prstGeom prst="flowChartMagneticTap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Приклад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34" y="2143092"/>
            <a:ext cx="8429684" cy="387819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500" dirty="0">
                <a:latin typeface="Times New Roman" panose="02020603050405020304" pitchFamily="18" charset="0"/>
              </a:rPr>
              <a:t>ТзОВ “Таурас” протягом періоду було понесено наступні витрати та виготовлено 2000 годинників. Спрогнозувати розмір витрат підприємства в наступному періоді, за умови збільшення обсягу виробництва до 2300 виробів та за умови орендних платежів – 100 грн.</a:t>
            </a:r>
            <a:endParaRPr lang="uk-UA" altLang="x-none" sz="35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endParaRPr lang="uk-UA" altLang="x-none" sz="35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8434" name="Таблица 18433"/>
          <p:cNvGraphicFramePr/>
          <p:nvPr/>
        </p:nvGraphicFramePr>
        <p:xfrm>
          <a:off x="285750" y="338138"/>
          <a:ext cx="8643938" cy="5876925"/>
        </p:xfrm>
        <a:graphic>
          <a:graphicData uri="http://schemas.openxmlformats.org/drawingml/2006/table">
            <a:tbl>
              <a:tblPr/>
              <a:tblGrid>
                <a:gridCol w="3714750"/>
                <a:gridCol w="714375"/>
                <a:gridCol w="714375"/>
                <a:gridCol w="1000125"/>
                <a:gridCol w="1285875"/>
                <a:gridCol w="1214438"/>
              </a:tblGrid>
              <a:tr h="7016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Зміст господарської операції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Д-т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К-т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Сума, грн.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ts val="50"/>
                        </a:spcBef>
                        <a:spcAft>
                          <a:spcPts val="50"/>
                        </a:spcAft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Постійні витрати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ts val="25"/>
                        </a:spcBef>
                        <a:spcAft>
                          <a:spcPts val="25"/>
                        </a:spcAft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Змінні витрати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000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Списано матеріали на виготовлення годинників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4000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3112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Нараховано заробітну плату робітникам виробництва (відрядна форма оплати праці)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2750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508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Проведено відрахування ЄСВ(</a:t>
                      </a:r>
                      <a:r>
                        <a:rPr lang="en-US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%)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048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Нараховано амортизацію на будівлю офісу прямолінійним методом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1800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0064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Нараховано амортизацію на верстати виробничим методом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1200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0163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Разом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14314" y="1285860"/>
            <a:ext cx="4357718" cy="1000132"/>
          </a:xfrm>
          <a:prstGeom prst="flowChartMagneticTap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Розв</a:t>
            </a:r>
            <a:r>
              <a:rPr kumimoji="0" lang="pl-PL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’</a:t>
            </a:r>
            <a:r>
              <a:rPr kumimoji="0" lang="uk-UA" sz="3000" b="1" i="0" u="none" strike="noStrike" kern="1200" cap="none" spc="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язок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34" y="2143092"/>
            <a:ext cx="8429684" cy="285754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500" dirty="0">
                <a:latin typeface="Times New Roman" panose="02020603050405020304" pitchFamily="18" charset="0"/>
              </a:rPr>
              <a:t>Змінні витрати на одиницю = </a:t>
            </a:r>
            <a:endParaRPr lang="uk-UA" altLang="x-none" sz="35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lang="pl-PL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Y=a+bx</a:t>
            </a:r>
            <a:r>
              <a:rPr lang="uk-UA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 = </a:t>
            </a:r>
            <a:endParaRPr lang="uk-UA" altLang="x-none" sz="3600" i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pl-PL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Y</a:t>
            </a:r>
            <a:r>
              <a:rPr lang="uk-UA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uk-UA" altLang="x-none" sz="2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(2300)</a:t>
            </a:r>
            <a:r>
              <a:rPr lang="pl-PL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=a+bx</a:t>
            </a:r>
            <a:r>
              <a:rPr lang="uk-UA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 = </a:t>
            </a:r>
            <a:endParaRPr lang="uk-UA" altLang="x-none" sz="3600" i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altLang="x-none" sz="35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endParaRPr lang="uk-UA" altLang="x-none" sz="35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571480"/>
            <a:ext cx="428628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Метод вищої-нижчої точки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857356" y="1928802"/>
            <a:ext cx="7072330" cy="271464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Передбачає побудову функції витрат на основі припущення, що змінні витрати – це різниця між загальними витратами при найвищому та найнижчому  рівнях діяльності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0" y="0"/>
            <a:ext cx="4357718" cy="1000131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Приклад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2531" name="Таблица 22530"/>
          <p:cNvGraphicFramePr/>
          <p:nvPr/>
        </p:nvGraphicFramePr>
        <p:xfrm>
          <a:off x="428625" y="928688"/>
          <a:ext cx="8358188" cy="5761038"/>
        </p:xfrm>
        <a:graphic>
          <a:graphicData uri="http://schemas.openxmlformats.org/drawingml/2006/table">
            <a:tbl>
              <a:tblPr/>
              <a:tblGrid>
                <a:gridCol w="1357313"/>
                <a:gridCol w="3143250"/>
                <a:gridCol w="3857625"/>
              </a:tblGrid>
              <a:tr h="10064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Тиждень 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Час роботи обладнання, машино-годин (фактор)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Витрати на обслуговування обладнання, грн. (результат)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52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102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17850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132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18165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52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93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15060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108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13755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90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11550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52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144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21840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117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17700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69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10650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52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123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19740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141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15480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52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102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11280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72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14445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0" y="0"/>
            <a:ext cx="4357718" cy="1000131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Розв</a:t>
            </a:r>
            <a:r>
              <a:rPr kumimoji="0" lang="pl-PL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’</a:t>
            </a:r>
            <a:r>
              <a:rPr kumimoji="0" lang="uk-UA" sz="3000" b="1" i="0" u="none" strike="noStrike" kern="1200" cap="none" spc="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язок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2876" y="928670"/>
            <a:ext cx="8858280" cy="64294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2800" dirty="0">
                <a:latin typeface="Times New Roman" panose="02020603050405020304" pitchFamily="18" charset="0"/>
              </a:rPr>
              <a:t>Визначення функції витрат методом вищої-нижчої точки</a:t>
            </a:r>
            <a:endParaRPr lang="uk-UA" altLang="x-none" sz="2800" i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altLang="x-none" sz="2800" i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altLang="x-none" sz="28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endParaRPr lang="uk-UA" altLang="x-none" sz="2800" dirty="0">
              <a:latin typeface="Arial" panose="020B0604020202020204" pitchFamily="34" charset="0"/>
            </a:endParaRPr>
          </a:p>
        </p:txBody>
      </p:sp>
      <p:graphicFrame>
        <p:nvGraphicFramePr>
          <p:cNvPr id="23558" name="Таблица 23557"/>
          <p:cNvGraphicFramePr/>
          <p:nvPr/>
        </p:nvGraphicFramePr>
        <p:xfrm>
          <a:off x="285750" y="1785938"/>
          <a:ext cx="8572500" cy="4556125"/>
        </p:xfrm>
        <a:graphic>
          <a:graphicData uri="http://schemas.openxmlformats.org/drawingml/2006/table">
            <a:tbl>
              <a:tblPr/>
              <a:tblGrid>
                <a:gridCol w="3000375"/>
                <a:gridCol w="2714625"/>
                <a:gridCol w="2857500"/>
              </a:tblGrid>
              <a:tr h="16160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Результат спостережень </a:t>
                      </a:r>
                      <a:endParaRPr lang="uk-UA" altLang="x-none" sz="25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14" marB="4571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Фактор витрат, машино-годин</a:t>
                      </a:r>
                      <a:endParaRPr lang="uk-UA" altLang="x-none" sz="25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14" marB="4571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Витрати на обслуговування устаткування, грн.</a:t>
                      </a:r>
                      <a:endParaRPr lang="uk-UA" altLang="x-none" sz="25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14" marB="4571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334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Найвище значення фактору витрат 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14" marB="4571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14" marB="4571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14" marB="4571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350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Найнижче значення фактору витрат 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14" marB="4571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14" marB="4571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14" marB="4571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714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Різниця 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14" marB="4571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14" marB="4571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14" marB="4571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28596" y="928670"/>
            <a:ext cx="8358246" cy="500066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500" dirty="0">
                <a:latin typeface="Times New Roman" panose="02020603050405020304" pitchFamily="18" charset="0"/>
              </a:rPr>
              <a:t>Змінні витрати на 1 машино-годину (</a:t>
            </a:r>
            <a:r>
              <a:rPr lang="pl-PL" altLang="x-none" sz="3500" dirty="0">
                <a:latin typeface="Times New Roman" panose="02020603050405020304" pitchFamily="18" charset="0"/>
              </a:rPr>
              <a:t>b</a:t>
            </a:r>
            <a:r>
              <a:rPr lang="uk-UA" altLang="x-none" sz="3500" dirty="0">
                <a:latin typeface="Times New Roman" panose="02020603050405020304" pitchFamily="18" charset="0"/>
              </a:rPr>
              <a:t>) складають: </a:t>
            </a:r>
            <a:endParaRPr lang="uk-UA" altLang="x-none" sz="35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lang="uk-UA" altLang="x-none" sz="3500" dirty="0">
                <a:latin typeface="Times New Roman" panose="02020603050405020304" pitchFamily="18" charset="0"/>
              </a:rPr>
              <a:t>Постійні витрати = </a:t>
            </a:r>
            <a:endParaRPr lang="uk-UA" altLang="x-none" sz="35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endParaRPr lang="uk-UA" altLang="x-none" sz="35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lang="uk-UA" altLang="x-none" sz="3500" dirty="0">
                <a:latin typeface="Times New Roman" panose="02020603050405020304" pitchFamily="18" charset="0"/>
              </a:rPr>
              <a:t>Функція витрат в даному випадку має наступний вигляд: </a:t>
            </a:r>
            <a:endParaRPr lang="uk-UA" altLang="x-none" sz="35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lang="pl-PL" altLang="x-none" sz="35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Y=a+bx</a:t>
            </a:r>
            <a:r>
              <a:rPr lang="uk-UA" altLang="x-none" sz="35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 = </a:t>
            </a:r>
            <a:endParaRPr lang="uk-UA" altLang="x-none" sz="35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714356"/>
            <a:ext cx="4286280" cy="2000264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Метод візуального пристосування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928826" y="2571744"/>
            <a:ext cx="7072330" cy="192882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Графічний підхід до визначення функції витрат, при якому аналітик візуально проводить пряму лінію, беручи до уваги всі точки витрат 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285728"/>
            <a:ext cx="4929222" cy="242889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Метод найменших квадратів (регресійний аналіз)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928826" y="2571744"/>
            <a:ext cx="7072330" cy="250033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Статистичний метод, який дає змогу розрахувати елементи функції витрат  </a:t>
            </a:r>
            <a:r>
              <a:rPr lang="pl-PL" altLang="x-none" sz="3000" dirty="0">
                <a:latin typeface="Times New Roman" panose="02020603050405020304" pitchFamily="18" charset="0"/>
              </a:rPr>
              <a:t>a </a:t>
            </a:r>
            <a:r>
              <a:rPr lang="uk-UA" altLang="x-none" sz="3000" dirty="0">
                <a:latin typeface="Times New Roman" panose="02020603050405020304" pitchFamily="18" charset="0"/>
              </a:rPr>
              <a:t> і </a:t>
            </a:r>
            <a:r>
              <a:rPr lang="pl-PL" altLang="x-none" sz="3000" dirty="0">
                <a:latin typeface="Times New Roman" panose="02020603050405020304" pitchFamily="18" charset="0"/>
              </a:rPr>
              <a:t>b</a:t>
            </a:r>
            <a:r>
              <a:rPr lang="uk-UA" altLang="x-none" sz="3000" dirty="0">
                <a:latin typeface="Times New Roman" panose="02020603050405020304" pitchFamily="18" charset="0"/>
              </a:rPr>
              <a:t> так, що сума квадратів відстані від усіх точок  сукупності, що вивчається,  до лінії регресії  є найменшою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214282" y="214290"/>
            <a:ext cx="8643998" cy="15001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Для визначення функції витрат методом найменших квадратів необхідно </a:t>
            </a:r>
            <a:r>
              <a:rPr kumimoji="0" lang="uk-UA" sz="3000" b="0" i="0" u="none" strike="noStrike" kern="1200" cap="none" spc="0" normalizeH="0" baseline="0" noProof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розв</a:t>
            </a:r>
            <a:r>
              <a:rPr kumimoji="0" lang="pl-PL" sz="30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’</a:t>
            </a:r>
            <a:r>
              <a:rPr kumimoji="0" lang="uk-UA" sz="3000" b="0" i="0" u="none" strike="noStrike" kern="1200" cap="none" spc="0" normalizeH="0" baseline="0" noProof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язати</a:t>
            </a:r>
            <a:r>
              <a:rPr kumimoji="0" lang="uk-UA" sz="30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систему рівнянь</a:t>
            </a:r>
            <a:endParaRPr kumimoji="0" lang="uk-UA" sz="3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50" y="1785938"/>
            <a:ext cx="8572500" cy="27146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3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676" name="Rectangle 5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447675" indent="-3829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325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49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7ACD0"/>
              </a:buClr>
              <a:buFont typeface="Wingdings 2" panose="05020102010507070707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x-none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aphicFrame>
        <p:nvGraphicFramePr>
          <p:cNvPr id="28677" name="Object 4"/>
          <p:cNvGraphicFramePr>
            <a:graphicFrameLocks noChangeAspect="1"/>
          </p:cNvGraphicFramePr>
          <p:nvPr/>
        </p:nvGraphicFramePr>
        <p:xfrm>
          <a:off x="1000125" y="2000250"/>
          <a:ext cx="7215188" cy="235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562100" imgH="546100" progId="Equation.3">
                  <p:embed/>
                </p:oleObj>
              </mc:Choice>
              <mc:Fallback>
                <p:oleObj name="" r:id="rId1" imgW="1562100" imgH="546100" progId="Equation.3">
                  <p:embed/>
                  <p:pic>
                    <p:nvPicPr>
                      <p:cNvPr id="0" name="Изображение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00125" y="2000250"/>
                        <a:ext cx="7215188" cy="23574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Левая фигурная скобка 8"/>
          <p:cNvSpPr/>
          <p:nvPr/>
        </p:nvSpPr>
        <p:spPr>
          <a:xfrm>
            <a:off x="642938" y="2000250"/>
            <a:ext cx="485775" cy="2286000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313" y="4643438"/>
            <a:ext cx="8715375" cy="192881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2500" dirty="0">
                <a:latin typeface="Century Gothic" panose="020B0502020202020204" pitchFamily="34" charset="0"/>
              </a:rPr>
              <a:t>х – незалежна змінна величина (рівень спостережуваної діяльності)</a:t>
            </a:r>
            <a:endParaRPr lang="uk-UA" altLang="x-none" sz="2500" dirty="0"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altLang="x-none" sz="2500" dirty="0">
                <a:latin typeface="Century Gothic" panose="020B0502020202020204" pitchFamily="34" charset="0"/>
              </a:rPr>
              <a:t>у – залежна змінна величина (загальні витрати)</a:t>
            </a:r>
            <a:endParaRPr lang="uk-UA" altLang="x-none" sz="2500" dirty="0"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pl-PL" altLang="x-none" sz="2500" dirty="0">
                <a:latin typeface="Century Gothic" panose="020B0502020202020204" pitchFamily="34" charset="0"/>
              </a:rPr>
              <a:t>b</a:t>
            </a:r>
            <a:r>
              <a:rPr lang="uk-UA" altLang="x-none" sz="2500" dirty="0">
                <a:latin typeface="Century Gothic" panose="020B0502020202020204" pitchFamily="34" charset="0"/>
              </a:rPr>
              <a:t> – змінні витрати на одиницю діяльності</a:t>
            </a:r>
            <a:endParaRPr lang="uk-UA" altLang="x-none" sz="2500" dirty="0"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pl-PL" altLang="x-none" sz="2500" dirty="0">
                <a:latin typeface="Century Gothic" panose="020B0502020202020204" pitchFamily="34" charset="0"/>
              </a:rPr>
              <a:t>n – </a:t>
            </a:r>
            <a:r>
              <a:rPr lang="uk-UA" altLang="x-none" sz="2500" dirty="0">
                <a:latin typeface="Century Gothic" panose="020B0502020202020204" pitchFamily="34" charset="0"/>
              </a:rPr>
              <a:t>кількість спостережень </a:t>
            </a:r>
            <a:endParaRPr lang="uk-UA" altLang="x-none" sz="25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285750" y="1214438"/>
            <a:ext cx="8643938" cy="4714875"/>
          </a:xfrm>
          <a:prstGeom prst="snip2Diag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marL="457200" lvl="0" indent="-457200" algn="just" eaLnBrk="1" hangingPunct="1">
              <a:buNone/>
            </a:pPr>
            <a:r>
              <a:rPr lang="uk-UA" altLang="x-none" sz="4000" dirty="0">
                <a:solidFill>
                  <a:srgbClr val="FFFFFF"/>
                </a:solidFill>
                <a:latin typeface="Century Gothic" panose="020B0502020202020204" pitchFamily="34" charset="0"/>
              </a:rPr>
              <a:t>3. Методи вивчення поведінки витрат</a:t>
            </a:r>
            <a:endParaRPr lang="uk-UA" altLang="x-none" sz="40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0" y="0"/>
            <a:ext cx="4357718" cy="1000131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Приклад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9699" name="Таблица 29698"/>
          <p:cNvGraphicFramePr/>
          <p:nvPr/>
        </p:nvGraphicFramePr>
        <p:xfrm>
          <a:off x="428625" y="928688"/>
          <a:ext cx="8358188" cy="5761038"/>
        </p:xfrm>
        <a:graphic>
          <a:graphicData uri="http://schemas.openxmlformats.org/drawingml/2006/table">
            <a:tbl>
              <a:tblPr/>
              <a:tblGrid>
                <a:gridCol w="1357313"/>
                <a:gridCol w="3143250"/>
                <a:gridCol w="3857625"/>
              </a:tblGrid>
              <a:tr h="10064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Тиждень 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Час роботи обладнання, машино-годин (фактор)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Витрати на обслуговування обладнання, грн. (результат)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52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102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17850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132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18165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52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93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15060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108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13755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90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11550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52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144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21840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117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17700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69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10650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52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123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19740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141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15480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52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102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11280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72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14445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3" marB="4572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0" y="0"/>
            <a:ext cx="4357718" cy="1000131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Розв</a:t>
            </a:r>
            <a:r>
              <a:rPr kumimoji="0" lang="pl-PL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’</a:t>
            </a:r>
            <a:r>
              <a:rPr kumimoji="0" lang="uk-UA" sz="3000" b="1" i="0" u="none" strike="noStrike" kern="1200" cap="none" spc="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язок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0723" name="Таблица 30722"/>
          <p:cNvGraphicFramePr/>
          <p:nvPr/>
        </p:nvGraphicFramePr>
        <p:xfrm>
          <a:off x="214313" y="785813"/>
          <a:ext cx="8715375" cy="5851525"/>
        </p:xfrm>
        <a:graphic>
          <a:graphicData uri="http://schemas.openxmlformats.org/drawingml/2006/table">
            <a:tbl>
              <a:tblPr/>
              <a:tblGrid>
                <a:gridCol w="1571625"/>
                <a:gridCol w="2786063"/>
                <a:gridCol w="1809750"/>
                <a:gridCol w="2547937"/>
              </a:tblGrid>
              <a:tr h="7016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машино-години (х)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Витрати на обслуговування (у)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3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х</a:t>
                      </a:r>
                      <a:r>
                        <a:rPr sz="3000" b="1" baseline="3000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uk-UA" altLang="x-none" sz="3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3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ху</a:t>
                      </a:r>
                      <a:endParaRPr lang="uk-UA" altLang="x-none" sz="3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52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52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52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52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52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52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∑х =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∑у =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∑</a:t>
                      </a:r>
                      <a:r>
                        <a:rPr sz="2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х</a:t>
                      </a:r>
                      <a:r>
                        <a:rPr sz="2000" baseline="30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  </a:t>
                      </a: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endParaRPr lang="uk-UA" altLang="x-none" sz="20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∑ху =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500042"/>
            <a:ext cx="4929222" cy="242889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Спрощений статистичний аналіз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928826" y="2428868"/>
            <a:ext cx="7072330" cy="250033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Метод визначення функції витрат, що передбачає розподіл показників на дві групи, виходячи зі зростання значення </a:t>
            </a:r>
            <a:r>
              <a:rPr lang="uk-UA" altLang="x-none" sz="3000" i="1" dirty="0">
                <a:latin typeface="Times New Roman" panose="02020603050405020304" pitchFamily="18" charset="0"/>
              </a:rPr>
              <a:t>х</a:t>
            </a:r>
            <a:r>
              <a:rPr lang="uk-UA" altLang="x-none" sz="3000" dirty="0">
                <a:latin typeface="Times New Roman" panose="02020603050405020304" pitchFamily="18" charset="0"/>
              </a:rPr>
              <a:t>, та розрахунок постійних витрат на основі середніх значень </a:t>
            </a:r>
            <a:r>
              <a:rPr lang="uk-UA" altLang="x-none" sz="3000" i="1" dirty="0">
                <a:latin typeface="Times New Roman" panose="02020603050405020304" pitchFamily="18" charset="0"/>
              </a:rPr>
              <a:t>х</a:t>
            </a:r>
            <a:r>
              <a:rPr lang="uk-UA" altLang="x-none" sz="3000" dirty="0">
                <a:latin typeface="Times New Roman" panose="02020603050405020304" pitchFamily="18" charset="0"/>
              </a:rPr>
              <a:t> і </a:t>
            </a:r>
            <a:r>
              <a:rPr lang="uk-UA" altLang="x-none" sz="3000" i="1" dirty="0">
                <a:latin typeface="Times New Roman" panose="02020603050405020304" pitchFamily="18" charset="0"/>
              </a:rPr>
              <a:t>у</a:t>
            </a:r>
            <a:r>
              <a:rPr lang="uk-UA" altLang="x-none" sz="3000" dirty="0">
                <a:latin typeface="Times New Roman" panose="02020603050405020304" pitchFamily="18" charset="0"/>
              </a:rPr>
              <a:t>.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4818" name="Таблица 34817"/>
          <p:cNvGraphicFramePr/>
          <p:nvPr/>
        </p:nvGraphicFramePr>
        <p:xfrm>
          <a:off x="285750" y="609600"/>
          <a:ext cx="8501063" cy="5578475"/>
        </p:xfrm>
        <a:graphic>
          <a:graphicData uri="http://schemas.openxmlformats.org/drawingml/2006/table">
            <a:tbl>
              <a:tblPr/>
              <a:tblGrid>
                <a:gridCol w="2214563"/>
                <a:gridCol w="1830387"/>
                <a:gridCol w="2227263"/>
                <a:gridCol w="2228850"/>
              </a:tblGrid>
              <a:tr h="473075"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Абсолютні значення </a:t>
                      </a:r>
                      <a:endParaRPr lang="uk-UA" altLang="x-none" sz="25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Середні значення</a:t>
                      </a:r>
                      <a:endParaRPr lang="uk-UA" altLang="x-none" sz="25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8524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машино-години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Витрати, грн.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машино-години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Витрати, грн.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73075"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chemeClr val="bg1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Група 1</a:t>
                      </a:r>
                      <a:endParaRPr lang="uk-UA" altLang="x-none" sz="2500" dirty="0">
                        <a:solidFill>
                          <a:schemeClr val="bg1"/>
                        </a:solidFill>
                        <a:latin typeface="Calibri" panose="020F0502020204030204" charset="0"/>
                        <a:ea typeface="Calibri" panose="020F0502020204030204" charset="0"/>
                      </a:endParaRPr>
                    </a:p>
                  </a:txBody>
                  <a:tcPr marL="91439" marR="91439"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chemeClr val="bg1"/>
                        </a:solidFill>
                        <a:latin typeface="Calibri" panose="020F0502020204030204" charset="0"/>
                        <a:ea typeface="Calibri" panose="020F0502020204030204" charset="0"/>
                      </a:endParaRPr>
                    </a:p>
                  </a:txBody>
                  <a:tcPr marL="91439" marR="91439"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730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chemeClr val="bg1"/>
                        </a:solidFill>
                        <a:latin typeface="Calibri" panose="020F0502020204030204" charset="0"/>
                        <a:ea typeface="Calibri" panose="020F0502020204030204" charset="0"/>
                      </a:endParaRPr>
                    </a:p>
                  </a:txBody>
                  <a:tcPr marL="91439" marR="91439"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chemeClr val="bg1"/>
                        </a:solidFill>
                        <a:latin typeface="Calibri" panose="020F0502020204030204" charset="0"/>
                        <a:ea typeface="Calibri" panose="020F0502020204030204" charset="0"/>
                      </a:endParaRPr>
                    </a:p>
                  </a:txBody>
                  <a:tcPr marL="91439" marR="91439"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rowSpan="6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500" b="1" dirty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</a:rPr>
                        <a:t>Х</a:t>
                      </a:r>
                      <a:r>
                        <a:rPr sz="2500" b="1" baseline="-25000" dirty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r>
                        <a:rPr sz="2500" b="1" dirty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</a:rPr>
                        <a:t> = </a:t>
                      </a:r>
                      <a:r>
                        <a:rPr lang="uk-UA" altLang="x-none" sz="2800" u="sng" dirty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∑х</a:t>
                      </a:r>
                      <a:endParaRPr lang="uk-UA" altLang="x-none" sz="2800" u="sng" dirty="0">
                        <a:solidFill>
                          <a:srgbClr val="000000"/>
                        </a:solidFill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x-none" sz="28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cs typeface="Calibri" panose="020F0502020204030204" charset="0"/>
                        </a:rPr>
                        <a:t>        n</a:t>
                      </a:r>
                      <a:endParaRPr lang="uk-UA" altLang="x-none" sz="25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Calibri" panose="020F0502020204030204" charset="0"/>
                      </a:endParaRPr>
                    </a:p>
                  </a:txBody>
                  <a:tcPr marL="91439" marR="91439" marT="45725" marB="45725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rowSpan="6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500" b="1" dirty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</a:rPr>
                        <a:t>У</a:t>
                      </a:r>
                      <a:r>
                        <a:rPr sz="2500" b="1" baseline="-25000" dirty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</a:rPr>
                        <a:t>0</a:t>
                      </a:r>
                      <a:r>
                        <a:rPr sz="2500" b="1" dirty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</a:rPr>
                        <a:t> = </a:t>
                      </a:r>
                      <a:r>
                        <a:rPr sz="2400" b="1" dirty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uk-UA" altLang="x-none" sz="2400" u="sng" dirty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∑</a:t>
                      </a:r>
                      <a:r>
                        <a:rPr lang="en-US" altLang="x-none" sz="2400" u="sng" dirty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uk-UA" altLang="x-none" sz="2400" u="sng" dirty="0">
                        <a:solidFill>
                          <a:srgbClr val="000000"/>
                        </a:solidFill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x-none" sz="24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cs typeface="Calibri" panose="020F0502020204030204" charset="0"/>
                        </a:rPr>
                        <a:t>        n</a:t>
                      </a:r>
                      <a:endParaRPr lang="uk-UA" altLang="x-none" sz="24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cs typeface="Calibri" panose="020F0502020204030204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uk-UA" altLang="x-none" sz="2500" b="1" dirty="0">
                        <a:solidFill>
                          <a:srgbClr val="000000"/>
                        </a:solidFill>
                        <a:latin typeface="Arial Black" panose="020B0A04020102020204" pitchFamily="34" charset="0"/>
                        <a:ea typeface="Calibri" panose="020F0502020204030204" charset="0"/>
                      </a:endParaRPr>
                    </a:p>
                  </a:txBody>
                  <a:tcPr marL="91439" marR="91439" marT="45725" marB="45725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714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chemeClr val="bg1"/>
                        </a:solidFill>
                        <a:latin typeface="Calibri" panose="020F0502020204030204" charset="0"/>
                        <a:ea typeface="Calibri" panose="020F0502020204030204" charset="0"/>
                      </a:endParaRPr>
                    </a:p>
                  </a:txBody>
                  <a:tcPr marL="91439" marR="91439"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chemeClr val="bg1"/>
                        </a:solidFill>
                        <a:latin typeface="Calibri" panose="020F0502020204030204" charset="0"/>
                        <a:ea typeface="Calibri" panose="020F0502020204030204" charset="0"/>
                      </a:endParaRPr>
                    </a:p>
                  </a:txBody>
                  <a:tcPr marL="91439" marR="91439"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4730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chemeClr val="bg1"/>
                        </a:solidFill>
                        <a:latin typeface="Calibri" panose="020F0502020204030204" charset="0"/>
                        <a:ea typeface="Calibri" panose="020F0502020204030204" charset="0"/>
                      </a:endParaRPr>
                    </a:p>
                  </a:txBody>
                  <a:tcPr marL="91439" marR="91439"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chemeClr val="bg1"/>
                        </a:solidFill>
                        <a:latin typeface="Calibri" panose="020F0502020204030204" charset="0"/>
                        <a:ea typeface="Calibri" panose="020F0502020204030204" charset="0"/>
                      </a:endParaRPr>
                    </a:p>
                  </a:txBody>
                  <a:tcPr marL="91439" marR="91439"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4714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chemeClr val="bg1"/>
                        </a:solidFill>
                        <a:latin typeface="Calibri" panose="020F0502020204030204" charset="0"/>
                        <a:ea typeface="Calibri" panose="020F0502020204030204" charset="0"/>
                      </a:endParaRPr>
                    </a:p>
                  </a:txBody>
                  <a:tcPr marL="91439" marR="91439"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chemeClr val="bg1"/>
                        </a:solidFill>
                        <a:latin typeface="Calibri" panose="020F0502020204030204" charset="0"/>
                        <a:ea typeface="Calibri" panose="020F0502020204030204" charset="0"/>
                      </a:endParaRPr>
                    </a:p>
                  </a:txBody>
                  <a:tcPr marL="91439" marR="91439"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4730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chemeClr val="bg1"/>
                        </a:solidFill>
                        <a:latin typeface="Calibri" panose="020F0502020204030204" charset="0"/>
                        <a:ea typeface="Calibri" panose="020F0502020204030204" charset="0"/>
                      </a:endParaRPr>
                    </a:p>
                  </a:txBody>
                  <a:tcPr marL="91439" marR="91439"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chemeClr val="bg1"/>
                        </a:solidFill>
                        <a:latin typeface="Calibri" panose="020F0502020204030204" charset="0"/>
                        <a:ea typeface="Calibri" panose="020F0502020204030204" charset="0"/>
                      </a:endParaRPr>
                    </a:p>
                  </a:txBody>
                  <a:tcPr marL="91439" marR="91439"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4730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chemeClr val="bg1"/>
                        </a:solidFill>
                        <a:latin typeface="Calibri" panose="020F0502020204030204" charset="0"/>
                        <a:ea typeface="Calibri" panose="020F0502020204030204" charset="0"/>
                      </a:endParaRPr>
                    </a:p>
                  </a:txBody>
                  <a:tcPr marL="91439" marR="91439"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chemeClr val="bg1"/>
                        </a:solidFill>
                        <a:latin typeface="Calibri" panose="020F0502020204030204" charset="0"/>
                        <a:ea typeface="Calibri" panose="020F0502020204030204" charset="0"/>
                      </a:endParaRPr>
                    </a:p>
                  </a:txBody>
                  <a:tcPr marL="91439" marR="91439"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94456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400" dirty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∑х</a:t>
                      </a:r>
                      <a:r>
                        <a:rPr lang="en-US" altLang="x-none" sz="2400" dirty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uk-UA" altLang="x-none" sz="2500" b="1" dirty="0">
                        <a:solidFill>
                          <a:schemeClr val="bg1"/>
                        </a:solidFill>
                        <a:latin typeface="Calibri" panose="020F0502020204030204" charset="0"/>
                        <a:ea typeface="Calibri" panose="020F0502020204030204" charset="0"/>
                      </a:endParaRPr>
                    </a:p>
                  </a:txBody>
                  <a:tcPr marL="91439" marR="91439"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800" dirty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∑</a:t>
                      </a:r>
                      <a:r>
                        <a:rPr lang="en-US" altLang="x-none" sz="2800" dirty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y =</a:t>
                      </a:r>
                      <a:endParaRPr lang="uk-UA" altLang="x-none" sz="2800" dirty="0">
                        <a:solidFill>
                          <a:srgbClr val="000000"/>
                        </a:solidFill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x-none" sz="28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cs typeface="Calibri" panose="020F0502020204030204" charset="0"/>
                        </a:rPr>
                        <a:t>  </a:t>
                      </a:r>
                      <a:endParaRPr lang="uk-UA" altLang="x-none" sz="28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Calibri" panose="020F0502020204030204" charset="0"/>
                      </a:endParaRPr>
                    </a:p>
                  </a:txBody>
                  <a:tcPr marL="91439" marR="91439"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chemeClr val="bg1"/>
                        </a:solidFill>
                        <a:latin typeface="Calibri" panose="020F0502020204030204" charset="0"/>
                        <a:ea typeface="Calibri" panose="020F0502020204030204" charset="0"/>
                      </a:endParaRPr>
                    </a:p>
                  </a:txBody>
                  <a:tcPr marL="91439" marR="91439"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chemeClr val="bg1"/>
                        </a:solidFill>
                        <a:latin typeface="Calibri" panose="020F0502020204030204" charset="0"/>
                        <a:ea typeface="Calibri" panose="020F0502020204030204" charset="0"/>
                      </a:endParaRPr>
                    </a:p>
                  </a:txBody>
                  <a:tcPr marL="91439" marR="91439" marT="45725" marB="4572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5842" name="Таблица 35841"/>
          <p:cNvGraphicFramePr/>
          <p:nvPr/>
        </p:nvGraphicFramePr>
        <p:xfrm>
          <a:off x="285750" y="609600"/>
          <a:ext cx="8501063" cy="5622925"/>
        </p:xfrm>
        <a:graphic>
          <a:graphicData uri="http://schemas.openxmlformats.org/drawingml/2006/table">
            <a:tbl>
              <a:tblPr/>
              <a:tblGrid>
                <a:gridCol w="2214563"/>
                <a:gridCol w="1830387"/>
                <a:gridCol w="2227263"/>
                <a:gridCol w="2228850"/>
              </a:tblGrid>
              <a:tr h="473075"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Абсолютні значення </a:t>
                      </a:r>
                      <a:endParaRPr lang="uk-UA" altLang="x-none" sz="25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Середні значення</a:t>
                      </a:r>
                      <a:endParaRPr lang="uk-UA" altLang="x-none" sz="25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8524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машино-години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Витрати, грн.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машино-години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Витрати, грн.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73075"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chemeClr val="bg1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Група 2</a:t>
                      </a:r>
                      <a:endParaRPr lang="uk-UA" altLang="x-none" sz="2500" dirty="0">
                        <a:solidFill>
                          <a:schemeClr val="bg1"/>
                        </a:solidFill>
                        <a:latin typeface="Calibri" panose="020F0502020204030204" charset="0"/>
                        <a:ea typeface="Calibri" panose="020F0502020204030204" charset="0"/>
                      </a:endParaRPr>
                    </a:p>
                  </a:txBody>
                  <a:tcPr marL="91439" marR="91439"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chemeClr val="bg1"/>
                        </a:solidFill>
                        <a:latin typeface="Calibri" panose="020F0502020204030204" charset="0"/>
                        <a:ea typeface="Calibri" panose="020F0502020204030204" charset="0"/>
                      </a:endParaRPr>
                    </a:p>
                  </a:txBody>
                  <a:tcPr marL="91439" marR="91439"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714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439" marR="91439"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439" marR="91439"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rowSpan="6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500" b="1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Х</a:t>
                      </a:r>
                      <a:r>
                        <a:rPr sz="2500" b="1" baseline="-25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sz="2500" b="1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= </a:t>
                      </a:r>
                      <a:r>
                        <a:rPr sz="2400" b="1" dirty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uk-UA" altLang="x-none" sz="2400" u="sng" dirty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∑х</a:t>
                      </a:r>
                      <a:endParaRPr lang="uk-UA" altLang="x-none" sz="2400" u="sng" dirty="0">
                        <a:solidFill>
                          <a:srgbClr val="000000"/>
                        </a:solidFill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x-none" sz="24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cs typeface="Calibri" panose="020F0502020204030204" charset="0"/>
                        </a:rPr>
                        <a:t>        n</a:t>
                      </a:r>
                      <a:endParaRPr lang="uk-UA" altLang="x-none" sz="24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cs typeface="Calibri" panose="020F0502020204030204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uk-UA" altLang="x-none" sz="2500" b="1" dirty="0">
                        <a:solidFill>
                          <a:schemeClr val="bg1"/>
                        </a:solidFill>
                        <a:latin typeface="Calibri" panose="020F0502020204030204" charset="0"/>
                        <a:ea typeface="Calibri" panose="020F0502020204030204" charset="0"/>
                      </a:endParaRPr>
                    </a:p>
                  </a:txBody>
                  <a:tcPr marL="91439" marR="91439" marT="45715" marB="45715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rowSpan="6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500" b="1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У</a:t>
                      </a:r>
                      <a:r>
                        <a:rPr sz="2500" b="1" baseline="-25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sz="2500" b="1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3200" b="1" dirty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</a:rPr>
                        <a:t>= </a:t>
                      </a:r>
                      <a:r>
                        <a:rPr sz="2800" b="1" dirty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uk-UA" altLang="x-none" sz="2800" u="sng" dirty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∑</a:t>
                      </a:r>
                      <a:r>
                        <a:rPr lang="en-US" altLang="x-none" sz="2800" u="sng" dirty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uk-UA" altLang="x-none" sz="2800" u="sng" dirty="0">
                        <a:solidFill>
                          <a:srgbClr val="000000"/>
                        </a:solidFill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x-none" sz="28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cs typeface="Calibri" panose="020F0502020204030204" charset="0"/>
                        </a:rPr>
                        <a:t>        n</a:t>
                      </a:r>
                      <a:endParaRPr lang="uk-UA" altLang="x-none" sz="28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cs typeface="Calibri" panose="020F0502020204030204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uk-UA" altLang="x-none" sz="3200" b="1" dirty="0">
                        <a:solidFill>
                          <a:srgbClr val="000000"/>
                        </a:solidFill>
                        <a:latin typeface="Arial Black" panose="020B0A04020102020204" pitchFamily="34" charset="0"/>
                        <a:cs typeface="Calibri" panose="020F0502020204030204" charset="0"/>
                      </a:endParaRPr>
                    </a:p>
                    <a:p>
                      <a:pPr lvl="0" algn="ctr" eaLnBrk="1" hangingPunct="1">
                        <a:buNone/>
                      </a:pPr>
                      <a:endParaRPr lang="uk-UA" altLang="x-none" sz="2500" b="1" dirty="0">
                        <a:solidFill>
                          <a:srgbClr val="000000"/>
                        </a:solidFill>
                        <a:latin typeface="Calibri" panose="020F0502020204030204" charset="0"/>
                        <a:ea typeface="Calibri" panose="020F0502020204030204" charset="0"/>
                      </a:endParaRPr>
                    </a:p>
                  </a:txBody>
                  <a:tcPr marL="91439" marR="91439" marT="45715" marB="45715" anchor="ctr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730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439" marR="91439"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439" marR="91439"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4730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439" marR="91439"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439" marR="91439"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4714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439" marR="91439"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439" marR="91439"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4730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439" marR="91439"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439" marR="91439"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4714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439" marR="91439"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439" marR="91439"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1911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800" dirty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∑х</a:t>
                      </a:r>
                      <a:r>
                        <a:rPr lang="en-US" altLang="x-none" sz="2800" dirty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uk-UA" altLang="x-none" sz="3200" b="1" dirty="0">
                        <a:solidFill>
                          <a:schemeClr val="bg1"/>
                        </a:solidFill>
                        <a:latin typeface="Calibri" panose="020F0502020204030204" charset="0"/>
                        <a:ea typeface="Calibri" panose="020F0502020204030204" charset="0"/>
                      </a:endParaRPr>
                    </a:p>
                  </a:txBody>
                  <a:tcPr marL="91439" marR="91439"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400" dirty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∑</a:t>
                      </a:r>
                      <a:r>
                        <a:rPr lang="en-US" altLang="x-none" sz="2400" dirty="0">
                          <a:solidFill>
                            <a:srgbClr val="000000"/>
                          </a:solidFill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y =</a:t>
                      </a:r>
                      <a:endParaRPr lang="uk-UA" altLang="x-none" sz="2400" dirty="0">
                        <a:solidFill>
                          <a:srgbClr val="000000"/>
                        </a:solidFill>
                        <a:latin typeface="Arial Black" panose="020B0A040201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1439" marR="91439"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chemeClr val="bg1"/>
                        </a:solidFill>
                        <a:latin typeface="Calibri" panose="020F0502020204030204" charset="0"/>
                        <a:ea typeface="Calibri" panose="020F0502020204030204" charset="0"/>
                      </a:endParaRPr>
                    </a:p>
                  </a:txBody>
                  <a:tcPr marL="91439" marR="91439"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chemeClr val="bg1"/>
                        </a:solidFill>
                        <a:latin typeface="Calibri" panose="020F0502020204030204" charset="0"/>
                        <a:ea typeface="Calibri" panose="020F0502020204030204" charset="0"/>
                      </a:endParaRPr>
                    </a:p>
                  </a:txBody>
                  <a:tcPr marL="91439" marR="91439"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714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b="1" dirty="0">
                          <a:solidFill>
                            <a:schemeClr val="bg1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РАЗОМ:</a:t>
                      </a:r>
                      <a:endParaRPr lang="uk-UA" altLang="x-none" sz="2500" b="1" dirty="0">
                        <a:solidFill>
                          <a:schemeClr val="bg1"/>
                        </a:solidFill>
                        <a:latin typeface="Calibri" panose="020F0502020204030204" charset="0"/>
                        <a:ea typeface="Calibri" panose="020F0502020204030204" charset="0"/>
                      </a:endParaRPr>
                    </a:p>
                  </a:txBody>
                  <a:tcPr marL="91439" marR="91439"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b="1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9" marR="91439"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chemeClr val="bg1"/>
                        </a:solidFill>
                        <a:latin typeface="Calibri" panose="020F0502020204030204" charset="0"/>
                        <a:ea typeface="Calibri" panose="020F0502020204030204" charset="0"/>
                      </a:endParaRPr>
                    </a:p>
                  </a:txBody>
                  <a:tcPr marL="91439" marR="91439"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chemeClr val="bg1"/>
                        </a:solidFill>
                        <a:latin typeface="Calibri" panose="020F0502020204030204" charset="0"/>
                        <a:ea typeface="Calibri" panose="020F0502020204030204" charset="0"/>
                      </a:endParaRPr>
                    </a:p>
                  </a:txBody>
                  <a:tcPr marL="91439" marR="91439"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428628" y="357166"/>
            <a:ext cx="8286776" cy="53578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67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4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667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4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66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40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Постійні витрати:</a:t>
            </a:r>
            <a:endParaRPr kumimoji="0" lang="uk-UA" sz="4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667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40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 = (</a:t>
            </a:r>
            <a:r>
              <a:rPr kumimoji="0" lang="pl-PL" sz="40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ru-RU" sz="4000" b="0" i="0" u="none" strike="noStrike" kern="1200" cap="none" spc="0" normalizeH="0" baseline="-2500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pl-PL" sz="40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</a:t>
            </a:r>
            <a:r>
              <a:rPr kumimoji="0" lang="pl-PL" sz="4000" b="0" i="0" u="none" strike="noStrike" kern="1200" cap="none" spc="0" normalizeH="0" baseline="-2500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pl-PL" sz="40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Y</a:t>
            </a:r>
            <a:r>
              <a:rPr kumimoji="0" lang="pl-PL" sz="4000" b="0" i="0" u="none" strike="noStrike" kern="1200" cap="none" spc="0" normalizeH="0" baseline="-2500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pl-PL" sz="40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</a:t>
            </a:r>
            <a:r>
              <a:rPr kumimoji="0" lang="pl-PL" sz="4000" b="0" i="0" u="none" strike="noStrike" kern="1200" cap="none" spc="0" normalizeH="0" baseline="-2500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uk-UA" sz="40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pl-PL" sz="40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</a:t>
            </a:r>
            <a:r>
              <a:rPr kumimoji="0" lang="uk-UA" sz="40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pl-PL" sz="40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pl-PL" sz="4000" b="0" i="0" u="none" strike="noStrike" kern="1200" cap="none" spc="0" normalizeH="0" baseline="-2500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pl-PL" sz="40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X</a:t>
            </a:r>
            <a:r>
              <a:rPr kumimoji="0" lang="pl-PL" sz="4000" b="0" i="0" u="none" strike="noStrike" kern="1200" cap="none" spc="0" normalizeH="0" baseline="-2500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uk-UA" sz="40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uk-UA" sz="4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67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де, </a:t>
            </a:r>
            <a:r>
              <a:rPr kumimoji="0" lang="pl-PL" sz="32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ru-RU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uk-UA" sz="32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pl-PL" sz="32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</a:t>
            </a:r>
            <a:r>
              <a:rPr kumimoji="0" lang="pl-PL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uk-UA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uk-UA" sz="32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 середні значення витрат</a:t>
            </a:r>
            <a:endParaRPr kumimoji="0" lang="uk-UA" sz="32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667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2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32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pl-PL" sz="3200" b="0" i="0" u="none" strike="noStrike" kern="1200" cap="none" spc="0" normalizeH="0" baseline="-2500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uk-UA" sz="3200" b="0" i="0" u="none" strike="noStrike" kern="1200" cap="none" spc="0" normalizeH="0" baseline="-2500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uk-UA" sz="32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32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pl-PL" sz="3200" b="0" i="0" u="none" strike="noStrike" kern="1200" cap="none" spc="0" normalizeH="0" baseline="-2500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pl-PL" sz="32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uk-UA" sz="32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середні значення обсягу діяльності</a:t>
            </a:r>
            <a:endParaRPr kumimoji="0" lang="uk-UA" sz="32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67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32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67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32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67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32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667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3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667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4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915" name="Rectangle 5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447675" indent="-3829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325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49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7ACD0"/>
              </a:buClr>
              <a:buFont typeface="Wingdings 2" panose="05020102010507070707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x-none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428628" y="500042"/>
            <a:ext cx="8286776" cy="571504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67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35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667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35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667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35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67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5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 = </a:t>
            </a:r>
            <a:endParaRPr kumimoji="0" lang="uk-UA" sz="35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67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35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uk-UA" sz="35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endParaRPr kumimoji="0" lang="uk-UA" sz="35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6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35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6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40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= </a:t>
            </a:r>
            <a:endParaRPr kumimoji="0" lang="uk-UA" sz="35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67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35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667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35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667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35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939" name="Rectangle 5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447675" indent="-3829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325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49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7ACD0"/>
              </a:buClr>
              <a:buFont typeface="Wingdings 2" panose="05020102010507070707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x-none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42910" y="1285860"/>
            <a:ext cx="8001056" cy="414340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5400" dirty="0">
                <a:solidFill>
                  <a:srgbClr val="FFFFFF"/>
                </a:solidFill>
                <a:latin typeface="Century Gothic" panose="020B0502020202020204" pitchFamily="34" charset="0"/>
              </a:rPr>
              <a:t>Є тільки одне благо - знання й тільки одне зло - неуцтво. </a:t>
            </a:r>
            <a:endParaRPr lang="uk-UA" altLang="x-none" sz="54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r" eaLnBrk="1" hangingPunct="1">
              <a:buNone/>
            </a:pPr>
            <a:r>
              <a:rPr lang="uk-UA" altLang="x-none" sz="5400" dirty="0">
                <a:solidFill>
                  <a:srgbClr val="FFFFFF"/>
                </a:solidFill>
                <a:latin typeface="Century Gothic" panose="020B0502020202020204" pitchFamily="34" charset="0"/>
              </a:rPr>
              <a:t>Сократ </a:t>
            </a:r>
            <a:endParaRPr lang="uk-UA" altLang="x-none" sz="54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5000" dirty="0">
                <a:solidFill>
                  <a:srgbClr val="FFFFFF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   </a:t>
            </a:r>
            <a:endParaRPr lang="uk-UA" altLang="x-none" sz="5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214290"/>
            <a:ext cx="428628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Поведінка витрат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857356" y="1643026"/>
            <a:ext cx="7072330" cy="100015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Характер реагування витрат на зміни в діяльності підприємства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1406" y="3000372"/>
            <a:ext cx="4357718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Оцінка       витрат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57356" y="4429132"/>
            <a:ext cx="7143800" cy="192882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Процес визначення поведінки витрат, тобто встановлення кількісного взаємозв</a:t>
            </a:r>
            <a:r>
              <a:rPr lang="pl-PL" altLang="x-none" sz="3000" dirty="0">
                <a:latin typeface="Times New Roman" panose="02020603050405020304" pitchFamily="18" charset="0"/>
              </a:rPr>
              <a:t>’</a:t>
            </a:r>
            <a:r>
              <a:rPr lang="uk-UA" altLang="x-none" sz="3000" dirty="0">
                <a:latin typeface="Times New Roman" panose="02020603050405020304" pitchFamily="18" charset="0"/>
              </a:rPr>
              <a:t>язку між витратами та різними чинниками на підставі дослідження минулої діяльності  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Прямоугольник 10"/>
          <p:cNvSpPr/>
          <p:nvPr/>
        </p:nvSpPr>
        <p:spPr>
          <a:xfrm>
            <a:off x="5357818" y="71414"/>
            <a:ext cx="3571900" cy="671514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500" b="1" i="0" u="none" strike="noStrike" kern="1200" cap="none" spc="0" normalizeH="0" baseline="0" noProof="0" dirty="0">
                <a:ln w="50800"/>
                <a:solidFill>
                  <a:schemeClr val="bg1">
                    <a:shade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Фактори витрат</a:t>
            </a:r>
            <a:endParaRPr kumimoji="0" lang="uk-UA" sz="3500" b="1" i="0" u="none" strike="noStrike" kern="1200" cap="none" spc="0" normalizeH="0" baseline="0" noProof="0" dirty="0">
              <a:ln w="50800"/>
              <a:solidFill>
                <a:schemeClr val="bg1">
                  <a:shade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4282" y="71414"/>
            <a:ext cx="3571900" cy="671514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500" b="1" i="0" u="none" strike="noStrike" kern="1200" cap="none" spc="0" normalizeH="0" baseline="0" noProof="0" dirty="0">
                <a:ln w="50800"/>
                <a:solidFill>
                  <a:schemeClr val="bg1">
                    <a:shade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Функція бізнесу</a:t>
            </a:r>
            <a:endParaRPr kumimoji="0" lang="uk-UA" sz="3500" b="1" i="0" u="none" strike="noStrike" kern="1200" cap="none" spc="0" normalizeH="0" baseline="0" noProof="0" dirty="0">
              <a:ln w="50800"/>
              <a:solidFill>
                <a:schemeClr val="bg1">
                  <a:shade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6700" y="1428750"/>
            <a:ext cx="3500438" cy="8572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і розробки</a:t>
            </a:r>
            <a:endParaRPr lang="uk-UA" altLang="x-none" sz="3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57813" y="1214438"/>
            <a:ext cx="3571875" cy="14287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проектів</a:t>
            </a:r>
            <a:endParaRPr lang="uk-UA" altLang="x-none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Технічна складність проектів</a:t>
            </a:r>
            <a:endParaRPr lang="uk-UA" altLang="x-none" sz="3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4071938" y="1428750"/>
            <a:ext cx="1071563" cy="857250"/>
          </a:xfrm>
          <a:prstGeom prst="leftRightArrow">
            <a:avLst>
              <a:gd name="adj1" fmla="val 45556"/>
              <a:gd name="adj2" fmla="val 36667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6700" y="2714625"/>
            <a:ext cx="3500438" cy="135731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Проектування продукції, послуг і процесів</a:t>
            </a:r>
            <a:endParaRPr lang="uk-UA" altLang="x-none" sz="3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57813" y="2724150"/>
            <a:ext cx="3571875" cy="14287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продукції</a:t>
            </a:r>
            <a:endParaRPr lang="uk-UA" altLang="x-none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складових частин продукції</a:t>
            </a:r>
            <a:endParaRPr lang="uk-UA" altLang="x-none" sz="3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Двойная стрелка влево/вправо 13"/>
          <p:cNvSpPr/>
          <p:nvPr/>
        </p:nvSpPr>
        <p:spPr>
          <a:xfrm>
            <a:off x="4071938" y="2938463"/>
            <a:ext cx="1071563" cy="857250"/>
          </a:xfrm>
          <a:prstGeom prst="leftRightArrow">
            <a:avLst>
              <a:gd name="adj1" fmla="val 45556"/>
              <a:gd name="adj2" fmla="val 36667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6700" y="4276725"/>
            <a:ext cx="3500438" cy="135731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 </a:t>
            </a:r>
            <a:endParaRPr lang="uk-UA" altLang="x-none" sz="3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57813" y="4286250"/>
            <a:ext cx="3571875" cy="23574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Обсяг виробництва</a:t>
            </a:r>
            <a:endParaRPr lang="uk-UA" altLang="x-none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переналагодження обладнання</a:t>
            </a:r>
            <a:endParaRPr lang="uk-UA" altLang="x-none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 зарплата</a:t>
            </a:r>
            <a:endParaRPr lang="uk-UA" altLang="x-none" sz="3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Двойная стрелка влево/вправо 16"/>
          <p:cNvSpPr/>
          <p:nvPr/>
        </p:nvSpPr>
        <p:spPr>
          <a:xfrm>
            <a:off x="4071938" y="4500563"/>
            <a:ext cx="1071563" cy="857250"/>
          </a:xfrm>
          <a:prstGeom prst="leftRightArrow">
            <a:avLst>
              <a:gd name="adj1" fmla="val 45556"/>
              <a:gd name="adj2" fmla="val 36667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Прямоугольник 10"/>
          <p:cNvSpPr/>
          <p:nvPr/>
        </p:nvSpPr>
        <p:spPr>
          <a:xfrm>
            <a:off x="5357818" y="71414"/>
            <a:ext cx="3571900" cy="671514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500" b="1" i="0" u="none" strike="noStrike" kern="1200" cap="none" spc="0" normalizeH="0" baseline="0" noProof="0" dirty="0">
                <a:ln w="50800"/>
                <a:solidFill>
                  <a:schemeClr val="bg1">
                    <a:shade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Фактори витрат</a:t>
            </a:r>
            <a:endParaRPr kumimoji="0" lang="uk-UA" sz="3500" b="1" i="0" u="none" strike="noStrike" kern="1200" cap="none" spc="0" normalizeH="0" baseline="0" noProof="0" dirty="0">
              <a:ln w="50800"/>
              <a:solidFill>
                <a:schemeClr val="bg1">
                  <a:shade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4282" y="71414"/>
            <a:ext cx="3571900" cy="671514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500" b="1" i="0" u="none" strike="noStrike" kern="1200" cap="none" spc="0" normalizeH="0" baseline="0" noProof="0" dirty="0">
                <a:ln w="50800"/>
                <a:solidFill>
                  <a:schemeClr val="bg1">
                    <a:shade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Функція бізнесу</a:t>
            </a:r>
            <a:endParaRPr kumimoji="0" lang="uk-UA" sz="3500" b="1" i="0" u="none" strike="noStrike" kern="1200" cap="none" spc="0" normalizeH="0" baseline="0" noProof="0" dirty="0">
              <a:ln w="50800"/>
              <a:solidFill>
                <a:schemeClr val="bg1">
                  <a:shade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6700" y="1714500"/>
            <a:ext cx="3500438" cy="8572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 </a:t>
            </a:r>
            <a:endParaRPr lang="uk-UA" altLang="x-none" sz="3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57813" y="1500188"/>
            <a:ext cx="3571875" cy="192881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рекламних оголошень</a:t>
            </a:r>
            <a:endParaRPr lang="uk-UA" altLang="x-none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продавців</a:t>
            </a:r>
            <a:endParaRPr lang="uk-UA" altLang="x-none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Виручка </a:t>
            </a:r>
            <a:endParaRPr lang="uk-UA" altLang="x-none" sz="3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4071938" y="1714500"/>
            <a:ext cx="1071563" cy="857250"/>
          </a:xfrm>
          <a:prstGeom prst="leftRightArrow">
            <a:avLst>
              <a:gd name="adj1" fmla="val 45556"/>
              <a:gd name="adj2" fmla="val 36667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6700" y="3714750"/>
            <a:ext cx="3500438" cy="135731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Доставка </a:t>
            </a:r>
            <a:endParaRPr lang="uk-UA" altLang="x-none" sz="3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57813" y="3724275"/>
            <a:ext cx="3571875" cy="22050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замовників</a:t>
            </a:r>
            <a:endParaRPr lang="uk-UA" altLang="x-none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Вага вантажів</a:t>
            </a:r>
            <a:endParaRPr lang="uk-UA" altLang="x-none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Відстань перевезень</a:t>
            </a:r>
            <a:endParaRPr lang="uk-UA" altLang="x-none" sz="3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Двойная стрелка влево/вправо 13"/>
          <p:cNvSpPr/>
          <p:nvPr/>
        </p:nvSpPr>
        <p:spPr>
          <a:xfrm>
            <a:off x="4071938" y="3938588"/>
            <a:ext cx="1071563" cy="857250"/>
          </a:xfrm>
          <a:prstGeom prst="leftRightArrow">
            <a:avLst>
              <a:gd name="adj1" fmla="val 45556"/>
              <a:gd name="adj2" fmla="val 36667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Прямоугольник 10"/>
          <p:cNvSpPr/>
          <p:nvPr/>
        </p:nvSpPr>
        <p:spPr>
          <a:xfrm>
            <a:off x="5357818" y="71414"/>
            <a:ext cx="3571900" cy="671514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500" b="1" i="0" u="none" strike="noStrike" kern="1200" cap="none" spc="0" normalizeH="0" baseline="0" noProof="0" dirty="0">
                <a:ln w="50800"/>
                <a:solidFill>
                  <a:schemeClr val="bg1">
                    <a:shade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Фактори витрат</a:t>
            </a:r>
            <a:endParaRPr kumimoji="0" lang="uk-UA" sz="3500" b="1" i="0" u="none" strike="noStrike" kern="1200" cap="none" spc="0" normalizeH="0" baseline="0" noProof="0" dirty="0">
              <a:ln w="50800"/>
              <a:solidFill>
                <a:schemeClr val="bg1">
                  <a:shade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4282" y="71414"/>
            <a:ext cx="3571900" cy="671514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500" b="1" i="0" u="none" strike="noStrike" kern="1200" cap="none" spc="0" normalizeH="0" baseline="0" noProof="0" dirty="0">
                <a:ln w="50800"/>
                <a:solidFill>
                  <a:schemeClr val="bg1">
                    <a:shade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Функція бізнесу</a:t>
            </a:r>
            <a:endParaRPr kumimoji="0" lang="uk-UA" sz="3500" b="1" i="0" u="none" strike="noStrike" kern="1200" cap="none" spc="0" normalizeH="0" baseline="0" noProof="0" dirty="0">
              <a:ln w="50800"/>
              <a:solidFill>
                <a:schemeClr val="bg1">
                  <a:shade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6700" y="1857375"/>
            <a:ext cx="3500438" cy="1143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 клієнтів</a:t>
            </a:r>
            <a:endParaRPr lang="uk-UA" altLang="x-none" sz="3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57813" y="1785938"/>
            <a:ext cx="3571875" cy="12858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замовлень </a:t>
            </a:r>
            <a:endParaRPr lang="uk-UA" altLang="x-none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 обслуговування</a:t>
            </a:r>
            <a:endParaRPr lang="uk-UA" altLang="x-none" sz="3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4071938" y="2000250"/>
            <a:ext cx="1071563" cy="857250"/>
          </a:xfrm>
          <a:prstGeom prst="leftRightArrow">
            <a:avLst>
              <a:gd name="adj1" fmla="val 45556"/>
              <a:gd name="adj2" fmla="val 36667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6700" y="3857625"/>
            <a:ext cx="3500438" cy="1143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</a:t>
            </a:r>
            <a:endParaRPr lang="uk-UA" altLang="x-none" sz="3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57813" y="3724275"/>
            <a:ext cx="3571875" cy="12763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замовлень</a:t>
            </a:r>
            <a:endParaRPr lang="uk-UA" altLang="x-none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персоналу</a:t>
            </a:r>
            <a:endParaRPr lang="uk-UA" altLang="x-none" sz="3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Двойная стрелка влево/вправо 13"/>
          <p:cNvSpPr/>
          <p:nvPr/>
        </p:nvSpPr>
        <p:spPr>
          <a:xfrm>
            <a:off x="4071938" y="3938588"/>
            <a:ext cx="1071563" cy="857250"/>
          </a:xfrm>
          <a:prstGeom prst="leftRightArrow">
            <a:avLst>
              <a:gd name="adj1" fmla="val 45556"/>
              <a:gd name="adj2" fmla="val 36667"/>
            </a:avLst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71414"/>
            <a:ext cx="428628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Функція    витрат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857356" y="1500150"/>
            <a:ext cx="7072330" cy="100015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математичний опис взаємозв</a:t>
            </a:r>
            <a:r>
              <a:rPr lang="pl-PL" altLang="x-none" sz="3000" dirty="0">
                <a:latin typeface="Times New Roman" panose="02020603050405020304" pitchFamily="18" charset="0"/>
              </a:rPr>
              <a:t>’</a:t>
            </a:r>
            <a:r>
              <a:rPr lang="uk-UA" altLang="x-none" sz="3000" dirty="0">
                <a:latin typeface="Times New Roman" panose="02020603050405020304" pitchFamily="18" charset="0"/>
              </a:rPr>
              <a:t>язку витрат та їх фактора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42910" y="2714596"/>
            <a:ext cx="8001056" cy="392911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pl-PL" altLang="x-none" sz="5000" dirty="0">
                <a:latin typeface="Arial" panose="020B0604020202020204" pitchFamily="34" charset="0"/>
              </a:rPr>
              <a:t>Y=a+bx</a:t>
            </a:r>
            <a:endParaRPr lang="pl-PL" altLang="x-none" sz="5000" dirty="0">
              <a:latin typeface="Arial" panose="020B0604020202020204" pitchFamily="34" charset="0"/>
            </a:endParaRPr>
          </a:p>
          <a:p>
            <a:pPr lvl="0" algn="just" eaLnBrk="1" hangingPunct="1">
              <a:buNone/>
            </a:pPr>
            <a:r>
              <a:rPr lang="pl-PL" altLang="x-none" sz="4000" dirty="0">
                <a:latin typeface="Arial" panose="020B0604020202020204" pitchFamily="34" charset="0"/>
              </a:rPr>
              <a:t>Y – </a:t>
            </a:r>
            <a:r>
              <a:rPr lang="uk-UA" altLang="x-none" sz="4000" dirty="0">
                <a:latin typeface="Arial" panose="020B0604020202020204" pitchFamily="34" charset="0"/>
              </a:rPr>
              <a:t>загальні витрати</a:t>
            </a:r>
            <a:endParaRPr lang="pl-PL" altLang="x-none" sz="4000" dirty="0">
              <a:latin typeface="Arial" panose="020B0604020202020204" pitchFamily="34" charset="0"/>
            </a:endParaRPr>
          </a:p>
          <a:p>
            <a:pPr lvl="0" algn="just" eaLnBrk="1" hangingPunct="1">
              <a:buNone/>
            </a:pPr>
            <a:r>
              <a:rPr lang="pl-PL" altLang="x-none" sz="4000" dirty="0">
                <a:latin typeface="Arial" panose="020B0604020202020204" pitchFamily="34" charset="0"/>
              </a:rPr>
              <a:t>a</a:t>
            </a:r>
            <a:r>
              <a:rPr lang="uk-UA" altLang="x-none" sz="4000" dirty="0">
                <a:latin typeface="Arial" panose="020B0604020202020204" pitchFamily="34" charset="0"/>
              </a:rPr>
              <a:t> – загальні постійні витрати</a:t>
            </a:r>
            <a:endParaRPr lang="pl-PL" altLang="x-none" sz="4000" dirty="0">
              <a:latin typeface="Arial" panose="020B0604020202020204" pitchFamily="34" charset="0"/>
            </a:endParaRPr>
          </a:p>
          <a:p>
            <a:pPr lvl="0" algn="just" eaLnBrk="1" hangingPunct="1">
              <a:buNone/>
            </a:pPr>
            <a:r>
              <a:rPr lang="pl-PL" altLang="x-none" sz="4000" dirty="0">
                <a:latin typeface="Arial" panose="020B0604020202020204" pitchFamily="34" charset="0"/>
              </a:rPr>
              <a:t>b</a:t>
            </a:r>
            <a:r>
              <a:rPr lang="uk-UA" altLang="x-none" sz="4000" dirty="0">
                <a:latin typeface="Arial" panose="020B0604020202020204" pitchFamily="34" charset="0"/>
              </a:rPr>
              <a:t> – змінні витрати на одиницю діяльності</a:t>
            </a:r>
            <a:endParaRPr lang="pl-PL" altLang="x-none" sz="4000" dirty="0">
              <a:latin typeface="Arial" panose="020B0604020202020204" pitchFamily="34" charset="0"/>
            </a:endParaRPr>
          </a:p>
          <a:p>
            <a:pPr lvl="0" algn="just" eaLnBrk="1" hangingPunct="1">
              <a:buNone/>
            </a:pPr>
            <a:r>
              <a:rPr lang="pl-PL" altLang="x-none" sz="4000" dirty="0">
                <a:latin typeface="Arial" panose="020B0604020202020204" pitchFamily="34" charset="0"/>
              </a:rPr>
              <a:t>x</a:t>
            </a:r>
            <a:r>
              <a:rPr lang="uk-UA" altLang="x-none" sz="4000" dirty="0">
                <a:latin typeface="Arial" panose="020B0604020202020204" pitchFamily="34" charset="0"/>
              </a:rPr>
              <a:t> – значення фактора витрат </a:t>
            </a:r>
            <a:endParaRPr lang="pl-PL" altLang="x-none" sz="4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571472" y="428604"/>
            <a:ext cx="6500858" cy="8572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Методи вивчення поведінки витрат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Прямоугольник с двумя вырезанными противолежащими углами 20"/>
          <p:cNvSpPr/>
          <p:nvPr/>
        </p:nvSpPr>
        <p:spPr>
          <a:xfrm>
            <a:off x="1357313" y="1571625"/>
            <a:ext cx="7500938" cy="785813"/>
          </a:xfrm>
          <a:prstGeom prst="snip2Diag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Технологічний аналіз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Штриховая стрелка вправо 21"/>
          <p:cNvSpPr/>
          <p:nvPr/>
        </p:nvSpPr>
        <p:spPr>
          <a:xfrm>
            <a:off x="357188" y="1643063"/>
            <a:ext cx="785813" cy="4953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tx2">
              <a:lumMod val="1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Прямоугольник с двумя вырезанными противолежащими углами 22"/>
          <p:cNvSpPr/>
          <p:nvPr/>
        </p:nvSpPr>
        <p:spPr>
          <a:xfrm>
            <a:off x="1357313" y="2428875"/>
            <a:ext cx="7500938" cy="785813"/>
          </a:xfrm>
          <a:prstGeom prst="snip2Diag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Метод аналізу облікових даних 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Штриховая стрелка вправо 23"/>
          <p:cNvSpPr/>
          <p:nvPr/>
        </p:nvSpPr>
        <p:spPr>
          <a:xfrm>
            <a:off x="357188" y="2500313"/>
            <a:ext cx="785813" cy="4953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tx2">
              <a:lumMod val="1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Прямоугольник с двумя вырезанными противолежащими углами 24"/>
          <p:cNvSpPr/>
          <p:nvPr/>
        </p:nvSpPr>
        <p:spPr>
          <a:xfrm>
            <a:off x="1357313" y="3286125"/>
            <a:ext cx="7500938" cy="785813"/>
          </a:xfrm>
          <a:prstGeom prst="snip2Diag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Метод вищої-нижчої точки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Штриховая стрелка вправо 25"/>
          <p:cNvSpPr/>
          <p:nvPr/>
        </p:nvSpPr>
        <p:spPr>
          <a:xfrm>
            <a:off x="357188" y="3357563"/>
            <a:ext cx="785813" cy="4953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tx2">
              <a:lumMod val="1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Прямоугольник с двумя вырезанными противолежащими углами 26"/>
          <p:cNvSpPr/>
          <p:nvPr/>
        </p:nvSpPr>
        <p:spPr>
          <a:xfrm>
            <a:off x="1357313" y="4143375"/>
            <a:ext cx="7500938" cy="785813"/>
          </a:xfrm>
          <a:prstGeom prst="snip2Diag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Метод візуального пристосування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Штриховая стрелка вправо 27"/>
          <p:cNvSpPr/>
          <p:nvPr/>
        </p:nvSpPr>
        <p:spPr>
          <a:xfrm>
            <a:off x="357188" y="4214813"/>
            <a:ext cx="785813" cy="4953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tx2">
              <a:lumMod val="1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1357313" y="4981575"/>
            <a:ext cx="7500938" cy="785813"/>
          </a:xfrm>
          <a:prstGeom prst="snip2Diag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Метод найменших квадратів (регресійний аналіз)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Штриховая стрелка вправо 11"/>
          <p:cNvSpPr/>
          <p:nvPr/>
        </p:nvSpPr>
        <p:spPr>
          <a:xfrm>
            <a:off x="357188" y="5053013"/>
            <a:ext cx="785813" cy="4953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tx2">
              <a:lumMod val="1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рямоугольник с двумя вырезанными противолежащими углами 12"/>
          <p:cNvSpPr/>
          <p:nvPr/>
        </p:nvSpPr>
        <p:spPr>
          <a:xfrm>
            <a:off x="1357313" y="5838825"/>
            <a:ext cx="7500938" cy="785813"/>
          </a:xfrm>
          <a:prstGeom prst="snip2Diag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Спрощений статистичний аналіз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Штриховая стрелка вправо 13"/>
          <p:cNvSpPr/>
          <p:nvPr/>
        </p:nvSpPr>
        <p:spPr>
          <a:xfrm>
            <a:off x="357188" y="5910263"/>
            <a:ext cx="785813" cy="4953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tx2">
              <a:lumMod val="1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5" grpId="0" animBg="1"/>
      <p:bldP spid="27" grpId="0" animBg="1"/>
      <p:bldP spid="11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214290"/>
            <a:ext cx="428628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Технологічний аналіз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857356" y="1428736"/>
            <a:ext cx="7072330" cy="192882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Системний аналіз функцій діяльності для визначення технологічного взаємозв</a:t>
            </a:r>
            <a:r>
              <a:rPr lang="pl-PL" altLang="x-none" sz="3000" dirty="0">
                <a:latin typeface="Times New Roman" panose="02020603050405020304" pitchFamily="18" charset="0"/>
              </a:rPr>
              <a:t>’</a:t>
            </a:r>
            <a:r>
              <a:rPr lang="uk-UA" altLang="x-none" sz="3000" dirty="0">
                <a:latin typeface="Times New Roman" panose="02020603050405020304" pitchFamily="18" charset="0"/>
              </a:rPr>
              <a:t>язку між витратами ресурсів та результатом діяльності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1406" y="3357562"/>
            <a:ext cx="4357718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Метод аналізу облікових даних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57356" y="4786322"/>
            <a:ext cx="7143800" cy="192882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Метод визначення функції витрат на основі розподілу витрат на змінні та постійні  на підставі вивчення даних рахунків бухгалтерського обліку 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5178</Words>
  <Application>WPS Presentation</Application>
  <PresentationFormat>Экран (4:3)</PresentationFormat>
  <Paragraphs>540</Paragraphs>
  <Slides>27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42" baseType="lpstr">
      <vt:lpstr>Arial</vt:lpstr>
      <vt:lpstr>SimSun</vt:lpstr>
      <vt:lpstr>Wingdings</vt:lpstr>
      <vt:lpstr>Century Gothic</vt:lpstr>
      <vt:lpstr>Wingdings 2</vt:lpstr>
      <vt:lpstr>Verdana</vt:lpstr>
      <vt:lpstr>Wingdings 2</vt:lpstr>
      <vt:lpstr>Monotype Corsiva</vt:lpstr>
      <vt:lpstr>Times New Roman</vt:lpstr>
      <vt:lpstr>Microsoft YaHei</vt:lpstr>
      <vt:lpstr>Arial Unicode MS</vt:lpstr>
      <vt:lpstr>Calibri</vt:lpstr>
      <vt:lpstr>Arial Black</vt:lpstr>
      <vt:lpstr>Яркая</vt:lpstr>
      <vt:lpstr>Equation.3</vt:lpstr>
      <vt:lpstr>Лекція 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Богдан</cp:lastModifiedBy>
  <cp:revision>142</cp:revision>
  <dcterms:created xsi:type="dcterms:W3CDTF">2011-01-24T06:38:00Z</dcterms:created>
  <dcterms:modified xsi:type="dcterms:W3CDTF">2022-09-15T05:42:10Z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223FB8763B804D2C8225555CAE372B58</vt:lpwstr>
  </property>
  <property fmtid="{D5CDD505-2E9C-101B-9397-08002B2CF9AE}" pid="3" name="KSOProductBuildVer">
    <vt:lpwstr>1049-11.2.0.11306</vt:lpwstr>
  </property>
</Properties>
</file>