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DM Sans" panose="020B0604020202020204" charset="0"/>
      <p:regular r:id="rId20"/>
      <p:bold r:id="rId21"/>
      <p:italic r:id="rId22"/>
      <p:boldItalic r:id="rId23"/>
    </p:embeddedFont>
    <p:embeddedFont>
      <p:font typeface="Merriweather" panose="020B0604020202020204" charset="-52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B85485-9B0D-4E5A-9CB3-E73957A57D63}">
  <a:tblStyle styleId="{9DB85485-9B0D-4E5A-9CB3-E73957A57D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/>
        </p:nvSpPr>
        <p:spPr>
          <a:xfrm>
            <a:off x="975359" y="3038475"/>
            <a:ext cx="10241280" cy="670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Лазерні технології в медицині</a:t>
            </a:r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2286000" y="3899445"/>
            <a:ext cx="7620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Від фізики когерентного світла до клінічної архітектури</a:t>
            </a:r>
            <a:r>
              <a:rPr lang="en-US" sz="1500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22"/>
          <p:cNvSpPr txBox="1"/>
          <p:nvPr/>
        </p:nvSpPr>
        <p:spPr>
          <a:xfrm>
            <a:off x="571500" y="762000"/>
            <a:ext cx="5200650" cy="895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D-LAS 120 ZENITH VISION</a:t>
            </a:r>
            <a:endParaRPr/>
          </a:p>
        </p:txBody>
      </p:sp>
      <p:pic>
        <p:nvPicPr>
          <p:cNvPr id="247" name="Google Shape;247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2"/>
          <p:cNvSpPr txBox="1"/>
          <p:nvPr/>
        </p:nvSpPr>
        <p:spPr>
          <a:xfrm>
            <a:off x="571500" y="2038350"/>
            <a:ext cx="5200650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Інтелектуальна діагностика</a:t>
            </a:r>
            <a:endParaRPr/>
          </a:p>
        </p:txBody>
      </p:sp>
      <p:sp>
        <p:nvSpPr>
          <p:cNvPr id="249" name="Google Shape;249;p22"/>
          <p:cNvSpPr txBox="1"/>
          <p:nvPr/>
        </p:nvSpPr>
        <p:spPr>
          <a:xfrm>
            <a:off x="571500" y="2447925"/>
            <a:ext cx="4953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Перша система на базі Android з інтегрованим дерматоскопом. Дозволяє проводити комп'ютерний аналіз структури волосся в реальному часі.</a:t>
            </a:r>
            <a:endParaRPr/>
          </a:p>
        </p:txBody>
      </p:sp>
      <p:sp>
        <p:nvSpPr>
          <p:cNvPr id="250" name="Google Shape;250;p22"/>
          <p:cNvSpPr txBox="1"/>
          <p:nvPr/>
        </p:nvSpPr>
        <p:spPr>
          <a:xfrm>
            <a:off x="571500" y="3838575"/>
            <a:ext cx="4953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A896"/>
                </a:solidFill>
                <a:latin typeface="DM Sans"/>
                <a:ea typeface="DM Sans"/>
                <a:cs typeface="DM Sans"/>
                <a:sym typeface="DM Sans"/>
              </a:rPr>
              <a:t>682к</a:t>
            </a:r>
            <a:endParaRPr/>
          </a:p>
        </p:txBody>
      </p:sp>
      <p:sp>
        <p:nvSpPr>
          <p:cNvPr id="251" name="Google Shape;251;p22"/>
          <p:cNvSpPr txBox="1"/>
          <p:nvPr/>
        </p:nvSpPr>
        <p:spPr>
          <a:xfrm>
            <a:off x="571500" y="4981575"/>
            <a:ext cx="49530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2B5B"/>
                </a:solidFill>
                <a:latin typeface="DM Sans"/>
                <a:ea typeface="DM Sans"/>
                <a:cs typeface="DM Sans"/>
                <a:sym typeface="DM Sans"/>
              </a:rPr>
              <a:t>грн вартість системи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23"/>
          <p:cNvSpPr/>
          <p:nvPr/>
        </p:nvSpPr>
        <p:spPr>
          <a:xfrm>
            <a:off x="5619750" y="2657475"/>
            <a:ext cx="952500" cy="4762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23"/>
          <p:cNvSpPr txBox="1"/>
          <p:nvPr/>
        </p:nvSpPr>
        <p:spPr>
          <a:xfrm>
            <a:off x="571500" y="2990850"/>
            <a:ext cx="11601450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Абляційні станції</a:t>
            </a:r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571500" y="3476625"/>
            <a:ext cx="11049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Радикальне оновлення та хірургічна точність. Pixel Pro 6 — стандарт видалення новоутворень та глибокої регенерації тканин.</a:t>
            </a:r>
            <a:endParaRPr/>
          </a:p>
        </p:txBody>
      </p:sp>
      <p:pic>
        <p:nvPicPr>
          <p:cNvPr id="260" name="Google Shape;260;p23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62250" y="3076575"/>
            <a:ext cx="436810" cy="195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571500" y="4352925"/>
            <a:ext cx="11049000" cy="365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B5B"/>
                </a:solidFill>
                <a:latin typeface="DM Sans"/>
                <a:ea typeface="DM Sans"/>
                <a:cs typeface="DM Sans"/>
                <a:sym typeface="DM Sans"/>
              </a:rPr>
              <a:t>Дякую за увагу! Чекаю на ваші запитання.</a:t>
            </a:r>
            <a:endParaRPr/>
          </a:p>
        </p:txBody>
      </p:sp>
      <p:sp>
        <p:nvSpPr>
          <p:cNvPr id="267" name="Google Shape;267;p24"/>
          <p:cNvSpPr txBox="1"/>
          <p:nvPr/>
        </p:nvSpPr>
        <p:spPr>
          <a:xfrm>
            <a:off x="571500" y="2152650"/>
            <a:ext cx="52387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 b="1" i="0" u="none" strike="noStrike" cap="none">
                <a:solidFill>
                  <a:srgbClr val="00A896"/>
                </a:solidFill>
                <a:latin typeface="DM Sans"/>
                <a:ea typeface="DM Sans"/>
                <a:cs typeface="DM Sans"/>
                <a:sym typeface="DM Sans"/>
              </a:rPr>
              <a:t>100%</a:t>
            </a:r>
            <a:endParaRPr/>
          </a:p>
        </p:txBody>
      </p:sp>
      <p:sp>
        <p:nvSpPr>
          <p:cNvPr id="268" name="Google Shape;268;p24"/>
          <p:cNvSpPr txBox="1"/>
          <p:nvPr/>
        </p:nvSpPr>
        <p:spPr>
          <a:xfrm>
            <a:off x="571500" y="3295650"/>
            <a:ext cx="523875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2B5B"/>
                </a:solidFill>
                <a:latin typeface="DM Sans"/>
                <a:ea typeface="DM Sans"/>
                <a:cs typeface="DM Sans"/>
                <a:sym typeface="DM Sans"/>
              </a:rPr>
              <a:t>Точність мішені</a:t>
            </a:r>
            <a:endParaRPr/>
          </a:p>
        </p:txBody>
      </p:sp>
      <p:sp>
        <p:nvSpPr>
          <p:cNvPr id="269" name="Google Shape;269;p24"/>
          <p:cNvSpPr txBox="1"/>
          <p:nvPr/>
        </p:nvSpPr>
        <p:spPr>
          <a:xfrm>
            <a:off x="6381750" y="2443162"/>
            <a:ext cx="52389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Практичн</a:t>
            </a:r>
            <a:r>
              <a:rPr lang="en-US" sz="1500" b="1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ий кейс.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Складіть протокол вибору обладнання для клініки, що спеціалізується на пацієнтах зі смаглявою шкірою (фототипи IV-V).</a:t>
            </a:r>
            <a:endParaRPr/>
          </a:p>
        </p:txBody>
      </p:sp>
      <p:sp>
        <p:nvSpPr>
          <p:cNvPr id="270" name="Google Shape;270;p24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ВИСНОВКИ ТА ДИСКУСІЯ</a:t>
            </a:r>
            <a:endParaRPr/>
          </a:p>
        </p:txBody>
      </p:sp>
      <p:sp>
        <p:nvSpPr>
          <p:cNvPr id="271" name="Google Shape;271;p24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25"/>
          <p:cNvSpPr/>
          <p:nvPr/>
        </p:nvSpPr>
        <p:spPr>
          <a:xfrm>
            <a:off x="571500" y="1886098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5"/>
          <p:cNvSpPr/>
          <p:nvPr/>
        </p:nvSpPr>
        <p:spPr>
          <a:xfrm>
            <a:off x="571500" y="2670869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571500" y="3455640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571500" y="4240410"/>
            <a:ext cx="11049000" cy="784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5"/>
          <p:cNvSpPr/>
          <p:nvPr/>
        </p:nvSpPr>
        <p:spPr>
          <a:xfrm>
            <a:off x="571500" y="2661344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5"/>
          <p:cNvSpPr/>
          <p:nvPr/>
        </p:nvSpPr>
        <p:spPr>
          <a:xfrm>
            <a:off x="571500" y="2661344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5"/>
          <p:cNvSpPr/>
          <p:nvPr/>
        </p:nvSpPr>
        <p:spPr>
          <a:xfrm>
            <a:off x="571500" y="344611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5"/>
          <p:cNvSpPr/>
          <p:nvPr/>
        </p:nvSpPr>
        <p:spPr>
          <a:xfrm>
            <a:off x="571500" y="344611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5"/>
          <p:cNvSpPr/>
          <p:nvPr/>
        </p:nvSpPr>
        <p:spPr>
          <a:xfrm>
            <a:off x="571500" y="423088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25"/>
          <p:cNvSpPr/>
          <p:nvPr/>
        </p:nvSpPr>
        <p:spPr>
          <a:xfrm>
            <a:off x="571500" y="4230885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5"/>
          <p:cNvSpPr/>
          <p:nvPr/>
        </p:nvSpPr>
        <p:spPr>
          <a:xfrm>
            <a:off x="571500" y="5015656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25"/>
          <p:cNvSpPr/>
          <p:nvPr/>
        </p:nvSpPr>
        <p:spPr>
          <a:xfrm>
            <a:off x="571500" y="5015656"/>
            <a:ext cx="11049000" cy="9525"/>
          </a:xfrm>
          <a:prstGeom prst="rect">
            <a:avLst/>
          </a:prstGeom>
          <a:solidFill>
            <a:srgbClr val="7575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9" name="Google Shape;289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035522"/>
            <a:ext cx="14954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5"/>
          <p:cNvSpPr txBox="1"/>
          <p:nvPr/>
        </p:nvSpPr>
        <p:spPr>
          <a:xfrm>
            <a:off x="1666875" y="2028973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https://www.findlight.net/blog/wp-content/uploads/2018/12/Tissue-penetration-depths-of-various-wavelengths-Figure-courtesy-of-Wellman-Center-for.png</a:t>
            </a:r>
            <a:endParaRPr/>
          </a:p>
        </p:txBody>
      </p:sp>
      <p:sp>
        <p:nvSpPr>
          <p:cNvPr id="291" name="Google Shape;291;p25"/>
          <p:cNvSpPr txBox="1"/>
          <p:nvPr/>
        </p:nvSpPr>
        <p:spPr>
          <a:xfrm>
            <a:off x="1666875" y="2274689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www.findlight.net</a:t>
            </a:r>
            <a:endParaRPr/>
          </a:p>
        </p:txBody>
      </p:sp>
      <p:pic>
        <p:nvPicPr>
          <p:cNvPr id="292" name="Google Shape;292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2820292"/>
            <a:ext cx="914400" cy="1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5"/>
          <p:cNvSpPr txBox="1"/>
          <p:nvPr/>
        </p:nvSpPr>
        <p:spPr>
          <a:xfrm>
            <a:off x="1666875" y="2813744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https://media.easy-peasy.ai/d48b3d74-33a6-4606-9ca6-87bf8d33de82/877fab29-27b4-4cce-9077-94bf92e4a8c3_medium.webp</a:t>
            </a:r>
            <a:endParaRPr/>
          </a:p>
        </p:txBody>
      </p:sp>
      <p:sp>
        <p:nvSpPr>
          <p:cNvPr id="294" name="Google Shape;294;p25"/>
          <p:cNvSpPr txBox="1"/>
          <p:nvPr/>
        </p:nvSpPr>
        <p:spPr>
          <a:xfrm>
            <a:off x="1666875" y="3059459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easy-peasy.ai</a:t>
            </a:r>
            <a:endParaRPr/>
          </a:p>
        </p:txBody>
      </p:sp>
      <p:pic>
        <p:nvPicPr>
          <p:cNvPr id="295" name="Google Shape;295;p2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3605063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5"/>
          <p:cNvSpPr txBox="1"/>
          <p:nvPr/>
        </p:nvSpPr>
        <p:spPr>
          <a:xfrm>
            <a:off x="1666875" y="3598515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https://www.bodycraft.co.in/hubfs/Imported_Blog_Media/woman-cosmetology-studio-laser-hair-removal-3.jpg</a:t>
            </a:r>
            <a:endParaRPr/>
          </a:p>
        </p:txBody>
      </p:sp>
      <p:sp>
        <p:nvSpPr>
          <p:cNvPr id="297" name="Google Shape;297;p25"/>
          <p:cNvSpPr txBox="1"/>
          <p:nvPr/>
        </p:nvSpPr>
        <p:spPr>
          <a:xfrm>
            <a:off x="1666875" y="3844230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www.bodycraft.co.in</a:t>
            </a:r>
            <a:endParaRPr/>
          </a:p>
        </p:txBody>
      </p:sp>
      <p:pic>
        <p:nvPicPr>
          <p:cNvPr id="298" name="Google Shape;298;p2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389834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5"/>
          <p:cNvSpPr txBox="1"/>
          <p:nvPr/>
        </p:nvSpPr>
        <p:spPr>
          <a:xfrm>
            <a:off x="1666875" y="4383285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https://halomedicals.com/usa/wp-content/uploads/2024/06/co21-570x570.webp</a:t>
            </a:r>
            <a:endParaRPr/>
          </a:p>
        </p:txBody>
      </p:sp>
      <p:sp>
        <p:nvSpPr>
          <p:cNvPr id="300" name="Google Shape;300;p25"/>
          <p:cNvSpPr txBox="1"/>
          <p:nvPr/>
        </p:nvSpPr>
        <p:spPr>
          <a:xfrm>
            <a:off x="1666875" y="4629001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halomedicals.com</a:t>
            </a:r>
            <a:endParaRPr/>
          </a:p>
        </p:txBody>
      </p:sp>
      <p:pic>
        <p:nvPicPr>
          <p:cNvPr id="301" name="Google Shape;301;p2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71500" y="5174605"/>
            <a:ext cx="857250" cy="47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5"/>
          <p:cNvSpPr txBox="1"/>
          <p:nvPr/>
        </p:nvSpPr>
        <p:spPr>
          <a:xfrm>
            <a:off x="1666875" y="5168056"/>
            <a:ext cx="9953625" cy="19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75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https://i.ebayimg.com/images/g/OhkAAOSwDLZjSHym/s-l400.png</a:t>
            </a:r>
            <a:endParaRPr/>
          </a:p>
        </p:txBody>
      </p:sp>
      <p:sp>
        <p:nvSpPr>
          <p:cNvPr id="303" name="Google Shape;303;p25"/>
          <p:cNvSpPr txBox="1"/>
          <p:nvPr/>
        </p:nvSpPr>
        <p:spPr>
          <a:xfrm>
            <a:off x="1666875" y="5413771"/>
            <a:ext cx="9953625" cy="243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Source: </a:t>
            </a:r>
            <a:r>
              <a:rPr lang="en-US" sz="1200" b="0" i="0" u="none" strike="noStrike" cap="none">
                <a:solidFill>
                  <a:srgbClr val="4F46E5"/>
                </a:solidFill>
                <a:latin typeface="DM Sans"/>
                <a:ea typeface="DM Sans"/>
                <a:cs typeface="DM Sans"/>
                <a:sym typeface="DM Sans"/>
              </a:rPr>
              <a:t>www.ebay.com</a:t>
            </a:r>
            <a:endParaRPr/>
          </a:p>
        </p:txBody>
      </p:sp>
      <p:sp>
        <p:nvSpPr>
          <p:cNvPr id="304" name="Google Shape;304;p25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IMAGE SOURCES</a:t>
            </a:r>
            <a:endParaRPr/>
          </a:p>
        </p:txBody>
      </p:sp>
      <p:sp>
        <p:nvSpPr>
          <p:cNvPr id="305" name="Google Shape;305;p25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00262"/>
            <a:ext cx="5238750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100262"/>
            <a:ext cx="5238750" cy="348615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 txBox="1"/>
          <p:nvPr/>
        </p:nvSpPr>
        <p:spPr>
          <a:xfrm>
            <a:off x="962025" y="2490787"/>
            <a:ext cx="468058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A896"/>
                </a:solidFill>
                <a:latin typeface="Merriweather"/>
                <a:ea typeface="Merriweather"/>
                <a:cs typeface="Merriweather"/>
                <a:sym typeface="Merriweather"/>
              </a:rPr>
              <a:t>Властивості випромінювання</a:t>
            </a:r>
            <a:endParaRPr/>
          </a:p>
        </p:txBody>
      </p:sp>
      <p:sp>
        <p:nvSpPr>
          <p:cNvPr id="95" name="Google Shape;95;p14"/>
          <p:cNvSpPr txBox="1"/>
          <p:nvPr/>
        </p:nvSpPr>
        <p:spPr>
          <a:xfrm>
            <a:off x="962025" y="3024187"/>
            <a:ext cx="4457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Лазер генерує вузькоспрямований потік, який відрізняється трьома критичними параметрами:</a:t>
            </a:r>
            <a:endParaRPr/>
          </a:p>
        </p:txBody>
      </p:sp>
      <p:sp>
        <p:nvSpPr>
          <p:cNvPr id="96" name="Google Shape;96;p14"/>
          <p:cNvSpPr txBox="1"/>
          <p:nvPr/>
        </p:nvSpPr>
        <p:spPr>
          <a:xfrm>
            <a:off x="6772275" y="2490787"/>
            <a:ext cx="4680585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A896"/>
                </a:solidFill>
                <a:latin typeface="Merriweather"/>
                <a:ea typeface="Merriweather"/>
                <a:cs typeface="Merriweather"/>
                <a:sym typeface="Merriweather"/>
              </a:rPr>
              <a:t>Типи лазерів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6772275" y="3024187"/>
            <a:ext cx="4457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За активним середовищем та режимом роботи: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1276350" y="38242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99" name="Google Shape;99;p14"/>
          <p:cNvSpPr txBox="1"/>
          <p:nvPr/>
        </p:nvSpPr>
        <p:spPr>
          <a:xfrm>
            <a:off x="1343025" y="38242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Когерентність: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Фазова узгодженість хвиль.</a:t>
            </a:r>
            <a:endParaRPr/>
          </a:p>
        </p:txBody>
      </p:sp>
      <p:sp>
        <p:nvSpPr>
          <p:cNvPr id="100" name="Google Shape;100;p14"/>
          <p:cNvSpPr txBox="1"/>
          <p:nvPr/>
        </p:nvSpPr>
        <p:spPr>
          <a:xfrm>
            <a:off x="1276350" y="41290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01" name="Google Shape;101;p14"/>
          <p:cNvSpPr txBox="1"/>
          <p:nvPr/>
        </p:nvSpPr>
        <p:spPr>
          <a:xfrm>
            <a:off x="1343025" y="41290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Монохроматичність: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Чітка довжина хвилі.</a:t>
            </a:r>
            <a:endParaRPr/>
          </a:p>
        </p:txBody>
      </p:sp>
      <p:sp>
        <p:nvSpPr>
          <p:cNvPr id="102" name="Google Shape;102;p14"/>
          <p:cNvSpPr txBox="1"/>
          <p:nvPr/>
        </p:nvSpPr>
        <p:spPr>
          <a:xfrm>
            <a:off x="1276350" y="44338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1343025" y="4433887"/>
            <a:ext cx="40767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Колімованість: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Мінімальне розходження променя.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7086600" y="35194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05" name="Google Shape;105;p14"/>
          <p:cNvSpPr txBox="1"/>
          <p:nvPr/>
        </p:nvSpPr>
        <p:spPr>
          <a:xfrm>
            <a:off x="7153275" y="35194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Твердотільні: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Олександрит, Nd:YAG.</a:t>
            </a:r>
            <a:endParaRPr/>
          </a:p>
        </p:txBody>
      </p:sp>
      <p:sp>
        <p:nvSpPr>
          <p:cNvPr id="106" name="Google Shape;106;p14"/>
          <p:cNvSpPr txBox="1"/>
          <p:nvPr/>
        </p:nvSpPr>
        <p:spPr>
          <a:xfrm>
            <a:off x="7086600" y="38242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07" name="Google Shape;107;p14"/>
          <p:cNvSpPr txBox="1"/>
          <p:nvPr/>
        </p:nvSpPr>
        <p:spPr>
          <a:xfrm>
            <a:off x="7153275" y="38242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Газові: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лазер.</a:t>
            </a:r>
            <a:endParaRPr/>
          </a:p>
        </p:txBody>
      </p:sp>
      <p:sp>
        <p:nvSpPr>
          <p:cNvPr id="108" name="Google Shape;108;p14"/>
          <p:cNvSpPr txBox="1"/>
          <p:nvPr/>
        </p:nvSpPr>
        <p:spPr>
          <a:xfrm>
            <a:off x="7086600" y="41290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09" name="Google Shape;109;p14"/>
          <p:cNvSpPr txBox="1"/>
          <p:nvPr/>
        </p:nvSpPr>
        <p:spPr>
          <a:xfrm>
            <a:off x="7153275" y="41290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Напівпровідникові: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Діодні лазери.</a:t>
            </a:r>
            <a:endParaRPr/>
          </a:p>
        </p:txBody>
      </p:sp>
      <p:sp>
        <p:nvSpPr>
          <p:cNvPr id="110" name="Google Shape;110;p14"/>
          <p:cNvSpPr txBox="1"/>
          <p:nvPr/>
        </p:nvSpPr>
        <p:spPr>
          <a:xfrm>
            <a:off x="7086600" y="443388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11" name="Google Shape;111;p14"/>
          <p:cNvSpPr txBox="1"/>
          <p:nvPr/>
        </p:nvSpPr>
        <p:spPr>
          <a:xfrm>
            <a:off x="7153275" y="4433887"/>
            <a:ext cx="40767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Абляційні: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Випаровування тканин.</a:t>
            </a:r>
            <a:endParaRPr/>
          </a:p>
        </p:txBody>
      </p:sp>
      <p:pic>
        <p:nvPicPr>
          <p:cNvPr id="112" name="Google Shape;112;p14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38628" y="3910012"/>
            <a:ext cx="370433" cy="176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4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ФІЗИКА КОГЕРЕНТНОГО СВІТЛА</a:t>
            </a:r>
            <a:endParaRPr/>
          </a:p>
        </p:txBody>
      </p:sp>
      <p:sp>
        <p:nvSpPr>
          <p:cNvPr id="114" name="Google Shape;114;p14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1750" y="193833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 txBox="1"/>
          <p:nvPr/>
        </p:nvSpPr>
        <p:spPr>
          <a:xfrm>
            <a:off x="571500" y="2700337"/>
            <a:ext cx="523875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Ефективність лазера в БМІ базується на теорії селективного фототермолізу. Промінь діє виключно на мішень, не пошкоджуючи сусідні тканини.</a:t>
            </a:r>
            <a:endParaRPr/>
          </a:p>
        </p:txBody>
      </p:sp>
      <p:pic>
        <p:nvPicPr>
          <p:cNvPr id="122" name="Google Shape;122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1938337"/>
            <a:ext cx="52387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5"/>
          <p:cNvSpPr txBox="1"/>
          <p:nvPr/>
        </p:nvSpPr>
        <p:spPr>
          <a:xfrm>
            <a:off x="885825" y="380523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952500" y="380523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Меланін: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Ціль для епіляції та пігментації.</a:t>
            </a:r>
            <a:endParaRPr/>
          </a:p>
        </p:txBody>
      </p:sp>
      <p:sp>
        <p:nvSpPr>
          <p:cNvPr id="125" name="Google Shape;125;p15"/>
          <p:cNvSpPr txBox="1"/>
          <p:nvPr/>
        </p:nvSpPr>
        <p:spPr>
          <a:xfrm>
            <a:off x="885825" y="411003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26" name="Google Shape;126;p15"/>
          <p:cNvSpPr txBox="1"/>
          <p:nvPr/>
        </p:nvSpPr>
        <p:spPr>
          <a:xfrm>
            <a:off x="952500" y="4110037"/>
            <a:ext cx="4857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Гемоглобін: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Ціль для лікування судин.</a:t>
            </a:r>
            <a:endParaRPr/>
          </a:p>
        </p:txBody>
      </p:sp>
      <p:sp>
        <p:nvSpPr>
          <p:cNvPr id="127" name="Google Shape;127;p15"/>
          <p:cNvSpPr txBox="1"/>
          <p:nvPr/>
        </p:nvSpPr>
        <p:spPr>
          <a:xfrm>
            <a:off x="885825" y="4414837"/>
            <a:ext cx="66675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•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952500" y="4414837"/>
            <a:ext cx="485775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675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Вода: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Основний хромофор для омолодження та хірургії (абляція тканин).</a:t>
            </a:r>
            <a:endParaRPr/>
          </a:p>
        </p:txBody>
      </p:sp>
      <p:sp>
        <p:nvSpPr>
          <p:cNvPr id="129" name="Google Shape;129;p15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БІОЛОГІЧНІ МІШЕНІ: ХРОМОФОРИ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6"/>
          <p:cNvSpPr/>
          <p:nvPr/>
        </p:nvSpPr>
        <p:spPr>
          <a:xfrm>
            <a:off x="571500" y="2167979"/>
            <a:ext cx="11049000" cy="335056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7" name="Google Shape;137;p16"/>
          <p:cNvGraphicFramePr/>
          <p:nvPr/>
        </p:nvGraphicFramePr>
        <p:xfrm>
          <a:off x="571500" y="2167979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{9DB85485-9B0D-4E5A-9CB3-E73957A57D63}</a:tableStyleId>
              </a:tblPr>
              <a:tblGrid>
                <a:gridCol w="25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Тип лазера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Довжина хвилі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Головна мішень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50" b="1" i="0" u="none" strike="noStrike" cap="none">
                          <a:solidFill>
                            <a:srgbClr val="FFFFF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Клінічне призначення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Олександритовий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755 нм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Меланін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Епіляція (I-III фототипи)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Діодний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808–810 нм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Меланін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Універсальна епіляція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Неодимовий (Nd:YAG)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1064 нм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Гемоглобін / Вода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Видалення судин, глибоке прогрівання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Ербієвий (Er:YAG)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2940 нм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Вода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"Холодне" шліфування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8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8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Вуглекислотний 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10600 нм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Вода (Абляція)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cap="none">
                          <a:solidFill>
                            <a:srgbClr val="444444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Хірургія, глибоке омолодження</a:t>
                      </a:r>
                      <a:endParaRPr/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38" name="Google Shape;138;p16"/>
          <p:cNvSpPr/>
          <p:nvPr/>
        </p:nvSpPr>
        <p:spPr>
          <a:xfrm>
            <a:off x="571500" y="3348037"/>
            <a:ext cx="259437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3165871" y="3348037"/>
            <a:ext cx="2135237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5301108" y="3348037"/>
            <a:ext cx="227305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7574160" y="3348037"/>
            <a:ext cx="4046339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571500" y="3887092"/>
            <a:ext cx="259437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3165871" y="3887092"/>
            <a:ext cx="2135237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5301108" y="3887092"/>
            <a:ext cx="227305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7574160" y="3887092"/>
            <a:ext cx="4046339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571500" y="4426148"/>
            <a:ext cx="259437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/>
          <p:nvPr/>
        </p:nvSpPr>
        <p:spPr>
          <a:xfrm>
            <a:off x="3165871" y="4426148"/>
            <a:ext cx="2135237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6"/>
          <p:cNvSpPr/>
          <p:nvPr/>
        </p:nvSpPr>
        <p:spPr>
          <a:xfrm>
            <a:off x="5301108" y="4426148"/>
            <a:ext cx="227305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/>
          <p:nvPr/>
        </p:nvSpPr>
        <p:spPr>
          <a:xfrm>
            <a:off x="7574160" y="4426148"/>
            <a:ext cx="4046339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571500" y="4965203"/>
            <a:ext cx="259437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6"/>
          <p:cNvSpPr/>
          <p:nvPr/>
        </p:nvSpPr>
        <p:spPr>
          <a:xfrm>
            <a:off x="3165871" y="4965203"/>
            <a:ext cx="2135237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6"/>
          <p:cNvSpPr/>
          <p:nvPr/>
        </p:nvSpPr>
        <p:spPr>
          <a:xfrm>
            <a:off x="5301108" y="4965203"/>
            <a:ext cx="227305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7574160" y="4965203"/>
            <a:ext cx="4046339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16"/>
          <p:cNvSpPr/>
          <p:nvPr/>
        </p:nvSpPr>
        <p:spPr>
          <a:xfrm>
            <a:off x="571500" y="5504259"/>
            <a:ext cx="259437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6"/>
          <p:cNvSpPr/>
          <p:nvPr/>
        </p:nvSpPr>
        <p:spPr>
          <a:xfrm>
            <a:off x="3165871" y="5504259"/>
            <a:ext cx="2135237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6"/>
          <p:cNvSpPr/>
          <p:nvPr/>
        </p:nvSpPr>
        <p:spPr>
          <a:xfrm>
            <a:off x="5301108" y="5504259"/>
            <a:ext cx="2273051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6"/>
          <p:cNvSpPr/>
          <p:nvPr/>
        </p:nvSpPr>
        <p:spPr>
          <a:xfrm>
            <a:off x="7574160" y="5504259"/>
            <a:ext cx="4046339" cy="9525"/>
          </a:xfrm>
          <a:prstGeom prst="rect">
            <a:avLst/>
          </a:prstGeom>
          <a:solidFill>
            <a:srgbClr val="E1E8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8" name="Google Shape;158;p1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21681" y="5189041"/>
            <a:ext cx="294530" cy="139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6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МАТРИЦЯ ВИБОРУ ДОВЖИНИ ХВИЛІ</a:t>
            </a:r>
            <a:endParaRPr/>
          </a:p>
        </p:txBody>
      </p:sp>
      <p:sp>
        <p:nvSpPr>
          <p:cNvPr id="160" name="Google Shape;160;p16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77529"/>
            <a:ext cx="3492549" cy="293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377529"/>
            <a:ext cx="3492549" cy="2931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377529"/>
            <a:ext cx="3492549" cy="293161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784223" y="3596729"/>
            <a:ext cx="30671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Висока точність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857250" y="4044404"/>
            <a:ext cx="2921049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D1D9E6"/>
                </a:solidFill>
                <a:latin typeface="DM Sans"/>
                <a:ea typeface="DM Sans"/>
                <a:cs typeface="DM Sans"/>
                <a:sym typeface="DM Sans"/>
              </a:rPr>
              <a:t>Вибіркове руйнування патологічних структур без термічного пошкодження дерми.</a:t>
            </a:r>
            <a:endParaRPr/>
          </a:p>
        </p:txBody>
      </p:sp>
      <p:sp>
        <p:nvSpPr>
          <p:cNvPr id="171" name="Google Shape;171;p17"/>
          <p:cNvSpPr txBox="1"/>
          <p:nvPr/>
        </p:nvSpPr>
        <p:spPr>
          <a:xfrm>
            <a:off x="4562523" y="3596729"/>
            <a:ext cx="30671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Стерильність</a:t>
            </a:r>
            <a:endParaRPr/>
          </a:p>
        </p:txBody>
      </p:sp>
      <p:sp>
        <p:nvSpPr>
          <p:cNvPr id="172" name="Google Shape;172;p17"/>
          <p:cNvSpPr txBox="1"/>
          <p:nvPr/>
        </p:nvSpPr>
        <p:spPr>
          <a:xfrm>
            <a:off x="4635549" y="4044404"/>
            <a:ext cx="2921049" cy="73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D1D9E6"/>
                </a:solidFill>
                <a:latin typeface="DM Sans"/>
                <a:ea typeface="DM Sans"/>
                <a:cs typeface="DM Sans"/>
                <a:sym typeface="DM Sans"/>
              </a:rPr>
              <a:t>Бактерицидна дія випромінювання мінімізує ризики інфікування під час операцій.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8340822" y="3596729"/>
            <a:ext cx="306710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Швидкість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8413849" y="4044404"/>
            <a:ext cx="2921049" cy="48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D1D9E6"/>
                </a:solidFill>
                <a:latin typeface="DM Sans"/>
                <a:ea typeface="DM Sans"/>
                <a:cs typeface="DM Sans"/>
                <a:sym typeface="DM Sans"/>
              </a:rPr>
              <a:t>Миттєва коагуляція судин та скорочення часу відновлення пацієнта.</a:t>
            </a:r>
            <a:endParaRPr/>
          </a:p>
        </p:txBody>
      </p:sp>
      <p:pic>
        <p:nvPicPr>
          <p:cNvPr id="175" name="Google Shape;175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815679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10250" y="2815679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74274" y="2815679"/>
            <a:ext cx="40005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ПЕРЕВАГИ ЛАЗЕРНОЇ ІНЖЕНЕРІЇ</a:t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386012"/>
            <a:ext cx="5238750" cy="291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81750" y="2386012"/>
            <a:ext cx="5238750" cy="2914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8"/>
          <p:cNvSpPr txBox="1"/>
          <p:nvPr/>
        </p:nvSpPr>
        <p:spPr>
          <a:xfrm>
            <a:off x="1028700" y="2776537"/>
            <a:ext cx="461057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A896"/>
                </a:solidFill>
                <a:latin typeface="Merriweather"/>
                <a:ea typeface="Merriweather"/>
                <a:cs typeface="Merriweather"/>
                <a:sym typeface="Merriweather"/>
              </a:rPr>
              <a:t>Фототипи I–III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028700" y="3309937"/>
            <a:ext cx="43910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Профіль безпеки: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Високий. Дозволені агресивні налаштування.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1028700" y="4110037"/>
            <a:ext cx="43910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Рекомендації: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Олександрит для ідеального результату епіляції.</a:t>
            </a:r>
            <a:endParaRPr/>
          </a:p>
        </p:txBody>
      </p:sp>
      <p:sp>
        <p:nvSpPr>
          <p:cNvPr id="190" name="Google Shape;190;p18"/>
          <p:cNvSpPr txBox="1"/>
          <p:nvPr/>
        </p:nvSpPr>
        <p:spPr>
          <a:xfrm>
            <a:off x="6838950" y="2776537"/>
            <a:ext cx="4610576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00A896"/>
                </a:solidFill>
                <a:latin typeface="Merriweather"/>
                <a:ea typeface="Merriweather"/>
                <a:cs typeface="Merriweather"/>
                <a:sym typeface="Merriweather"/>
              </a:rPr>
              <a:t>Фототипи IV–VI</a:t>
            </a:r>
            <a:endParaRPr/>
          </a:p>
        </p:txBody>
      </p:sp>
      <p:sp>
        <p:nvSpPr>
          <p:cNvPr id="191" name="Google Shape;191;p18"/>
          <p:cNvSpPr txBox="1"/>
          <p:nvPr/>
        </p:nvSpPr>
        <p:spPr>
          <a:xfrm>
            <a:off x="6838950" y="3309937"/>
            <a:ext cx="43910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Ризики: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Гіперпігментація, опіки шкіри через високий вміст меланіну.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6838950" y="4110037"/>
            <a:ext cx="43910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Рекомендації:</a:t>
            </a: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 Тільки діодні або Nd:YAG лазери, що обходять пігмент епідермісу.</a:t>
            </a:r>
            <a:endParaRPr/>
          </a:p>
        </p:txBody>
      </p:sp>
      <p:sp>
        <p:nvSpPr>
          <p:cNvPr id="193" name="Google Shape;193;p18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ШКАЛА ФІЦПАТРІКА ТА БЕЗПЕКА</a:t>
            </a:r>
            <a:endParaRPr/>
          </a:p>
        </p:txBody>
      </p:sp>
      <p:sp>
        <p:nvSpPr>
          <p:cNvPr id="194" name="Google Shape;194;p18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400175"/>
            <a:ext cx="11049000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9"/>
          <p:cNvSpPr txBox="1"/>
          <p:nvPr/>
        </p:nvSpPr>
        <p:spPr>
          <a:xfrm>
            <a:off x="571500" y="5357812"/>
            <a:ext cx="11049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Крива показує пік запалення на 2-3 добу після абляції з поступовим спадом до 14 доби.</a:t>
            </a:r>
            <a:endParaRPr/>
          </a:p>
        </p:txBody>
      </p:sp>
      <p:sp>
        <p:nvSpPr>
          <p:cNvPr id="202" name="Google Shape;202;p19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ДИНАМІКА БІОЛОГІЧНОЇ ВІДПОВІДІ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1125" y="2033587"/>
            <a:ext cx="3619500" cy="361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57325" y="2109787"/>
            <a:ext cx="3467100" cy="346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6381750" y="2971800"/>
            <a:ext cx="550068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Абсолютні обмеження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6381750" y="3343275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Онкологічні стани.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6381750" y="3648075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Вагітність та лактація.</a:t>
            </a:r>
            <a:endParaRPr/>
          </a:p>
        </p:txBody>
      </p:sp>
      <p:sp>
        <p:nvSpPr>
          <p:cNvPr id="214" name="Google Shape;214;p20"/>
          <p:cNvSpPr txBox="1"/>
          <p:nvPr/>
        </p:nvSpPr>
        <p:spPr>
          <a:xfrm>
            <a:off x="6381750" y="3952875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Схильність до келоїдних рубців.</a:t>
            </a:r>
            <a:endParaRPr/>
          </a:p>
        </p:txBody>
      </p:sp>
      <p:sp>
        <p:nvSpPr>
          <p:cNvPr id="215" name="Google Shape;215;p20"/>
          <p:cNvSpPr txBox="1"/>
          <p:nvPr/>
        </p:nvSpPr>
        <p:spPr>
          <a:xfrm>
            <a:off x="6381750" y="4257675"/>
            <a:ext cx="52387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Свіжа засмага (менше 14 днів).</a:t>
            </a:r>
            <a:endParaRPr/>
          </a:p>
        </p:txBody>
      </p:sp>
      <p:pic>
        <p:nvPicPr>
          <p:cNvPr id="216" name="Google Shape;216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3956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37004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0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81750" y="4005262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0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750" y="4310062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0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ПРОТОКОЛ ДОПУСКУ ТА БЕЗПЕКА</a:t>
            </a:r>
            <a:endParaRPr/>
          </a:p>
        </p:txBody>
      </p:sp>
      <p:sp>
        <p:nvSpPr>
          <p:cNvPr id="221" name="Google Shape;221;p20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1976437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1976437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1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1976437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1"/>
          <p:cNvSpPr txBox="1"/>
          <p:nvPr/>
        </p:nvSpPr>
        <p:spPr>
          <a:xfrm>
            <a:off x="484186" y="4500562"/>
            <a:ext cx="366717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Medicalaser</a:t>
            </a:r>
            <a:endParaRPr/>
          </a:p>
        </p:txBody>
      </p:sp>
      <p:sp>
        <p:nvSpPr>
          <p:cNvPr id="231" name="Google Shape;231;p21"/>
          <p:cNvSpPr txBox="1"/>
          <p:nvPr/>
        </p:nvSpPr>
        <p:spPr>
          <a:xfrm>
            <a:off x="571500" y="4910137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Лідер мідл-сегменту. Надійність та сервісна підтримка в Україні.</a:t>
            </a:r>
            <a:endParaRPr/>
          </a:p>
        </p:txBody>
      </p:sp>
      <p:sp>
        <p:nvSpPr>
          <p:cNvPr id="232" name="Google Shape;232;p21"/>
          <p:cNvSpPr txBox="1"/>
          <p:nvPr/>
        </p:nvSpPr>
        <p:spPr>
          <a:xfrm>
            <a:off x="4262485" y="4500562"/>
            <a:ext cx="366717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Beauty Lux</a:t>
            </a:r>
            <a:endParaRPr/>
          </a:p>
        </p:txBody>
      </p:sp>
      <p:sp>
        <p:nvSpPr>
          <p:cNvPr id="233" name="Google Shape;233;p21"/>
          <p:cNvSpPr txBox="1"/>
          <p:nvPr/>
        </p:nvSpPr>
        <p:spPr>
          <a:xfrm>
            <a:off x="4349799" y="4910137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Преміальні гібридні системи з потужним охолодженням.</a:t>
            </a:r>
            <a:endParaRPr/>
          </a:p>
        </p:txBody>
      </p:sp>
      <p:sp>
        <p:nvSpPr>
          <p:cNvPr id="234" name="Google Shape;234;p21"/>
          <p:cNvSpPr txBox="1"/>
          <p:nvPr/>
        </p:nvSpPr>
        <p:spPr>
          <a:xfrm>
            <a:off x="8040785" y="4500562"/>
            <a:ext cx="3667177" cy="21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4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Lumenis</a:t>
            </a:r>
            <a:endParaRPr/>
          </a:p>
        </p:txBody>
      </p:sp>
      <p:sp>
        <p:nvSpPr>
          <p:cNvPr id="235" name="Google Shape;235;p21"/>
          <p:cNvSpPr txBox="1"/>
          <p:nvPr/>
        </p:nvSpPr>
        <p:spPr>
          <a:xfrm>
            <a:off x="8128099" y="4910137"/>
            <a:ext cx="349254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44444"/>
                </a:solidFill>
                <a:latin typeface="DM Sans"/>
                <a:ea typeface="DM Sans"/>
                <a:cs typeface="DM Sans"/>
                <a:sym typeface="DM Sans"/>
              </a:rPr>
              <a:t>Світовий золотий стандарт інтелектуальних лазерних систем.</a:t>
            </a:r>
            <a:endParaRPr/>
          </a:p>
        </p:txBody>
      </p:sp>
      <p:pic>
        <p:nvPicPr>
          <p:cNvPr id="236" name="Google Shape;236;p21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1976437"/>
            <a:ext cx="3492549" cy="2381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21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424487" y="1976437"/>
            <a:ext cx="134302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1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128099" y="1976437"/>
            <a:ext cx="3492549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 txBox="1"/>
          <p:nvPr/>
        </p:nvSpPr>
        <p:spPr>
          <a:xfrm>
            <a:off x="762000" y="571500"/>
            <a:ext cx="11401425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0" b="1" i="0" u="none" strike="noStrike" cap="none">
                <a:solidFill>
                  <a:srgbClr val="002B5B"/>
                </a:solidFill>
                <a:latin typeface="Merriweather"/>
                <a:ea typeface="Merriweather"/>
                <a:cs typeface="Merriweather"/>
                <a:sym typeface="Merriweather"/>
              </a:rPr>
              <a:t>РИНОК ЛАЗЕРНОГО ОБЛАДНАННЯ 2024</a:t>
            </a:r>
            <a:endParaRPr/>
          </a:p>
        </p:txBody>
      </p:sp>
      <p:sp>
        <p:nvSpPr>
          <p:cNvPr id="240" name="Google Shape;240;p21"/>
          <p:cNvSpPr/>
          <p:nvPr/>
        </p:nvSpPr>
        <p:spPr>
          <a:xfrm>
            <a:off x="571500" y="571500"/>
            <a:ext cx="57150" cy="447675"/>
          </a:xfrm>
          <a:prstGeom prst="rect">
            <a:avLst/>
          </a:prstGeom>
          <a:solidFill>
            <a:srgbClr val="00A89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477</Words>
  <Application>Microsoft Office PowerPoint</Application>
  <PresentationFormat>Широкий екран</PresentationFormat>
  <Paragraphs>106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8" baseType="lpstr">
      <vt:lpstr>Calibri</vt:lpstr>
      <vt:lpstr>DM Sans</vt:lpstr>
      <vt:lpstr>Merriweather</vt:lpstr>
      <vt:lpstr>Arial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admin</cp:lastModifiedBy>
  <cp:revision>1</cp:revision>
  <dcterms:modified xsi:type="dcterms:W3CDTF">2026-05-14T07:11:10Z</dcterms:modified>
</cp:coreProperties>
</file>