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9" r:id="rId3"/>
    <p:sldId id="260" r:id="rId4"/>
    <p:sldId id="286" r:id="rId5"/>
    <p:sldId id="287" r:id="rId6"/>
    <p:sldId id="283" r:id="rId7"/>
    <p:sldId id="285" r:id="rId8"/>
    <p:sldId id="288" r:id="rId9"/>
    <p:sldId id="289" r:id="rId10"/>
    <p:sldId id="290" r:id="rId11"/>
    <p:sldId id="284" r:id="rId12"/>
    <p:sldId id="291" r:id="rId13"/>
    <p:sldId id="292" r:id="rId14"/>
    <p:sldId id="293" r:id="rId15"/>
    <p:sldId id="261" r:id="rId16"/>
    <p:sldId id="282" r:id="rId17"/>
    <p:sldId id="295" r:id="rId18"/>
    <p:sldId id="29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CC97"/>
    <a:srgbClr val="636EFB"/>
    <a:srgbClr val="F0553B"/>
    <a:srgbClr val="646EF9"/>
    <a:srgbClr val="AB62FB"/>
    <a:srgbClr val="F8950C"/>
    <a:srgbClr val="FA6C00"/>
    <a:srgbClr val="D35D00"/>
    <a:srgbClr val="A839B1"/>
    <a:srgbClr val="A73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6"/>
    <p:restoredTop sz="96327"/>
  </p:normalViewPr>
  <p:slideViewPr>
    <p:cSldViewPr snapToGrid="0">
      <p:cViewPr>
        <p:scale>
          <a:sx n="130" d="100"/>
          <a:sy n="130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46CE6-874B-614D-B928-75429DDD8BB9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3819-9F80-5649-9912-BCBA2AD11D2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4023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9863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5963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355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6433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7730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2430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6241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5218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804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948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7877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A680-30E4-BD4A-9281-67EE4D301620}" type="datetimeFigureOut">
              <a:rPr lang="en-UA" smtClean="0"/>
              <a:t>05.03.2024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9D4C-A98D-3343-B452-43C5A26312B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9534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7C7B8A-B8BA-90EA-1C89-F6803EC0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6" y="-20783"/>
            <a:ext cx="5053409" cy="6914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832725-BAA8-EF7A-029B-BFEF1B75F7DE}"/>
              </a:ext>
            </a:extLst>
          </p:cNvPr>
          <p:cNvSpPr txBox="1"/>
          <p:nvPr/>
        </p:nvSpPr>
        <p:spPr>
          <a:xfrm>
            <a:off x="1211751" y="2713146"/>
            <a:ext cx="4847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Вступ у нейронні мережі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D3DC5E-F9EA-CF65-47C4-96684159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90" y="194254"/>
            <a:ext cx="1716741" cy="5187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FFAA8A-F449-944D-3158-ACE06BB1E41F}"/>
              </a:ext>
            </a:extLst>
          </p:cNvPr>
          <p:cNvSpPr txBox="1"/>
          <p:nvPr/>
        </p:nvSpPr>
        <p:spPr>
          <a:xfrm>
            <a:off x="1421151" y="5862779"/>
            <a:ext cx="554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Годлевський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Юрій Олександрович</a:t>
            </a:r>
            <a:endParaRPr lang="en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521C67-CB6C-62AF-510A-543C06ACC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7" y="5418378"/>
            <a:ext cx="1341344" cy="13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1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514D1E-370A-F33A-D0C6-E926235F3C64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Нормалізація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AFBC6-F34A-BF53-6693-A44EF01E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49" y="769147"/>
            <a:ext cx="9613901" cy="3073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4DA70-F3C7-DE95-B5E2-C2221A89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49" y="3795164"/>
            <a:ext cx="9613902" cy="30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639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4BD49-A7E1-7813-9A29-0965C114DCEB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Стандартизація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D98D5-30EA-6D05-CA8E-AA719C61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35510"/>
            <a:ext cx="6546227" cy="4618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01387-51CF-5805-E865-2539B7EF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316" y="1571126"/>
            <a:ext cx="5113258" cy="44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755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4BD49-A7E1-7813-9A29-0965C114DCEB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Стандартизація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ow to Use the STANDARDIZE Function in Excel - TurboFuture">
            <a:extLst>
              <a:ext uri="{FF2B5EF4-FFF2-40B4-BE49-F238E27FC236}">
                <a16:creationId xmlns:a16="http://schemas.microsoft.com/office/drawing/2014/main" id="{6A74CB52-B61F-834D-7F8E-7A74E8E1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80"/>
            <a:ext cx="2638785" cy="14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D52FB-217A-F6C3-4C7C-2C47C7B3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912" y="211051"/>
            <a:ext cx="431800" cy="546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68F92-570B-3C24-510B-A0D3B6605A8D}"/>
              </a:ext>
            </a:extLst>
          </p:cNvPr>
          <p:cNvSpPr txBox="1"/>
          <p:nvPr/>
        </p:nvSpPr>
        <p:spPr>
          <a:xfrm>
            <a:off x="9546712" y="259880"/>
            <a:ext cx="243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= </a:t>
            </a:r>
            <a:r>
              <a:rPr lang="uk-UA" dirty="0"/>
              <a:t>середнє значення (0)</a:t>
            </a:r>
            <a:endParaRPr lang="en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CBE39-B3B0-A7C1-3FB8-686D6583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51" y="771352"/>
            <a:ext cx="584200" cy="393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1D0247-F4C0-68CC-DEDC-280A39C2560B}"/>
              </a:ext>
            </a:extLst>
          </p:cNvPr>
          <p:cNvSpPr txBox="1"/>
          <p:nvPr/>
        </p:nvSpPr>
        <p:spPr>
          <a:xfrm>
            <a:off x="9043369" y="771068"/>
            <a:ext cx="29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= </a:t>
            </a:r>
            <a:r>
              <a:rPr lang="uk-UA" dirty="0"/>
              <a:t>стандартне відхилення (1)</a:t>
            </a:r>
            <a:endParaRPr lang="en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3E413-CEB4-EE67-F775-10E9D443E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09" y="1875641"/>
            <a:ext cx="5794429" cy="4198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E6E7F-C92B-91AD-B67E-10C1A0EFF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866" y="1875641"/>
            <a:ext cx="5793843" cy="40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255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4BD49-A7E1-7813-9A29-0965C114DCEB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Стандартизація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ow to Use the STANDARDIZE Function in Excel - TurboFuture">
            <a:extLst>
              <a:ext uri="{FF2B5EF4-FFF2-40B4-BE49-F238E27FC236}">
                <a16:creationId xmlns:a16="http://schemas.microsoft.com/office/drawing/2014/main" id="{6A74CB52-B61F-834D-7F8E-7A74E8E1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80"/>
            <a:ext cx="2638785" cy="14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D52FB-217A-F6C3-4C7C-2C47C7B3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912" y="211051"/>
            <a:ext cx="431800" cy="546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68F92-570B-3C24-510B-A0D3B6605A8D}"/>
              </a:ext>
            </a:extLst>
          </p:cNvPr>
          <p:cNvSpPr txBox="1"/>
          <p:nvPr/>
        </p:nvSpPr>
        <p:spPr>
          <a:xfrm>
            <a:off x="9546712" y="259880"/>
            <a:ext cx="243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= </a:t>
            </a:r>
            <a:r>
              <a:rPr lang="uk-UA" dirty="0"/>
              <a:t>середнє значення (0)</a:t>
            </a:r>
            <a:endParaRPr lang="en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CBE39-B3B0-A7C1-3FB8-686D6583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51" y="771352"/>
            <a:ext cx="584200" cy="393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1D0247-F4C0-68CC-DEDC-280A39C2560B}"/>
              </a:ext>
            </a:extLst>
          </p:cNvPr>
          <p:cNvSpPr txBox="1"/>
          <p:nvPr/>
        </p:nvSpPr>
        <p:spPr>
          <a:xfrm>
            <a:off x="9043369" y="771068"/>
            <a:ext cx="29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= </a:t>
            </a:r>
            <a:r>
              <a:rPr lang="uk-UA" dirty="0"/>
              <a:t>стандартне відхилення (1)</a:t>
            </a:r>
            <a:endParaRPr lang="en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D646E-1983-B343-35FC-3E30D878F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119" y="2254432"/>
            <a:ext cx="8259761" cy="3712325"/>
          </a:xfrm>
          <a:prstGeom prst="rect">
            <a:avLst/>
          </a:prstGeom>
        </p:spPr>
      </p:pic>
      <p:pic>
        <p:nvPicPr>
          <p:cNvPr id="1026" name="Picture 2" descr="How To Calculate Standard Deviation (Plus Definition &amp; Use) | Indeed.com">
            <a:extLst>
              <a:ext uri="{FF2B5EF4-FFF2-40B4-BE49-F238E27FC236}">
                <a16:creationId xmlns:a16="http://schemas.microsoft.com/office/drawing/2014/main" id="{A9E5E50A-9DE4-5085-18A6-7D743A7D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02" y="1176899"/>
            <a:ext cx="3594948" cy="12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57036F-4569-302A-7D7B-C465F80939F7}"/>
                  </a:ext>
                </a:extLst>
              </p:cNvPr>
              <p:cNvSpPr txBox="1"/>
              <p:nvPr/>
            </p:nvSpPr>
            <p:spPr>
              <a:xfrm>
                <a:off x="214749" y="5621790"/>
                <a:ext cx="2365584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10 − 20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A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57036F-4569-302A-7D7B-C465F8093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9" y="5621790"/>
                <a:ext cx="2365584" cy="485774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53084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4BD49-A7E1-7813-9A29-0965C114DCEB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Стандартизація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ow to Use the STANDARDIZE Function in Excel - TurboFuture">
            <a:extLst>
              <a:ext uri="{FF2B5EF4-FFF2-40B4-BE49-F238E27FC236}">
                <a16:creationId xmlns:a16="http://schemas.microsoft.com/office/drawing/2014/main" id="{6A74CB52-B61F-834D-7F8E-7A74E8E1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80"/>
            <a:ext cx="2638785" cy="14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D52FB-217A-F6C3-4C7C-2C47C7B3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912" y="211051"/>
            <a:ext cx="431800" cy="546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68F92-570B-3C24-510B-A0D3B6605A8D}"/>
              </a:ext>
            </a:extLst>
          </p:cNvPr>
          <p:cNvSpPr txBox="1"/>
          <p:nvPr/>
        </p:nvSpPr>
        <p:spPr>
          <a:xfrm>
            <a:off x="9546712" y="259880"/>
            <a:ext cx="243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= </a:t>
            </a:r>
            <a:r>
              <a:rPr lang="uk-UA" dirty="0"/>
              <a:t>середнє значення (0)</a:t>
            </a:r>
            <a:endParaRPr lang="en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CBE39-B3B0-A7C1-3FB8-686D6583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51" y="771352"/>
            <a:ext cx="584200" cy="393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1D0247-F4C0-68CC-DEDC-280A39C2560B}"/>
              </a:ext>
            </a:extLst>
          </p:cNvPr>
          <p:cNvSpPr txBox="1"/>
          <p:nvPr/>
        </p:nvSpPr>
        <p:spPr>
          <a:xfrm>
            <a:off x="9043369" y="771068"/>
            <a:ext cx="29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/>
              <a:t>= </a:t>
            </a:r>
            <a:r>
              <a:rPr lang="uk-UA" dirty="0"/>
              <a:t>стандартне відхилення (1)</a:t>
            </a:r>
            <a:endParaRPr lang="en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3E413-CEB4-EE67-F775-10E9D443E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09" y="1875641"/>
            <a:ext cx="5794429" cy="4198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E6E7F-C92B-91AD-B67E-10C1A0EFF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866" y="1875641"/>
            <a:ext cx="5793843" cy="40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663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Rectangle 758">
            <a:extLst>
              <a:ext uri="{FF2B5EF4-FFF2-40B4-BE49-F238E27FC236}">
                <a16:creationId xmlns:a16="http://schemas.microsoft.com/office/drawing/2014/main" id="{A7AC33D3-0E99-18F6-4F00-8EC4BB5FCA2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51B241C3-1418-D330-F882-8F3C43EB3BD6}"/>
              </a:ext>
            </a:extLst>
          </p:cNvPr>
          <p:cNvSpPr txBox="1"/>
          <p:nvPr/>
        </p:nvSpPr>
        <p:spPr>
          <a:xfrm>
            <a:off x="0" y="304427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Засточування</a:t>
            </a:r>
            <a:endParaRPr lang="en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01F710-BBFF-77D0-102D-525567A7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67" y="1617133"/>
            <a:ext cx="4013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312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37482-8082-9045-68E3-E3EDDDB6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>
            <a:extLst>
              <a:ext uri="{FF2B5EF4-FFF2-40B4-BE49-F238E27FC236}">
                <a16:creationId xmlns:a16="http://schemas.microsoft.com/office/drawing/2014/main" id="{E47B7515-B1A3-D27A-ED96-BA74811456D0}"/>
              </a:ext>
            </a:extLst>
          </p:cNvPr>
          <p:cNvSpPr txBox="1"/>
          <p:nvPr/>
        </p:nvSpPr>
        <p:spPr>
          <a:xfrm>
            <a:off x="2089427" y="11525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Приклад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 descr="A cartoon of a person wearing a mask&#10;&#10;Description automatically generated">
            <a:extLst>
              <a:ext uri="{FF2B5EF4-FFF2-40B4-BE49-F238E27FC236}">
                <a16:creationId xmlns:a16="http://schemas.microsoft.com/office/drawing/2014/main" id="{546BEBC5-1404-9366-8C01-E2FAA4D7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59" y="2939077"/>
            <a:ext cx="612945" cy="612945"/>
          </a:xfrm>
          <a:prstGeom prst="rect">
            <a:avLst/>
          </a:prstGeom>
        </p:spPr>
      </p:pic>
      <p:pic>
        <p:nvPicPr>
          <p:cNvPr id="38" name="Picture 37" descr="A person with a hood&#10;&#10;Description automatically generated">
            <a:extLst>
              <a:ext uri="{FF2B5EF4-FFF2-40B4-BE49-F238E27FC236}">
                <a16:creationId xmlns:a16="http://schemas.microsoft.com/office/drawing/2014/main" id="{893C0182-658B-5FE9-B4E3-2DD12C15C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05" y="4536515"/>
            <a:ext cx="612945" cy="612945"/>
          </a:xfrm>
          <a:prstGeom prst="rect">
            <a:avLst/>
          </a:prstGeom>
        </p:spPr>
      </p:pic>
      <p:pic>
        <p:nvPicPr>
          <p:cNvPr id="39" name="Picture 38" descr="A person with a hood&#10;&#10;Description automatically generated">
            <a:extLst>
              <a:ext uri="{FF2B5EF4-FFF2-40B4-BE49-F238E27FC236}">
                <a16:creationId xmlns:a16="http://schemas.microsoft.com/office/drawing/2014/main" id="{12B537E4-59E8-C140-DC40-61FAE8720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965" y="1630535"/>
            <a:ext cx="612945" cy="612945"/>
          </a:xfrm>
          <a:prstGeom prst="rect">
            <a:avLst/>
          </a:prstGeom>
        </p:spPr>
      </p:pic>
      <p:pic>
        <p:nvPicPr>
          <p:cNvPr id="40" name="Picture 39" descr="A person with a hood&#10;&#10;Description automatically generated">
            <a:extLst>
              <a:ext uri="{FF2B5EF4-FFF2-40B4-BE49-F238E27FC236}">
                <a16:creationId xmlns:a16="http://schemas.microsoft.com/office/drawing/2014/main" id="{89FEAA57-92A5-3948-DFEE-147AE1B8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183" y="5163987"/>
            <a:ext cx="612945" cy="612945"/>
          </a:xfrm>
          <a:prstGeom prst="rect">
            <a:avLst/>
          </a:prstGeom>
        </p:spPr>
      </p:pic>
      <p:pic>
        <p:nvPicPr>
          <p:cNvPr id="41" name="Picture 40" descr="A person with a hood&#10;&#10;Description automatically generated">
            <a:extLst>
              <a:ext uri="{FF2B5EF4-FFF2-40B4-BE49-F238E27FC236}">
                <a16:creationId xmlns:a16="http://schemas.microsoft.com/office/drawing/2014/main" id="{E7A85623-3751-51FA-9E70-E152FA89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949" y="1605433"/>
            <a:ext cx="612945" cy="612945"/>
          </a:xfrm>
          <a:prstGeom prst="rect">
            <a:avLst/>
          </a:prstGeom>
        </p:spPr>
      </p:pic>
      <p:pic>
        <p:nvPicPr>
          <p:cNvPr id="45" name="Picture 44" descr="A brick wall with holes in it&#10;&#10;Description automatically generated">
            <a:extLst>
              <a:ext uri="{FF2B5EF4-FFF2-40B4-BE49-F238E27FC236}">
                <a16:creationId xmlns:a16="http://schemas.microsoft.com/office/drawing/2014/main" id="{398DB51C-3191-9203-C7E4-8DEE9B1CD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88" y="1553055"/>
            <a:ext cx="769441" cy="769441"/>
          </a:xfrm>
          <a:prstGeom prst="rect">
            <a:avLst/>
          </a:prstGeom>
        </p:spPr>
      </p:pic>
      <p:pic>
        <p:nvPicPr>
          <p:cNvPr id="53" name="Picture 52" descr="A tree with green leaves&#10;&#10;Description automatically generated">
            <a:extLst>
              <a:ext uri="{FF2B5EF4-FFF2-40B4-BE49-F238E27FC236}">
                <a16:creationId xmlns:a16="http://schemas.microsoft.com/office/drawing/2014/main" id="{8BD41F3D-216A-0315-A62D-C219382A8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629" y="2122764"/>
            <a:ext cx="887619" cy="887619"/>
          </a:xfrm>
          <a:prstGeom prst="rect">
            <a:avLst/>
          </a:prstGeom>
        </p:spPr>
      </p:pic>
      <p:pic>
        <p:nvPicPr>
          <p:cNvPr id="54" name="Picture 53" descr="A brick wall with holes in it&#10;&#10;Description automatically generated">
            <a:extLst>
              <a:ext uri="{FF2B5EF4-FFF2-40B4-BE49-F238E27FC236}">
                <a16:creationId xmlns:a16="http://schemas.microsoft.com/office/drawing/2014/main" id="{0E73DCAA-27D8-5054-3724-DD9136783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87" y="2240942"/>
            <a:ext cx="769441" cy="769441"/>
          </a:xfrm>
          <a:prstGeom prst="rect">
            <a:avLst/>
          </a:prstGeom>
        </p:spPr>
      </p:pic>
      <p:pic>
        <p:nvPicPr>
          <p:cNvPr id="55" name="Picture 54" descr="A brick wall with holes in it&#10;&#10;Description automatically generated">
            <a:extLst>
              <a:ext uri="{FF2B5EF4-FFF2-40B4-BE49-F238E27FC236}">
                <a16:creationId xmlns:a16="http://schemas.microsoft.com/office/drawing/2014/main" id="{24808C24-0ACD-EC30-AEC9-4C21DAF2C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71" y="3748023"/>
            <a:ext cx="769441" cy="769441"/>
          </a:xfrm>
          <a:prstGeom prst="rect">
            <a:avLst/>
          </a:prstGeom>
        </p:spPr>
      </p:pic>
      <p:pic>
        <p:nvPicPr>
          <p:cNvPr id="56" name="Picture 55" descr="A brick wall with holes in it&#10;&#10;Description automatically generated">
            <a:extLst>
              <a:ext uri="{FF2B5EF4-FFF2-40B4-BE49-F238E27FC236}">
                <a16:creationId xmlns:a16="http://schemas.microsoft.com/office/drawing/2014/main" id="{18B68BB0-DBF5-82A6-B831-DDB8C459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481" y="2240942"/>
            <a:ext cx="769441" cy="769441"/>
          </a:xfrm>
          <a:prstGeom prst="rect">
            <a:avLst/>
          </a:prstGeom>
        </p:spPr>
      </p:pic>
      <p:pic>
        <p:nvPicPr>
          <p:cNvPr id="51" name="Picture 50" descr="A group of green trees&#10;&#10;Description automatically generated">
            <a:extLst>
              <a:ext uri="{FF2B5EF4-FFF2-40B4-BE49-F238E27FC236}">
                <a16:creationId xmlns:a16="http://schemas.microsoft.com/office/drawing/2014/main" id="{99E60713-C3C5-AFF1-9D0D-2360E476A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129" y="5681289"/>
            <a:ext cx="1337574" cy="1337574"/>
          </a:xfrm>
          <a:prstGeom prst="rect">
            <a:avLst/>
          </a:prstGeom>
        </p:spPr>
      </p:pic>
      <p:pic>
        <p:nvPicPr>
          <p:cNvPr id="57" name="Picture 56" descr="A brick wall with holes in it&#10;&#10;Description automatically generated">
            <a:extLst>
              <a:ext uri="{FF2B5EF4-FFF2-40B4-BE49-F238E27FC236}">
                <a16:creationId xmlns:a16="http://schemas.microsoft.com/office/drawing/2014/main" id="{4255225D-1AF8-E9E9-94C2-9631A6DBF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599" y="3745433"/>
            <a:ext cx="769441" cy="769441"/>
          </a:xfrm>
          <a:prstGeom prst="rect">
            <a:avLst/>
          </a:prstGeom>
        </p:spPr>
      </p:pic>
      <p:pic>
        <p:nvPicPr>
          <p:cNvPr id="58" name="Picture 57" descr="A brick wall with holes in it&#10;&#10;Description automatically generated">
            <a:extLst>
              <a:ext uri="{FF2B5EF4-FFF2-40B4-BE49-F238E27FC236}">
                <a16:creationId xmlns:a16="http://schemas.microsoft.com/office/drawing/2014/main" id="{B26EA675-DB56-9AB9-501D-ECC29F7A5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040" y="848981"/>
            <a:ext cx="769441" cy="769441"/>
          </a:xfrm>
          <a:prstGeom prst="rect">
            <a:avLst/>
          </a:prstGeom>
        </p:spPr>
      </p:pic>
      <p:pic>
        <p:nvPicPr>
          <p:cNvPr id="59" name="Picture 58" descr="A brick wall with holes in it&#10;&#10;Description automatically generated">
            <a:extLst>
              <a:ext uri="{FF2B5EF4-FFF2-40B4-BE49-F238E27FC236}">
                <a16:creationId xmlns:a16="http://schemas.microsoft.com/office/drawing/2014/main" id="{88F137EC-533F-F4AE-D45D-FD76873D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641" y="1527916"/>
            <a:ext cx="769441" cy="769441"/>
          </a:xfrm>
          <a:prstGeom prst="rect">
            <a:avLst/>
          </a:prstGeom>
        </p:spPr>
      </p:pic>
      <p:pic>
        <p:nvPicPr>
          <p:cNvPr id="60" name="Picture 59" descr="A brick wall with holes in it&#10;&#10;Description automatically generated">
            <a:extLst>
              <a:ext uri="{FF2B5EF4-FFF2-40B4-BE49-F238E27FC236}">
                <a16:creationId xmlns:a16="http://schemas.microsoft.com/office/drawing/2014/main" id="{922D7463-5CF9-9220-4F22-C7108EC3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211" y="2227077"/>
            <a:ext cx="769441" cy="769441"/>
          </a:xfrm>
          <a:prstGeom prst="rect">
            <a:avLst/>
          </a:prstGeom>
        </p:spPr>
      </p:pic>
      <p:pic>
        <p:nvPicPr>
          <p:cNvPr id="61" name="Picture 60" descr="A brick wall with holes in it&#10;&#10;Description automatically generated">
            <a:extLst>
              <a:ext uri="{FF2B5EF4-FFF2-40B4-BE49-F238E27FC236}">
                <a16:creationId xmlns:a16="http://schemas.microsoft.com/office/drawing/2014/main" id="{778D0797-6C2B-5B22-2BAC-1B6C377FC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583" y="1524279"/>
            <a:ext cx="769441" cy="769441"/>
          </a:xfrm>
          <a:prstGeom prst="rect">
            <a:avLst/>
          </a:prstGeom>
        </p:spPr>
      </p:pic>
      <p:pic>
        <p:nvPicPr>
          <p:cNvPr id="62" name="Picture 61" descr="A brick wall with holes in it&#10;&#10;Description automatically generated">
            <a:extLst>
              <a:ext uri="{FF2B5EF4-FFF2-40B4-BE49-F238E27FC236}">
                <a16:creationId xmlns:a16="http://schemas.microsoft.com/office/drawing/2014/main" id="{689DB959-7967-F8F5-42D1-1C67E235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257" y="4444595"/>
            <a:ext cx="769441" cy="769441"/>
          </a:xfrm>
          <a:prstGeom prst="rect">
            <a:avLst/>
          </a:prstGeom>
        </p:spPr>
      </p:pic>
      <p:pic>
        <p:nvPicPr>
          <p:cNvPr id="63" name="Picture 62" descr="A brick wall with holes in it&#10;&#10;Description automatically generated">
            <a:extLst>
              <a:ext uri="{FF2B5EF4-FFF2-40B4-BE49-F238E27FC236}">
                <a16:creationId xmlns:a16="http://schemas.microsoft.com/office/drawing/2014/main" id="{FE980D3E-FE5E-9D0D-EFEB-1788F86F9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32" y="4444595"/>
            <a:ext cx="769441" cy="769441"/>
          </a:xfrm>
          <a:prstGeom prst="rect">
            <a:avLst/>
          </a:prstGeom>
        </p:spPr>
      </p:pic>
      <p:pic>
        <p:nvPicPr>
          <p:cNvPr id="64" name="Picture 63" descr="A brick wall with holes in it&#10;&#10;Description automatically generated">
            <a:extLst>
              <a:ext uri="{FF2B5EF4-FFF2-40B4-BE49-F238E27FC236}">
                <a16:creationId xmlns:a16="http://schemas.microsoft.com/office/drawing/2014/main" id="{CD11DBAF-DCFE-CBBD-7483-A2DC6EF53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256" y="3954183"/>
            <a:ext cx="769441" cy="769441"/>
          </a:xfrm>
          <a:prstGeom prst="rect">
            <a:avLst/>
          </a:prstGeom>
        </p:spPr>
      </p:pic>
      <p:pic>
        <p:nvPicPr>
          <p:cNvPr id="65" name="Picture 64" descr="A brick wall with holes in it&#10;&#10;Description automatically generated">
            <a:extLst>
              <a:ext uri="{FF2B5EF4-FFF2-40B4-BE49-F238E27FC236}">
                <a16:creationId xmlns:a16="http://schemas.microsoft.com/office/drawing/2014/main" id="{0EF21F97-F29B-6F4E-86C3-B8F454532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195" y="4674925"/>
            <a:ext cx="769441" cy="769441"/>
          </a:xfrm>
          <a:prstGeom prst="rect">
            <a:avLst/>
          </a:prstGeom>
        </p:spPr>
      </p:pic>
      <p:pic>
        <p:nvPicPr>
          <p:cNvPr id="66" name="Picture 65" descr="A brick wall with holes in it&#10;&#10;Description automatically generated">
            <a:extLst>
              <a:ext uri="{FF2B5EF4-FFF2-40B4-BE49-F238E27FC236}">
                <a16:creationId xmlns:a16="http://schemas.microsoft.com/office/drawing/2014/main" id="{5AA5B0AB-52A1-477F-F5F7-10AE5F8DD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697" y="3942567"/>
            <a:ext cx="769441" cy="769441"/>
          </a:xfrm>
          <a:prstGeom prst="rect">
            <a:avLst/>
          </a:prstGeom>
        </p:spPr>
      </p:pic>
      <p:pic>
        <p:nvPicPr>
          <p:cNvPr id="67" name="Picture 66" descr="A brick wall with holes in it&#10;&#10;Description automatically generated">
            <a:extLst>
              <a:ext uri="{FF2B5EF4-FFF2-40B4-BE49-F238E27FC236}">
                <a16:creationId xmlns:a16="http://schemas.microsoft.com/office/drawing/2014/main" id="{A914891B-7278-96DF-396D-8008AE38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664" y="4394842"/>
            <a:ext cx="769441" cy="769441"/>
          </a:xfrm>
          <a:prstGeom prst="rect">
            <a:avLst/>
          </a:prstGeom>
        </p:spPr>
      </p:pic>
      <p:pic>
        <p:nvPicPr>
          <p:cNvPr id="68" name="Picture 67" descr="A brick wall with holes in it&#10;&#10;Description automatically generated">
            <a:extLst>
              <a:ext uri="{FF2B5EF4-FFF2-40B4-BE49-F238E27FC236}">
                <a16:creationId xmlns:a16="http://schemas.microsoft.com/office/drawing/2014/main" id="{C5A16555-A086-63F7-EA01-A22D8CA4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092" y="4392252"/>
            <a:ext cx="769441" cy="769441"/>
          </a:xfrm>
          <a:prstGeom prst="rect">
            <a:avLst/>
          </a:prstGeom>
        </p:spPr>
      </p:pic>
      <p:pic>
        <p:nvPicPr>
          <p:cNvPr id="69" name="Picture 68" descr="A brick wall with holes in it&#10;&#10;Description automatically generated">
            <a:extLst>
              <a:ext uri="{FF2B5EF4-FFF2-40B4-BE49-F238E27FC236}">
                <a16:creationId xmlns:a16="http://schemas.microsoft.com/office/drawing/2014/main" id="{790D6C84-7028-1925-591E-90E05E73E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533" y="4392252"/>
            <a:ext cx="769441" cy="769441"/>
          </a:xfrm>
          <a:prstGeom prst="rect">
            <a:avLst/>
          </a:prstGeom>
        </p:spPr>
      </p:pic>
      <p:pic>
        <p:nvPicPr>
          <p:cNvPr id="70" name="Picture 69" descr="A brick wall with holes in it&#10;&#10;Description automatically generated">
            <a:extLst>
              <a:ext uri="{FF2B5EF4-FFF2-40B4-BE49-F238E27FC236}">
                <a16:creationId xmlns:a16="http://schemas.microsoft.com/office/drawing/2014/main" id="{495B484C-4E59-D8F9-A110-958DEED91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961" y="4389662"/>
            <a:ext cx="769441" cy="769441"/>
          </a:xfrm>
          <a:prstGeom prst="rect">
            <a:avLst/>
          </a:prstGeom>
        </p:spPr>
      </p:pic>
      <p:pic>
        <p:nvPicPr>
          <p:cNvPr id="71" name="Picture 70" descr="A brick wall with holes in it&#10;&#10;Description automatically generated">
            <a:extLst>
              <a:ext uri="{FF2B5EF4-FFF2-40B4-BE49-F238E27FC236}">
                <a16:creationId xmlns:a16="http://schemas.microsoft.com/office/drawing/2014/main" id="{0C437B46-7264-FD3E-859A-5131154A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961" y="5086529"/>
            <a:ext cx="769441" cy="769441"/>
          </a:xfrm>
          <a:prstGeom prst="rect">
            <a:avLst/>
          </a:prstGeom>
        </p:spPr>
      </p:pic>
      <p:pic>
        <p:nvPicPr>
          <p:cNvPr id="72" name="Picture 71" descr="A brick wall with holes in it&#10;&#10;Description automatically generated">
            <a:extLst>
              <a:ext uri="{FF2B5EF4-FFF2-40B4-BE49-F238E27FC236}">
                <a16:creationId xmlns:a16="http://schemas.microsoft.com/office/drawing/2014/main" id="{CCCC634E-507E-A7C3-53E5-89A7A5627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961" y="5789694"/>
            <a:ext cx="769441" cy="769441"/>
          </a:xfrm>
          <a:prstGeom prst="rect">
            <a:avLst/>
          </a:prstGeom>
        </p:spPr>
      </p:pic>
      <p:pic>
        <p:nvPicPr>
          <p:cNvPr id="73" name="Picture 72" descr="A brick wall with holes in it&#10;&#10;Description automatically generated">
            <a:extLst>
              <a:ext uri="{FF2B5EF4-FFF2-40B4-BE49-F238E27FC236}">
                <a16:creationId xmlns:a16="http://schemas.microsoft.com/office/drawing/2014/main" id="{864D3B97-D317-9AC0-349D-005888A8F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209" y="5114531"/>
            <a:ext cx="769441" cy="769441"/>
          </a:xfrm>
          <a:prstGeom prst="rect">
            <a:avLst/>
          </a:prstGeom>
        </p:spPr>
      </p:pic>
      <p:pic>
        <p:nvPicPr>
          <p:cNvPr id="74" name="Picture 73" descr="A brick wall with holes in it&#10;&#10;Description automatically generated">
            <a:extLst>
              <a:ext uri="{FF2B5EF4-FFF2-40B4-BE49-F238E27FC236}">
                <a16:creationId xmlns:a16="http://schemas.microsoft.com/office/drawing/2014/main" id="{50E59EA4-21DF-1ED4-1999-A540F8112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045" y="3745432"/>
            <a:ext cx="769441" cy="769441"/>
          </a:xfrm>
          <a:prstGeom prst="rect">
            <a:avLst/>
          </a:prstGeom>
        </p:spPr>
      </p:pic>
      <p:pic>
        <p:nvPicPr>
          <p:cNvPr id="75" name="Picture 74" descr="A brick wall with holes in it&#10;&#10;Description automatically generated">
            <a:extLst>
              <a:ext uri="{FF2B5EF4-FFF2-40B4-BE49-F238E27FC236}">
                <a16:creationId xmlns:a16="http://schemas.microsoft.com/office/drawing/2014/main" id="{737BDA49-8C3D-2C50-ABCF-5F6AF5264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11" y="3747965"/>
            <a:ext cx="769441" cy="769441"/>
          </a:xfrm>
          <a:prstGeom prst="rect">
            <a:avLst/>
          </a:prstGeom>
        </p:spPr>
      </p:pic>
      <p:pic>
        <p:nvPicPr>
          <p:cNvPr id="76" name="Picture 75" descr="A brick wall with holes in it&#10;&#10;Description automatically generated">
            <a:extLst>
              <a:ext uri="{FF2B5EF4-FFF2-40B4-BE49-F238E27FC236}">
                <a16:creationId xmlns:a16="http://schemas.microsoft.com/office/drawing/2014/main" id="{091298FB-449F-198E-FD72-93332AC29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93" y="3740392"/>
            <a:ext cx="769441" cy="769441"/>
          </a:xfrm>
          <a:prstGeom prst="rect">
            <a:avLst/>
          </a:prstGeom>
        </p:spPr>
      </p:pic>
      <p:pic>
        <p:nvPicPr>
          <p:cNvPr id="77" name="Picture 76" descr="A brick wall with holes in it&#10;&#10;Description automatically generated">
            <a:extLst>
              <a:ext uri="{FF2B5EF4-FFF2-40B4-BE49-F238E27FC236}">
                <a16:creationId xmlns:a16="http://schemas.microsoft.com/office/drawing/2014/main" id="{41F6E18B-E5AC-F154-CB43-84083A675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08" y="4458268"/>
            <a:ext cx="769441" cy="769441"/>
          </a:xfrm>
          <a:prstGeom prst="rect">
            <a:avLst/>
          </a:prstGeom>
        </p:spPr>
      </p:pic>
      <p:pic>
        <p:nvPicPr>
          <p:cNvPr id="78" name="Picture 77" descr="A brick wall with holes in it&#10;&#10;Description automatically generated">
            <a:extLst>
              <a:ext uri="{FF2B5EF4-FFF2-40B4-BE49-F238E27FC236}">
                <a16:creationId xmlns:a16="http://schemas.microsoft.com/office/drawing/2014/main" id="{78592F31-6220-F01F-D9D6-C87A9B3D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31" y="5136282"/>
            <a:ext cx="769441" cy="769441"/>
          </a:xfrm>
          <a:prstGeom prst="rect">
            <a:avLst/>
          </a:prstGeom>
        </p:spPr>
      </p:pic>
      <p:pic>
        <p:nvPicPr>
          <p:cNvPr id="79" name="Picture 78" descr="A brick wall with holes in it&#10;&#10;Description automatically generated">
            <a:extLst>
              <a:ext uri="{FF2B5EF4-FFF2-40B4-BE49-F238E27FC236}">
                <a16:creationId xmlns:a16="http://schemas.microsoft.com/office/drawing/2014/main" id="{EC97B0CF-0B50-2AE3-A906-25690C402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524" y="5164283"/>
            <a:ext cx="769441" cy="769441"/>
          </a:xfrm>
          <a:prstGeom prst="rect">
            <a:avLst/>
          </a:prstGeom>
        </p:spPr>
      </p:pic>
      <p:pic>
        <p:nvPicPr>
          <p:cNvPr id="80" name="Picture 79" descr="A brick wall with holes in it&#10;&#10;Description automatically generated">
            <a:extLst>
              <a:ext uri="{FF2B5EF4-FFF2-40B4-BE49-F238E27FC236}">
                <a16:creationId xmlns:a16="http://schemas.microsoft.com/office/drawing/2014/main" id="{843341D2-4C92-B112-0B3A-8D089A707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85" y="2782581"/>
            <a:ext cx="769441" cy="769441"/>
          </a:xfrm>
          <a:prstGeom prst="rect">
            <a:avLst/>
          </a:prstGeom>
        </p:spPr>
      </p:pic>
      <p:pic>
        <p:nvPicPr>
          <p:cNvPr id="81" name="Picture 80" descr="A brick wall with holes in it&#10;&#10;Description automatically generated">
            <a:extLst>
              <a:ext uri="{FF2B5EF4-FFF2-40B4-BE49-F238E27FC236}">
                <a16:creationId xmlns:a16="http://schemas.microsoft.com/office/drawing/2014/main" id="{AC732AE7-4AC2-8382-9776-F6235B67E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640" y="1513571"/>
            <a:ext cx="769441" cy="769441"/>
          </a:xfrm>
          <a:prstGeom prst="rect">
            <a:avLst/>
          </a:prstGeom>
        </p:spPr>
      </p:pic>
      <p:pic>
        <p:nvPicPr>
          <p:cNvPr id="82" name="Picture 81" descr="A brick wall with holes in it&#10;&#10;Description automatically generated">
            <a:extLst>
              <a:ext uri="{FF2B5EF4-FFF2-40B4-BE49-F238E27FC236}">
                <a16:creationId xmlns:a16="http://schemas.microsoft.com/office/drawing/2014/main" id="{F24680D0-C42C-253D-DB41-A6B345EFB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770" y="1510981"/>
            <a:ext cx="769441" cy="769441"/>
          </a:xfrm>
          <a:prstGeom prst="rect">
            <a:avLst/>
          </a:prstGeom>
        </p:spPr>
      </p:pic>
      <p:pic>
        <p:nvPicPr>
          <p:cNvPr id="83" name="Picture 82" descr="A group of green trees&#10;&#10;Description automatically generated">
            <a:extLst>
              <a:ext uri="{FF2B5EF4-FFF2-40B4-BE49-F238E27FC236}">
                <a16:creationId xmlns:a16="http://schemas.microsoft.com/office/drawing/2014/main" id="{33863B38-F370-B648-9578-419B7D872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5667424"/>
            <a:ext cx="1337574" cy="1337574"/>
          </a:xfrm>
          <a:prstGeom prst="rect">
            <a:avLst/>
          </a:prstGeom>
        </p:spPr>
      </p:pic>
      <p:pic>
        <p:nvPicPr>
          <p:cNvPr id="84" name="Picture 83" descr="A tree with green leaves&#10;&#10;Description automatically generated">
            <a:extLst>
              <a:ext uri="{FF2B5EF4-FFF2-40B4-BE49-F238E27FC236}">
                <a16:creationId xmlns:a16="http://schemas.microsoft.com/office/drawing/2014/main" id="{7BCC6CD3-A7C4-A24F-4132-B4F9F44D8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019" y="3226163"/>
            <a:ext cx="887619" cy="887619"/>
          </a:xfrm>
          <a:prstGeom prst="rect">
            <a:avLst/>
          </a:prstGeom>
        </p:spPr>
      </p:pic>
      <p:pic>
        <p:nvPicPr>
          <p:cNvPr id="85" name="Picture 84" descr="A tree with green leaves&#10;&#10;Description automatically generated">
            <a:extLst>
              <a:ext uri="{FF2B5EF4-FFF2-40B4-BE49-F238E27FC236}">
                <a16:creationId xmlns:a16="http://schemas.microsoft.com/office/drawing/2014/main" id="{7F10CCE5-289D-7FDD-DE85-94AD2EC1D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812" y="2238748"/>
            <a:ext cx="887619" cy="887619"/>
          </a:xfrm>
          <a:prstGeom prst="rect">
            <a:avLst/>
          </a:prstGeom>
        </p:spPr>
      </p:pic>
      <p:pic>
        <p:nvPicPr>
          <p:cNvPr id="47" name="Picture 46" descr="A blue car with two windows&#10;&#10;Description automatically generated">
            <a:extLst>
              <a:ext uri="{FF2B5EF4-FFF2-40B4-BE49-F238E27FC236}">
                <a16:creationId xmlns:a16="http://schemas.microsoft.com/office/drawing/2014/main" id="{A59014C9-E621-4CD6-81EC-B583BF76D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6177" y="1633636"/>
            <a:ext cx="811533" cy="811533"/>
          </a:xfrm>
          <a:prstGeom prst="rect">
            <a:avLst/>
          </a:prstGeom>
        </p:spPr>
      </p:pic>
      <p:pic>
        <p:nvPicPr>
          <p:cNvPr id="49" name="Picture 48" descr="A cartoon of a car&#10;&#10;Description automatically generated">
            <a:extLst>
              <a:ext uri="{FF2B5EF4-FFF2-40B4-BE49-F238E27FC236}">
                <a16:creationId xmlns:a16="http://schemas.microsoft.com/office/drawing/2014/main" id="{F2D0E32F-B33E-0A89-F920-B5A8B7F5F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0994" y="2397763"/>
            <a:ext cx="769538" cy="769538"/>
          </a:xfrm>
          <a:prstGeom prst="rect">
            <a:avLst/>
          </a:prstGeom>
        </p:spPr>
      </p:pic>
      <p:pic>
        <p:nvPicPr>
          <p:cNvPr id="87" name="Picture 86" descr="A group of green trees&#10;&#10;Description automatically generated">
            <a:extLst>
              <a:ext uri="{FF2B5EF4-FFF2-40B4-BE49-F238E27FC236}">
                <a16:creationId xmlns:a16="http://schemas.microsoft.com/office/drawing/2014/main" id="{E2C4FEC9-93D9-481D-05BD-4F24333ED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12" y="5816077"/>
            <a:ext cx="1154989" cy="1154989"/>
          </a:xfrm>
          <a:prstGeom prst="rect">
            <a:avLst/>
          </a:prstGeom>
        </p:spPr>
      </p:pic>
      <p:pic>
        <p:nvPicPr>
          <p:cNvPr id="89" name="Picture 88" descr="A orange and white light with yellow lights&#10;&#10;Description automatically generated">
            <a:extLst>
              <a:ext uri="{FF2B5EF4-FFF2-40B4-BE49-F238E27FC236}">
                <a16:creationId xmlns:a16="http://schemas.microsoft.com/office/drawing/2014/main" id="{1F38ECFE-33FF-79A9-3A6A-C4AF50F8B3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104" y="2960828"/>
            <a:ext cx="423034" cy="4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6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139 L 0.36576 0.03843 " pathEditMode="relative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0231 L 0.00742 0.2213 " pathEditMode="relative" ptsTypes="AA">
                                      <p:cBhvr>
                                        <p:cTn id="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37482-8082-9045-68E3-E3EDDDB6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wearing a mask&#10;&#10;Description automatically generated">
            <a:extLst>
              <a:ext uri="{FF2B5EF4-FFF2-40B4-BE49-F238E27FC236}">
                <a16:creationId xmlns:a16="http://schemas.microsoft.com/office/drawing/2014/main" id="{C6843981-20C2-D0AC-949F-F0AA6D40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47" y="2612922"/>
            <a:ext cx="1632155" cy="163215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D0FD2-56C3-EF6B-AC7C-6514F7798F52}"/>
              </a:ext>
            </a:extLst>
          </p:cNvPr>
          <p:cNvSpPr txBox="1"/>
          <p:nvPr/>
        </p:nvSpPr>
        <p:spPr>
          <a:xfrm>
            <a:off x="4924813" y="1933276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Відстань 0 – 10 метрів</a:t>
            </a:r>
            <a:endParaRPr lang="en-UA" dirty="0"/>
          </a:p>
        </p:txBody>
      </p:sp>
      <p:pic>
        <p:nvPicPr>
          <p:cNvPr id="5" name="Picture 4" descr="A person with a hood&#10;&#10;Description automatically generated">
            <a:extLst>
              <a:ext uri="{FF2B5EF4-FFF2-40B4-BE49-F238E27FC236}">
                <a16:creationId xmlns:a16="http://schemas.microsoft.com/office/drawing/2014/main" id="{E80C63FD-5EB4-488F-4CD4-D9DE718B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039" y="2612924"/>
            <a:ext cx="1632153" cy="1632153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BA204-C6D0-B772-4311-6BADD9086133}"/>
              </a:ext>
            </a:extLst>
          </p:cNvPr>
          <p:cNvGrpSpPr/>
          <p:nvPr/>
        </p:nvGrpSpPr>
        <p:grpSpPr>
          <a:xfrm>
            <a:off x="3996812" y="4659954"/>
            <a:ext cx="4198375" cy="398313"/>
            <a:chOff x="956733" y="4432300"/>
            <a:chExt cx="1521772" cy="18203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6B5F87-62BE-F867-793C-0B624FAF3F57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636EFB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575EC8-CE6E-AF1C-3245-6AD07593D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9963B7-29A4-0E13-4AD8-B75B7BA6E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 descr="A close up of a ear&#10;&#10;Description automatically generated">
            <a:extLst>
              <a:ext uri="{FF2B5EF4-FFF2-40B4-BE49-F238E27FC236}">
                <a16:creationId xmlns:a16="http://schemas.microsoft.com/office/drawing/2014/main" id="{2384F525-A182-AD9C-278D-AFFE8414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89873" y="4035820"/>
            <a:ext cx="634470" cy="6241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756EF5-AE69-6D39-24AB-9F1873C14D2D}"/>
              </a:ext>
            </a:extLst>
          </p:cNvPr>
          <p:cNvGrpSpPr/>
          <p:nvPr/>
        </p:nvGrpSpPr>
        <p:grpSpPr>
          <a:xfrm>
            <a:off x="3996813" y="2352065"/>
            <a:ext cx="4198375" cy="398313"/>
            <a:chOff x="956733" y="4432300"/>
            <a:chExt cx="1521772" cy="1820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E5FA99-9DA4-79E4-ACC8-F882FCB64714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636EFB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4D3372-A6B4-1AE1-1887-1CDADAFB1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418B4B-ECC5-B23A-2C03-DB620F9B08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3D1C36-6639-CFD5-A3BC-0BB64A1606EA}"/>
              </a:ext>
            </a:extLst>
          </p:cNvPr>
          <p:cNvSpPr txBox="1"/>
          <p:nvPr/>
        </p:nvSpPr>
        <p:spPr>
          <a:xfrm>
            <a:off x="5027725" y="4222042"/>
            <a:ext cx="21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Звук 0 – 60 децибел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43513979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37482-8082-9045-68E3-E3EDDDB6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wearing a mask&#10;&#10;Description automatically generated">
            <a:extLst>
              <a:ext uri="{FF2B5EF4-FFF2-40B4-BE49-F238E27FC236}">
                <a16:creationId xmlns:a16="http://schemas.microsoft.com/office/drawing/2014/main" id="{279A912D-C4B6-D0B4-A8B1-80EF2AA8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32" y="3087328"/>
            <a:ext cx="1632155" cy="163215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Picture 2" descr="A tree with green leaves&#10;&#10;Description automatically generated">
            <a:extLst>
              <a:ext uri="{FF2B5EF4-FFF2-40B4-BE49-F238E27FC236}">
                <a16:creationId xmlns:a16="http://schemas.microsoft.com/office/drawing/2014/main" id="{A96718C8-21E2-582D-59B3-F22D1CBE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366" y="82570"/>
            <a:ext cx="2596720" cy="25967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57556D-0246-8D43-FA9B-B31A73CF9DEB}"/>
              </a:ext>
            </a:extLst>
          </p:cNvPr>
          <p:cNvGrpSpPr/>
          <p:nvPr/>
        </p:nvGrpSpPr>
        <p:grpSpPr>
          <a:xfrm>
            <a:off x="1817031" y="2394047"/>
            <a:ext cx="1632155" cy="398313"/>
            <a:chOff x="956733" y="4432300"/>
            <a:chExt cx="1521772" cy="18203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9D95E1-1681-7225-2947-F892827446D1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636EFB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D05725-A154-F8A0-3D84-B21E0106A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9B536D-EE0E-4C03-4631-488BDD238E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DDCC96-39DF-EE69-8D0D-75047AF25AE5}"/>
              </a:ext>
            </a:extLst>
          </p:cNvPr>
          <p:cNvGrpSpPr/>
          <p:nvPr/>
        </p:nvGrpSpPr>
        <p:grpSpPr>
          <a:xfrm rot="16200000">
            <a:off x="548910" y="3704249"/>
            <a:ext cx="1632155" cy="398313"/>
            <a:chOff x="956733" y="4432300"/>
            <a:chExt cx="1521772" cy="18203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043C75-3C94-3B50-081E-15C28C461823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636EFB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59DA23-953C-A0C1-44E7-DF3A5A33B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2ECA2B-0B36-8F45-70FB-1E02B77F2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66EAAA-DDC5-924E-B929-F8D0B7A94FBD}"/>
              </a:ext>
            </a:extLst>
          </p:cNvPr>
          <p:cNvSpPr txBox="1"/>
          <p:nvPr/>
        </p:nvSpPr>
        <p:spPr>
          <a:xfrm>
            <a:off x="2290328" y="2089815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512</a:t>
            </a:r>
            <a:r>
              <a:rPr lang="en-US" dirty="0" err="1"/>
              <a:t>px</a:t>
            </a:r>
            <a:endParaRPr lang="en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B4B4D-B707-324B-2A96-7DAA45ED2172}"/>
              </a:ext>
            </a:extLst>
          </p:cNvPr>
          <p:cNvSpPr txBox="1"/>
          <p:nvPr/>
        </p:nvSpPr>
        <p:spPr>
          <a:xfrm>
            <a:off x="557473" y="3718739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512</a:t>
            </a:r>
            <a:r>
              <a:rPr lang="en-US" dirty="0" err="1"/>
              <a:t>px</a:t>
            </a:r>
            <a:endParaRPr lang="en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CEB62-2663-AC6E-7D20-2B3B5B28DDFF}"/>
              </a:ext>
            </a:extLst>
          </p:cNvPr>
          <p:cNvSpPr txBox="1"/>
          <p:nvPr/>
        </p:nvSpPr>
        <p:spPr>
          <a:xfrm>
            <a:off x="1061884" y="6371303"/>
            <a:ext cx="536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Повний видимий розмір = 512 </a:t>
            </a:r>
            <a:r>
              <a:rPr lang="uk-UA" dirty="0" err="1"/>
              <a:t>х</a:t>
            </a:r>
            <a:r>
              <a:rPr lang="uk-UA" dirty="0"/>
              <a:t> 512 = 262144 пікселі</a:t>
            </a:r>
            <a:endParaRPr lang="en-UA" dirty="0"/>
          </a:p>
        </p:txBody>
      </p:sp>
      <p:pic>
        <p:nvPicPr>
          <p:cNvPr id="16" name="Picture 15" descr="A person with a hood&#10;&#10;Description automatically generated">
            <a:extLst>
              <a:ext uri="{FF2B5EF4-FFF2-40B4-BE49-F238E27FC236}">
                <a16:creationId xmlns:a16="http://schemas.microsoft.com/office/drawing/2014/main" id="{CF203A6D-81D8-77FB-4100-0C383874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368" y="3087328"/>
            <a:ext cx="1632153" cy="1632153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2E8334-6255-670C-31A3-0FCD8EA23274}"/>
              </a:ext>
            </a:extLst>
          </p:cNvPr>
          <p:cNvCxnSpPr>
            <a:cxnSpLocks/>
          </p:cNvCxnSpPr>
          <p:nvPr/>
        </p:nvCxnSpPr>
        <p:spPr>
          <a:xfrm>
            <a:off x="3449186" y="3087328"/>
            <a:ext cx="5401182" cy="908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360709-FFF3-F55C-8DAE-3233472CE26C}"/>
              </a:ext>
            </a:extLst>
          </p:cNvPr>
          <p:cNvCxnSpPr>
            <a:cxnSpLocks/>
          </p:cNvCxnSpPr>
          <p:nvPr/>
        </p:nvCxnSpPr>
        <p:spPr>
          <a:xfrm flipV="1">
            <a:off x="3449185" y="4719481"/>
            <a:ext cx="5401183" cy="9834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A94D0A-6B39-3B6A-7B0E-1F50614B6422}"/>
              </a:ext>
            </a:extLst>
          </p:cNvPr>
          <p:cNvCxnSpPr>
            <a:cxnSpLocks/>
          </p:cNvCxnSpPr>
          <p:nvPr/>
        </p:nvCxnSpPr>
        <p:spPr>
          <a:xfrm>
            <a:off x="3440105" y="3096408"/>
            <a:ext cx="5871043" cy="665185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37318D-45CC-0C68-C4F1-F9EA8DBDEE22}"/>
              </a:ext>
            </a:extLst>
          </p:cNvPr>
          <p:cNvCxnSpPr>
            <a:cxnSpLocks/>
          </p:cNvCxnSpPr>
          <p:nvPr/>
        </p:nvCxnSpPr>
        <p:spPr>
          <a:xfrm flipV="1">
            <a:off x="3449185" y="3903404"/>
            <a:ext cx="5861963" cy="816077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A81B23-0610-229F-5374-204A413793AF}"/>
              </a:ext>
            </a:extLst>
          </p:cNvPr>
          <p:cNvCxnSpPr>
            <a:cxnSpLocks/>
          </p:cNvCxnSpPr>
          <p:nvPr/>
        </p:nvCxnSpPr>
        <p:spPr>
          <a:xfrm flipV="1">
            <a:off x="8082116" y="3595164"/>
            <a:ext cx="0" cy="492907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1B23CD-3AF8-2019-F579-300F785E726B}"/>
              </a:ext>
            </a:extLst>
          </p:cNvPr>
          <p:cNvCxnSpPr>
            <a:cxnSpLocks/>
          </p:cNvCxnSpPr>
          <p:nvPr/>
        </p:nvCxnSpPr>
        <p:spPr>
          <a:xfrm flipV="1">
            <a:off x="7329948" y="3556589"/>
            <a:ext cx="0" cy="612288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B7D11A-2DCF-3E2D-7BB3-BC1BBE3997BC}"/>
              </a:ext>
            </a:extLst>
          </p:cNvPr>
          <p:cNvCxnSpPr>
            <a:cxnSpLocks/>
          </p:cNvCxnSpPr>
          <p:nvPr/>
        </p:nvCxnSpPr>
        <p:spPr>
          <a:xfrm flipV="1">
            <a:off x="6617109" y="3475783"/>
            <a:ext cx="0" cy="835659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631086-8604-301F-BAB5-F497AF3F680C}"/>
              </a:ext>
            </a:extLst>
          </p:cNvPr>
          <p:cNvCxnSpPr>
            <a:cxnSpLocks/>
          </p:cNvCxnSpPr>
          <p:nvPr/>
        </p:nvCxnSpPr>
        <p:spPr>
          <a:xfrm flipV="1">
            <a:off x="5825612" y="3384522"/>
            <a:ext cx="0" cy="926920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3E250-9486-AD9D-C6D6-C2804A4CAE65}"/>
              </a:ext>
            </a:extLst>
          </p:cNvPr>
          <p:cNvCxnSpPr>
            <a:cxnSpLocks/>
          </p:cNvCxnSpPr>
          <p:nvPr/>
        </p:nvCxnSpPr>
        <p:spPr>
          <a:xfrm flipV="1">
            <a:off x="5014451" y="3255279"/>
            <a:ext cx="0" cy="1228231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194944-1D45-5C01-2414-0B2F702E0AA6}"/>
              </a:ext>
            </a:extLst>
          </p:cNvPr>
          <p:cNvCxnSpPr>
            <a:cxnSpLocks/>
          </p:cNvCxnSpPr>
          <p:nvPr/>
        </p:nvCxnSpPr>
        <p:spPr>
          <a:xfrm flipV="1">
            <a:off x="4144296" y="3213179"/>
            <a:ext cx="0" cy="1506302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55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C -0.12526 0.125 -0.25013 0.25023 -0.28671 0.3044 C -0.3233 0.3581 -0.23242 0.31991 -0.21927 0.3226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710A7F-5ADD-8F92-22B1-A25069A0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1841"/>
            <a:ext cx="5190359" cy="51903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0D3F74-5759-A263-0ED6-52CBD1597DA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CD4362C-301D-93AF-9C6A-FF4B5BBC469A}"/>
              </a:ext>
            </a:extLst>
          </p:cNvPr>
          <p:cNvSpPr txBox="1"/>
          <p:nvPr/>
        </p:nvSpPr>
        <p:spPr>
          <a:xfrm>
            <a:off x="298577" y="2705725"/>
            <a:ext cx="5498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Питання?</a:t>
            </a:r>
            <a:endParaRPr lang="en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1552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5A59AC2-69C0-0F25-FE22-777D9C7C6E89}"/>
              </a:ext>
            </a:extLst>
          </p:cNvPr>
          <p:cNvSpPr txBox="1"/>
          <p:nvPr/>
        </p:nvSpPr>
        <p:spPr>
          <a:xfrm>
            <a:off x="0" y="2705725"/>
            <a:ext cx="7234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</a:p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курсу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DBFBFE-7BF2-BB10-1E18-3A33B1BBEB26}"/>
              </a:ext>
            </a:extLst>
          </p:cNvPr>
          <p:cNvGrpSpPr/>
          <p:nvPr/>
        </p:nvGrpSpPr>
        <p:grpSpPr>
          <a:xfrm>
            <a:off x="7234990" y="-28204"/>
            <a:ext cx="4957010" cy="6914408"/>
            <a:chOff x="7234990" y="-28204"/>
            <a:chExt cx="4957010" cy="69144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0CF175-2E38-2808-997C-1ED9D8212D84}"/>
                </a:ext>
              </a:extLst>
            </p:cNvPr>
            <p:cNvSpPr/>
            <p:nvPr/>
          </p:nvSpPr>
          <p:spPr>
            <a:xfrm>
              <a:off x="7234990" y="-28204"/>
              <a:ext cx="4957010" cy="6914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AA9BC2-713E-5278-1199-8E44652004A9}"/>
                </a:ext>
              </a:extLst>
            </p:cNvPr>
            <p:cNvSpPr txBox="1"/>
            <p:nvPr/>
          </p:nvSpPr>
          <p:spPr>
            <a:xfrm>
              <a:off x="7464403" y="305068"/>
              <a:ext cx="4367174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лабораторних робіт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Кожна лабораторна робота має бути представлена та захищена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плагіат бали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лабораторну роботу анулюються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Виконана лабораторна робота має бути надіслана на пошту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темою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”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Вступ у нейронні мережі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виконані лабораторні роботи, група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НАЗВА_ГРУПИ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В самому листі потрібно вказати своє </a:t>
              </a:r>
              <a:r>
                <a:rPr lang="uk-UA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імʼя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 прізвище у форматі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Студент – ПРІЗВИЩЕ </a:t>
              </a:r>
              <a:r>
                <a:rPr lang="uk-UA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ІМʼЯ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 додати файли та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 посилання на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git (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залежно від умов вказаних в лабораторній роботі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Тільки після отримання лабораторної роботи на пошту, її можна буде захистити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endPara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uk-U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кожну з лабораторних робіт будуть виставлятися бали, максимальна сума яких дорівнює 100 балів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en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A37CD8-185C-7D5C-9130-8B271D1A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513" y="3592152"/>
            <a:ext cx="3127487" cy="31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03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59AC2-69C0-0F25-FE22-777D9C7C6E89}"/>
              </a:ext>
            </a:extLst>
          </p:cNvPr>
          <p:cNvSpPr txBox="1"/>
          <p:nvPr/>
        </p:nvSpPr>
        <p:spPr>
          <a:xfrm>
            <a:off x="330197" y="2230439"/>
            <a:ext cx="5315980" cy="24183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5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Нормалізація та стандартизація даних</a:t>
            </a:r>
            <a:endParaRPr lang="en-US" sz="54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E513768-4AE8-63F2-1BAF-6C20F3F0DADE}"/>
              </a:ext>
            </a:extLst>
          </p:cNvPr>
          <p:cNvSpPr/>
          <p:nvPr/>
        </p:nvSpPr>
        <p:spPr>
          <a:xfrm>
            <a:off x="5953298" y="1044529"/>
            <a:ext cx="4982766" cy="498276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3" name="Picture 2" descr="A white line with arrows pointing up&#10;&#10;Description automatically generated">
            <a:extLst>
              <a:ext uri="{FF2B5EF4-FFF2-40B4-BE49-F238E27FC236}">
                <a16:creationId xmlns:a16="http://schemas.microsoft.com/office/drawing/2014/main" id="{5FFAB4ED-675E-7DD9-B266-FF404A6A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69" y="1771634"/>
            <a:ext cx="3314732" cy="33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922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5BA94-7805-E189-E879-203A7884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49" y="769147"/>
            <a:ext cx="9613901" cy="3073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B1671-4CC5-E164-7D9F-3025EFBF03B7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Нормалізація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47404F-EB2B-0861-9724-CDA8D9195AD4}"/>
              </a:ext>
            </a:extLst>
          </p:cNvPr>
          <p:cNvGrpSpPr/>
          <p:nvPr/>
        </p:nvGrpSpPr>
        <p:grpSpPr>
          <a:xfrm>
            <a:off x="6018466" y="4865360"/>
            <a:ext cx="2332393" cy="177800"/>
            <a:chOff x="956733" y="4432300"/>
            <a:chExt cx="1521772" cy="18203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4C0B50-4F74-EA4A-463F-18C222B91BE7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F0553B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BF689B-C4B6-3AAD-0B1F-6C1364DB74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36303D-8011-E582-03CA-4334BFC30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B8DE62C-6E89-F1D5-DA54-56BEC805A0D0}"/>
              </a:ext>
            </a:extLst>
          </p:cNvPr>
          <p:cNvSpPr txBox="1"/>
          <p:nvPr/>
        </p:nvSpPr>
        <p:spPr>
          <a:xfrm>
            <a:off x="3369616" y="4343510"/>
            <a:ext cx="2501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Температура</a:t>
            </a:r>
            <a:r>
              <a:rPr lang="en-UA" dirty="0"/>
              <a:t> (20-60)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AB399C-0B25-E17E-893A-53ED25F65BDD}"/>
              </a:ext>
            </a:extLst>
          </p:cNvPr>
          <p:cNvGrpSpPr/>
          <p:nvPr/>
        </p:nvGrpSpPr>
        <p:grpSpPr>
          <a:xfrm>
            <a:off x="6018467" y="4429326"/>
            <a:ext cx="1521772" cy="182034"/>
            <a:chOff x="956733" y="4432300"/>
            <a:chExt cx="1521772" cy="182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AEB33D-FB00-5079-A6A6-487D7341A1D2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636EFB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D24D63-CFA1-1F7B-59C0-DEE124FCF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55C0F9-EE65-8093-B4FB-73DE04A8F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F3A2D8F-45B0-6132-B403-2645E9D48226}"/>
              </a:ext>
            </a:extLst>
          </p:cNvPr>
          <p:cNvGrpSpPr/>
          <p:nvPr/>
        </p:nvGrpSpPr>
        <p:grpSpPr>
          <a:xfrm>
            <a:off x="6018466" y="5275481"/>
            <a:ext cx="2950460" cy="173664"/>
            <a:chOff x="956733" y="4432300"/>
            <a:chExt cx="1521772" cy="182034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1995DFB-2A4A-EBD9-09EA-506A09B65B0B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06CC9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695DE8C-F06B-3F25-0084-B5125F650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C9EF301-4F75-036D-1603-8A284959A6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46367C5-C094-2FF9-F757-17B7C81D1EDC}"/>
              </a:ext>
            </a:extLst>
          </p:cNvPr>
          <p:cNvGrpSpPr/>
          <p:nvPr/>
        </p:nvGrpSpPr>
        <p:grpSpPr>
          <a:xfrm>
            <a:off x="6018465" y="5733472"/>
            <a:ext cx="3534663" cy="177800"/>
            <a:chOff x="956733" y="4432300"/>
            <a:chExt cx="1521772" cy="182034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35010BA1-B797-1AAF-4D26-C0F6C0F29FD3}"/>
                </a:ext>
              </a:extLst>
            </p:cNvPr>
            <p:cNvCxnSpPr/>
            <p:nvPr/>
          </p:nvCxnSpPr>
          <p:spPr>
            <a:xfrm>
              <a:off x="956733" y="4521200"/>
              <a:ext cx="1521772" cy="0"/>
            </a:xfrm>
            <a:prstGeom prst="line">
              <a:avLst/>
            </a:prstGeom>
            <a:ln>
              <a:solidFill>
                <a:srgbClr val="AB62FB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41A40CE-253B-17FB-9E02-66A4055CD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3" y="4436534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80CB94C1-40B4-F332-6DF4-B6571B33B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038" y="4432300"/>
              <a:ext cx="0" cy="177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1F3E4ECB-A3F6-EB43-A931-CE1FE528CDDC}"/>
              </a:ext>
            </a:extLst>
          </p:cNvPr>
          <p:cNvSpPr txBox="1"/>
          <p:nvPr/>
        </p:nvSpPr>
        <p:spPr>
          <a:xfrm>
            <a:off x="3369618" y="4767526"/>
            <a:ext cx="2501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Вологість</a:t>
            </a:r>
            <a:r>
              <a:rPr lang="en-UA" dirty="0"/>
              <a:t> (</a:t>
            </a:r>
            <a:r>
              <a:rPr lang="uk-UA" dirty="0"/>
              <a:t>3</a:t>
            </a:r>
            <a:r>
              <a:rPr lang="en-UA" dirty="0"/>
              <a:t>0-</a:t>
            </a:r>
            <a:r>
              <a:rPr lang="uk-UA" dirty="0"/>
              <a:t>9</a:t>
            </a:r>
            <a:r>
              <a:rPr lang="en-UA" dirty="0"/>
              <a:t>0)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C4209DB-393E-6BF9-AEA5-E4A33847BA39}"/>
              </a:ext>
            </a:extLst>
          </p:cNvPr>
          <p:cNvSpPr txBox="1"/>
          <p:nvPr/>
        </p:nvSpPr>
        <p:spPr>
          <a:xfrm>
            <a:off x="3369617" y="5175627"/>
            <a:ext cx="2501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Тиск</a:t>
            </a:r>
            <a:r>
              <a:rPr lang="en-UA" dirty="0"/>
              <a:t> (</a:t>
            </a:r>
            <a:r>
              <a:rPr lang="uk-UA" dirty="0"/>
              <a:t>10</a:t>
            </a:r>
            <a:r>
              <a:rPr lang="en-UA" dirty="0"/>
              <a:t>0-</a:t>
            </a:r>
            <a:r>
              <a:rPr lang="uk-UA" dirty="0"/>
              <a:t>50</a:t>
            </a:r>
            <a:r>
              <a:rPr lang="en-UA" dirty="0"/>
              <a:t>0)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C5B2554-CE58-E1E4-F930-C65275056A10}"/>
              </a:ext>
            </a:extLst>
          </p:cNvPr>
          <p:cNvSpPr txBox="1"/>
          <p:nvPr/>
        </p:nvSpPr>
        <p:spPr>
          <a:xfrm>
            <a:off x="3369616" y="5583728"/>
            <a:ext cx="2501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Швидкість</a:t>
            </a:r>
            <a:r>
              <a:rPr lang="en-UA" dirty="0"/>
              <a:t> (</a:t>
            </a:r>
            <a:r>
              <a:rPr lang="uk-UA" dirty="0"/>
              <a:t>10</a:t>
            </a:r>
            <a:r>
              <a:rPr lang="en-UA" dirty="0"/>
              <a:t>0</a:t>
            </a:r>
            <a:r>
              <a:rPr lang="uk-UA" dirty="0"/>
              <a:t>0</a:t>
            </a:r>
            <a:r>
              <a:rPr lang="en-UA" dirty="0"/>
              <a:t>-</a:t>
            </a:r>
            <a:r>
              <a:rPr lang="uk-UA" dirty="0"/>
              <a:t>300</a:t>
            </a:r>
            <a:r>
              <a:rPr lang="en-UA" dirty="0"/>
              <a:t>0)</a:t>
            </a:r>
          </a:p>
        </p:txBody>
      </p:sp>
    </p:spTree>
    <p:extLst>
      <p:ext uri="{BB962C8B-B14F-4D97-AF65-F5344CB8AC3E}">
        <p14:creationId xmlns:p14="http://schemas.microsoft.com/office/powerpoint/2010/main" val="380963294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7B1671-4CC5-E164-7D9F-3025EFBF03B7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Нормалізація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532BB-3D55-B50C-C3F0-795ACF99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7" y="1464947"/>
            <a:ext cx="6646605" cy="39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433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514D1E-370A-F33A-D0C6-E926235F3C64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Нормалізація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AFBC6-F34A-BF53-6693-A44EF01E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49" y="769147"/>
            <a:ext cx="9613901" cy="3073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4DA70-F3C7-DE95-B5E2-C2221A89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49" y="3795164"/>
            <a:ext cx="9613902" cy="30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6430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514D1E-370A-F33A-D0C6-E926235F3C64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Нормалізація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ata Transformation: Standardization vs Normalization - KDnuggets">
            <a:extLst>
              <a:ext uri="{FF2B5EF4-FFF2-40B4-BE49-F238E27FC236}">
                <a16:creationId xmlns:a16="http://schemas.microsoft.com/office/drawing/2014/main" id="{C6B005BC-5839-B557-46C5-88B5C9186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22658"/>
          <a:stretch/>
        </p:blipFill>
        <p:spPr bwMode="auto">
          <a:xfrm>
            <a:off x="0" y="0"/>
            <a:ext cx="3894759" cy="17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F8B740-8C8D-2B60-6CE5-C2AFBDE88155}"/>
              </a:ext>
            </a:extLst>
          </p:cNvPr>
          <p:cNvGrpSpPr/>
          <p:nvPr/>
        </p:nvGrpSpPr>
        <p:grpSpPr>
          <a:xfrm>
            <a:off x="306400" y="1762366"/>
            <a:ext cx="11579200" cy="3717813"/>
            <a:chOff x="306400" y="1762366"/>
            <a:chExt cx="11579200" cy="37178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69B816-7F49-FA1D-5C1A-1AC4370CE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400" y="1762366"/>
              <a:ext cx="11579200" cy="37178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C0D21F-843C-A916-C4EA-DC19C5948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2974" y="4514911"/>
              <a:ext cx="1235075" cy="7206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56A977-3D24-A669-AC00-6758CA93F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8985" y="3578224"/>
              <a:ext cx="1167366" cy="4095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7C8A25-6105-62A1-202B-42D1A816394F}"/>
                  </a:ext>
                </a:extLst>
              </p:cNvPr>
              <p:cNvSpPr txBox="1"/>
              <p:nvPr/>
            </p:nvSpPr>
            <p:spPr>
              <a:xfrm>
                <a:off x="4213123" y="5838100"/>
                <a:ext cx="2657074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𝑛𝑜𝑟𝑚</m:t>
                        </m:r>
                      </m:sub>
                    </m:sSub>
                  </m:oMath>
                </a14:m>
                <a:r>
                  <a:rPr lang="en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40 − 30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55− 30</m:t>
                        </m:r>
                      </m:den>
                    </m:f>
                  </m:oMath>
                </a14:m>
                <a:r>
                  <a:rPr lang="en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A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7C8A25-6105-62A1-202B-42D1A816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123" y="5838100"/>
                <a:ext cx="2657074" cy="485774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9A8BBD7-20F5-D66E-74A0-2028198779B6}"/>
              </a:ext>
            </a:extLst>
          </p:cNvPr>
          <p:cNvSpPr txBox="1"/>
          <p:nvPr/>
        </p:nvSpPr>
        <p:spPr>
          <a:xfrm>
            <a:off x="9832974" y="4295489"/>
            <a:ext cx="12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min(x) = 30</a:t>
            </a:r>
            <a:endParaRPr lang="en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8DB14-D788-7C5C-E4E0-F1BB4AD7558B}"/>
              </a:ext>
            </a:extLst>
          </p:cNvPr>
          <p:cNvSpPr txBox="1"/>
          <p:nvPr/>
        </p:nvSpPr>
        <p:spPr>
          <a:xfrm>
            <a:off x="5342631" y="1577700"/>
            <a:ext cx="127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max(x) = 55</a:t>
            </a:r>
          </a:p>
        </p:txBody>
      </p:sp>
    </p:spTree>
    <p:extLst>
      <p:ext uri="{BB962C8B-B14F-4D97-AF65-F5344CB8AC3E}">
        <p14:creationId xmlns:p14="http://schemas.microsoft.com/office/powerpoint/2010/main" val="281047302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514D1E-370A-F33A-D0C6-E926235F3C64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Нормалізація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ata Transformation: Standardization vs Normalization - KDnuggets">
            <a:extLst>
              <a:ext uri="{FF2B5EF4-FFF2-40B4-BE49-F238E27FC236}">
                <a16:creationId xmlns:a16="http://schemas.microsoft.com/office/drawing/2014/main" id="{C6B005BC-5839-B557-46C5-88B5C9186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22658"/>
          <a:stretch/>
        </p:blipFill>
        <p:spPr bwMode="auto">
          <a:xfrm>
            <a:off x="0" y="0"/>
            <a:ext cx="3894759" cy="17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7C8A25-6105-62A1-202B-42D1A816394F}"/>
                  </a:ext>
                </a:extLst>
              </p:cNvPr>
              <p:cNvSpPr txBox="1"/>
              <p:nvPr/>
            </p:nvSpPr>
            <p:spPr>
              <a:xfrm>
                <a:off x="4213123" y="5838100"/>
                <a:ext cx="2491964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𝑛𝑜𝑟𝑚</m:t>
                        </m:r>
                      </m:sub>
                    </m:sSub>
                  </m:oMath>
                </a14:m>
                <a:r>
                  <a:rPr lang="en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A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7C8A25-6105-62A1-202B-42D1A816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123" y="5838100"/>
                <a:ext cx="2491964" cy="485774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FCB1C39-73CC-22F0-382A-FC4CE07DC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5797"/>
            <a:ext cx="12108721" cy="4317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8DB14-D788-7C5C-E4E0-F1BB4AD7558B}"/>
              </a:ext>
            </a:extLst>
          </p:cNvPr>
          <p:cNvSpPr txBox="1"/>
          <p:nvPr/>
        </p:nvSpPr>
        <p:spPr>
          <a:xfrm>
            <a:off x="5116488" y="1858891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max(x) =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A8BBD7-20F5-D66E-74A0-2028198779B6}"/>
              </a:ext>
            </a:extLst>
          </p:cNvPr>
          <p:cNvSpPr txBox="1"/>
          <p:nvPr/>
        </p:nvSpPr>
        <p:spPr>
          <a:xfrm>
            <a:off x="551324" y="4945725"/>
            <a:ext cx="12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min(x) = 2</a:t>
            </a:r>
            <a:endParaRPr lang="en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1125D0-C6F7-A885-DC23-7E84EE99DF83}"/>
              </a:ext>
            </a:extLst>
          </p:cNvPr>
          <p:cNvSpPr txBox="1"/>
          <p:nvPr/>
        </p:nvSpPr>
        <p:spPr>
          <a:xfrm>
            <a:off x="10273934" y="413505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3</a:t>
            </a:r>
          </a:p>
        </p:txBody>
      </p:sp>
    </p:spTree>
    <p:extLst>
      <p:ext uri="{BB962C8B-B14F-4D97-AF65-F5344CB8AC3E}">
        <p14:creationId xmlns:p14="http://schemas.microsoft.com/office/powerpoint/2010/main" val="232827717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52113-F4FF-A478-C7EC-CDC9E19A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09" y="291043"/>
            <a:ext cx="9488129" cy="3405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0806C-80AE-0043-4A0A-BF26128A5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72" y="3429000"/>
            <a:ext cx="9617801" cy="3353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14D1E-370A-F33A-D0C6-E926235F3C64}"/>
              </a:ext>
            </a:extLst>
          </p:cNvPr>
          <p:cNvSpPr txBox="1"/>
          <p:nvPr/>
        </p:nvSpPr>
        <p:spPr>
          <a:xfrm>
            <a:off x="2478505" y="0"/>
            <a:ext cx="723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Нормалізація</a:t>
            </a:r>
            <a:endParaRPr lang="en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8152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66e7dda-706d-4af3-80dd-0b7309047a73}" enabled="1" method="Privileged" siteId="{0a4d4529-3bd8-41d2-bdbe-aa4634a1752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2692</TotalTime>
  <Words>283</Words>
  <Application>Microsoft Macintosh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Yurii Hodlevskyi</dc:creator>
  <cp:lastModifiedBy>Yurii Hodlevskyi</cp:lastModifiedBy>
  <cp:revision>9</cp:revision>
  <dcterms:created xsi:type="dcterms:W3CDTF">2024-01-08T04:36:04Z</dcterms:created>
  <dcterms:modified xsi:type="dcterms:W3CDTF">2024-03-05T04:39:27Z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Internal</vt:lpwstr>
  </property>
</Properties>
</file>