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62" r:id="rId3"/>
    <p:sldId id="259" r:id="rId4"/>
    <p:sldId id="271" r:id="rId5"/>
    <p:sldId id="260" r:id="rId6"/>
    <p:sldId id="261" r:id="rId7"/>
    <p:sldId id="286" r:id="rId8"/>
    <p:sldId id="292" r:id="rId9"/>
    <p:sldId id="293" r:id="rId10"/>
    <p:sldId id="294" r:id="rId11"/>
    <p:sldId id="295" r:id="rId12"/>
    <p:sldId id="285" r:id="rId13"/>
    <p:sldId id="290" r:id="rId14"/>
    <p:sldId id="313" r:id="rId15"/>
    <p:sldId id="314" r:id="rId16"/>
    <p:sldId id="288" r:id="rId17"/>
    <p:sldId id="296" r:id="rId18"/>
    <p:sldId id="297" r:id="rId19"/>
    <p:sldId id="298" r:id="rId20"/>
    <p:sldId id="299" r:id="rId21"/>
    <p:sldId id="315" r:id="rId22"/>
    <p:sldId id="316" r:id="rId23"/>
    <p:sldId id="317" r:id="rId24"/>
    <p:sldId id="264" r:id="rId25"/>
    <p:sldId id="303" r:id="rId26"/>
    <p:sldId id="304" r:id="rId27"/>
    <p:sldId id="301" r:id="rId28"/>
    <p:sldId id="306" r:id="rId29"/>
    <p:sldId id="300" r:id="rId30"/>
    <p:sldId id="305" r:id="rId31"/>
    <p:sldId id="284" r:id="rId32"/>
    <p:sldId id="263" r:id="rId33"/>
    <p:sldId id="302" r:id="rId34"/>
    <p:sldId id="307" r:id="rId35"/>
    <p:sldId id="308" r:id="rId36"/>
    <p:sldId id="309" r:id="rId37"/>
    <p:sldId id="311" r:id="rId38"/>
    <p:sldId id="312" r:id="rId39"/>
  </p:sldIdLst>
  <p:sldSz cx="9144000" cy="5143500" type="screen16x9"/>
  <p:notesSz cx="6858000" cy="9144000"/>
  <p:embeddedFontLst>
    <p:embeddedFont>
      <p:font typeface="Montserrat" panose="020B0604020202020204" charset="-52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Helvetica" panose="020B0604020202020204" pitchFamily="34" charset="0"/>
      <p:regular r:id="rId49"/>
      <p:bold r:id="rId50"/>
      <p:italic r:id="rId51"/>
      <p:boldItalic r:id="rId52"/>
    </p:embeddedFont>
    <p:embeddedFont>
      <p:font typeface="Muli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187E6-1D8A-405D-B121-40D93294BBAE}">
  <a:tblStyle styleId="{9C7187E6-1D8A-405D-B121-40D93294BB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282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74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54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67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87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8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45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219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84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61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677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07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357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131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41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536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310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170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647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828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667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728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46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949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387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069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72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706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50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34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53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9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09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29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42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name="adj" fmla="val 27420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 rot="5400000">
            <a:off x="2419021" y="422809"/>
            <a:ext cx="4305965" cy="4297807"/>
            <a:chOff x="4707687" y="820993"/>
            <a:chExt cx="5700999" cy="5690198"/>
          </a:xfrm>
        </p:grpSpPr>
        <p:sp>
          <p:nvSpPr>
            <p:cNvPr id="31" name="Google Shape;31;p5"/>
            <p:cNvSpPr/>
            <p:nvPr/>
          </p:nvSpPr>
          <p:spPr>
            <a:xfrm rot="10800000">
              <a:off x="4707786" y="820993"/>
              <a:ext cx="5700900" cy="5690100"/>
            </a:xfrm>
            <a:prstGeom prst="snip1Rect">
              <a:avLst>
                <a:gd name="adj" fmla="val 20143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rot="10800000">
              <a:off x="4707687" y="5376591"/>
              <a:ext cx="1134600" cy="11346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 rot="10800000" flipH="1">
              <a:off x="5842287" y="5373291"/>
              <a:ext cx="423900" cy="11379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661300" y="1010850"/>
            <a:ext cx="3821400" cy="30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9pPr>
          </a:lstStyle>
          <a:p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2661303" y="628170"/>
            <a:ext cx="7215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339800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8725" y="1089050"/>
            <a:ext cx="2598600" cy="3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3240575" y="1089050"/>
            <a:ext cx="2598600" cy="3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5972425" y="1089050"/>
            <a:ext cx="2598600" cy="3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248225" y="4406306"/>
            <a:ext cx="6647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2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7" name="Google Shape;87;p12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508725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4690766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9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7" r:id="rId6"/>
    <p:sldLayoutId id="2147483658" r:id="rId7"/>
    <p:sldLayoutId id="214748366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129208" y="573599"/>
            <a:ext cx="4591878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/>
              <a:t>ОБЛІК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5400" dirty="0" smtClean="0"/>
              <a:t>доходів майбутніх періодів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2805" y="1200883"/>
            <a:ext cx="8119068" cy="519600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Але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обачним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платникам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, у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яких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умовою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договору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передбачена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щомісячна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щоквартальна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сплата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орендних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платежів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отримавши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таку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плату наперед за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декілька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звітних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все ж </a:t>
            </a:r>
            <a:r>
              <a:rPr lang="ru-RU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варто</a:t>
            </a:r>
            <a:r>
              <a:rPr 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здійснювати</a:t>
            </a:r>
            <a:r>
              <a:rPr 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такий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специфічний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облік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через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рахунок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69 </a:t>
            </a:r>
            <a:r>
              <a:rPr 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«Доходи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з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подальшим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віднесенням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розрахованих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платежів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до доходу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ru-RU" sz="1800" dirty="0"/>
          </a:p>
        </p:txBody>
      </p:sp>
      <p:grpSp>
        <p:nvGrpSpPr>
          <p:cNvPr id="4" name="Google Shape;445;p39"/>
          <p:cNvGrpSpPr/>
          <p:nvPr/>
        </p:nvGrpSpPr>
        <p:grpSpPr>
          <a:xfrm>
            <a:off x="974906" y="505221"/>
            <a:ext cx="723266" cy="595178"/>
            <a:chOff x="6625350" y="1613750"/>
            <a:chExt cx="480525" cy="438400"/>
          </a:xfrm>
          <a:solidFill>
            <a:schemeClr val="accent1"/>
          </a:solidFill>
        </p:grpSpPr>
        <p:sp>
          <p:nvSpPr>
            <p:cNvPr id="5" name="Google Shape;446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7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8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9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0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04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ередплата </a:t>
            </a:r>
            <a:r>
              <a:rPr lang="ru-RU" dirty="0"/>
              <a:t>на </a:t>
            </a:r>
            <a:r>
              <a:rPr lang="ru-RU" dirty="0" err="1"/>
              <a:t>газети</a:t>
            </a:r>
            <a:r>
              <a:rPr lang="ru-RU" dirty="0"/>
              <a:t>, </a:t>
            </a:r>
            <a:r>
              <a:rPr lang="ru-RU" dirty="0" err="1"/>
              <a:t>журнали</a:t>
            </a:r>
            <a:r>
              <a:rPr lang="ru-RU" dirty="0"/>
              <a:t>, </a:t>
            </a:r>
            <a:r>
              <a:rPr lang="ru-RU" dirty="0" err="1"/>
              <a:t>періодичні</a:t>
            </a:r>
            <a:r>
              <a:rPr lang="ru-RU" dirty="0"/>
              <a:t> та </a:t>
            </a:r>
            <a:r>
              <a:rPr lang="ru-RU" dirty="0" err="1"/>
              <a:t>довідкові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025" y="1358267"/>
            <a:ext cx="8043600" cy="3639300"/>
          </a:xfrm>
        </p:spPr>
        <p:txBody>
          <a:bodyPr/>
          <a:lstStyle/>
          <a:p>
            <a:pPr marL="76200" indent="0" algn="ctr">
              <a:buNone/>
            </a:pPr>
            <a:r>
              <a:rPr lang="ru-RU" i="1" u="sng" dirty="0" smtClean="0"/>
              <a:t>Приклад:</a:t>
            </a:r>
            <a:r>
              <a:rPr lang="ru-RU" i="1" dirty="0" smtClean="0"/>
              <a:t> </a:t>
            </a:r>
            <a:r>
              <a:rPr lang="ru-RU" b="1" i="1" dirty="0" err="1" smtClean="0"/>
              <a:t>підприємство</a:t>
            </a:r>
            <a:r>
              <a:rPr lang="ru-RU" b="1" i="1" dirty="0" smtClean="0"/>
              <a:t> </a:t>
            </a:r>
            <a:r>
              <a:rPr lang="ru-RU" b="1" i="1" dirty="0" err="1"/>
              <a:t>видає</a:t>
            </a:r>
            <a:r>
              <a:rPr lang="ru-RU" b="1" i="1" dirty="0"/>
              <a:t> журнал </a:t>
            </a:r>
            <a:r>
              <a:rPr lang="ru-RU" dirty="0"/>
              <a:t>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передплатників</a:t>
            </a:r>
            <a:r>
              <a:rPr lang="ru-RU" dirty="0"/>
              <a:t> </a:t>
            </a:r>
            <a:r>
              <a:rPr lang="ru-RU" dirty="0" err="1"/>
              <a:t>отримало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b="1" i="1" dirty="0" err="1"/>
              <a:t>абонементну</a:t>
            </a:r>
            <a:r>
              <a:rPr lang="ru-RU" b="1" i="1" dirty="0"/>
              <a:t> плату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буде </a:t>
            </a:r>
            <a:r>
              <a:rPr lang="ru-RU" b="1" i="1" dirty="0" err="1"/>
              <a:t>дохід</a:t>
            </a:r>
            <a:r>
              <a:rPr lang="ru-RU" b="1" i="1" dirty="0"/>
              <a:t> </a:t>
            </a:r>
            <a:r>
              <a:rPr lang="ru-RU" b="1" i="1" dirty="0" err="1"/>
              <a:t>майбутніх</a:t>
            </a:r>
            <a:r>
              <a:rPr lang="ru-RU" b="1" i="1" dirty="0"/>
              <a:t> </a:t>
            </a:r>
            <a:r>
              <a:rPr lang="ru-RU" b="1" i="1" dirty="0" err="1"/>
              <a:t>періодів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здійснюватимуться</a:t>
            </a:r>
            <a:r>
              <a:rPr lang="ru-RU" dirty="0"/>
              <a:t> по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журналу. А </a:t>
            </a:r>
            <a:r>
              <a:rPr lang="ru-RU" b="1" i="1" dirty="0"/>
              <a:t>для </a:t>
            </a:r>
            <a:r>
              <a:rPr lang="ru-RU" b="1" i="1" dirty="0" err="1"/>
              <a:t>передплатників</a:t>
            </a:r>
            <a:r>
              <a:rPr lang="ru-RU" b="1" i="1" dirty="0"/>
              <a:t> </a:t>
            </a:r>
            <a:r>
              <a:rPr lang="ru-RU" dirty="0"/>
              <a:t>сума, яку вони заплатили за </a:t>
            </a:r>
            <a:r>
              <a:rPr lang="ru-RU" dirty="0" err="1"/>
              <a:t>передплату</a:t>
            </a:r>
            <a:r>
              <a:rPr lang="ru-RU" dirty="0"/>
              <a:t>, становить </a:t>
            </a:r>
            <a:r>
              <a:rPr lang="ru-RU" b="1" i="1" dirty="0" err="1"/>
              <a:t>витрати</a:t>
            </a:r>
            <a:r>
              <a:rPr lang="ru-RU" b="1" i="1" dirty="0"/>
              <a:t> </a:t>
            </a:r>
            <a:r>
              <a:rPr lang="ru-RU" b="1" i="1" dirty="0" err="1"/>
              <a:t>майбутніх</a:t>
            </a:r>
            <a:r>
              <a:rPr lang="ru-RU" b="1" i="1" dirty="0"/>
              <a:t> </a:t>
            </a:r>
            <a:r>
              <a:rPr lang="ru-RU" b="1" i="1" dirty="0" err="1"/>
              <a:t>періодів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4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705678" y="3268701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uk-UA" dirty="0"/>
              <a:t>2. Нормативне </a:t>
            </a:r>
            <a:r>
              <a:rPr lang="uk-UA" dirty="0" smtClean="0"/>
              <a:t>регулювання обліку ДМП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3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386" y="513083"/>
            <a:ext cx="8122809" cy="4103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</a:t>
            </a:r>
            <a:r>
              <a:rPr lang="uk-UA" sz="3200" b="1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П(С) БО 11 </a:t>
            </a:r>
            <a:r>
              <a:rPr lang="uk-UA" sz="3200" b="1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«Зобов'язання»</a:t>
            </a:r>
            <a:r>
              <a:rPr lang="uk-UA" sz="32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доходи майбутніх періодів визнаються як окремий вид зобов'язань </a:t>
            </a:r>
            <a:r>
              <a:rPr lang="uk-UA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на дату складання фінансової звітності відображаються у третьому розділі пасиву Балансу </a:t>
            </a:r>
            <a:r>
              <a:rPr lang="uk-UA" sz="32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«Поточні </a:t>
            </a:r>
            <a:r>
              <a:rPr lang="uk-UA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зобов'язання і </a:t>
            </a:r>
            <a:r>
              <a:rPr lang="uk-UA" sz="32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837" y="184310"/>
            <a:ext cx="8122809" cy="49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err="1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sz="30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п. 6.3. </a:t>
            </a:r>
            <a:r>
              <a:rPr lang="ru-RU" sz="3000" b="1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П(С)БО №15 «</a:t>
            </a:r>
            <a:r>
              <a:rPr lang="ru-RU" sz="3000" b="1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Дохід</a:t>
            </a:r>
            <a:r>
              <a:rPr lang="ru-RU" sz="3000" b="1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sz="30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визнаються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доходами </a:t>
            </a:r>
            <a:r>
              <a:rPr lang="ru-RU" sz="30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надходження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i="1" u="sng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передоплати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0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продукцію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r>
              <a:rPr lang="ru-RU" sz="30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Таким чином,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суми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визнаються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доходами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періодів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тій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підставі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суми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звітному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доходом в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наступних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звітних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періодах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міру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пов'язаних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отриманням</a:t>
            </a: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9305" y="646647"/>
            <a:ext cx="8122809" cy="326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32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доходи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періодів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 детально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йдеться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Інструкції</a:t>
            </a:r>
            <a:r>
              <a:rPr lang="ru-RU" sz="3200" b="1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№ </a:t>
            </a:r>
            <a:r>
              <a:rPr lang="ru-RU" sz="3200" b="1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291</a:t>
            </a:r>
            <a:r>
              <a:rPr lang="ru-RU" sz="32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Інструкція</a:t>
            </a:r>
            <a:r>
              <a:rPr lang="ru-RU" sz="32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Плану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рахунків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бухгалтерського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активів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капіталу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зобов’язань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господарських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операцій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</a:t>
            </a:r>
            <a:r>
              <a:rPr lang="ru-RU" sz="32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</a:t>
            </a:r>
            <a:r>
              <a:rPr lang="ru-RU" sz="32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188678" y="2836623"/>
            <a:ext cx="8794549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sz="3800" dirty="0"/>
              <a:t>3</a:t>
            </a:r>
            <a:r>
              <a:rPr lang="uk-UA" sz="3800" dirty="0" smtClean="0"/>
              <a:t>. </a:t>
            </a:r>
            <a:r>
              <a:rPr lang="ru-RU" sz="3800" dirty="0" err="1"/>
              <a:t>Документальне</a:t>
            </a:r>
            <a:r>
              <a:rPr lang="ru-RU" sz="3800" dirty="0"/>
              <a:t> </a:t>
            </a:r>
            <a:r>
              <a:rPr lang="ru-RU" sz="3800" dirty="0" err="1"/>
              <a:t>оформлення</a:t>
            </a:r>
            <a:r>
              <a:rPr lang="ru-RU" sz="3800" dirty="0"/>
              <a:t> </a:t>
            </a:r>
            <a:r>
              <a:rPr lang="ru-RU" sz="3800" dirty="0" err="1"/>
              <a:t>операцій</a:t>
            </a:r>
            <a:r>
              <a:rPr lang="ru-RU" sz="3800" dirty="0"/>
              <a:t> </a:t>
            </a:r>
            <a:r>
              <a:rPr lang="ru-RU" sz="3800" dirty="0" err="1"/>
              <a:t>пов’язаних</a:t>
            </a:r>
            <a:r>
              <a:rPr lang="ru-RU" sz="3800" dirty="0"/>
              <a:t> з </a:t>
            </a:r>
            <a:r>
              <a:rPr lang="ru-RU" sz="3800" dirty="0" err="1"/>
              <a:t>виникненням</a:t>
            </a:r>
            <a:r>
              <a:rPr lang="ru-RU" sz="3800" dirty="0"/>
              <a:t> ДМП</a:t>
            </a:r>
            <a:br>
              <a:rPr lang="ru-RU" sz="3800" dirty="0"/>
            </a:br>
            <a:r>
              <a:rPr lang="uk-UA" dirty="0"/>
              <a:t/>
            </a:r>
            <a:br>
              <a:rPr lang="uk-UA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7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</a:t>
            </a:r>
            <a:r>
              <a:rPr lang="ru-RU" dirty="0" err="1"/>
              <a:t>документів</a:t>
            </a:r>
            <a:r>
              <a:rPr lang="ru-RU" dirty="0"/>
              <a:t> з </a:t>
            </a:r>
            <a:r>
              <a:rPr lang="ru-RU" dirty="0" err="1"/>
              <a:t>визнання</a:t>
            </a:r>
            <a:r>
              <a:rPr lang="ru-RU" dirty="0"/>
              <a:t> та </a:t>
            </a:r>
            <a:r>
              <a:rPr lang="ru-RU" dirty="0" err="1"/>
              <a:t>списання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67170"/>
              </p:ext>
            </p:extLst>
          </p:nvPr>
        </p:nvGraphicFramePr>
        <p:xfrm>
          <a:off x="647941" y="1290099"/>
          <a:ext cx="8038684" cy="317252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1451"/>
                <a:gridCol w="2391508"/>
                <a:gridCol w="2110153"/>
                <a:gridCol w="3235572"/>
              </a:tblGrid>
              <a:tr h="723003">
                <a:tc row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Авансові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платежі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за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здані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оренду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основні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засоби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та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інші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необоротні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активи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Договір </a:t>
                      </a:r>
                      <a:r>
                        <a:rPr lang="ru-RU" sz="1600" b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оренди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Найбільш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розповсюджений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договір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зобов'язань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з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передачі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майна у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користування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</a:tr>
              <a:tr h="862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Прибутковий</a:t>
                      </a:r>
                      <a:r>
                        <a:rPr lang="ru-RU" sz="16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касовий</a:t>
                      </a:r>
                      <a:r>
                        <a:rPr lang="ru-RU" sz="16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ордер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Первинний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касовий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документ, за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яким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оформляється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надходження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готівкових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коштів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до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каси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підприємства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</a:tr>
              <a:tr h="862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Виписка</a:t>
                      </a:r>
                      <a:r>
                        <a:rPr lang="ru-RU" sz="16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банку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Документ,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який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видається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банком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підприємству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і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відображає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рух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грошових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коштів</a:t>
                      </a:r>
                      <a:r>
                        <a:rPr lang="ru-RU" sz="16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на поточному </a:t>
                      </a:r>
                      <a:r>
                        <a:rPr lang="ru-RU" sz="1600" b="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рахунку</a:t>
                      </a:r>
                      <a:endParaRPr lang="ru-RU" sz="18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81714" marR="81714" marT="81714" marB="81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7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73745"/>
              </p:ext>
            </p:extLst>
          </p:nvPr>
        </p:nvGraphicFramePr>
        <p:xfrm>
          <a:off x="647941" y="968552"/>
          <a:ext cx="8038684" cy="3307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1451"/>
                <a:gridCol w="2034968"/>
                <a:gridCol w="1999622"/>
                <a:gridCol w="3702643"/>
              </a:tblGrid>
              <a:tr h="72300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Передплата на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газети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журнали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періодичні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та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довідкові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видання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Договір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передплати</a:t>
                      </a:r>
                      <a:endParaRPr lang="ru-RU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Договір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доручення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відповідно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якого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видавець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доручає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розповсюджувачу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здійснювати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операції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з продажу (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передплати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 й доставки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періодичних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друкованих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видань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  <a:tr h="862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Квитанція</a:t>
                      </a:r>
                      <a:endParaRPr lang="ru-RU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Засвідчує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факт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умови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та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терміни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передплати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найменування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періодичного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видання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його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передплатний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індекс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адресу і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прізвище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передплатника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також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вартість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передплати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6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26554"/>
              </p:ext>
            </p:extLst>
          </p:nvPr>
        </p:nvGraphicFramePr>
        <p:xfrm>
          <a:off x="647941" y="968552"/>
          <a:ext cx="8038684" cy="37947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1451"/>
                <a:gridCol w="2034968"/>
                <a:gridCol w="1999622"/>
                <a:gridCol w="3702643"/>
              </a:tblGrid>
              <a:tr h="723003"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Наперед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отримана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виручка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продажу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квитків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транспортними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підприємствами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Проїзний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документ</a:t>
                      </a:r>
                      <a:endParaRPr lang="ru-RU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Документ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установленого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зразка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що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посвідчує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право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пасажира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на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проїзд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транспортом та є договором на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перевезення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оформляється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на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відповідному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бланку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проїзного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документа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чи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може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бути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сформований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в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електронному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вигляді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  <a:tr h="862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Електронний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проїзний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перевізний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 документ</a:t>
                      </a:r>
                      <a:endParaRPr lang="ru-RU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Документ,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сформований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автоматизованою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системою в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електронно-цифровій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формі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який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використовується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для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підтвердження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договору на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перевезення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пасажира</a:t>
                      </a:r>
                      <a:endParaRPr lang="ru-RU" sz="20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1338026" y="308114"/>
            <a:ext cx="6328800" cy="80749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solidFill>
                  <a:srgbClr val="111111"/>
                </a:solidFill>
              </a:rPr>
              <a:t>План</a:t>
            </a:r>
            <a:endParaRPr sz="6000" dirty="0">
              <a:solidFill>
                <a:srgbClr val="111111"/>
              </a:solidFill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294967295"/>
          </p:nvPr>
        </p:nvSpPr>
        <p:spPr>
          <a:xfrm>
            <a:off x="688369" y="1263720"/>
            <a:ext cx="7890552" cy="3695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dirty="0"/>
              <a:t>1. </a:t>
            </a:r>
            <a:r>
              <a:rPr lang="uk-UA" dirty="0" smtClean="0"/>
              <a:t>Сутність та види доходів майбутніх періодів (ДМП)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 </a:t>
            </a:r>
            <a:r>
              <a:rPr lang="uk-UA" dirty="0"/>
              <a:t>Нормативне </a:t>
            </a:r>
            <a:r>
              <a:rPr lang="uk-UA" dirty="0" smtClean="0"/>
              <a:t>регулювання обліку ДМП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3</a:t>
            </a:r>
            <a:r>
              <a:rPr lang="uk-UA" dirty="0" smtClean="0"/>
              <a:t>. </a:t>
            </a:r>
            <a:r>
              <a:rPr lang="uk-UA" dirty="0" smtClean="0"/>
              <a:t>Документальне оформлення операцій пов’язаних з виникненням ДМП</a:t>
            </a:r>
          </a:p>
          <a:p>
            <a:pPr marL="0" indent="0">
              <a:buNone/>
            </a:pPr>
            <a:r>
              <a:rPr lang="uk-UA" dirty="0" smtClean="0"/>
              <a:t>4. </a:t>
            </a:r>
            <a:r>
              <a:rPr lang="uk-UA" dirty="0"/>
              <a:t>Облікове відображення доходів майбутніх періодів</a:t>
            </a:r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dirty="0" smtClean="0"/>
              <a:t> </a:t>
            </a:r>
            <a:endParaRPr sz="2400"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08913"/>
              </p:ext>
            </p:extLst>
          </p:nvPr>
        </p:nvGraphicFramePr>
        <p:xfrm>
          <a:off x="647941" y="355602"/>
          <a:ext cx="8038684" cy="436047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1451"/>
                <a:gridCol w="2034968"/>
                <a:gridCol w="1999622"/>
                <a:gridCol w="3702643"/>
              </a:tblGrid>
              <a:tr h="723003">
                <a:tc rowSpan="4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 rowSpan="4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Наперед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отримана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виручка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продажу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квитків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театрально-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видовищними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підприємствами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Абонемент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Документ, що підтверджує право особи на відвідування кількох заходів підприємства, організації, установи культури із зазначенням періоду дії</a:t>
                      </a:r>
                      <a:endParaRPr lang="ru-RU" sz="1600" b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  <a:tr h="862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Квиток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Документ,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що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підтверджує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право особи на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одноразове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відвідування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заходу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  <a:tr h="862897">
                <a:tc vMerge="1">
                  <a:txBody>
                    <a:bodyPr/>
                    <a:lstStyle/>
                    <a:p>
                      <a:pPr indent="1428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 vMerge="1">
                  <a:txBody>
                    <a:bodyPr/>
                    <a:lstStyle/>
                    <a:p>
                      <a:pPr indent="1428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Комплект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квитків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Сукупність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квитків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або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їх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бланків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на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кількість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місць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глядацькій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залі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що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мають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єдину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серію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також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єдиний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номер комплекту,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присвоєний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йому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при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виготовленні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  <a:tr h="862897">
                <a:tc vMerge="1">
                  <a:txBody>
                    <a:bodyPr/>
                    <a:lstStyle/>
                    <a:p>
                      <a:pPr indent="1428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 vMerge="1">
                  <a:txBody>
                    <a:bodyPr/>
                    <a:lstStyle/>
                    <a:p>
                      <a:pPr indent="1428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Розрахунковий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документ</a:t>
                      </a:r>
                      <a:endParaRPr lang="ru-RU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Документ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встановленої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форми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та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змісту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касовий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чек,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товарний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чек,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розрахункова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квитанція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проїзний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документ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тощо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що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підтверджує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факт продажу (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повернення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товарів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надання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послуг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отримання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повернення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коштів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купівлі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-продажу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іноземної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валюти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надрукований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встановленому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порядку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реєстратором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розрахункових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операцій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або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заповнений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вручну</a:t>
                      </a:r>
                      <a:endParaRPr lang="ru-RU" sz="16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585098" y="3067734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dirty="0"/>
              <a:t>4</a:t>
            </a:r>
            <a:r>
              <a:rPr lang="uk-UA" dirty="0" smtClean="0"/>
              <a:t>. </a:t>
            </a:r>
            <a:r>
              <a:rPr lang="ru-RU" dirty="0" err="1" smtClean="0"/>
              <a:t>Облікове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/>
              <a:t>ДМП</a:t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0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9303" y="417229"/>
            <a:ext cx="8122809" cy="240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Сума одержаних доходів майбутніх періодів відображається за кредитом однойменного рахунку </a:t>
            </a:r>
            <a:r>
              <a:rPr lang="uk-UA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4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 «Доходи </a:t>
            </a:r>
            <a:r>
              <a:rPr lang="uk-UA" sz="24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 </a:t>
            </a:r>
            <a:r>
              <a:rPr lang="uk-UA" sz="24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періодів»</a:t>
            </a:r>
            <a:r>
              <a:rPr lang="uk-UA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дебетом - їх списання на відповідні рахунки обліку доходів звітного періоду.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280" y="2772669"/>
            <a:ext cx="849085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i="1" u="sng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400" i="1" u="sng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налітичний</a:t>
            </a:r>
            <a:r>
              <a:rPr lang="uk-UA" sz="2400" i="1" u="sng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облік</a:t>
            </a:r>
            <a:r>
              <a:rPr lang="uk-UA" sz="2400" u="sng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доходів майбутніх періодів в</a:t>
            </a:r>
            <a:r>
              <a:rPr lang="en-GB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4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деться</a:t>
            </a:r>
            <a:r>
              <a:rPr lang="uk-UA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їх видами, датами ї</a:t>
            </a:r>
            <a:r>
              <a:rPr lang="en-GB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uk-UA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 і визнання доходами зв</a:t>
            </a:r>
            <a:r>
              <a:rPr lang="en-GB" sz="24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4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тного</a:t>
            </a:r>
            <a:r>
              <a:rPr lang="uk-UA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періоду.</a:t>
            </a:r>
          </a:p>
        </p:txBody>
      </p:sp>
    </p:spTree>
    <p:extLst>
      <p:ext uri="{BB962C8B-B14F-4D97-AF65-F5344CB8AC3E}">
        <p14:creationId xmlns:p14="http://schemas.microsoft.com/office/powerpoint/2010/main" val="30934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778188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smtClean="0"/>
              <a:t>69 «Доходи </a:t>
            </a:r>
            <a:r>
              <a:rPr lang="ru-RU" sz="2800" dirty="0" err="1"/>
              <a:t>мaйбутніх</a:t>
            </a:r>
            <a:r>
              <a:rPr lang="ru-RU" sz="2800" dirty="0"/>
              <a:t> </a:t>
            </a:r>
            <a:r>
              <a:rPr lang="ru-RU" sz="2800" dirty="0" err="1" smtClean="0"/>
              <a:t>періодів</a:t>
            </a:r>
            <a:r>
              <a:rPr lang="ru-RU" sz="2800" dirty="0" smtClean="0"/>
              <a:t>» </a:t>
            </a:r>
            <a:r>
              <a:rPr lang="ru-RU" sz="2800" dirty="0" err="1"/>
              <a:t>кореспондує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09352" y="957632"/>
          <a:ext cx="7919597" cy="3879372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2456362"/>
                <a:gridCol w="606718"/>
                <a:gridCol w="4306005"/>
                <a:gridCol w="550512"/>
              </a:tblGrid>
              <a:tr h="590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за </a:t>
                      </a: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дeбетом</a:t>
                      </a: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з кредитом </a:t>
                      </a: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рахунків</a:t>
                      </a: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:</a:t>
                      </a:r>
                      <a:endParaRPr lang="ru-RU" sz="16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за </a:t>
                      </a: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кpедитом</a:t>
                      </a: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з дебетом </a:t>
                      </a: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рахунків</a:t>
                      </a: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:</a:t>
                      </a:r>
                      <a:endParaRPr lang="ru-RU" sz="16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Готівка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Довгострокова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дебіторська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заборгованість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та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iнші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необоротні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активи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5909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Рахунки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банках»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Готівка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5909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«Доходи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реалізації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Рахунки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бaнках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5909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Iнші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доходи»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74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Розрахунки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pізними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дебіторами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590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675"/>
                        </a:spcAft>
                      </a:pP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Цільове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фiнансування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цільові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надходження</a:t>
                      </a:r>
                      <a:r>
                        <a:rPr lang="ru-RU" sz="18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0" y="358388"/>
            <a:ext cx="91440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z="2000" dirty="0" smtClean="0"/>
              <a:t>Приклад  1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У 4-ому </a:t>
            </a:r>
            <a:r>
              <a:rPr lang="ru-RU" sz="2000" dirty="0" err="1" smtClean="0">
                <a:solidFill>
                  <a:schemeClr val="tx1"/>
                </a:solidFill>
              </a:rPr>
              <a:t>кварталі</a:t>
            </a:r>
            <a:r>
              <a:rPr lang="ru-RU" sz="2000" dirty="0" smtClean="0">
                <a:solidFill>
                  <a:schemeClr val="tx1"/>
                </a:solidFill>
              </a:rPr>
              <a:t> 2019 р. </a:t>
            </a:r>
            <a:r>
              <a:rPr lang="ru-RU" sz="2000" dirty="0" err="1" smtClean="0">
                <a:solidFill>
                  <a:schemeClr val="tx1"/>
                </a:solidFill>
              </a:rPr>
              <a:t>надійшли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авансові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платежі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по </a:t>
            </a:r>
            <a:r>
              <a:rPr lang="ru-RU" sz="2000" dirty="0" err="1">
                <a:solidFill>
                  <a:schemeClr val="tx1"/>
                </a:solidFill>
              </a:rPr>
              <a:t>операційній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оренді</a:t>
            </a:r>
            <a:r>
              <a:rPr lang="ru-RU" sz="2000" dirty="0">
                <a:solidFill>
                  <a:schemeClr val="tx1"/>
                </a:solidFill>
              </a:rPr>
              <a:t> ОЗ 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сумі</a:t>
            </a:r>
            <a:r>
              <a:rPr lang="ru-RU" sz="2000" dirty="0" smtClean="0">
                <a:solidFill>
                  <a:schemeClr val="tx1"/>
                </a:solidFill>
              </a:rPr>
              <a:t> 1200 </a:t>
            </a:r>
            <a:r>
              <a:rPr lang="ru-RU" sz="2000" dirty="0" err="1" smtClean="0">
                <a:solidFill>
                  <a:schemeClr val="tx1"/>
                </a:solidFill>
              </a:rPr>
              <a:t>грн</a:t>
            </a:r>
            <a:r>
              <a:rPr lang="ru-RU" sz="2000" dirty="0" smtClean="0">
                <a:solidFill>
                  <a:schemeClr val="tx1"/>
                </a:solidFill>
              </a:rPr>
              <a:t> за 1й квартал 2020 р.</a:t>
            </a:r>
            <a:endParaRPr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61381"/>
              </p:ext>
            </p:extLst>
          </p:nvPr>
        </p:nvGraphicFramePr>
        <p:xfrm>
          <a:off x="793819" y="883688"/>
          <a:ext cx="8058778" cy="3825123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4845775"/>
                <a:gridCol w="1093788"/>
                <a:gridCol w="1093787"/>
                <a:gridCol w="1025428"/>
              </a:tblGrid>
              <a:tr h="328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Господарська</a:t>
                      </a: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операція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Дебет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Кредит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Сума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86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Надійшла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у 4-му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кварталі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2019 р. плата за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операційну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оренду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будівлі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за 1-й квартал 2020р.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311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681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1200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9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ПДВ до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сплати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 бюджет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643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641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доходи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майбутніх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періодів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681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1200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33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Щомісяця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у 1 -му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кварталі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відображається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дохід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надання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послуг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оперативної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оренди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713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400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38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Щомісяця списується сума податкового зобов’язання</a:t>
                      </a:r>
                      <a:endParaRPr lang="ru-RU" sz="1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713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643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66,67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6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Щомісяця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відображається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фінансовий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результат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713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791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333,33</a:t>
                      </a:r>
                      <a:endParaRPr lang="ru-RU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261257" y="337840"/>
            <a:ext cx="8686625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z="2000" dirty="0" smtClean="0"/>
              <a:t>Приклад </a:t>
            </a:r>
            <a:r>
              <a:rPr lang="ru-RU" sz="2000" dirty="0" smtClean="0"/>
              <a:t>2</a:t>
            </a:r>
            <a:br>
              <a:rPr lang="ru-RU" sz="20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Заводом </a:t>
            </a:r>
            <a:r>
              <a:rPr lang="ru-RU" sz="1600" dirty="0">
                <a:solidFill>
                  <a:schemeClr val="tx1"/>
                </a:solidFill>
              </a:rPr>
              <a:t>продано холодильник з </a:t>
            </a:r>
            <a:r>
              <a:rPr lang="ru-RU" sz="1600" dirty="0" err="1">
                <a:solidFill>
                  <a:schemeClr val="tx1"/>
                </a:solidFill>
              </a:rPr>
              <a:t>додатковою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гарантією</a:t>
            </a:r>
            <a:r>
              <a:rPr lang="ru-RU" sz="1600" dirty="0">
                <a:solidFill>
                  <a:schemeClr val="tx1"/>
                </a:solidFill>
              </a:rPr>
              <a:t> 2 роки (</a:t>
            </a:r>
            <a:r>
              <a:rPr lang="ru-RU" sz="1600" dirty="0" err="1">
                <a:solidFill>
                  <a:schemeClr val="tx1"/>
                </a:solidFill>
              </a:rPr>
              <a:t>вартість</a:t>
            </a:r>
            <a:r>
              <a:rPr lang="ru-RU" sz="1600" dirty="0">
                <a:solidFill>
                  <a:schemeClr val="tx1"/>
                </a:solidFill>
              </a:rPr>
              <a:t> холодильника 1200 грн., </a:t>
            </a:r>
            <a:r>
              <a:rPr lang="ru-RU" sz="1600" dirty="0" err="1">
                <a:solidFill>
                  <a:schemeClr val="tx1"/>
                </a:solidFill>
              </a:rPr>
              <a:t>додаткової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гарантії</a:t>
            </a:r>
            <a:r>
              <a:rPr lang="ru-RU" sz="1600" dirty="0">
                <a:solidFill>
                  <a:schemeClr val="tx1"/>
                </a:solidFill>
              </a:rPr>
              <a:t> - 120 грн., </a:t>
            </a:r>
            <a:r>
              <a:rPr lang="ru-RU" sz="1600" dirty="0" err="1">
                <a:solidFill>
                  <a:schemeClr val="tx1"/>
                </a:solidFill>
              </a:rPr>
              <a:t>основна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гарантія</a:t>
            </a:r>
            <a:r>
              <a:rPr lang="ru-RU" sz="1600" dirty="0">
                <a:solidFill>
                  <a:schemeClr val="tx1"/>
                </a:solidFill>
              </a:rPr>
              <a:t> - 1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  <a:endParaRPr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85617"/>
              </p:ext>
            </p:extLst>
          </p:nvPr>
        </p:nvGraphicFramePr>
        <p:xfrm>
          <a:off x="575181" y="1275574"/>
          <a:ext cx="8058778" cy="2950763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4845775"/>
                <a:gridCol w="1093788"/>
                <a:gridCol w="1093787"/>
                <a:gridCol w="1025428"/>
              </a:tblGrid>
              <a:tr h="328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Господарська</a:t>
                      </a: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операція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Дебет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Кредит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Сума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84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Відображено дохід від реалізації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361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701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1200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9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Відображене податкове зобов’язання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701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641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200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Дохід списаний на фінансовий результат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701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791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1200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32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Списана собівартість реалізованого холодильника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901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26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900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Собівартість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реалізованого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холодильника списана на </a:t>
                      </a:r>
                      <a:r>
                        <a:rPr lang="ru-RU" sz="18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фінансовий</a:t>
                      </a: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результат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791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901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900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6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Відображений дохід майбутніх періодів за надання додаткової гарантії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361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2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120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6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83092"/>
              </p:ext>
            </p:extLst>
          </p:nvPr>
        </p:nvGraphicFramePr>
        <p:xfrm>
          <a:off x="545036" y="1034414"/>
          <a:ext cx="8058778" cy="3434606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4845775"/>
                <a:gridCol w="1093788"/>
                <a:gridCol w="1093787"/>
                <a:gridCol w="1025428"/>
              </a:tblGrid>
              <a:tr h="328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Господарська</a:t>
                      </a: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операція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Дебет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Кредит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Сума</a:t>
                      </a:r>
                      <a:endParaRPr lang="ru-RU" sz="18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84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Нараховується</a:t>
                      </a: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ПДВ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643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641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9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 другому і </a:t>
                      </a:r>
                      <a:r>
                        <a:rPr lang="ru-RU" sz="20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третьому</a:t>
                      </a: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році</a:t>
                      </a: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доходи </a:t>
                      </a:r>
                      <a:r>
                        <a:rPr lang="ru-RU" sz="20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майбутніх</a:t>
                      </a: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періодів</a:t>
                      </a: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переводяться</a:t>
                      </a: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у доходи </a:t>
                      </a:r>
                      <a:r>
                        <a:rPr lang="ru-RU" sz="2000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періоду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703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Списується податкове зобов’язання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703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643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32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Доходи списуються на фінансові результати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703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791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50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Списуються витрати, пов’язані з отриманням доходів у другому і третьому році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903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23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35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6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791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903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35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4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Приклад</a:t>
            </a:r>
            <a:r>
              <a:rPr lang="uk-UA" dirty="0" smtClean="0"/>
              <a:t> </a:t>
            </a:r>
            <a:r>
              <a:rPr lang="uk-UA" sz="4000" dirty="0" smtClean="0"/>
              <a:t>3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3025" y="883688"/>
            <a:ext cx="8043600" cy="3785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Редакція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журналу «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Вісник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бухгалтерської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служби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здійснює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річну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передплату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журнал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умовах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100%-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передоплати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річної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передплати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— 1200 грн.,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передоплата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здійснюється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до 1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січня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Журнал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випускається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один раз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місяць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— 1 числа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місяця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настає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 за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звітним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Собівартість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одного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примірника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журналу становить 60 грн.</a:t>
            </a:r>
          </a:p>
          <a:p>
            <a:pPr marL="76200" indent="0">
              <a:buNone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Розглянемо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як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відображатимуться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доходи в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бухгалтерському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обліку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та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фінансовій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звітності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редакції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журналу «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Вісник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бухгалтерської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служби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» станом на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30.03.2020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р. за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умови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«А»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здійснило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передплату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журнал й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повну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передоплату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2020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р.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30.12.2019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1520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22932"/>
              </p:ext>
            </p:extLst>
          </p:nvPr>
        </p:nvGraphicFramePr>
        <p:xfrm>
          <a:off x="572756" y="352822"/>
          <a:ext cx="8289891" cy="4178985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4874410"/>
                <a:gridCol w="1289287"/>
                <a:gridCol w="927382"/>
                <a:gridCol w="1198812"/>
              </a:tblGrid>
              <a:tr h="477992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Господарська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операція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Кореспондуючі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рахунки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Сума,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грн.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</a:tr>
              <a:tr h="253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дебет</a:t>
                      </a:r>
                      <a:endParaRPr lang="ru-RU" sz="1400" i="1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кредит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91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Станом на 30.12.2019 р.: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  <a:tr h="38133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отримання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передоплати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підприємства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/>
                </a:tc>
              </a:tr>
              <a:tr h="299021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Станом на 30.03.2020 р.: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  <a:tr h="55316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реалізації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одного номера журналу за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січень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/>
                </a:tc>
              </a:tr>
              <a:tr h="579038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собівартість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реалізації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одного номера журналу за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січень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</a:tr>
              <a:tr h="564719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реалізації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другого номера журналу за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лютий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</a:tr>
              <a:tr h="570497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собівартість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реалізації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другого номера журналу за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лютий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0" marR="76200" marT="95250" marB="9525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5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4884" y="222467"/>
            <a:ext cx="78477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Відсутність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гарантії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отримання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за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проданий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товар</a:t>
            </a:r>
            <a:endParaRPr lang="ru-RU" sz="2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згідно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умовами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договору продажу товару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отримання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за товар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залежить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того,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буде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він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проданий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перепроданий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покупцем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третім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особам, до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закінчення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можливого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строку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повернення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товару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дохід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зазвичай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визнають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цьому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випадку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виконується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один з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головних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критеріїв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визнання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доходу: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немає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впевненості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результаті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операції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відбудеться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збільшення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економічних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підприємства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5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705678" y="3268701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dirty="0" smtClean="0"/>
              <a:t>1. </a:t>
            </a:r>
            <a:r>
              <a:rPr lang="uk-UA" dirty="0"/>
              <a:t>Сутність та </a:t>
            </a:r>
            <a:r>
              <a:rPr lang="uk-UA" dirty="0" smtClean="0"/>
              <a:t>види доходів </a:t>
            </a:r>
            <a:r>
              <a:rPr lang="uk-UA" dirty="0"/>
              <a:t>майбутніх </a:t>
            </a:r>
            <a:r>
              <a:rPr lang="uk-UA" dirty="0" smtClean="0"/>
              <a:t>періодів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Приклад </a:t>
            </a:r>
            <a:r>
              <a:rPr lang="uk-UA" sz="4000" dirty="0" smtClean="0"/>
              <a:t>4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3025" y="883688"/>
            <a:ext cx="8043600" cy="370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 algn="just">
              <a:buNone/>
            </a:pPr>
            <a:r>
              <a:rPr lang="ru-RU" sz="2400" dirty="0"/>
              <a:t> 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Виробниче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кондитерське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віддало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за договором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купівлі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-продажу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реалізацію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50 коробок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тістечок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строк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придатності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становить 2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тижні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Умовами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договору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передбачено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реалізовану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своїм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покупцям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третім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особам)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продукцію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покупець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повертає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продавцю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Попередня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практика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свідчить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про те,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40 %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продукції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підлягає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поверненню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оцінюється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як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висока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ймовірність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повернення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продукції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зв’язку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дату продажу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достовірно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оцінити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дохід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не є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можливим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Тому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вважає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дату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передачі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продукції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покупцю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дотримуються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критерії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доходу,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зазначені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в п. 8 П(С)БО 15. 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68545"/>
              </p:ext>
            </p:extLst>
          </p:nvPr>
        </p:nvGraphicFramePr>
        <p:xfrm>
          <a:off x="582804" y="331088"/>
          <a:ext cx="8229600" cy="4390081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864157"/>
                <a:gridCol w="4330840"/>
                <a:gridCol w="1145512"/>
                <a:gridCol w="823965"/>
                <a:gridCol w="1065126"/>
              </a:tblGrid>
              <a:tr h="150789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Дата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Господарська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операція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Кореспондуючі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рахунки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Сума,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грн.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</a:tr>
              <a:tr h="150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дебет</a:t>
                      </a:r>
                      <a:endParaRPr lang="ru-RU" sz="1400" i="1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кредит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5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відвантаження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продукції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покупцю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361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3600,00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  <a:tr h="3585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Нараховано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податкові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зобов’язання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з ПДВ на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вартість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товару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643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641/ПДВ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600,00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  <a:tr h="2485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Списано собівартість реалізованої продукції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901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1500,00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  <a:tr h="2485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Повернено готову продукцію (сторно)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901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600,00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</a:tr>
              <a:tr h="5785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Відкориговано дохід майбутніх періодів на продажну вартість поверненого товару (сторно)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361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1440,00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</a:tr>
              <a:tr h="4685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Зменшено податкові зобов’язання з ПДВ на підставі розрахунку коригування (сторно)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643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641/ПДВ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240,00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>
                    <a:solidFill>
                      <a:schemeClr val="accent2"/>
                    </a:solidFill>
                  </a:tcPr>
                </a:tc>
              </a:tr>
              <a:tr h="2485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Відображено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дохід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реалізації</a:t>
                      </a: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продукції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701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2160,00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  <a:tr h="3585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Відображено ПДВ, що належить до реалізованої продукції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701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643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360,00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  <a:tr h="4685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Отримано оплату від покупця за реалізовану продукцію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311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361</a:t>
                      </a:r>
                      <a:endParaRPr lang="ru-RU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2160,00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3015" y="319442"/>
            <a:ext cx="8611437" cy="445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u="sng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Важливо</a:t>
            </a:r>
            <a:r>
              <a:rPr lang="ru-RU" sz="2000" b="1" i="1" u="sng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  <a:r>
              <a:rPr lang="ru-RU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для того,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щоб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скористатися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таким «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відстроченим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» порядком,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потрібно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це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чітко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обґрунтувати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в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розпорядчому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документі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про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облікову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політику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Адже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тут є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податкові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ризики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пов’язані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з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обчисленням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податку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прибуток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Підприємство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показує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витрати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одразу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і при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цьому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не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відображає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до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певного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моменту доходи,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може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призвести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до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заниження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податку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прибуток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Тому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обережним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платникам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податку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прибуток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варто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в таких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випадках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не </a:t>
            </a:r>
            <a:r>
              <a:rPr lang="ru-RU" sz="20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показувати</a:t>
            </a:r>
            <a:r>
              <a:rPr lang="ru-RU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і </a:t>
            </a:r>
            <a:r>
              <a:rPr lang="ru-RU" sz="20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витрати</a:t>
            </a:r>
            <a:r>
              <a:rPr lang="ru-RU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за товарами,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переданими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реалізацію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Це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дозволяє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зробити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Інструкція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№ 291.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Зокрема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в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описі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класу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2 «Запаси» в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Інструкції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№ 291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зазначено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відвантажені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готова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продукція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товари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виробничі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запаси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тощо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до переходу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покупцю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ризиків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і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вигод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пов’язаних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з правом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власності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на них,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відображаються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окремих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субрахунках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відповідних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рахунків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обліку</a:t>
            </a:r>
            <a:r>
              <a:rPr lang="ru-RU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запасів</a:t>
            </a:r>
            <a:r>
              <a:rPr lang="ru-RU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ru-RU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50980"/>
              </p:ext>
            </p:extLst>
          </p:nvPr>
        </p:nvGraphicFramePr>
        <p:xfrm>
          <a:off x="602900" y="282797"/>
          <a:ext cx="8279842" cy="4651712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869433"/>
                <a:gridCol w="4357280"/>
                <a:gridCol w="1152505"/>
                <a:gridCol w="828995"/>
                <a:gridCol w="1071629"/>
              </a:tblGrid>
              <a:tr h="360953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Дата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Господарська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операція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Кореспондуючі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рахунки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Сума,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грн.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</a:tr>
              <a:tr h="223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дебет</a:t>
                      </a:r>
                      <a:endParaRPr lang="ru-RU" sz="1400" i="1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кредит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Відображено відвантаження продукції покупцю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497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Нараховано податкові зобов’язання з ПДВ на вартість товару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641/ПДВ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2372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Списано собівартість реалізованої продукції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2372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Повернена готова продукція (сторно)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</a:tr>
              <a:tr h="4497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Відкориговано дохід майбутніх періодів на продажну вартість поверненого товару (сторно)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</a:tr>
              <a:tr h="4497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Зменшено податкові зобов’язання з ПДВ на підставі розрахунку коригування (сторно)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641/ПДВ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2"/>
                    </a:solidFill>
                  </a:tcPr>
                </a:tc>
              </a:tr>
              <a:tr h="2372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Відображено дохід від реалізації продукції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497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Відображено ПДВ, що належить до реалізованої продукції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497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Відображено витрати, пов’язані з реалізацією готової продукції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4974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18.03.20</a:t>
                      </a:r>
                      <a:endParaRPr lang="ru-RU" sz="1400" dirty="0" smtClean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Отримано оплату від покупця за реалізовану продукцію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4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4739" y="433482"/>
            <a:ext cx="784776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Франчайзинг або комерційна </a:t>
            </a:r>
            <a:r>
              <a:rPr lang="uk-UA" sz="2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концесія</a:t>
            </a:r>
          </a:p>
          <a:p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Терміна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«франчайзинг»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чинне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законодавство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України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містить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Проте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це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поняття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зокрема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в ст. 1115 ЦК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України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замінено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договором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комерційної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концесії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uk-UA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1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Франчайзинг</a:t>
            </a:r>
            <a:r>
              <a:rPr lang="uk-UA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– це ситуація, коли суб’єкт господарювання (</a:t>
            </a:r>
            <a:r>
              <a:rPr lang="uk-UA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правоволоділець</a:t>
            </a:r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франчайзер</a:t>
            </a:r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) дозволяє за певну плату, яку прийнято називати </a:t>
            </a:r>
            <a:r>
              <a:rPr lang="uk-UA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«роялті», </a:t>
            </a:r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використовувати ім’я компанії, її фірмовий стиль, отримувати оригінальне обладнання за зниженими цінами, рекламну продукцію, консультації тощо (як прийнято називати франшизу) іншому суб’єкту господарювання (користувачу, </a:t>
            </a:r>
            <a:r>
              <a:rPr lang="uk-UA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франчайзі</a:t>
            </a:r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) для заняття певним видом бізнесу на певній території і протягом певного часу за умови суворого дотримання вимог щодо ведення бізнесу (технологій та якості продукції, товарів і послуг; дизайну й обладнання торгових точок тощо).</a:t>
            </a:r>
            <a:endParaRPr lang="ru-RU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369" y="252611"/>
            <a:ext cx="84004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Договір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комерційної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концесії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як правило,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укладають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пов’язані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між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собою особи. Сторонами такого договору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можуть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бути як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приватні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підприємці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так і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юридичні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особи,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зокрема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нерезиденти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відношенні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платежів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за договором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комерційної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концесії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то у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користувача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виникають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витрати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відповідно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праволодільця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- доходи.</a:t>
            </a:r>
          </a:p>
          <a:p>
            <a:pPr indent="360000" algn="just"/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Погашення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заборгованості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одноразовим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платежем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обліку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франчайзера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мас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відповідати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нарахуванню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доходів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за кредитом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рахунка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69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«Доходи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»,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відповідно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витрат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360000" algn="just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Пропускати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роялті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через доходи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правильніше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лише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тоді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коли вони </a:t>
            </a:r>
            <a:r>
              <a:rPr lang="ru-RU" sz="16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виплачуються</a:t>
            </a:r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одноразово за </a:t>
            </a:r>
            <a:r>
              <a:rPr lang="ru-RU" sz="16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кілька</a:t>
            </a:r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(квартал,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кілька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років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) і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визначені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16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600" b="1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твердих</a:t>
            </a:r>
            <a:r>
              <a:rPr lang="ru-RU" sz="16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сумах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360000" algn="just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цьому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випадку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нараховану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загальну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суму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роялті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спочатку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показуємо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як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заборгованість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за дебетом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субрахунку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373 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Розрахунки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нарахованими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доходами»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кореспонденції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з кредитом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рахунку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69 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«Доходи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з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подальшим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визнанням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звітному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доходу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за дебетом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рахунка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69 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«Доходи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і кредитом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субрахунка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719 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Інші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доходи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операційної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діяльності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128" y="533965"/>
            <a:ext cx="8400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ж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роялті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за договором франчайзингу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будуть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нараховуватись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періодично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і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суми</a:t>
            </a:r>
            <a:r>
              <a:rPr lang="ru-RU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залежатимуть</a:t>
            </a:r>
            <a:r>
              <a:rPr lang="ru-RU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договірного</a:t>
            </a:r>
            <a:r>
              <a:rPr lang="ru-RU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відсотка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торгової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виручки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тобто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достовірно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визначити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їх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наперед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неможливо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), то в момент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їх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нарахування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слід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визнати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дебіторську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заборгованість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1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субрахунком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373 </a:t>
            </a:r>
            <a:r>
              <a:rPr lang="ru-RU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8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Розрахунки</a:t>
            </a:r>
            <a:r>
              <a:rPr lang="ru-RU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1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нарахованими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доходами»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і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одразу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показувати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дохід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за кредитом </a:t>
            </a:r>
            <a:r>
              <a:rPr lang="ru-RU" sz="1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субрахунка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719 </a:t>
            </a:r>
            <a:r>
              <a:rPr lang="ru-RU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8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Інші</a:t>
            </a:r>
            <a:r>
              <a:rPr lang="ru-RU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доходи </a:t>
            </a:r>
            <a:r>
              <a:rPr lang="ru-RU" sz="1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операційної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діяльності</a:t>
            </a:r>
            <a:r>
              <a:rPr lang="ru-RU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360000" algn="just"/>
            <a:endParaRPr lang="ru-RU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360000" algn="just"/>
            <a:r>
              <a:rPr lang="ru-RU" sz="1800" b="1" u="sng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Важливо</a:t>
            </a:r>
            <a:r>
              <a:rPr lang="ru-RU" sz="1800" b="1" u="sng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користувач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придбаває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право на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використання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об’єкта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права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інтелектуальної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власності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без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одержання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права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власності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нього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то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винагорода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платежі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) за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таке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використання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не є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об’єктом</a:t>
            </a:r>
            <a:r>
              <a:rPr lang="ru-RU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оподаткування</a:t>
            </a:r>
            <a:r>
              <a:rPr lang="ru-RU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ПДВ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Приклад </a:t>
            </a:r>
            <a:r>
              <a:rPr lang="uk-UA" sz="4000" dirty="0" smtClean="0"/>
              <a:t>5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3025" y="994220"/>
            <a:ext cx="8043600" cy="317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360000" algn="just">
              <a:buNone/>
            </a:pPr>
            <a:r>
              <a:rPr lang="ru-RU" sz="2400" dirty="0"/>
              <a:t> 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«А»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франчайзер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уклало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договір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франчайзингу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підприємством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«Б»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). За договором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франчайзі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надаються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права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використання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торгової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марки,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рецептів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стилістики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дизайну.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Роялті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сплачуються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грошовій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формі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раз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9000 грн. При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цьому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договором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передбачено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роялті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здійснюється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щокварталу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76200" indent="360000" algn="just">
              <a:buNone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Окремо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«А»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надає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послуги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навчання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персоналу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приготування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фірмових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страв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такої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послуги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становить 1200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(у т. ч. ПДВ).</a:t>
            </a:r>
          </a:p>
        </p:txBody>
      </p:sp>
    </p:spTree>
    <p:extLst>
      <p:ext uri="{BB962C8B-B14F-4D97-AF65-F5344CB8AC3E}">
        <p14:creationId xmlns:p14="http://schemas.microsoft.com/office/powerpoint/2010/main" val="1095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265"/>
              </p:ext>
            </p:extLst>
          </p:nvPr>
        </p:nvGraphicFramePr>
        <p:xfrm>
          <a:off x="572756" y="339174"/>
          <a:ext cx="8289891" cy="4242144"/>
        </p:xfrm>
        <a:graphic>
          <a:graphicData uri="http://schemas.openxmlformats.org/drawingml/2006/table">
            <a:tbl>
              <a:tblPr firstRow="1" firstCol="1" bandRow="1">
                <a:tableStyleId>{9C7187E6-1D8A-405D-B121-40D93294BBAE}</a:tableStyleId>
              </a:tblPr>
              <a:tblGrid>
                <a:gridCol w="4874410"/>
                <a:gridCol w="1289287"/>
                <a:gridCol w="927382"/>
                <a:gridCol w="1198812"/>
              </a:tblGrid>
              <a:tr h="350563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Господарська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операція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Кореспондуючі</a:t>
                      </a: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рахунки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Сума,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грн.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</a:tr>
              <a:tr h="7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дебет</a:t>
                      </a:r>
                      <a:endParaRPr lang="ru-RU" sz="1400" i="1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кредит</a:t>
                      </a:r>
                      <a:endParaRPr lang="ru-RU" sz="1400" i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4279" marR="14279" marT="14279" marB="14279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Укладення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договору франчайзингу, за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яким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франчайзером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отримано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одноразову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виплату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роялті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373 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69 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9000 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</a:tr>
              <a:tr h="273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Отримання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роялті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311 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373 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9000 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</a:tr>
              <a:tr h="4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Визнання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доходу на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частину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разової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винагороди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роялті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 за І квартал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69 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719 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2250 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Надання додаткової послуги за договором франчайзингу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361 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703 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1200 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</a:tr>
              <a:tr h="218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Нарахування ПДВ за надані послуги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703 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641/ПДВ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200 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</a:tr>
              <a:tr h="197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Отримання оплати за надані послуги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311 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361 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1200 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</a:tr>
              <a:tr h="2378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Списання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собівартості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наданих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послуг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умовно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903 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23 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400 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73125" y="333425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ru-RU" sz="1600" i="1" dirty="0"/>
              <a:t>Доходи </a:t>
            </a:r>
            <a:r>
              <a:rPr lang="ru-RU" sz="1600" i="1" dirty="0" err="1"/>
              <a:t>майбутніх</a:t>
            </a:r>
            <a:r>
              <a:rPr lang="ru-RU" sz="1600" i="1" dirty="0"/>
              <a:t> </a:t>
            </a:r>
            <a:r>
              <a:rPr lang="ru-RU" sz="1600" i="1" dirty="0" err="1"/>
              <a:t>періодів</a:t>
            </a:r>
            <a:r>
              <a:rPr lang="ru-RU" sz="1600" i="1" dirty="0"/>
              <a:t> є не в кожного </a:t>
            </a:r>
            <a:r>
              <a:rPr lang="ru-RU" sz="1600" i="1" dirty="0" err="1"/>
              <a:t>підприємства</a:t>
            </a:r>
            <a:r>
              <a:rPr lang="ru-RU" sz="1600" i="1" dirty="0"/>
              <a:t>. </a:t>
            </a:r>
            <a:r>
              <a:rPr lang="ru-RU" sz="1600" i="1" dirty="0" err="1"/>
              <a:t>Це</a:t>
            </a:r>
            <a:r>
              <a:rPr lang="ru-RU" sz="1600" i="1" dirty="0"/>
              <a:t>, </a:t>
            </a:r>
            <a:r>
              <a:rPr lang="ru-RU" sz="1600" i="1" dirty="0" err="1"/>
              <a:t>швидше</a:t>
            </a:r>
            <a:r>
              <a:rPr lang="ru-RU" sz="1600" i="1" dirty="0"/>
              <a:t>, </a:t>
            </a:r>
            <a:r>
              <a:rPr lang="ru-RU" sz="1600" i="1" dirty="0" err="1"/>
              <a:t>специфічні</a:t>
            </a:r>
            <a:r>
              <a:rPr lang="ru-RU" sz="1600" i="1" dirty="0"/>
              <a:t> </a:t>
            </a:r>
            <a:r>
              <a:rPr lang="ru-RU" sz="1600" i="1" dirty="0" err="1"/>
              <a:t>випадки</a:t>
            </a:r>
            <a:r>
              <a:rPr lang="ru-RU" sz="1600" i="1" dirty="0"/>
              <a:t>, </a:t>
            </a:r>
            <a:r>
              <a:rPr lang="ru-RU" sz="1600" i="1" dirty="0" err="1"/>
              <a:t>які</a:t>
            </a:r>
            <a:r>
              <a:rPr lang="ru-RU" sz="1600" i="1" dirty="0"/>
              <a:t> </a:t>
            </a:r>
            <a:r>
              <a:rPr lang="ru-RU" sz="1600" i="1" dirty="0" err="1"/>
              <a:t>виникають</a:t>
            </a:r>
            <a:r>
              <a:rPr lang="ru-RU" sz="1600" i="1" dirty="0"/>
              <a:t> у </a:t>
            </a:r>
            <a:r>
              <a:rPr lang="ru-RU" sz="1600" i="1" dirty="0" err="1"/>
              <a:t>певній</a:t>
            </a:r>
            <a:r>
              <a:rPr lang="ru-RU" sz="1600" i="1" dirty="0"/>
              <a:t> </a:t>
            </a:r>
            <a:r>
              <a:rPr lang="ru-RU" sz="1600" i="1" dirty="0" err="1"/>
              <a:t>сфері</a:t>
            </a:r>
            <a:r>
              <a:rPr lang="ru-RU" sz="1600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3125" y="1043230"/>
            <a:ext cx="7529956" cy="373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грошові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кошти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операціями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фактично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відбулися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за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сформовано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звітного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періоду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призводять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 одного боку, до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активів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з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до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зобов'язань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До таких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зобов'язань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належать 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доходи </a:t>
            </a:r>
            <a:r>
              <a:rPr lang="ru-RU" sz="1800" b="1" i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періодів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кредиторська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заборгованість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частині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одержаної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попередньої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авансової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оплати. </a:t>
            </a:r>
            <a:endParaRPr lang="ru-RU" sz="1800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Відмінність</a:t>
            </a:r>
            <a:r>
              <a:rPr lang="ru-RU" sz="18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попередньої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авансової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оплати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доходів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періодів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тому, </a:t>
            </a:r>
            <a:r>
              <a:rPr lang="ru-RU" sz="1800" b="1" i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i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пов'язані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одержанням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грошових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коштів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звітному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надаватися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послідовно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безперервно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наступних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періодах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одночасним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визнанням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доходу того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періоду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 </a:t>
            </a:r>
            <a:r>
              <a:rPr lang="ru-RU" sz="18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належать.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2260879" y="1344207"/>
            <a:ext cx="4483976" cy="30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indent="0">
              <a:buNone/>
            </a:pPr>
            <a:r>
              <a:rPr lang="ru-RU" sz="2300" b="1" dirty="0"/>
              <a:t>Д</a:t>
            </a:r>
            <a:r>
              <a:rPr lang="ru-RU" sz="2300" b="1" dirty="0" smtClean="0"/>
              <a:t>оходи </a:t>
            </a:r>
            <a:r>
              <a:rPr lang="ru-RU" sz="2300" b="1" dirty="0" err="1"/>
              <a:t>майбутніх</a:t>
            </a:r>
            <a:r>
              <a:rPr lang="ru-RU" sz="2300" b="1" dirty="0"/>
              <a:t> </a:t>
            </a:r>
            <a:r>
              <a:rPr lang="ru-RU" sz="2300" b="1" dirty="0" err="1" smtClean="0"/>
              <a:t>періодів</a:t>
            </a:r>
            <a:r>
              <a:rPr lang="ru-RU" sz="2300" b="1" dirty="0"/>
              <a:t> </a:t>
            </a:r>
            <a:r>
              <a:rPr lang="ru-RU" sz="2300" b="1" dirty="0" smtClean="0"/>
              <a:t>– </a:t>
            </a:r>
            <a:r>
              <a:rPr lang="ru-RU" sz="2300" i="0" dirty="0" err="1"/>
              <a:t>це</a:t>
            </a:r>
            <a:r>
              <a:rPr lang="ru-RU" sz="2300" i="0" dirty="0"/>
              <a:t> доходи, </a:t>
            </a:r>
            <a:r>
              <a:rPr lang="ru-RU" sz="2300" i="0" dirty="0" err="1"/>
              <a:t>отримані</a:t>
            </a:r>
            <a:r>
              <a:rPr lang="ru-RU" sz="2300" i="0" dirty="0"/>
              <a:t> </a:t>
            </a:r>
            <a:r>
              <a:rPr lang="ru-RU" sz="2300" i="0" dirty="0" err="1"/>
              <a:t>протягом</a:t>
            </a:r>
            <a:r>
              <a:rPr lang="ru-RU" sz="2300" i="0" dirty="0"/>
              <a:t> поточного </a:t>
            </a:r>
            <a:r>
              <a:rPr lang="ru-RU" sz="2300" i="0" dirty="0" err="1"/>
              <a:t>або</a:t>
            </a:r>
            <a:r>
              <a:rPr lang="ru-RU" sz="2300" i="0" dirty="0"/>
              <a:t> </a:t>
            </a:r>
            <a:r>
              <a:rPr lang="ru-RU" sz="2300" i="0" dirty="0" err="1"/>
              <a:t>попередніх</a:t>
            </a:r>
            <a:r>
              <a:rPr lang="ru-RU" sz="2300" i="0" dirty="0"/>
              <a:t> </a:t>
            </a:r>
            <a:r>
              <a:rPr lang="ru-RU" sz="2300" i="0" dirty="0" err="1"/>
              <a:t>звітних</a:t>
            </a:r>
            <a:r>
              <a:rPr lang="ru-RU" sz="2300" i="0" dirty="0"/>
              <a:t> </a:t>
            </a:r>
            <a:r>
              <a:rPr lang="ru-RU" sz="2300" i="0" dirty="0" err="1"/>
              <a:t>періодів</a:t>
            </a:r>
            <a:r>
              <a:rPr lang="ru-RU" sz="2300" i="0" dirty="0"/>
              <a:t> та, </a:t>
            </a:r>
            <a:r>
              <a:rPr lang="ru-RU" sz="2300" i="0" dirty="0" err="1"/>
              <a:t>які</a:t>
            </a:r>
            <a:r>
              <a:rPr lang="ru-RU" sz="2300" i="0" dirty="0"/>
              <a:t> за </a:t>
            </a:r>
            <a:r>
              <a:rPr lang="ru-RU" sz="2300" i="0" dirty="0" err="1"/>
              <a:t>своїм</a:t>
            </a:r>
            <a:r>
              <a:rPr lang="ru-RU" sz="2300" i="0" dirty="0"/>
              <a:t> </a:t>
            </a:r>
            <a:r>
              <a:rPr lang="ru-RU" sz="2300" i="0" dirty="0" err="1"/>
              <a:t>економічним</a:t>
            </a:r>
            <a:r>
              <a:rPr lang="ru-RU" sz="2300" i="0" dirty="0"/>
              <a:t> </a:t>
            </a:r>
            <a:r>
              <a:rPr lang="ru-RU" sz="2300" i="0" dirty="0" err="1"/>
              <a:t>змістом</a:t>
            </a:r>
            <a:r>
              <a:rPr lang="ru-RU" sz="2300" i="0" dirty="0"/>
              <a:t> належать до </a:t>
            </a:r>
            <a:r>
              <a:rPr lang="ru-RU" sz="2300" i="0" dirty="0" err="1"/>
              <a:t>доходів</a:t>
            </a:r>
            <a:r>
              <a:rPr lang="ru-RU" sz="2300" i="0" dirty="0"/>
              <a:t> </a:t>
            </a:r>
            <a:r>
              <a:rPr lang="ru-RU" sz="2300" i="0" dirty="0" err="1"/>
              <a:t>наступних</a:t>
            </a:r>
            <a:r>
              <a:rPr lang="ru-RU" sz="2300" i="0" dirty="0"/>
              <a:t> </a:t>
            </a:r>
            <a:r>
              <a:rPr lang="ru-RU" sz="2300" i="0" dirty="0" err="1"/>
              <a:t>звітних</a:t>
            </a:r>
            <a:r>
              <a:rPr lang="ru-RU" sz="2300" i="0" dirty="0"/>
              <a:t> </a:t>
            </a:r>
            <a:r>
              <a:rPr lang="ru-RU" sz="2300" i="0" dirty="0" err="1"/>
              <a:t>періодів</a:t>
            </a:r>
            <a:r>
              <a:rPr lang="ru-RU" sz="2300" i="0" dirty="0"/>
              <a:t>.</a:t>
            </a:r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4339800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873829" y="860125"/>
            <a:ext cx="281353" cy="30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oogle Shape;472;p39"/>
          <p:cNvGrpSpPr/>
          <p:nvPr/>
        </p:nvGrpSpPr>
        <p:grpSpPr>
          <a:xfrm>
            <a:off x="4260501" y="573991"/>
            <a:ext cx="693336" cy="943310"/>
            <a:chOff x="6730350" y="2315900"/>
            <a:chExt cx="257700" cy="420100"/>
          </a:xfrm>
          <a:solidFill>
            <a:schemeClr val="accent1"/>
          </a:solidFill>
        </p:grpSpPr>
        <p:sp>
          <p:nvSpPr>
            <p:cNvPr id="6" name="Google Shape;473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4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5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6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7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85424" y="358388"/>
            <a:ext cx="8758091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uk-UA" dirty="0" smtClean="0"/>
              <a:t>Таким чином, </a:t>
            </a:r>
            <a:r>
              <a:rPr lang="ru-RU" dirty="0"/>
              <a:t>доходи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визнані</a:t>
            </a:r>
            <a:r>
              <a:rPr lang="ru-RU" dirty="0"/>
              <a:t> у </a:t>
            </a:r>
            <a:r>
              <a:rPr lang="ru-RU" dirty="0" err="1"/>
              <a:t>Балансі</a:t>
            </a:r>
            <a:r>
              <a:rPr lang="ru-RU" dirty="0"/>
              <a:t> за </a:t>
            </a:r>
            <a:r>
              <a:rPr lang="ru-RU" dirty="0" err="1"/>
              <a:t>дотриманням</a:t>
            </a:r>
            <a:r>
              <a:rPr lang="ru-RU" dirty="0"/>
              <a:t> таких умов: 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508725" y="930513"/>
            <a:ext cx="80436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ru-RU" b="1" dirty="0" smtClean="0"/>
              <a:t>1) </a:t>
            </a:r>
            <a:r>
              <a:rPr lang="ru-RU" b="1" dirty="0" err="1" smtClean="0"/>
              <a:t>першою</a:t>
            </a:r>
            <a:r>
              <a:rPr lang="ru-RU" b="1" dirty="0" smtClean="0"/>
              <a:t> </a:t>
            </a:r>
            <a:r>
              <a:rPr lang="ru-RU" b="1" dirty="0" err="1"/>
              <a:t>подією</a:t>
            </a:r>
            <a:r>
              <a:rPr lang="ru-RU" b="1" dirty="0"/>
              <a:t> є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грошових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в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наступного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передбачених</a:t>
            </a:r>
            <a:r>
              <a:rPr lang="ru-RU" b="1" dirty="0"/>
              <a:t> договором </a:t>
            </a:r>
            <a:r>
              <a:rPr lang="ru-RU" b="1" dirty="0" err="1"/>
              <a:t>зобов'язань</a:t>
            </a:r>
            <a:r>
              <a:rPr lang="ru-RU" b="1" dirty="0"/>
              <a:t> за </a:t>
            </a:r>
            <a:r>
              <a:rPr lang="ru-RU" b="1" dirty="0" err="1"/>
              <a:t>визнаними</a:t>
            </a:r>
            <a:r>
              <a:rPr lang="ru-RU" b="1" dirty="0"/>
              <a:t> доходами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періодів</a:t>
            </a:r>
            <a:r>
              <a:rPr lang="ru-RU" b="1" dirty="0"/>
              <a:t>; </a:t>
            </a:r>
            <a:endParaRPr lang="ru-RU" b="1" dirty="0" smtClean="0"/>
          </a:p>
          <a:p>
            <a:pPr marL="76200" indent="0" algn="just">
              <a:buNone/>
            </a:pPr>
            <a:endParaRPr lang="ru-RU" b="1" dirty="0" smtClean="0"/>
          </a:p>
          <a:p>
            <a:pPr marL="76200" indent="0" algn="just">
              <a:buNone/>
            </a:pPr>
            <a:r>
              <a:rPr lang="ru-RU" b="1" dirty="0" smtClean="0"/>
              <a:t>2</a:t>
            </a:r>
            <a:r>
              <a:rPr lang="ru-RU" b="1" dirty="0"/>
              <a:t>) другою </a:t>
            </a:r>
            <a:r>
              <a:rPr lang="ru-RU" b="1" dirty="0" err="1"/>
              <a:t>подією</a:t>
            </a:r>
            <a:r>
              <a:rPr lang="ru-RU" b="1" dirty="0"/>
              <a:t> є </a:t>
            </a:r>
            <a:r>
              <a:rPr lang="ru-RU" b="1" dirty="0" err="1"/>
              <a:t>послідовне</a:t>
            </a:r>
            <a:r>
              <a:rPr lang="ru-RU" b="1" dirty="0"/>
              <a:t> та </a:t>
            </a:r>
            <a:r>
              <a:rPr lang="ru-RU" b="1" dirty="0" err="1"/>
              <a:t>безперервне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прийнятих</a:t>
            </a:r>
            <a:r>
              <a:rPr lang="ru-RU" b="1" dirty="0"/>
              <a:t> </a:t>
            </a:r>
            <a:r>
              <a:rPr lang="ru-RU" b="1" dirty="0" err="1"/>
              <a:t>зобов'язань</a:t>
            </a:r>
            <a:r>
              <a:rPr lang="ru-RU" b="1" dirty="0"/>
              <a:t> у </a:t>
            </a:r>
            <a:r>
              <a:rPr lang="ru-RU" b="1" dirty="0" err="1"/>
              <a:t>відповідних</a:t>
            </a:r>
            <a:r>
              <a:rPr lang="ru-RU" b="1" dirty="0"/>
              <a:t> </a:t>
            </a:r>
            <a:r>
              <a:rPr lang="ru-RU" b="1" dirty="0" err="1"/>
              <a:t>звітних</a:t>
            </a:r>
            <a:r>
              <a:rPr lang="ru-RU" b="1" dirty="0"/>
              <a:t> </a:t>
            </a:r>
            <a:r>
              <a:rPr lang="ru-RU" b="1" dirty="0" err="1"/>
              <a:t>періодах</a:t>
            </a:r>
            <a:r>
              <a:rPr lang="ru-RU" b="1" dirty="0"/>
              <a:t>.</a:t>
            </a:r>
            <a:endParaRPr lang="ru-RU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705678" y="3268701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dirty="0" smtClean="0"/>
              <a:t>Види </a:t>
            </a:r>
            <a:r>
              <a:rPr lang="uk-UA" dirty="0"/>
              <a:t>(склад) ДМП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6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63016" y="308146"/>
            <a:ext cx="8401200" cy="525300"/>
          </a:xfrm>
        </p:spPr>
        <p:txBody>
          <a:bodyPr/>
          <a:lstStyle/>
          <a:p>
            <a:r>
              <a:rPr lang="ru-RU" sz="4000" dirty="0"/>
              <a:t>До ДМП належать: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127" y="1406093"/>
            <a:ext cx="8380325" cy="267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доходи у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вигляді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отриманих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авансових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платежів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за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здані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в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оренду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основні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засоби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та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інші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необоротні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активи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авансові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орендні</a:t>
            </a:r>
            <a:r>
              <a:rPr lang="ru-RU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платежі</a:t>
            </a:r>
            <a:r>
              <a:rPr lang="ru-RU" sz="18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передплата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газети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журнали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періодичні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та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довідкові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видання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виручка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продажу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квитків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транспортних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і театрально-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видовищних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підприємств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 </a:t>
            </a:r>
            <a:endParaRPr lang="ru-RU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абонентна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плата за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користування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засобами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зв’язку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4738" y="3979431"/>
            <a:ext cx="7837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Виникають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доходи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також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при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цільовому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фінансуванні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капітальних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інвестицій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0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950" y="366870"/>
            <a:ext cx="8119068" cy="519600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З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азвичай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практиці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отриманих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авансовим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платежам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доходів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показують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відображаючи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(аванс) </a:t>
            </a:r>
            <a:endParaRPr lang="ru-RU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360000">
              <a:spcBef>
                <a:spcPts val="0"/>
              </a:spcBef>
            </a:pP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кредитом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субрахунка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681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Розрахунки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за авансами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одержаними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та дебетом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рахунків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30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Готівка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31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Рахунки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а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банку»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залежно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того, на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рахунок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у банку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касу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аванс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360000">
              <a:spcBef>
                <a:spcPts val="0"/>
              </a:spcBef>
            </a:pPr>
            <a:endParaRPr lang="ru-RU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І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це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відповідає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вимогам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п.п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. 6.3 та 6.4 П(С)БО 15,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згідно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якими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визнаються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доходами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такі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надходження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осіб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як сума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попередньої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оплати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продукції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товарів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робіт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послуг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) та сума авансу в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рахунок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оплати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продукції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товарів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робіт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послуг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marL="0" indent="360000" algn="just">
              <a:spcBef>
                <a:spcPts val="0"/>
              </a:spcBef>
            </a:pPr>
            <a:endParaRPr lang="ru-RU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Тож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цілком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можливо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до моменту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надання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орендних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послуг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наприклад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орендна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плата авансом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спочатку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зайде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на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субрахунок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681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Розрахунки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за авансами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одержаними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»,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без </a:t>
            </a:r>
            <a:r>
              <a:rPr lang="ru-RU" sz="1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залучення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рахунка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 69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«Доходи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майбутніх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періодів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».</a:t>
            </a:r>
            <a:endParaRPr lang="ru-RU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34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BE399"/>
      </a:accent3>
      <a:accent4>
        <a:srgbClr val="FAF8E8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2420</Words>
  <Application>Microsoft Office PowerPoint</Application>
  <PresentationFormat>Экран (16:9)</PresentationFormat>
  <Paragraphs>381</Paragraphs>
  <Slides>38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Montserrat</vt:lpstr>
      <vt:lpstr>Calibri</vt:lpstr>
      <vt:lpstr>Helvetica</vt:lpstr>
      <vt:lpstr>Muli</vt:lpstr>
      <vt:lpstr>Times New Roman</vt:lpstr>
      <vt:lpstr>Arial</vt:lpstr>
      <vt:lpstr>Symbol</vt:lpstr>
      <vt:lpstr>Base template</vt:lpstr>
      <vt:lpstr>ОБЛІК  доходів майбутніх періодів</vt:lpstr>
      <vt:lpstr>План</vt:lpstr>
      <vt:lpstr>1. Сутність та види доходів майбутніх періодів  </vt:lpstr>
      <vt:lpstr>Презентация PowerPoint</vt:lpstr>
      <vt:lpstr>Презентация PowerPoint</vt:lpstr>
      <vt:lpstr>Таким чином, доходи майбутніх періодів можуть бути визнані у Балансі за дотриманням таких умов: </vt:lpstr>
      <vt:lpstr>Види (склад) ДМП   </vt:lpstr>
      <vt:lpstr>До ДМП належать: </vt:lpstr>
      <vt:lpstr>Презентация PowerPoint</vt:lpstr>
      <vt:lpstr>Презентация PowerPoint</vt:lpstr>
      <vt:lpstr>Передплата на газети, журнали, періодичні та довідкові видання</vt:lpstr>
      <vt:lpstr>2. Нормативне регулювання обліку ДМП  </vt:lpstr>
      <vt:lpstr>Презентация PowerPoint</vt:lpstr>
      <vt:lpstr>Презентация PowerPoint</vt:lpstr>
      <vt:lpstr>Презентация PowerPoint</vt:lpstr>
      <vt:lpstr>3. Документальне оформлення операцій пов’язаних з виникненням ДМП  </vt:lpstr>
      <vt:lpstr>Характеристика документів з визнання та списання доходів майбутніх періодів</vt:lpstr>
      <vt:lpstr>Презентация PowerPoint</vt:lpstr>
      <vt:lpstr>Презентация PowerPoint</vt:lpstr>
      <vt:lpstr>Презентация PowerPoint</vt:lpstr>
      <vt:lpstr>4. Облікове відображення ДМП  </vt:lpstr>
      <vt:lpstr>Презентация PowerPoint</vt:lpstr>
      <vt:lpstr>Рахунок 69 «Доходи мaйбутніх періодів» кореспондує</vt:lpstr>
      <vt:lpstr>Приклад  1 У 4-ому кварталі 2019 р. надійшли авансові платежі по операційній оренді ОЗ  у сумі 1200 грн за 1й квартал 2020 р.</vt:lpstr>
      <vt:lpstr>Приклад 2 Заводом продано холодильник з додатковою гарантією 2 роки (вартість холодильника 1200 грн., додаткової гарантії - 120 грн., основна гарантія - 1 рік)</vt:lpstr>
      <vt:lpstr>Презентация PowerPoint</vt:lpstr>
      <vt:lpstr>Приклад 3</vt:lpstr>
      <vt:lpstr>Презентация PowerPoint</vt:lpstr>
      <vt:lpstr>Презентация PowerPoint</vt:lpstr>
      <vt:lpstr>Приклад 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5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Бухгалтерський облік  доходів майбутніх періодів</dc:title>
  <cp:lastModifiedBy>irina</cp:lastModifiedBy>
  <cp:revision>19</cp:revision>
  <dcterms:modified xsi:type="dcterms:W3CDTF">2020-04-27T14:02:23Z</dcterms:modified>
</cp:coreProperties>
</file>