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9" r:id="rId3"/>
    <p:sldId id="281" r:id="rId4"/>
    <p:sldId id="260" r:id="rId5"/>
    <p:sldId id="284" r:id="rId6"/>
    <p:sldId id="282" r:id="rId7"/>
    <p:sldId id="283" r:id="rId8"/>
    <p:sldId id="285" r:id="rId9"/>
    <p:sldId id="266" r:id="rId10"/>
    <p:sldId id="277" r:id="rId11"/>
    <p:sldId id="276" r:id="rId12"/>
    <p:sldId id="268" r:id="rId13"/>
    <p:sldId id="270" r:id="rId14"/>
    <p:sldId id="271" r:id="rId15"/>
    <p:sldId id="273" r:id="rId16"/>
    <p:sldId id="286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C90"/>
    <a:srgbClr val="FFDE6E"/>
    <a:srgbClr val="ECD541"/>
    <a:srgbClr val="0C1C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67" autoAdjust="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0EDFB-AA41-4873-AFFF-EF4D3C71C563}" type="datetimeFigureOut">
              <a:rPr lang="uk-UA" smtClean="0"/>
              <a:pPr/>
              <a:t>14.12.2023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A1A4B-4DA0-4B2E-941E-1FE03E3EE17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-2268760" y="-1251520"/>
            <a:ext cx="10081120" cy="8856984"/>
          </a:xfrm>
          <a:prstGeom prst="ellipse">
            <a:avLst/>
          </a:prstGeom>
          <a:solidFill>
            <a:srgbClr val="0C1C9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412776" y="1714486"/>
            <a:ext cx="9858444" cy="2171714"/>
          </a:xfrm>
        </p:spPr>
        <p:txBody>
          <a:bodyPr>
            <a:normAutofit fontScale="90000"/>
          </a:bodyPr>
          <a:lstStyle/>
          <a:p>
            <a:br>
              <a:rPr lang="uk-UA" b="1" dirty="0">
                <a:latin typeface="Arial" pitchFamily="34" charset="0"/>
                <a:cs typeface="Arial" pitchFamily="34" charset="0"/>
              </a:rPr>
            </a:b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 Союз</a:t>
            </a:r>
            <a:r>
              <a:rPr lang="en-US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54713" cy="567959"/>
          </a:xfrm>
        </p:spPr>
        <p:txBody>
          <a:bodyPr/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Мета ЄС: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340768"/>
            <a:ext cx="8424936" cy="1500187"/>
          </a:xfrm>
        </p:spPr>
        <p:txBody>
          <a:bodyPr>
            <a:normAutofit/>
          </a:bodyPr>
          <a:lstStyle/>
          <a:p>
            <a:pPr marL="342900" indent="-342900" algn="l">
              <a:buFont typeface="Wingdings" pitchFamily="2" charset="2"/>
              <a:buChar char="v"/>
            </a:pP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створення економічного союзу з найвищим рівнем інтеграції економік держав (спільна зовнішня економічна політика, спільний ринок послуг, матеріальних благ, капіталу і праці, а також спільна валюта) і політичного (спільна зовнішня політика) союзу;</a:t>
            </a:r>
          </a:p>
          <a:p>
            <a:pPr marL="342900" indent="-342900" algn="l">
              <a:buFont typeface="Wingdings" pitchFamily="2" charset="2"/>
              <a:buChar char="v"/>
            </a:pP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впровадження спільного громадянства.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573016"/>
            <a:ext cx="3172435" cy="23762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589370"/>
            <a:ext cx="5256148" cy="394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0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body" idx="1"/>
          </p:nvPr>
        </p:nvSpPr>
        <p:spPr>
          <a:xfrm>
            <a:off x="107504" y="476673"/>
            <a:ext cx="8442076" cy="4464496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Цілі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Європейського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Союзу</a:t>
            </a:r>
          </a:p>
          <a:p>
            <a:pPr algn="ctr"/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971550" indent="-285750" algn="just">
              <a:lnSpc>
                <a:spcPts val="18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2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організація економічного і соціального прогресу, зокрема шляхом утворення простору без внутрішніх кордонів, посилення економічної і соціальної єдності, утворення економічного і валютно-фінансового союзу з введенням з часом єдиної грошової одиниці;</a:t>
            </a:r>
            <a:endParaRPr lang="uk-UA" sz="22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indent="-285750" algn="just">
              <a:lnSpc>
                <a:spcPts val="18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2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утвердження на міжнародній арені, зокрема шляхом проведення спільної зовнішньої політики й політики безпеки, політики спільної оборони;</a:t>
            </a:r>
            <a:endParaRPr lang="uk-UA" sz="22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indent="-285750" algn="just">
              <a:lnSpc>
                <a:spcPts val="18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2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посилення захисту прав та інтересів громадян країн-членів шляхом установлення </a:t>
            </a:r>
            <a:r>
              <a:rPr lang="uk-UA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громадянства Союзу і розширення тісного співробітництва в галузі юстиції та внутрішніх справ.</a:t>
            </a:r>
          </a:p>
          <a:p>
            <a:pPr marL="685800" algn="just">
              <a:lnSpc>
                <a:spcPts val="1800"/>
              </a:lnSpc>
              <a:spcAft>
                <a:spcPts val="800"/>
              </a:spcAft>
            </a:pPr>
            <a:br>
              <a:rPr lang="ru-RU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A93DF0-AFFA-E4AD-98A3-56BE612A5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4509120"/>
            <a:ext cx="3322608" cy="2219136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3286116" y="4714884"/>
            <a:ext cx="2500330" cy="1785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sz="24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uk-UA" sz="24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Швеція</a:t>
            </a:r>
          </a:p>
          <a:p>
            <a:pPr algn="ctr"/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500042"/>
            <a:ext cx="2786082" cy="1714512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Австрія</a:t>
            </a:r>
          </a:p>
        </p:txBody>
      </p:sp>
      <p:sp>
        <p:nvSpPr>
          <p:cNvPr id="2" name="Овал 1"/>
          <p:cNvSpPr/>
          <p:nvPr/>
        </p:nvSpPr>
        <p:spPr>
          <a:xfrm>
            <a:off x="3779912" y="2924944"/>
            <a:ext cx="1548172" cy="1296144"/>
          </a:xfrm>
          <a:prstGeom prst="ellipse">
            <a:avLst/>
          </a:prstGeom>
          <a:noFill/>
          <a:ln w="57150"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23928" y="2996952"/>
            <a:ext cx="13681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uk-UA" sz="32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1973-1995</a:t>
            </a:r>
            <a:endParaRPr kumimoji="0" lang="uk-UA" sz="3200" b="1" i="0" u="none" strike="noStrike" kern="1200" cap="none" spc="0" normalizeH="0" baseline="0" noProof="0" dirty="0">
              <a:ln>
                <a:solidFill>
                  <a:srgbClr val="0C1C90"/>
                </a:solidFill>
              </a:ln>
              <a:solidFill>
                <a:srgbClr val="0C1C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4857760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Ірландія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2714620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Данія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43636" y="2571744"/>
            <a:ext cx="2643206" cy="1714512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Португалія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215074" y="642918"/>
            <a:ext cx="2519264" cy="1484784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Іспанія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143636" y="4857760"/>
            <a:ext cx="2519264" cy="1484784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Греція</a:t>
            </a:r>
          </a:p>
        </p:txBody>
      </p:sp>
      <p:pic>
        <p:nvPicPr>
          <p:cNvPr id="21507" name="Picture 3" descr="D:\Game\png\044-spa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428604"/>
            <a:ext cx="1512168" cy="1512168"/>
          </a:xfrm>
          <a:prstGeom prst="rect">
            <a:avLst/>
          </a:prstGeom>
          <a:noFill/>
        </p:spPr>
      </p:pic>
      <p:pic>
        <p:nvPicPr>
          <p:cNvPr id="21508" name="Picture 4" descr="D:\Game\png\072-denmar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500306"/>
            <a:ext cx="1512168" cy="1512168"/>
          </a:xfrm>
          <a:prstGeom prst="rect">
            <a:avLst/>
          </a:prstGeom>
          <a:noFill/>
        </p:spPr>
      </p:pic>
      <p:pic>
        <p:nvPicPr>
          <p:cNvPr id="21510" name="Picture 6" descr="D:\Game\png\070-irelan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643446"/>
            <a:ext cx="1512168" cy="1512168"/>
          </a:xfrm>
          <a:prstGeom prst="rect">
            <a:avLst/>
          </a:prstGeom>
          <a:noFill/>
        </p:spPr>
      </p:pic>
      <p:pic>
        <p:nvPicPr>
          <p:cNvPr id="21511" name="Picture 7" descr="D:\Game\png\071-greece.png"/>
          <p:cNvPicPr>
            <a:picLocks noChangeAspect="1" noChangeArrowheads="1"/>
          </p:cNvPicPr>
          <p:nvPr/>
        </p:nvPicPr>
        <p:blipFill>
          <a:blip r:embed="rId5" cstate="print"/>
          <a:srcRect b="23500"/>
          <a:stretch>
            <a:fillRect/>
          </a:stretch>
        </p:blipFill>
        <p:spPr bwMode="auto">
          <a:xfrm>
            <a:off x="6572264" y="4643446"/>
            <a:ext cx="1694309" cy="1296144"/>
          </a:xfrm>
          <a:prstGeom prst="rect">
            <a:avLst/>
          </a:prstGeom>
          <a:noFill/>
        </p:spPr>
      </p:pic>
      <p:pic>
        <p:nvPicPr>
          <p:cNvPr id="17" name="Picture 2" descr="Flag of Sweden.sv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5" y="4881531"/>
            <a:ext cx="1714512" cy="107157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3357554" y="500042"/>
            <a:ext cx="2714644" cy="1714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 </a:t>
            </a:r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Фінляндія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1" name="Picture 4" descr="Flag of Finland.sv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642918"/>
            <a:ext cx="2000264" cy="1222818"/>
          </a:xfrm>
          <a:prstGeom prst="rect">
            <a:avLst/>
          </a:prstGeom>
          <a:noFill/>
        </p:spPr>
      </p:pic>
      <p:pic>
        <p:nvPicPr>
          <p:cNvPr id="5122" name="Picture 2" descr="Flag of Portugal.sv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2" y="2660136"/>
            <a:ext cx="1571636" cy="972309"/>
          </a:xfrm>
          <a:prstGeom prst="rect">
            <a:avLst/>
          </a:prstGeom>
          <a:noFill/>
        </p:spPr>
      </p:pic>
      <p:pic>
        <p:nvPicPr>
          <p:cNvPr id="5124" name="Picture 4" descr="Flag of Austria.sv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00100" y="571480"/>
            <a:ext cx="1714512" cy="108373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Овал 29"/>
          <p:cNvSpPr/>
          <p:nvPr/>
        </p:nvSpPr>
        <p:spPr>
          <a:xfrm>
            <a:off x="2928926" y="214290"/>
            <a:ext cx="6912768" cy="6408712"/>
          </a:xfrm>
          <a:prstGeom prst="ellipse">
            <a:avLst/>
          </a:prstGeom>
          <a:solidFill>
            <a:srgbClr val="FFDE6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7" name="Овал 26"/>
          <p:cNvSpPr/>
          <p:nvPr/>
        </p:nvSpPr>
        <p:spPr>
          <a:xfrm>
            <a:off x="-2412776" y="-747464"/>
            <a:ext cx="8784976" cy="8064896"/>
          </a:xfrm>
          <a:prstGeom prst="ellipse">
            <a:avLst/>
          </a:prstGeom>
          <a:solidFill>
            <a:srgbClr val="0C1C90"/>
          </a:solidFill>
          <a:ln w="57150">
            <a:solidFill>
              <a:srgbClr val="FFDE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98884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Литва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71600" y="558924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Кіпр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71600" y="414908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Естонія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52120" y="414908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Словенія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652120" y="558924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Словаччина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347864" y="486916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Польща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347864" y="126876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Угорщина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652120" y="54868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Мальта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71600" y="54868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Латвія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652120" y="1988840"/>
            <a:ext cx="2519264" cy="69269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Чехія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51520" y="3284984"/>
            <a:ext cx="8892480" cy="0"/>
          </a:xfrm>
          <a:prstGeom prst="line">
            <a:avLst/>
          </a:prstGeom>
          <a:ln w="57150">
            <a:solidFill>
              <a:srgbClr val="0C1C9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3797914" y="2564904"/>
            <a:ext cx="1548172" cy="1296144"/>
          </a:xfrm>
          <a:prstGeom prst="ellipse">
            <a:avLst/>
          </a:prstGeom>
          <a:solidFill>
            <a:schemeClr val="bg1"/>
          </a:solidFill>
          <a:ln w="57150"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851920" y="2636912"/>
            <a:ext cx="13681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uk-UA" sz="3200" b="1" i="0" u="none" strike="noStrike" kern="1200" cap="none" spc="0" normalizeH="0" baseline="0" noProof="0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2004</a:t>
            </a:r>
          </a:p>
        </p:txBody>
      </p:sp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 rot="5400000">
            <a:off x="2898068" y="1430524"/>
            <a:ext cx="9144000" cy="3347864"/>
          </a:xfrm>
          <a:prstGeom prst="rect">
            <a:avLst/>
          </a:prstGeom>
          <a:solidFill>
            <a:srgbClr val="FFDE6E"/>
          </a:solidFill>
          <a:ln>
            <a:solidFill>
              <a:srgbClr val="FFDE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1691680" y="692696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Болгарія</a:t>
            </a:r>
          </a:p>
        </p:txBody>
      </p:sp>
      <p:sp>
        <p:nvSpPr>
          <p:cNvPr id="2" name="Овал 1"/>
          <p:cNvSpPr/>
          <p:nvPr/>
        </p:nvSpPr>
        <p:spPr>
          <a:xfrm>
            <a:off x="3779912" y="2924944"/>
            <a:ext cx="1548172" cy="1296144"/>
          </a:xfrm>
          <a:prstGeom prst="ellipse">
            <a:avLst/>
          </a:prstGeom>
          <a:noFill/>
          <a:ln w="57150"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23928" y="2996952"/>
            <a:ext cx="13681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uk-UA" sz="3200" b="1" i="0" u="none" strike="noStrike" kern="1200" cap="none" spc="0" normalizeH="0" baseline="0" noProof="0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2007-</a:t>
            </a:r>
          </a:p>
          <a:p>
            <a:pPr lvl="0" algn="ctr">
              <a:spcBef>
                <a:spcPct val="0"/>
              </a:spcBef>
            </a:pPr>
            <a:r>
              <a:rPr lang="uk-UA" sz="32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  <a:latin typeface="+mj-lt"/>
                <a:ea typeface="+mj-ea"/>
                <a:cs typeface="+mj-cs"/>
              </a:rPr>
              <a:t>2013</a:t>
            </a:r>
            <a:endParaRPr kumimoji="0" lang="uk-UA" sz="3200" b="1" i="0" u="none" strike="noStrike" kern="1200" cap="none" spc="0" normalizeH="0" baseline="0" noProof="0" dirty="0">
              <a:ln>
                <a:solidFill>
                  <a:srgbClr val="0C1C90"/>
                </a:solidFill>
              </a:ln>
              <a:solidFill>
                <a:srgbClr val="0C1C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2708920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Румунія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4869160"/>
            <a:ext cx="2519264" cy="1484784"/>
          </a:xfrm>
          <a:prstGeom prst="rect">
            <a:avLst/>
          </a:prstGeom>
          <a:solidFill>
            <a:schemeClr val="bg1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Хорватія</a:t>
            </a:r>
          </a:p>
        </p:txBody>
      </p:sp>
      <p:pic>
        <p:nvPicPr>
          <p:cNvPr id="26626" name="Picture 2" descr="D:\Game\png\135-bulgari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548680"/>
            <a:ext cx="1520205" cy="1520205"/>
          </a:xfrm>
          <a:prstGeom prst="rect">
            <a:avLst/>
          </a:prstGeom>
          <a:noFill/>
        </p:spPr>
      </p:pic>
      <p:pic>
        <p:nvPicPr>
          <p:cNvPr id="26627" name="Picture 3" descr="D:\Game\png\050-roman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564904"/>
            <a:ext cx="1512168" cy="1512168"/>
          </a:xfrm>
          <a:prstGeom prst="rect">
            <a:avLst/>
          </a:prstGeom>
          <a:noFill/>
        </p:spPr>
      </p:pic>
      <p:pic>
        <p:nvPicPr>
          <p:cNvPr id="26628" name="Picture 4" descr="D:\Game\png\134-croati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4725144"/>
            <a:ext cx="1512168" cy="1512168"/>
          </a:xfrm>
          <a:prstGeom prst="rect">
            <a:avLst/>
          </a:prstGeom>
          <a:noFill/>
        </p:spPr>
      </p:pic>
      <p:pic>
        <p:nvPicPr>
          <p:cNvPr id="20" name="Рисунок 19" descr="500px-Flag_of_Europe.svg.png"/>
          <p:cNvPicPr>
            <a:picLocks noChangeAspect="1"/>
          </p:cNvPicPr>
          <p:nvPr/>
        </p:nvPicPr>
        <p:blipFill>
          <a:blip r:embed="rId5" cstate="print"/>
          <a:srcRect l="13608" r="13817"/>
          <a:stretch>
            <a:fillRect/>
          </a:stretch>
        </p:blipFill>
        <p:spPr>
          <a:xfrm>
            <a:off x="5868144" y="1916832"/>
            <a:ext cx="3456384" cy="3171825"/>
          </a:xfrm>
          <a:prstGeom prst="flowChartDecision">
            <a:avLst/>
          </a:prstGeom>
        </p:spPr>
      </p:pic>
      <p:sp>
        <p:nvSpPr>
          <p:cNvPr id="21" name="Прямоугольник 20"/>
          <p:cNvSpPr/>
          <p:nvPr/>
        </p:nvSpPr>
        <p:spPr>
          <a:xfrm rot="2554441">
            <a:off x="8396439" y="201599"/>
            <a:ext cx="936104" cy="2304256"/>
          </a:xfrm>
          <a:prstGeom prst="rect">
            <a:avLst/>
          </a:prstGeom>
          <a:solidFill>
            <a:srgbClr val="0C1C90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угольник 21"/>
          <p:cNvSpPr/>
          <p:nvPr/>
        </p:nvSpPr>
        <p:spPr>
          <a:xfrm rot="2554441">
            <a:off x="5523013" y="4403187"/>
            <a:ext cx="936104" cy="3348231"/>
          </a:xfrm>
          <a:prstGeom prst="rect">
            <a:avLst/>
          </a:prstGeom>
          <a:solidFill>
            <a:srgbClr val="0C1C90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Блок-схема: решение 22"/>
          <p:cNvSpPr/>
          <p:nvPr/>
        </p:nvSpPr>
        <p:spPr>
          <a:xfrm rot="177912">
            <a:off x="6186970" y="1229458"/>
            <a:ext cx="1296144" cy="1224136"/>
          </a:xfrm>
          <a:prstGeom prst="flowChartDecision">
            <a:avLst/>
          </a:prstGeom>
          <a:solidFill>
            <a:srgbClr val="0C1C90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14843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Критерії для вступу у ЄС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813" y="1700213"/>
            <a:ext cx="5976937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err="1">
                <a:latin typeface="+mn-lt"/>
                <a:cs typeface="+mn-cs"/>
              </a:rPr>
              <a:t>Політичні</a:t>
            </a:r>
            <a:r>
              <a:rPr lang="ru-RU" sz="2400" dirty="0">
                <a:latin typeface="+mn-lt"/>
                <a:cs typeface="+mn-cs"/>
              </a:rPr>
              <a:t>: </a:t>
            </a:r>
            <a:r>
              <a:rPr lang="ru-RU" sz="2400" dirty="0" err="1">
                <a:latin typeface="+mn-lt"/>
                <a:cs typeface="+mn-cs"/>
              </a:rPr>
              <a:t>стабільність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установ</a:t>
            </a:r>
            <a:r>
              <a:rPr lang="ru-RU" sz="2400" dirty="0">
                <a:latin typeface="+mn-lt"/>
                <a:cs typeface="+mn-cs"/>
              </a:rPr>
              <a:t>, </a:t>
            </a:r>
            <a:r>
              <a:rPr lang="ru-RU" sz="2400" dirty="0" err="1">
                <a:latin typeface="+mn-lt"/>
                <a:cs typeface="+mn-cs"/>
              </a:rPr>
              <a:t>які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гарантують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демократію</a:t>
            </a:r>
            <a:r>
              <a:rPr lang="ru-RU" sz="2400" dirty="0">
                <a:latin typeface="+mn-lt"/>
                <a:cs typeface="+mn-cs"/>
              </a:rPr>
              <a:t>, верховенство права, </a:t>
            </a:r>
            <a:r>
              <a:rPr lang="ru-RU" sz="2400" dirty="0" err="1">
                <a:latin typeface="+mn-lt"/>
                <a:cs typeface="+mn-cs"/>
              </a:rPr>
              <a:t>дотримання</a:t>
            </a:r>
            <a:r>
              <a:rPr lang="ru-RU" sz="2400" dirty="0">
                <a:latin typeface="+mn-lt"/>
                <a:cs typeface="+mn-cs"/>
              </a:rPr>
              <a:t> прав </a:t>
            </a:r>
            <a:r>
              <a:rPr lang="ru-RU" sz="2400" dirty="0" err="1">
                <a:latin typeface="+mn-lt"/>
                <a:cs typeface="+mn-cs"/>
              </a:rPr>
              <a:t>людини</a:t>
            </a:r>
            <a:r>
              <a:rPr lang="ru-RU" sz="2400" dirty="0">
                <a:latin typeface="+mn-lt"/>
                <a:cs typeface="+mn-cs"/>
              </a:rPr>
              <a:t> та </a:t>
            </a:r>
            <a:r>
              <a:rPr lang="ru-RU" sz="2400" dirty="0" err="1">
                <a:latin typeface="+mn-lt"/>
                <a:cs typeface="+mn-cs"/>
              </a:rPr>
              <a:t>захист</a:t>
            </a:r>
            <a:r>
              <a:rPr lang="ru-RU" sz="2400" dirty="0">
                <a:latin typeface="+mn-lt"/>
                <a:cs typeface="+mn-cs"/>
              </a:rPr>
              <a:t> прав </a:t>
            </a:r>
            <a:r>
              <a:rPr lang="ru-RU" sz="2400" dirty="0" err="1">
                <a:latin typeface="+mn-lt"/>
                <a:cs typeface="+mn-cs"/>
              </a:rPr>
              <a:t>меншин</a:t>
            </a:r>
            <a:r>
              <a:rPr lang="ru-RU" sz="2400" dirty="0">
                <a:latin typeface="+mn-lt"/>
                <a:cs typeface="+mn-cs"/>
              </a:rPr>
              <a:t>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err="1">
                <a:latin typeface="+mn-lt"/>
                <a:cs typeface="+mn-cs"/>
              </a:rPr>
              <a:t>Економічні</a:t>
            </a:r>
            <a:r>
              <a:rPr lang="ru-RU" sz="2400" dirty="0">
                <a:latin typeface="+mn-lt"/>
                <a:cs typeface="+mn-cs"/>
              </a:rPr>
              <a:t>: </a:t>
            </a:r>
            <a:r>
              <a:rPr lang="ru-RU" sz="2400" dirty="0" err="1">
                <a:latin typeface="+mn-lt"/>
                <a:cs typeface="+mn-cs"/>
              </a:rPr>
              <a:t>дійова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ринкова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економіка</a:t>
            </a:r>
            <a:r>
              <a:rPr lang="ru-RU" sz="2400" dirty="0">
                <a:latin typeface="+mn-lt"/>
                <a:cs typeface="+mn-cs"/>
              </a:rPr>
              <a:t>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«</a:t>
            </a:r>
            <a:r>
              <a:rPr lang="ru-RU" sz="2400" dirty="0" err="1">
                <a:latin typeface="+mn-lt"/>
                <a:cs typeface="+mn-cs"/>
              </a:rPr>
              <a:t>Членські</a:t>
            </a:r>
            <a:r>
              <a:rPr lang="ru-RU" sz="2400" dirty="0">
                <a:latin typeface="+mn-lt"/>
                <a:cs typeface="+mn-cs"/>
              </a:rPr>
              <a:t>»: </a:t>
            </a:r>
            <a:r>
              <a:rPr lang="ru-RU" sz="2400" dirty="0" err="1">
                <a:latin typeface="+mn-lt"/>
                <a:cs typeface="+mn-cs"/>
              </a:rPr>
              <a:t>зобов'язання</a:t>
            </a:r>
            <a:r>
              <a:rPr lang="ru-RU" sz="2400" dirty="0">
                <a:latin typeface="+mn-lt"/>
                <a:cs typeface="+mn-cs"/>
              </a:rPr>
              <a:t>, </a:t>
            </a:r>
            <a:r>
              <a:rPr lang="ru-RU" sz="2400" dirty="0" err="1">
                <a:latin typeface="+mn-lt"/>
                <a:cs typeface="+mn-cs"/>
              </a:rPr>
              <a:t>що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випливають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із</a:t>
            </a:r>
            <a:r>
              <a:rPr lang="ru-RU" sz="2400" dirty="0">
                <a:latin typeface="+mn-lt"/>
                <a:cs typeface="+mn-cs"/>
              </a:rPr>
              <a:t> факту </a:t>
            </a:r>
            <a:r>
              <a:rPr lang="ru-RU" sz="2400" dirty="0" err="1">
                <a:latin typeface="+mn-lt"/>
                <a:cs typeface="+mn-cs"/>
              </a:rPr>
              <a:t>вступу</a:t>
            </a:r>
            <a:r>
              <a:rPr lang="ru-RU" sz="2400" dirty="0">
                <a:latin typeface="+mn-lt"/>
                <a:cs typeface="+mn-cs"/>
              </a:rPr>
              <a:t> до ЄС, </a:t>
            </a:r>
            <a:r>
              <a:rPr lang="ru-RU" sz="2400" dirty="0" err="1">
                <a:latin typeface="+mn-lt"/>
                <a:cs typeface="+mn-cs"/>
              </a:rPr>
              <a:t>зокрема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визнання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його</a:t>
            </a:r>
            <a:r>
              <a:rPr lang="ru-RU" sz="2400" dirty="0">
                <a:latin typeface="+mn-lt"/>
                <a:cs typeface="+mn-cs"/>
              </a:rPr>
              <a:t> </a:t>
            </a:r>
            <a:r>
              <a:rPr lang="ru-RU" sz="2400" dirty="0" err="1">
                <a:latin typeface="+mn-lt"/>
                <a:cs typeface="+mn-cs"/>
              </a:rPr>
              <a:t>політичних</a:t>
            </a:r>
            <a:r>
              <a:rPr lang="ru-RU" sz="2400" dirty="0">
                <a:latin typeface="+mn-lt"/>
                <a:cs typeface="+mn-cs"/>
              </a:rPr>
              <a:t>, </a:t>
            </a:r>
            <a:r>
              <a:rPr lang="ru-RU" sz="2400" dirty="0" err="1">
                <a:latin typeface="+mn-lt"/>
                <a:cs typeface="+mn-cs"/>
              </a:rPr>
              <a:t>економічних</a:t>
            </a:r>
            <a:r>
              <a:rPr lang="ru-RU" sz="2400" dirty="0">
                <a:latin typeface="+mn-lt"/>
                <a:cs typeface="+mn-cs"/>
              </a:rPr>
              <a:t>  </a:t>
            </a:r>
            <a:r>
              <a:rPr lang="ru-RU" sz="2400" dirty="0" err="1">
                <a:latin typeface="+mn-lt"/>
                <a:cs typeface="+mn-cs"/>
              </a:rPr>
              <a:t>цілей</a:t>
            </a:r>
            <a:r>
              <a:rPr lang="ru-RU" sz="2400" dirty="0">
                <a:latin typeface="+mn-lt"/>
                <a:cs typeface="+mn-cs"/>
              </a:rPr>
              <a:t>.</a:t>
            </a:r>
          </a:p>
        </p:txBody>
      </p:sp>
      <p:sp>
        <p:nvSpPr>
          <p:cNvPr id="5" name="Двойные круглые скобки 4"/>
          <p:cNvSpPr/>
          <p:nvPr/>
        </p:nvSpPr>
        <p:spPr>
          <a:xfrm>
            <a:off x="395288" y="896938"/>
            <a:ext cx="8497887" cy="5616575"/>
          </a:xfrm>
          <a:prstGeom prst="bracketPair">
            <a:avLst/>
          </a:prstGeom>
          <a:ln w="28575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FEF08-8358-3EC1-53EC-42449461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692697"/>
            <a:ext cx="7772400" cy="864095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C1C90"/>
                </a:solidFill>
              </a:rPr>
              <a:t>Члени </a:t>
            </a:r>
            <a:r>
              <a:rPr lang="uk-UA" dirty="0" err="1">
                <a:solidFill>
                  <a:srgbClr val="0C1C90"/>
                </a:solidFill>
              </a:rPr>
              <a:t>єс</a:t>
            </a:r>
            <a:endParaRPr lang="uk-UA" dirty="0">
              <a:solidFill>
                <a:srgbClr val="0C1C90"/>
              </a:solidFill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FD9E041-9FE4-84F4-85DF-8843E0BCC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1772816"/>
            <a:ext cx="7772400" cy="4104455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solidFill>
                  <a:srgbClr val="0C1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Австрія, Бельгія, Болгарія, Хорватія, Кіпр, Чехія, Данія, Естонія, Фінляндія, Франція, Греція, Іспанія, Нідерланди, Ірландія, Литва, Люксембург, Латвія, Мальта, Німеччина, Польща, Португалія, Румунія, Словаччина, Словенія, Швеція, Угорщина, Італія. </a:t>
            </a:r>
          </a:p>
        </p:txBody>
      </p:sp>
    </p:spTree>
    <p:extLst>
      <p:ext uri="{BB962C8B-B14F-4D97-AF65-F5344CB8AC3E}">
        <p14:creationId xmlns:p14="http://schemas.microsoft.com/office/powerpoint/2010/main" val="1916747958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5400000">
            <a:off x="3933056" y="1647056"/>
            <a:ext cx="6858000" cy="3563888"/>
          </a:xfrm>
          <a:prstGeom prst="rect">
            <a:avLst/>
          </a:prstGeom>
          <a:solidFill>
            <a:srgbClr val="FFDE6E"/>
          </a:solidFill>
          <a:ln>
            <a:solidFill>
              <a:srgbClr val="FFDE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>
            <a:off x="6643702" y="785794"/>
            <a:ext cx="1643074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FF0000"/>
                </a:solidFill>
              </a:rPr>
              <a:t>Албанія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428604"/>
            <a:ext cx="3643338" cy="18573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Країни кандидати до ЄС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14678" y="2643182"/>
            <a:ext cx="1785950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C000"/>
                </a:solidFill>
              </a:rPr>
              <a:t>Чорногорія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00232" y="4572008"/>
            <a:ext cx="1428760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Сербія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9961" y="4725144"/>
            <a:ext cx="1357322" cy="1143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C1C90"/>
                </a:solidFill>
              </a:rPr>
              <a:t>Грузія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643702" y="4071942"/>
            <a:ext cx="1714512" cy="1000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FF00"/>
                </a:solidFill>
              </a:rPr>
              <a:t>Молдова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00826" y="2786058"/>
            <a:ext cx="2000264" cy="8572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Боснія та Герцеговина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14744" y="4000504"/>
            <a:ext cx="171451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2">
                    <a:lumMod val="50000"/>
                  </a:schemeClr>
                </a:solidFill>
              </a:rPr>
              <a:t>Північна Македонія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8596" y="3429000"/>
            <a:ext cx="171451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Туреччина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6D3CFA-CDC9-6229-0CD6-901E10A4F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47" y="1761481"/>
            <a:ext cx="1377815" cy="1170533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-2268760" y="-1251520"/>
            <a:ext cx="10081120" cy="8856984"/>
          </a:xfrm>
          <a:prstGeom prst="ellipse">
            <a:avLst/>
          </a:prstGeom>
          <a:solidFill>
            <a:srgbClr val="0C1C9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12776"/>
            <a:ext cx="288032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9 травня 1950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2132856"/>
            <a:ext cx="4032448" cy="11430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промова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В. </a:t>
            </a:r>
            <a:r>
              <a:rPr lang="uk-UA" sz="28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Черчилля 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в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Цюрихському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 університеті, у якій він запропонував ідею створення “Сполучених Штатів Європи”.</a:t>
            </a:r>
            <a:endParaRPr kumimoji="0" lang="uk-UA" sz="2800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Картинки по запросу Черчілль"/>
          <p:cNvPicPr>
            <a:picLocks noChangeAspect="1" noChangeArrowheads="1"/>
          </p:cNvPicPr>
          <p:nvPr/>
        </p:nvPicPr>
        <p:blipFill>
          <a:blip r:embed="rId2" cstate="print"/>
          <a:srcRect l="3308" t="17450" r="3519" b="8001"/>
          <a:stretch>
            <a:fillRect/>
          </a:stretch>
        </p:blipFill>
        <p:spPr bwMode="auto">
          <a:xfrm>
            <a:off x="4391472" y="980728"/>
            <a:ext cx="4752528" cy="5112568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</p:pic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4EB60C-AD14-4850-9AAB-296E526CC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959"/>
            <a:ext cx="9144000" cy="664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91017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0034" y="1643050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Люксембург</a:t>
            </a:r>
          </a:p>
        </p:txBody>
      </p:sp>
      <p:sp>
        <p:nvSpPr>
          <p:cNvPr id="2" name="Овал 1"/>
          <p:cNvSpPr/>
          <p:nvPr/>
        </p:nvSpPr>
        <p:spPr>
          <a:xfrm>
            <a:off x="3797914" y="2492896"/>
            <a:ext cx="1548172" cy="1296144"/>
          </a:xfrm>
          <a:prstGeom prst="ellipse">
            <a:avLst/>
          </a:prstGeom>
          <a:noFill/>
          <a:ln w="57150"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25649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uk-UA" sz="4800" b="1" dirty="0">
                <a:solidFill>
                  <a:srgbClr val="0C1C90"/>
                </a:solidFill>
              </a:rPr>
              <a:t>1951</a:t>
            </a:r>
            <a:endParaRPr kumimoji="0" lang="uk-UA" sz="4800" b="1" i="0" u="none" strike="noStrike" kern="1200" cap="none" spc="0" normalizeH="0" baseline="0" noProof="0" dirty="0">
              <a:ln>
                <a:noFill/>
              </a:ln>
              <a:solidFill>
                <a:srgbClr val="0C1C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8596" y="4286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Європейський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 Союз   — </a:t>
            </a: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економічний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 та </a:t>
            </a: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політичний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 союз </a:t>
            </a:r>
          </a:p>
          <a:p>
            <a:pPr lvl="0" algn="ctr">
              <a:spcBef>
                <a:spcPct val="0"/>
              </a:spcBef>
            </a:pP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27 держав-</a:t>
            </a: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членів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що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розташовані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здебільшого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 у </a:t>
            </a: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Європі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. </a:t>
            </a:r>
          </a:p>
          <a:p>
            <a:pPr lvl="0" algn="ctr">
              <a:spcBef>
                <a:spcPct val="0"/>
              </a:spcBef>
            </a:pP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Єс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 веде </a:t>
            </a: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свій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 початок </a:t>
            </a:r>
            <a:r>
              <a:rPr lang="ru-RU" sz="2000" b="1" dirty="0" err="1">
                <a:latin typeface="Arial" pitchFamily="34" charset="0"/>
                <a:ea typeface="Times New Roman"/>
                <a:cs typeface="Arial" pitchFamily="34" charset="0"/>
              </a:rPr>
              <a:t>від</a:t>
            </a:r>
            <a:r>
              <a:rPr lang="ru-RU" sz="2000" b="1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uk-UA" sz="2000" b="1" dirty="0">
                <a:latin typeface="Arial" pitchFamily="34" charset="0"/>
                <a:cs typeface="Arial" pitchFamily="34" charset="0"/>
              </a:rPr>
              <a:t>Паризького договору про створення Європейської спільноти з вугілля і сталі</a:t>
            </a:r>
            <a:endParaRPr kumimoji="0" lang="uk-UA" sz="20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7" name="Picture 1" descr="D:\Game\png\023-luxembour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00174"/>
            <a:ext cx="1314384" cy="131438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691680" y="5013176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Італія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284984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endParaRPr lang="uk-UA" sz="2400" b="1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Нідерланди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00760" y="3429000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Франція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00760" y="1857364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Бельгія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32040" y="5013176"/>
            <a:ext cx="2519264" cy="1484784"/>
          </a:xfrm>
          <a:prstGeom prst="rect">
            <a:avLst/>
          </a:prstGeom>
          <a:noFill/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  <a:p>
            <a:pPr algn="ctr"/>
            <a:r>
              <a:rPr lang="uk-UA" sz="2400" b="1" dirty="0" err="1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Німечина</a:t>
            </a:r>
            <a:endParaRPr lang="uk-UA" sz="2400" b="1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</p:txBody>
      </p:sp>
      <p:pic>
        <p:nvPicPr>
          <p:cNvPr id="4098" name="Picture 2" descr="D:\Game\png\011-ital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4941168"/>
            <a:ext cx="1368152" cy="1368152"/>
          </a:xfrm>
          <a:prstGeom prst="rect">
            <a:avLst/>
          </a:prstGeom>
          <a:noFill/>
        </p:spPr>
      </p:pic>
      <p:pic>
        <p:nvPicPr>
          <p:cNvPr id="4099" name="Picture 3" descr="D:\Game\png\077-franc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286124"/>
            <a:ext cx="1440160" cy="1440160"/>
          </a:xfrm>
          <a:prstGeom prst="rect">
            <a:avLst/>
          </a:prstGeom>
          <a:noFill/>
        </p:spPr>
      </p:pic>
      <p:pic>
        <p:nvPicPr>
          <p:cNvPr id="4100" name="Picture 4" descr="D:\Game\png\195-netherland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140968"/>
            <a:ext cx="1440159" cy="1440159"/>
          </a:xfrm>
          <a:prstGeom prst="rect">
            <a:avLst/>
          </a:prstGeom>
          <a:noFill/>
        </p:spPr>
      </p:pic>
      <p:pic>
        <p:nvPicPr>
          <p:cNvPr id="4101" name="Picture 5" descr="D:\Game\png\054-belgium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1785926"/>
            <a:ext cx="1440160" cy="1440160"/>
          </a:xfrm>
          <a:prstGeom prst="rect">
            <a:avLst/>
          </a:prstGeom>
          <a:noFill/>
        </p:spPr>
      </p:pic>
      <p:pic>
        <p:nvPicPr>
          <p:cNvPr id="4102" name="Picture 6" descr="D:\Game\png\066-germany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4786322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616BC2-8EC8-042E-DCC1-EFF52BACF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698"/>
            <a:ext cx="9144000" cy="666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157754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D7D27A-C128-1156-F796-8B75A7F94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2" y="0"/>
            <a:ext cx="9089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48837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06D2D0-ADCA-AECC-553A-1138E8C8A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5109"/>
            <a:ext cx="8892480" cy="59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774353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F7828-1148-EE4A-3F17-5A21103D1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752600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rgbClr val="0C1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Утворився на основі підписаного </a:t>
            </a:r>
            <a:br>
              <a:rPr lang="uk-UA" sz="2800" b="1" dirty="0">
                <a:solidFill>
                  <a:srgbClr val="0C1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rgbClr val="0C1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лютого 1992-го року Маастрихтського </a:t>
            </a:r>
            <a:r>
              <a:rPr lang="uk-UA" sz="2800" dirty="0">
                <a:solidFill>
                  <a:srgbClr val="0C1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договору, який набув чинності </a:t>
            </a:r>
            <a:br>
              <a:rPr lang="uk-UA" sz="2800" b="1" dirty="0">
                <a:solidFill>
                  <a:srgbClr val="0C1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rgbClr val="0C1C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листопада 1993- го року.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8946D25-1E20-8368-AE25-4FD83B178C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3217912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rgbClr val="0C1C9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 союз - це унікальне утворення націлене насамперед на ефективну регіональну інтеграцію. Його характеризує загальні стандарти і основні цінності, якість і повага до прав людини, єдина, монолітна, але гнучка політика, питання колективної безпеки.</a:t>
            </a:r>
            <a:endParaRPr lang="uk-UA" sz="2800" dirty="0">
              <a:solidFill>
                <a:srgbClr val="0C1C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431385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4000496" y="2214554"/>
            <a:ext cx="1008112" cy="1008112"/>
          </a:xfrm>
          <a:prstGeom prst="rect">
            <a:avLst/>
          </a:prstGeom>
          <a:solidFill>
            <a:srgbClr val="0C1C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3429000"/>
            <a:ext cx="9144000" cy="1224136"/>
          </a:xfrm>
          <a:prstGeom prst="rect">
            <a:avLst/>
          </a:prstGeom>
          <a:solidFill>
            <a:srgbClr val="FFDE6E"/>
          </a:solidFill>
          <a:ln>
            <a:solidFill>
              <a:srgbClr val="FFDE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>
            <a:off x="2987824" y="404664"/>
            <a:ext cx="3168352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0" y="2492896"/>
            <a:ext cx="43204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ru-RU" sz="2800" dirty="0">
              <a:ln>
                <a:solidFill>
                  <a:srgbClr val="0C1C90"/>
                </a:solidFill>
              </a:ln>
              <a:solidFill>
                <a:srgbClr val="0C1C9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uk-UA" sz="4400" b="1" i="0" strike="noStrike" kern="1200" cap="none" spc="0" normalizeH="0" baseline="0" noProof="0" dirty="0">
                <a:ln>
                  <a:noFill/>
                </a:ln>
                <a:solidFill>
                  <a:srgbClr val="0C1C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Символи</a:t>
            </a:r>
            <a:r>
              <a:rPr kumimoji="0" lang="uk-UA" sz="4400" b="1" i="0" strike="noStrike" kern="1200" cap="none" spc="0" normalizeH="0" noProof="0" dirty="0">
                <a:ln>
                  <a:noFill/>
                </a:ln>
                <a:solidFill>
                  <a:srgbClr val="0C1C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ЄС</a:t>
            </a:r>
            <a:endParaRPr kumimoji="0" lang="uk-UA" sz="4400" b="1" i="0" strike="noStrike" kern="1200" cap="none" spc="0" normalizeH="0" baseline="0" noProof="0" dirty="0">
              <a:ln>
                <a:noFill/>
              </a:ln>
              <a:solidFill>
                <a:srgbClr val="0C1C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2708920"/>
            <a:ext cx="8172400" cy="0"/>
          </a:xfrm>
          <a:prstGeom prst="line">
            <a:avLst/>
          </a:prstGeom>
          <a:ln w="57150">
            <a:solidFill>
              <a:srgbClr val="0C1C9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428728" y="2214554"/>
            <a:ext cx="1008112" cy="1008112"/>
          </a:xfrm>
          <a:prstGeom prst="rect">
            <a:avLst/>
          </a:prstGeom>
          <a:solidFill>
            <a:srgbClr val="0C1C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42910" y="3429000"/>
            <a:ext cx="29523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uk-UA" sz="2800" b="1" dirty="0" err="1">
                <a:solidFill>
                  <a:srgbClr val="0C1C90"/>
                </a:solidFill>
                <a:latin typeface="+mj-lt"/>
                <a:ea typeface="+mj-ea"/>
                <a:cs typeface="+mj-cs"/>
              </a:rPr>
              <a:t>“Ода</a:t>
            </a:r>
            <a:r>
              <a:rPr lang="uk-UA" sz="2800" b="1" dirty="0">
                <a:solidFill>
                  <a:srgbClr val="0C1C90"/>
                </a:solidFill>
                <a:latin typeface="+mj-lt"/>
                <a:ea typeface="+mj-ea"/>
                <a:cs typeface="+mj-cs"/>
              </a:rPr>
              <a:t> до </a:t>
            </a:r>
            <a:r>
              <a:rPr lang="uk-UA" sz="2800" b="1" dirty="0" err="1">
                <a:solidFill>
                  <a:srgbClr val="0C1C90"/>
                </a:solidFill>
                <a:latin typeface="+mj-lt"/>
                <a:ea typeface="+mj-ea"/>
                <a:cs typeface="+mj-cs"/>
              </a:rPr>
              <a:t>радості”</a:t>
            </a:r>
            <a:endParaRPr kumimoji="0" lang="uk-UA" sz="2800" b="1" i="0" strike="noStrike" kern="1200" cap="none" spc="0" normalizeH="0" baseline="0" noProof="0" dirty="0">
              <a:ln>
                <a:noFill/>
              </a:ln>
              <a:solidFill>
                <a:srgbClr val="0C1C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347864" y="3429000"/>
            <a:ext cx="25202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uk-UA" sz="4400" dirty="0" err="1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“Сила</a:t>
            </a:r>
            <a:r>
              <a:rPr lang="uk-UA" sz="4400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 в </a:t>
            </a:r>
            <a:r>
              <a:rPr lang="uk-UA" sz="4400" dirty="0" err="1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різноманітті”</a:t>
            </a:r>
            <a:r>
              <a:rPr lang="uk-UA" sz="4400" dirty="0">
                <a:ln>
                  <a:solidFill>
                    <a:srgbClr val="0C1C90"/>
                  </a:solidFill>
                </a:ln>
                <a:solidFill>
                  <a:srgbClr val="0C1C90"/>
                </a:solidFill>
              </a:rPr>
              <a:t> </a:t>
            </a:r>
            <a:endParaRPr kumimoji="0" lang="uk-UA" sz="4400" b="1" i="0" strike="noStrike" kern="1200" cap="none" spc="0" normalizeH="0" baseline="0" noProof="0" dirty="0">
              <a:ln>
                <a:solidFill>
                  <a:srgbClr val="0C1C90"/>
                </a:solidFill>
              </a:ln>
              <a:solidFill>
                <a:srgbClr val="0C1C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857224" y="1142984"/>
            <a:ext cx="21602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uk-UA" sz="3600" b="1" i="0" strike="noStrike" kern="1200" cap="none" spc="0" normalizeH="0" baseline="0" noProof="0" dirty="0">
                <a:ln>
                  <a:noFill/>
                </a:ln>
                <a:solidFill>
                  <a:srgbClr val="0C1C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ГІМН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724128" y="1124744"/>
            <a:ext cx="21602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uk-UA" sz="3600" b="1" i="0" strike="noStrike" kern="1200" cap="none" spc="0" normalizeH="0" baseline="0" noProof="0" dirty="0">
                <a:ln>
                  <a:noFill/>
                </a:ln>
                <a:solidFill>
                  <a:srgbClr val="0C1C9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ПРАПОР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563888" y="1124744"/>
            <a:ext cx="21602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uk-UA" sz="3600" b="1" dirty="0">
                <a:solidFill>
                  <a:srgbClr val="0C1C90"/>
                </a:solidFill>
                <a:latin typeface="+mj-lt"/>
                <a:ea typeface="+mj-ea"/>
                <a:cs typeface="+mj-cs"/>
              </a:rPr>
              <a:t>ГАСЛО</a:t>
            </a:r>
            <a:endParaRPr kumimoji="0" lang="uk-UA" sz="3600" b="1" i="0" strike="noStrike" kern="1200" cap="none" spc="0" normalizeH="0" baseline="0" noProof="0" dirty="0">
              <a:ln>
                <a:noFill/>
              </a:ln>
              <a:solidFill>
                <a:srgbClr val="0C1C9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83" name="Picture 3" descr="C:\Users\Anna\Downloads\megapho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2357430"/>
            <a:ext cx="720080" cy="720080"/>
          </a:xfrm>
          <a:prstGeom prst="rect">
            <a:avLst/>
          </a:prstGeom>
          <a:noFill/>
        </p:spPr>
      </p:pic>
      <p:pic>
        <p:nvPicPr>
          <p:cNvPr id="20484" name="Picture 4" descr="C:\Users\Anna\Downloads\musi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357430"/>
            <a:ext cx="715144" cy="715144"/>
          </a:xfrm>
          <a:prstGeom prst="rect">
            <a:avLst/>
          </a:prstGeom>
          <a:noFill/>
        </p:spPr>
      </p:pic>
      <p:pic>
        <p:nvPicPr>
          <p:cNvPr id="20" name="Рисунок 19" descr="500px-Flag_of_Europe.svg.png"/>
          <p:cNvPicPr>
            <a:picLocks noChangeAspect="1"/>
          </p:cNvPicPr>
          <p:nvPr/>
        </p:nvPicPr>
        <p:blipFill>
          <a:blip r:embed="rId4" cstate="print"/>
          <a:srcRect l="13608" r="13817"/>
          <a:stretch>
            <a:fillRect/>
          </a:stretch>
        </p:blipFill>
        <p:spPr>
          <a:xfrm>
            <a:off x="5580112" y="3686175"/>
            <a:ext cx="3456384" cy="3171825"/>
          </a:xfrm>
          <a:prstGeom prst="flowChartDecision">
            <a:avLst/>
          </a:prstGeom>
        </p:spPr>
      </p:pic>
      <p:sp>
        <p:nvSpPr>
          <p:cNvPr id="22" name="Блок-схема: решение 21"/>
          <p:cNvSpPr/>
          <p:nvPr/>
        </p:nvSpPr>
        <p:spPr>
          <a:xfrm rot="21420339">
            <a:off x="5724128" y="6093296"/>
            <a:ext cx="1296144" cy="1224136"/>
          </a:xfrm>
          <a:prstGeom prst="flowChartDecision">
            <a:avLst/>
          </a:prstGeom>
          <a:solidFill>
            <a:srgbClr val="0C1C90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Прямоугольник 28"/>
          <p:cNvSpPr/>
          <p:nvPr/>
        </p:nvSpPr>
        <p:spPr>
          <a:xfrm rot="2554441">
            <a:off x="4580016" y="5386178"/>
            <a:ext cx="936104" cy="2304256"/>
          </a:xfrm>
          <a:prstGeom prst="rect">
            <a:avLst/>
          </a:prstGeom>
          <a:solidFill>
            <a:srgbClr val="0C1C90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угольник 30"/>
          <p:cNvSpPr/>
          <p:nvPr/>
        </p:nvSpPr>
        <p:spPr>
          <a:xfrm>
            <a:off x="6228184" y="2204864"/>
            <a:ext cx="1008112" cy="1008112"/>
          </a:xfrm>
          <a:prstGeom prst="rect">
            <a:avLst/>
          </a:prstGeom>
          <a:solidFill>
            <a:srgbClr val="0C1C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3" name="Picture 5" descr="C:\Users\Anna\Downloads\brushpenci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2276872"/>
            <a:ext cx="720080" cy="720080"/>
          </a:xfrm>
          <a:prstGeom prst="rect">
            <a:avLst/>
          </a:prstGeom>
          <a:noFill/>
        </p:spPr>
      </p:pic>
      <p:sp>
        <p:nvSpPr>
          <p:cNvPr id="36" name="Прямоугольник 35"/>
          <p:cNvSpPr/>
          <p:nvPr/>
        </p:nvSpPr>
        <p:spPr>
          <a:xfrm rot="2554441">
            <a:off x="8036398" y="1929792"/>
            <a:ext cx="936104" cy="2304256"/>
          </a:xfrm>
          <a:prstGeom prst="rect">
            <a:avLst/>
          </a:prstGeom>
          <a:solidFill>
            <a:srgbClr val="0C1C90"/>
          </a:solidFill>
          <a:ln>
            <a:solidFill>
              <a:srgbClr val="0C1C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417</Words>
  <Application>Microsoft Office PowerPoint</Application>
  <PresentationFormat>Екран (4:3)</PresentationFormat>
  <Paragraphs>126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Times New Roman</vt:lpstr>
      <vt:lpstr>Wingdings</vt:lpstr>
      <vt:lpstr>Тема Office</vt:lpstr>
      <vt:lpstr> “Європейський Союз”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Утворився на основі підписаного  7 лютого 1992-го року Маастрихтського договору, який набув чинності  1 листопада 1993- го року.</vt:lpstr>
      <vt:lpstr>Презентація PowerPoint</vt:lpstr>
      <vt:lpstr>Мета ЄС:</vt:lpstr>
      <vt:lpstr>Презентація PowerPoint</vt:lpstr>
      <vt:lpstr>Презентація PowerPoint</vt:lpstr>
      <vt:lpstr>Презентація PowerPoint</vt:lpstr>
      <vt:lpstr>Презентація PowerPoint</vt:lpstr>
      <vt:lpstr>Критерії для вступу у ЄС</vt:lpstr>
      <vt:lpstr>Члени єс</vt:lpstr>
      <vt:lpstr>Презентація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Anna</dc:creator>
  <cp:lastModifiedBy>Olga</cp:lastModifiedBy>
  <cp:revision>60</cp:revision>
  <dcterms:created xsi:type="dcterms:W3CDTF">2019-11-18T15:49:40Z</dcterms:created>
  <dcterms:modified xsi:type="dcterms:W3CDTF">2023-12-14T20:55:35Z</dcterms:modified>
</cp:coreProperties>
</file>