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1"/>
  </p:notesMasterIdLst>
  <p:sldIdLst>
    <p:sldId id="256" r:id="rId2"/>
    <p:sldId id="291" r:id="rId3"/>
    <p:sldId id="297" r:id="rId4"/>
    <p:sldId id="296" r:id="rId5"/>
    <p:sldId id="295" r:id="rId6"/>
    <p:sldId id="300" r:id="rId7"/>
    <p:sldId id="299" r:id="rId8"/>
    <p:sldId id="298" r:id="rId9"/>
    <p:sldId id="294" r:id="rId10"/>
    <p:sldId id="303" r:id="rId11"/>
    <p:sldId id="302" r:id="rId12"/>
    <p:sldId id="301" r:id="rId13"/>
    <p:sldId id="293" r:id="rId14"/>
    <p:sldId id="304" r:id="rId15"/>
    <p:sldId id="292" r:id="rId16"/>
    <p:sldId id="308" r:id="rId17"/>
    <p:sldId id="306" r:id="rId18"/>
    <p:sldId id="307" r:id="rId19"/>
    <p:sldId id="309" r:id="rId20"/>
    <p:sldId id="314" r:id="rId21"/>
    <p:sldId id="305" r:id="rId22"/>
    <p:sldId id="313" r:id="rId23"/>
    <p:sldId id="312" r:id="rId24"/>
    <p:sldId id="311" r:id="rId25"/>
    <p:sldId id="315" r:id="rId26"/>
    <p:sldId id="316" r:id="rId27"/>
    <p:sldId id="317" r:id="rId28"/>
    <p:sldId id="318" r:id="rId29"/>
    <p:sldId id="268" r:id="rId3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0000FF"/>
    <a:srgbClr val="66FF66"/>
    <a:srgbClr val="9999FF"/>
    <a:srgbClr val="66CCFF"/>
    <a:srgbClr val="FF9966"/>
    <a:srgbClr val="FF9900"/>
    <a:srgbClr val="FF9933"/>
    <a:srgbClr val="FF66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47" autoAdjust="0"/>
  </p:normalViewPr>
  <p:slideViewPr>
    <p:cSldViewPr>
      <p:cViewPr varScale="1">
        <p:scale>
          <a:sx n="72" d="100"/>
          <a:sy n="72" d="100"/>
        </p:scale>
        <p:origin x="16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1192C-760E-47A7-BF5D-BFCF07AB70D3}" type="datetimeFigureOut">
              <a:rPr lang="uk-UA" smtClean="0"/>
              <a:t>23.11.2024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C51EB-B260-4835-B415-38A9CBD4D5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5529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C51EB-B260-4835-B415-38A9CBD4D55A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1912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2021 - 2024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844824"/>
            <a:ext cx="1653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Лекція </a:t>
            </a:r>
            <a:r>
              <a:rPr lang="en-US" sz="2400" b="1" dirty="0" smtClean="0">
                <a:latin typeface="Trebuchet MS" pitchFamily="34" charset="0"/>
              </a:rPr>
              <a:t>16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49289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Основи квантової механіки</a:t>
            </a:r>
            <a:endParaRPr lang="uk-UA" sz="4400" b="1" dirty="0">
              <a:latin typeface="Trebuchet MS" pitchFamily="34" charset="0"/>
            </a:endParaRPr>
          </a:p>
        </p:txBody>
      </p:sp>
      <p:pic>
        <p:nvPicPr>
          <p:cNvPr id="1030" name="Picture 6" descr="Quantum Physics Toys and Games | Zazzle.co.u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430" y="3933057"/>
            <a:ext cx="3091913" cy="247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Trebuchet MS" pitchFamily="34" charset="0"/>
              </a:rPr>
              <a:t>Передумови для виникнення квантової механіки</a:t>
            </a:r>
          </a:p>
          <a:p>
            <a:r>
              <a:rPr lang="uk-UA" sz="2400" b="1" dirty="0" smtClean="0">
                <a:latin typeface="Trebuchet MS" pitchFamily="34" charset="0"/>
              </a:rPr>
              <a:t>Фотоефект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0527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Фотоефект</a:t>
            </a:r>
            <a:r>
              <a:rPr lang="uk-UA" dirty="0" smtClean="0">
                <a:latin typeface="Trebuchet MS" pitchFamily="34" charset="0"/>
              </a:rPr>
              <a:t> </a:t>
            </a:r>
            <a:r>
              <a:rPr lang="uk-UA" dirty="0">
                <a:latin typeface="Trebuchet MS" pitchFamily="34" charset="0"/>
              </a:rPr>
              <a:t>— явище «вибивання» світлом електронів із речовини. Це повне або часткове вивільнення електронів від </a:t>
            </a:r>
            <a:r>
              <a:rPr lang="uk-UA" dirty="0" err="1">
                <a:latin typeface="Trebuchet MS" pitchFamily="34" charset="0"/>
              </a:rPr>
              <a:t>зв'язків</a:t>
            </a:r>
            <a:r>
              <a:rPr lang="uk-UA" dirty="0">
                <a:latin typeface="Trebuchet MS" pitchFamily="34" charset="0"/>
              </a:rPr>
              <a:t> з ядрами атомів речовини внаслідок дії на неї електромагнітного проміння (світла, рентгенівського чи гамма-променів</a:t>
            </a:r>
            <a:r>
              <a:rPr lang="uk-UA" dirty="0" smtClean="0">
                <a:latin typeface="Trebuchet MS" pitchFamily="34" charset="0"/>
              </a:rPr>
              <a:t>).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3074" name="Picture 2" descr="https://upload.wikimedia.org/wikipedia/commons/thumb/a/a6/Photoelectric_effect_in_a_solid_-_diagram.svg/275px-Photoelectric_effect_in_a_solid_-_diagram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10156"/>
            <a:ext cx="4109619" cy="410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0" y="242088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rebuchet MS" pitchFamily="34" charset="0"/>
              </a:rPr>
              <a:t>Розрізняють: зовнішній фотоефект — вибивання електронів під дією світла (фотоелектронна емісія), гамма-випромінювання тощо; внутрішній фотоефект — збільшення електропровідності напівпровідників або діелектриків під дією світла (фотопровідність); вентильний фотоефект — збудження світлом електрорушійної сили на межі між металом і напівпровідником або між різнорідними напівпровідниками (р-</a:t>
            </a:r>
            <a:r>
              <a:rPr lang="en-US" dirty="0">
                <a:latin typeface="Trebuchet MS" pitchFamily="34" charset="0"/>
              </a:rPr>
              <a:t>n </a:t>
            </a:r>
            <a:r>
              <a:rPr lang="uk-UA" dirty="0">
                <a:latin typeface="Trebuchet MS" pitchFamily="34" charset="0"/>
              </a:rPr>
              <a:t>перехід).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8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Зовнішній фотоефект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80728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Дослідження фотоефекту дозволили сформулювати </a:t>
            </a:r>
            <a:r>
              <a:rPr lang="uk-UA" dirty="0">
                <a:solidFill>
                  <a:srgbClr val="FF0000"/>
                </a:solidFill>
                <a:latin typeface="Trebuchet MS" panose="020B0603020202020204" pitchFamily="34" charset="0"/>
              </a:rPr>
              <a:t>три</a:t>
            </a:r>
            <a:r>
              <a:rPr lang="uk-UA" dirty="0">
                <a:latin typeface="Trebuchet MS" panose="020B0603020202020204" pitchFamily="34" charset="0"/>
              </a:rPr>
              <a:t> його </a:t>
            </a:r>
            <a:r>
              <a:rPr lang="uk-UA" dirty="0">
                <a:solidFill>
                  <a:srgbClr val="FF0000"/>
                </a:solidFill>
                <a:latin typeface="Trebuchet MS" panose="020B0603020202020204" pitchFamily="34" charset="0"/>
              </a:rPr>
              <a:t>характерні </a:t>
            </a:r>
            <a:r>
              <a:rPr lang="uk-UA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закони</a:t>
            </a:r>
            <a:r>
              <a:rPr lang="uk-UA" dirty="0" smtClean="0"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  <a:p>
            <a:r>
              <a:rPr lang="uk-UA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1.</a:t>
            </a:r>
            <a:r>
              <a:rPr lang="uk-UA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Кількість </a:t>
            </a:r>
            <a:r>
              <a:rPr lang="uk-UA" dirty="0">
                <a:solidFill>
                  <a:srgbClr val="0000FF"/>
                </a:solidFill>
                <a:latin typeface="Trebuchet MS" panose="020B0603020202020204" pitchFamily="34" charset="0"/>
              </a:rPr>
              <a:t>фотоелектронів прямо пропорційна інтенсивності світла.</a:t>
            </a:r>
          </a:p>
          <a:p>
            <a:r>
              <a:rPr lang="uk-UA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2.</a:t>
            </a:r>
            <a:r>
              <a:rPr lang="uk-UA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Максимальна кінетична енергія фотоелектронів не залежить від інтенсивності світла, кінетична енергія фотоелектронів прямо пропорційна частоті світла.</a:t>
            </a:r>
          </a:p>
          <a:p>
            <a:r>
              <a:rPr lang="uk-UA" b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3.</a:t>
            </a:r>
            <a:r>
              <a:rPr lang="uk-UA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 Для </a:t>
            </a:r>
            <a:r>
              <a:rPr lang="uk-UA" dirty="0">
                <a:solidFill>
                  <a:srgbClr val="0000FF"/>
                </a:solidFill>
                <a:latin typeface="Trebuchet MS" panose="020B0603020202020204" pitchFamily="34" charset="0"/>
              </a:rPr>
              <a:t>кожної речовини існують порогові значення частоти та довжини хвилі світла, які відповідають межі існування фотоефекту; світло з меншою частотою та більшою довжиною хвилі фотоефекту не викликає</a:t>
            </a:r>
            <a:r>
              <a:rPr lang="uk-UA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.</a:t>
            </a:r>
          </a:p>
          <a:p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Оскільки це порогове значення завжди ближче до червоного світла, то йому дали назву червона межа фотоефекту.</a:t>
            </a:r>
          </a:p>
          <a:p>
            <a:endParaRPr lang="uk-UA" dirty="0" smtClean="0">
              <a:latin typeface="Trebuchet MS" panose="020B0603020202020204" pitchFamily="34" charset="0"/>
            </a:endParaRPr>
          </a:p>
          <a:p>
            <a:r>
              <a:rPr lang="uk-UA" dirty="0" smtClean="0">
                <a:latin typeface="Trebuchet MS" panose="020B0603020202020204" pitchFamily="34" charset="0"/>
              </a:rPr>
              <a:t>Зрозуміло</a:t>
            </a:r>
            <a:r>
              <a:rPr lang="uk-UA" dirty="0">
                <a:latin typeface="Trebuchet MS" panose="020B0603020202020204" pitchFamily="34" charset="0"/>
              </a:rPr>
              <a:t>, що червона межа фотоефекту існує завдяки </a:t>
            </a:r>
            <a:r>
              <a:rPr lang="uk-UA" dirty="0" err="1">
                <a:latin typeface="Trebuchet MS" panose="020B0603020202020204" pitchFamily="34" charset="0"/>
              </a:rPr>
              <a:t>притягуванню</a:t>
            </a:r>
            <a:r>
              <a:rPr lang="uk-UA" dirty="0">
                <a:latin typeface="Trebuchet MS" panose="020B0603020202020204" pitchFamily="34" charset="0"/>
              </a:rPr>
              <a:t> електронів до </a:t>
            </a:r>
            <a:r>
              <a:rPr lang="uk-UA" dirty="0" err="1">
                <a:latin typeface="Trebuchet MS" panose="020B0603020202020204" pitchFamily="34" charset="0"/>
              </a:rPr>
              <a:t>ядер</a:t>
            </a:r>
            <a:r>
              <a:rPr lang="uk-UA" dirty="0">
                <a:latin typeface="Trebuchet MS" panose="020B0603020202020204" pitchFamily="34" charset="0"/>
              </a:rPr>
              <a:t>. Разом з тим, останній закон не можна пояснити на основі уявлення про світло як неперервні плавні коливання у вакуумі-ефірі: такі хвилі мали довго розгойдувати електрони до того моменту, коли швидкість останніх стала б достатньою для відриву від металу.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6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Пояснення фотоефекту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-35044" y="903399"/>
            <a:ext cx="91136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Повне пояснення фотоефекту належить Альберту Ейнштейну, який використав ідею німецького фізика Макса Планка про те, що світло випромінюється і поширюється окремими порціями — квантами, які отримали назву фотонів. Для обчислення енергії кванта світла Макс Планк запропонував просту формулу: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201555" y="2254953"/>
                <a:ext cx="10111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555" y="2254953"/>
                <a:ext cx="1011174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6627" r="-2410" b="-833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круглений прямокутник 3"/>
          <p:cNvSpPr/>
          <p:nvPr/>
        </p:nvSpPr>
        <p:spPr>
          <a:xfrm>
            <a:off x="3978188" y="2103728"/>
            <a:ext cx="1457908" cy="67187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кутник 4"/>
              <p:cNvSpPr/>
              <p:nvPr/>
            </p:nvSpPr>
            <p:spPr>
              <a:xfrm>
                <a:off x="24891" y="2821723"/>
                <a:ext cx="9103338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де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 </a:t>
                </a:r>
                <a:r>
                  <a:rPr lang="uk-UA" dirty="0">
                    <a:latin typeface="Trebuchet MS" panose="020B0603020202020204" pitchFamily="34" charset="0"/>
                  </a:rPr>
                  <a:t>— енергія фотона,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=6,626075∙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−34</m:t>
                        </m:r>
                      </m:sup>
                    </m:sSup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:r>
                  <a:rPr lang="ru-RU" dirty="0" smtClean="0">
                    <a:latin typeface="Trebuchet MS" panose="020B0603020202020204" pitchFamily="34" charset="0"/>
                  </a:rPr>
                  <a:t>Дж·с</a:t>
                </a:r>
                <a:r>
                  <a:rPr lang="uk-UA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>
                    <a:latin typeface="Trebuchet MS" panose="020B0603020202020204" pitchFamily="34" charset="0"/>
                  </a:rPr>
                  <a:t>— стала Планка,  </a:t>
                </a:r>
                <a14:m>
                  <m:oMath xmlns:m="http://schemas.openxmlformats.org/officeDocument/2006/math">
                    <m:r>
                      <a:rPr lang="uk-U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>
                    <a:latin typeface="Trebuchet MS" panose="020B0603020202020204" pitchFamily="34" charset="0"/>
                  </a:rPr>
                  <a:t>— лінійна частота</a:t>
                </a:r>
                <a:r>
                  <a:rPr lang="uk-UA" dirty="0" smtClean="0">
                    <a:latin typeface="Trebuchet MS" panose="020B0603020202020204" pitchFamily="34" charset="0"/>
                  </a:rPr>
                  <a:t>.</a:t>
                </a:r>
              </a:p>
              <a:p>
                <a:endParaRPr lang="uk-UA" dirty="0" smtClean="0">
                  <a:latin typeface="Trebuchet MS" panose="020B0603020202020204" pitchFamily="34" charset="0"/>
                </a:endParaRPr>
              </a:p>
              <a:p>
                <a:r>
                  <a:rPr lang="uk-UA" dirty="0" smtClean="0">
                    <a:latin typeface="Trebuchet MS" panose="020B0603020202020204" pitchFamily="34" charset="0"/>
                  </a:rPr>
                  <a:t>Ейнштейн </a:t>
                </a:r>
                <a:r>
                  <a:rPr lang="uk-UA" dirty="0">
                    <a:latin typeface="Trebuchet MS" panose="020B0603020202020204" pitchFamily="34" charset="0"/>
                  </a:rPr>
                  <a:t>висловив припущення, що фотоефект відбувається внаслідок поглинання електроном одного кванта випромінювання, а інші кванти не можуть брати участь у цьому процесі. Тоді енергія одного кванта світла (фотона) витрачається на подолання бар'єру (виконання роботи виходу, відриву від матеріалу) і надання кінетичної енергії фотоелектрону.</a:t>
                </a:r>
              </a:p>
              <a:p>
                <a:r>
                  <a:rPr lang="uk-UA" dirty="0" smtClean="0">
                    <a:latin typeface="Trebuchet MS" panose="020B0603020202020204" pitchFamily="34" charset="0"/>
                  </a:rPr>
                  <a:t>Це </a:t>
                </a:r>
                <a:r>
                  <a:rPr lang="uk-UA" dirty="0">
                    <a:latin typeface="Trebuchet MS" panose="020B0603020202020204" pitchFamily="34" charset="0"/>
                  </a:rPr>
                  <a:t>дозволило йому записати закон збереження енергії для процесу </a:t>
                </a:r>
                <a:r>
                  <a:rPr lang="uk-UA" dirty="0" smtClean="0">
                    <a:latin typeface="Trebuchet MS" panose="020B0603020202020204" pitchFamily="34" charset="0"/>
                  </a:rPr>
                  <a:t>—рівняння </a:t>
                </a:r>
                <a:r>
                  <a:rPr lang="uk-UA" dirty="0">
                    <a:latin typeface="Trebuchet MS" panose="020B0603020202020204" pitchFamily="34" charset="0"/>
                  </a:rPr>
                  <a:t>Ейнштейна для </a:t>
                </a:r>
                <a:r>
                  <a:rPr lang="uk-UA" dirty="0" smtClean="0">
                    <a:latin typeface="Trebuchet MS" panose="020B0603020202020204" pitchFamily="34" charset="0"/>
                  </a:rPr>
                  <a:t>фотоефекту: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5" name="Прямокут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1" y="2821723"/>
                <a:ext cx="9103338" cy="2862322"/>
              </a:xfrm>
              <a:prstGeom prst="rect">
                <a:avLst/>
              </a:prstGeom>
              <a:blipFill rotWithShape="0">
                <a:blip r:embed="rId5"/>
                <a:stretch>
                  <a:fillRect l="-536" t="-1493" b="-234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04066" y="5517232"/>
                <a:ext cx="2308094" cy="6715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ru-RU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066" y="5517232"/>
                <a:ext cx="2308094" cy="671571"/>
              </a:xfrm>
              <a:prstGeom prst="rect">
                <a:avLst/>
              </a:prstGeom>
              <a:blipFill rotWithShape="0"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круглений прямокутник 14"/>
          <p:cNvSpPr/>
          <p:nvPr/>
        </p:nvSpPr>
        <p:spPr>
          <a:xfrm>
            <a:off x="3433110" y="5480556"/>
            <a:ext cx="2795074" cy="9214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67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Корпускулярно-хвильовий дуалізм</a:t>
            </a:r>
            <a:endParaRPr lang="uk-UA" sz="2800" b="1" dirty="0">
              <a:latin typeface="Trebuchet MS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11"/>
              <p:cNvSpPr/>
              <p:nvPr/>
            </p:nvSpPr>
            <p:spPr>
              <a:xfrm>
                <a:off x="1701" y="1204938"/>
                <a:ext cx="9144000" cy="4247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b="1" i="1" dirty="0" smtClean="0">
                    <a:latin typeface="Trebuchet MS" pitchFamily="34" charset="0"/>
                  </a:rPr>
                  <a:t>Корпускулярно-хвильовий дуалізм</a:t>
                </a:r>
                <a:r>
                  <a:rPr lang="uk-UA" dirty="0" smtClean="0">
                    <a:latin typeface="Trebuchet MS" pitchFamily="34" charset="0"/>
                  </a:rPr>
                  <a:t> </a:t>
                </a:r>
                <a:r>
                  <a:rPr lang="uk-UA" dirty="0">
                    <a:latin typeface="Trebuchet MS" pitchFamily="34" charset="0"/>
                  </a:rPr>
                  <a:t>— запропонована Луї де Бройлем гіпотеза про те, що будь-яка елементарна частинка має хвильові властивості, а будь-яка хвиля має властивості, характерні для частинки.</a:t>
                </a:r>
              </a:p>
              <a:p>
                <a:endParaRPr lang="uk-UA" dirty="0">
                  <a:latin typeface="Trebuchet MS" pitchFamily="34" charset="0"/>
                </a:endParaRPr>
              </a:p>
              <a:p>
                <a:r>
                  <a:rPr lang="uk-UA" dirty="0">
                    <a:latin typeface="Trebuchet MS" pitchFamily="34" charset="0"/>
                  </a:rPr>
                  <a:t>Гіпотеза де Бройля з'явилася тоді, коли стало відомо, що електромагнітні хвилі випромінюються й поглинаються порціями — квантами — </a:t>
                </a:r>
                <a:r>
                  <a:rPr lang="uk-UA" dirty="0" smtClean="0">
                    <a:latin typeface="Trebuchet MS" pitchFamily="34" charset="0"/>
                  </a:rPr>
                  <a:t> тобто</a:t>
                </a:r>
                <a:r>
                  <a:rPr lang="uk-UA" dirty="0">
                    <a:latin typeface="Trebuchet MS" pitchFamily="34" charset="0"/>
                  </a:rPr>
                  <a:t>, хвилі демонструють властивості, які раніше приписувалися лише частинкам (корпускулам).</a:t>
                </a:r>
              </a:p>
              <a:p>
                <a:endParaRPr lang="uk-UA" dirty="0">
                  <a:latin typeface="Trebuchet MS" pitchFamily="34" charset="0"/>
                </a:endParaRPr>
              </a:p>
              <a:p>
                <a:r>
                  <a:rPr lang="uk-UA" dirty="0">
                    <a:latin typeface="Trebuchet MS" pitchFamily="34" charset="0"/>
                  </a:rPr>
                  <a:t>Де Бройль висловив гіпотезу, що справедливе обернене твердження: будь-яка елементарна частинка має також хвильові властивості. Він оцінив довжину хвилі частинки, виходячи з енергетичних міркувань. Якщо електромагнітна хвиля з частотою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l-GR" dirty="0">
                    <a:latin typeface="Trebuchet MS" pitchFamily="34" charset="0"/>
                  </a:rPr>
                  <a:t> </a:t>
                </a:r>
                <a:r>
                  <a:rPr lang="uk-UA" dirty="0">
                    <a:latin typeface="Trebuchet MS" pitchFamily="34" charset="0"/>
                  </a:rPr>
                  <a:t>має енергію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uk-UA" dirty="0">
                    <a:latin typeface="Trebuchet MS" pitchFamily="34" charset="0"/>
                  </a:rPr>
                  <a:t>, то схожим чином можна визначити також частоту (а отже, й довжину хвилі) інших частинок, наприклад, електронів.</a:t>
                </a:r>
              </a:p>
              <a:p>
                <a:endParaRPr lang="uk-UA" dirty="0">
                  <a:latin typeface="Trebuchet MS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" y="1204938"/>
                <a:ext cx="9144000" cy="4247317"/>
              </a:xfrm>
              <a:prstGeom prst="rect">
                <a:avLst/>
              </a:prstGeom>
              <a:blipFill rotWithShape="0">
                <a:blip r:embed="rId4"/>
                <a:stretch>
                  <a:fillRect l="-533" t="-1006" r="-33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17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>
                <a:latin typeface="Trebuchet MS" pitchFamily="34" charset="0"/>
              </a:rPr>
              <a:t>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Корпускулярно-хвильовий дуалізм</a:t>
            </a:r>
            <a:endParaRPr lang="uk-UA" sz="28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88325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itchFamily="34" charset="0"/>
              </a:rPr>
              <a:t>Енергія частинки згідно з положеннями теорії відносності залежить від її маси. Тоді для визначення довжини хвилі де Бройля </a:t>
            </a:r>
            <a:r>
              <a:rPr lang="el-GR" i="1" dirty="0">
                <a:latin typeface="Trebuchet MS" pitchFamily="34" charset="0"/>
              </a:rPr>
              <a:t>λ</a:t>
            </a:r>
            <a:r>
              <a:rPr lang="el-GR" dirty="0">
                <a:latin typeface="Trebuchet MS" pitchFamily="34" charset="0"/>
              </a:rPr>
              <a:t> </a:t>
            </a:r>
            <a:r>
              <a:rPr lang="uk-UA" dirty="0">
                <a:latin typeface="Trebuchet MS" pitchFamily="34" charset="0"/>
              </a:rPr>
              <a:t>можна скористатися </a:t>
            </a:r>
            <a:r>
              <a:rPr lang="uk-UA" dirty="0" smtClean="0">
                <a:latin typeface="Trebuchet MS" pitchFamily="34" charset="0"/>
              </a:rPr>
              <a:t>співвідношенням</a:t>
            </a:r>
            <a:r>
              <a:rPr lang="en-US" dirty="0">
                <a:latin typeface="Trebuchet MS" pitchFamily="34" charset="0"/>
              </a:rPr>
              <a:t>: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Picture 2" descr="The Holographic Universe | Quantum mechanics, Physics memes, Phys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02370"/>
            <a:ext cx="4407930" cy="332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18282" y="2061351"/>
                <a:ext cx="2695866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h𝑐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282" y="2061351"/>
                <a:ext cx="2695866" cy="70121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круглений прямокутник 14"/>
          <p:cNvSpPr/>
          <p:nvPr/>
        </p:nvSpPr>
        <p:spPr>
          <a:xfrm>
            <a:off x="1800392" y="1964866"/>
            <a:ext cx="3131647" cy="96007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/>
          <p:cNvSpPr/>
          <p:nvPr/>
        </p:nvSpPr>
        <p:spPr>
          <a:xfrm>
            <a:off x="18552" y="3284984"/>
            <a:ext cx="4744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Гіпотеза де Бройля знайшла підтвердження, коли в 1925 р. </a:t>
            </a:r>
            <a:r>
              <a:rPr lang="uk-UA" dirty="0" err="1">
                <a:latin typeface="Trebuchet MS" panose="020B0603020202020204" pitchFamily="34" charset="0"/>
              </a:rPr>
              <a:t>Ервін</a:t>
            </a:r>
            <a:r>
              <a:rPr lang="uk-UA" dirty="0">
                <a:latin typeface="Trebuchet MS" panose="020B0603020202020204" pitchFamily="34" charset="0"/>
              </a:rPr>
              <a:t> </a:t>
            </a:r>
            <a:r>
              <a:rPr lang="uk-UA" dirty="0" err="1">
                <a:latin typeface="Trebuchet MS" panose="020B0603020202020204" pitchFamily="34" charset="0"/>
              </a:rPr>
              <a:t>Шредінгер</a:t>
            </a:r>
            <a:r>
              <a:rPr lang="uk-UA" dirty="0">
                <a:latin typeface="Trebuchet MS" panose="020B0603020202020204" pitchFamily="34" charset="0"/>
              </a:rPr>
              <a:t> використав її для запису хвильового рівняння.</a:t>
            </a:r>
          </a:p>
          <a:p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Експериментальне відкриття в 1927 р. явища дифракції електронів остаточно підтвердило справедливість корпускулярно-хвильового дуалізму.</a:t>
            </a:r>
          </a:p>
        </p:txBody>
      </p:sp>
      <p:sp>
        <p:nvSpPr>
          <p:cNvPr id="16" name="Округлений прямокутник 15"/>
          <p:cNvSpPr/>
          <p:nvPr/>
        </p:nvSpPr>
        <p:spPr>
          <a:xfrm>
            <a:off x="3347864" y="2049111"/>
            <a:ext cx="1440160" cy="791585"/>
          </a:xfrm>
          <a:prstGeom prst="roundRect">
            <a:avLst/>
          </a:prstGeom>
          <a:noFill/>
          <a:ln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1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Виникнення квантової механіки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-11750" y="980728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itchFamily="34" charset="0"/>
              </a:rPr>
              <a:t>Копенгагенська інтерпретація — ймовірнісне трактування рівнянь квантової механіки, в якому вектор стану квантової системи визначає амплітуду ймовірності.</a:t>
            </a:r>
          </a:p>
          <a:p>
            <a:endParaRPr lang="uk-UA" dirty="0">
              <a:latin typeface="Trebuchet MS" pitchFamily="34" charset="0"/>
            </a:endParaRPr>
          </a:p>
          <a:p>
            <a:r>
              <a:rPr lang="uk-UA" dirty="0">
                <a:latin typeface="Trebuchet MS" pitchFamily="34" charset="0"/>
              </a:rPr>
              <a:t>Копенгагенська інтерпретація склалася в 1927 році під час співпраці Вернера </a:t>
            </a:r>
            <a:r>
              <a:rPr lang="uk-UA" dirty="0" err="1">
                <a:latin typeface="Trebuchet MS" pitchFamily="34" charset="0"/>
              </a:rPr>
              <a:t>Гайзенберга</a:t>
            </a:r>
            <a:r>
              <a:rPr lang="uk-UA" dirty="0">
                <a:latin typeface="Trebuchet MS" pitchFamily="34" charset="0"/>
              </a:rPr>
              <a:t> і Нільса Бора в Копенгагені, Данія. На той час склалася ситуація, коли в розпорядженні фізиків були рівняння, що могли з успіхом пояснити й передбачити явища, незрозумілі з погляду класичної фізики. Однак якісні міркування потребували вміння мислити, користуючись новими некласичними поняттями.</a:t>
            </a:r>
          </a:p>
          <a:p>
            <a:endParaRPr lang="uk-UA" dirty="0">
              <a:latin typeface="Trebuchet MS" pitchFamily="34" charset="0"/>
            </a:endParaRPr>
          </a:p>
          <a:p>
            <a:r>
              <a:rPr lang="uk-UA" dirty="0">
                <a:latin typeface="Trebuchet MS" pitchFamily="34" charset="0"/>
              </a:rPr>
              <a:t>Строгого формулювання копенгагенської інтерпретації не існує, оскільки вона складалася, вбираючи в себе ідеї багатьох </a:t>
            </a:r>
            <a:r>
              <a:rPr lang="uk-UA" dirty="0" smtClean="0">
                <a:latin typeface="Trebuchet MS" pitchFamily="34" charset="0"/>
              </a:rPr>
              <a:t>фізиків.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5543600" y="4916110"/>
            <a:ext cx="360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I think </a:t>
            </a:r>
            <a:r>
              <a:rPr lang="en-US" b="1" dirty="0">
                <a:latin typeface="Arial" panose="020B0604020202020204" pitchFamily="34" charset="0"/>
              </a:rPr>
              <a:t>I can safely say that nobody understands quantum mechanics</a:t>
            </a:r>
            <a:r>
              <a:rPr lang="en-US" b="1" dirty="0" smtClean="0">
                <a:latin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r>
              <a:rPr lang="en-US" i="1" dirty="0"/>
              <a:t>Richard Phillips Feynman</a:t>
            </a:r>
            <a:endParaRPr lang="uk-UA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Принцип невизначеності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052736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rebuchet MS" panose="020B0603020202020204" pitchFamily="34" charset="0"/>
              </a:rPr>
              <a:t>Принцип невизначеності</a:t>
            </a:r>
            <a:r>
              <a:rPr lang="uk-UA" dirty="0">
                <a:latin typeface="Trebuchet MS" panose="020B0603020202020204" pitchFamily="34" charset="0"/>
              </a:rPr>
              <a:t> є фундаментальною засадою квантової механіки, яка стверджує, що принципово неможливо одночасно виміряти з довільною точністю координати й імпульси квантового об'єкта. Це твердження справедливе не лише щодо вимірювання, а й щодо теоретичної побудови квантового стану системи. Тобто, неможливо побудувати такий квантовий стан, в якому система одночасно характеризувалася б точними значеннями координати та </a:t>
            </a:r>
            <a:r>
              <a:rPr lang="uk-UA" dirty="0" smtClean="0">
                <a:latin typeface="Trebuchet MS" panose="020B0603020202020204" pitchFamily="34" charset="0"/>
              </a:rPr>
              <a:t>імпульсу</a:t>
            </a:r>
            <a:r>
              <a:rPr lang="en-US" dirty="0">
                <a:latin typeface="Trebuchet MS" panose="020B0603020202020204" pitchFamily="34" charset="0"/>
              </a:rPr>
              <a:t>:</a:t>
            </a:r>
            <a:endParaRPr lang="uk-UA" dirty="0" smtClean="0">
              <a:latin typeface="Trebuchet MS" panose="020B0603020202020204" pitchFamily="34" charset="0"/>
            </a:endParaRPr>
          </a:p>
        </p:txBody>
      </p:sp>
      <p:pic>
        <p:nvPicPr>
          <p:cNvPr id="2050" name="Picture 2" descr="https://upload.wikimedia.org/wikipedia/commons/thumb/b/b0/Heisenberg_10.jpg/200px-Heisenberg_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084061"/>
            <a:ext cx="2107808" cy="310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21796" y="5632827"/>
            <a:ext cx="6422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Принцип невизначеності сформулював у </a:t>
            </a:r>
            <a:r>
              <a:rPr lang="uk-UA" dirty="0" smtClean="0">
                <a:latin typeface="Trebuchet MS" panose="020B0603020202020204" pitchFamily="34" charset="0"/>
              </a:rPr>
              <a:t>1927 р. німецький</a:t>
            </a:r>
            <a:r>
              <a:rPr lang="uk-UA" dirty="0">
                <a:latin typeface="Trebuchet MS" panose="020B0603020202020204" pitchFamily="34" charset="0"/>
              </a:rPr>
              <a:t> фізик Вернер </a:t>
            </a:r>
            <a:r>
              <a:rPr lang="uk-UA" dirty="0" err="1">
                <a:latin typeface="Trebuchet MS" panose="020B0603020202020204" pitchFamily="34" charset="0"/>
              </a:rPr>
              <a:t>Гейзенберґ</a:t>
            </a:r>
            <a:r>
              <a:rPr lang="uk-UA" dirty="0">
                <a:latin typeface="Trebuchet MS" panose="020B0603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31640" y="3118151"/>
                <a:ext cx="3720699" cy="7387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uk-UA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uk-UA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d>
                        <m:dPr>
                          <m:begChr m:val="⟨"/>
                          <m:endChr m:val="⟩"/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uk-UA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uk-UA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ℏ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118151"/>
                <a:ext cx="3720699" cy="7387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круглений прямокутник 13"/>
          <p:cNvSpPr/>
          <p:nvPr/>
        </p:nvSpPr>
        <p:spPr>
          <a:xfrm>
            <a:off x="1187624" y="3068960"/>
            <a:ext cx="4049384" cy="96007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кутник 3"/>
              <p:cNvSpPr/>
              <p:nvPr/>
            </p:nvSpPr>
            <p:spPr>
              <a:xfrm>
                <a:off x="0" y="4176192"/>
                <a:ext cx="694826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де кутові дужки означають усереднення, а</a:t>
                </a:r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>
                    <a:latin typeface="Trebuchet MS" panose="020B0603020202020204" pitchFamily="34" charset="0"/>
                  </a:rPr>
                  <a:t>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>
                    <a:latin typeface="Trebuchet MS" panose="020B0603020202020204" pitchFamily="34" charset="0"/>
                  </a:rPr>
                  <a:t>- математичні сподівання відповідних </a:t>
                </a:r>
                <a:r>
                  <a:rPr lang="uk-UA" dirty="0" smtClean="0">
                    <a:latin typeface="Trebuchet MS" panose="020B0603020202020204" pitchFamily="34" charset="0"/>
                  </a:rPr>
                  <a:t>величин</a:t>
                </a:r>
                <a:r>
                  <a:rPr lang="en-US" dirty="0" smtClean="0">
                    <a:latin typeface="Trebuchet MS" panose="020B0603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ℏ</m:t>
                    </m:r>
                    <m:r>
                      <a:rPr lang="uk-UA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uk-U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 - </a:t>
                </a:r>
                <a:r>
                  <a:rPr lang="uk-UA" dirty="0" smtClean="0">
                    <a:latin typeface="Trebuchet MS" panose="020B0603020202020204" pitchFamily="34" charset="0"/>
                  </a:rPr>
                  <a:t>зведена стала Планка.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4" name="Прямокут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76192"/>
                <a:ext cx="6948264" cy="923330"/>
              </a:xfrm>
              <a:prstGeom prst="rect">
                <a:avLst/>
              </a:prstGeom>
              <a:blipFill rotWithShape="0">
                <a:blip r:embed="rId6"/>
                <a:stretch>
                  <a:fillRect l="-702" t="-16447" b="-4078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0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Інтерпретація принципу </a:t>
            </a:r>
            <a:r>
              <a:rPr lang="uk-UA" sz="2400" b="1" dirty="0">
                <a:latin typeface="Trebuchet MS" pitchFamily="34" charset="0"/>
              </a:rPr>
              <a:t>невизначеності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201528"/>
            <a:ext cx="9144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З фізичної точки зору можна сказати, що принцип невизначеності пов'язаний з ефектом спостерігача — спостереження, що проводиться над системою, впливає на стан цієї системи. Наприклад, визначити положення частинки можна, пропустивши її через тонку щілину. Але, оскільки частинка має хвильові властивості, вона буде </a:t>
            </a:r>
            <a:r>
              <a:rPr lang="uk-UA" dirty="0" err="1">
                <a:latin typeface="Trebuchet MS" panose="020B0603020202020204" pitchFamily="34" charset="0"/>
              </a:rPr>
              <a:t>дифрагувати</a:t>
            </a:r>
            <a:r>
              <a:rPr lang="uk-UA" dirty="0">
                <a:latin typeface="Trebuchet MS" panose="020B0603020202020204" pitchFamily="34" charset="0"/>
              </a:rPr>
              <a:t> на щілині, і її імпульс зміниться. Іншим способом дізнатися положення частинки є освітити її, і спостерігати за відбитими фотонами. Але при цьому, оскільки кванти світла також несуть в собі деякий імпульс, вони </a:t>
            </a:r>
            <a:r>
              <a:rPr lang="uk-UA" dirty="0" err="1">
                <a:latin typeface="Trebuchet MS" panose="020B0603020202020204" pitchFamily="34" charset="0"/>
              </a:rPr>
              <a:t>передадуть</a:t>
            </a:r>
            <a:r>
              <a:rPr lang="uk-UA" dirty="0">
                <a:latin typeface="Trebuchet MS" panose="020B0603020202020204" pitchFamily="34" charset="0"/>
              </a:rPr>
              <a:t> його частинці. При чому, чим менша довжина хвилі світла, тим точніше можна встановити місцеположення частинки, але тим більший імпульс він несе</a:t>
            </a:r>
            <a:r>
              <a:rPr lang="uk-UA" dirty="0" smtClean="0">
                <a:latin typeface="Trebuchet MS" panose="020B0603020202020204" pitchFamily="34" charset="0"/>
              </a:rPr>
              <a:t>.</a:t>
            </a:r>
          </a:p>
          <a:p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В реальності, не тільки ці способи, а й будь-який інший, буде мати той самий ефект: чим більш точно він дозволить визначити координату, тим більшу непередбачувану зміну він </a:t>
            </a:r>
            <a:r>
              <a:rPr lang="uk-UA" dirty="0" err="1">
                <a:latin typeface="Trebuchet MS" panose="020B0603020202020204" pitchFamily="34" charset="0"/>
              </a:rPr>
              <a:t>внесе</a:t>
            </a:r>
            <a:r>
              <a:rPr lang="uk-UA" dirty="0">
                <a:latin typeface="Trebuchet MS" panose="020B0603020202020204" pitchFamily="34" charset="0"/>
              </a:rPr>
              <a:t> в імпульс частинки, і навпаки.</a:t>
            </a:r>
          </a:p>
          <a:p>
            <a:r>
              <a:rPr lang="uk-UA" dirty="0">
                <a:latin typeface="Trebuchet MS" panose="020B0603020202020204" pitchFamily="34" charset="0"/>
              </a:rPr>
              <a:t>Варто зазначити, що принцип невизначеності не забороняє як завгодно точні виміри будь-якого з цих двох параметрів, а вказує лише на неможливість </a:t>
            </a:r>
            <a:r>
              <a:rPr lang="uk-UA" i="1" dirty="0">
                <a:latin typeface="Trebuchet MS" panose="020B0603020202020204" pitchFamily="34" charset="0"/>
              </a:rPr>
              <a:t>одночасного</a:t>
            </a:r>
            <a:r>
              <a:rPr lang="uk-UA" dirty="0">
                <a:latin typeface="Trebuchet MS" panose="020B0603020202020204" pitchFamily="34" charset="0"/>
              </a:rPr>
              <a:t> виміру </a:t>
            </a:r>
            <a:r>
              <a:rPr lang="uk-UA" dirty="0" smtClean="0">
                <a:latin typeface="Trebuchet MS" panose="020B0603020202020204" pitchFamily="34" charset="0"/>
              </a:rPr>
              <a:t>обох</a:t>
            </a:r>
            <a:r>
              <a:rPr lang="uk-UA" dirty="0">
                <a:latin typeface="Trebuchet MS" panose="020B0603020202020204" pitchFamily="34" charset="0"/>
              </a:rPr>
              <a:t>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4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Одновимірне стаціонарне рівняння </a:t>
            </a:r>
            <a:r>
              <a:rPr lang="uk-UA" sz="2400" b="1" dirty="0" err="1" smtClean="0">
                <a:latin typeface="Trebuchet MS" pitchFamily="34" charset="0"/>
              </a:rPr>
              <a:t>Шредінгера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196752"/>
            <a:ext cx="5442040" cy="10444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2"/>
              <p:cNvSpPr/>
              <p:nvPr/>
            </p:nvSpPr>
            <p:spPr>
              <a:xfrm>
                <a:off x="23498" y="2348880"/>
                <a:ext cx="9120502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де </a:t>
                </a:r>
                <a14:m>
                  <m:oMath xmlns:m="http://schemas.openxmlformats.org/officeDocument/2006/math">
                    <m:r>
                      <a:rPr lang="uk-U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ℏ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>
                    <a:latin typeface="Trebuchet MS" panose="020B0603020202020204" pitchFamily="34" charset="0"/>
                  </a:rPr>
                  <a:t>— </a:t>
                </a:r>
                <a:r>
                  <a:rPr lang="uk-UA" dirty="0" smtClean="0">
                    <a:latin typeface="Trebuchet MS" panose="020B0603020202020204" pitchFamily="34" charset="0"/>
                  </a:rPr>
                  <a:t>зведена стала </a:t>
                </a:r>
                <a:r>
                  <a:rPr lang="uk-UA" dirty="0">
                    <a:latin typeface="Trebuchet MS" panose="020B0603020202020204" pitchFamily="34" charset="0"/>
                  </a:rPr>
                  <a:t>Планка</a:t>
                </a:r>
                <a:r>
                  <a:rPr lang="uk-UA" dirty="0" smtClean="0">
                    <a:latin typeface="Trebuchet MS" panose="020B0603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— </a:t>
                </a:r>
                <a:r>
                  <a:rPr lang="uk-UA" dirty="0">
                    <a:latin typeface="Trebuchet MS" panose="020B0603020202020204" pitchFamily="34" charset="0"/>
                  </a:rPr>
                  <a:t>маса частинки</a:t>
                </a:r>
                <a:r>
                  <a:rPr lang="uk-UA" dirty="0" smtClean="0">
                    <a:latin typeface="Trebuchet MS" panose="020B0603020202020204" pitchFamily="34" charset="0"/>
                  </a:rPr>
                  <a:t>,</a:t>
                </a:r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>
                    <a:latin typeface="Trebuchet MS" panose="020B0603020202020204" pitchFamily="34" charset="0"/>
                  </a:rPr>
                  <a:t>— потенціальна енергія</a:t>
                </a:r>
                <a:r>
                  <a:rPr lang="uk-UA" dirty="0" smtClean="0">
                    <a:latin typeface="Trebuchet MS" panose="020B0603020202020204" pitchFamily="34" charset="0"/>
                  </a:rPr>
                  <a:t>,</a:t>
                </a:r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 smtClean="0">
                    <a:latin typeface="Trebuchet MS" panose="020B0603020202020204" pitchFamily="34" charset="0"/>
                  </a:rPr>
                  <a:t>— </a:t>
                </a:r>
                <a:r>
                  <a:rPr lang="uk-UA" dirty="0">
                    <a:latin typeface="Trebuchet MS" panose="020B0603020202020204" pitchFamily="34" charset="0"/>
                  </a:rPr>
                  <a:t>повна енергія</a:t>
                </a:r>
                <a:r>
                  <a:rPr lang="uk-UA" dirty="0" smtClean="0">
                    <a:latin typeface="Trebuchet MS" panose="020B0603020202020204" pitchFamily="34" charset="0"/>
                  </a:rPr>
                  <a:t>,</a:t>
                </a:r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 smtClean="0">
                    <a:latin typeface="Trebuchet MS" panose="020B0603020202020204" pitchFamily="34" charset="0"/>
                  </a:rPr>
                  <a:t>— </a:t>
                </a:r>
                <a:r>
                  <a:rPr lang="uk-UA" dirty="0">
                    <a:latin typeface="Trebuchet MS" panose="020B0603020202020204" pitchFamily="34" charset="0"/>
                  </a:rPr>
                  <a:t>хвильова функція. </a:t>
                </a:r>
                <a:endParaRPr lang="en-US" dirty="0" smtClean="0">
                  <a:latin typeface="Trebuchet MS" panose="020B0603020202020204" pitchFamily="34" charset="0"/>
                </a:endParaRPr>
              </a:p>
              <a:p>
                <a:r>
                  <a:rPr lang="uk-UA" dirty="0" smtClean="0">
                    <a:latin typeface="Trebuchet MS" panose="020B0603020202020204" pitchFamily="34" charset="0"/>
                  </a:rPr>
                  <a:t>Для </a:t>
                </a:r>
                <a:r>
                  <a:rPr lang="uk-UA" dirty="0">
                    <a:latin typeface="Trebuchet MS" panose="020B0603020202020204" pitchFamily="34" charset="0"/>
                  </a:rPr>
                  <a:t>повної постановки задачі про знаходження </a:t>
                </a:r>
                <a:r>
                  <a:rPr lang="uk-UA" dirty="0" smtClean="0">
                    <a:latin typeface="Trebuchet MS" panose="020B0603020202020204" pitchFamily="34" charset="0"/>
                  </a:rPr>
                  <a:t>розв’язку цього рівняння треба </a:t>
                </a:r>
                <a:r>
                  <a:rPr lang="uk-UA" dirty="0">
                    <a:latin typeface="Trebuchet MS" panose="020B0603020202020204" pitchFamily="34" charset="0"/>
                  </a:rPr>
                  <a:t>задати також граничні умови, які представляються в загальному вигляді для інтервалу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3" name="Прямокут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8" y="2348880"/>
                <a:ext cx="9120502" cy="1477328"/>
              </a:xfrm>
              <a:prstGeom prst="rect">
                <a:avLst/>
              </a:prstGeom>
              <a:blipFill rotWithShape="0">
                <a:blip r:embed="rId5"/>
                <a:stretch>
                  <a:fillRect l="-602" t="-2469" b="-493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3807" y="3815238"/>
            <a:ext cx="3288591" cy="15231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кутник 4"/>
              <p:cNvSpPr/>
              <p:nvPr/>
            </p:nvSpPr>
            <p:spPr>
              <a:xfrm>
                <a:off x="55375" y="5470194"/>
                <a:ext cx="905829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dirty="0" smtClean="0">
                    <a:latin typeface="Trebuchet MS" panose="020B0603020202020204" pitchFamily="34" charset="0"/>
                  </a:rPr>
                  <a:t>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k-UA" dirty="0" smtClean="0">
                    <a:latin typeface="Trebuchet MS" panose="020B0603020202020204" pitchFamily="34" charset="0"/>
                  </a:rPr>
                  <a:t> </a:t>
                </a:r>
                <a:r>
                  <a:rPr lang="uk-UA" dirty="0">
                    <a:latin typeface="Trebuchet MS" panose="020B0603020202020204" pitchFamily="34" charset="0"/>
                  </a:rPr>
                  <a:t>— </a:t>
                </a:r>
                <a:r>
                  <a:rPr lang="uk-UA" dirty="0" smtClean="0">
                    <a:latin typeface="Trebuchet MS" panose="020B0603020202020204" pitchFamily="34" charset="0"/>
                  </a:rPr>
                  <a:t>константи, значення яких визначається природою досліджуваних частинок (електрони, протони, нейтрони тощо)</a:t>
                </a:r>
                <a:endParaRPr lang="uk-UA" dirty="0"/>
              </a:p>
            </p:txBody>
          </p:sp>
        </mc:Choice>
        <mc:Fallback xmlns="">
          <p:sp>
            <p:nvSpPr>
              <p:cNvPr id="5" name="Прямокут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5" y="5470194"/>
                <a:ext cx="9058292" cy="646331"/>
              </a:xfrm>
              <a:prstGeom prst="rect">
                <a:avLst/>
              </a:prstGeom>
              <a:blipFill rotWithShape="0">
                <a:blip r:embed="rId7"/>
                <a:stretch>
                  <a:fillRect l="-538" t="-5660" r="-606" b="-1226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6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Одновимірне </a:t>
            </a:r>
            <a:r>
              <a:rPr lang="uk-UA" sz="2400" b="1" dirty="0">
                <a:latin typeface="Trebuchet MS" pitchFamily="34" charset="0"/>
              </a:rPr>
              <a:t>стаціонарне рівняння </a:t>
            </a:r>
            <a:r>
              <a:rPr lang="uk-UA" sz="2400" b="1" dirty="0" err="1">
                <a:latin typeface="Trebuchet MS" pitchFamily="34" charset="0"/>
              </a:rPr>
              <a:t>Шредінгера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975323"/>
            <a:ext cx="5544616" cy="51749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9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mtClean="0">
                <a:latin typeface="Trebuchet MS" pitchFamily="34" charset="0"/>
              </a:rPr>
              <a:t>  1</a:t>
            </a:r>
            <a:endParaRPr lang="uk-UA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Передумови для виникнення квантової механіки</a:t>
            </a:r>
          </a:p>
          <a:p>
            <a:r>
              <a:rPr lang="ru-RU" sz="2400" b="1" dirty="0" smtClean="0">
                <a:latin typeface="Trebuchet MS" pitchFamily="34" charset="0"/>
              </a:rPr>
              <a:t>Теплове </a:t>
            </a:r>
            <a:r>
              <a:rPr lang="uk-UA" sz="2400" b="1" dirty="0" smtClean="0">
                <a:latin typeface="Trebuchet MS" pitchFamily="34" charset="0"/>
              </a:rPr>
              <a:t>випромінювання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-9799" y="877647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Trebuchet MS" panose="020B0603020202020204" pitchFamily="34" charset="0"/>
              </a:rPr>
              <a:t>Теплове випромінювання</a:t>
            </a:r>
            <a:r>
              <a:rPr lang="uk-UA" dirty="0">
                <a:latin typeface="Trebuchet MS" panose="020B0603020202020204" pitchFamily="34" charset="0"/>
              </a:rPr>
              <a:t> - це результат перетворення внутрішньої енергії тіл в енергію електромагнітних коливань. При попаданні теплових променів (хвиль) на інше тіло, їх енергія частково поглинається ним, перетворюючись знову в внутрішню. Так відбувається променевий теплообмін між тілами</a:t>
            </a:r>
            <a:r>
              <a:rPr lang="uk-UA" dirty="0" smtClean="0">
                <a:latin typeface="Trebuchet MS" panose="020B0603020202020204" pitchFamily="34" charset="0"/>
              </a:rPr>
              <a:t>. Теплообмін </a:t>
            </a:r>
            <a:r>
              <a:rPr lang="uk-UA" dirty="0">
                <a:latin typeface="Trebuchet MS" panose="020B0603020202020204" pitchFamily="34" charset="0"/>
              </a:rPr>
              <a:t>випромінюванням відбувається безупинно між тілами, довільно розташованими в просторі. Теплове випромінювання властиво всім тілам: твердим, рідким і газоподібним</a:t>
            </a:r>
            <a:r>
              <a:rPr lang="uk-UA" dirty="0" smtClean="0">
                <a:latin typeface="Trebuchet MS" panose="020B0603020202020204" pitchFamily="34" charset="0"/>
              </a:rPr>
              <a:t>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3074" name="Picture 2" descr="Добра фізика: Теплове випромінюванн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1" y="2859608"/>
            <a:ext cx="6676668" cy="362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4263131" y="2981631"/>
            <a:ext cx="48474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Теплове випромінювання є найпоширенішим у природі. Воно здійснюється за рахунок енергії теплового руху атомів і молекул речовини, тобто за рахунок внутрішньої енергії і тому залежить від температури речовини</a:t>
            </a:r>
            <a:r>
              <a:rPr lang="uk-UA" dirty="0" smtClean="0">
                <a:latin typeface="Trebuchet MS" panose="020B0603020202020204" pitchFamily="34" charset="0"/>
              </a:rPr>
              <a:t>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Тунельний ефект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5122" name="Picture 2" descr="https://upload.wikimedia.org/wikipedia/commons/thumb/3/3f/Quantum_Tunnelling_animation.gif/350px-Quantum_Tunnelling_animati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00" y="2780928"/>
            <a:ext cx="72008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1" y="980728"/>
            <a:ext cx="9113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>
                <a:latin typeface="Trebuchet MS" panose="020B0603020202020204" pitchFamily="34" charset="0"/>
              </a:rPr>
              <a:t>Тунелювання</a:t>
            </a:r>
            <a:r>
              <a:rPr lang="uk-UA" dirty="0">
                <a:latin typeface="Trebuchet MS" panose="020B0603020202020204" pitchFamily="34" charset="0"/>
              </a:rPr>
              <a:t> або тунельний ефект — фізичне явище, яке полягає в тому, що фізичний об'єкт долає потенційний бар'єр, величина якого більша від його кінетичної енергії.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352303"/>
            <a:ext cx="4800600" cy="8572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8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Спін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237384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rebuchet MS" pitchFamily="34" charset="0"/>
              </a:rPr>
              <a:t>Спін</a:t>
            </a:r>
            <a:r>
              <a:rPr lang="uk-UA" dirty="0">
                <a:latin typeface="Trebuchet MS" pitchFamily="34" charset="0"/>
              </a:rPr>
              <a:t> (</a:t>
            </a:r>
            <a:r>
              <a:rPr lang="uk-UA" dirty="0" err="1">
                <a:latin typeface="Trebuchet MS" pitchFamily="34" charset="0"/>
              </a:rPr>
              <a:t>англ</a:t>
            </a:r>
            <a:r>
              <a:rPr lang="uk-UA" dirty="0">
                <a:latin typeface="Trebuchet MS" pitchFamily="34" charset="0"/>
              </a:rPr>
              <a:t>. </a:t>
            </a:r>
            <a:r>
              <a:rPr lang="en-US" dirty="0">
                <a:latin typeface="Trebuchet MS" pitchFamily="34" charset="0"/>
              </a:rPr>
              <a:t>spin — </a:t>
            </a:r>
            <a:r>
              <a:rPr lang="uk-UA" dirty="0">
                <a:latin typeface="Trebuchet MS" pitchFamily="34" charset="0"/>
              </a:rPr>
              <a:t>веретено) — фундаментальна характеристика частинки (наприклад атомного ядра чи елементарної частинки), яка в деякому відношенні аналогічна «власному моменту імпульсу частинки». Спін є квантовою властивістю частинок і не має аналогів у класичній фізиці. Тоді як класичний момент імпульсу виникає внаслідок обертання масивного тіла зі скінченними розмірами, спін властивий навіть частинкам, які на сьогодні вважаються точковими, і не пов'язаний із жодним обертанням мас всередині такої частки. Спін неточкових частинок, наприклад атомних </a:t>
            </a:r>
            <a:r>
              <a:rPr lang="uk-UA" dirty="0" err="1">
                <a:latin typeface="Trebuchet MS" pitchFamily="34" charset="0"/>
              </a:rPr>
              <a:t>ядер</a:t>
            </a:r>
            <a:r>
              <a:rPr lang="uk-UA" dirty="0">
                <a:latin typeface="Trebuchet MS" pitchFamily="34" charset="0"/>
              </a:rPr>
              <a:t> чи адронів, є векторною сумою </a:t>
            </a:r>
            <a:r>
              <a:rPr lang="uk-UA" dirty="0" err="1">
                <a:latin typeface="Trebuchet MS" pitchFamily="34" charset="0"/>
              </a:rPr>
              <a:t>спінів</a:t>
            </a:r>
            <a:r>
              <a:rPr lang="uk-UA" dirty="0">
                <a:latin typeface="Trebuchet MS" pitchFamily="34" charset="0"/>
              </a:rPr>
              <a:t> та орбітального моменту імпульсу її складових частин (нейтронів та протонів у випадку ядра, кварків у випадку адронів). Тобто і у цьому випадку спін лише частково пов'язаний з обертальним рухом всередині частинки.</a:t>
            </a:r>
          </a:p>
          <a:p>
            <a:endParaRPr lang="uk-UA" dirty="0">
              <a:latin typeface="Trebuchet MS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7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На</a:t>
            </a:r>
            <a:r>
              <a:rPr lang="ru-RU" sz="2400" b="1" dirty="0">
                <a:latin typeface="Trebuchet MS" pitchFamily="34" charset="0"/>
              </a:rPr>
              <a:t>п</a:t>
            </a:r>
            <a:r>
              <a:rPr lang="uk-UA" sz="2400" b="1" dirty="0" err="1" smtClean="0">
                <a:latin typeface="Trebuchet MS" pitchFamily="34" charset="0"/>
              </a:rPr>
              <a:t>івцілий</a:t>
            </a:r>
            <a:r>
              <a:rPr lang="uk-UA" sz="2400" b="1" dirty="0" smtClean="0">
                <a:latin typeface="Trebuchet MS" pitchFamily="34" charset="0"/>
              </a:rPr>
              <a:t> спін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6146" name="Picture 2" descr="Quantum Mechanics 8a - Spin I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1" y="1209720"/>
            <a:ext cx="9063872" cy="509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6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Елементарні частинки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7170" name="Picture 2" descr="https://i0.wp.com/alevelphysics.co.uk/wp-content/uploads/2018/05/Figure-01-20.jpg?resize=825%2C5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280920" cy="528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3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23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9218" name="Picture 2" descr="classification-of-elementry-partic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563455" cy="481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Елементарні частинки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68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r>
              <a:rPr lang="en-US" dirty="0" smtClean="0">
                <a:latin typeface="Trebuchet MS" pitchFamily="34" charset="0"/>
              </a:rPr>
              <a:t>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Елементарні частинки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716" y="912590"/>
            <a:ext cx="5112568" cy="55368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Елементарні частинки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0242" name="Picture 2" descr="standard model of elementary particles with antipartic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310265" cy="516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4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</a:t>
            </a:r>
            <a:r>
              <a:rPr lang="uk-UA" dirty="0" smtClean="0">
                <a:latin typeface="Trebuchet MS" pitchFamily="34" charset="0"/>
              </a:rPr>
              <a:t>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Нуклони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9102"/>
            <a:ext cx="9144000" cy="39597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1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</a:t>
            </a:r>
            <a:r>
              <a:rPr lang="uk-UA" dirty="0" smtClean="0">
                <a:latin typeface="Trebuchet MS" pitchFamily="34" charset="0"/>
              </a:rPr>
              <a:t>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Діаграми </a:t>
            </a:r>
            <a:r>
              <a:rPr lang="uk-UA" sz="2400" b="1" dirty="0" err="1" smtClean="0">
                <a:latin typeface="Trebuchet MS" pitchFamily="34" charset="0"/>
              </a:rPr>
              <a:t>Фейнмана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290" name="Picture 2" descr="Exchange Particles | Feynman diagram, Physics and mathematics, Phys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289" y="1272931"/>
            <a:ext cx="6624736" cy="500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9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Резюме</a:t>
            </a:r>
            <a:endParaRPr lang="uk-UA" sz="2400" b="1" dirty="0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5345124"/>
            <a:ext cx="8388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Це була остання лекція в нашому курсі</a:t>
            </a:r>
            <a:r>
              <a:rPr lang="uk-UA" sz="2400" b="1" dirty="0">
                <a:latin typeface="Trebuchet MS" pitchFamily="34" charset="0"/>
              </a:rPr>
              <a:t> </a:t>
            </a:r>
            <a:r>
              <a:rPr lang="uk-UA" sz="2400" b="1" dirty="0" smtClean="0">
                <a:latin typeface="Trebuchet MS" pitchFamily="34" charset="0"/>
              </a:rPr>
              <a:t>фізики.</a:t>
            </a:r>
          </a:p>
          <a:p>
            <a:pPr algn="r"/>
            <a:r>
              <a:rPr lang="uk-UA" sz="2400" b="1" dirty="0" smtClean="0">
                <a:latin typeface="Trebuchet MS" pitchFamily="34" charset="0"/>
              </a:rPr>
              <a:t>Дякую за увагу!..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412776"/>
            <a:ext cx="3733045" cy="28803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rebuchet MS" pitchFamily="34" charset="0"/>
              </a:rPr>
              <a:t>Теплове </a:t>
            </a:r>
            <a:r>
              <a:rPr lang="uk-UA" sz="2400" b="1" dirty="0" smtClean="0">
                <a:latin typeface="Trebuchet MS" pitchFamily="34" charset="0"/>
              </a:rPr>
              <a:t>випромінювання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80728"/>
            <a:ext cx="44279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Оточимо випромінююче тіло оболонкою з ідеально відбивальною поверхнею. Повітря з оболонки відкачаємо. Відбите оболонкою випромінювання, потрапляючи на тіло, поглинається ним (частково або повністю). Буде відбуватися неперервний обмін енергією між тілом і випромінюванням, яке заповнює оболонку.</a:t>
            </a:r>
          </a:p>
        </p:txBody>
      </p:sp>
      <p:pic>
        <p:nvPicPr>
          <p:cNvPr id="4102" name="Picture 6" descr="Квантова оптика. Теплове випромінювання. Випромінювальна здатність.  Поглинаюча здатність або коефіцієнт поглинання. Абсолютно чорне тіло. Закон  Кирхгоф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147" y="1237384"/>
            <a:ext cx="441455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-3090" y="371006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Якщо обмін енергії між тілом і випромінюванням залишається незмінним при кожній довжині хвилі, стан системи тіло – випромінювання буде </a:t>
            </a:r>
            <a:r>
              <a:rPr lang="uk-UA" b="1" i="1" dirty="0">
                <a:latin typeface="Trebuchet MS" panose="020B0603020202020204" pitchFamily="34" charset="0"/>
              </a:rPr>
              <a:t>рівноважним</a:t>
            </a:r>
            <a:r>
              <a:rPr lang="uk-UA" dirty="0"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0" y="5419265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Дослід показує, що єдиним видом випромінювання, яке може знаходитися в рівновазі з випромінюючими тілами, є теплове випромінювання.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54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rebuchet MS" pitchFamily="34" charset="0"/>
              </a:rPr>
              <a:t>Теплове </a:t>
            </a:r>
            <a:r>
              <a:rPr lang="uk-UA" sz="2400" b="1" dirty="0" smtClean="0">
                <a:latin typeface="Trebuchet MS" pitchFamily="34" charset="0"/>
              </a:rPr>
              <a:t>випромінювання</a:t>
            </a:r>
          </a:p>
          <a:p>
            <a:r>
              <a:rPr lang="uk-UA" sz="2000" b="1" dirty="0" smtClean="0">
                <a:latin typeface="Trebuchet MS" pitchFamily="34" charset="0"/>
              </a:rPr>
              <a:t>Абсолютно чорне тіло</a:t>
            </a:r>
            <a:endParaRPr lang="uk-UA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-15167" y="94850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Рівноважне випромінювання однорідне і неполяризоване, напрямки його поширення у порожнині </a:t>
            </a:r>
            <a:r>
              <a:rPr lang="uk-UA" dirty="0" err="1" smtClean="0">
                <a:solidFill>
                  <a:srgbClr val="000000"/>
                </a:solidFill>
                <a:latin typeface="Trebuchet MS" panose="020B0603020202020204" pitchFamily="34" charset="0"/>
              </a:rPr>
              <a:t>рівноймовірні</a:t>
            </a:r>
            <a:r>
              <a:rPr lang="uk-UA" dirty="0" smtClean="0">
                <a:solidFill>
                  <a:srgbClr val="000000"/>
                </a:solidFill>
                <a:latin typeface="Trebuchet MS" panose="020B0603020202020204" pitchFamily="34" charset="0"/>
              </a:rPr>
              <a:t>. Будь-яке випромінювання характеризується об’ємною густиною та спектральною густиною енергії випромінювання.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0" y="188964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Об’ємна густина </a:t>
            </a:r>
            <a:r>
              <a:rPr lang="en-US" dirty="0">
                <a:latin typeface="Trebuchet MS" panose="020B0603020202020204" pitchFamily="34" charset="0"/>
              </a:rPr>
              <a:t>w </a:t>
            </a:r>
            <a:r>
              <a:rPr lang="uk-UA" dirty="0">
                <a:latin typeface="Trebuchet MS" panose="020B0603020202020204" pitchFamily="34" charset="0"/>
              </a:rPr>
              <a:t>енергії випромінювання дорівнює сумарній енергії одиниці об’єму електромагнітних хвиль усіх можливих частот (0≤</a:t>
            </a:r>
            <a:r>
              <a:rPr lang="el-GR" dirty="0">
                <a:latin typeface="Trebuchet MS" panose="020B0603020202020204" pitchFamily="34" charset="0"/>
              </a:rPr>
              <a:t>ν≤∞). </a:t>
            </a:r>
            <a:r>
              <a:rPr lang="uk-UA" dirty="0">
                <a:latin typeface="Trebuchet MS" panose="020B0603020202020204" pitchFamily="34" charset="0"/>
              </a:rPr>
              <a:t>А спект­ральна густина енергії випромінювання дорівнює енергії одиниці об’єму електромагнітних хвиль вузького інтервалу частот </a:t>
            </a:r>
            <a:r>
              <a:rPr lang="el-GR" dirty="0">
                <a:latin typeface="Trebuchet MS" panose="020B0603020202020204" pitchFamily="34" charset="0"/>
              </a:rPr>
              <a:t>ν, ν+Δν </a:t>
            </a:r>
            <a:r>
              <a:rPr lang="uk-UA" dirty="0">
                <a:latin typeface="Trebuchet MS" panose="020B0603020202020204" pitchFamily="34" charset="0"/>
              </a:rPr>
              <a:t>або інтервалу довжин хвиль </a:t>
            </a:r>
            <a:r>
              <a:rPr lang="el-GR" dirty="0">
                <a:latin typeface="Trebuchet MS" panose="020B0603020202020204" pitchFamily="34" charset="0"/>
              </a:rPr>
              <a:t>λ, λ+Δλ. 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-15167" y="3163952"/>
            <a:ext cx="65313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Тіло, яке здатне поглинати повністю при будь-якій температурі всю енергію електромагнітних хвиль, які падають на нього, незалежно від їх частоти, називається </a:t>
            </a:r>
            <a:r>
              <a:rPr lang="uk-UA" b="1" i="1" dirty="0" smtClean="0">
                <a:latin typeface="Trebuchet MS" panose="020B0603020202020204" pitchFamily="34" charset="0"/>
              </a:rPr>
              <a:t>абсолютно чорним</a:t>
            </a:r>
            <a:r>
              <a:rPr lang="uk-UA" i="1" dirty="0" smtClean="0">
                <a:latin typeface="Trebuchet MS" panose="020B0603020202020204" pitchFamily="34" charset="0"/>
              </a:rPr>
              <a:t>.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4416328"/>
            <a:ext cx="56521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FF0000"/>
                </a:solidFill>
                <a:latin typeface="Trebuchet MS" panose="020B0603020202020204" pitchFamily="34" charset="0"/>
              </a:rPr>
              <a:t>Закон Кірхгофа: </a:t>
            </a:r>
            <a:r>
              <a:rPr lang="uk-UA" i="1" dirty="0">
                <a:solidFill>
                  <a:srgbClr val="0000FF"/>
                </a:solidFill>
                <a:latin typeface="Trebuchet MS" panose="020B0603020202020204" pitchFamily="34" charset="0"/>
              </a:rPr>
              <a:t>відношення випромінювальної здатності тіла до його поглинальної здатності не залежить від матеріалу тіла; воно є для всіх тіл універсальною функцією частоти ν і температури Т.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6146" name="Picture 2" descr="Абсолютно чёрное тело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893" y="3429000"/>
            <a:ext cx="3267774" cy="285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Закони</a:t>
            </a:r>
            <a:r>
              <a:rPr lang="ru-RU" sz="2400" b="1" dirty="0" smtClean="0">
                <a:latin typeface="Trebuchet MS" pitchFamily="34" charset="0"/>
              </a:rPr>
              <a:t> теплового </a:t>
            </a:r>
            <a:r>
              <a:rPr lang="uk-UA" sz="2400" b="1" dirty="0" smtClean="0">
                <a:latin typeface="Trebuchet MS" pitchFamily="34" charset="0"/>
              </a:rPr>
              <a:t>випромінювання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-1" y="112474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1. Інтенсивність випромінювання абсолютно чорного тіла залежно від температури і частоти визначається </a:t>
            </a:r>
            <a:r>
              <a:rPr lang="uk-UA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законом Планка:</a:t>
            </a:r>
            <a:r>
              <a:rPr lang="uk-UA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 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5122" name="Picture 2" descr="https://1.bp.blogspot.com/-DMoeUksu-do/WwL6cXxyG0I/AAAAAAAAanE/Z68J9vxZe3gUPP6p7dQxFv4T7O2jtD12ACLcBGAs/s1600/%25D0%25B7%25D0%25B0%25D0%25BA%25D0%25BE%25D0%25BD%2B%25D0%25BF%25D0%25BB%25D0%25B0%25D0%25BD%25D0%25BA%25D0%25B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916" y="1916832"/>
            <a:ext cx="3949831" cy="158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0" y="3667807"/>
            <a:ext cx="9143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Trebuchet MS" panose="020B0603020202020204" pitchFamily="34" charset="0"/>
              </a:rPr>
              <a:t>де І(</a:t>
            </a:r>
            <a:r>
              <a:rPr lang="el-GR" i="1" dirty="0">
                <a:latin typeface="Trebuchet MS" panose="020B0603020202020204" pitchFamily="34" charset="0"/>
              </a:rPr>
              <a:t>ν) – </a:t>
            </a:r>
            <a:r>
              <a:rPr lang="uk-UA" i="1" dirty="0">
                <a:latin typeface="Trebuchet MS" panose="020B0603020202020204" pitchFamily="34" charset="0"/>
              </a:rPr>
              <a:t>потужність випромінювання на одиницю площі поверхні випромінювання в одиницю тілесного кута в діапазоні частот </a:t>
            </a:r>
            <a:r>
              <a:rPr lang="el-GR" i="1" dirty="0">
                <a:latin typeface="Trebuchet MS" panose="020B0603020202020204" pitchFamily="34" charset="0"/>
              </a:rPr>
              <a:t>ν, </a:t>
            </a:r>
            <a:r>
              <a:rPr lang="el-GR" i="1" dirty="0" smtClean="0">
                <a:latin typeface="Trebuchet MS" panose="020B0603020202020204" pitchFamily="34" charset="0"/>
              </a:rPr>
              <a:t>ν+Δν</a:t>
            </a:r>
            <a:r>
              <a:rPr lang="uk-UA" i="1" dirty="0" smtClean="0">
                <a:latin typeface="Trebuchet MS" panose="020B0603020202020204" pitchFamily="34" charset="0"/>
              </a:rPr>
              <a:t>;</a:t>
            </a:r>
          </a:p>
          <a:p>
            <a:r>
              <a:rPr lang="en-US" i="1" dirty="0" smtClean="0">
                <a:latin typeface="Trebuchet MS" panose="020B0603020202020204" pitchFamily="34" charset="0"/>
              </a:rPr>
              <a:t>h = 6,626075·10</a:t>
            </a:r>
            <a:r>
              <a:rPr lang="en-US" i="1" baseline="30000" dirty="0" smtClean="0">
                <a:latin typeface="Trebuchet MS" panose="020B0603020202020204" pitchFamily="34" charset="0"/>
              </a:rPr>
              <a:t>-34</a:t>
            </a:r>
            <a:r>
              <a:rPr lang="en-US" i="1" dirty="0" smtClean="0">
                <a:latin typeface="Trebuchet MS" panose="020B0603020202020204" pitchFamily="34" charset="0"/>
              </a:rPr>
              <a:t> </a:t>
            </a:r>
            <a:r>
              <a:rPr lang="uk-UA" i="1" dirty="0" err="1" smtClean="0">
                <a:latin typeface="Trebuchet MS" panose="020B0603020202020204" pitchFamily="34" charset="0"/>
              </a:rPr>
              <a:t>Дж·с</a:t>
            </a:r>
            <a:r>
              <a:rPr lang="uk-UA" i="1" dirty="0" smtClean="0">
                <a:latin typeface="Trebuchet MS" panose="020B0603020202020204" pitchFamily="34" charset="0"/>
              </a:rPr>
              <a:t> – стала Планка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2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Закони</a:t>
            </a:r>
            <a:r>
              <a:rPr lang="ru-RU" sz="2400" b="1" dirty="0" smtClean="0">
                <a:latin typeface="Trebuchet MS" pitchFamily="34" charset="0"/>
              </a:rPr>
              <a:t> теплового </a:t>
            </a:r>
            <a:r>
              <a:rPr lang="uk-UA" sz="2400" b="1" dirty="0" smtClean="0">
                <a:latin typeface="Trebuchet MS" pitchFamily="34" charset="0"/>
              </a:rPr>
              <a:t>випромінювання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0" y="105273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solidFill>
                  <a:srgbClr val="0000FF"/>
                </a:solidFill>
                <a:latin typeface="Trebuchet MS" panose="020B0603020202020204" pitchFamily="34" charset="0"/>
              </a:rPr>
              <a:t>2. Загальна енергія теплового випромінювання визначається </a:t>
            </a:r>
            <a:r>
              <a:rPr lang="uk-UA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законом Стефана-</a:t>
            </a:r>
            <a:r>
              <a:rPr lang="uk-UA" i="1" dirty="0" err="1" smtClean="0">
                <a:solidFill>
                  <a:srgbClr val="FF0000"/>
                </a:solidFill>
                <a:latin typeface="Trebuchet MS" panose="020B0603020202020204" pitchFamily="34" charset="0"/>
              </a:rPr>
              <a:t>Больцмана</a:t>
            </a:r>
            <a:r>
              <a:rPr lang="uk-UA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67944" y="1988840"/>
                <a:ext cx="130176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1988840"/>
                <a:ext cx="1301767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4673" r="-1402" b="-655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круглений прямокутник 3"/>
          <p:cNvSpPr/>
          <p:nvPr/>
        </p:nvSpPr>
        <p:spPr>
          <a:xfrm>
            <a:off x="3635896" y="1772816"/>
            <a:ext cx="2088232" cy="7920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Picture 2" descr="Добра фізика: Теплове випромінюванн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6592"/>
            <a:ext cx="6676668" cy="362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517846" y="2784274"/>
            <a:ext cx="4737376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де </a:t>
            </a:r>
            <a:r>
              <a:rPr kumimoji="0" lang="en-US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W – </a:t>
            </a:r>
            <a:r>
              <a:rPr kumimoji="0" lang="uk-UA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потужність на одиницю площі поверхні випромінювання,</a:t>
            </a:r>
            <a:r>
              <a:rPr kumimoji="0" lang="en-US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а</a:t>
            </a:r>
            <a:r>
              <a:rPr kumimoji="0" lang="en-US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uk-UA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σ ≈ 5,6704·10</a:t>
            </a:r>
            <a:r>
              <a:rPr kumimoji="0" lang="uk-UA" altLang="uk-UA" b="0" i="1" u="none" strike="noStrike" cap="none" normalizeH="0" baseline="3000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-8</a:t>
            </a:r>
            <a:r>
              <a:rPr kumimoji="0" lang="uk-UA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 Вт/(м</a:t>
            </a:r>
            <a:r>
              <a:rPr kumimoji="0" lang="uk-UA" altLang="uk-UA" b="0" i="1" u="none" strike="noStrike" cap="none" normalizeH="0" baseline="3000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2</a:t>
            </a:r>
            <a:r>
              <a:rPr kumimoji="0" lang="uk-UA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·К</a:t>
            </a:r>
            <a:r>
              <a:rPr kumimoji="0" lang="uk-UA" altLang="uk-UA" b="0" i="1" u="none" strike="noStrike" cap="none" normalizeH="0" baseline="3000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4</a:t>
            </a:r>
            <a:r>
              <a:rPr kumimoji="0" lang="uk-UA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) – </a:t>
            </a:r>
            <a:r>
              <a:rPr lang="uk-UA" altLang="uk-UA" i="1" dirty="0" smtClean="0">
                <a:latin typeface="Trebuchet MS" panose="020B0603020202020204" pitchFamily="34" charset="0"/>
                <a:cs typeface="Times New Roman" panose="02020603050405020304" pitchFamily="18" charset="0"/>
              </a:rPr>
              <a:t>стал</a:t>
            </a:r>
            <a:r>
              <a:rPr kumimoji="0" lang="uk-UA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а Стефана-</a:t>
            </a:r>
            <a:r>
              <a:rPr kumimoji="0" lang="uk-UA" altLang="uk-UA" b="0" i="1" u="none" strike="noStrike" cap="none" normalizeH="0" baseline="0" dirty="0" err="1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Больцмана</a:t>
            </a:r>
            <a:r>
              <a:rPr kumimoji="0" lang="uk-UA" alt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.</a:t>
            </a:r>
            <a:endParaRPr kumimoji="0" lang="uk-UA" altLang="uk-UA" b="0" i="0" u="none" strike="noStrike" cap="none" normalizeH="0" baseline="0" dirty="0" smtClean="0">
              <a:ln>
                <a:noFill/>
              </a:ln>
              <a:effectLst/>
              <a:latin typeface="Trebuchet MS" panose="020B0603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2558" y="4438127"/>
            <a:ext cx="2543175" cy="76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8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Закони</a:t>
            </a:r>
            <a:r>
              <a:rPr lang="ru-RU" sz="2400" b="1" dirty="0" smtClean="0">
                <a:latin typeface="Trebuchet MS" pitchFamily="34" charset="0"/>
              </a:rPr>
              <a:t> теплового </a:t>
            </a:r>
            <a:r>
              <a:rPr lang="uk-UA" sz="2400" b="1" dirty="0" smtClean="0">
                <a:latin typeface="Trebuchet MS" pitchFamily="34" charset="0"/>
              </a:rPr>
              <a:t>випромінювання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-1" y="1183754"/>
            <a:ext cx="40679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FF"/>
                </a:solidFill>
                <a:latin typeface="Trebuchet MS" panose="020B0603020202020204" pitchFamily="34" charset="0"/>
              </a:rPr>
              <a:t>3. </a:t>
            </a:r>
            <a:r>
              <a:rPr lang="ru-RU" i="1" dirty="0" err="1">
                <a:solidFill>
                  <a:srgbClr val="0000FF"/>
                </a:solidFill>
                <a:latin typeface="Trebuchet MS" panose="020B0603020202020204" pitchFamily="34" charset="0"/>
              </a:rPr>
              <a:t>Довжина</a:t>
            </a:r>
            <a:r>
              <a:rPr lang="ru-RU" i="1" dirty="0">
                <a:solidFill>
                  <a:srgbClr val="0000FF"/>
                </a:solidFill>
                <a:latin typeface="Trebuchet MS" panose="020B0603020202020204" pitchFamily="34" charset="0"/>
              </a:rPr>
              <a:t> </a:t>
            </a:r>
            <a:r>
              <a:rPr lang="ru-RU" i="1" dirty="0" err="1">
                <a:solidFill>
                  <a:srgbClr val="0000FF"/>
                </a:solidFill>
                <a:latin typeface="Trebuchet MS" panose="020B0603020202020204" pitchFamily="34" charset="0"/>
              </a:rPr>
              <a:t>хвилі</a:t>
            </a:r>
            <a:r>
              <a:rPr lang="ru-RU" i="1" dirty="0">
                <a:solidFill>
                  <a:srgbClr val="0000FF"/>
                </a:solidFill>
                <a:latin typeface="Trebuchet MS" panose="020B0603020202020204" pitchFamily="34" charset="0"/>
              </a:rPr>
              <a:t>, при </a:t>
            </a:r>
            <a:r>
              <a:rPr lang="ru-RU" i="1" dirty="0" err="1">
                <a:solidFill>
                  <a:srgbClr val="0000FF"/>
                </a:solidFill>
                <a:latin typeface="Trebuchet MS" panose="020B0603020202020204" pitchFamily="34" charset="0"/>
              </a:rPr>
              <a:t>якій</a:t>
            </a:r>
            <a:r>
              <a:rPr lang="ru-RU" i="1" dirty="0">
                <a:solidFill>
                  <a:srgbClr val="0000FF"/>
                </a:solidFill>
                <a:latin typeface="Trebuchet MS" panose="020B0603020202020204" pitchFamily="34" charset="0"/>
              </a:rPr>
              <a:t> </a:t>
            </a:r>
            <a:r>
              <a:rPr lang="ru-RU" i="1" dirty="0" err="1">
                <a:solidFill>
                  <a:srgbClr val="0000FF"/>
                </a:solidFill>
                <a:latin typeface="Trebuchet MS" panose="020B0603020202020204" pitchFamily="34" charset="0"/>
              </a:rPr>
              <a:t>енергія</a:t>
            </a:r>
            <a:r>
              <a:rPr lang="ru-RU" i="1" dirty="0">
                <a:solidFill>
                  <a:srgbClr val="0000FF"/>
                </a:solidFill>
                <a:latin typeface="Trebuchet MS" panose="020B0603020202020204" pitchFamily="34" charset="0"/>
              </a:rPr>
              <a:t> </a:t>
            </a:r>
            <a:r>
              <a:rPr lang="ru-RU" i="1" dirty="0" err="1">
                <a:solidFill>
                  <a:srgbClr val="0000FF"/>
                </a:solidFill>
                <a:latin typeface="Trebuchet MS" panose="020B0603020202020204" pitchFamily="34" charset="0"/>
              </a:rPr>
              <a:t>випромінювання</a:t>
            </a:r>
            <a:r>
              <a:rPr lang="ru-RU" i="1" dirty="0">
                <a:solidFill>
                  <a:srgbClr val="0000FF"/>
                </a:solidFill>
                <a:latin typeface="Trebuchet MS" panose="020B0603020202020204" pitchFamily="34" charset="0"/>
              </a:rPr>
              <a:t> максимальна, </a:t>
            </a:r>
            <a:r>
              <a:rPr lang="ru-RU" i="1" dirty="0" err="1" smtClean="0">
                <a:solidFill>
                  <a:srgbClr val="0000FF"/>
                </a:solidFill>
                <a:latin typeface="Trebuchet MS" panose="020B0603020202020204" pitchFamily="34" charset="0"/>
              </a:rPr>
              <a:t>визначається</a:t>
            </a:r>
            <a:r>
              <a:rPr lang="ru-RU" i="1" dirty="0">
                <a:solidFill>
                  <a:srgbClr val="0000FF"/>
                </a:solidFill>
                <a:latin typeface="Trebuchet MS" panose="020B0603020202020204" pitchFamily="34" charset="0"/>
              </a:rPr>
              <a:t> </a:t>
            </a:r>
            <a:r>
              <a:rPr lang="ru-RU" i="1" dirty="0">
                <a:solidFill>
                  <a:srgbClr val="FF0000"/>
                </a:solidFill>
                <a:latin typeface="Trebuchet MS" panose="020B0603020202020204" pitchFamily="34" charset="0"/>
              </a:rPr>
              <a:t>законом </a:t>
            </a:r>
            <a:r>
              <a:rPr lang="ru-RU" i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зсуву</a:t>
            </a:r>
            <a:r>
              <a:rPr lang="ru-RU" i="1" dirty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Віна</a:t>
            </a:r>
            <a:r>
              <a:rPr lang="ru-RU" i="1" dirty="0">
                <a:solidFill>
                  <a:srgbClr val="FF0000"/>
                </a:solidFill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07504" y="3777644"/>
            <a:ext cx="38385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Trebuchet MS" panose="020B0603020202020204" pitchFamily="34" charset="0"/>
              </a:rPr>
              <a:t>де Т – температура (в кельвінах), λ</a:t>
            </a:r>
            <a:r>
              <a:rPr lang="en-US" i="1" baseline="-25000" dirty="0">
                <a:latin typeface="Trebuchet MS" panose="020B0603020202020204" pitchFamily="34" charset="0"/>
              </a:rPr>
              <a:t>max</a:t>
            </a:r>
            <a:r>
              <a:rPr lang="en-US" i="1" dirty="0">
                <a:latin typeface="Trebuchet MS" panose="020B0603020202020204" pitchFamily="34" charset="0"/>
              </a:rPr>
              <a:t> </a:t>
            </a:r>
            <a:r>
              <a:rPr lang="uk-UA" i="1" dirty="0">
                <a:latin typeface="Trebuchet MS" panose="020B0603020202020204" pitchFamily="34" charset="0"/>
              </a:rPr>
              <a:t>– довжина хвилі з </a:t>
            </a:r>
            <a:r>
              <a:rPr lang="uk-UA" i="1" dirty="0" smtClean="0">
                <a:latin typeface="Trebuchet MS" panose="020B0603020202020204" pitchFamily="34" charset="0"/>
              </a:rPr>
              <a:t>максимальною </a:t>
            </a:r>
            <a:r>
              <a:rPr lang="uk-UA" i="1" dirty="0">
                <a:latin typeface="Trebuchet MS" panose="020B0603020202020204" pitchFamily="34" charset="0"/>
              </a:rPr>
              <a:t>інтенсивністю (в метрах), а </a:t>
            </a:r>
            <a:r>
              <a:rPr lang="en-US" i="1" dirty="0" smtClean="0">
                <a:latin typeface="Trebuchet MS" panose="020B0603020202020204" pitchFamily="34" charset="0"/>
              </a:rPr>
              <a:t>b =</a:t>
            </a:r>
            <a:r>
              <a:rPr lang="uk-UA" i="1" dirty="0">
                <a:latin typeface="Trebuchet MS" panose="020B0603020202020204" pitchFamily="34" charset="0"/>
              </a:rPr>
              <a:t> </a:t>
            </a:r>
            <a:r>
              <a:rPr lang="en-US" i="1" dirty="0" smtClean="0">
                <a:latin typeface="Trebuchet MS" panose="020B0603020202020204" pitchFamily="34" charset="0"/>
              </a:rPr>
              <a:t>0,002898 </a:t>
            </a:r>
            <a:r>
              <a:rPr lang="uk-UA" i="1" dirty="0" err="1">
                <a:latin typeface="Trebuchet MS" panose="020B0603020202020204" pitchFamily="34" charset="0"/>
              </a:rPr>
              <a:t>м·К</a:t>
            </a:r>
            <a:r>
              <a:rPr lang="uk-UA" i="1" dirty="0">
                <a:latin typeface="Trebuchet MS" panose="020B0603020202020204" pitchFamily="34" charset="0"/>
              </a:rPr>
              <a:t> </a:t>
            </a:r>
            <a:r>
              <a:rPr lang="en-US" i="1" dirty="0">
                <a:latin typeface="Trebuchet MS" panose="020B0603020202020204" pitchFamily="34" charset="0"/>
              </a:rPr>
              <a:t>-</a:t>
            </a:r>
            <a:r>
              <a:rPr lang="en-US" i="1" dirty="0" smtClean="0">
                <a:latin typeface="Trebuchet MS" panose="020B0603020202020204" pitchFamily="34" charset="0"/>
              </a:rPr>
              <a:t> </a:t>
            </a:r>
            <a:r>
              <a:rPr lang="uk-UA" i="1" dirty="0" smtClean="0">
                <a:latin typeface="Trebuchet MS" panose="020B0603020202020204" pitchFamily="34" charset="0"/>
              </a:rPr>
              <a:t>стала Віна.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87624" y="2614002"/>
                <a:ext cx="1320170" cy="6988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614002"/>
                <a:ext cx="1320170" cy="69884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https://upload.wikimedia.org/wikipedia/commons/thumb/a/a2/Wiens_law.svg/300px-Wiens_law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59" y="1675036"/>
            <a:ext cx="5273508" cy="439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круглений прямокутник 11"/>
          <p:cNvSpPr/>
          <p:nvPr/>
        </p:nvSpPr>
        <p:spPr>
          <a:xfrm>
            <a:off x="899592" y="2537428"/>
            <a:ext cx="2016224" cy="89157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7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rebuchet MS" pitchFamily="34" charset="0"/>
              </a:rPr>
              <a:t>Теплове </a:t>
            </a:r>
            <a:r>
              <a:rPr lang="ru-RU" sz="2400" b="1" dirty="0" err="1" smtClean="0">
                <a:latin typeface="Trebuchet MS" pitchFamily="34" charset="0"/>
              </a:rPr>
              <a:t>випромінювання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251286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Поняттям абсолютно чорного тіла широко користуються в астрофізиці. Випромінювання Сонця близьке до випромінювання абсолютно чорного тіла з температурою </a:t>
            </a:r>
            <a:r>
              <a:rPr lang="uk-UA" dirty="0" smtClean="0">
                <a:latin typeface="Trebuchet MS" panose="020B0603020202020204" pitchFamily="34" charset="0"/>
              </a:rPr>
              <a:t>6000 К</a:t>
            </a:r>
            <a:r>
              <a:rPr lang="uk-UA" dirty="0">
                <a:latin typeface="Trebuchet MS" panose="020B0603020202020204" pitchFamily="34" charset="0"/>
              </a:rPr>
              <a:t>. Увесь Всесвіт пронизаний так званим реліктовим випромінюванням, близьким до випромінювання абсолютно чорного тіла з температурою ≈</a:t>
            </a:r>
            <a:r>
              <a:rPr lang="uk-UA" dirty="0" smtClean="0">
                <a:latin typeface="Trebuchet MS" panose="020B0603020202020204" pitchFamily="34" charset="0"/>
              </a:rPr>
              <a:t>3 К</a:t>
            </a:r>
            <a:r>
              <a:rPr lang="uk-UA" dirty="0">
                <a:latin typeface="Trebuchet MS" panose="020B0603020202020204" pitchFamily="34" charset="0"/>
              </a:rPr>
              <a:t>. Порівняння повного випромінювання зірок з випромінюванням такого тіла, дозволяє наближено оцінити ефективну температуру зірки. Відхилення випромінювання зорі від випромінювання абсолютно чорного тіла часто буває досить помітним. У глибині Сонця та зірок, нагрітих до десятків мільйонів градусів, випромінювання з високою точністю відповідає такому випромінюванню.</a:t>
            </a:r>
          </a:p>
        </p:txBody>
      </p:sp>
      <p:pic>
        <p:nvPicPr>
          <p:cNvPr id="1026" name="Picture 2" descr="https://history.vn.ua/pidruchniki/prishlyak-astronomy-11-class-2019-standard-level/prishlyak-astronomy-11-class-2019-standard-level.files/image0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4122828"/>
            <a:ext cx="468630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218" y="574167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>
                <a:solidFill>
                  <a:srgbClr val="161209"/>
                </a:solidFill>
                <a:latin typeface="Trebuchet MS" panose="020B0603020202020204" pitchFamily="34" charset="0"/>
              </a:rPr>
              <a:t>Спектр випромінювання </a:t>
            </a:r>
            <a:r>
              <a:rPr lang="uk-UA" sz="1600" i="1" dirty="0" smtClean="0">
                <a:solidFill>
                  <a:srgbClr val="161209"/>
                </a:solidFill>
                <a:latin typeface="Trebuchet MS" panose="020B0603020202020204" pitchFamily="34" charset="0"/>
              </a:rPr>
              <a:t>зорі </a:t>
            </a:r>
            <a:r>
              <a:rPr lang="uk-UA" sz="1600" i="1" dirty="0">
                <a:solidFill>
                  <a:srgbClr val="161209"/>
                </a:solidFill>
                <a:latin typeface="Trebuchet MS" panose="020B0603020202020204" pitchFamily="34" charset="0"/>
              </a:rPr>
              <a:t>з температурою </a:t>
            </a:r>
            <a:r>
              <a:rPr lang="en-US" sz="1600" i="1" dirty="0">
                <a:solidFill>
                  <a:srgbClr val="161209"/>
                </a:solidFill>
                <a:latin typeface="Trebuchet MS" panose="020B0603020202020204" pitchFamily="34" charset="0"/>
              </a:rPr>
              <a:t>T = 5800 K. </a:t>
            </a:r>
            <a:r>
              <a:rPr lang="uk-UA" sz="1600" i="1" dirty="0">
                <a:solidFill>
                  <a:srgbClr val="161209"/>
                </a:solidFill>
                <a:latin typeface="Trebuchet MS" panose="020B0603020202020204" pitchFamily="34" charset="0"/>
              </a:rPr>
              <a:t>Западини на графіку відповідають темним лініям поглинання, які утворюють окремі хімічні </a:t>
            </a:r>
            <a:r>
              <a:rPr lang="uk-UA" sz="1600" i="1" dirty="0" smtClean="0">
                <a:solidFill>
                  <a:srgbClr val="161209"/>
                </a:solidFill>
                <a:latin typeface="Trebuchet MS" panose="020B0603020202020204" pitchFamily="34" charset="0"/>
              </a:rPr>
              <a:t>елементи</a:t>
            </a:r>
            <a:endParaRPr lang="uk-UA" sz="1600" dirty="0">
              <a:latin typeface="Trebuchet MS" panose="020B0603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квантової механіки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Пірометри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2054" name="Picture 6" descr="Untit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14056"/>
            <a:ext cx="5593183" cy="236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Пирометр GM320 Benete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267" y="2816548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59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3131</TotalTime>
  <Words>1382</Words>
  <Application>Microsoft Office PowerPoint</Application>
  <PresentationFormat>Екран (4:3)</PresentationFormat>
  <Paragraphs>162</Paragraphs>
  <Slides>29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Cambria Math</vt:lpstr>
      <vt:lpstr>Times New Roman</vt:lpstr>
      <vt:lpstr>Trebuchet MS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Roman Kolomiiets</cp:lastModifiedBy>
  <cp:revision>362</cp:revision>
  <dcterms:created xsi:type="dcterms:W3CDTF">2019-09-06T08:06:09Z</dcterms:created>
  <dcterms:modified xsi:type="dcterms:W3CDTF">2024-11-23T19:25:09Z</dcterms:modified>
</cp:coreProperties>
</file>