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91" r:id="rId3"/>
    <p:sldId id="297" r:id="rId4"/>
    <p:sldId id="296" r:id="rId5"/>
    <p:sldId id="295" r:id="rId6"/>
    <p:sldId id="300" r:id="rId7"/>
    <p:sldId id="299" r:id="rId8"/>
    <p:sldId id="298" r:id="rId9"/>
    <p:sldId id="294" r:id="rId10"/>
    <p:sldId id="303" r:id="rId11"/>
    <p:sldId id="302" r:id="rId12"/>
    <p:sldId id="301" r:id="rId13"/>
    <p:sldId id="293" r:id="rId14"/>
    <p:sldId id="304" r:id="rId15"/>
    <p:sldId id="292" r:id="rId16"/>
    <p:sldId id="308" r:id="rId17"/>
    <p:sldId id="306" r:id="rId18"/>
    <p:sldId id="307" r:id="rId19"/>
    <p:sldId id="309" r:id="rId20"/>
    <p:sldId id="314" r:id="rId21"/>
    <p:sldId id="305" r:id="rId22"/>
    <p:sldId id="313" r:id="rId23"/>
    <p:sldId id="312" r:id="rId24"/>
    <p:sldId id="311" r:id="rId25"/>
    <p:sldId id="315" r:id="rId26"/>
    <p:sldId id="316" r:id="rId27"/>
    <p:sldId id="317" r:id="rId28"/>
    <p:sldId id="318" r:id="rId29"/>
    <p:sldId id="268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66FF66"/>
    <a:srgbClr val="9999FF"/>
    <a:srgbClr val="66CCFF"/>
    <a:srgbClr val="FF9966"/>
    <a:srgbClr val="FF9900"/>
    <a:srgbClr val="FF9933"/>
    <a:srgbClr val="FF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7" autoAdjust="0"/>
  </p:normalViewPr>
  <p:slideViewPr>
    <p:cSldViewPr>
      <p:cViewPr varScale="1">
        <p:scale>
          <a:sx n="72" d="100"/>
          <a:sy n="72" d="100"/>
        </p:scale>
        <p:origin x="1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192C-760E-47A7-BF5D-BFCF07AB70D3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C51EB-B260-4835-B415-38A9CBD4D5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52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51EB-B260-4835-B415-38A9CBD4D55A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91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2021 - 2024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</a:t>
            </a:r>
            <a:r>
              <a:rPr lang="en-US" sz="2400" b="1" dirty="0" smtClean="0">
                <a:latin typeface="Trebuchet MS" pitchFamily="34" charset="0"/>
              </a:rPr>
              <a:t>16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Основи квантової механіки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30" name="Picture 6" descr="Quantum Physics Toys and Games | Zazzle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30" y="3933057"/>
            <a:ext cx="3091913" cy="24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rebuchet MS" pitchFamily="34" charset="0"/>
              </a:rPr>
              <a:t>Передумови для виникнення квантової механіки</a:t>
            </a:r>
          </a:p>
          <a:p>
            <a:r>
              <a:rPr lang="uk-UA" sz="2400" b="1" dirty="0" smtClean="0">
                <a:latin typeface="Trebuchet MS" pitchFamily="34" charset="0"/>
              </a:rPr>
              <a:t>Фотоефект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Фотоефект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>
                <a:latin typeface="Trebuchet MS" pitchFamily="34" charset="0"/>
              </a:rPr>
              <a:t>— явище «вибивання» світлом електронів із речовини. Це повне або часткове вивільнення електронів від </a:t>
            </a:r>
            <a:r>
              <a:rPr lang="uk-UA" dirty="0" err="1">
                <a:latin typeface="Trebuchet MS" pitchFamily="34" charset="0"/>
              </a:rPr>
              <a:t>зв'язків</a:t>
            </a:r>
            <a:r>
              <a:rPr lang="uk-UA" dirty="0">
                <a:latin typeface="Trebuchet MS" pitchFamily="34" charset="0"/>
              </a:rPr>
              <a:t> з ядрами атомів речовини внаслідок дії на неї електромагнітного проміння (світла, рентгенівського чи гамма-променів</a:t>
            </a:r>
            <a:r>
              <a:rPr lang="uk-UA" dirty="0" smtClean="0">
                <a:latin typeface="Trebuchet MS" pitchFamily="34" charset="0"/>
              </a:rPr>
              <a:t>).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3074" name="Picture 2" descr="https://upload.wikimedia.org/wikipedia/commons/thumb/a/a6/Photoelectric_effect_in_a_solid_-_diagram.svg/275px-Photoelectric_effect_in_a_solid_-_dia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0156"/>
            <a:ext cx="4109619" cy="41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0" y="24208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rebuchet MS" pitchFamily="34" charset="0"/>
              </a:rPr>
              <a:t>Розрізняють: зовнішній фотоефект — вибивання електронів під дією світла (фотоелектронна емісія), гамма-випромінювання тощо; внутрішній фотоефект — збільшення електропровідності напівпровідників або діелектриків під дією світла (фотопровідність); вентильний фотоефект — збудження світлом електрорушійної сили на межі між металом і напівпровідником або між різнорідними напівпровідниками (р-</a:t>
            </a:r>
            <a:r>
              <a:rPr lang="en-US" dirty="0">
                <a:latin typeface="Trebuchet MS" pitchFamily="34" charset="0"/>
              </a:rPr>
              <a:t>n </a:t>
            </a:r>
            <a:r>
              <a:rPr lang="uk-UA" dirty="0">
                <a:latin typeface="Trebuchet MS" pitchFamily="34" charset="0"/>
              </a:rPr>
              <a:t>перехід).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Зовнішній фотоефект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Дослідження фотоефекту дозволили сформулювати </a:t>
            </a:r>
            <a:r>
              <a:rPr lang="uk-UA" dirty="0">
                <a:solidFill>
                  <a:srgbClr val="FF0000"/>
                </a:solidFill>
                <a:latin typeface="Trebuchet MS" panose="020B0603020202020204" pitchFamily="34" charset="0"/>
              </a:rPr>
              <a:t>три</a:t>
            </a:r>
            <a:r>
              <a:rPr lang="uk-UA" dirty="0">
                <a:latin typeface="Trebuchet MS" panose="020B0603020202020204" pitchFamily="34" charset="0"/>
              </a:rPr>
              <a:t> його </a:t>
            </a:r>
            <a:r>
              <a:rPr lang="uk-UA" dirty="0">
                <a:solidFill>
                  <a:srgbClr val="FF0000"/>
                </a:solidFill>
                <a:latin typeface="Trebuchet MS" panose="020B0603020202020204" pitchFamily="34" charset="0"/>
              </a:rPr>
              <a:t>характерні </a:t>
            </a:r>
            <a:r>
              <a:rPr lang="uk-UA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закони</a:t>
            </a:r>
            <a:r>
              <a:rPr lang="uk-UA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  <a:p>
            <a:r>
              <a:rPr lang="uk-UA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1.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 Кількість </a:t>
            </a:r>
            <a:r>
              <a:rPr lang="uk-UA" dirty="0">
                <a:solidFill>
                  <a:srgbClr val="0000FF"/>
                </a:solidFill>
                <a:latin typeface="Trebuchet MS" panose="020B0603020202020204" pitchFamily="34" charset="0"/>
              </a:rPr>
              <a:t>фотоелектронів прямо пропорційна інтенсивності світла.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2.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 Максимальна кінетична енергія фотоелектронів не залежить від інтенсивності світла, кінетична енергія фотоелектронів прямо пропорційна частоті світла.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3.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 Для </a:t>
            </a:r>
            <a:r>
              <a:rPr lang="uk-UA" dirty="0">
                <a:solidFill>
                  <a:srgbClr val="0000FF"/>
                </a:solidFill>
                <a:latin typeface="Trebuchet MS" panose="020B0603020202020204" pitchFamily="34" charset="0"/>
              </a:rPr>
              <a:t>кожної речовини існують порогові значення частоти та довжини хвилі світла, які відповідають межі існування фотоефекту; світло з меншою частотою та більшою довжиною хвилі фотоефекту не викликає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Оскільки це порогове значення завжди ближче до червоного світла, то йому дали назву червона межа фотоефекту.</a:t>
            </a:r>
          </a:p>
          <a:p>
            <a:endParaRPr lang="uk-UA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Зрозуміло</a:t>
            </a:r>
            <a:r>
              <a:rPr lang="uk-UA" dirty="0">
                <a:latin typeface="Trebuchet MS" panose="020B0603020202020204" pitchFamily="34" charset="0"/>
              </a:rPr>
              <a:t>, що червона межа фотоефекту існує завдяки </a:t>
            </a:r>
            <a:r>
              <a:rPr lang="uk-UA" dirty="0" err="1">
                <a:latin typeface="Trebuchet MS" panose="020B0603020202020204" pitchFamily="34" charset="0"/>
              </a:rPr>
              <a:t>притягуванню</a:t>
            </a:r>
            <a:r>
              <a:rPr lang="uk-UA" dirty="0">
                <a:latin typeface="Trebuchet MS" panose="020B0603020202020204" pitchFamily="34" charset="0"/>
              </a:rPr>
              <a:t> електронів до </a:t>
            </a:r>
            <a:r>
              <a:rPr lang="uk-UA" dirty="0" err="1">
                <a:latin typeface="Trebuchet MS" panose="020B0603020202020204" pitchFamily="34" charset="0"/>
              </a:rPr>
              <a:t>ядер</a:t>
            </a:r>
            <a:r>
              <a:rPr lang="uk-UA" dirty="0">
                <a:latin typeface="Trebuchet MS" panose="020B0603020202020204" pitchFamily="34" charset="0"/>
              </a:rPr>
              <a:t>. Разом з тим, останній закон не можна пояснити на основі уявлення про світло як неперервні плавні коливання у вакуумі-ефірі: такі хвилі мали довго розгойдувати електрони до того моменту, коли швидкість останніх стала б достатньою для відриву від металу.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Пояснення фотоефекту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-35044" y="903399"/>
            <a:ext cx="9113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Повне пояснення фотоефекту належить Альберту Ейнштейну, який використав ідею німецького фізика Макса Планка про те, що світло випромінюється і поширюється окремими порціями — квантами, які отримали назву фотонів. Для обчислення енергії кванта світла Макс Планк запропонував просту формулу: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1555" y="2254953"/>
                <a:ext cx="1011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55" y="2254953"/>
                <a:ext cx="10111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627" r="-2410" b="-8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круглений прямокутник 3"/>
          <p:cNvSpPr/>
          <p:nvPr/>
        </p:nvSpPr>
        <p:spPr>
          <a:xfrm>
            <a:off x="3978188" y="2103728"/>
            <a:ext cx="1457908" cy="6718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24891" y="2821723"/>
                <a:ext cx="910333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 </a:t>
                </a:r>
                <a:r>
                  <a:rPr lang="uk-UA" dirty="0">
                    <a:latin typeface="Trebuchet MS" panose="020B0603020202020204" pitchFamily="34" charset="0"/>
                  </a:rPr>
                  <a:t>— енергія фотона,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=6,626075∙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smtClean="0">
                    <a:latin typeface="Trebuchet MS" panose="020B0603020202020204" pitchFamily="34" charset="0"/>
                  </a:rPr>
                  <a:t>Дж·с</a:t>
                </a:r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стала Планка, 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лінійна частота</a:t>
                </a:r>
                <a:r>
                  <a:rPr lang="uk-UA" dirty="0" smtClean="0">
                    <a:latin typeface="Trebuchet MS" panose="020B0603020202020204" pitchFamily="34" charset="0"/>
                  </a:rPr>
                  <a:t>.</a:t>
                </a:r>
              </a:p>
              <a:p>
                <a:endParaRPr lang="uk-UA" dirty="0" smtClean="0">
                  <a:latin typeface="Trebuchet MS" panose="020B0603020202020204" pitchFamily="34" charset="0"/>
                </a:endParaRPr>
              </a:p>
              <a:p>
                <a:r>
                  <a:rPr lang="uk-UA" dirty="0" smtClean="0">
                    <a:latin typeface="Trebuchet MS" panose="020B0603020202020204" pitchFamily="34" charset="0"/>
                  </a:rPr>
                  <a:t>Ейнштейн </a:t>
                </a:r>
                <a:r>
                  <a:rPr lang="uk-UA" dirty="0">
                    <a:latin typeface="Trebuchet MS" panose="020B0603020202020204" pitchFamily="34" charset="0"/>
                  </a:rPr>
                  <a:t>висловив припущення, що фотоефект відбувається внаслідок поглинання електроном одного кванта випромінювання, а інші кванти не можуть брати участь у цьому процесі. Тоді енергія одного кванта світла (фотона) витрачається на подолання бар'єру (виконання роботи виходу, відриву від матеріалу) і надання кінетичної енергії фотоелектрону.</a:t>
                </a:r>
              </a:p>
              <a:p>
                <a:r>
                  <a:rPr lang="uk-UA" dirty="0" smtClean="0">
                    <a:latin typeface="Trebuchet MS" panose="020B0603020202020204" pitchFamily="34" charset="0"/>
                  </a:rPr>
                  <a:t>Це </a:t>
                </a:r>
                <a:r>
                  <a:rPr lang="uk-UA" dirty="0">
                    <a:latin typeface="Trebuchet MS" panose="020B0603020202020204" pitchFamily="34" charset="0"/>
                  </a:rPr>
                  <a:t>дозволило йому записати закон збереження енергії для процесу </a:t>
                </a:r>
                <a:r>
                  <a:rPr lang="uk-UA" dirty="0" smtClean="0">
                    <a:latin typeface="Trebuchet MS" panose="020B0603020202020204" pitchFamily="34" charset="0"/>
                  </a:rPr>
                  <a:t>—рівняння </a:t>
                </a:r>
                <a:r>
                  <a:rPr lang="uk-UA" dirty="0">
                    <a:latin typeface="Trebuchet MS" panose="020B0603020202020204" pitchFamily="34" charset="0"/>
                  </a:rPr>
                  <a:t>Ейнштейна для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фотоефекту: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" y="2821723"/>
                <a:ext cx="9103338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536" t="-1493" b="-234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4066" y="5517232"/>
                <a:ext cx="2308094" cy="671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066" y="5517232"/>
                <a:ext cx="2308094" cy="671571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круглений прямокутник 14"/>
          <p:cNvSpPr/>
          <p:nvPr/>
        </p:nvSpPr>
        <p:spPr>
          <a:xfrm>
            <a:off x="3433110" y="5480556"/>
            <a:ext cx="2795074" cy="921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Корпускулярно-хвильовий дуалізм</a:t>
            </a:r>
            <a:endParaRPr lang="uk-UA" sz="28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/>
              <p:cNvSpPr/>
              <p:nvPr/>
            </p:nvSpPr>
            <p:spPr>
              <a:xfrm>
                <a:off x="1701" y="1204938"/>
                <a:ext cx="914400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b="1" i="1" dirty="0" smtClean="0">
                    <a:latin typeface="Trebuchet MS" pitchFamily="34" charset="0"/>
                  </a:rPr>
                  <a:t>Корпускулярно-хвильовий дуалізм</a:t>
                </a:r>
                <a:r>
                  <a:rPr lang="uk-UA" dirty="0" smtClean="0">
                    <a:latin typeface="Trebuchet MS" pitchFamily="34" charset="0"/>
                  </a:rPr>
                  <a:t> </a:t>
                </a:r>
                <a:r>
                  <a:rPr lang="uk-UA" dirty="0">
                    <a:latin typeface="Trebuchet MS" pitchFamily="34" charset="0"/>
                  </a:rPr>
                  <a:t>— запропонована Луї де Бройлем гіпотеза про те, що будь-яка елементарна частинка має хвильові властивості, а будь-яка хвиля має властивості, характерні для частинки.</a:t>
                </a:r>
              </a:p>
              <a:p>
                <a:endParaRPr lang="uk-UA" dirty="0">
                  <a:latin typeface="Trebuchet MS" pitchFamily="34" charset="0"/>
                </a:endParaRPr>
              </a:p>
              <a:p>
                <a:r>
                  <a:rPr lang="uk-UA" dirty="0">
                    <a:latin typeface="Trebuchet MS" pitchFamily="34" charset="0"/>
                  </a:rPr>
                  <a:t>Гіпотеза де Бройля з'явилася тоді, коли стало відомо, що електромагнітні хвилі випромінюються й поглинаються порціями — квантами — </a:t>
                </a:r>
                <a:r>
                  <a:rPr lang="uk-UA" dirty="0" smtClean="0">
                    <a:latin typeface="Trebuchet MS" pitchFamily="34" charset="0"/>
                  </a:rPr>
                  <a:t> тобто</a:t>
                </a:r>
                <a:r>
                  <a:rPr lang="uk-UA" dirty="0">
                    <a:latin typeface="Trebuchet MS" pitchFamily="34" charset="0"/>
                  </a:rPr>
                  <a:t>, хвилі демонструють властивості, які раніше приписувалися лише частинкам (корпускулам).</a:t>
                </a:r>
              </a:p>
              <a:p>
                <a:endParaRPr lang="uk-UA" dirty="0">
                  <a:latin typeface="Trebuchet MS" pitchFamily="34" charset="0"/>
                </a:endParaRPr>
              </a:p>
              <a:p>
                <a:r>
                  <a:rPr lang="uk-UA" dirty="0">
                    <a:latin typeface="Trebuchet MS" pitchFamily="34" charset="0"/>
                  </a:rPr>
                  <a:t>Де Бройль висловив гіпотезу, що справедливе обернене твердження: будь-яка елементарна частинка має також хвильові властивості. Він оцінив довжину хвилі частинки, виходячи з енергетичних міркувань. Якщо електромагнітна хвиля з частотою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l-GR" dirty="0">
                    <a:latin typeface="Trebuchet MS" pitchFamily="34" charset="0"/>
                  </a:rPr>
                  <a:t> </a:t>
                </a:r>
                <a:r>
                  <a:rPr lang="uk-UA" dirty="0">
                    <a:latin typeface="Trebuchet MS" pitchFamily="34" charset="0"/>
                  </a:rPr>
                  <a:t>має енергію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uk-UA" dirty="0">
                    <a:latin typeface="Trebuchet MS" pitchFamily="34" charset="0"/>
                  </a:rPr>
                  <a:t>, то схожим чином можна визначити також частоту (а отже, й довжину хвилі) інших частинок, наприклад, електронів.</a:t>
                </a:r>
              </a:p>
              <a:p>
                <a:endParaRPr lang="uk-UA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" y="1204938"/>
                <a:ext cx="9144000" cy="4247317"/>
              </a:xfrm>
              <a:prstGeom prst="rect">
                <a:avLst/>
              </a:prstGeom>
              <a:blipFill rotWithShape="0">
                <a:blip r:embed="rId4"/>
                <a:stretch>
                  <a:fillRect l="-533" t="-1006" r="-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Корпускулярно-хвильовий дуалізм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832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itchFamily="34" charset="0"/>
              </a:rPr>
              <a:t>Енергія частинки згідно з положеннями теорії відносності залежить від її маси. Тоді для визначення довжини хвилі де Бройля </a:t>
            </a:r>
            <a:r>
              <a:rPr lang="el-GR" i="1" dirty="0">
                <a:latin typeface="Trebuchet MS" pitchFamily="34" charset="0"/>
              </a:rPr>
              <a:t>λ</a:t>
            </a:r>
            <a:r>
              <a:rPr lang="el-GR" dirty="0">
                <a:latin typeface="Trebuchet MS" pitchFamily="34" charset="0"/>
              </a:rPr>
              <a:t> </a:t>
            </a:r>
            <a:r>
              <a:rPr lang="uk-UA" dirty="0">
                <a:latin typeface="Trebuchet MS" pitchFamily="34" charset="0"/>
              </a:rPr>
              <a:t>можна скористатися </a:t>
            </a:r>
            <a:r>
              <a:rPr lang="uk-UA" dirty="0" smtClean="0">
                <a:latin typeface="Trebuchet MS" pitchFamily="34" charset="0"/>
              </a:rPr>
              <a:t>співвідношенням</a:t>
            </a:r>
            <a:r>
              <a:rPr lang="en-US" dirty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Picture 2" descr="The Holographic Universe | Quantum mechanics, Physics memes,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2370"/>
            <a:ext cx="4407930" cy="33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18282" y="2061351"/>
                <a:ext cx="269586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82" y="2061351"/>
                <a:ext cx="2695866" cy="701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круглений прямокутник 14"/>
          <p:cNvSpPr/>
          <p:nvPr/>
        </p:nvSpPr>
        <p:spPr>
          <a:xfrm>
            <a:off x="1800392" y="1964866"/>
            <a:ext cx="3131647" cy="960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8552" y="3284984"/>
            <a:ext cx="474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Гіпотеза де Бройля знайшла підтвердження, коли в 1925 р. </a:t>
            </a:r>
            <a:r>
              <a:rPr lang="uk-UA" dirty="0" err="1">
                <a:latin typeface="Trebuchet MS" panose="020B0603020202020204" pitchFamily="34" charset="0"/>
              </a:rPr>
              <a:t>Ервін</a:t>
            </a:r>
            <a:r>
              <a:rPr lang="uk-UA" dirty="0">
                <a:latin typeface="Trebuchet MS" panose="020B0603020202020204" pitchFamily="34" charset="0"/>
              </a:rPr>
              <a:t> </a:t>
            </a:r>
            <a:r>
              <a:rPr lang="uk-UA" dirty="0" err="1">
                <a:latin typeface="Trebuchet MS" panose="020B0603020202020204" pitchFamily="34" charset="0"/>
              </a:rPr>
              <a:t>Шредінгер</a:t>
            </a:r>
            <a:r>
              <a:rPr lang="uk-UA" dirty="0">
                <a:latin typeface="Trebuchet MS" panose="020B0603020202020204" pitchFamily="34" charset="0"/>
              </a:rPr>
              <a:t> використав її для запису хвильового рівняння.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Експериментальне відкриття в 1927 р. явища дифракції електронів остаточно підтвердило справедливість корпускулярно-хвильового дуалізму.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3347864" y="2049111"/>
            <a:ext cx="1440160" cy="791585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Виникнення квантової механіки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-11750" y="98072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itchFamily="34" charset="0"/>
              </a:rPr>
              <a:t>Копенгагенська інтерпретація — ймовірнісне трактування рівнянь квантової механіки, в якому вектор стану квантової системи визначає амплітуду ймовірності.</a:t>
            </a:r>
          </a:p>
          <a:p>
            <a:endParaRPr lang="uk-UA" dirty="0">
              <a:latin typeface="Trebuchet MS" pitchFamily="34" charset="0"/>
            </a:endParaRPr>
          </a:p>
          <a:p>
            <a:r>
              <a:rPr lang="uk-UA" dirty="0">
                <a:latin typeface="Trebuchet MS" pitchFamily="34" charset="0"/>
              </a:rPr>
              <a:t>Копенгагенська інтерпретація склалася в 1927 році під час співпраці Вернера </a:t>
            </a:r>
            <a:r>
              <a:rPr lang="uk-UA" dirty="0" err="1">
                <a:latin typeface="Trebuchet MS" pitchFamily="34" charset="0"/>
              </a:rPr>
              <a:t>Гайзенберга</a:t>
            </a:r>
            <a:r>
              <a:rPr lang="uk-UA" dirty="0">
                <a:latin typeface="Trebuchet MS" pitchFamily="34" charset="0"/>
              </a:rPr>
              <a:t> і Нільса Бора в Копенгагені, Данія. На той час склалася ситуація, коли в розпорядженні фізиків були рівняння, що могли з успіхом пояснити й передбачити явища, незрозумілі з погляду класичної фізики. Однак якісні міркування потребували вміння мислити, користуючись новими некласичними поняттями.</a:t>
            </a:r>
          </a:p>
          <a:p>
            <a:endParaRPr lang="uk-UA" dirty="0">
              <a:latin typeface="Trebuchet MS" pitchFamily="34" charset="0"/>
            </a:endParaRPr>
          </a:p>
          <a:p>
            <a:r>
              <a:rPr lang="uk-UA" dirty="0">
                <a:latin typeface="Trebuchet MS" pitchFamily="34" charset="0"/>
              </a:rPr>
              <a:t>Строгого формулювання копенгагенської інтерпретації не існує, оскільки вона складалася, вбираючи в себе ідеї багатьох </a:t>
            </a:r>
            <a:r>
              <a:rPr lang="uk-UA" dirty="0" smtClean="0">
                <a:latin typeface="Trebuchet MS" pitchFamily="34" charset="0"/>
              </a:rPr>
              <a:t>фізиків.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543600" y="4916110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I think </a:t>
            </a:r>
            <a:r>
              <a:rPr lang="en-US" b="1" dirty="0">
                <a:latin typeface="Arial" panose="020B0604020202020204" pitchFamily="34" charset="0"/>
              </a:rPr>
              <a:t>I can safely say that nobody understands quantum mechanics</a:t>
            </a:r>
            <a:r>
              <a:rPr lang="en-US" b="1" dirty="0" smtClean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i="1" dirty="0"/>
              <a:t>Richard Phillips Feynman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Принцип невизначеності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Принцип невизначеності</a:t>
            </a:r>
            <a:r>
              <a:rPr lang="uk-UA" dirty="0">
                <a:latin typeface="Trebuchet MS" panose="020B0603020202020204" pitchFamily="34" charset="0"/>
              </a:rPr>
              <a:t> є фундаментальною засадою квантової механіки, яка стверджує, що принципово неможливо одночасно виміряти з довільною точністю координати й імпульси квантового об'єкта. Це твердження справедливе не лише щодо вимірювання, а й щодо теоретичної побудови квантового стану системи. Тобто, неможливо побудувати такий квантовий стан, в якому система одночасно характеризувалася б точними значеннями координати та </a:t>
            </a:r>
            <a:r>
              <a:rPr lang="uk-UA" dirty="0" smtClean="0">
                <a:latin typeface="Trebuchet MS" panose="020B0603020202020204" pitchFamily="34" charset="0"/>
              </a:rPr>
              <a:t>імпульсу</a:t>
            </a:r>
            <a:r>
              <a:rPr lang="en-US" dirty="0">
                <a:latin typeface="Trebuchet MS" panose="020B0603020202020204" pitchFamily="34" charset="0"/>
              </a:rPr>
              <a:t>:</a:t>
            </a:r>
            <a:endParaRPr lang="uk-UA" dirty="0" smtClean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https://upload.wikimedia.org/wikipedia/commons/thumb/b/b0/Heisenberg_10.jpg/200px-Heisenberg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84061"/>
            <a:ext cx="2107808" cy="31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1796" y="5632827"/>
            <a:ext cx="642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Принцип невизначеності сформулював у </a:t>
            </a:r>
            <a:r>
              <a:rPr lang="uk-UA" dirty="0" smtClean="0">
                <a:latin typeface="Trebuchet MS" panose="020B0603020202020204" pitchFamily="34" charset="0"/>
              </a:rPr>
              <a:t>1927 р. німецький</a:t>
            </a:r>
            <a:r>
              <a:rPr lang="uk-UA" dirty="0">
                <a:latin typeface="Trebuchet MS" panose="020B0603020202020204" pitchFamily="34" charset="0"/>
              </a:rPr>
              <a:t> фізик Вернер </a:t>
            </a:r>
            <a:r>
              <a:rPr lang="uk-UA" dirty="0" err="1">
                <a:latin typeface="Trebuchet MS" panose="020B0603020202020204" pitchFamily="34" charset="0"/>
              </a:rPr>
              <a:t>Гейзенберґ</a:t>
            </a:r>
            <a:r>
              <a:rPr lang="uk-UA" dirty="0">
                <a:latin typeface="Trebuchet MS" panose="020B0603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640" y="3118151"/>
                <a:ext cx="3720699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118151"/>
                <a:ext cx="3720699" cy="7387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круглений прямокутник 13"/>
          <p:cNvSpPr/>
          <p:nvPr/>
        </p:nvSpPr>
        <p:spPr>
          <a:xfrm>
            <a:off x="1187624" y="3068960"/>
            <a:ext cx="4049384" cy="960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0" y="4176192"/>
                <a:ext cx="69482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кутові дужки означають усереднення, а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- математичні сподівання відповідних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величин</a:t>
                </a:r>
                <a:r>
                  <a:rPr lang="en-US" dirty="0" smtClean="0">
                    <a:latin typeface="Trebuchet MS" panose="020B0603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-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зведена стала Планка.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76192"/>
                <a:ext cx="6948264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702" t="-16447" b="-4078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Інтерпретація принципу </a:t>
            </a:r>
            <a:r>
              <a:rPr lang="uk-UA" sz="2400" b="1" dirty="0">
                <a:latin typeface="Trebuchet MS" pitchFamily="34" charset="0"/>
              </a:rPr>
              <a:t>невизначеності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20152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З фізичної точки зору можна сказати, що принцип невизначеності пов'язаний з ефектом спостерігача — спостереження, що проводиться над системою, впливає на стан цієї системи. Наприклад, визначити положення частинки можна, пропустивши її через тонку щілину. Але, оскільки частинка має хвильові властивості, вона буде </a:t>
            </a:r>
            <a:r>
              <a:rPr lang="uk-UA" dirty="0" err="1">
                <a:latin typeface="Trebuchet MS" panose="020B0603020202020204" pitchFamily="34" charset="0"/>
              </a:rPr>
              <a:t>дифрагувати</a:t>
            </a:r>
            <a:r>
              <a:rPr lang="uk-UA" dirty="0">
                <a:latin typeface="Trebuchet MS" panose="020B0603020202020204" pitchFamily="34" charset="0"/>
              </a:rPr>
              <a:t> на щілині, і її імпульс зміниться. Іншим способом дізнатися положення частинки є освітити її, і спостерігати за відбитими фотонами. Але при цьому, оскільки кванти світла також несуть в собі деякий імпульс, вони </a:t>
            </a:r>
            <a:r>
              <a:rPr lang="uk-UA" dirty="0" err="1">
                <a:latin typeface="Trebuchet MS" panose="020B0603020202020204" pitchFamily="34" charset="0"/>
              </a:rPr>
              <a:t>передадуть</a:t>
            </a:r>
            <a:r>
              <a:rPr lang="uk-UA" dirty="0">
                <a:latin typeface="Trebuchet MS" panose="020B0603020202020204" pitchFamily="34" charset="0"/>
              </a:rPr>
              <a:t> його частинці. При чому, чим менша довжина хвилі світла, тим точніше можна встановити місцеположення частинки, але тим більший імпульс він несе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В реальності, не тільки ці способи, а й будь-який інший, буде мати той самий ефект: чим більш точно він дозволить визначити координату, тим більшу непередбачувану зміну він </a:t>
            </a:r>
            <a:r>
              <a:rPr lang="uk-UA" dirty="0" err="1">
                <a:latin typeface="Trebuchet MS" panose="020B0603020202020204" pitchFamily="34" charset="0"/>
              </a:rPr>
              <a:t>внесе</a:t>
            </a:r>
            <a:r>
              <a:rPr lang="uk-UA" dirty="0">
                <a:latin typeface="Trebuchet MS" panose="020B0603020202020204" pitchFamily="34" charset="0"/>
              </a:rPr>
              <a:t> в імпульс частинки, і навпаки.</a:t>
            </a:r>
          </a:p>
          <a:p>
            <a:r>
              <a:rPr lang="uk-UA" dirty="0">
                <a:latin typeface="Trebuchet MS" panose="020B0603020202020204" pitchFamily="34" charset="0"/>
              </a:rPr>
              <a:t>Варто зазначити, що принцип невизначеності не забороняє як завгодно точні виміри будь-якого з цих двох параметрів, а вказує лише на неможливість </a:t>
            </a:r>
            <a:r>
              <a:rPr lang="uk-UA" i="1" dirty="0">
                <a:latin typeface="Trebuchet MS" panose="020B0603020202020204" pitchFamily="34" charset="0"/>
              </a:rPr>
              <a:t>одночасного</a:t>
            </a:r>
            <a:r>
              <a:rPr lang="uk-UA" dirty="0">
                <a:latin typeface="Trebuchet MS" panose="020B0603020202020204" pitchFamily="34" charset="0"/>
              </a:rPr>
              <a:t> виміру </a:t>
            </a:r>
            <a:r>
              <a:rPr lang="uk-UA" dirty="0" smtClean="0">
                <a:latin typeface="Trebuchet MS" panose="020B0603020202020204" pitchFamily="34" charset="0"/>
              </a:rPr>
              <a:t>обох</a:t>
            </a:r>
            <a:r>
              <a:rPr lang="uk-UA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Одновимірне стаціонарне рівняння </a:t>
            </a:r>
            <a:r>
              <a:rPr lang="uk-UA" sz="2400" b="1" dirty="0" err="1" smtClean="0">
                <a:latin typeface="Trebuchet MS" pitchFamily="34" charset="0"/>
              </a:rPr>
              <a:t>Шредінгера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96752"/>
            <a:ext cx="5442040" cy="1044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кутник 2"/>
              <p:cNvSpPr/>
              <p:nvPr/>
            </p:nvSpPr>
            <p:spPr>
              <a:xfrm>
                <a:off x="23498" y="2348880"/>
                <a:ext cx="912050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зведена стала </a:t>
                </a:r>
                <a:r>
                  <a:rPr lang="uk-UA" dirty="0">
                    <a:latin typeface="Trebuchet MS" panose="020B0603020202020204" pitchFamily="34" charset="0"/>
                  </a:rPr>
                  <a:t>Планка</a:t>
                </a:r>
                <a:r>
                  <a:rPr lang="uk-UA" dirty="0" smtClean="0">
                    <a:latin typeface="Trebuchet MS" panose="020B0603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— </a:t>
                </a:r>
                <a:r>
                  <a:rPr lang="uk-UA" dirty="0">
                    <a:latin typeface="Trebuchet MS" panose="020B0603020202020204" pitchFamily="34" charset="0"/>
                  </a:rPr>
                  <a:t>маса частинки</a:t>
                </a:r>
                <a:r>
                  <a:rPr lang="uk-UA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потенціальна енергія</a:t>
                </a:r>
                <a:r>
                  <a:rPr lang="uk-UA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— </a:t>
                </a:r>
                <a:r>
                  <a:rPr lang="uk-UA" dirty="0">
                    <a:latin typeface="Trebuchet MS" panose="020B0603020202020204" pitchFamily="34" charset="0"/>
                  </a:rPr>
                  <a:t>повна енергія</a:t>
                </a:r>
                <a:r>
                  <a:rPr lang="uk-UA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— </a:t>
                </a:r>
                <a:r>
                  <a:rPr lang="uk-UA" dirty="0">
                    <a:latin typeface="Trebuchet MS" panose="020B0603020202020204" pitchFamily="34" charset="0"/>
                  </a:rPr>
                  <a:t>хвильова функція. </a:t>
                </a:r>
                <a:endParaRPr lang="en-US" dirty="0" smtClean="0">
                  <a:latin typeface="Trebuchet MS" panose="020B0603020202020204" pitchFamily="34" charset="0"/>
                </a:endParaRPr>
              </a:p>
              <a:p>
                <a:r>
                  <a:rPr lang="uk-UA" dirty="0" smtClean="0">
                    <a:latin typeface="Trebuchet MS" panose="020B0603020202020204" pitchFamily="34" charset="0"/>
                  </a:rPr>
                  <a:t>Для </a:t>
                </a:r>
                <a:r>
                  <a:rPr lang="uk-UA" dirty="0">
                    <a:latin typeface="Trebuchet MS" panose="020B0603020202020204" pitchFamily="34" charset="0"/>
                  </a:rPr>
                  <a:t>повної постановки задачі про знаходження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розв’язку цього рівняння треба </a:t>
                </a:r>
                <a:r>
                  <a:rPr lang="uk-UA" dirty="0">
                    <a:latin typeface="Trebuchet MS" panose="020B0603020202020204" pitchFamily="34" charset="0"/>
                  </a:rPr>
                  <a:t>задати також граничні умови, які представляються в загальному вигляді для інтервалу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" y="2348880"/>
                <a:ext cx="9120502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602" t="-2469" b="-49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7" y="3815238"/>
            <a:ext cx="3288591" cy="1523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55375" y="5470194"/>
                <a:ext cx="90582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константи, значення яких визначається природою досліджуваних частинок (електрони, протони, нейтрони тощо)</a:t>
                </a:r>
                <a:endParaRPr lang="uk-UA" dirty="0"/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5" y="5470194"/>
                <a:ext cx="905829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538" t="-5660" r="-606" b="-122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Одновимірне </a:t>
            </a:r>
            <a:r>
              <a:rPr lang="uk-UA" sz="2400" b="1" dirty="0">
                <a:latin typeface="Trebuchet MS" pitchFamily="34" charset="0"/>
              </a:rPr>
              <a:t>стаціонарне рівняння </a:t>
            </a:r>
            <a:r>
              <a:rPr lang="uk-UA" sz="2400" b="1" dirty="0" err="1">
                <a:latin typeface="Trebuchet MS" pitchFamily="34" charset="0"/>
              </a:rPr>
              <a:t>Шредінгера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75323"/>
            <a:ext cx="5544616" cy="5174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1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Передумови для виникнення квантової механіки</a:t>
            </a:r>
          </a:p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-9799" y="87764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rebuchet MS" panose="020B0603020202020204" pitchFamily="34" charset="0"/>
              </a:rPr>
              <a:t>Теплове випромінювання</a:t>
            </a:r>
            <a:r>
              <a:rPr lang="uk-UA" dirty="0">
                <a:latin typeface="Trebuchet MS" panose="020B0603020202020204" pitchFamily="34" charset="0"/>
              </a:rPr>
              <a:t> - це результат перетворення внутрішньої енергії тіл в енергію електромагнітних коливань. При попаданні теплових променів (хвиль) на інше тіло, їх енергія частково поглинається ним, перетворюючись знову в внутрішню. Так відбувається променевий теплообмін між тілами</a:t>
            </a:r>
            <a:r>
              <a:rPr lang="uk-UA" dirty="0" smtClean="0">
                <a:latin typeface="Trebuchet MS" panose="020B0603020202020204" pitchFamily="34" charset="0"/>
              </a:rPr>
              <a:t>. Теплообмін </a:t>
            </a:r>
            <a:r>
              <a:rPr lang="uk-UA" dirty="0">
                <a:latin typeface="Trebuchet MS" panose="020B0603020202020204" pitchFamily="34" charset="0"/>
              </a:rPr>
              <a:t>випромінюванням відбувається безупинно між тілами, довільно розташованими в просторі. Теплове випромінювання властиво всім тілам: твердим, рідким і газоподібним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3074" name="Picture 2" descr="Добра фізика: Теплове випромінюв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" y="2859608"/>
            <a:ext cx="6676668" cy="36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263131" y="2981631"/>
            <a:ext cx="4847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Теплове випромінювання є найпоширенішим у природі. Воно здійснюється за рахунок енергії теплового руху атомів і молекул речовини, тобто за рахунок внутрішньої енергії і тому залежить від температури речовини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Тунельний ефект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5122" name="Picture 2" descr="https://upload.wikimedia.org/wikipedia/commons/thumb/3/3f/Quantum_Tunnelling_animation.gif/350px-Quantum_Tunnelling_anim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0" y="2780928"/>
            <a:ext cx="72008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-1" y="980728"/>
            <a:ext cx="911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rebuchet MS" panose="020B0603020202020204" pitchFamily="34" charset="0"/>
              </a:rPr>
              <a:t>Тунелювання</a:t>
            </a:r>
            <a:r>
              <a:rPr lang="uk-UA" dirty="0">
                <a:latin typeface="Trebuchet MS" panose="020B0603020202020204" pitchFamily="34" charset="0"/>
              </a:rPr>
              <a:t> або тунельний ефект — фізичне явище, яке полягає в тому, що фізичний об'єкт долає потенційний бар'єр, величина якого більша від його кінетичної енергії.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352303"/>
            <a:ext cx="4800600" cy="857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Спін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23738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itchFamily="34" charset="0"/>
              </a:rPr>
              <a:t>Спін</a:t>
            </a:r>
            <a:r>
              <a:rPr lang="uk-UA" dirty="0">
                <a:latin typeface="Trebuchet MS" pitchFamily="34" charset="0"/>
              </a:rPr>
              <a:t> (</a:t>
            </a:r>
            <a:r>
              <a:rPr lang="uk-UA" dirty="0" err="1">
                <a:latin typeface="Trebuchet MS" pitchFamily="34" charset="0"/>
              </a:rPr>
              <a:t>англ</a:t>
            </a:r>
            <a:r>
              <a:rPr lang="uk-UA" dirty="0">
                <a:latin typeface="Trebuchet MS" pitchFamily="34" charset="0"/>
              </a:rPr>
              <a:t>. </a:t>
            </a:r>
            <a:r>
              <a:rPr lang="en-US" dirty="0">
                <a:latin typeface="Trebuchet MS" pitchFamily="34" charset="0"/>
              </a:rPr>
              <a:t>spin — </a:t>
            </a:r>
            <a:r>
              <a:rPr lang="uk-UA" dirty="0">
                <a:latin typeface="Trebuchet MS" pitchFamily="34" charset="0"/>
              </a:rPr>
              <a:t>веретено) — фундаментальна характеристика частинки (наприклад атомного ядра чи елементарної частинки), яка в деякому відношенні аналогічна «власному моменту імпульсу частинки». Спін є квантовою властивістю частинок і не має аналогів у класичній фізиці. Тоді як класичний момент імпульсу виникає внаслідок обертання масивного тіла зі скінченними розмірами, спін властивий навіть частинкам, які на сьогодні вважаються точковими, і не пов'язаний із жодним обертанням мас всередині такої частки. Спін неточкових частинок, наприклад атомних </a:t>
            </a:r>
            <a:r>
              <a:rPr lang="uk-UA" dirty="0" err="1">
                <a:latin typeface="Trebuchet MS" pitchFamily="34" charset="0"/>
              </a:rPr>
              <a:t>ядер</a:t>
            </a:r>
            <a:r>
              <a:rPr lang="uk-UA" dirty="0">
                <a:latin typeface="Trebuchet MS" pitchFamily="34" charset="0"/>
              </a:rPr>
              <a:t> чи адронів, є векторною сумою </a:t>
            </a:r>
            <a:r>
              <a:rPr lang="uk-UA" dirty="0" err="1">
                <a:latin typeface="Trebuchet MS" pitchFamily="34" charset="0"/>
              </a:rPr>
              <a:t>спінів</a:t>
            </a:r>
            <a:r>
              <a:rPr lang="uk-UA" dirty="0">
                <a:latin typeface="Trebuchet MS" pitchFamily="34" charset="0"/>
              </a:rPr>
              <a:t> та орбітального моменту імпульсу її складових частин (нейтронів та протонів у випадку ядра, кварків у випадку адронів). Тобто і у цьому випадку спін лише частково пов'язаний з обертальним рухом всередині частинки.</a:t>
            </a:r>
          </a:p>
          <a:p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На</a:t>
            </a:r>
            <a:r>
              <a:rPr lang="ru-RU" sz="2400" b="1" dirty="0">
                <a:latin typeface="Trebuchet MS" pitchFamily="34" charset="0"/>
              </a:rPr>
              <a:t>п</a:t>
            </a:r>
            <a:r>
              <a:rPr lang="uk-UA" sz="2400" b="1" dirty="0" err="1" smtClean="0">
                <a:latin typeface="Trebuchet MS" pitchFamily="34" charset="0"/>
              </a:rPr>
              <a:t>івцілий</a:t>
            </a:r>
            <a:r>
              <a:rPr lang="uk-UA" sz="2400" b="1" dirty="0" smtClean="0">
                <a:latin typeface="Trebuchet MS" pitchFamily="34" charset="0"/>
              </a:rPr>
              <a:t> спін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6146" name="Picture 2" descr="Quantum Mechanics 8a - Spin 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" y="1209720"/>
            <a:ext cx="9063872" cy="50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7170" name="Picture 2" descr="https://i0.wp.com/alevelphysics.co.uk/wp-content/uploads/2018/05/Figure-01-20.jpg?resize=825%2C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80920" cy="52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23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9218" name="Picture 2" descr="classification-of-elementry-part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563455" cy="48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r>
              <a:rPr lang="en-US" dirty="0" smtClean="0">
                <a:latin typeface="Trebuchet MS" pitchFamily="34" charset="0"/>
              </a:rPr>
              <a:t>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16" y="912590"/>
            <a:ext cx="5112568" cy="5536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0242" name="Picture 2" descr="standard model of elementary particles with antipart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10265" cy="51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</a:t>
            </a:r>
            <a:r>
              <a:rPr lang="uk-UA" dirty="0" smtClean="0">
                <a:latin typeface="Trebuchet MS" pitchFamily="34" charset="0"/>
              </a:rPr>
              <a:t>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Нуклони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102"/>
            <a:ext cx="9144000" cy="3959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</a:t>
            </a:r>
            <a:r>
              <a:rPr lang="uk-UA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Діаграми </a:t>
            </a:r>
            <a:r>
              <a:rPr lang="uk-UA" sz="2400" b="1" dirty="0" err="1" smtClean="0">
                <a:latin typeface="Trebuchet MS" pitchFamily="34" charset="0"/>
              </a:rPr>
              <a:t>Фейнмана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290" name="Picture 2" descr="Exchange Particles | Feynman diagram, Physics and mathematics,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89" y="1272931"/>
            <a:ext cx="6624736" cy="50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Резюме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345124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Це була остання лекція в нашому курсі</a:t>
            </a:r>
            <a:r>
              <a:rPr lang="uk-UA" sz="2400" b="1" dirty="0">
                <a:latin typeface="Trebuchet MS" pitchFamily="34" charset="0"/>
              </a:rPr>
              <a:t> </a:t>
            </a:r>
            <a:r>
              <a:rPr lang="uk-UA" sz="2400" b="1" dirty="0" smtClean="0">
                <a:latin typeface="Trebuchet MS" pitchFamily="34" charset="0"/>
              </a:rPr>
              <a:t>фізики.</a:t>
            </a:r>
          </a:p>
          <a:p>
            <a:pPr algn="r"/>
            <a:r>
              <a:rPr lang="uk-UA" sz="2400" b="1" dirty="0" smtClean="0">
                <a:latin typeface="Trebuchet MS" pitchFamily="34" charset="0"/>
              </a:rPr>
              <a:t>Дякую за увагу!..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2776"/>
            <a:ext cx="3733045" cy="2880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4427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Оточимо випромінююче тіло оболонкою з ідеально відбивальною поверхнею. Повітря з оболонки відкачаємо. Відбите оболонкою випромінювання, потрапляючи на тіло, поглинається ним (частково або повністю). Буде відбуватися неперервний обмін енергією між тілом і випромінюванням, яке заповнює оболонку.</a:t>
            </a:r>
          </a:p>
        </p:txBody>
      </p:sp>
      <p:pic>
        <p:nvPicPr>
          <p:cNvPr id="4102" name="Picture 6" descr="Квантова оптика. Теплове випромінювання. Випромінювальна здатність.  Поглинаюча здатність або коефіцієнт поглинання. Абсолютно чорне тіло. Закон  Кирхгоф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47" y="1237384"/>
            <a:ext cx="44145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-3090" y="37100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Якщо обмін енергії між тілом і випромінюванням залишається незмінним при кожній довжині хвилі, стан системи тіло – випромінювання буде </a:t>
            </a:r>
            <a:r>
              <a:rPr lang="uk-UA" b="1" i="1" dirty="0">
                <a:latin typeface="Trebuchet MS" panose="020B0603020202020204" pitchFamily="34" charset="0"/>
              </a:rPr>
              <a:t>рівноважним</a:t>
            </a:r>
            <a:r>
              <a:rPr lang="uk-UA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0" y="54192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Дослід показує, що єдиним видом випромінювання, яке може знаходитися в рівновазі з випромінюючими тілами, є теплове випромінювання.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</a:p>
          <a:p>
            <a:r>
              <a:rPr lang="uk-UA" sz="2000" b="1" dirty="0" smtClean="0">
                <a:latin typeface="Trebuchet MS" pitchFamily="34" charset="0"/>
              </a:rPr>
              <a:t>Абсолютно чорне тіло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5167" y="9485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Рівноважне випромінювання однорідне і неполяризоване, напрямки його поширення у порожнині </a:t>
            </a:r>
            <a:r>
              <a:rPr lang="uk-UA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рівноймовірні</a:t>
            </a:r>
            <a:r>
              <a:rPr lang="uk-UA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Будь-яке випромінювання характеризується об’ємною густиною та спектральною густиною енергії випромінювання.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8896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Об’ємна густина </a:t>
            </a:r>
            <a:r>
              <a:rPr lang="en-US" dirty="0">
                <a:latin typeface="Trebuchet MS" panose="020B0603020202020204" pitchFamily="34" charset="0"/>
              </a:rPr>
              <a:t>w </a:t>
            </a:r>
            <a:r>
              <a:rPr lang="uk-UA" dirty="0">
                <a:latin typeface="Trebuchet MS" panose="020B0603020202020204" pitchFamily="34" charset="0"/>
              </a:rPr>
              <a:t>енергії випромінювання дорівнює сумарній енергії одиниці об’єму електромагнітних хвиль усіх можливих частот (0≤</a:t>
            </a:r>
            <a:r>
              <a:rPr lang="el-GR" dirty="0">
                <a:latin typeface="Trebuchet MS" panose="020B0603020202020204" pitchFamily="34" charset="0"/>
              </a:rPr>
              <a:t>ν≤∞). </a:t>
            </a:r>
            <a:r>
              <a:rPr lang="uk-UA" dirty="0">
                <a:latin typeface="Trebuchet MS" panose="020B0603020202020204" pitchFamily="34" charset="0"/>
              </a:rPr>
              <a:t>А спект­ральна густина енергії випромінювання дорівнює енергії одиниці об’єму електромагнітних хвиль вузького інтервалу частот </a:t>
            </a:r>
            <a:r>
              <a:rPr lang="el-GR" dirty="0">
                <a:latin typeface="Trebuchet MS" panose="020B0603020202020204" pitchFamily="34" charset="0"/>
              </a:rPr>
              <a:t>ν, ν+Δν </a:t>
            </a:r>
            <a:r>
              <a:rPr lang="uk-UA" dirty="0">
                <a:latin typeface="Trebuchet MS" panose="020B0603020202020204" pitchFamily="34" charset="0"/>
              </a:rPr>
              <a:t>або інтервалу довжин хвиль </a:t>
            </a:r>
            <a:r>
              <a:rPr lang="el-GR" dirty="0">
                <a:latin typeface="Trebuchet MS" panose="020B0603020202020204" pitchFamily="34" charset="0"/>
              </a:rPr>
              <a:t>λ, λ+Δλ. 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15167" y="3163952"/>
            <a:ext cx="6531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Тіло, яке здатне поглинати повністю при будь-якій температурі всю енергію електромагнітних хвиль, які падають на нього, незалежно від їх частоти, називається </a:t>
            </a:r>
            <a:r>
              <a:rPr lang="uk-UA" b="1" i="1" dirty="0" smtClean="0">
                <a:latin typeface="Trebuchet MS" panose="020B0603020202020204" pitchFamily="34" charset="0"/>
              </a:rPr>
              <a:t>абсолютно чорним</a:t>
            </a:r>
            <a:r>
              <a:rPr lang="uk-UA" i="1" dirty="0" smtClean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4416328"/>
            <a:ext cx="5652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Закон Кірхгофа: </a:t>
            </a:r>
            <a:r>
              <a:rPr lang="uk-UA" i="1" dirty="0">
                <a:solidFill>
                  <a:srgbClr val="0000FF"/>
                </a:solidFill>
                <a:latin typeface="Trebuchet MS" panose="020B0603020202020204" pitchFamily="34" charset="0"/>
              </a:rPr>
              <a:t>відношення випромінювальної здатності тіла до його поглинальної здатності не залежить від матеріалу тіла; воно є для всіх тіл універсальною функцією частоти ν і температури Т.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6146" name="Picture 2" descr="Абсолютно чёрное тело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93" y="3429000"/>
            <a:ext cx="3267774" cy="28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</a:t>
            </a:r>
            <a:r>
              <a:rPr lang="ru-RU" sz="2400" b="1" dirty="0" smtClean="0">
                <a:latin typeface="Trebuchet MS" pitchFamily="34" charset="0"/>
              </a:rPr>
              <a:t> теплового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124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1. Інтенсивність випромінювання абсолютно чорного тіла залежно від температури і частоти визначається </a:t>
            </a:r>
            <a:r>
              <a:rPr lang="uk-UA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законом Планка:</a:t>
            </a:r>
            <a:r>
              <a:rPr lang="uk-UA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 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5122" name="Picture 2" descr="https://1.bp.blogspot.com/-DMoeUksu-do/WwL6cXxyG0I/AAAAAAAAanE/Z68J9vxZe3gUPP6p7dQxFv4T7O2jtD12ACLcBGAs/s1600/%25D0%25B7%25D0%25B0%25D0%25BA%25D0%25BE%25D0%25BD%2B%25D0%25BF%25D0%25BB%25D0%25B0%25D0%25BD%25D0%25BA%25D0%25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16" y="1916832"/>
            <a:ext cx="3949831" cy="15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0" y="3667807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rebuchet MS" panose="020B0603020202020204" pitchFamily="34" charset="0"/>
              </a:rPr>
              <a:t>де І(</a:t>
            </a:r>
            <a:r>
              <a:rPr lang="el-GR" i="1" dirty="0">
                <a:latin typeface="Trebuchet MS" panose="020B0603020202020204" pitchFamily="34" charset="0"/>
              </a:rPr>
              <a:t>ν) – </a:t>
            </a:r>
            <a:r>
              <a:rPr lang="uk-UA" i="1" dirty="0">
                <a:latin typeface="Trebuchet MS" panose="020B0603020202020204" pitchFamily="34" charset="0"/>
              </a:rPr>
              <a:t>потужність випромінювання на одиницю площі поверхні випромінювання в одиницю тілесного кута в діапазоні частот </a:t>
            </a:r>
            <a:r>
              <a:rPr lang="el-GR" i="1" dirty="0">
                <a:latin typeface="Trebuchet MS" panose="020B0603020202020204" pitchFamily="34" charset="0"/>
              </a:rPr>
              <a:t>ν, </a:t>
            </a:r>
            <a:r>
              <a:rPr lang="el-GR" i="1" dirty="0" smtClean="0">
                <a:latin typeface="Trebuchet MS" panose="020B0603020202020204" pitchFamily="34" charset="0"/>
              </a:rPr>
              <a:t>ν+Δν</a:t>
            </a:r>
            <a:r>
              <a:rPr lang="uk-UA" i="1" dirty="0" smtClean="0">
                <a:latin typeface="Trebuchet MS" panose="020B0603020202020204" pitchFamily="34" charset="0"/>
              </a:rPr>
              <a:t>;</a:t>
            </a:r>
          </a:p>
          <a:p>
            <a:r>
              <a:rPr lang="en-US" i="1" dirty="0" smtClean="0">
                <a:latin typeface="Trebuchet MS" panose="020B0603020202020204" pitchFamily="34" charset="0"/>
              </a:rPr>
              <a:t>h = 6,626075·10</a:t>
            </a:r>
            <a:r>
              <a:rPr lang="en-US" i="1" baseline="30000" dirty="0" smtClean="0">
                <a:latin typeface="Trebuchet MS" panose="020B0603020202020204" pitchFamily="34" charset="0"/>
              </a:rPr>
              <a:t>-34</a:t>
            </a:r>
            <a:r>
              <a:rPr lang="en-US" i="1" dirty="0" smtClean="0">
                <a:latin typeface="Trebuchet MS" panose="020B0603020202020204" pitchFamily="34" charset="0"/>
              </a:rPr>
              <a:t> </a:t>
            </a:r>
            <a:r>
              <a:rPr lang="uk-UA" i="1" dirty="0" err="1" smtClean="0">
                <a:latin typeface="Trebuchet MS" panose="020B0603020202020204" pitchFamily="34" charset="0"/>
              </a:rPr>
              <a:t>Дж·с</a:t>
            </a:r>
            <a:r>
              <a:rPr lang="uk-UA" i="1" dirty="0" smtClean="0">
                <a:latin typeface="Trebuchet MS" panose="020B0603020202020204" pitchFamily="34" charset="0"/>
              </a:rPr>
              <a:t> – стала Планка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</a:t>
            </a:r>
            <a:r>
              <a:rPr lang="ru-RU" sz="2400" b="1" dirty="0" smtClean="0">
                <a:latin typeface="Trebuchet MS" pitchFamily="34" charset="0"/>
              </a:rPr>
              <a:t> теплового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10527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2. Загальна енергія теплового випромінювання визначається </a:t>
            </a:r>
            <a:r>
              <a:rPr lang="uk-UA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законом Стефана-</a:t>
            </a:r>
            <a:r>
              <a:rPr lang="uk-UA" i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Больцмана</a:t>
            </a:r>
            <a:r>
              <a:rPr lang="uk-UA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67944" y="1988840"/>
                <a:ext cx="13017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130176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73" r="-1402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круглений прямокутник 3"/>
          <p:cNvSpPr/>
          <p:nvPr/>
        </p:nvSpPr>
        <p:spPr>
          <a:xfrm>
            <a:off x="3635896" y="1772816"/>
            <a:ext cx="208823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Добра фізика: Теплове випромінюв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6592"/>
            <a:ext cx="6676668" cy="36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17846" y="2784274"/>
            <a:ext cx="473737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де </a:t>
            </a:r>
            <a:r>
              <a:rPr kumimoji="0" lang="en-US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W – 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потужність на одиницю площі поверхні випромінювання,</a:t>
            </a:r>
            <a:r>
              <a:rPr kumimoji="0" lang="en-US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а</a:t>
            </a:r>
            <a:r>
              <a:rPr kumimoji="0" lang="en-US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σ ≈ 5,6704·10</a:t>
            </a:r>
            <a:r>
              <a:rPr kumimoji="0" lang="uk-UA" altLang="uk-UA" b="0" i="1" u="none" strike="noStrike" cap="none" normalizeH="0" baseline="3000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-8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 Вт/(м</a:t>
            </a:r>
            <a:r>
              <a:rPr kumimoji="0" lang="uk-UA" altLang="uk-UA" b="0" i="1" u="none" strike="noStrike" cap="none" normalizeH="0" baseline="3000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·К</a:t>
            </a:r>
            <a:r>
              <a:rPr kumimoji="0" lang="uk-UA" altLang="uk-UA" b="0" i="1" u="none" strike="noStrike" cap="none" normalizeH="0" baseline="3000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) – </a:t>
            </a:r>
            <a:r>
              <a:rPr lang="uk-UA" altLang="uk-UA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стал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а Стефана-</a:t>
            </a:r>
            <a:r>
              <a:rPr kumimoji="0" lang="uk-UA" altLang="uk-UA" b="0" i="1" u="none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Больцмана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558" y="4438127"/>
            <a:ext cx="2543175" cy="76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</a:t>
            </a:r>
            <a:r>
              <a:rPr lang="ru-RU" sz="2400" b="1" dirty="0" smtClean="0">
                <a:latin typeface="Trebuchet MS" pitchFamily="34" charset="0"/>
              </a:rPr>
              <a:t> теплового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183754"/>
            <a:ext cx="406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3.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Довжина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хвилі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, при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якій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енергія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випромінювання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максимальна, </a:t>
            </a:r>
            <a:r>
              <a:rPr lang="ru-RU" i="1" dirty="0" err="1" smtClean="0">
                <a:solidFill>
                  <a:srgbClr val="0000FF"/>
                </a:solidFill>
                <a:latin typeface="Trebuchet MS" panose="020B0603020202020204" pitchFamily="34" charset="0"/>
              </a:rPr>
              <a:t>визначається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 </a:t>
            </a:r>
            <a:r>
              <a:rPr lang="ru-RU" i="1" dirty="0">
                <a:solidFill>
                  <a:srgbClr val="FF0000"/>
                </a:solidFill>
                <a:latin typeface="Trebuchet MS" panose="020B0603020202020204" pitchFamily="34" charset="0"/>
              </a:rPr>
              <a:t>законом </a:t>
            </a:r>
            <a:r>
              <a:rPr lang="ru-RU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зсуву</a:t>
            </a:r>
            <a:r>
              <a:rPr lang="ru-RU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Віна</a:t>
            </a:r>
            <a:r>
              <a:rPr lang="ru-RU" i="1" dirty="0">
                <a:solidFill>
                  <a:srgbClr val="FF0000"/>
                </a:solidFill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7504" y="3777644"/>
            <a:ext cx="3838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rebuchet MS" panose="020B0603020202020204" pitchFamily="34" charset="0"/>
              </a:rPr>
              <a:t>де Т – температура (в кельвінах), λ</a:t>
            </a:r>
            <a:r>
              <a:rPr lang="en-US" i="1" baseline="-25000" dirty="0">
                <a:latin typeface="Trebuchet MS" panose="020B0603020202020204" pitchFamily="34" charset="0"/>
              </a:rPr>
              <a:t>max</a:t>
            </a:r>
            <a:r>
              <a:rPr lang="en-US" i="1" dirty="0">
                <a:latin typeface="Trebuchet MS" panose="020B0603020202020204" pitchFamily="34" charset="0"/>
              </a:rPr>
              <a:t> </a:t>
            </a:r>
            <a:r>
              <a:rPr lang="uk-UA" i="1" dirty="0">
                <a:latin typeface="Trebuchet MS" panose="020B0603020202020204" pitchFamily="34" charset="0"/>
              </a:rPr>
              <a:t>– довжина хвилі з </a:t>
            </a:r>
            <a:r>
              <a:rPr lang="uk-UA" i="1" dirty="0" smtClean="0">
                <a:latin typeface="Trebuchet MS" panose="020B0603020202020204" pitchFamily="34" charset="0"/>
              </a:rPr>
              <a:t>максимальною </a:t>
            </a:r>
            <a:r>
              <a:rPr lang="uk-UA" i="1" dirty="0">
                <a:latin typeface="Trebuchet MS" panose="020B0603020202020204" pitchFamily="34" charset="0"/>
              </a:rPr>
              <a:t>інтенсивністю (в метрах), а </a:t>
            </a:r>
            <a:r>
              <a:rPr lang="en-US" i="1" dirty="0" smtClean="0">
                <a:latin typeface="Trebuchet MS" panose="020B0603020202020204" pitchFamily="34" charset="0"/>
              </a:rPr>
              <a:t>b =</a:t>
            </a:r>
            <a:r>
              <a:rPr lang="uk-UA" i="1" dirty="0">
                <a:latin typeface="Trebuchet MS" panose="020B0603020202020204" pitchFamily="34" charset="0"/>
              </a:rPr>
              <a:t> </a:t>
            </a:r>
            <a:r>
              <a:rPr lang="en-US" i="1" dirty="0" smtClean="0">
                <a:latin typeface="Trebuchet MS" panose="020B0603020202020204" pitchFamily="34" charset="0"/>
              </a:rPr>
              <a:t>0,002898 </a:t>
            </a:r>
            <a:r>
              <a:rPr lang="uk-UA" i="1" dirty="0" err="1">
                <a:latin typeface="Trebuchet MS" panose="020B0603020202020204" pitchFamily="34" charset="0"/>
              </a:rPr>
              <a:t>м·К</a:t>
            </a:r>
            <a:r>
              <a:rPr lang="uk-UA" i="1" dirty="0">
                <a:latin typeface="Trebuchet MS" panose="020B0603020202020204" pitchFamily="34" charset="0"/>
              </a:rPr>
              <a:t> </a:t>
            </a:r>
            <a:r>
              <a:rPr lang="en-US" i="1" dirty="0">
                <a:latin typeface="Trebuchet MS" panose="020B0603020202020204" pitchFamily="34" charset="0"/>
              </a:rPr>
              <a:t>-</a:t>
            </a:r>
            <a:r>
              <a:rPr lang="en-US" i="1" dirty="0" smtClean="0">
                <a:latin typeface="Trebuchet MS" panose="020B0603020202020204" pitchFamily="34" charset="0"/>
              </a:rPr>
              <a:t> </a:t>
            </a:r>
            <a:r>
              <a:rPr lang="uk-UA" i="1" dirty="0" smtClean="0">
                <a:latin typeface="Trebuchet MS" panose="020B0603020202020204" pitchFamily="34" charset="0"/>
              </a:rPr>
              <a:t>стала Віна.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2614002"/>
                <a:ext cx="1320170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14002"/>
                <a:ext cx="1320170" cy="698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s://upload.wikimedia.org/wikipedia/commons/thumb/a/a2/Wiens_law.svg/300px-Wiens_law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59" y="1675036"/>
            <a:ext cx="5273508" cy="43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круглений прямокутник 11"/>
          <p:cNvSpPr/>
          <p:nvPr/>
        </p:nvSpPr>
        <p:spPr>
          <a:xfrm>
            <a:off x="899592" y="2537428"/>
            <a:ext cx="2016224" cy="8915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ru-RU" sz="2400" b="1" dirty="0" err="1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25128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Поняттям абсолютно чорного тіла широко користуються в астрофізиці. Випромінювання Сонця близьке до випромінювання абсолютно чорного тіла з температурою </a:t>
            </a:r>
            <a:r>
              <a:rPr lang="uk-UA" dirty="0" smtClean="0">
                <a:latin typeface="Trebuchet MS" panose="020B0603020202020204" pitchFamily="34" charset="0"/>
              </a:rPr>
              <a:t>6000 К</a:t>
            </a:r>
            <a:r>
              <a:rPr lang="uk-UA" dirty="0">
                <a:latin typeface="Trebuchet MS" panose="020B0603020202020204" pitchFamily="34" charset="0"/>
              </a:rPr>
              <a:t>. Увесь Всесвіт пронизаний так званим реліктовим випромінюванням, близьким до випромінювання абсолютно чорного тіла з температурою ≈</a:t>
            </a:r>
            <a:r>
              <a:rPr lang="uk-UA" dirty="0" smtClean="0">
                <a:latin typeface="Trebuchet MS" panose="020B0603020202020204" pitchFamily="34" charset="0"/>
              </a:rPr>
              <a:t>3 К</a:t>
            </a:r>
            <a:r>
              <a:rPr lang="uk-UA" dirty="0">
                <a:latin typeface="Trebuchet MS" panose="020B0603020202020204" pitchFamily="34" charset="0"/>
              </a:rPr>
              <a:t>. Порівняння повного випромінювання зірок з випромінюванням такого тіла, дозволяє наближено оцінити ефективну температуру зірки. Відхилення випромінювання зорі від випромінювання абсолютно чорного тіла часто буває досить помітним. У глибині Сонця та зірок, нагрітих до десятків мільйонів градусів, випромінювання з високою точністю відповідає такому випромінюванню.</a:t>
            </a:r>
          </a:p>
        </p:txBody>
      </p:sp>
      <p:pic>
        <p:nvPicPr>
          <p:cNvPr id="1026" name="Picture 2" descr="https://history.vn.ua/pidruchniki/prishlyak-astronomy-11-class-2019-standard-level/prishlyak-astronomy-11-class-2019-standard-level.files/image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122828"/>
            <a:ext cx="46863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18" y="57416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Спектр випромінювання </a:t>
            </a:r>
            <a:r>
              <a:rPr lang="uk-UA" sz="1600" i="1" dirty="0" smtClean="0">
                <a:solidFill>
                  <a:srgbClr val="161209"/>
                </a:solidFill>
                <a:latin typeface="Trebuchet MS" panose="020B0603020202020204" pitchFamily="34" charset="0"/>
              </a:rPr>
              <a:t>зорі </a:t>
            </a:r>
            <a:r>
              <a:rPr lang="uk-UA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з температурою </a:t>
            </a:r>
            <a:r>
              <a:rPr lang="en-US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T = 5800 K. </a:t>
            </a:r>
            <a:r>
              <a:rPr lang="uk-UA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Западини на графіку відповідають темним лініям поглинання, які утворюють окремі хімічні </a:t>
            </a:r>
            <a:r>
              <a:rPr lang="uk-UA" sz="1600" i="1" dirty="0" smtClean="0">
                <a:solidFill>
                  <a:srgbClr val="161209"/>
                </a:solidFill>
                <a:latin typeface="Trebuchet MS" panose="020B0603020202020204" pitchFamily="34" charset="0"/>
              </a:rPr>
              <a:t>елементи</a:t>
            </a:r>
            <a:endParaRPr lang="uk-UA" sz="1600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Пірометри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05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4056"/>
            <a:ext cx="5593183" cy="23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ирометр GM320 Bene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67" y="281654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</TotalTime>
  <Words>1382</Words>
  <Application>Microsoft Office PowerPoint</Application>
  <PresentationFormat>Екран (4:3)</PresentationFormat>
  <Paragraphs>162</Paragraphs>
  <Slides>29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Roman Kolomiiets</cp:lastModifiedBy>
  <cp:revision>362</cp:revision>
  <dcterms:created xsi:type="dcterms:W3CDTF">2019-09-06T08:06:09Z</dcterms:created>
  <dcterms:modified xsi:type="dcterms:W3CDTF">2024-11-23T19:25:09Z</dcterms:modified>
</cp:coreProperties>
</file>