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64" r:id="rId1"/>
  </p:sldMasterIdLst>
  <p:notesMasterIdLst>
    <p:notesMasterId r:id="rId3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72" r:id="rId15"/>
    <p:sldId id="275" r:id="rId16"/>
    <p:sldId id="276" r:id="rId17"/>
    <p:sldId id="277" r:id="rId18"/>
    <p:sldId id="278" r:id="rId19"/>
    <p:sldId id="279" r:id="rId20"/>
    <p:sldId id="280" r:id="rId21"/>
    <p:sldId id="282" r:id="rId22"/>
    <p:sldId id="283" r:id="rId23"/>
    <p:sldId id="284" r:id="rId24"/>
    <p:sldId id="286" r:id="rId25"/>
    <p:sldId id="287" r:id="rId26"/>
    <p:sldId id="288" r:id="rId27"/>
    <p:sldId id="289" r:id="rId28"/>
    <p:sldId id="290" r:id="rId29"/>
    <p:sldId id="292" r:id="rId30"/>
    <p:sldId id="293" r:id="rId31"/>
    <p:sldId id="294" r:id="rId32"/>
    <p:sldId id="291"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3F9618-4AD0-4510-A58E-89EB3A85C51B}" type="datetimeFigureOut">
              <a:rPr lang="uk-UA" smtClean="0"/>
              <a:t>15.04.2026</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057161-5556-4293-AA83-250DE07BF85A}" type="slidenum">
              <a:rPr lang="uk-UA" smtClean="0"/>
              <a:t>‹#›</a:t>
            </a:fld>
            <a:endParaRPr lang="uk-UA"/>
          </a:p>
        </p:txBody>
      </p:sp>
    </p:spTree>
    <p:extLst>
      <p:ext uri="{BB962C8B-B14F-4D97-AF65-F5344CB8AC3E}">
        <p14:creationId xmlns:p14="http://schemas.microsoft.com/office/powerpoint/2010/main" val="37885576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D2B59B18-0355-43A8-8437-7DF6B5870A6B}" type="datetime1">
              <a:rPr lang="uk-UA" smtClean="0"/>
              <a:t>15.04.2026</a:t>
            </a:fld>
            <a:endParaRPr lang="uk-UA"/>
          </a:p>
        </p:txBody>
      </p:sp>
      <p:sp>
        <p:nvSpPr>
          <p:cNvPr id="5" name="Footer Placeholder 4"/>
          <p:cNvSpPr>
            <a:spLocks noGrp="1"/>
          </p:cNvSpPr>
          <p:nvPr>
            <p:ph type="ftr" sz="quarter" idx="11"/>
          </p:nvPr>
        </p:nvSpPr>
        <p:spPr>
          <a:xfrm>
            <a:off x="1371600" y="4323845"/>
            <a:ext cx="6400800" cy="365125"/>
          </a:xfrm>
        </p:spPr>
        <p:txBody>
          <a:bodyPr/>
          <a:lstStyle/>
          <a:p>
            <a:endParaRPr lang="uk-UA"/>
          </a:p>
        </p:txBody>
      </p:sp>
      <p:sp>
        <p:nvSpPr>
          <p:cNvPr id="6" name="Slide Number Placeholder 5"/>
          <p:cNvSpPr>
            <a:spLocks noGrp="1"/>
          </p:cNvSpPr>
          <p:nvPr>
            <p:ph type="sldNum" sz="quarter" idx="12"/>
          </p:nvPr>
        </p:nvSpPr>
        <p:spPr>
          <a:xfrm>
            <a:off x="8077200" y="1430866"/>
            <a:ext cx="2743200" cy="365125"/>
          </a:xfrm>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4106753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28A66D01-3D5D-4F27-8E04-E580F0B91284}" type="datetime1">
              <a:rPr lang="uk-UA" smtClean="0"/>
              <a:t>15.04.2026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3502763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Назва та підпис">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3ABAF4B5-A5C9-4579-A0CA-AC2038153D5F}" type="datetime1">
              <a:rPr lang="uk-UA" smtClean="0"/>
              <a:t>15.04.2026</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12091041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з підписом">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EE762859-2D81-4EC3-AF8C-5B1A51ECB8EC}" type="datetime1">
              <a:rPr lang="uk-UA" smtClean="0"/>
              <a:t>15.04.2026</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26CBA08F-89B1-4847-8019-185DEBFB30D6}" type="slidenum">
              <a:rPr lang="uk-UA" smtClean="0"/>
              <a:t>‹#›</a:t>
            </a:fld>
            <a:endParaRPr lang="uk-UA"/>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087863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ка назви">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9922A530-2652-4430-9556-FB1193DC2965}" type="datetime1">
              <a:rPr lang="uk-UA" smtClean="0"/>
              <a:t>15.04.2026</a:t>
            </a:fld>
            <a:endParaRPr lang="uk-UA"/>
          </a:p>
        </p:txBody>
      </p:sp>
      <p:sp>
        <p:nvSpPr>
          <p:cNvPr id="6" name="Footer Placeholder 5"/>
          <p:cNvSpPr>
            <a:spLocks noGrp="1"/>
          </p:cNvSpPr>
          <p:nvPr>
            <p:ph type="ftr" sz="quarter" idx="11"/>
          </p:nvPr>
        </p:nvSpPr>
        <p:spPr>
          <a:xfrm>
            <a:off x="685800" y="378883"/>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23659762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302E1CC9-E08E-4392-B16D-EABE114C7AEC}" type="datetime1">
              <a:rPr lang="uk-UA" smtClean="0"/>
              <a:t>15.04.2026</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9312440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7393F0C4-3672-4BA7-B5A1-EC1C2E1AF8A8}" type="datetime1">
              <a:rPr lang="uk-UA" smtClean="0"/>
              <a:t>15.04.2026</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3129426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03CB318-BA96-4A62-BAD7-9D21B34873C5}" type="datetime1">
              <a:rPr lang="uk-UA" smtClean="0"/>
              <a:t>15.04.2026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6898329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5F7D6933-EA57-4539-8C79-9FF4359FF176}" type="datetime1">
              <a:rPr lang="uk-UA" smtClean="0"/>
              <a:t>15.04.2026</a:t>
            </a:fld>
            <a:endParaRPr lang="uk-UA"/>
          </a:p>
        </p:txBody>
      </p:sp>
      <p:sp>
        <p:nvSpPr>
          <p:cNvPr id="5" name="Footer Placeholder 4"/>
          <p:cNvSpPr>
            <a:spLocks noGrp="1"/>
          </p:cNvSpPr>
          <p:nvPr>
            <p:ph type="ftr" sz="quarter" idx="11"/>
          </p:nvPr>
        </p:nvSpPr>
        <p:spPr>
          <a:xfrm>
            <a:off x="685800" y="381000"/>
            <a:ext cx="6991492" cy="36512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1459639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FCC987E-B94E-48A3-AB53-983FA20ACE26}" type="datetime1">
              <a:rPr lang="uk-UA" smtClean="0"/>
              <a:t>15.04.2026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3564052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5EE90A0C-D033-470A-BBDA-1758BB6316E8}" type="datetime1">
              <a:rPr lang="uk-UA" smtClean="0"/>
              <a:t>15.04.2026</a:t>
            </a:fld>
            <a:endParaRPr lang="uk-UA"/>
          </a:p>
        </p:txBody>
      </p:sp>
      <p:sp>
        <p:nvSpPr>
          <p:cNvPr id="5" name="Footer Placeholder 4"/>
          <p:cNvSpPr>
            <a:spLocks noGrp="1"/>
          </p:cNvSpPr>
          <p:nvPr>
            <p:ph type="ftr" sz="quarter" idx="11"/>
          </p:nvPr>
        </p:nvSpPr>
        <p:spPr>
          <a:xfrm>
            <a:off x="685800" y="381001"/>
            <a:ext cx="6991492" cy="36406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114994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3D03D35D-9D7F-4698-A00B-9C185BAC6EE6}" type="datetime1">
              <a:rPr lang="uk-UA" smtClean="0"/>
              <a:t>15.04.2026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2803950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0" y="3132666"/>
            <a:ext cx="5311775" cy="308601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3132666"/>
            <a:ext cx="5334000" cy="308601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071DBD9A-C78A-492C-8423-543B27453AF5}" type="datetime1">
              <a:rPr lang="uk-UA" smtClean="0"/>
              <a:t>15.04.2026</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238691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341708C-89F6-45E7-A461-3C5974AE6483}" type="datetime1">
              <a:rPr lang="uk-UA" smtClean="0"/>
              <a:t>15.04.2026</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2586704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027F58-B736-4015-A36F-960DCB019FF4}" type="datetime1">
              <a:rPr lang="uk-UA" smtClean="0"/>
              <a:t>15.04.2026</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3932161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7C4EA08C-1BB0-4097-8922-D76C69DF3F80}" type="datetime1">
              <a:rPr lang="uk-UA" smtClean="0"/>
              <a:t>15.04.2026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419112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3ADF52B-15EC-428A-BDE8-FA27F06CC037}" type="datetime1">
              <a:rPr lang="uk-UA" smtClean="0"/>
              <a:t>15.04.2026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26CBA08F-89B1-4847-8019-185DEBFB30D6}" type="slidenum">
              <a:rPr lang="uk-UA" smtClean="0"/>
              <a:t>‹#›</a:t>
            </a:fld>
            <a:endParaRPr lang="uk-UA"/>
          </a:p>
        </p:txBody>
      </p:sp>
    </p:spTree>
    <p:extLst>
      <p:ext uri="{BB962C8B-B14F-4D97-AF65-F5344CB8AC3E}">
        <p14:creationId xmlns:p14="http://schemas.microsoft.com/office/powerpoint/2010/main" val="69426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89A4AEA-0792-4263-8D48-4496BAD89C95}" type="datetime1">
              <a:rPr lang="uk-UA" smtClean="0"/>
              <a:t>15.04.2026</a:t>
            </a:fld>
            <a:endParaRPr lang="uk-UA"/>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6CBA08F-89B1-4847-8019-185DEBFB30D6}" type="slidenum">
              <a:rPr lang="uk-UA" smtClean="0"/>
              <a:t>‹#›</a:t>
            </a:fld>
            <a:endParaRPr lang="uk-UA"/>
          </a:p>
        </p:txBody>
      </p:sp>
    </p:spTree>
    <p:extLst>
      <p:ext uri="{BB962C8B-B14F-4D97-AF65-F5344CB8AC3E}">
        <p14:creationId xmlns:p14="http://schemas.microsoft.com/office/powerpoint/2010/main" val="1387025537"/>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Lst>
  <p:hf sldNum="0" hdr="0" ftr="0" dt="0"/>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9E82DD17-982C-40EE-8F2A-A5D2B1918446}"/>
              </a:ext>
            </a:extLst>
          </p:cNvPr>
          <p:cNvSpPr txBox="1"/>
          <p:nvPr/>
        </p:nvSpPr>
        <p:spPr>
          <a:xfrm>
            <a:off x="1149804" y="3107973"/>
            <a:ext cx="9004040" cy="1938992"/>
          </a:xfrm>
          <a:prstGeom prst="rect">
            <a:avLst/>
          </a:prstGeom>
          <a:noFill/>
        </p:spPr>
        <p:txBody>
          <a:bodyPr wrap="square">
            <a:spAutoFit/>
          </a:bodyPr>
          <a:lstStyle/>
          <a:p>
            <a:pPr algn="ctr"/>
            <a:r>
              <a:rPr lang="uk-UA" sz="2400" dirty="0" smtClean="0">
                <a:latin typeface="Times New Roman" panose="02020603050405020304" pitchFamily="18" charset="0"/>
                <a:cs typeface="Times New Roman" panose="02020603050405020304" pitchFamily="18" charset="0"/>
              </a:rPr>
              <a:t>ПЛАН</a:t>
            </a:r>
          </a:p>
          <a:p>
            <a:endParaRPr lang="uk-UA" sz="2400" dirty="0" smtClean="0">
              <a:latin typeface="Times New Roman" panose="02020603050405020304" pitchFamily="18" charset="0"/>
              <a:cs typeface="Times New Roman" panose="02020603050405020304" pitchFamily="18" charset="0"/>
            </a:endParaRPr>
          </a:p>
          <a:p>
            <a:r>
              <a:rPr lang="uk-UA" sz="2400" dirty="0" smtClean="0">
                <a:latin typeface="Times New Roman" panose="02020603050405020304" pitchFamily="18" charset="0"/>
                <a:cs typeface="Times New Roman" panose="02020603050405020304" pitchFamily="18" charset="0"/>
              </a:rPr>
              <a:t>1. Характеристика підприємництва у сфері надання кредитно-фінансових послуг</a:t>
            </a:r>
          </a:p>
          <a:p>
            <a:r>
              <a:rPr lang="uk-UA" sz="2400" dirty="0" smtClean="0">
                <a:latin typeface="Times New Roman" panose="02020603050405020304" pitchFamily="18" charset="0"/>
                <a:cs typeface="Times New Roman" panose="02020603050405020304" pitchFamily="18" charset="0"/>
              </a:rPr>
              <a:t>2. Підприємництво у сфері страхування.</a:t>
            </a:r>
          </a:p>
        </p:txBody>
      </p:sp>
      <p:sp>
        <p:nvSpPr>
          <p:cNvPr id="2" name="Прямоугольник 1"/>
          <p:cNvSpPr/>
          <p:nvPr/>
        </p:nvSpPr>
        <p:spPr>
          <a:xfrm>
            <a:off x="1457324" y="2115051"/>
            <a:ext cx="8543925" cy="830997"/>
          </a:xfrm>
          <a:prstGeom prst="rect">
            <a:avLst/>
          </a:prstGeom>
        </p:spPr>
        <p:txBody>
          <a:bodyPr wrap="square">
            <a:spAutoFit/>
          </a:bodyPr>
          <a:lstStyle/>
          <a:p>
            <a:pPr algn="ctr"/>
            <a:r>
              <a:rPr lang="ru-RU" sz="2400" b="1" dirty="0" smtClean="0">
                <a:latin typeface="Times New Roman" panose="02020603050405020304" pitchFamily="18" charset="0"/>
                <a:cs typeface="Times New Roman" panose="02020603050405020304" pitchFamily="18" charset="0"/>
              </a:rPr>
              <a:t>ТЕМА 10. ПІДПРИЄМНИЦТВО </a:t>
            </a:r>
            <a:r>
              <a:rPr lang="ru-RU" sz="2400" b="1" dirty="0">
                <a:latin typeface="Times New Roman" panose="02020603050405020304" pitchFamily="18" charset="0"/>
                <a:cs typeface="Times New Roman" panose="02020603050405020304" pitchFamily="18" charset="0"/>
              </a:rPr>
              <a:t>У СФЕРІ НАДАННЯ КРЕДИТНО-ФІНАНСОВИХ ПОСЛУГ ТА СТРАХУВАННЯ</a:t>
            </a:r>
          </a:p>
        </p:txBody>
      </p:sp>
    </p:spTree>
    <p:extLst>
      <p:ext uri="{BB962C8B-B14F-4D97-AF65-F5344CB8AC3E}">
        <p14:creationId xmlns:p14="http://schemas.microsoft.com/office/powerpoint/2010/main" val="1244627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00F5BF0F-2DFE-4998-ADBF-59A74EB3B82C}"/>
              </a:ext>
            </a:extLst>
          </p:cNvPr>
          <p:cNvSpPr txBox="1"/>
          <p:nvPr/>
        </p:nvSpPr>
        <p:spPr>
          <a:xfrm>
            <a:off x="617220" y="1406663"/>
            <a:ext cx="10386060" cy="5078313"/>
          </a:xfrm>
          <a:prstGeom prst="rect">
            <a:avLst/>
          </a:prstGeom>
          <a:noFill/>
        </p:spPr>
        <p:txBody>
          <a:bodyPr wrap="square">
            <a:spAutoFit/>
          </a:bodyPr>
          <a:lstStyle/>
          <a:p>
            <a:pPr algn="just"/>
            <a:r>
              <a:rPr lang="uk-UA" b="1" i="1" dirty="0">
                <a:latin typeface="Times New Roman" panose="02020603050405020304" pitchFamily="18" charset="0"/>
                <a:cs typeface="Times New Roman" panose="02020603050405020304" pitchFamily="18" charset="0"/>
              </a:rPr>
              <a:t>	Національний банк України </a:t>
            </a:r>
            <a:r>
              <a:rPr lang="uk-UA" dirty="0">
                <a:latin typeface="Times New Roman" panose="02020603050405020304" pitchFamily="18" charset="0"/>
                <a:cs typeface="Times New Roman" panose="02020603050405020304" pitchFamily="18" charset="0"/>
              </a:rPr>
              <a:t>є центральним банком України, особливим центральним органом державного управління, юридичний статус, завдання, функції, повноваження і принципи організації якого визначаються Конституцією України, Законом України «Про Національний банк України» та іншими законами України. Одержання прибутку не є метою діяльності НБУ. </a:t>
            </a:r>
            <a:endParaRPr lang="uk-UA" dirty="0" smtClean="0">
              <a:latin typeface="Times New Roman" panose="02020603050405020304" pitchFamily="18" charset="0"/>
              <a:cs typeface="Times New Roman" panose="02020603050405020304" pitchFamily="18" charset="0"/>
            </a:endParaRPr>
          </a:p>
          <a:p>
            <a:pPr algn="just"/>
            <a:r>
              <a:rPr lang="uk-UA" b="1" i="1" dirty="0" smtClean="0">
                <a:latin typeface="Times New Roman" panose="02020603050405020304" pitchFamily="18" charset="0"/>
                <a:cs typeface="Times New Roman" panose="02020603050405020304" pitchFamily="18" charset="0"/>
              </a:rPr>
              <a:t>Основною </a:t>
            </a:r>
            <a:r>
              <a:rPr lang="uk-UA" b="1" i="1" dirty="0">
                <a:latin typeface="Times New Roman" panose="02020603050405020304" pitchFamily="18" charset="0"/>
                <a:cs typeface="Times New Roman" panose="02020603050405020304" pitchFamily="18" charset="0"/>
              </a:rPr>
              <a:t>функцією НБУ </a:t>
            </a:r>
            <a:r>
              <a:rPr lang="uk-UA" dirty="0">
                <a:latin typeface="Times New Roman" panose="02020603050405020304" pitchFamily="18" charset="0"/>
                <a:cs typeface="Times New Roman" panose="02020603050405020304" pitchFamily="18" charset="0"/>
              </a:rPr>
              <a:t>є забезпечення стабільності грошової одиниці України. </a:t>
            </a: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Поряд </a:t>
            </a:r>
            <a:r>
              <a:rPr lang="uk-UA" dirty="0">
                <a:latin typeface="Times New Roman" panose="02020603050405020304" pitchFamily="18" charset="0"/>
                <a:cs typeface="Times New Roman" panose="02020603050405020304" pitchFamily="18" charset="0"/>
              </a:rPr>
              <a:t>з цим </a:t>
            </a:r>
            <a:r>
              <a:rPr lang="uk-UA" b="1" i="1" dirty="0">
                <a:latin typeface="Times New Roman" panose="02020603050405020304" pitchFamily="18" charset="0"/>
                <a:cs typeface="Times New Roman" panose="02020603050405020304" pitchFamily="18" charset="0"/>
              </a:rPr>
              <a:t>НБУ виконує такі функції:</a:t>
            </a:r>
          </a:p>
          <a:p>
            <a:pPr marL="285750" indent="-285750" algn="just">
              <a:buFont typeface="Wingdings" panose="05000000000000000000" pitchFamily="2" charset="2"/>
              <a:buChar char="ü"/>
            </a:pPr>
            <a:r>
              <a:rPr lang="uk-UA" dirty="0">
                <a:latin typeface="Times New Roman" panose="02020603050405020304" pitchFamily="18" charset="0"/>
                <a:cs typeface="Times New Roman" panose="02020603050405020304" pitchFamily="18" charset="0"/>
              </a:rPr>
              <a:t>	визначає та проводить грошово-кредитну політику;</a:t>
            </a:r>
          </a:p>
          <a:p>
            <a:pPr marL="285750" indent="-285750" algn="just">
              <a:buFont typeface="Wingdings" panose="05000000000000000000" pitchFamily="2" charset="2"/>
              <a:buChar char="ü"/>
            </a:pPr>
            <a:r>
              <a:rPr lang="uk-UA" dirty="0">
                <a:latin typeface="Times New Roman" panose="02020603050405020304" pitchFamily="18" charset="0"/>
                <a:cs typeface="Times New Roman" panose="02020603050405020304" pitchFamily="18" charset="0"/>
              </a:rPr>
              <a:t>	монопольно здійснює емісію (випуск) національної валюти та організує її обіг;</a:t>
            </a:r>
          </a:p>
          <a:p>
            <a:pPr marL="285750" indent="-285750" algn="just">
              <a:buFont typeface="Wingdings" panose="05000000000000000000" pitchFamily="2" charset="2"/>
              <a:buChar char="ü"/>
            </a:pPr>
            <a:r>
              <a:rPr lang="uk-UA" dirty="0">
                <a:latin typeface="Times New Roman" panose="02020603050405020304" pitchFamily="18" charset="0"/>
                <a:cs typeface="Times New Roman" panose="02020603050405020304" pitchFamily="18" charset="0"/>
              </a:rPr>
              <a:t>	виступає кредитором для банків і організовує систему рефінансування;</a:t>
            </a:r>
          </a:p>
          <a:p>
            <a:pPr marL="285750" indent="-285750" algn="just">
              <a:buFont typeface="Wingdings" panose="05000000000000000000" pitchFamily="2" charset="2"/>
              <a:buChar char="ü"/>
            </a:pPr>
            <a:r>
              <a:rPr lang="uk-UA" dirty="0">
                <a:latin typeface="Times New Roman" panose="02020603050405020304" pitchFamily="18" charset="0"/>
                <a:cs typeface="Times New Roman" panose="02020603050405020304" pitchFamily="18" charset="0"/>
              </a:rPr>
              <a:t>	встановлює для банків та інших фінансово-кредитних установ правила поведінки банківських операції, бухгалтерського обліку і звітності, захисту інформації, коштів та майна;</a:t>
            </a:r>
          </a:p>
          <a:p>
            <a:pPr marL="285750" indent="-285750" algn="just">
              <a:buFont typeface="Wingdings" panose="05000000000000000000" pitchFamily="2" charset="2"/>
              <a:buChar char="ü"/>
            </a:pPr>
            <a:r>
              <a:rPr lang="uk-UA" dirty="0">
                <a:latin typeface="Times New Roman" panose="02020603050405020304" pitchFamily="18" charset="0"/>
                <a:cs typeface="Times New Roman" panose="02020603050405020304" pitchFamily="18" charset="0"/>
              </a:rPr>
              <a:t>	здійснює банківське регулювання та нагляд;</a:t>
            </a:r>
          </a:p>
          <a:p>
            <a:pPr marL="285750" indent="-285750" algn="just">
              <a:buFont typeface="Wingdings" panose="05000000000000000000" pitchFamily="2" charset="2"/>
              <a:buChar char="ü"/>
            </a:pPr>
            <a:r>
              <a:rPr lang="uk-UA" dirty="0">
                <a:latin typeface="Times New Roman" panose="02020603050405020304" pitchFamily="18" charset="0"/>
                <a:cs typeface="Times New Roman" panose="02020603050405020304" pitchFamily="18" charset="0"/>
              </a:rPr>
              <a:t>	здійснює ліцензування банківської діяльності та операцій;</a:t>
            </a:r>
          </a:p>
          <a:p>
            <a:pPr marL="285750" indent="-285750" algn="just">
              <a:buFont typeface="Wingdings" panose="05000000000000000000" pitchFamily="2" charset="2"/>
              <a:buChar char="ü"/>
            </a:pPr>
            <a:r>
              <a:rPr lang="uk-UA" dirty="0">
                <a:latin typeface="Times New Roman" panose="02020603050405020304" pitchFamily="18" charset="0"/>
                <a:cs typeface="Times New Roman" panose="02020603050405020304" pitchFamily="18" charset="0"/>
              </a:rPr>
              <a:t>	складає платіжний баланс країни, здійснює його аналіз та прогнозування;</a:t>
            </a:r>
          </a:p>
          <a:p>
            <a:pPr marL="285750" indent="-285750" algn="just">
              <a:buFont typeface="Wingdings" panose="05000000000000000000" pitchFamily="2" charset="2"/>
              <a:buChar char="ü"/>
            </a:pPr>
            <a:r>
              <a:rPr lang="uk-UA" dirty="0">
                <a:latin typeface="Times New Roman" panose="02020603050405020304" pitchFamily="18" charset="0"/>
                <a:cs typeface="Times New Roman" panose="02020603050405020304" pitchFamily="18" charset="0"/>
              </a:rPr>
              <a:t>	представляє інтереси України в центральних банках інших держав;</a:t>
            </a:r>
          </a:p>
          <a:p>
            <a:pPr marL="285750" indent="-285750" algn="just">
              <a:buFont typeface="Wingdings" panose="05000000000000000000" pitchFamily="2" charset="2"/>
              <a:buChar char="ü"/>
            </a:pPr>
            <a:r>
              <a:rPr lang="uk-UA" dirty="0">
                <a:latin typeface="Times New Roman" panose="02020603050405020304" pitchFamily="18" charset="0"/>
                <a:cs typeface="Times New Roman" panose="02020603050405020304" pitchFamily="18" charset="0"/>
              </a:rPr>
              <a:t>	забезпечує накопичення, зберігання золотовалютних резервів, проведення операцій з ними та банківськими металами;</a:t>
            </a:r>
          </a:p>
          <a:p>
            <a:pPr marL="285750" indent="-285750" algn="just">
              <a:buFont typeface="Wingdings" panose="05000000000000000000" pitchFamily="2" charset="2"/>
              <a:buChar char="ü"/>
            </a:pPr>
            <a:r>
              <a:rPr lang="uk-UA" dirty="0">
                <a:latin typeface="Times New Roman" panose="02020603050405020304" pitchFamily="18" charset="0"/>
                <a:cs typeface="Times New Roman" panose="02020603050405020304" pitchFamily="18" charset="0"/>
              </a:rPr>
              <a:t>	виконує інші функції.</a:t>
            </a:r>
          </a:p>
        </p:txBody>
      </p:sp>
    </p:spTree>
    <p:extLst>
      <p:ext uri="{BB962C8B-B14F-4D97-AF65-F5344CB8AC3E}">
        <p14:creationId xmlns:p14="http://schemas.microsoft.com/office/powerpoint/2010/main" val="409705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CBB7F66B-F5ED-4448-9629-8161EED059BF}"/>
              </a:ext>
            </a:extLst>
          </p:cNvPr>
          <p:cNvSpPr txBox="1"/>
          <p:nvPr/>
        </p:nvSpPr>
        <p:spPr>
          <a:xfrm>
            <a:off x="1017270" y="1498313"/>
            <a:ext cx="8953500" cy="4524315"/>
          </a:xfrm>
          <a:prstGeom prst="rect">
            <a:avLst/>
          </a:prstGeom>
          <a:noFill/>
        </p:spPr>
        <p:txBody>
          <a:bodyPr wrap="square">
            <a:spAutoFit/>
          </a:bodyPr>
          <a:lstStyle/>
          <a:p>
            <a:pPr algn="just"/>
            <a:r>
              <a:rPr lang="uk-UA" sz="2400" dirty="0">
                <a:latin typeface="Times New Roman" panose="02020603050405020304" pitchFamily="18" charset="0"/>
                <a:cs typeface="Times New Roman" panose="02020603050405020304" pitchFamily="18" charset="0"/>
              </a:rPr>
              <a:t>Нижній рівень банківської системи представлений переважно комерційними банками, які є однією із найчисельніших груп фінансових посередників у країні. </a:t>
            </a:r>
          </a:p>
          <a:p>
            <a:pPr algn="just"/>
            <a:r>
              <a:rPr lang="uk-UA" sz="2400" b="1" i="1" dirty="0">
                <a:latin typeface="Times New Roman" panose="02020603050405020304" pitchFamily="18" charset="0"/>
                <a:cs typeface="Times New Roman" panose="02020603050405020304" pitchFamily="18" charset="0"/>
              </a:rPr>
              <a:t>Комерційний банк </a:t>
            </a:r>
            <a:r>
              <a:rPr lang="uk-UA" sz="2400" dirty="0">
                <a:latin typeface="Times New Roman" panose="02020603050405020304" pitchFamily="18" charset="0"/>
                <a:cs typeface="Times New Roman" panose="02020603050405020304" pitchFamily="18" charset="0"/>
              </a:rPr>
              <a:t>– це фінансово-кредитна установа, що здійснює універсальні банківські операції та надає різноманітні банківські послуги своїм клієнтам. </a:t>
            </a:r>
          </a:p>
          <a:p>
            <a:pPr algn="just"/>
            <a:r>
              <a:rPr lang="uk-UA" sz="2400" dirty="0">
                <a:latin typeface="Times New Roman" panose="02020603050405020304" pitchFamily="18" charset="0"/>
                <a:cs typeface="Times New Roman" panose="02020603050405020304" pitchFamily="18" charset="0"/>
              </a:rPr>
              <a:t>Діяльність комерційних банків полягає в залученні грошових коштів і наданні їх в позику або інвестуванні за більш високими відсотковими ставками. Вони виступають посередниками між тими, хто має тимчасово вільні грошові кошти, і тими, кому вони потрібні. Метою та рушійним мотивом такого посередництва є отримання банківського прибутку.</a:t>
            </a:r>
          </a:p>
        </p:txBody>
      </p:sp>
    </p:spTree>
    <p:extLst>
      <p:ext uri="{BB962C8B-B14F-4D97-AF65-F5344CB8AC3E}">
        <p14:creationId xmlns:p14="http://schemas.microsoft.com/office/powerpoint/2010/main" val="2549269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CEE345E0-E019-4E0E-A378-A0DE8E47B511}"/>
              </a:ext>
            </a:extLst>
          </p:cNvPr>
          <p:cNvSpPr txBox="1"/>
          <p:nvPr/>
        </p:nvSpPr>
        <p:spPr>
          <a:xfrm>
            <a:off x="830580" y="1395570"/>
            <a:ext cx="8938260" cy="1938992"/>
          </a:xfrm>
          <a:prstGeom prst="rect">
            <a:avLst/>
          </a:prstGeom>
          <a:noFill/>
        </p:spPr>
        <p:txBody>
          <a:bodyPr wrap="square" rtlCol="0">
            <a:spAutoFit/>
          </a:bodyPr>
          <a:lstStyle/>
          <a:p>
            <a:r>
              <a:rPr lang="uk-UA" sz="2000" dirty="0">
                <a:latin typeface="Times New Roman" panose="02020603050405020304" pitchFamily="18" charset="0"/>
                <a:cs typeface="Times New Roman" panose="02020603050405020304" pitchFamily="18" charset="0"/>
              </a:rPr>
              <a:t>	Операції комерційних банків можна поділити на такі групи:</a:t>
            </a:r>
          </a:p>
          <a:p>
            <a:pPr algn="just"/>
            <a:r>
              <a:rPr lang="uk-UA" sz="2000" dirty="0">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r>
              <a:rPr lang="uk-UA" sz="2000" b="1" i="1" dirty="0">
                <a:latin typeface="Times New Roman" panose="02020603050405020304" pitchFamily="18" charset="0"/>
                <a:cs typeface="Times New Roman" panose="02020603050405020304" pitchFamily="18" charset="0"/>
              </a:rPr>
              <a:t>	пасивні</a:t>
            </a:r>
            <a:r>
              <a:rPr lang="uk-UA" sz="2000" dirty="0">
                <a:latin typeface="Times New Roman" panose="02020603050405020304" pitchFamily="18" charset="0"/>
                <a:cs typeface="Times New Roman" panose="02020603050405020304" pitchFamily="18" charset="0"/>
              </a:rPr>
              <a:t> (залучення коштів</a:t>
            </a:r>
            <a:r>
              <a:rPr lang="uk-UA" sz="2000" dirty="0" smtClean="0">
                <a:latin typeface="Times New Roman" panose="02020603050405020304" pitchFamily="18" charset="0"/>
                <a:cs typeface="Times New Roman" panose="02020603050405020304" pitchFamily="18" charset="0"/>
              </a:rPr>
              <a:t>);</a:t>
            </a:r>
            <a:endParaRPr lang="uk-UA"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uk-UA" sz="2000" b="1" i="1" dirty="0">
                <a:latin typeface="Times New Roman" panose="02020603050405020304" pitchFamily="18" charset="0"/>
                <a:cs typeface="Times New Roman" panose="02020603050405020304" pitchFamily="18" charset="0"/>
              </a:rPr>
              <a:t>	активні </a:t>
            </a:r>
            <a:r>
              <a:rPr lang="uk-UA" sz="2000" dirty="0">
                <a:latin typeface="Times New Roman" panose="02020603050405020304" pitchFamily="18" charset="0"/>
                <a:cs typeface="Times New Roman" panose="02020603050405020304" pitchFamily="18" charset="0"/>
              </a:rPr>
              <a:t>(розміщення фінансових активів через кредити</a:t>
            </a:r>
            <a:r>
              <a:rPr lang="uk-UA" sz="2000" dirty="0" smtClean="0">
                <a:latin typeface="Times New Roman" panose="02020603050405020304" pitchFamily="18" charset="0"/>
                <a:cs typeface="Times New Roman" panose="02020603050405020304" pitchFamily="18" charset="0"/>
              </a:rPr>
              <a:t>);</a:t>
            </a:r>
            <a:endParaRPr lang="uk-UA" sz="20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2000" b="1" i="1" dirty="0">
                <a:latin typeface="Times New Roman" panose="02020603050405020304" pitchFamily="18" charset="0"/>
                <a:cs typeface="Times New Roman" panose="02020603050405020304" pitchFamily="18" charset="0"/>
              </a:rPr>
              <a:t>	</a:t>
            </a:r>
            <a:r>
              <a:rPr lang="uk-UA" sz="2000" b="1" i="1" dirty="0" err="1">
                <a:latin typeface="Times New Roman" panose="02020603050405020304" pitchFamily="18" charset="0"/>
                <a:cs typeface="Times New Roman" panose="02020603050405020304" pitchFamily="18" charset="0"/>
              </a:rPr>
              <a:t>комісійно</a:t>
            </a:r>
            <a:r>
              <a:rPr lang="uk-UA" sz="2000" b="1" i="1" dirty="0">
                <a:latin typeface="Times New Roman" panose="02020603050405020304" pitchFamily="18" charset="0"/>
                <a:cs typeface="Times New Roman" panose="02020603050405020304" pitchFamily="18" charset="0"/>
              </a:rPr>
              <a:t>-посередницькі</a:t>
            </a:r>
            <a:r>
              <a:rPr lang="uk-UA" sz="2000" dirty="0">
                <a:latin typeface="Times New Roman" panose="02020603050405020304" pitchFamily="18" charset="0"/>
                <a:cs typeface="Times New Roman" panose="02020603050405020304" pitchFamily="18" charset="0"/>
              </a:rPr>
              <a:t> (виконання різних операцій за дорученням клієнтів із сплатою комісії).</a:t>
            </a:r>
          </a:p>
        </p:txBody>
      </p:sp>
      <p:sp>
        <p:nvSpPr>
          <p:cNvPr id="3" name="TextBox 2">
            <a:extLst>
              <a:ext uri="{FF2B5EF4-FFF2-40B4-BE49-F238E27FC236}">
                <a16:creationId xmlns="" xmlns:a16="http://schemas.microsoft.com/office/drawing/2014/main" id="{BD5BD8F7-0D55-450A-9D4E-94331BCC98D4}"/>
              </a:ext>
            </a:extLst>
          </p:cNvPr>
          <p:cNvSpPr txBox="1"/>
          <p:nvPr/>
        </p:nvSpPr>
        <p:spPr>
          <a:xfrm>
            <a:off x="1082040" y="3767793"/>
            <a:ext cx="9185910" cy="1631216"/>
          </a:xfrm>
          <a:prstGeom prst="rect">
            <a:avLst/>
          </a:prstGeom>
          <a:noFill/>
        </p:spPr>
        <p:txBody>
          <a:bodyPr wrap="square">
            <a:spAutoFit/>
          </a:bodyPr>
          <a:lstStyle/>
          <a:p>
            <a:pPr algn="just"/>
            <a:r>
              <a:rPr lang="uk-UA" sz="2000" b="1" i="1" dirty="0">
                <a:latin typeface="Times New Roman" panose="02020603050405020304" pitchFamily="18" charset="0"/>
                <a:cs typeface="Times New Roman" panose="02020603050405020304" pitchFamily="18" charset="0"/>
              </a:rPr>
              <a:t>Основним джерелом доходів більшості комерційних банків </a:t>
            </a:r>
            <a:r>
              <a:rPr lang="uk-UA" sz="2000" dirty="0">
                <a:latin typeface="Times New Roman" panose="02020603050405020304" pitchFamily="18" charset="0"/>
                <a:cs typeface="Times New Roman" panose="02020603050405020304" pitchFamily="18" charset="0"/>
              </a:rPr>
              <a:t>є відсотки, що стягуються за користування кредитами. Це пояснюється тим, що банки є фінансовими посередниками, які здійснюють перерозподіл грошових коштів між тими, у кого вони вивільнились, і тими, у кого з’явилася тимчасова потреба в цих коштах.</a:t>
            </a:r>
          </a:p>
        </p:txBody>
      </p:sp>
    </p:spTree>
    <p:extLst>
      <p:ext uri="{BB962C8B-B14F-4D97-AF65-F5344CB8AC3E}">
        <p14:creationId xmlns:p14="http://schemas.microsoft.com/office/powerpoint/2010/main" val="2237222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011967E6-3926-4F7B-A3C8-E3E666AE2605}"/>
              </a:ext>
            </a:extLst>
          </p:cNvPr>
          <p:cNvSpPr txBox="1"/>
          <p:nvPr/>
        </p:nvSpPr>
        <p:spPr>
          <a:xfrm>
            <a:off x="861060" y="1375886"/>
            <a:ext cx="9768840" cy="1323439"/>
          </a:xfrm>
          <a:prstGeom prst="rect">
            <a:avLst/>
          </a:prstGeom>
          <a:noFill/>
        </p:spPr>
        <p:txBody>
          <a:bodyPr wrap="square">
            <a:spAutoFit/>
          </a:bodyPr>
          <a:lstStyle/>
          <a:p>
            <a:pPr algn="just"/>
            <a:r>
              <a:rPr lang="uk-UA" sz="2000" b="1" i="1" dirty="0">
                <a:latin typeface="Times New Roman" panose="02020603050405020304" pitchFamily="18" charset="0"/>
                <a:cs typeface="Times New Roman" panose="02020603050405020304" pitchFamily="18" charset="0"/>
              </a:rPr>
              <a:t>Кредит</a:t>
            </a:r>
            <a:r>
              <a:rPr lang="uk-UA" sz="2000" dirty="0">
                <a:latin typeface="Times New Roman" panose="02020603050405020304" pitchFamily="18" charset="0"/>
                <a:cs typeface="Times New Roman" panose="02020603050405020304" pitchFamily="18" charset="0"/>
              </a:rPr>
              <a:t> – це економічні відносини, що виникають між економічними суб'єктами у зв'язку з переданням один одному в тимчасове користування вільних коштів на засадах добровільності, повернення і платності. Економічною основою кредиту є мобілізація й нагромадження тимчасово вільних коштів і формування з них позичкового капіталу.</a:t>
            </a:r>
          </a:p>
        </p:txBody>
      </p:sp>
      <p:sp>
        <p:nvSpPr>
          <p:cNvPr id="3" name="TextBox 2">
            <a:extLst>
              <a:ext uri="{FF2B5EF4-FFF2-40B4-BE49-F238E27FC236}">
                <a16:creationId xmlns="" xmlns:a16="http://schemas.microsoft.com/office/drawing/2014/main" id="{2D576581-4716-4B42-BA0A-CC922954D608}"/>
              </a:ext>
            </a:extLst>
          </p:cNvPr>
          <p:cNvSpPr txBox="1"/>
          <p:nvPr/>
        </p:nvSpPr>
        <p:spPr>
          <a:xfrm>
            <a:off x="1598295" y="3062377"/>
            <a:ext cx="8602980" cy="2862322"/>
          </a:xfrm>
          <a:prstGeom prst="rect">
            <a:avLst/>
          </a:prstGeom>
          <a:noFill/>
        </p:spPr>
        <p:txBody>
          <a:bodyPr wrap="square">
            <a:spAutoFit/>
          </a:bodyPr>
          <a:lstStyle/>
          <a:p>
            <a:pPr algn="just"/>
            <a:r>
              <a:rPr lang="uk-UA" sz="2000" dirty="0">
                <a:latin typeface="Times New Roman" panose="02020603050405020304" pitchFamily="18" charset="0"/>
                <a:cs typeface="Times New Roman" panose="02020603050405020304" pitchFamily="18" charset="0"/>
              </a:rPr>
              <a:t>У кредитних відносинах беруть участь дві сторони – </a:t>
            </a:r>
            <a:r>
              <a:rPr lang="uk-UA" sz="2000" b="1" i="1" dirty="0">
                <a:latin typeface="Times New Roman" panose="02020603050405020304" pitchFamily="18" charset="0"/>
                <a:cs typeface="Times New Roman" panose="02020603050405020304" pitchFamily="18" charset="0"/>
              </a:rPr>
              <a:t>кредитор</a:t>
            </a:r>
            <a:r>
              <a:rPr lang="uk-UA" sz="2000" dirty="0">
                <a:latin typeface="Times New Roman" panose="02020603050405020304" pitchFamily="18" charset="0"/>
                <a:cs typeface="Times New Roman" panose="02020603050405020304" pitchFamily="18" charset="0"/>
              </a:rPr>
              <a:t> і </a:t>
            </a:r>
            <a:r>
              <a:rPr lang="uk-UA" sz="2000" b="1" i="1" dirty="0">
                <a:latin typeface="Times New Roman" panose="02020603050405020304" pitchFamily="18" charset="0"/>
                <a:cs typeface="Times New Roman" panose="02020603050405020304" pitchFamily="18" charset="0"/>
              </a:rPr>
              <a:t>позичальник</a:t>
            </a:r>
            <a:r>
              <a:rPr lang="uk-UA" sz="2000" dirty="0">
                <a:latin typeface="Times New Roman" panose="02020603050405020304" pitchFamily="18" charset="0"/>
                <a:cs typeface="Times New Roman" panose="02020603050405020304" pitchFamily="18" charset="0"/>
              </a:rPr>
              <a:t>, які називаються </a:t>
            </a:r>
            <a:r>
              <a:rPr lang="uk-UA" sz="2000" b="1" i="1" dirty="0">
                <a:latin typeface="Times New Roman" panose="02020603050405020304" pitchFamily="18" charset="0"/>
                <a:cs typeface="Times New Roman" panose="02020603050405020304" pitchFamily="18" charset="0"/>
              </a:rPr>
              <a:t>суб'єктами кредитної угоди</a:t>
            </a:r>
            <a:r>
              <a:rPr lang="uk-UA" sz="2000" dirty="0">
                <a:latin typeface="Times New Roman" panose="02020603050405020304" pitchFamily="18" charset="0"/>
                <a:cs typeface="Times New Roman" panose="02020603050405020304" pitchFamily="18" charset="0"/>
              </a:rPr>
              <a:t>, а ті грошові чи матеріальні цінності, витрати чи проекти, стосовно яких укладається кредитна угода, є </a:t>
            </a:r>
            <a:r>
              <a:rPr lang="uk-UA" sz="2000" b="1" i="1" dirty="0">
                <a:latin typeface="Times New Roman" panose="02020603050405020304" pitchFamily="18" charset="0"/>
                <a:cs typeface="Times New Roman" panose="02020603050405020304" pitchFamily="18" charset="0"/>
              </a:rPr>
              <a:t>об'єктами кредитування</a:t>
            </a:r>
            <a:r>
              <a:rPr lang="uk-UA" sz="2000" dirty="0">
                <a:latin typeface="Times New Roman" panose="02020603050405020304" pitchFamily="18" charset="0"/>
                <a:cs typeface="Times New Roman" panose="02020603050405020304" pitchFamily="18" charset="0"/>
              </a:rPr>
              <a:t>.</a:t>
            </a:r>
          </a:p>
          <a:p>
            <a:pPr algn="just"/>
            <a:endParaRPr lang="uk-UA" sz="2000" dirty="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Кредитні відносини не змінюють власника цінностей, із приводу яких вони виникають, кредитор залишається власником переданої в борг власності, а позичальник одержує її лише в тимчасове розпорядження, після чого повинен повернути власникові.</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7219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779D1FAE-5152-4FD9-83CE-B911FF5496DA}"/>
              </a:ext>
            </a:extLst>
          </p:cNvPr>
          <p:cNvSpPr txBox="1"/>
          <p:nvPr/>
        </p:nvSpPr>
        <p:spPr>
          <a:xfrm>
            <a:off x="1181100" y="1491824"/>
            <a:ext cx="8839200" cy="4708981"/>
          </a:xfrm>
          <a:prstGeom prst="rect">
            <a:avLst/>
          </a:prstGeom>
          <a:noFill/>
        </p:spPr>
        <p:txBody>
          <a:bodyPr wrap="square">
            <a:spAutoFit/>
          </a:bodyPr>
          <a:lstStyle/>
          <a:p>
            <a:pPr algn="just"/>
            <a:r>
              <a:rPr lang="uk-UA" sz="2000" b="1" i="1" dirty="0" smtClean="0">
                <a:latin typeface="Times New Roman" panose="02020603050405020304" pitchFamily="18" charset="0"/>
                <a:cs typeface="Times New Roman" panose="02020603050405020304" pitchFamily="18" charset="0"/>
              </a:rPr>
              <a:t>Розмір відсоткової ставки </a:t>
            </a:r>
            <a:r>
              <a:rPr lang="uk-UA" sz="2000" dirty="0" smtClean="0">
                <a:latin typeface="Times New Roman" panose="02020603050405020304" pitchFamily="18" charset="0"/>
                <a:cs typeface="Times New Roman" panose="02020603050405020304" pitchFamily="18" charset="0"/>
              </a:rPr>
              <a:t>за користування кредитом визначається в процесі переговорів між банком та позичальником при укладанні кредитного договору. Причому він неоднаковий не тільки в різних банках, а й в одному і тому самому банку для різних позичальників.</a:t>
            </a:r>
          </a:p>
          <a:p>
            <a:pPr algn="just"/>
            <a:endParaRPr lang="uk-UA" sz="2000" dirty="0" smtClean="0">
              <a:latin typeface="Times New Roman" panose="02020603050405020304" pitchFamily="18" charset="0"/>
              <a:cs typeface="Times New Roman" panose="02020603050405020304" pitchFamily="18" charset="0"/>
            </a:endParaRPr>
          </a:p>
          <a:p>
            <a:pPr algn="just"/>
            <a:r>
              <a:rPr lang="uk-UA" sz="2000" b="1" u="sng" dirty="0" smtClean="0">
                <a:latin typeface="Times New Roman" panose="02020603050405020304" pitchFamily="18" charset="0"/>
                <a:cs typeface="Times New Roman" panose="02020603050405020304" pitchFamily="18" charset="0"/>
              </a:rPr>
              <a:t>При встановленні розміру відсоткової ставки враховують такі фактори: </a:t>
            </a: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розмір базової відсоткової ставки (ставки рефінансування), встановленої банком; </a:t>
            </a: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вартість залучення кредитних ресурсів на ринку позикових капіталів; </a:t>
            </a: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співвідношення попиту і пропозиції на кредит; </a:t>
            </a: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рівень ризику, притаманний даному кредиту; </a:t>
            </a: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розмір і строк погашення позики; </a:t>
            </a: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рівень витрат банку, пов’язаних з оформленням кредиту та здійсненням контролю за його погашенням; </a:t>
            </a: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перспектив розвитку економіки і перш за все інфляційного процесу.</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549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2F2CE234-17A1-4D4D-A5FE-782D2E626AB1}"/>
              </a:ext>
            </a:extLst>
          </p:cNvPr>
          <p:cNvSpPr txBox="1"/>
          <p:nvPr/>
        </p:nvSpPr>
        <p:spPr>
          <a:xfrm>
            <a:off x="986790" y="1540490"/>
            <a:ext cx="7970520" cy="4708981"/>
          </a:xfrm>
          <a:prstGeom prst="rect">
            <a:avLst/>
          </a:prstGeom>
          <a:noFill/>
        </p:spPr>
        <p:txBody>
          <a:bodyPr wrap="square">
            <a:spAutoFit/>
          </a:bodyPr>
          <a:lstStyle/>
          <a:p>
            <a:pPr algn="just"/>
            <a:r>
              <a:rPr lang="ru-RU" sz="2000" dirty="0">
                <a:latin typeface="Times New Roman" panose="02020603050405020304" pitchFamily="18" charset="0"/>
                <a:cs typeface="Times New Roman" panose="02020603050405020304" pitchFamily="18" charset="0"/>
              </a:rPr>
              <a:t>В </a:t>
            </a:r>
            <a:r>
              <a:rPr lang="ru-RU" sz="2000" dirty="0" err="1">
                <a:latin typeface="Times New Roman" panose="02020603050405020304" pitchFamily="18" charset="0"/>
                <a:cs typeface="Times New Roman" panose="02020603050405020304" pitchFamily="18" charset="0"/>
              </a:rPr>
              <a:t>сучасних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ринкових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умовах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стрімкого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розвитку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фінансового</a:t>
            </a:r>
            <a:r>
              <a:rPr lang="ru-RU" sz="2000" dirty="0">
                <a:latin typeface="Times New Roman" panose="02020603050405020304" pitchFamily="18" charset="0"/>
                <a:cs typeface="Times New Roman" panose="02020603050405020304" pitchFamily="18" charset="0"/>
              </a:rPr>
              <a:t> ринку </a:t>
            </a:r>
            <a:r>
              <a:rPr lang="ru-RU" sz="2000" dirty="0" err="1">
                <a:latin typeface="Times New Roman" panose="02020603050405020304" pitchFamily="18" charset="0"/>
                <a:cs typeface="Times New Roman" panose="02020603050405020304" pitchFamily="18" charset="0"/>
              </a:rPr>
              <a:t>зростає</a:t>
            </a:r>
            <a:r>
              <a:rPr lang="ru-RU" sz="2000" dirty="0">
                <a:latin typeface="Times New Roman" panose="02020603050405020304" pitchFamily="18" charset="0"/>
                <a:cs typeface="Times New Roman" panose="02020603050405020304" pitchFamily="18" charset="0"/>
              </a:rPr>
              <a:t> роль </a:t>
            </a:r>
            <a:r>
              <a:rPr lang="ru-RU" sz="2000" b="1" i="1" dirty="0" err="1">
                <a:latin typeface="Times New Roman" panose="02020603050405020304" pitchFamily="18" charset="0"/>
                <a:cs typeface="Times New Roman" panose="02020603050405020304" pitchFamily="18" charset="0"/>
              </a:rPr>
              <a:t>небанківських</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фінансово-кредитних</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установ</a:t>
            </a:r>
            <a:r>
              <a:rPr lang="ru-RU" sz="2000" dirty="0">
                <a:latin typeface="Times New Roman" panose="02020603050405020304" pitchFamily="18" charset="0"/>
                <a:cs typeface="Times New Roman" panose="02020603050405020304" pitchFamily="18" charset="0"/>
              </a:rPr>
              <a:t>.</a:t>
            </a:r>
          </a:p>
          <a:p>
            <a:pPr algn="just"/>
            <a:endParaRPr lang="uk-UA" sz="2000" dirty="0">
              <a:latin typeface="Times New Roman" panose="02020603050405020304" pitchFamily="18" charset="0"/>
              <a:cs typeface="Times New Roman" panose="02020603050405020304" pitchFamily="18" charset="0"/>
            </a:endParaRPr>
          </a:p>
          <a:p>
            <a:pPr algn="just"/>
            <a:r>
              <a:rPr lang="uk-UA" sz="2000" dirty="0">
                <a:latin typeface="Times New Roman" panose="02020603050405020304" pitchFamily="18" charset="0"/>
                <a:cs typeface="Times New Roman" panose="02020603050405020304" pitchFamily="18" charset="0"/>
              </a:rPr>
              <a:t>До небанківських фінансово-кредитних установ можна віднести: </a:t>
            </a:r>
            <a:endParaRPr lang="uk-UA" sz="20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лізингові </a:t>
            </a:r>
            <a:r>
              <a:rPr lang="uk-UA" sz="2000" dirty="0">
                <a:latin typeface="Times New Roman" panose="02020603050405020304" pitchFamily="18" charset="0"/>
                <a:cs typeface="Times New Roman" panose="02020603050405020304" pitchFamily="18" charset="0"/>
              </a:rPr>
              <a:t>компанії, </a:t>
            </a:r>
            <a:endParaRPr lang="uk-UA" sz="20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кредитні </a:t>
            </a:r>
            <a:r>
              <a:rPr lang="uk-UA" sz="2000" dirty="0">
                <a:latin typeface="Times New Roman" panose="02020603050405020304" pitchFamily="18" charset="0"/>
                <a:cs typeface="Times New Roman" panose="02020603050405020304" pitchFamily="18" charset="0"/>
              </a:rPr>
              <a:t>спілки, </a:t>
            </a:r>
            <a:endParaRPr lang="uk-UA" sz="20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інститути </a:t>
            </a:r>
            <a:r>
              <a:rPr lang="uk-UA" sz="2000" dirty="0">
                <a:latin typeface="Times New Roman" panose="02020603050405020304" pitchFamily="18" charset="0"/>
                <a:cs typeface="Times New Roman" panose="02020603050405020304" pitchFamily="18" charset="0"/>
              </a:rPr>
              <a:t>спільного інвестування, </a:t>
            </a:r>
            <a:endParaRPr lang="uk-UA" sz="20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страхові </a:t>
            </a:r>
            <a:r>
              <a:rPr lang="uk-UA" sz="2000" dirty="0">
                <a:latin typeface="Times New Roman" panose="02020603050405020304" pitchFamily="18" charset="0"/>
                <a:cs typeface="Times New Roman" panose="02020603050405020304" pitchFamily="18" charset="0"/>
              </a:rPr>
              <a:t>компанії, </a:t>
            </a:r>
            <a:endParaRPr lang="uk-UA" sz="20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недержавні </a:t>
            </a:r>
            <a:r>
              <a:rPr lang="uk-UA" sz="2000" dirty="0">
                <a:latin typeface="Times New Roman" panose="02020603050405020304" pitchFamily="18" charset="0"/>
                <a:cs typeface="Times New Roman" panose="02020603050405020304" pitchFamily="18" charset="0"/>
              </a:rPr>
              <a:t>пенсійні фонди, </a:t>
            </a:r>
            <a:endParaRPr lang="uk-UA" sz="20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ломбарди </a:t>
            </a:r>
            <a:r>
              <a:rPr lang="uk-UA" sz="2000" dirty="0">
                <a:latin typeface="Times New Roman" panose="02020603050405020304" pitchFamily="18" charset="0"/>
                <a:cs typeface="Times New Roman" panose="02020603050405020304" pitchFamily="18" charset="0"/>
              </a:rPr>
              <a:t>тощо.</a:t>
            </a:r>
          </a:p>
          <a:p>
            <a:pPr algn="just"/>
            <a:endParaRPr lang="uk-UA" sz="2000" dirty="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На відміну від банківських установ діяльність небанківських фінансово-кредитних установ є вузько спеціалізованою, не зачіпає процесу створення депозитів і не впливає на динаміку пропозиції грошей. </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7860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113A6776-F6BA-480E-BBBF-B9FF55F5FDB0}"/>
              </a:ext>
            </a:extLst>
          </p:cNvPr>
          <p:cNvSpPr txBox="1"/>
          <p:nvPr/>
        </p:nvSpPr>
        <p:spPr>
          <a:xfrm>
            <a:off x="1110615" y="1356569"/>
            <a:ext cx="8961120" cy="3477875"/>
          </a:xfrm>
          <a:prstGeom prst="rect">
            <a:avLst/>
          </a:prstGeom>
          <a:noFill/>
        </p:spPr>
        <p:txBody>
          <a:bodyPr wrap="square">
            <a:spAutoFit/>
          </a:bodyPr>
          <a:lstStyle/>
          <a:p>
            <a:pPr algn="just"/>
            <a:r>
              <a:rPr lang="uk-UA" sz="2000" b="1" i="1" dirty="0">
                <a:latin typeface="Times New Roman" panose="02020603050405020304" pitchFamily="18" charset="0"/>
                <a:cs typeface="Times New Roman" panose="02020603050405020304" pitchFamily="18" charset="0"/>
              </a:rPr>
              <a:t>Лізингова компанія</a:t>
            </a:r>
            <a:r>
              <a:rPr lang="uk-UA" sz="2000" dirty="0">
                <a:latin typeface="Times New Roman" panose="02020603050405020304" pitchFamily="18" charset="0"/>
                <a:cs typeface="Times New Roman" panose="02020603050405020304" pitchFamily="18" charset="0"/>
              </a:rPr>
              <a:t> – це фінансово-кредитна установ яка передає право володіння і використання об’єктом лізингу іншій юридичній або фізичній особі на умовах договору лізингу.</a:t>
            </a:r>
          </a:p>
          <a:p>
            <a:pPr algn="just"/>
            <a:endParaRPr lang="uk-UA" sz="2000" b="1" i="1" dirty="0">
              <a:latin typeface="Times New Roman" panose="02020603050405020304" pitchFamily="18" charset="0"/>
              <a:cs typeface="Times New Roman" panose="02020603050405020304" pitchFamily="18" charset="0"/>
            </a:endParaRPr>
          </a:p>
          <a:p>
            <a:pPr algn="just"/>
            <a:r>
              <a:rPr lang="uk-UA" sz="2000" b="1" i="1" dirty="0">
                <a:latin typeface="Times New Roman" panose="02020603050405020304" pitchFamily="18" charset="0"/>
                <a:cs typeface="Times New Roman" panose="02020603050405020304" pitchFamily="18" charset="0"/>
              </a:rPr>
              <a:t>Фінансовий лізинг </a:t>
            </a:r>
            <a:r>
              <a:rPr lang="uk-UA" sz="2000" dirty="0">
                <a:latin typeface="Times New Roman" panose="02020603050405020304" pitchFamily="18" charset="0"/>
                <a:cs typeface="Times New Roman" panose="02020603050405020304" pitchFamily="18" charset="0"/>
              </a:rPr>
              <a:t>– це операція, в якій одна сторона (лізингодавець) на умовах іншої сторони (</a:t>
            </a:r>
            <a:r>
              <a:rPr lang="uk-UA" sz="2000" dirty="0" err="1">
                <a:latin typeface="Times New Roman" panose="02020603050405020304" pitchFamily="18" charset="0"/>
                <a:cs typeface="Times New Roman" panose="02020603050405020304" pitchFamily="18" charset="0"/>
              </a:rPr>
              <a:t>лізингоодержувача</a:t>
            </a:r>
            <a:r>
              <a:rPr lang="uk-UA" sz="2000" dirty="0">
                <a:latin typeface="Times New Roman" panose="02020603050405020304" pitchFamily="18" charset="0"/>
                <a:cs typeface="Times New Roman" panose="02020603050405020304" pitchFamily="18" charset="0"/>
              </a:rPr>
              <a:t>) укладає договір (договір поставки) з третьою стороною (постачальником), згідно з яким лізингодавець одержує виробниче обладнання, засоби виробництва або інше обладнання на умовах, схвалених </a:t>
            </a:r>
            <a:r>
              <a:rPr lang="uk-UA" sz="2000" dirty="0" err="1">
                <a:latin typeface="Times New Roman" panose="02020603050405020304" pitchFamily="18" charset="0"/>
                <a:cs typeface="Times New Roman" panose="02020603050405020304" pitchFamily="18" charset="0"/>
              </a:rPr>
              <a:t>лізингоодержувачем</a:t>
            </a:r>
            <a:r>
              <a:rPr lang="uk-UA" sz="2000" dirty="0">
                <a:latin typeface="Times New Roman" panose="02020603050405020304" pitchFamily="18" charset="0"/>
                <a:cs typeface="Times New Roman" panose="02020603050405020304" pitchFamily="18" charset="0"/>
              </a:rPr>
              <a:t> настільки, наскільки вони стосуються його інтересів, укладає договір (договір лізингу) з </a:t>
            </a:r>
            <a:r>
              <a:rPr lang="uk-UA" sz="2000" dirty="0" err="1">
                <a:latin typeface="Times New Roman" panose="02020603050405020304" pitchFamily="18" charset="0"/>
                <a:cs typeface="Times New Roman" panose="02020603050405020304" pitchFamily="18" charset="0"/>
              </a:rPr>
              <a:t>лізингоодержувачем</a:t>
            </a:r>
            <a:r>
              <a:rPr lang="uk-UA" sz="2000" dirty="0">
                <a:latin typeface="Times New Roman" panose="02020603050405020304" pitchFamily="18" charset="0"/>
                <a:cs typeface="Times New Roman" panose="02020603050405020304" pitchFamily="18" charset="0"/>
              </a:rPr>
              <a:t>, надаючи </a:t>
            </a:r>
            <a:r>
              <a:rPr lang="uk-UA" sz="2000" dirty="0" err="1">
                <a:latin typeface="Times New Roman" panose="02020603050405020304" pitchFamily="18" charset="0"/>
                <a:cs typeface="Times New Roman" panose="02020603050405020304" pitchFamily="18" charset="0"/>
              </a:rPr>
              <a:t>лізингоодержувачеві</a:t>
            </a:r>
            <a:r>
              <a:rPr lang="uk-UA" sz="2000" dirty="0">
                <a:latin typeface="Times New Roman" panose="02020603050405020304" pitchFamily="18" charset="0"/>
                <a:cs typeface="Times New Roman" panose="02020603050405020304" pitchFamily="18" charset="0"/>
              </a:rPr>
              <a:t> право користування цим обладнанням. </a:t>
            </a:r>
          </a:p>
        </p:txBody>
      </p:sp>
    </p:spTree>
    <p:extLst>
      <p:ext uri="{BB962C8B-B14F-4D97-AF65-F5344CB8AC3E}">
        <p14:creationId xmlns:p14="http://schemas.microsoft.com/office/powerpoint/2010/main" val="2739628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7F58211C-5F20-47A6-9EB1-C39D5778C1E8}"/>
              </a:ext>
            </a:extLst>
          </p:cNvPr>
          <p:cNvSpPr txBox="1"/>
          <p:nvPr/>
        </p:nvSpPr>
        <p:spPr>
          <a:xfrm>
            <a:off x="1089659" y="1446520"/>
            <a:ext cx="9473565" cy="3785652"/>
          </a:xfrm>
          <a:prstGeom prst="rect">
            <a:avLst/>
          </a:prstGeom>
          <a:noFill/>
        </p:spPr>
        <p:txBody>
          <a:bodyPr wrap="square">
            <a:spAutoFit/>
          </a:bodyPr>
          <a:lstStyle/>
          <a:p>
            <a:pPr algn="just"/>
            <a:r>
              <a:rPr lang="uk-UA" sz="2400" b="1" i="1" dirty="0">
                <a:latin typeface="Times New Roman" panose="02020603050405020304" pitchFamily="18" charset="0"/>
                <a:cs typeface="Times New Roman" panose="02020603050405020304" pitchFamily="18" charset="0"/>
              </a:rPr>
              <a:t>Кредитна спілка </a:t>
            </a:r>
            <a:r>
              <a:rPr lang="uk-UA" sz="2400" dirty="0">
                <a:latin typeface="Times New Roman" panose="02020603050405020304" pitchFamily="18" charset="0"/>
                <a:cs typeface="Times New Roman" panose="02020603050405020304" pitchFamily="18" charset="0"/>
              </a:rPr>
              <a:t>– це неприбуткова організація, заснована фізичними особами, професійними спілками, їх об'єднаннями на кооперативних засадах з метою задоволення потреб її членів у взаємному кредитуванні та наданні фінансових послуг за рахунок об'єднаних грошових внесків членів кредитної спілки. </a:t>
            </a:r>
            <a:endParaRPr lang="uk-UA" sz="2400" dirty="0" smtClean="0">
              <a:latin typeface="Times New Roman" panose="02020603050405020304" pitchFamily="18" charset="0"/>
              <a:cs typeface="Times New Roman" panose="02020603050405020304" pitchFamily="18" charset="0"/>
            </a:endParaRPr>
          </a:p>
          <a:p>
            <a:pPr algn="just"/>
            <a:endParaRPr lang="uk-UA"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Кредитні спілки видають позики під мінімальні проценти і не мають на меті одержання прибутку. Фінансову діяльність проводять так, щоб залучені кошти не зменшувались і забезпечували покриття витрат на утримання самої спілки.</a:t>
            </a:r>
          </a:p>
        </p:txBody>
      </p:sp>
    </p:spTree>
    <p:extLst>
      <p:ext uri="{BB962C8B-B14F-4D97-AF65-F5344CB8AC3E}">
        <p14:creationId xmlns:p14="http://schemas.microsoft.com/office/powerpoint/2010/main" val="2954609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E503DF84-A6B5-40A5-9F80-30E52AB0D644}"/>
              </a:ext>
            </a:extLst>
          </p:cNvPr>
          <p:cNvSpPr txBox="1"/>
          <p:nvPr/>
        </p:nvSpPr>
        <p:spPr>
          <a:xfrm>
            <a:off x="1055370" y="1566119"/>
            <a:ext cx="8823960" cy="4401205"/>
          </a:xfrm>
          <a:prstGeom prst="rect">
            <a:avLst/>
          </a:prstGeom>
          <a:noFill/>
        </p:spPr>
        <p:txBody>
          <a:bodyPr wrap="square">
            <a:spAutoFit/>
          </a:bodyPr>
          <a:lstStyle/>
          <a:p>
            <a:pPr marL="342900" indent="-342900" algn="just">
              <a:buFont typeface="Arial" panose="020B0604020202020204" pitchFamily="34" charset="0"/>
              <a:buChar char="•"/>
            </a:pPr>
            <a:r>
              <a:rPr lang="uk-UA" sz="2000" b="1" i="1" dirty="0">
                <a:latin typeface="Times New Roman" panose="02020603050405020304" pitchFamily="18" charset="0"/>
                <a:cs typeface="Times New Roman" panose="02020603050405020304" pitchFamily="18" charset="0"/>
              </a:rPr>
              <a:t>Страхові компанії </a:t>
            </a:r>
            <a:r>
              <a:rPr lang="uk-UA" sz="2000" dirty="0">
                <a:latin typeface="Times New Roman" panose="02020603050405020304" pitchFamily="18" charset="0"/>
                <a:cs typeface="Times New Roman" panose="02020603050405020304" pitchFamily="18" charset="0"/>
              </a:rPr>
              <a:t>– це здебільшого спеціалізовані небанківські фінансові інститути, які виконують функції страхування від різних непередбачуваних випадків за рахунок сформованих цільових фондів. </a:t>
            </a:r>
            <a:endParaRPr lang="uk-UA" sz="20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endParaRPr lang="uk-UA"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000" b="1" i="1" dirty="0">
                <a:latin typeface="Times New Roman" panose="02020603050405020304" pitchFamily="18" charset="0"/>
                <a:cs typeface="Times New Roman" panose="02020603050405020304" pitchFamily="18" charset="0"/>
              </a:rPr>
              <a:t>Інвестиційні фонди (компанії) </a:t>
            </a:r>
            <a:r>
              <a:rPr lang="uk-UA" sz="2000" dirty="0">
                <a:latin typeface="Times New Roman" panose="02020603050405020304" pitchFamily="18" charset="0"/>
                <a:cs typeface="Times New Roman" panose="02020603050405020304" pitchFamily="18" charset="0"/>
              </a:rPr>
              <a:t>– це фінансові посередники, що спеціалізуються на управлінні вільними грошовими коштами інвестиційного призначення. Вони спочатку акумулюють грошові кошти дрібних приватних інвесторів шляхом випуску власних цінних паперів, а потім розміщують їх в акції інших корпорацій та в державні цінні папери</a:t>
            </a:r>
            <a:r>
              <a:rPr lang="uk-UA" sz="2000" dirty="0" smtClean="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endParaRPr lang="uk-UA"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000" b="1" i="1" dirty="0">
                <a:latin typeface="Times New Roman" panose="02020603050405020304" pitchFamily="18" charset="0"/>
                <a:cs typeface="Times New Roman" panose="02020603050405020304" pitchFamily="18" charset="0"/>
              </a:rPr>
              <a:t>Пенсійні фонди </a:t>
            </a:r>
            <a:r>
              <a:rPr lang="uk-UA" sz="2000" dirty="0">
                <a:latin typeface="Times New Roman" panose="02020603050405020304" pitchFamily="18" charset="0"/>
                <a:cs typeface="Times New Roman" panose="02020603050405020304" pitchFamily="18" charset="0"/>
              </a:rPr>
              <a:t>– спеціалізовані фінансові посередники, які на договірній основі акумулюють кошти юридичних і фізичних осіб у цільові фонди, з яких здійснюють пенсійні виплати громадянам після досягнення певного віку.</a:t>
            </a:r>
          </a:p>
        </p:txBody>
      </p:sp>
    </p:spTree>
    <p:extLst>
      <p:ext uri="{BB962C8B-B14F-4D97-AF65-F5344CB8AC3E}">
        <p14:creationId xmlns:p14="http://schemas.microsoft.com/office/powerpoint/2010/main" val="258138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DC9DC479-AF4D-4FF1-995A-7C461A6BDC53}"/>
              </a:ext>
            </a:extLst>
          </p:cNvPr>
          <p:cNvSpPr txBox="1"/>
          <p:nvPr/>
        </p:nvSpPr>
        <p:spPr>
          <a:xfrm>
            <a:off x="1106804" y="1566744"/>
            <a:ext cx="9027795" cy="4093428"/>
          </a:xfrm>
          <a:prstGeom prst="rect">
            <a:avLst/>
          </a:prstGeom>
          <a:noFill/>
        </p:spPr>
        <p:txBody>
          <a:bodyPr wrap="square">
            <a:spAutoFit/>
          </a:bodyPr>
          <a:lstStyle/>
          <a:p>
            <a:pPr algn="just"/>
            <a:r>
              <a:rPr lang="uk-UA" sz="2000" b="1" i="1" dirty="0" smtClean="0">
                <a:latin typeface="Times New Roman" panose="02020603050405020304" pitchFamily="18" charset="0"/>
                <a:cs typeface="Times New Roman" panose="02020603050405020304" pitchFamily="18" charset="0"/>
              </a:rPr>
              <a:t>Ломбард</a:t>
            </a:r>
            <a:r>
              <a:rPr lang="uk-UA" sz="2000" dirty="0" smtClean="0">
                <a:latin typeface="Times New Roman" panose="02020603050405020304" pitchFamily="18" charset="0"/>
                <a:cs typeface="Times New Roman" panose="02020603050405020304" pitchFamily="18" charset="0"/>
              </a:rPr>
              <a:t> – фінансова установа, виключним видом діяльності якої є надання на власний ризик фінансових кредитів фізичним особам за рахунок власних або залучених коштів під заставу майна на визначений строк і під процент та надання супутніх послуг ломбарду. </a:t>
            </a:r>
          </a:p>
          <a:p>
            <a:pPr algn="just"/>
            <a:endParaRPr lang="uk-UA" sz="2000" dirty="0" smtClean="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Це фінансові посередники, що спеціалізуються на видачі позичок населенню під заставу рухомого майна. Кошти ломбардів формуються із внесків засновників, прибутку від їхньої діяльності, виручки від реалізації заставленого майна. </a:t>
            </a:r>
          </a:p>
          <a:p>
            <a:pPr algn="just"/>
            <a:endParaRPr lang="uk-UA" sz="2000" dirty="0" smtClean="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Ломбард визнано бізнесом із доволі високим рівнем рентабельності – 30–40%. Інвестиції в цей бізнес окупуються, як правило, за два-чотири роки. Ризик неповернення кредитних коштів зведений до мінімуму, адже гроші видаються тільки під заставу і на суму від 50% до 90% її оціночної вартості.</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3711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EC413C62-2953-4366-8624-D6B84F2459BA}"/>
              </a:ext>
            </a:extLst>
          </p:cNvPr>
          <p:cNvSpPr txBox="1"/>
          <p:nvPr/>
        </p:nvSpPr>
        <p:spPr>
          <a:xfrm>
            <a:off x="847336" y="1259264"/>
            <a:ext cx="10021078" cy="4708981"/>
          </a:xfrm>
          <a:prstGeom prst="rect">
            <a:avLst/>
          </a:prstGeom>
          <a:noFill/>
        </p:spPr>
        <p:txBody>
          <a:bodyPr wrap="square">
            <a:spAutoFit/>
          </a:bodyPr>
          <a:lstStyle/>
          <a:p>
            <a:pPr marL="342900" indent="-342900" algn="ctr">
              <a:buAutoNum type="arabicPeriod"/>
            </a:pPr>
            <a:r>
              <a:rPr lang="uk-UA" sz="2000" b="1" dirty="0">
                <a:latin typeface="Times New Roman" panose="02020603050405020304" pitchFamily="18" charset="0"/>
                <a:cs typeface="Times New Roman" panose="02020603050405020304" pitchFamily="18" charset="0"/>
              </a:rPr>
              <a:t>Характеристика підприємництва у сфері надання кредитно-фінансових послуг</a:t>
            </a:r>
          </a:p>
          <a:p>
            <a:pPr algn="ctr"/>
            <a:endParaRPr lang="uk-UA" sz="2000" b="1" dirty="0">
              <a:latin typeface="Times New Roman" panose="02020603050405020304" pitchFamily="18" charset="0"/>
              <a:cs typeface="Times New Roman" panose="02020603050405020304" pitchFamily="18" charset="0"/>
            </a:endParaRPr>
          </a:p>
          <a:p>
            <a:pPr algn="just"/>
            <a:r>
              <a:rPr lang="uk-UA" sz="2000" b="1" i="1" dirty="0">
                <a:latin typeface="Times New Roman" panose="02020603050405020304" pitchFamily="18" charset="0"/>
                <a:cs typeface="Times New Roman" panose="02020603050405020304" pitchFamily="18" charset="0"/>
              </a:rPr>
              <a:t>Підприємництво у сфері надання кредитно-фінансових послуг </a:t>
            </a:r>
            <a:r>
              <a:rPr lang="uk-UA" sz="2000" dirty="0">
                <a:latin typeface="Times New Roman" panose="02020603050405020304" pitchFamily="18" charset="0"/>
                <a:cs typeface="Times New Roman" panose="02020603050405020304" pitchFamily="18" charset="0"/>
              </a:rPr>
              <a:t>– це діяльність, яка пов’язана з грошовим обігом, обміном вартостей, торгівлею цінними паперами з метою одержання прибутку.</a:t>
            </a:r>
          </a:p>
          <a:p>
            <a:pPr algn="just"/>
            <a:endParaRPr lang="uk-UA" sz="2000" dirty="0">
              <a:latin typeface="Times New Roman" panose="02020603050405020304" pitchFamily="18" charset="0"/>
              <a:cs typeface="Times New Roman" panose="02020603050405020304" pitchFamily="18" charset="0"/>
            </a:endParaRPr>
          </a:p>
          <a:p>
            <a:pPr algn="just"/>
            <a:r>
              <a:rPr lang="uk-UA" sz="2000" b="1" i="1" dirty="0">
                <a:latin typeface="Times New Roman" panose="02020603050405020304" pitchFamily="18" charset="0"/>
                <a:cs typeface="Times New Roman" panose="02020603050405020304" pitchFamily="18" charset="0"/>
              </a:rPr>
              <a:t>Об’єктами підприємництва</a:t>
            </a:r>
            <a:r>
              <a:rPr lang="uk-UA" sz="2000" dirty="0">
                <a:latin typeface="Times New Roman" panose="02020603050405020304" pitchFamily="18" charset="0"/>
                <a:cs typeface="Times New Roman" panose="02020603050405020304" pitchFamily="18" charset="0"/>
              </a:rPr>
              <a:t> у цій сфері виступають фінансові активи: </a:t>
            </a:r>
            <a:endParaRPr lang="uk-UA" sz="20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гроші</a:t>
            </a:r>
            <a:r>
              <a:rPr lang="uk-UA" sz="2000" dirty="0">
                <a:latin typeface="Times New Roman" panose="02020603050405020304" pitchFamily="18" charset="0"/>
                <a:cs typeface="Times New Roman" panose="02020603050405020304" pitchFamily="18" charset="0"/>
              </a:rPr>
              <a:t>, </a:t>
            </a:r>
            <a:endParaRPr lang="uk-UA" sz="20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іноземна </a:t>
            </a:r>
            <a:r>
              <a:rPr lang="uk-UA" sz="2000" dirty="0">
                <a:latin typeface="Times New Roman" panose="02020603050405020304" pitchFamily="18" charset="0"/>
                <a:cs typeface="Times New Roman" panose="02020603050405020304" pitchFamily="18" charset="0"/>
              </a:rPr>
              <a:t>валюта, </a:t>
            </a:r>
            <a:endParaRPr lang="uk-UA" sz="20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цінні </a:t>
            </a:r>
            <a:r>
              <a:rPr lang="uk-UA" sz="2000" dirty="0">
                <a:latin typeface="Times New Roman" panose="02020603050405020304" pitchFamily="18" charset="0"/>
                <a:cs typeface="Times New Roman" panose="02020603050405020304" pitchFamily="18" charset="0"/>
              </a:rPr>
              <a:t>папери, </a:t>
            </a:r>
            <a:endParaRPr lang="uk-UA" sz="20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000" dirty="0" smtClean="0">
                <a:latin typeface="Times New Roman" panose="02020603050405020304" pitchFamily="18" charset="0"/>
                <a:cs typeface="Times New Roman" panose="02020603050405020304" pitchFamily="18" charset="0"/>
              </a:rPr>
              <a:t>кредити</a:t>
            </a:r>
            <a:r>
              <a:rPr lang="uk-UA" sz="2000" dirty="0">
                <a:latin typeface="Times New Roman" panose="02020603050405020304" pitchFamily="18" charset="0"/>
                <a:cs typeface="Times New Roman" panose="02020603050405020304" pitchFamily="18" charset="0"/>
              </a:rPr>
              <a:t>.</a:t>
            </a:r>
          </a:p>
          <a:p>
            <a:pPr algn="just"/>
            <a:endParaRPr lang="uk-UA" sz="2000" dirty="0">
              <a:latin typeface="Times New Roman" panose="02020603050405020304" pitchFamily="18" charset="0"/>
              <a:cs typeface="Times New Roman" panose="02020603050405020304" pitchFamily="18" charset="0"/>
            </a:endParaRPr>
          </a:p>
          <a:p>
            <a:pPr algn="just"/>
            <a:r>
              <a:rPr lang="uk-UA" sz="2000" dirty="0">
                <a:latin typeface="Times New Roman" panose="02020603050405020304" pitchFamily="18" charset="0"/>
                <a:cs typeface="Times New Roman" panose="02020603050405020304" pitchFamily="18" charset="0"/>
              </a:rPr>
              <a:t> </a:t>
            </a:r>
            <a:r>
              <a:rPr lang="uk-UA" sz="2000" b="1" i="1" dirty="0">
                <a:latin typeface="Times New Roman" panose="02020603050405020304" pitchFamily="18" charset="0"/>
                <a:cs typeface="Times New Roman" panose="02020603050405020304" pitchFamily="18" charset="0"/>
              </a:rPr>
              <a:t>Суб’єктами підприємництва </a:t>
            </a:r>
            <a:r>
              <a:rPr lang="uk-UA" sz="2000" dirty="0">
                <a:latin typeface="Times New Roman" panose="02020603050405020304" pitchFamily="18" charset="0"/>
                <a:cs typeface="Times New Roman" panose="02020603050405020304" pitchFamily="18" charset="0"/>
              </a:rPr>
              <a:t>є фінансові посередники (комерційні та інвестиційні банки, інвестиційні фонди і компанії, фондові біржі), які перерозподіляють фінансові активи між їх постачальниками та споживачами.</a:t>
            </a:r>
          </a:p>
        </p:txBody>
      </p:sp>
    </p:spTree>
    <p:extLst>
      <p:ext uri="{BB962C8B-B14F-4D97-AF65-F5344CB8AC3E}">
        <p14:creationId xmlns:p14="http://schemas.microsoft.com/office/powerpoint/2010/main" val="3223941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A10EA19A-BB5E-4854-ACC0-1D9347F51B40}"/>
              </a:ext>
            </a:extLst>
          </p:cNvPr>
          <p:cNvSpPr txBox="1"/>
          <p:nvPr/>
        </p:nvSpPr>
        <p:spPr>
          <a:xfrm>
            <a:off x="1196340" y="1183838"/>
            <a:ext cx="9585960" cy="2585323"/>
          </a:xfrm>
          <a:prstGeom prst="rect">
            <a:avLst/>
          </a:prstGeom>
          <a:noFill/>
        </p:spPr>
        <p:txBody>
          <a:bodyPr wrap="square">
            <a:spAutoFit/>
          </a:bodyPr>
          <a:lstStyle/>
          <a:p>
            <a:pPr algn="just"/>
            <a:r>
              <a:rPr lang="uk-UA" b="1" dirty="0" smtClean="0">
                <a:latin typeface="Times New Roman" panose="02020603050405020304" pitchFamily="18" charset="0"/>
                <a:cs typeface="Times New Roman" panose="02020603050405020304" pitchFamily="18" charset="0"/>
              </a:rPr>
              <a:t>2. Підприємництво у сфері страхування.</a:t>
            </a:r>
          </a:p>
          <a:p>
            <a:pPr algn="just"/>
            <a:endParaRPr lang="uk-UA" b="1"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Згідно із ст. 1 Закону України «Про страхування»,  </a:t>
            </a:r>
          </a:p>
          <a:p>
            <a:pPr marL="285750" indent="-285750" algn="just">
              <a:buFont typeface="Arial" panose="020B0604020202020204" pitchFamily="34" charset="0"/>
              <a:buChar char="•"/>
            </a:pPr>
            <a:r>
              <a:rPr lang="uk-UA" b="1" i="1" dirty="0" smtClean="0">
                <a:latin typeface="Times New Roman" panose="02020603050405020304" pitchFamily="18" charset="0"/>
                <a:cs typeface="Times New Roman" panose="02020603050405020304" pitchFamily="18" charset="0"/>
              </a:rPr>
              <a:t>страхування </a:t>
            </a:r>
            <a:r>
              <a:rPr lang="uk-UA" dirty="0" smtClean="0">
                <a:latin typeface="Times New Roman" panose="02020603050405020304" pitchFamily="18" charset="0"/>
                <a:cs typeface="Times New Roman" panose="02020603050405020304" pitchFamily="18" charset="0"/>
              </a:rPr>
              <a:t>- це вид цивільно-правових відносин щодо захисту майнових інтересів фізичних осіб та юридичних осіб у разі настання певних подій (страхових випадків), визначених договором страхування або чинним законодавством, за рахунок грошових фондів, що формуються шляхом сплати фізичними особами та юридичними особами страхових платежів (страхових внесків, страхових премій) та доходів від розміщення коштів цих фондів.</a:t>
            </a:r>
            <a:endParaRPr lang="uk-UA"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 xmlns:a16="http://schemas.microsoft.com/office/drawing/2014/main" id="{A68F1281-4337-4213-A079-897BC0EB8D66}"/>
              </a:ext>
            </a:extLst>
          </p:cNvPr>
          <p:cNvSpPr txBox="1"/>
          <p:nvPr/>
        </p:nvSpPr>
        <p:spPr>
          <a:xfrm>
            <a:off x="1003934" y="3853517"/>
            <a:ext cx="10368915" cy="2308324"/>
          </a:xfrm>
          <a:prstGeom prst="rect">
            <a:avLst/>
          </a:prstGeom>
          <a:noFill/>
        </p:spPr>
        <p:txBody>
          <a:bodyPr wrap="square">
            <a:spAutoFit/>
          </a:bodyPr>
          <a:lstStyle/>
          <a:p>
            <a:pPr algn="just"/>
            <a:r>
              <a:rPr lang="uk-UA" b="1" i="1" dirty="0" smtClean="0">
                <a:latin typeface="Times New Roman" panose="02020603050405020304" pitchFamily="18" charset="0"/>
                <a:cs typeface="Times New Roman" panose="02020603050405020304" pitchFamily="18" charset="0"/>
              </a:rPr>
              <a:t>Суб’єктами страхування </a:t>
            </a:r>
            <a:r>
              <a:rPr lang="uk-UA" dirty="0" smtClean="0">
                <a:latin typeface="Times New Roman" panose="02020603050405020304" pitchFamily="18" charset="0"/>
                <a:cs typeface="Times New Roman" panose="02020603050405020304" pitchFamily="18" charset="0"/>
              </a:rPr>
              <a:t>є страховики та страхувальники.</a:t>
            </a:r>
          </a:p>
          <a:p>
            <a:pPr marL="285750" indent="-285750" algn="just">
              <a:buFont typeface="Arial" panose="020B0604020202020204" pitchFamily="34" charset="0"/>
              <a:buChar char="•"/>
            </a:pPr>
            <a:r>
              <a:rPr lang="uk-UA" b="1" i="1" dirty="0" smtClean="0">
                <a:latin typeface="Times New Roman" panose="02020603050405020304" pitchFamily="18" charset="0"/>
                <a:cs typeface="Times New Roman" panose="02020603050405020304" pitchFamily="18" charset="0"/>
              </a:rPr>
              <a:t>Страховиками </a:t>
            </a:r>
            <a:r>
              <a:rPr lang="uk-UA" dirty="0" smtClean="0">
                <a:latin typeface="Times New Roman" panose="02020603050405020304" pitchFamily="18" charset="0"/>
                <a:cs typeface="Times New Roman" panose="02020603050405020304" pitchFamily="18" charset="0"/>
              </a:rPr>
              <a:t>визнаються фінансові установи, що створені у формі акціонерних, повних, командитних товариств або товариств з додатковою відповідальністю з урахуванням особливостей, передбачених Законом України «Про страхування», а також які отримали в установленому порядку ліцензію на здійснення страхової діяльності. Учасників створення страховика має бути не менше трьох. Страхова діяльність в Україні здійснюється виключно страховиками-резидентами України.</a:t>
            </a:r>
          </a:p>
          <a:p>
            <a:pPr marL="285750" indent="-285750" algn="just">
              <a:buFont typeface="Arial" panose="020B0604020202020204" pitchFamily="34" charset="0"/>
              <a:buChar char="•"/>
            </a:pPr>
            <a:r>
              <a:rPr lang="uk-UA" b="1" i="1" dirty="0" smtClean="0">
                <a:latin typeface="Times New Roman" panose="02020603050405020304" pitchFamily="18" charset="0"/>
                <a:cs typeface="Times New Roman" panose="02020603050405020304" pitchFamily="18" charset="0"/>
              </a:rPr>
              <a:t>Страхувальниками</a:t>
            </a:r>
            <a:r>
              <a:rPr lang="uk-UA" dirty="0" smtClean="0">
                <a:latin typeface="Times New Roman" panose="02020603050405020304" pitchFamily="18" charset="0"/>
                <a:cs typeface="Times New Roman" panose="02020603050405020304" pitchFamily="18" charset="0"/>
              </a:rPr>
              <a:t> вважаються юридичні особи, дієздатні громадяни, які уклали із страховиками договір страхування або є страхувальниками відповідно до законодавства України.</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59141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a:extLst>
              <a:ext uri="{FF2B5EF4-FFF2-40B4-BE49-F238E27FC236}">
                <a16:creationId xmlns="" xmlns:a16="http://schemas.microsoft.com/office/drawing/2014/main" id="{C9AB8FDA-0933-46A8-9125-1174F650D0B6}"/>
              </a:ext>
            </a:extLst>
          </p:cNvPr>
          <p:cNvPicPr>
            <a:picLocks noChangeAspect="1"/>
          </p:cNvPicPr>
          <p:nvPr/>
        </p:nvPicPr>
        <p:blipFill>
          <a:blip r:embed="rId2"/>
          <a:stretch>
            <a:fillRect/>
          </a:stretch>
        </p:blipFill>
        <p:spPr>
          <a:xfrm>
            <a:off x="1071258" y="1754504"/>
            <a:ext cx="8425167" cy="3712845"/>
          </a:xfrm>
          <a:prstGeom prst="rect">
            <a:avLst/>
          </a:prstGeom>
        </p:spPr>
      </p:pic>
    </p:spTree>
    <p:extLst>
      <p:ext uri="{BB962C8B-B14F-4D97-AF65-F5344CB8AC3E}">
        <p14:creationId xmlns:p14="http://schemas.microsoft.com/office/powerpoint/2010/main" val="31907121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7534B901-F56E-4524-ACBC-A25EFD16902F}"/>
              </a:ext>
            </a:extLst>
          </p:cNvPr>
          <p:cNvSpPr txBox="1"/>
          <p:nvPr/>
        </p:nvSpPr>
        <p:spPr>
          <a:xfrm>
            <a:off x="1668780" y="1411605"/>
            <a:ext cx="9067800" cy="4524315"/>
          </a:xfrm>
          <a:prstGeom prst="rect">
            <a:avLst/>
          </a:prstGeom>
          <a:noFill/>
        </p:spPr>
        <p:txBody>
          <a:bodyPr wrap="square">
            <a:spAutoFit/>
          </a:bodyPr>
          <a:lstStyle/>
          <a:p>
            <a:pPr algn="just"/>
            <a:r>
              <a:rPr lang="uk-UA" dirty="0">
                <a:latin typeface="Times New Roman" panose="02020603050405020304" pitchFamily="18" charset="0"/>
                <a:cs typeface="Times New Roman" panose="02020603050405020304" pitchFamily="18" charset="0"/>
              </a:rPr>
              <a:t>Прийнято розрізняти дві </a:t>
            </a:r>
            <a:r>
              <a:rPr lang="uk-UA" b="1" i="1" dirty="0">
                <a:latin typeface="Times New Roman" panose="02020603050405020304" pitchFamily="18" charset="0"/>
                <a:cs typeface="Times New Roman" panose="02020603050405020304" pitchFamily="18" charset="0"/>
              </a:rPr>
              <a:t>форми страхування </a:t>
            </a:r>
            <a:r>
              <a:rPr lang="uk-UA" dirty="0">
                <a:latin typeface="Times New Roman" panose="02020603050405020304" pitchFamily="18" charset="0"/>
                <a:cs typeface="Times New Roman" panose="02020603050405020304" pitchFamily="18" charset="0"/>
              </a:rPr>
              <a:t>– обов’язкове страхування та добровільне страхування.</a:t>
            </a:r>
          </a:p>
          <a:p>
            <a:pPr algn="just"/>
            <a:r>
              <a:rPr lang="uk-UA" b="1" i="1" dirty="0">
                <a:latin typeface="Times New Roman" panose="02020603050405020304" pitchFamily="18" charset="0"/>
                <a:cs typeface="Times New Roman" panose="02020603050405020304" pitchFamily="18" charset="0"/>
              </a:rPr>
              <a:t>Обов’язкове страхування </a:t>
            </a:r>
            <a:r>
              <a:rPr lang="uk-UA" dirty="0">
                <a:latin typeface="Times New Roman" panose="02020603050405020304" pitchFamily="18" charset="0"/>
                <a:cs typeface="Times New Roman" panose="02020603050405020304" pitchFamily="18" charset="0"/>
              </a:rPr>
              <a:t>здійснюється через закон, тобто умови страхування, порядок, джерела і розміри страхових виплат встановлюються законодавчими і нормативними актами України.</a:t>
            </a:r>
          </a:p>
          <a:p>
            <a:pPr algn="just"/>
            <a:r>
              <a:rPr lang="uk-UA" dirty="0">
                <a:latin typeface="Times New Roman" panose="02020603050405020304" pitchFamily="18" charset="0"/>
                <a:cs typeface="Times New Roman" panose="02020603050405020304" pitchFamily="18" charset="0"/>
              </a:rPr>
              <a:t>В обов’язковому страхуванні слід розрізняти дві групи страхування залежно від джерела страхових платежів:</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	державне обов’язкове страхування (наприклад, обов’язкове державне соціальне страхування);</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	обов’язкове страхування (недержавне), за видами якого страхові платежі вносять страхувальники. Приклади: обов’язкове особисте страхування від нещасних випадків на транспорті; страхування цивільної відповідальності власників транспортних засобів та ін.</a:t>
            </a:r>
          </a:p>
          <a:p>
            <a:pPr algn="just"/>
            <a:endParaRPr lang="uk-UA" dirty="0">
              <a:latin typeface="Times New Roman" panose="02020603050405020304" pitchFamily="18" charset="0"/>
              <a:cs typeface="Times New Roman" panose="02020603050405020304" pitchFamily="18" charset="0"/>
            </a:endParaRPr>
          </a:p>
          <a:p>
            <a:pPr algn="just"/>
            <a:r>
              <a:rPr lang="uk-UA" b="1" i="1" dirty="0">
                <a:latin typeface="Times New Roman" panose="02020603050405020304" pitchFamily="18" charset="0"/>
                <a:cs typeface="Times New Roman" panose="02020603050405020304" pitchFamily="18" charset="0"/>
              </a:rPr>
              <a:t>Підприємництво має справо з добровільною формою страхування на основі договору між страховиком і страхувальником.</a:t>
            </a:r>
          </a:p>
        </p:txBody>
      </p:sp>
    </p:spTree>
    <p:extLst>
      <p:ext uri="{BB962C8B-B14F-4D97-AF65-F5344CB8AC3E}">
        <p14:creationId xmlns:p14="http://schemas.microsoft.com/office/powerpoint/2010/main" val="30240801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 xmlns:a16="http://schemas.microsoft.com/office/drawing/2014/main" id="{8A2C67A4-D880-42CF-AE32-E664AAB67B95}"/>
              </a:ext>
            </a:extLst>
          </p:cNvPr>
          <p:cNvPicPr>
            <a:picLocks noChangeAspect="1"/>
          </p:cNvPicPr>
          <p:nvPr/>
        </p:nvPicPr>
        <p:blipFill>
          <a:blip r:embed="rId2"/>
          <a:stretch>
            <a:fillRect/>
          </a:stretch>
        </p:blipFill>
        <p:spPr>
          <a:xfrm>
            <a:off x="3771848" y="666750"/>
            <a:ext cx="8010577" cy="3423285"/>
          </a:xfrm>
          <a:prstGeom prst="rect">
            <a:avLst/>
          </a:prstGeom>
        </p:spPr>
      </p:pic>
      <p:pic>
        <p:nvPicPr>
          <p:cNvPr id="3" name="Рисунок 2">
            <a:extLst>
              <a:ext uri="{FF2B5EF4-FFF2-40B4-BE49-F238E27FC236}">
                <a16:creationId xmlns="" xmlns:a16="http://schemas.microsoft.com/office/drawing/2014/main" id="{2FD36AD7-5802-439B-9F9E-51A26E3E10C5}"/>
              </a:ext>
            </a:extLst>
          </p:cNvPr>
          <p:cNvPicPr>
            <a:picLocks noChangeAspect="1"/>
          </p:cNvPicPr>
          <p:nvPr/>
        </p:nvPicPr>
        <p:blipFill>
          <a:blip r:embed="rId3"/>
          <a:stretch>
            <a:fillRect/>
          </a:stretch>
        </p:blipFill>
        <p:spPr>
          <a:xfrm>
            <a:off x="251460" y="4478655"/>
            <a:ext cx="7856220" cy="1950720"/>
          </a:xfrm>
          <a:prstGeom prst="rect">
            <a:avLst/>
          </a:prstGeom>
        </p:spPr>
      </p:pic>
    </p:spTree>
    <p:extLst>
      <p:ext uri="{BB962C8B-B14F-4D97-AF65-F5344CB8AC3E}">
        <p14:creationId xmlns:p14="http://schemas.microsoft.com/office/powerpoint/2010/main" val="21888561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 xmlns:a16="http://schemas.microsoft.com/office/drawing/2014/main" id="{7BCD0D7F-73F9-4C50-A1DE-91708DD8C794}"/>
              </a:ext>
            </a:extLst>
          </p:cNvPr>
          <p:cNvPicPr>
            <a:picLocks noChangeAspect="1"/>
          </p:cNvPicPr>
          <p:nvPr/>
        </p:nvPicPr>
        <p:blipFill>
          <a:blip r:embed="rId2"/>
          <a:stretch>
            <a:fillRect/>
          </a:stretch>
        </p:blipFill>
        <p:spPr>
          <a:xfrm>
            <a:off x="1539240" y="1257301"/>
            <a:ext cx="8519159" cy="3939540"/>
          </a:xfrm>
          <a:prstGeom prst="rect">
            <a:avLst/>
          </a:prstGeom>
        </p:spPr>
      </p:pic>
    </p:spTree>
    <p:extLst>
      <p:ext uri="{BB962C8B-B14F-4D97-AF65-F5344CB8AC3E}">
        <p14:creationId xmlns:p14="http://schemas.microsoft.com/office/powerpoint/2010/main" val="26913970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 xmlns:a16="http://schemas.microsoft.com/office/drawing/2014/main" id="{82ED58AD-CD9C-41C1-8BBF-825FA4257077}"/>
              </a:ext>
            </a:extLst>
          </p:cNvPr>
          <p:cNvPicPr>
            <a:picLocks noChangeAspect="1"/>
          </p:cNvPicPr>
          <p:nvPr/>
        </p:nvPicPr>
        <p:blipFill>
          <a:blip r:embed="rId2"/>
          <a:stretch>
            <a:fillRect/>
          </a:stretch>
        </p:blipFill>
        <p:spPr>
          <a:xfrm>
            <a:off x="1409700" y="1501140"/>
            <a:ext cx="8564879" cy="3756660"/>
          </a:xfrm>
          <a:prstGeom prst="rect">
            <a:avLst/>
          </a:prstGeom>
        </p:spPr>
      </p:pic>
    </p:spTree>
    <p:extLst>
      <p:ext uri="{BB962C8B-B14F-4D97-AF65-F5344CB8AC3E}">
        <p14:creationId xmlns:p14="http://schemas.microsoft.com/office/powerpoint/2010/main" val="23904307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 xmlns:a16="http://schemas.microsoft.com/office/drawing/2014/main" id="{5A347125-4C97-4F32-8F48-C167889E08C8}"/>
              </a:ext>
            </a:extLst>
          </p:cNvPr>
          <p:cNvPicPr>
            <a:picLocks noChangeAspect="1"/>
          </p:cNvPicPr>
          <p:nvPr/>
        </p:nvPicPr>
        <p:blipFill>
          <a:blip r:embed="rId2"/>
          <a:stretch>
            <a:fillRect/>
          </a:stretch>
        </p:blipFill>
        <p:spPr>
          <a:xfrm>
            <a:off x="1394460" y="1325245"/>
            <a:ext cx="9022079" cy="4077335"/>
          </a:xfrm>
          <a:prstGeom prst="rect">
            <a:avLst/>
          </a:prstGeom>
        </p:spPr>
      </p:pic>
    </p:spTree>
    <p:extLst>
      <p:ext uri="{BB962C8B-B14F-4D97-AF65-F5344CB8AC3E}">
        <p14:creationId xmlns:p14="http://schemas.microsoft.com/office/powerpoint/2010/main" val="9717208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 xmlns:a16="http://schemas.microsoft.com/office/drawing/2014/main" id="{EBF19A8A-CCF5-4027-95AE-401AB0C8A98C}"/>
              </a:ext>
            </a:extLst>
          </p:cNvPr>
          <p:cNvPicPr>
            <a:picLocks noChangeAspect="1"/>
          </p:cNvPicPr>
          <p:nvPr/>
        </p:nvPicPr>
        <p:blipFill>
          <a:blip r:embed="rId2"/>
          <a:stretch>
            <a:fillRect/>
          </a:stretch>
        </p:blipFill>
        <p:spPr>
          <a:xfrm>
            <a:off x="1219200" y="1501140"/>
            <a:ext cx="9083039" cy="3787140"/>
          </a:xfrm>
          <a:prstGeom prst="rect">
            <a:avLst/>
          </a:prstGeom>
        </p:spPr>
      </p:pic>
    </p:spTree>
    <p:extLst>
      <p:ext uri="{BB962C8B-B14F-4D97-AF65-F5344CB8AC3E}">
        <p14:creationId xmlns:p14="http://schemas.microsoft.com/office/powerpoint/2010/main" val="2776507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 xmlns:a16="http://schemas.microsoft.com/office/drawing/2014/main" id="{50D6983B-B3F4-4E9C-8B9E-31A4CEC00DB9}"/>
              </a:ext>
            </a:extLst>
          </p:cNvPr>
          <p:cNvPicPr>
            <a:picLocks noChangeAspect="1"/>
          </p:cNvPicPr>
          <p:nvPr/>
        </p:nvPicPr>
        <p:blipFill>
          <a:blip r:embed="rId2"/>
          <a:stretch>
            <a:fillRect/>
          </a:stretch>
        </p:blipFill>
        <p:spPr>
          <a:xfrm>
            <a:off x="601690" y="1295400"/>
            <a:ext cx="8428011" cy="3028950"/>
          </a:xfrm>
          <a:prstGeom prst="rect">
            <a:avLst/>
          </a:prstGeom>
        </p:spPr>
      </p:pic>
      <p:pic>
        <p:nvPicPr>
          <p:cNvPr id="7" name="Рисунок 6">
            <a:extLst>
              <a:ext uri="{FF2B5EF4-FFF2-40B4-BE49-F238E27FC236}">
                <a16:creationId xmlns="" xmlns:a16="http://schemas.microsoft.com/office/drawing/2014/main" id="{F9C77729-CE71-47AB-90A9-463477B10FFB}"/>
              </a:ext>
            </a:extLst>
          </p:cNvPr>
          <p:cNvPicPr>
            <a:picLocks noChangeAspect="1"/>
          </p:cNvPicPr>
          <p:nvPr/>
        </p:nvPicPr>
        <p:blipFill>
          <a:blip r:embed="rId3"/>
          <a:stretch>
            <a:fillRect/>
          </a:stretch>
        </p:blipFill>
        <p:spPr>
          <a:xfrm>
            <a:off x="756116" y="4474210"/>
            <a:ext cx="8273586" cy="923996"/>
          </a:xfrm>
          <a:prstGeom prst="rect">
            <a:avLst/>
          </a:prstGeom>
        </p:spPr>
      </p:pic>
    </p:spTree>
    <p:extLst>
      <p:ext uri="{BB962C8B-B14F-4D97-AF65-F5344CB8AC3E}">
        <p14:creationId xmlns:p14="http://schemas.microsoft.com/office/powerpoint/2010/main" val="7096846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 xmlns:a16="http://schemas.microsoft.com/office/drawing/2014/main" id="{3511C173-2538-475C-BA34-0EF53E0D027C}"/>
              </a:ext>
            </a:extLst>
          </p:cNvPr>
          <p:cNvSpPr/>
          <p:nvPr/>
        </p:nvSpPr>
        <p:spPr>
          <a:xfrm>
            <a:off x="1338606" y="1204577"/>
            <a:ext cx="10454325" cy="4801314"/>
          </a:xfrm>
          <a:prstGeom prst="rect">
            <a:avLst/>
          </a:prstGeom>
        </p:spPr>
        <p:txBody>
          <a:bodyPr wrap="square">
            <a:spAutoFit/>
          </a:bodyPr>
          <a:lstStyle/>
          <a:p>
            <a:pPr algn="ctr"/>
            <a:r>
              <a:rPr lang="uk-UA" dirty="0"/>
              <a:t>Питання для опитування</a:t>
            </a:r>
          </a:p>
          <a:p>
            <a:r>
              <a:rPr lang="uk-UA" dirty="0"/>
              <a:t>1. Сутність підприємництва у сфері фінансово-кредитних послуг. (слайд 3).</a:t>
            </a:r>
          </a:p>
          <a:p>
            <a:r>
              <a:rPr lang="uk-UA" dirty="0"/>
              <a:t>2. Що є об’єктами підприємництва у сфері фінансово-кредитних послуг? (слайд 3).</a:t>
            </a:r>
          </a:p>
          <a:p>
            <a:r>
              <a:rPr lang="uk-UA" dirty="0"/>
              <a:t>3. Хто виступає суб’єктами підприємництва у сфері фінансово-кредитних послуг? (слайд 3).</a:t>
            </a:r>
          </a:p>
          <a:p>
            <a:r>
              <a:rPr lang="uk-UA" dirty="0"/>
              <a:t>4. Що таке кредитно-фінансова послуга? (слайд 4).</a:t>
            </a:r>
          </a:p>
          <a:p>
            <a:r>
              <a:rPr lang="uk-UA" dirty="0"/>
              <a:t>5. Які існують види кредитно-фінансових послуг? (слайд 4).</a:t>
            </a:r>
          </a:p>
          <a:p>
            <a:r>
              <a:rPr lang="uk-UA" dirty="0"/>
              <a:t>6. Розкрийте сутність фінансової посередницької операції (слайд 5).</a:t>
            </a:r>
          </a:p>
          <a:p>
            <a:r>
              <a:rPr lang="uk-UA" dirty="0"/>
              <a:t>7. Розкрийте сутність кредитної підприємницької операції. (слайд 6).</a:t>
            </a:r>
          </a:p>
          <a:p>
            <a:r>
              <a:rPr lang="uk-UA" dirty="0"/>
              <a:t>8. Що є основною метою фінансового підприємництва? (слайд 7).</a:t>
            </a:r>
          </a:p>
          <a:p>
            <a:r>
              <a:rPr lang="uk-UA" dirty="0"/>
              <a:t>9. Функції фінансових посередників. (слайд 7,8).</a:t>
            </a:r>
          </a:p>
          <a:p>
            <a:r>
              <a:rPr lang="uk-UA" dirty="0"/>
              <a:t>10. На які групи поділяють фінансові установи? (слайд 9).</a:t>
            </a:r>
          </a:p>
          <a:p>
            <a:r>
              <a:rPr lang="uk-UA" dirty="0"/>
              <a:t>11. Рівні банківської системи України. (слайд 10).</a:t>
            </a:r>
          </a:p>
          <a:p>
            <a:r>
              <a:rPr lang="uk-UA" dirty="0"/>
              <a:t>12. НБУ та його функції. (слайд 11).</a:t>
            </a:r>
          </a:p>
          <a:p>
            <a:r>
              <a:rPr lang="uk-UA" dirty="0"/>
              <a:t>13. Що таке комерційний банк? (слайд 12).</a:t>
            </a:r>
          </a:p>
          <a:p>
            <a:r>
              <a:rPr lang="uk-UA" dirty="0"/>
              <a:t>14. Сутність діяльності комерційних банків. (слайд 12)</a:t>
            </a:r>
          </a:p>
          <a:p>
            <a:r>
              <a:rPr lang="uk-UA" dirty="0"/>
              <a:t>15. Які групи операцій виконують комерційні банки? (слайд 13).</a:t>
            </a:r>
          </a:p>
        </p:txBody>
      </p:sp>
    </p:spTree>
    <p:extLst>
      <p:ext uri="{BB962C8B-B14F-4D97-AF65-F5344CB8AC3E}">
        <p14:creationId xmlns:p14="http://schemas.microsoft.com/office/powerpoint/2010/main" val="2069329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90DC508A-1653-4309-9F23-4C483C15DF26}"/>
              </a:ext>
            </a:extLst>
          </p:cNvPr>
          <p:cNvSpPr txBox="1"/>
          <p:nvPr/>
        </p:nvSpPr>
        <p:spPr>
          <a:xfrm>
            <a:off x="802218" y="1325441"/>
            <a:ext cx="10524064" cy="4801314"/>
          </a:xfrm>
          <a:prstGeom prst="rect">
            <a:avLst/>
          </a:prstGeom>
          <a:noFill/>
        </p:spPr>
        <p:txBody>
          <a:bodyPr wrap="square">
            <a:spAutoFit/>
          </a:bodyPr>
          <a:lstStyle/>
          <a:p>
            <a:pPr algn="just"/>
            <a:r>
              <a:rPr lang="uk-UA" b="1" i="1" dirty="0">
                <a:latin typeface="Times New Roman" panose="02020603050405020304" pitchFamily="18" charset="0"/>
                <a:cs typeface="Times New Roman" panose="02020603050405020304" pitchFamily="18" charset="0"/>
              </a:rPr>
              <a:t>Фінансово-кредитні послуги </a:t>
            </a:r>
            <a:r>
              <a:rPr lang="uk-UA" dirty="0">
                <a:latin typeface="Times New Roman" panose="02020603050405020304" pitchFamily="18" charset="0"/>
                <a:cs typeface="Times New Roman" panose="02020603050405020304" pitchFamily="18" charset="0"/>
              </a:rPr>
              <a:t>– операції з фінансовими активами з метою одержання прибутку або збереження реальної вартості фінансових активів.</a:t>
            </a:r>
          </a:p>
          <a:p>
            <a:pPr algn="just"/>
            <a:r>
              <a:rPr lang="uk-UA" b="1" u="sng" dirty="0">
                <a:latin typeface="Times New Roman" panose="02020603050405020304" pitchFamily="18" charset="0"/>
                <a:cs typeface="Times New Roman" panose="02020603050405020304" pitchFamily="18" charset="0"/>
              </a:rPr>
              <a:t>До фінансово-кредитних послуг відносять:</a:t>
            </a:r>
          </a:p>
          <a:p>
            <a:pPr algn="just"/>
            <a:r>
              <a:rPr lang="uk-UA" dirty="0">
                <a:latin typeface="Times New Roman" panose="02020603050405020304" pitchFamily="18" charset="0"/>
                <a:cs typeface="Times New Roman" panose="02020603050405020304" pitchFamily="18" charset="0"/>
              </a:rPr>
              <a:t>- випуск платіжних документів, платіжних карток, їх обслуговування, забезпечення розрахунків між суб’єктами господарювання;</a:t>
            </a:r>
          </a:p>
          <a:p>
            <a:pPr algn="just"/>
            <a:r>
              <a:rPr lang="uk-UA" dirty="0">
                <a:latin typeface="Times New Roman" panose="02020603050405020304" pitchFamily="18" charset="0"/>
                <a:cs typeface="Times New Roman" panose="02020603050405020304" pitchFamily="18" charset="0"/>
              </a:rPr>
              <a:t>- довірче управління фінансовими активами (надання фізичними та юридичними особами фінансово-кредитним установам вільних коштів для їх інвестування);</a:t>
            </a:r>
          </a:p>
          <a:p>
            <a:pPr algn="just"/>
            <a:r>
              <a:rPr lang="uk-UA" dirty="0">
                <a:latin typeface="Times New Roman" panose="02020603050405020304" pitchFamily="18" charset="0"/>
                <a:cs typeface="Times New Roman" panose="02020603050405020304" pitchFamily="18" charset="0"/>
              </a:rPr>
              <a:t>- діяльність з обміну валют;</a:t>
            </a:r>
          </a:p>
          <a:p>
            <a:pPr algn="just"/>
            <a:r>
              <a:rPr lang="uk-UA"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залучення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фінансових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зобов'язанням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щодо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наступного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повернення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залучення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депозитних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вкладів</a:t>
            </a:r>
            <a:r>
              <a:rPr lang="ru-RU" dirty="0">
                <a:latin typeface="Times New Roman" panose="02020603050405020304" pitchFamily="18" charset="0"/>
                <a:cs typeface="Times New Roman" panose="02020603050405020304" pitchFamily="18" charset="0"/>
              </a:rPr>
              <a:t>);</a:t>
            </a:r>
          </a:p>
          <a:p>
            <a:pPr algn="just"/>
            <a:r>
              <a:rPr lang="uk-UA" dirty="0">
                <a:latin typeface="Times New Roman" panose="02020603050405020304" pitchFamily="18" charset="0"/>
                <a:cs typeface="Times New Roman" panose="02020603050405020304" pitchFamily="18" charset="0"/>
              </a:rPr>
              <a:t>- фінансовий лізинг (купівля фінансово-кредитною установою нових засобів виробництва з наступною передачею їх виробничому підприємству на платній основі з правом наступного викупу);</a:t>
            </a:r>
          </a:p>
          <a:p>
            <a:pPr algn="just"/>
            <a:r>
              <a:rPr lang="uk-UA" dirty="0">
                <a:latin typeface="Times New Roman" panose="02020603050405020304" pitchFamily="18" charset="0"/>
                <a:cs typeface="Times New Roman" panose="02020603050405020304" pitchFamily="18" charset="0"/>
              </a:rPr>
              <a:t>- надання коштів у позику (кредитування);</a:t>
            </a:r>
          </a:p>
          <a:p>
            <a:pPr algn="just"/>
            <a:r>
              <a:rPr lang="uk-UA" dirty="0">
                <a:latin typeface="Times New Roman" panose="02020603050405020304" pitchFamily="18" charset="0"/>
                <a:cs typeface="Times New Roman" panose="02020603050405020304" pitchFamily="18" charset="0"/>
              </a:rPr>
              <a:t>- переказ коштів;</a:t>
            </a: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послуги</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сфері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страхування</a:t>
            </a:r>
            <a:r>
              <a:rPr lang="ru-RU" dirty="0">
                <a:latin typeface="Times New Roman" panose="02020603050405020304" pitchFamily="18" charset="0"/>
                <a:cs typeface="Times New Roman" panose="02020603050405020304" pitchFamily="18" charset="0"/>
              </a:rPr>
              <a:t> та у </a:t>
            </a:r>
            <a:r>
              <a:rPr lang="ru-RU" dirty="0" err="1">
                <a:latin typeface="Times New Roman" panose="02020603050405020304" pitchFamily="18" charset="0"/>
                <a:cs typeface="Times New Roman" panose="02020603050405020304" pitchFamily="18" charset="0"/>
              </a:rPr>
              <a:t>системі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накопичувального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пенсійного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забезпечення</a:t>
            </a:r>
            <a:r>
              <a:rPr lang="ru-RU"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професійна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діяльність</a:t>
            </a:r>
            <a:r>
              <a:rPr lang="ru-RU" dirty="0">
                <a:latin typeface="Times New Roman" panose="02020603050405020304" pitchFamily="18" charset="0"/>
                <a:cs typeface="Times New Roman" panose="02020603050405020304" pitchFamily="18" charset="0"/>
              </a:rPr>
              <a:t> на ринку </a:t>
            </a:r>
            <a:r>
              <a:rPr lang="ru-RU" dirty="0" err="1">
                <a:latin typeface="Times New Roman" panose="02020603050405020304" pitchFamily="18" charset="0"/>
                <a:cs typeface="Times New Roman" panose="02020603050405020304" pitchFamily="18" charset="0"/>
              </a:rPr>
              <a:t>цінних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паперів</a:t>
            </a:r>
            <a:r>
              <a:rPr lang="ru-RU"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послуги</a:t>
            </a:r>
            <a:r>
              <a:rPr lang="ru-RU"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48253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 xmlns:a16="http://schemas.microsoft.com/office/drawing/2014/main" id="{E60BEF02-4B4F-4F7C-ACE1-0CC5A44B43DE}"/>
              </a:ext>
            </a:extLst>
          </p:cNvPr>
          <p:cNvSpPr/>
          <p:nvPr/>
        </p:nvSpPr>
        <p:spPr>
          <a:xfrm>
            <a:off x="1527142" y="1891987"/>
            <a:ext cx="9577633" cy="4247317"/>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16. Що є основним джерелом доходів комерційних банків? (слайд 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17. Що таке кредит? (слайд 15).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18. Суб’єкти та об’єкти кредитування. (слайд 16).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19. Як визначається та від чого залежить розмір відсоткової ставки за кредит? (слайд 17).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20. Як розраховується вартість користування кредиту за простими відсотками?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21. Як нараховуються складні відсотки? (слайд 19).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22. Які організації відносять до небанківських фінансово-кредитних установ?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23. Лізингова компанія та фінансовий лізинг. (слайд 21).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24. Кредитна спілка. (слайд 22).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25. Страхові компанії. (слайд 23).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26. Інвестиційні фонди (компанії). (слайд 23).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27. Пенсійні фонди. (слайд 23).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28. Ломбард. (слайд 24).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29. Що таке страхування? (слайд 25).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30. Страховики. (слайд 26).</a:t>
            </a:r>
          </a:p>
        </p:txBody>
      </p:sp>
    </p:spTree>
    <p:extLst>
      <p:ext uri="{BB962C8B-B14F-4D97-AF65-F5344CB8AC3E}">
        <p14:creationId xmlns:p14="http://schemas.microsoft.com/office/powerpoint/2010/main" val="36102556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 xmlns:a16="http://schemas.microsoft.com/office/drawing/2014/main" id="{4A844928-6A2F-4236-A684-4440ADACBD3E}"/>
              </a:ext>
            </a:extLst>
          </p:cNvPr>
          <p:cNvSpPr/>
          <p:nvPr/>
        </p:nvSpPr>
        <p:spPr>
          <a:xfrm>
            <a:off x="1791093" y="1997839"/>
            <a:ext cx="9596487" cy="2862322"/>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31. Основні види страхування. (слайд 27).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32. Обов’язкове та добровільне страхування. (слайд 28).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33. Договір страхування. (слайд 29).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34. Коли договір страхування вважається недійсним? (слайд 30).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35. Сутність страхової підприємницької операції. (слайд 31).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36. Що таке страховий випадок? (слайд 32).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37. Умови ефективності страхової діяльності. (слайд 32).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38. Обов’язки страховика. (слайд 33).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39. Обов’язки страхувальника. (слайд 34).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40. Що є підставою для відмови страховика у виплаті страхового відшкодування? (слайд 35).</a:t>
            </a:r>
          </a:p>
        </p:txBody>
      </p:sp>
    </p:spTree>
    <p:extLst>
      <p:ext uri="{BB962C8B-B14F-4D97-AF65-F5344CB8AC3E}">
        <p14:creationId xmlns:p14="http://schemas.microsoft.com/office/powerpoint/2010/main" val="16550808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 xmlns:a16="http://schemas.microsoft.com/office/drawing/2014/main" id="{F9501E79-8108-4FAA-A17B-FC2F39DE401F}"/>
              </a:ext>
            </a:extLst>
          </p:cNvPr>
          <p:cNvSpPr>
            <a:spLocks noGrp="1"/>
          </p:cNvSpPr>
          <p:nvPr>
            <p:ph type="title"/>
          </p:nvPr>
        </p:nvSpPr>
        <p:spPr/>
        <p:txBody>
          <a:bodyPr/>
          <a:lstStyle/>
          <a:p>
            <a:r>
              <a:rPr lang="uk-UA" dirty="0"/>
              <a:t>Теми доповідей</a:t>
            </a:r>
          </a:p>
        </p:txBody>
      </p:sp>
      <p:sp>
        <p:nvSpPr>
          <p:cNvPr id="5" name="Місце для вмісту 4">
            <a:extLst>
              <a:ext uri="{FF2B5EF4-FFF2-40B4-BE49-F238E27FC236}">
                <a16:creationId xmlns="" xmlns:a16="http://schemas.microsoft.com/office/drawing/2014/main" id="{33E6F051-5733-4061-8296-BE89493BB47E}"/>
              </a:ext>
            </a:extLst>
          </p:cNvPr>
          <p:cNvSpPr>
            <a:spLocks noGrp="1"/>
          </p:cNvSpPr>
          <p:nvPr>
            <p:ph idx="1"/>
          </p:nvPr>
        </p:nvSpPr>
        <p:spPr/>
        <p:txBody>
          <a:bodyPr/>
          <a:lstStyle/>
          <a:p>
            <a:pPr marL="457200" indent="-457200">
              <a:buAutoNum type="arabicPeriod"/>
            </a:pPr>
            <a:r>
              <a:rPr lang="uk-UA" dirty="0"/>
              <a:t>Історія розвитку банківської системи в різних країнах світу та Україні.</a:t>
            </a:r>
          </a:p>
          <a:p>
            <a:pPr marL="457200" indent="-457200">
              <a:buAutoNum type="arabicPeriod"/>
            </a:pPr>
            <a:r>
              <a:rPr lang="uk-UA" dirty="0"/>
              <a:t>Особливості банківських систем в різних країнах світу.</a:t>
            </a:r>
          </a:p>
          <a:p>
            <a:pPr marL="457200" indent="-457200">
              <a:buAutoNum type="arabicPeriod"/>
            </a:pPr>
            <a:r>
              <a:rPr lang="uk-UA" dirty="0"/>
              <a:t>Діяльність інвестиційних компаній в Україні та закордоном.</a:t>
            </a:r>
          </a:p>
          <a:p>
            <a:pPr marL="457200" indent="-457200">
              <a:buAutoNum type="arabicPeriod"/>
            </a:pPr>
            <a:r>
              <a:rPr lang="uk-UA" dirty="0"/>
              <a:t>Особливості пенсійного страхування в різних країнах світу.</a:t>
            </a:r>
          </a:p>
          <a:p>
            <a:pPr marL="457200" indent="-457200">
              <a:buAutoNum type="arabicPeriod"/>
            </a:pPr>
            <a:r>
              <a:rPr lang="uk-UA" dirty="0"/>
              <a:t>Пенсійна реформа в Україні.</a:t>
            </a:r>
          </a:p>
          <a:p>
            <a:pPr marL="457200" indent="-457200">
              <a:buAutoNum type="arabicPeriod"/>
            </a:pPr>
            <a:r>
              <a:rPr lang="uk-UA" dirty="0"/>
              <a:t>Цікаві факти про страхування.</a:t>
            </a:r>
          </a:p>
          <a:p>
            <a:pPr marL="0" indent="0">
              <a:buNone/>
            </a:pPr>
            <a:endParaRPr lang="uk-UA" dirty="0"/>
          </a:p>
          <a:p>
            <a:pPr marL="0" indent="0">
              <a:buNone/>
            </a:pPr>
            <a:endParaRPr lang="uk-UA" dirty="0"/>
          </a:p>
        </p:txBody>
      </p:sp>
    </p:spTree>
    <p:extLst>
      <p:ext uri="{BB962C8B-B14F-4D97-AF65-F5344CB8AC3E}">
        <p14:creationId xmlns:p14="http://schemas.microsoft.com/office/powerpoint/2010/main" val="2217123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 xmlns:a16="http://schemas.microsoft.com/office/drawing/2014/main" id="{0D8B1EA3-03D5-4AEC-873C-C68A71CA3E69}"/>
              </a:ext>
            </a:extLst>
          </p:cNvPr>
          <p:cNvPicPr>
            <a:picLocks noChangeAspect="1"/>
          </p:cNvPicPr>
          <p:nvPr/>
        </p:nvPicPr>
        <p:blipFill>
          <a:blip r:embed="rId2"/>
          <a:stretch>
            <a:fillRect/>
          </a:stretch>
        </p:blipFill>
        <p:spPr>
          <a:xfrm>
            <a:off x="1987421" y="1166327"/>
            <a:ext cx="7567126" cy="2789853"/>
          </a:xfrm>
          <a:prstGeom prst="rect">
            <a:avLst/>
          </a:prstGeom>
        </p:spPr>
      </p:pic>
      <p:sp>
        <p:nvSpPr>
          <p:cNvPr id="6" name="TextBox 5">
            <a:extLst>
              <a:ext uri="{FF2B5EF4-FFF2-40B4-BE49-F238E27FC236}">
                <a16:creationId xmlns="" xmlns:a16="http://schemas.microsoft.com/office/drawing/2014/main" id="{865A3466-CFDF-440F-B878-648E988F59C4}"/>
              </a:ext>
            </a:extLst>
          </p:cNvPr>
          <p:cNvSpPr txBox="1"/>
          <p:nvPr/>
        </p:nvSpPr>
        <p:spPr>
          <a:xfrm>
            <a:off x="1127464" y="4249143"/>
            <a:ext cx="9605639" cy="1200329"/>
          </a:xfrm>
          <a:prstGeom prst="rect">
            <a:avLst/>
          </a:prstGeom>
          <a:noFill/>
        </p:spPr>
        <p:txBody>
          <a:bodyPr wrap="square" rtlCol="0">
            <a:spAutoFit/>
          </a:bodyPr>
          <a:lstStyle/>
          <a:p>
            <a:pPr algn="just"/>
            <a:r>
              <a:rPr lang="uk-UA" dirty="0">
                <a:latin typeface="Times New Roman" panose="02020603050405020304" pitchFamily="18" charset="0"/>
                <a:cs typeface="Times New Roman" panose="02020603050405020304" pitchFamily="18" charset="0"/>
              </a:rPr>
              <a:t>Сутність фінансової підприємницької операції полягає у тому, що підприємець одержує фінансові активи (гроші, іноземну валюту, цінні папери) за грошову суму П</a:t>
            </a:r>
            <a:r>
              <a:rPr lang="uk-UA" baseline="-25000" dirty="0">
                <a:latin typeface="Times New Roman" panose="02020603050405020304" pitchFamily="18" charset="0"/>
                <a:cs typeface="Times New Roman" panose="02020603050405020304" pitchFamily="18" charset="0"/>
              </a:rPr>
              <a:t>1</a:t>
            </a:r>
            <a:r>
              <a:rPr lang="uk-UA" dirty="0">
                <a:latin typeface="Times New Roman" panose="02020603050405020304" pitchFamily="18" charset="0"/>
                <a:cs typeface="Times New Roman" panose="02020603050405020304" pitchFamily="18" charset="0"/>
              </a:rPr>
              <a:t> у їх власників. Одержані активи надаються покупцям за плату П</a:t>
            </a:r>
            <a:r>
              <a:rPr lang="uk-UA" baseline="-25000" dirty="0">
                <a:latin typeface="Times New Roman" panose="02020603050405020304" pitchFamily="18" charset="0"/>
                <a:cs typeface="Times New Roman" panose="02020603050405020304" pitchFamily="18" charset="0"/>
              </a:rPr>
              <a:t>2</a:t>
            </a:r>
            <a:r>
              <a:rPr lang="uk-UA" dirty="0">
                <a:latin typeface="Times New Roman" panose="02020603050405020304" pitchFamily="18" charset="0"/>
                <a:cs typeface="Times New Roman" panose="02020603050405020304" pitchFamily="18" charset="0"/>
              </a:rPr>
              <a:t>, яка перевищує  П</a:t>
            </a:r>
            <a:r>
              <a:rPr lang="uk-UA" baseline="-25000" dirty="0">
                <a:latin typeface="Times New Roman" panose="02020603050405020304" pitchFamily="18" charset="0"/>
                <a:cs typeface="Times New Roman" panose="02020603050405020304" pitchFamily="18" charset="0"/>
              </a:rPr>
              <a:t>1</a:t>
            </a:r>
            <a:r>
              <a:rPr lang="uk-UA" dirty="0">
                <a:latin typeface="Times New Roman" panose="02020603050405020304" pitchFamily="18" charset="0"/>
                <a:cs typeface="Times New Roman" panose="02020603050405020304" pitchFamily="18" charset="0"/>
              </a:rPr>
              <a:t>, в результаті формується прибуток.</a:t>
            </a:r>
          </a:p>
        </p:txBody>
      </p:sp>
    </p:spTree>
    <p:extLst>
      <p:ext uri="{BB962C8B-B14F-4D97-AF65-F5344CB8AC3E}">
        <p14:creationId xmlns:p14="http://schemas.microsoft.com/office/powerpoint/2010/main" val="3609231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 xmlns:a16="http://schemas.microsoft.com/office/drawing/2014/main" id="{E536E9EB-57F5-41CE-97D5-EDE9042164F3}"/>
              </a:ext>
            </a:extLst>
          </p:cNvPr>
          <p:cNvPicPr>
            <a:picLocks noChangeAspect="1"/>
          </p:cNvPicPr>
          <p:nvPr/>
        </p:nvPicPr>
        <p:blipFill>
          <a:blip r:embed="rId2"/>
          <a:stretch>
            <a:fillRect/>
          </a:stretch>
        </p:blipFill>
        <p:spPr>
          <a:xfrm>
            <a:off x="2576003" y="1094151"/>
            <a:ext cx="7039993" cy="2252813"/>
          </a:xfrm>
          <a:prstGeom prst="rect">
            <a:avLst/>
          </a:prstGeom>
        </p:spPr>
      </p:pic>
      <p:sp>
        <p:nvSpPr>
          <p:cNvPr id="6" name="TextBox 5">
            <a:extLst>
              <a:ext uri="{FF2B5EF4-FFF2-40B4-BE49-F238E27FC236}">
                <a16:creationId xmlns="" xmlns:a16="http://schemas.microsoft.com/office/drawing/2014/main" id="{8F8B0533-3AAD-49A4-8FDC-983E3493C0E7}"/>
              </a:ext>
            </a:extLst>
          </p:cNvPr>
          <p:cNvSpPr txBox="1"/>
          <p:nvPr/>
        </p:nvSpPr>
        <p:spPr>
          <a:xfrm>
            <a:off x="781235" y="3879542"/>
            <a:ext cx="10227076" cy="1477328"/>
          </a:xfrm>
          <a:prstGeom prst="rect">
            <a:avLst/>
          </a:prstGeom>
          <a:noFill/>
        </p:spPr>
        <p:txBody>
          <a:bodyPr wrap="square" rtlCol="0">
            <a:spAutoFit/>
          </a:bodyPr>
          <a:lstStyle/>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Для проведення кредитної підприємницької операції підприємець залучає грошові вклади </a:t>
            </a:r>
            <a:r>
              <a:rPr lang="uk-UA" dirty="0" err="1">
                <a:latin typeface="Times New Roman" panose="02020603050405020304" pitchFamily="18" charset="0"/>
                <a:cs typeface="Times New Roman" panose="02020603050405020304" pitchFamily="18" charset="0"/>
              </a:rPr>
              <a:t>Г</a:t>
            </a:r>
            <a:r>
              <a:rPr lang="uk-UA" baseline="-25000" dirty="0" err="1">
                <a:latin typeface="Times New Roman" panose="02020603050405020304" pitchFamily="18" charset="0"/>
                <a:cs typeface="Times New Roman" panose="02020603050405020304" pitchFamily="18" charset="0"/>
              </a:rPr>
              <a:t>в</a:t>
            </a:r>
            <a:r>
              <a:rPr lang="uk-UA" dirty="0">
                <a:latin typeface="Times New Roman" panose="02020603050405020304" pitchFamily="18" charset="0"/>
                <a:cs typeface="Times New Roman" panose="02020603050405020304" pitchFamily="18" charset="0"/>
              </a:rPr>
              <a:t>, сплачуючи власникам вкладів винагороду у вигляді депозитного проценту </a:t>
            </a:r>
            <a:r>
              <a:rPr lang="uk-UA" dirty="0" err="1">
                <a:latin typeface="Times New Roman" panose="02020603050405020304" pitchFamily="18" charset="0"/>
                <a:cs typeface="Times New Roman" panose="02020603050405020304" pitchFamily="18" charset="0"/>
              </a:rPr>
              <a:t>П</a:t>
            </a:r>
            <a:r>
              <a:rPr lang="uk-UA" baseline="-25000" dirty="0" err="1">
                <a:latin typeface="Times New Roman" panose="02020603050405020304" pitchFamily="18" charset="0"/>
                <a:cs typeface="Times New Roman" panose="02020603050405020304" pitchFamily="18" charset="0"/>
              </a:rPr>
              <a:t>д</a:t>
            </a:r>
            <a:r>
              <a:rPr lang="uk-UA" dirty="0">
                <a:latin typeface="Times New Roman" panose="02020603050405020304" pitchFamily="18" charset="0"/>
                <a:cs typeface="Times New Roman" panose="02020603050405020304" pitchFamily="18" charset="0"/>
              </a:rPr>
              <a:t> з подальшим поверненням вкладу </a:t>
            </a:r>
            <a:r>
              <a:rPr lang="uk-UA" dirty="0" err="1">
                <a:latin typeface="Times New Roman" panose="02020603050405020304" pitchFamily="18" charset="0"/>
                <a:cs typeface="Times New Roman" panose="02020603050405020304" pitchFamily="18" charset="0"/>
              </a:rPr>
              <a:t>Г</a:t>
            </a:r>
            <a:r>
              <a:rPr lang="uk-UA" baseline="-25000" dirty="0" err="1">
                <a:latin typeface="Times New Roman" panose="02020603050405020304" pitchFamily="18" charset="0"/>
                <a:cs typeface="Times New Roman" panose="02020603050405020304" pitchFamily="18" charset="0"/>
              </a:rPr>
              <a:t>в</a:t>
            </a:r>
            <a:r>
              <a:rPr lang="uk-UA" dirty="0">
                <a:latin typeface="Times New Roman" panose="02020603050405020304" pitchFamily="18" charset="0"/>
                <a:cs typeface="Times New Roman" panose="02020603050405020304" pitchFamily="18" charset="0"/>
              </a:rPr>
              <a:t> через певний строк. Залучені кошти у формі кредиту передаються покупцям кредитів. Покупець повинен повернути суму кредиту </a:t>
            </a:r>
            <a:r>
              <a:rPr lang="uk-UA" dirty="0" err="1">
                <a:latin typeface="Times New Roman" panose="02020603050405020304" pitchFamily="18" charset="0"/>
                <a:cs typeface="Times New Roman" panose="02020603050405020304" pitchFamily="18" charset="0"/>
              </a:rPr>
              <a:t>Г</a:t>
            </a:r>
            <a:r>
              <a:rPr lang="uk-UA" baseline="-25000" dirty="0" err="1">
                <a:latin typeface="Times New Roman" panose="02020603050405020304" pitchFamily="18" charset="0"/>
                <a:cs typeface="Times New Roman" panose="02020603050405020304" pitchFamily="18" charset="0"/>
              </a:rPr>
              <a:t>к</a:t>
            </a:r>
            <a:r>
              <a:rPr lang="uk-UA" dirty="0">
                <a:latin typeface="Times New Roman" panose="02020603050405020304" pitchFamily="18" charset="0"/>
                <a:cs typeface="Times New Roman" panose="02020603050405020304" pitchFamily="18" charset="0"/>
              </a:rPr>
              <a:t> та кредитний процент </a:t>
            </a:r>
            <a:r>
              <a:rPr lang="uk-UA" dirty="0" err="1">
                <a:latin typeface="Times New Roman" panose="02020603050405020304" pitchFamily="18" charset="0"/>
                <a:cs typeface="Times New Roman" panose="02020603050405020304" pitchFamily="18" charset="0"/>
              </a:rPr>
              <a:t>П</a:t>
            </a:r>
            <a:r>
              <a:rPr lang="uk-UA" baseline="-25000" dirty="0" err="1">
                <a:latin typeface="Times New Roman" panose="02020603050405020304" pitchFamily="18" charset="0"/>
                <a:cs typeface="Times New Roman" panose="02020603050405020304" pitchFamily="18" charset="0"/>
              </a:rPr>
              <a:t>к</a:t>
            </a:r>
            <a:r>
              <a:rPr lang="uk-UA" dirty="0">
                <a:latin typeface="Times New Roman" panose="02020603050405020304" pitchFamily="18" charset="0"/>
                <a:cs typeface="Times New Roman" panose="02020603050405020304" pitchFamily="18" charset="0"/>
              </a:rPr>
              <a:t>. Різниця між кредитним і депозитним процентом є джерелом прибутку підприємців-кредиторів.</a:t>
            </a:r>
          </a:p>
        </p:txBody>
      </p:sp>
    </p:spTree>
    <p:extLst>
      <p:ext uri="{BB962C8B-B14F-4D97-AF65-F5344CB8AC3E}">
        <p14:creationId xmlns:p14="http://schemas.microsoft.com/office/powerpoint/2010/main" val="452473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A4943EE8-AFCC-4BFE-B608-D72A96A9B98B}"/>
              </a:ext>
            </a:extLst>
          </p:cNvPr>
          <p:cNvSpPr txBox="1"/>
          <p:nvPr/>
        </p:nvSpPr>
        <p:spPr>
          <a:xfrm>
            <a:off x="571501" y="1331651"/>
            <a:ext cx="10216348" cy="4708981"/>
          </a:xfrm>
          <a:prstGeom prst="rect">
            <a:avLst/>
          </a:prstGeom>
          <a:noFill/>
        </p:spPr>
        <p:txBody>
          <a:bodyPr wrap="square" rtlCol="0">
            <a:spAutoFit/>
          </a:bodyPr>
          <a:lstStyle/>
          <a:p>
            <a:pPr algn="just"/>
            <a:r>
              <a:rPr lang="uk-UA" sz="2000" b="1" dirty="0">
                <a:latin typeface="Times New Roman" panose="02020603050405020304" pitchFamily="18" charset="0"/>
                <a:cs typeface="Times New Roman" panose="02020603050405020304" pitchFamily="18" charset="0"/>
              </a:rPr>
              <a:t>Метою фінансового підприємництва </a:t>
            </a:r>
            <a:r>
              <a:rPr lang="uk-UA" sz="2000" dirty="0">
                <a:latin typeface="Times New Roman" panose="02020603050405020304" pitchFamily="18" charset="0"/>
                <a:cs typeface="Times New Roman" panose="02020603050405020304" pitchFamily="18" charset="0"/>
              </a:rPr>
              <a:t>є спрямування фінансових активів (заощаджень) до найефективніших споживачів (ефективно функціонуючих господарюючих суб’єктів).</a:t>
            </a:r>
          </a:p>
          <a:p>
            <a:pPr algn="just"/>
            <a:endParaRPr lang="uk-UA" sz="2000" dirty="0">
              <a:latin typeface="Times New Roman" panose="02020603050405020304" pitchFamily="18" charset="0"/>
              <a:cs typeface="Times New Roman" panose="02020603050405020304" pitchFamily="18" charset="0"/>
            </a:endParaRPr>
          </a:p>
          <a:p>
            <a:pPr algn="just"/>
            <a:r>
              <a:rPr lang="uk-UA" sz="2000" dirty="0">
                <a:latin typeface="Times New Roman" panose="02020603050405020304" pitchFamily="18" charset="0"/>
                <a:cs typeface="Times New Roman" panose="02020603050405020304" pitchFamily="18" charset="0"/>
              </a:rPr>
              <a:t>Для досягнення мети фінансові посередники виконують такі </a:t>
            </a:r>
            <a:r>
              <a:rPr lang="uk-UA" sz="2000" b="1" dirty="0">
                <a:latin typeface="Times New Roman" panose="02020603050405020304" pitchFamily="18" charset="0"/>
                <a:cs typeface="Times New Roman" panose="02020603050405020304" pitchFamily="18" charset="0"/>
              </a:rPr>
              <a:t>функції</a:t>
            </a:r>
            <a:r>
              <a:rPr lang="uk-UA" sz="2000" dirty="0">
                <a:latin typeface="Times New Roman" panose="02020603050405020304" pitchFamily="18" charset="0"/>
                <a:cs typeface="Times New Roman" panose="02020603050405020304" pitchFamily="18" charset="0"/>
              </a:rPr>
              <a:t>:</a:t>
            </a:r>
          </a:p>
          <a:p>
            <a:pPr algn="just"/>
            <a:r>
              <a:rPr lang="uk-UA" sz="2000" i="1" dirty="0">
                <a:latin typeface="Times New Roman" panose="02020603050405020304" pitchFamily="18" charset="0"/>
                <a:cs typeface="Times New Roman" panose="02020603050405020304" pitchFamily="18" charset="0"/>
              </a:rPr>
              <a:t>1. Консолідація (акумуляція) фінансових активів </a:t>
            </a:r>
            <a:r>
              <a:rPr lang="uk-UA" sz="2000" dirty="0">
                <a:latin typeface="Times New Roman" panose="02020603050405020304" pitchFamily="18" charset="0"/>
                <a:cs typeface="Times New Roman" panose="02020603050405020304" pitchFamily="18" charset="0"/>
              </a:rPr>
              <a:t>населення та вільних коштів суб’єктів господарювання та подальше диверсифіковане (різноспрямоване) їх вкладання в різні проекти (розвиток та модернізація існуючих підприємств, створення нових підприємств тощо).</a:t>
            </a:r>
          </a:p>
          <a:p>
            <a:pPr algn="just"/>
            <a:r>
              <a:rPr lang="uk-UA" sz="2000" i="1" dirty="0">
                <a:latin typeface="Times New Roman" panose="02020603050405020304" pitchFamily="18" charset="0"/>
                <a:cs typeface="Times New Roman" panose="02020603050405020304" pitchFamily="18" charset="0"/>
              </a:rPr>
              <a:t>2. Забезпечення рівноваги на ринку капіталу </a:t>
            </a:r>
            <a:r>
              <a:rPr lang="uk-UA" sz="2000" dirty="0">
                <a:latin typeface="Times New Roman" panose="02020603050405020304" pitchFamily="18" charset="0"/>
                <a:cs typeface="Times New Roman" panose="02020603050405020304" pitchFamily="18" charset="0"/>
              </a:rPr>
              <a:t>через погодження пропозиції і попиту на фінансові активи. За рахунок масштабів діяльності й портфельного управління активами посередники гармонізують відносини між постачальниками і споживачами фінансових активів, ліквідують дисбаланс між пропозицією і попитом на вільні кошти, забезпечуючи при цьому ефективний розподіл і перерозподіл ресурсів на ринку. Можливість задоволення потреб клієнтів щодо гарантованого розміщення їх активів є винятковим пріоритетом інституці1йної форми посередництва.</a:t>
            </a:r>
          </a:p>
        </p:txBody>
      </p:sp>
    </p:spTree>
    <p:extLst>
      <p:ext uri="{BB962C8B-B14F-4D97-AF65-F5344CB8AC3E}">
        <p14:creationId xmlns:p14="http://schemas.microsoft.com/office/powerpoint/2010/main" val="1719679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8D191DD3-58D5-4752-A96C-6F774121DC90}"/>
              </a:ext>
            </a:extLst>
          </p:cNvPr>
          <p:cNvSpPr txBox="1"/>
          <p:nvPr/>
        </p:nvSpPr>
        <p:spPr>
          <a:xfrm>
            <a:off x="1216056" y="1788289"/>
            <a:ext cx="9493188" cy="3170099"/>
          </a:xfrm>
          <a:prstGeom prst="rect">
            <a:avLst/>
          </a:prstGeom>
          <a:noFill/>
        </p:spPr>
        <p:txBody>
          <a:bodyPr wrap="square" rtlCol="0">
            <a:spAutoFit/>
          </a:bodyPr>
          <a:lstStyle/>
          <a:p>
            <a:pPr algn="just"/>
            <a:r>
              <a:rPr lang="uk-UA" sz="2000" i="1" dirty="0">
                <a:latin typeface="Times New Roman" panose="02020603050405020304" pitchFamily="18" charset="0"/>
                <a:cs typeface="Times New Roman" panose="02020603050405020304" pitchFamily="18" charset="0"/>
              </a:rPr>
              <a:t>3. Перерозподіл і зниження фінансових ризиків.</a:t>
            </a:r>
            <a:r>
              <a:rPr lang="uk-UA" sz="2000" dirty="0">
                <a:latin typeface="Times New Roman" panose="02020603050405020304" pitchFamily="18" charset="0"/>
                <a:cs typeface="Times New Roman" panose="02020603050405020304" pitchFamily="18" charset="0"/>
              </a:rPr>
              <a:t> Професійні посередники при купівлі чи продажу фінансових активів можуть управляти бізнес-операціями, перерозподіляючи ризик між учасниками ринку.</a:t>
            </a:r>
          </a:p>
          <a:p>
            <a:pPr algn="just"/>
            <a:endParaRPr lang="uk-UA" sz="2000" dirty="0">
              <a:latin typeface="Times New Roman" panose="02020603050405020304" pitchFamily="18" charset="0"/>
              <a:cs typeface="Times New Roman" panose="02020603050405020304" pitchFamily="18" charset="0"/>
            </a:endParaRPr>
          </a:p>
          <a:p>
            <a:pPr algn="just"/>
            <a:r>
              <a:rPr lang="uk-UA" sz="2000" i="1" dirty="0">
                <a:latin typeface="Times New Roman" panose="02020603050405020304" pitchFamily="18" charset="0"/>
                <a:cs typeface="Times New Roman" panose="02020603050405020304" pitchFamily="18" charset="0"/>
              </a:rPr>
              <a:t>4. Забезпечення підвищеної ліквідності фінансових вкладів </a:t>
            </a:r>
            <a:r>
              <a:rPr lang="uk-UA" sz="2000" dirty="0">
                <a:latin typeface="Times New Roman" panose="02020603050405020304" pitchFamily="18" charset="0"/>
                <a:cs typeface="Times New Roman" panose="02020603050405020304" pitchFamily="18" charset="0"/>
              </a:rPr>
              <a:t>шляхом професійного портфельного управління активами.  Можливості індивідуального інвестування вужчі, ніж через фінансових посередників. При цьому ліквідність і ризики вкладів також відрізняються. У довгостроковому періоді посередники універсально забезпечують ліквідність вкладів, регулюють інтереси інвесторів і компаній, що діють на ринку цінних паперів.</a:t>
            </a:r>
          </a:p>
        </p:txBody>
      </p:sp>
    </p:spTree>
    <p:extLst>
      <p:ext uri="{BB962C8B-B14F-4D97-AF65-F5344CB8AC3E}">
        <p14:creationId xmlns:p14="http://schemas.microsoft.com/office/powerpoint/2010/main" val="2722923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19541353-E6A4-4E96-929B-0F47220404A0}"/>
              </a:ext>
            </a:extLst>
          </p:cNvPr>
          <p:cNvSpPr txBox="1"/>
          <p:nvPr/>
        </p:nvSpPr>
        <p:spPr>
          <a:xfrm>
            <a:off x="1300486" y="1722221"/>
            <a:ext cx="9729926" cy="3416320"/>
          </a:xfrm>
          <a:prstGeom prst="rect">
            <a:avLst/>
          </a:prstGeom>
          <a:noFill/>
        </p:spPr>
        <p:txBody>
          <a:bodyPr wrap="square" rtlCol="0">
            <a:spAutoFit/>
          </a:bodyPr>
          <a:lstStyle/>
          <a:p>
            <a:pPr algn="ctr"/>
            <a:r>
              <a:rPr lang="uk-UA" sz="2400" b="1" dirty="0">
                <a:latin typeface="Times New Roman" panose="02020603050405020304" pitchFamily="18" charset="0"/>
                <a:cs typeface="Times New Roman" panose="02020603050405020304" pitchFamily="18" charset="0"/>
              </a:rPr>
              <a:t>Фінансових посередників умовно можна поділити на три групи:</a:t>
            </a:r>
          </a:p>
          <a:p>
            <a:pPr algn="ctr"/>
            <a:endParaRPr lang="uk-UA" sz="2400" dirty="0">
              <a:latin typeface="Times New Roman" panose="02020603050405020304" pitchFamily="18" charset="0"/>
              <a:cs typeface="Times New Roman" panose="02020603050405020304" pitchFamily="18" charset="0"/>
            </a:endParaRPr>
          </a:p>
          <a:p>
            <a:pPr marL="342900" indent="-342900" algn="just">
              <a:buAutoNum type="arabicParenR"/>
            </a:pPr>
            <a:r>
              <a:rPr lang="uk-UA" sz="2400" dirty="0">
                <a:latin typeface="Times New Roman" panose="02020603050405020304" pitchFamily="18" charset="0"/>
                <a:cs typeface="Times New Roman" panose="02020603050405020304" pitchFamily="18" charset="0"/>
              </a:rPr>
              <a:t>депозитні установи (комерційні, інвестиційні, ощадні банки, кредитні спілки);</a:t>
            </a:r>
          </a:p>
          <a:p>
            <a:pPr algn="just"/>
            <a:endParaRPr lang="uk-UA"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2) установи контрактного типу (пенсійні фонди, страхові компанії, довірчі товариства);</a:t>
            </a:r>
          </a:p>
          <a:p>
            <a:pPr algn="just"/>
            <a:endParaRPr lang="uk-UA" sz="2400" dirty="0">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3) інвестиційні фонди та інвестиційні компанії.</a:t>
            </a:r>
          </a:p>
        </p:txBody>
      </p:sp>
    </p:spTree>
    <p:extLst>
      <p:ext uri="{BB962C8B-B14F-4D97-AF65-F5344CB8AC3E}">
        <p14:creationId xmlns:p14="http://schemas.microsoft.com/office/powerpoint/2010/main" val="1034704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 xmlns:a16="http://schemas.microsoft.com/office/drawing/2014/main" id="{E91B8579-3732-4406-94BC-E7410425C32F}"/>
              </a:ext>
            </a:extLst>
          </p:cNvPr>
          <p:cNvSpPr txBox="1"/>
          <p:nvPr/>
        </p:nvSpPr>
        <p:spPr>
          <a:xfrm>
            <a:off x="1119896" y="1607720"/>
            <a:ext cx="9833854" cy="4154984"/>
          </a:xfrm>
          <a:prstGeom prst="rect">
            <a:avLst/>
          </a:prstGeom>
          <a:noFill/>
        </p:spPr>
        <p:txBody>
          <a:bodyPr wrap="square">
            <a:spAutoFit/>
          </a:bodyPr>
          <a:lstStyle/>
          <a:p>
            <a:pPr algn="just"/>
            <a:r>
              <a:rPr lang="uk-UA" sz="2400" dirty="0">
                <a:latin typeface="Times New Roman" panose="02020603050405020304" pitchFamily="18" charset="0"/>
                <a:cs typeface="Times New Roman" panose="02020603050405020304" pitchFamily="18" charset="0"/>
              </a:rPr>
              <a:t>Банківська система в Україні є дворівневою структурою. Класична дворівнева банківська система включає: </a:t>
            </a:r>
          </a:p>
          <a:p>
            <a:pPr algn="just"/>
            <a:endParaRPr lang="uk-UA" sz="2400" dirty="0">
              <a:latin typeface="Times New Roman" panose="02020603050405020304" pitchFamily="18" charset="0"/>
              <a:cs typeface="Times New Roman" panose="02020603050405020304" pitchFamily="18" charset="0"/>
            </a:endParaRPr>
          </a:p>
          <a:p>
            <a:pPr algn="just"/>
            <a:r>
              <a:rPr lang="uk-UA" sz="2400" i="1" dirty="0">
                <a:latin typeface="Times New Roman" panose="02020603050405020304" pitchFamily="18" charset="0"/>
                <a:cs typeface="Times New Roman" panose="02020603050405020304" pitchFamily="18" charset="0"/>
              </a:rPr>
              <a:t>верхній (перший) рівень </a:t>
            </a:r>
            <a:r>
              <a:rPr lang="uk-UA" sz="2400" dirty="0">
                <a:latin typeface="Times New Roman" panose="02020603050405020304" pitchFamily="18" charset="0"/>
                <a:cs typeface="Times New Roman" panose="02020603050405020304" pitchFamily="18" charset="0"/>
              </a:rPr>
              <a:t>– Національний банк, який є головним банківським інститутом держави і відповідає за управління всією грошово-кредитною системою. Його головними клієнтами є інші банківські інститути та урядові структури; </a:t>
            </a:r>
          </a:p>
          <a:p>
            <a:pPr algn="just"/>
            <a:endParaRPr lang="uk-UA" sz="2400" i="1" dirty="0">
              <a:latin typeface="Times New Roman" panose="02020603050405020304" pitchFamily="18" charset="0"/>
              <a:cs typeface="Times New Roman" panose="02020603050405020304" pitchFamily="18" charset="0"/>
            </a:endParaRPr>
          </a:p>
          <a:p>
            <a:pPr algn="just"/>
            <a:r>
              <a:rPr lang="uk-UA" sz="2400" i="1" dirty="0">
                <a:latin typeface="Times New Roman" panose="02020603050405020304" pitchFamily="18" charset="0"/>
                <a:cs typeface="Times New Roman" panose="02020603050405020304" pitchFamily="18" charset="0"/>
              </a:rPr>
              <a:t>нижній (другий) рівень </a:t>
            </a:r>
            <a:r>
              <a:rPr lang="uk-UA" sz="2400" dirty="0">
                <a:latin typeface="Times New Roman" panose="02020603050405020304" pitchFamily="18" charset="0"/>
                <a:cs typeface="Times New Roman" panose="02020603050405020304" pitchFamily="18" charset="0"/>
              </a:rPr>
              <a:t>– банки різних форм власності, спеціалізації й територіального рівня, клієнтами яких є підприємства, організації, населення.</a:t>
            </a:r>
          </a:p>
        </p:txBody>
      </p:sp>
    </p:spTree>
    <p:extLst>
      <p:ext uri="{BB962C8B-B14F-4D97-AF65-F5344CB8AC3E}">
        <p14:creationId xmlns:p14="http://schemas.microsoft.com/office/powerpoint/2010/main" val="1472608197"/>
      </p:ext>
    </p:extLst>
  </p:cSld>
  <p:clrMapOvr>
    <a:masterClrMapping/>
  </p:clrMapOvr>
</p:sld>
</file>

<file path=ppt/theme/theme1.xml><?xml version="1.0" encoding="utf-8"?>
<a:theme xmlns:a="http://schemas.openxmlformats.org/drawingml/2006/main" name="Туман">
  <a:themeElements>
    <a:clrScheme name="Туман">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Туман">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уман">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Туман</Template>
  <TotalTime>904</TotalTime>
  <Words>2269</Words>
  <Application>Microsoft Office PowerPoint</Application>
  <PresentationFormat>Широкоэкранный</PresentationFormat>
  <Paragraphs>175</Paragraphs>
  <Slides>32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32</vt:i4>
      </vt:variant>
    </vt:vector>
  </HeadingPairs>
  <TitlesOfParts>
    <vt:vector size="38" baseType="lpstr">
      <vt:lpstr>Arial</vt:lpstr>
      <vt:lpstr>Calibri</vt:lpstr>
      <vt:lpstr>Century Gothic</vt:lpstr>
      <vt:lpstr>Times New Roman</vt:lpstr>
      <vt:lpstr>Wingdings</vt:lpstr>
      <vt:lpstr>Туман</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Теми доповідей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Катерина Бужимська</dc:creator>
  <cp:lastModifiedBy>ХХХ</cp:lastModifiedBy>
  <cp:revision>53</cp:revision>
  <dcterms:created xsi:type="dcterms:W3CDTF">2021-03-16T13:12:34Z</dcterms:created>
  <dcterms:modified xsi:type="dcterms:W3CDTF">2026-04-15T12:27:09Z</dcterms:modified>
</cp:coreProperties>
</file>