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56"/>
  </p:normalViewPr>
  <p:slideViewPr>
    <p:cSldViewPr snapToGrid="0" snapToObjects="1">
      <p:cViewPr varScale="1">
        <p:scale>
          <a:sx n="107" d="100"/>
          <a:sy n="107" d="100"/>
        </p:scale>
        <p:origin x="736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CA82E-F8BD-8342-AC00-E9B408DC0618}" type="datetimeFigureOut">
              <a:rPr lang="ru-UA" smtClean="0"/>
              <a:t>19.10.2021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D18AB-18C2-DB44-BF3B-EE5F40D5FD2C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3149757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CA82E-F8BD-8342-AC00-E9B408DC0618}" type="datetimeFigureOut">
              <a:rPr lang="ru-UA" smtClean="0"/>
              <a:t>19.10.2021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D18AB-18C2-DB44-BF3B-EE5F40D5FD2C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1116275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CA82E-F8BD-8342-AC00-E9B408DC0618}" type="datetimeFigureOut">
              <a:rPr lang="ru-UA" smtClean="0"/>
              <a:t>19.10.2021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D18AB-18C2-DB44-BF3B-EE5F40D5FD2C}" type="slidenum">
              <a:rPr lang="ru-UA" smtClean="0"/>
              <a:t>‹#›</a:t>
            </a:fld>
            <a:endParaRPr lang="ru-UA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868121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CA82E-F8BD-8342-AC00-E9B408DC0618}" type="datetimeFigureOut">
              <a:rPr lang="ru-UA" smtClean="0"/>
              <a:t>19.10.2021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D18AB-18C2-DB44-BF3B-EE5F40D5FD2C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3087284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CA82E-F8BD-8342-AC00-E9B408DC0618}" type="datetimeFigureOut">
              <a:rPr lang="ru-UA" smtClean="0"/>
              <a:t>19.10.2021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D18AB-18C2-DB44-BF3B-EE5F40D5FD2C}" type="slidenum">
              <a:rPr lang="ru-UA" smtClean="0"/>
              <a:t>‹#›</a:t>
            </a:fld>
            <a:endParaRPr lang="ru-UA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131366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CA82E-F8BD-8342-AC00-E9B408DC0618}" type="datetimeFigureOut">
              <a:rPr lang="ru-UA" smtClean="0"/>
              <a:t>19.10.2021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D18AB-18C2-DB44-BF3B-EE5F40D5FD2C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9869032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CA82E-F8BD-8342-AC00-E9B408DC0618}" type="datetimeFigureOut">
              <a:rPr lang="ru-UA" smtClean="0"/>
              <a:t>19.10.2021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D18AB-18C2-DB44-BF3B-EE5F40D5FD2C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69576817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CA82E-F8BD-8342-AC00-E9B408DC0618}" type="datetimeFigureOut">
              <a:rPr lang="ru-UA" smtClean="0"/>
              <a:t>19.10.2021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D18AB-18C2-DB44-BF3B-EE5F40D5FD2C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155468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CA82E-F8BD-8342-AC00-E9B408DC0618}" type="datetimeFigureOut">
              <a:rPr lang="ru-UA" smtClean="0"/>
              <a:t>19.10.2021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D18AB-18C2-DB44-BF3B-EE5F40D5FD2C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9509563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CA82E-F8BD-8342-AC00-E9B408DC0618}" type="datetimeFigureOut">
              <a:rPr lang="ru-UA" smtClean="0"/>
              <a:t>19.10.2021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D18AB-18C2-DB44-BF3B-EE5F40D5FD2C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7262102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CA82E-F8BD-8342-AC00-E9B408DC0618}" type="datetimeFigureOut">
              <a:rPr lang="ru-UA" smtClean="0"/>
              <a:t>19.10.2021</a:t>
            </a:fld>
            <a:endParaRPr lang="ru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D18AB-18C2-DB44-BF3B-EE5F40D5FD2C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9615339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CA82E-F8BD-8342-AC00-E9B408DC0618}" type="datetimeFigureOut">
              <a:rPr lang="ru-UA" smtClean="0"/>
              <a:t>19.10.2021</a:t>
            </a:fld>
            <a:endParaRPr lang="ru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D18AB-18C2-DB44-BF3B-EE5F40D5FD2C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42719722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CA82E-F8BD-8342-AC00-E9B408DC0618}" type="datetimeFigureOut">
              <a:rPr lang="ru-UA" smtClean="0"/>
              <a:t>19.10.2021</a:t>
            </a:fld>
            <a:endParaRPr lang="ru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D18AB-18C2-DB44-BF3B-EE5F40D5FD2C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42806156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CA82E-F8BD-8342-AC00-E9B408DC0618}" type="datetimeFigureOut">
              <a:rPr lang="ru-UA" smtClean="0"/>
              <a:t>19.10.2021</a:t>
            </a:fld>
            <a:endParaRPr lang="ru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D18AB-18C2-DB44-BF3B-EE5F40D5FD2C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795540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CA82E-F8BD-8342-AC00-E9B408DC0618}" type="datetimeFigureOut">
              <a:rPr lang="ru-UA" smtClean="0"/>
              <a:t>19.10.2021</a:t>
            </a:fld>
            <a:endParaRPr lang="ru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D18AB-18C2-DB44-BF3B-EE5F40D5FD2C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4966288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CA82E-F8BD-8342-AC00-E9B408DC0618}" type="datetimeFigureOut">
              <a:rPr lang="ru-UA" smtClean="0"/>
              <a:t>19.10.2021</a:t>
            </a:fld>
            <a:endParaRPr lang="ru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D18AB-18C2-DB44-BF3B-EE5F40D5FD2C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4050512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8CA82E-F8BD-8342-AC00-E9B408DC0618}" type="datetimeFigureOut">
              <a:rPr lang="ru-UA" smtClean="0"/>
              <a:t>19.10.2021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84BD18AB-18C2-DB44-BF3B-EE5F40D5FD2C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398311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5B6F573-6EDA-C049-B378-7146D861F8E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UA" dirty="0"/>
              <a:t>Ризик-менеджмент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01114CF6-FF92-BF46-8F26-A73060D407E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/>
              <a:t>З</a:t>
            </a:r>
            <a:r>
              <a:rPr lang="ru-UA" dirty="0"/>
              <a:t>авдання до заліку</a:t>
            </a:r>
          </a:p>
        </p:txBody>
      </p:sp>
    </p:spTree>
    <p:extLst>
      <p:ext uri="{BB962C8B-B14F-4D97-AF65-F5344CB8AC3E}">
        <p14:creationId xmlns:p14="http://schemas.microsoft.com/office/powerpoint/2010/main" val="23569488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DE81A1E3-3D8D-6943-95D0-14B7EB3BDF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8140" y="308759"/>
            <a:ext cx="8715862" cy="5732604"/>
          </a:xfrm>
        </p:spPr>
        <p:txBody>
          <a:bodyPr>
            <a:normAutofit/>
          </a:bodyPr>
          <a:lstStyle/>
          <a:p>
            <a:pPr algn="just"/>
            <a:r>
              <a:rPr lang="ru-RU" b="1" dirty="0"/>
              <a:t>З кожного блоку </a:t>
            </a:r>
            <a:r>
              <a:rPr lang="ru-RU" b="1" dirty="0" err="1"/>
              <a:t>питань</a:t>
            </a:r>
            <a:r>
              <a:rPr lang="ru-RU" b="1" dirty="0"/>
              <a:t> обрати 2 </a:t>
            </a:r>
            <a:r>
              <a:rPr lang="ru-RU" b="1" dirty="0" err="1"/>
              <a:t>питання</a:t>
            </a:r>
            <a:r>
              <a:rPr lang="ru-RU" b="1" dirty="0"/>
              <a:t> і детально </a:t>
            </a:r>
            <a:r>
              <a:rPr lang="ru-RU" b="1" dirty="0" err="1"/>
              <a:t>опрацювати</a:t>
            </a:r>
            <a:r>
              <a:rPr lang="ru-RU" b="1" dirty="0"/>
              <a:t>. </a:t>
            </a:r>
            <a:r>
              <a:rPr lang="ru-RU" b="1" dirty="0" err="1"/>
              <a:t>Обирати</a:t>
            </a:r>
            <a:r>
              <a:rPr lang="ru-RU" b="1" dirty="0"/>
              <a:t> </a:t>
            </a:r>
            <a:r>
              <a:rPr lang="ru-RU" b="1" dirty="0" err="1"/>
              <a:t>питання</a:t>
            </a:r>
            <a:r>
              <a:rPr lang="ru-RU" b="1" dirty="0"/>
              <a:t> таким чином, </a:t>
            </a:r>
            <a:r>
              <a:rPr lang="ru-RU" b="1" dirty="0" err="1"/>
              <a:t>щоб</a:t>
            </a:r>
            <a:r>
              <a:rPr lang="ru-RU" b="1" dirty="0"/>
              <a:t> у кожному </a:t>
            </a:r>
            <a:r>
              <a:rPr lang="ru-RU" b="1" dirty="0" err="1"/>
              <a:t>блоці</a:t>
            </a:r>
            <a:r>
              <a:rPr lang="ru-RU" b="1" dirty="0"/>
              <a:t> по одному з </a:t>
            </a:r>
            <a:r>
              <a:rPr lang="ru-RU" b="1" dirty="0" err="1"/>
              <a:t>питань</a:t>
            </a:r>
            <a:r>
              <a:rPr lang="ru-RU" b="1" dirty="0"/>
              <a:t> </a:t>
            </a:r>
            <a:r>
              <a:rPr lang="ru-RU" b="1" dirty="0" err="1"/>
              <a:t>відповідало</a:t>
            </a:r>
            <a:r>
              <a:rPr lang="ru-RU" b="1" dirty="0"/>
              <a:t> номеру студента у списку </a:t>
            </a:r>
            <a:r>
              <a:rPr lang="ru-RU" b="1" dirty="0" err="1"/>
              <a:t>групи</a:t>
            </a:r>
            <a:r>
              <a:rPr lang="ru-RU" b="1" dirty="0"/>
              <a:t>.</a:t>
            </a:r>
          </a:p>
          <a:p>
            <a:r>
              <a:rPr lang="ru-RU" b="1" dirty="0"/>
              <a:t>БЛОК 1</a:t>
            </a:r>
          </a:p>
          <a:p>
            <a:r>
              <a:rPr lang="ru-RU" dirty="0"/>
              <a:t>1. </a:t>
            </a:r>
            <a:r>
              <a:rPr lang="ru-RU" dirty="0" err="1"/>
              <a:t>Історія</a:t>
            </a:r>
            <a:r>
              <a:rPr lang="ru-RU" dirty="0"/>
              <a:t> </a:t>
            </a:r>
            <a:r>
              <a:rPr lang="ru-RU" dirty="0" err="1"/>
              <a:t>розвитку</a:t>
            </a:r>
            <a:r>
              <a:rPr lang="ru-RU" dirty="0"/>
              <a:t> </a:t>
            </a:r>
            <a:r>
              <a:rPr lang="ru-RU" dirty="0" err="1"/>
              <a:t>ризик</a:t>
            </a:r>
            <a:r>
              <a:rPr lang="ru-RU" dirty="0"/>
              <a:t>-менеджменту </a:t>
            </a:r>
          </a:p>
          <a:p>
            <a:r>
              <a:rPr lang="ru-RU" dirty="0"/>
              <a:t>2. </a:t>
            </a:r>
            <a:r>
              <a:rPr lang="ru-RU" dirty="0" err="1"/>
              <a:t>Підходи</a:t>
            </a:r>
            <a:r>
              <a:rPr lang="ru-RU" dirty="0"/>
              <a:t> до </a:t>
            </a:r>
            <a:r>
              <a:rPr lang="ru-RU" dirty="0" err="1"/>
              <a:t>визначення</a:t>
            </a:r>
            <a:r>
              <a:rPr lang="ru-RU" dirty="0"/>
              <a:t> </a:t>
            </a:r>
            <a:r>
              <a:rPr lang="ru-RU" dirty="0" err="1"/>
              <a:t>поняття</a:t>
            </a:r>
            <a:r>
              <a:rPr lang="ru-RU" dirty="0"/>
              <a:t> </a:t>
            </a:r>
            <a:r>
              <a:rPr lang="ru-RU" dirty="0" err="1"/>
              <a:t>ризик</a:t>
            </a:r>
            <a:r>
              <a:rPr lang="ru-RU" dirty="0"/>
              <a:t>. </a:t>
            </a:r>
          </a:p>
          <a:p>
            <a:r>
              <a:rPr lang="ru-RU" dirty="0"/>
              <a:t>3. </a:t>
            </a:r>
            <a:r>
              <a:rPr lang="ru-RU" dirty="0" err="1"/>
              <a:t>Обґрунтуйте</a:t>
            </a:r>
            <a:r>
              <a:rPr lang="ru-RU" dirty="0"/>
              <a:t> </a:t>
            </a:r>
            <a:r>
              <a:rPr lang="ru-RU" dirty="0" err="1"/>
              <a:t>об'єктивно-суб'єктивну</a:t>
            </a:r>
            <a:r>
              <a:rPr lang="ru-RU" dirty="0"/>
              <a:t> природу </a:t>
            </a:r>
            <a:r>
              <a:rPr lang="ru-RU" dirty="0" err="1"/>
              <a:t>ризику</a:t>
            </a:r>
            <a:r>
              <a:rPr lang="ru-RU" dirty="0"/>
              <a:t>. </a:t>
            </a:r>
          </a:p>
          <a:p>
            <a:r>
              <a:rPr lang="ru-RU" dirty="0"/>
              <a:t>4. </a:t>
            </a:r>
            <a:r>
              <a:rPr lang="ru-RU" dirty="0" err="1"/>
              <a:t>Назвіть</a:t>
            </a:r>
            <a:r>
              <a:rPr lang="ru-RU" dirty="0"/>
              <a:t> та охарактеризуйте </a:t>
            </a:r>
            <a:r>
              <a:rPr lang="ru-RU" dirty="0" err="1"/>
              <a:t>основні</a:t>
            </a:r>
            <a:r>
              <a:rPr lang="ru-RU" dirty="0"/>
              <a:t> </a:t>
            </a:r>
            <a:r>
              <a:rPr lang="ru-RU" dirty="0" err="1"/>
              <a:t>елементи</a:t>
            </a:r>
            <a:r>
              <a:rPr lang="ru-RU" dirty="0"/>
              <a:t> </a:t>
            </a:r>
            <a:r>
              <a:rPr lang="ru-RU" dirty="0" err="1"/>
              <a:t>ризику</a:t>
            </a:r>
            <a:r>
              <a:rPr lang="ru-RU" dirty="0"/>
              <a:t>. </a:t>
            </a:r>
          </a:p>
          <a:p>
            <a:r>
              <a:rPr lang="ru-RU" dirty="0"/>
              <a:t>5. </a:t>
            </a:r>
            <a:r>
              <a:rPr lang="ru-RU" dirty="0" err="1"/>
              <a:t>Поняття</a:t>
            </a:r>
            <a:r>
              <a:rPr lang="ru-RU" dirty="0"/>
              <a:t> </a:t>
            </a:r>
            <a:r>
              <a:rPr lang="ru-RU" dirty="0" err="1"/>
              <a:t>ризик</a:t>
            </a:r>
            <a:r>
              <a:rPr lang="ru-RU" dirty="0"/>
              <a:t>-менеджменту,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основна</a:t>
            </a:r>
            <a:r>
              <a:rPr lang="ru-RU" dirty="0"/>
              <a:t> мета </a:t>
            </a:r>
          </a:p>
          <a:p>
            <a:r>
              <a:rPr lang="ru-RU" dirty="0"/>
              <a:t>6. </a:t>
            </a:r>
            <a:r>
              <a:rPr lang="ru-RU" dirty="0" err="1"/>
              <a:t>Назвіть</a:t>
            </a:r>
            <a:r>
              <a:rPr lang="ru-RU" dirty="0"/>
              <a:t> та </a:t>
            </a:r>
            <a:r>
              <a:rPr lang="ru-RU" dirty="0" err="1"/>
              <a:t>поясніть</a:t>
            </a:r>
            <a:r>
              <a:rPr lang="ru-RU" dirty="0"/>
              <a:t> </a:t>
            </a:r>
            <a:r>
              <a:rPr lang="ru-RU" dirty="0" err="1"/>
              <a:t>основні</a:t>
            </a:r>
            <a:r>
              <a:rPr lang="ru-RU" dirty="0"/>
              <a:t> причини </a:t>
            </a:r>
            <a:r>
              <a:rPr lang="ru-RU" dirty="0" err="1"/>
              <a:t>ризику</a:t>
            </a:r>
            <a:r>
              <a:rPr lang="ru-RU" dirty="0"/>
              <a:t> </a:t>
            </a:r>
          </a:p>
          <a:p>
            <a:r>
              <a:rPr lang="ru-RU" dirty="0"/>
              <a:t>7. </a:t>
            </a:r>
            <a:r>
              <a:rPr lang="ru-RU" dirty="0" err="1"/>
              <a:t>Назвіть</a:t>
            </a:r>
            <a:r>
              <a:rPr lang="ru-RU" dirty="0"/>
              <a:t> та </a:t>
            </a:r>
            <a:r>
              <a:rPr lang="ru-RU" dirty="0" err="1"/>
              <a:t>поясніть</a:t>
            </a:r>
            <a:r>
              <a:rPr lang="ru-RU" dirty="0"/>
              <a:t> </a:t>
            </a:r>
            <a:r>
              <a:rPr lang="ru-RU" dirty="0" err="1"/>
              <a:t>основні</a:t>
            </a:r>
            <a:r>
              <a:rPr lang="ru-RU" dirty="0"/>
              <a:t> </a:t>
            </a:r>
            <a:r>
              <a:rPr lang="ru-RU" dirty="0" err="1"/>
              <a:t>функції</a:t>
            </a:r>
            <a:r>
              <a:rPr lang="ru-RU" dirty="0"/>
              <a:t> </a:t>
            </a:r>
            <a:r>
              <a:rPr lang="ru-RU" dirty="0" err="1"/>
              <a:t>ризику</a:t>
            </a:r>
            <a:r>
              <a:rPr lang="ru-RU" dirty="0"/>
              <a:t> </a:t>
            </a:r>
          </a:p>
          <a:p>
            <a:r>
              <a:rPr lang="ru-RU" dirty="0"/>
              <a:t>8. </a:t>
            </a:r>
            <a:r>
              <a:rPr lang="ru-RU" dirty="0" err="1"/>
              <a:t>Назвіть</a:t>
            </a:r>
            <a:r>
              <a:rPr lang="ru-RU" dirty="0"/>
              <a:t> та </a:t>
            </a:r>
            <a:r>
              <a:rPr lang="ru-RU" dirty="0" err="1"/>
              <a:t>поясніть</a:t>
            </a:r>
            <a:r>
              <a:rPr lang="ru-RU" dirty="0"/>
              <a:t> </a:t>
            </a:r>
            <a:r>
              <a:rPr lang="ru-RU" dirty="0" err="1"/>
              <a:t>джерела</a:t>
            </a:r>
            <a:r>
              <a:rPr lang="ru-RU" dirty="0"/>
              <a:t> </a:t>
            </a:r>
            <a:r>
              <a:rPr lang="ru-RU" dirty="0" err="1"/>
              <a:t>ризику</a:t>
            </a:r>
            <a:r>
              <a:rPr lang="ru-RU" dirty="0"/>
              <a:t>. </a:t>
            </a:r>
          </a:p>
          <a:p>
            <a:r>
              <a:rPr lang="ru-RU" dirty="0"/>
              <a:t>9. </a:t>
            </a:r>
            <a:r>
              <a:rPr lang="ru-RU" dirty="0" err="1"/>
              <a:t>Наведіть</a:t>
            </a:r>
            <a:r>
              <a:rPr lang="ru-RU" dirty="0"/>
              <a:t> та охарактеризуйте </a:t>
            </a:r>
            <a:r>
              <a:rPr lang="ru-RU" dirty="0" err="1"/>
              <a:t>тривимірну</a:t>
            </a:r>
            <a:r>
              <a:rPr lang="ru-RU" dirty="0"/>
              <a:t> модель </a:t>
            </a:r>
            <a:r>
              <a:rPr lang="ru-RU" dirty="0" err="1"/>
              <a:t>ризику</a:t>
            </a:r>
            <a:r>
              <a:rPr lang="ru-RU" dirty="0"/>
              <a:t> </a:t>
            </a:r>
          </a:p>
          <a:p>
            <a:r>
              <a:rPr lang="ru-RU" dirty="0"/>
              <a:t>10.Особливості </a:t>
            </a:r>
            <a:r>
              <a:rPr lang="ru-RU" dirty="0" err="1"/>
              <a:t>сучасного</a:t>
            </a:r>
            <a:r>
              <a:rPr lang="ru-RU" dirty="0"/>
              <a:t> </a:t>
            </a:r>
            <a:r>
              <a:rPr lang="ru-RU" dirty="0" err="1"/>
              <a:t>ризику</a:t>
            </a:r>
            <a:r>
              <a:rPr lang="ru-RU" dirty="0"/>
              <a:t>. </a:t>
            </a:r>
          </a:p>
          <a:p>
            <a:r>
              <a:rPr lang="ru-RU" dirty="0"/>
              <a:t>11.Характеристика </a:t>
            </a:r>
            <a:r>
              <a:rPr lang="ru-RU" dirty="0" err="1"/>
              <a:t>видів</a:t>
            </a:r>
            <a:r>
              <a:rPr lang="ru-RU" dirty="0"/>
              <a:t> </a:t>
            </a:r>
            <a:r>
              <a:rPr lang="ru-RU" dirty="0" err="1"/>
              <a:t>ризику</a:t>
            </a:r>
            <a:r>
              <a:rPr lang="ru-RU" dirty="0"/>
              <a:t>. </a:t>
            </a:r>
            <a:r>
              <a:rPr lang="ru-RU" dirty="0" err="1"/>
              <a:t>Правовий</a:t>
            </a:r>
            <a:r>
              <a:rPr lang="ru-RU" dirty="0"/>
              <a:t> аспект </a:t>
            </a:r>
            <a:r>
              <a:rPr lang="ru-RU" dirty="0" err="1"/>
              <a:t>ризику</a:t>
            </a:r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35348669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742CDC54-AF2D-2D45-A554-3C87E8D699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8763" y="522515"/>
            <a:ext cx="9761517" cy="5518848"/>
          </a:xfrm>
        </p:spPr>
        <p:txBody>
          <a:bodyPr/>
          <a:lstStyle/>
          <a:p>
            <a:r>
              <a:rPr lang="ru-RU" dirty="0"/>
              <a:t>12.Взаємозв'язок </a:t>
            </a:r>
            <a:r>
              <a:rPr lang="ru-RU" dirty="0" err="1"/>
              <a:t>принципів</a:t>
            </a:r>
            <a:r>
              <a:rPr lang="ru-RU" dirty="0"/>
              <a:t> </a:t>
            </a:r>
            <a:r>
              <a:rPr lang="ru-RU" dirty="0" err="1"/>
              <a:t>ризик</a:t>
            </a:r>
            <a:r>
              <a:rPr lang="ru-RU" dirty="0"/>
              <a:t>-менеджменту з принципами менеджменту.</a:t>
            </a:r>
          </a:p>
          <a:p>
            <a:r>
              <a:rPr lang="ru-RU" dirty="0"/>
              <a:t> 13.Математичні </a:t>
            </a:r>
            <a:r>
              <a:rPr lang="ru-RU" dirty="0" err="1"/>
              <a:t>методи</a:t>
            </a:r>
            <a:r>
              <a:rPr lang="ru-RU" dirty="0"/>
              <a:t> </a:t>
            </a:r>
            <a:r>
              <a:rPr lang="ru-RU" dirty="0" err="1"/>
              <a:t>оцінки</a:t>
            </a:r>
            <a:r>
              <a:rPr lang="ru-RU" dirty="0"/>
              <a:t> </a:t>
            </a:r>
            <a:r>
              <a:rPr lang="ru-RU" dirty="0" err="1"/>
              <a:t>економічних</a:t>
            </a:r>
            <a:r>
              <a:rPr lang="ru-RU" dirty="0"/>
              <a:t> </a:t>
            </a:r>
            <a:r>
              <a:rPr lang="ru-RU" dirty="0" err="1"/>
              <a:t>ризиків</a:t>
            </a:r>
            <a:r>
              <a:rPr lang="ru-RU" dirty="0"/>
              <a:t> </a:t>
            </a:r>
          </a:p>
          <a:p>
            <a:r>
              <a:rPr lang="ru-RU" dirty="0"/>
              <a:t>14.Оцінка </a:t>
            </a:r>
            <a:r>
              <a:rPr lang="ru-RU" dirty="0" err="1"/>
              <a:t>ризику</a:t>
            </a:r>
            <a:r>
              <a:rPr lang="ru-RU" dirty="0"/>
              <a:t> на </a:t>
            </a:r>
            <a:r>
              <a:rPr lang="ru-RU" dirty="0" err="1"/>
              <a:t>основі</a:t>
            </a:r>
            <a:r>
              <a:rPr lang="ru-RU" dirty="0"/>
              <a:t> </a:t>
            </a:r>
            <a:r>
              <a:rPr lang="ru-RU" dirty="0" err="1"/>
              <a:t>аналізу</a:t>
            </a:r>
            <a:r>
              <a:rPr lang="ru-RU" dirty="0"/>
              <a:t> </a:t>
            </a:r>
            <a:r>
              <a:rPr lang="ru-RU" dirty="0" err="1"/>
              <a:t>фінансового</a:t>
            </a:r>
            <a:r>
              <a:rPr lang="ru-RU" dirty="0"/>
              <a:t> стану </a:t>
            </a:r>
            <a:r>
              <a:rPr lang="ru-RU" dirty="0" err="1"/>
              <a:t>підприємства</a:t>
            </a:r>
            <a:r>
              <a:rPr lang="ru-RU" dirty="0"/>
              <a:t> </a:t>
            </a:r>
          </a:p>
          <a:p>
            <a:r>
              <a:rPr lang="ru-RU" dirty="0"/>
              <a:t>15.Переваги та </a:t>
            </a:r>
            <a:r>
              <a:rPr lang="ru-RU" dirty="0" err="1"/>
              <a:t>недоліки</a:t>
            </a:r>
            <a:r>
              <a:rPr lang="ru-RU" dirty="0"/>
              <a:t> </a:t>
            </a:r>
            <a:r>
              <a:rPr lang="ru-RU" dirty="0" err="1"/>
              <a:t>різних</a:t>
            </a:r>
            <a:r>
              <a:rPr lang="ru-RU" dirty="0"/>
              <a:t> </a:t>
            </a:r>
            <a:r>
              <a:rPr lang="ru-RU" dirty="0" err="1"/>
              <a:t>методів</a:t>
            </a:r>
            <a:r>
              <a:rPr lang="ru-RU" dirty="0"/>
              <a:t> </a:t>
            </a:r>
            <a:r>
              <a:rPr lang="ru-RU" dirty="0" err="1"/>
              <a:t>оцінки</a:t>
            </a:r>
            <a:r>
              <a:rPr lang="ru-RU" dirty="0"/>
              <a:t> </a:t>
            </a:r>
            <a:r>
              <a:rPr lang="ru-RU" dirty="0" err="1"/>
              <a:t>ризиків</a:t>
            </a:r>
            <a:r>
              <a:rPr lang="ru-RU" dirty="0"/>
              <a:t>.</a:t>
            </a:r>
          </a:p>
          <a:p>
            <a:r>
              <a:rPr lang="ru-RU" dirty="0"/>
              <a:t> 16.Кількісні </a:t>
            </a:r>
            <a:r>
              <a:rPr lang="ru-RU" dirty="0" err="1"/>
              <a:t>оцінки</a:t>
            </a:r>
            <a:r>
              <a:rPr lang="ru-RU" dirty="0"/>
              <a:t> </a:t>
            </a:r>
            <a:r>
              <a:rPr lang="ru-RU" dirty="0" err="1"/>
              <a:t>економічного</a:t>
            </a:r>
            <a:r>
              <a:rPr lang="ru-RU" dirty="0"/>
              <a:t> </a:t>
            </a:r>
            <a:r>
              <a:rPr lang="ru-RU" dirty="0" err="1"/>
              <a:t>ризику</a:t>
            </a:r>
            <a:r>
              <a:rPr lang="ru-RU" dirty="0"/>
              <a:t> в </a:t>
            </a:r>
            <a:r>
              <a:rPr lang="ru-RU" dirty="0" err="1"/>
              <a:t>умовах</a:t>
            </a:r>
            <a:r>
              <a:rPr lang="ru-RU" dirty="0"/>
              <a:t> </a:t>
            </a:r>
            <a:r>
              <a:rPr lang="ru-RU" dirty="0" err="1"/>
              <a:t>невизначеності</a:t>
            </a:r>
            <a:r>
              <a:rPr lang="ru-RU" dirty="0"/>
              <a:t>. </a:t>
            </a:r>
            <a:r>
              <a:rPr lang="ru-RU" dirty="0" err="1"/>
              <a:t>Матричні</a:t>
            </a:r>
            <a:r>
              <a:rPr lang="ru-RU" dirty="0"/>
              <a:t> </a:t>
            </a:r>
            <a:r>
              <a:rPr lang="ru-RU" dirty="0" err="1"/>
              <a:t>ігри</a:t>
            </a:r>
            <a:r>
              <a:rPr lang="ru-RU" dirty="0"/>
              <a:t>.</a:t>
            </a:r>
          </a:p>
          <a:p>
            <a:r>
              <a:rPr lang="ru-RU" dirty="0"/>
              <a:t> 17.Управління </a:t>
            </a:r>
            <a:r>
              <a:rPr lang="ru-RU" dirty="0" err="1"/>
              <a:t>інвестиційними</a:t>
            </a:r>
            <a:r>
              <a:rPr lang="ru-RU" dirty="0"/>
              <a:t> проектами в </a:t>
            </a:r>
            <a:r>
              <a:rPr lang="ru-RU" dirty="0" err="1"/>
              <a:t>умовах</a:t>
            </a:r>
            <a:r>
              <a:rPr lang="ru-RU" dirty="0"/>
              <a:t> </a:t>
            </a:r>
            <a:r>
              <a:rPr lang="ru-RU" dirty="0" err="1"/>
              <a:t>ризику</a:t>
            </a:r>
            <a:r>
              <a:rPr lang="ru-RU" dirty="0"/>
              <a:t> </a:t>
            </a:r>
          </a:p>
          <a:p>
            <a:r>
              <a:rPr lang="ru-RU" dirty="0"/>
              <a:t>18.Аналіз </a:t>
            </a:r>
            <a:r>
              <a:rPr lang="ru-RU" dirty="0" err="1"/>
              <a:t>ефективності</a:t>
            </a:r>
            <a:r>
              <a:rPr lang="ru-RU" dirty="0"/>
              <a:t> </a:t>
            </a:r>
            <a:r>
              <a:rPr lang="ru-RU" dirty="0" err="1"/>
              <a:t>методів</a:t>
            </a:r>
            <a:r>
              <a:rPr lang="ru-RU" dirty="0"/>
              <a:t> </a:t>
            </a:r>
            <a:r>
              <a:rPr lang="ru-RU" dirty="0" err="1"/>
              <a:t>управління</a:t>
            </a:r>
            <a:r>
              <a:rPr lang="ru-RU" dirty="0"/>
              <a:t> </a:t>
            </a:r>
            <a:r>
              <a:rPr lang="ru-RU" dirty="0" err="1"/>
              <a:t>ризиками</a:t>
            </a:r>
            <a:r>
              <a:rPr lang="ru-RU" dirty="0"/>
              <a:t> </a:t>
            </a:r>
          </a:p>
          <a:p>
            <a:r>
              <a:rPr lang="ru-RU" dirty="0"/>
              <a:t>19.Роль </a:t>
            </a:r>
            <a:r>
              <a:rPr lang="ru-RU" dirty="0" err="1"/>
              <a:t>страхування</a:t>
            </a:r>
            <a:r>
              <a:rPr lang="ru-RU" dirty="0"/>
              <a:t> в </a:t>
            </a:r>
            <a:r>
              <a:rPr lang="ru-RU" dirty="0" err="1"/>
              <a:t>управлінні</a:t>
            </a:r>
            <a:r>
              <a:rPr lang="ru-RU" dirty="0"/>
              <a:t> </a:t>
            </a:r>
            <a:r>
              <a:rPr lang="ru-RU" dirty="0" err="1"/>
              <a:t>ризиками</a:t>
            </a:r>
            <a:r>
              <a:rPr lang="ru-RU" dirty="0"/>
              <a:t>. </a:t>
            </a:r>
            <a:r>
              <a:rPr lang="ru-RU" dirty="0" err="1"/>
              <a:t>Страховий</a:t>
            </a:r>
            <a:r>
              <a:rPr lang="ru-RU" dirty="0"/>
              <a:t> </a:t>
            </a:r>
            <a:r>
              <a:rPr lang="ru-RU" dirty="0" err="1"/>
              <a:t>бізнес</a:t>
            </a:r>
            <a:r>
              <a:rPr lang="ru-RU" dirty="0"/>
              <a:t> в </a:t>
            </a:r>
            <a:r>
              <a:rPr lang="ru-RU" dirty="0" err="1"/>
              <a:t>ринковій</a:t>
            </a:r>
            <a:r>
              <a:rPr lang="ru-RU" dirty="0"/>
              <a:t> </a:t>
            </a:r>
            <a:r>
              <a:rPr lang="ru-RU" dirty="0" err="1"/>
              <a:t>економіці</a:t>
            </a:r>
            <a:r>
              <a:rPr lang="ru-RU" dirty="0"/>
              <a:t>.</a:t>
            </a:r>
          </a:p>
          <a:p>
            <a:r>
              <a:rPr lang="ru-RU" dirty="0"/>
              <a:t> 20.Стратегія </a:t>
            </a:r>
            <a:r>
              <a:rPr lang="ru-RU" dirty="0" err="1"/>
              <a:t>ризик</a:t>
            </a:r>
            <a:r>
              <a:rPr lang="ru-RU" dirty="0"/>
              <a:t> менеджменту </a:t>
            </a:r>
          </a:p>
          <a:p>
            <a:r>
              <a:rPr lang="ru-RU" dirty="0"/>
              <a:t>21.Шляхи і </a:t>
            </a:r>
            <a:r>
              <a:rPr lang="ru-RU" dirty="0" err="1"/>
              <a:t>джерела</a:t>
            </a:r>
            <a:r>
              <a:rPr lang="ru-RU" dirty="0"/>
              <a:t> </a:t>
            </a:r>
            <a:r>
              <a:rPr lang="ru-RU" dirty="0" err="1"/>
              <a:t>фінансування</a:t>
            </a:r>
            <a:r>
              <a:rPr lang="ru-RU" dirty="0"/>
              <a:t> </a:t>
            </a:r>
            <a:r>
              <a:rPr lang="ru-RU" dirty="0" err="1"/>
              <a:t>ризиків</a:t>
            </a:r>
            <a:endParaRPr lang="ru-RU" dirty="0"/>
          </a:p>
          <a:p>
            <a:r>
              <a:rPr lang="ru-RU" dirty="0"/>
              <a:t> 22.Класифікація </a:t>
            </a:r>
            <a:r>
              <a:rPr lang="ru-RU" dirty="0" err="1"/>
              <a:t>рішень</a:t>
            </a:r>
            <a:r>
              <a:rPr lang="ru-RU" dirty="0"/>
              <a:t> </a:t>
            </a:r>
            <a:r>
              <a:rPr lang="ru-RU" dirty="0" err="1"/>
              <a:t>управління</a:t>
            </a:r>
            <a:r>
              <a:rPr lang="ru-RU" dirty="0"/>
              <a:t> </a:t>
            </a:r>
            <a:r>
              <a:rPr lang="ru-RU" dirty="0" err="1"/>
              <a:t>ризиками</a:t>
            </a:r>
            <a:r>
              <a:rPr lang="ru-RU" dirty="0"/>
              <a:t>. </a:t>
            </a:r>
            <a:r>
              <a:rPr lang="ru-RU" dirty="0" err="1"/>
              <a:t>Типові</a:t>
            </a:r>
            <a:r>
              <a:rPr lang="ru-RU" dirty="0"/>
              <a:t> </a:t>
            </a:r>
            <a:r>
              <a:rPr lang="ru-RU" dirty="0" err="1"/>
              <a:t>алгоритми</a:t>
            </a:r>
            <a:r>
              <a:rPr lang="ru-RU" dirty="0"/>
              <a:t> </a:t>
            </a:r>
            <a:r>
              <a:rPr lang="ru-RU" dirty="0" err="1"/>
              <a:t>ризик-рішень</a:t>
            </a:r>
            <a:r>
              <a:rPr lang="ru-RU" dirty="0"/>
              <a:t>.</a:t>
            </a:r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9925279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A7EF50C0-33FF-D84C-8A90-257C60E02F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0643" y="427513"/>
            <a:ext cx="9417133" cy="5613850"/>
          </a:xfrm>
        </p:spPr>
        <p:txBody>
          <a:bodyPr>
            <a:normAutofit fontScale="92500" lnSpcReduction="10000"/>
          </a:bodyPr>
          <a:lstStyle/>
          <a:p>
            <a:r>
              <a:rPr lang="ru-UA" b="1" dirty="0"/>
              <a:t>Блок 2</a:t>
            </a:r>
          </a:p>
          <a:p>
            <a:pPr lvl="0"/>
            <a:r>
              <a:rPr lang="uk-UA" dirty="0"/>
              <a:t>1. Поняття кризи в соціально-економічному розвитку та причини її виникнення.</a:t>
            </a:r>
            <a:endParaRPr lang="ru-UA" dirty="0"/>
          </a:p>
          <a:p>
            <a:pPr lvl="0"/>
            <a:r>
              <a:rPr lang="uk-UA" dirty="0"/>
              <a:t>2.  Типологія криз.</a:t>
            </a:r>
            <a:endParaRPr lang="ru-UA" dirty="0"/>
          </a:p>
          <a:p>
            <a:pPr lvl="0"/>
            <a:r>
              <a:rPr lang="uk-UA" dirty="0"/>
              <a:t> 3. Суть та закономірності макроекономічних криз. Причини </a:t>
            </a:r>
            <a:r>
              <a:rPr lang="uk-UA" dirty="0" err="1"/>
              <a:t>макрокриз</a:t>
            </a:r>
            <a:r>
              <a:rPr lang="uk-UA" dirty="0"/>
              <a:t>: погляди вчених.</a:t>
            </a:r>
            <a:endParaRPr lang="ru-UA" dirty="0"/>
          </a:p>
          <a:p>
            <a:pPr lvl="0"/>
            <a:r>
              <a:rPr lang="uk-UA" dirty="0"/>
              <a:t> 4. Фази </a:t>
            </a:r>
            <a:r>
              <a:rPr lang="uk-UA" dirty="0" err="1"/>
              <a:t>макроциклу</a:t>
            </a:r>
            <a:r>
              <a:rPr lang="uk-UA" dirty="0"/>
              <a:t> та їх проявлення. Різновиди </a:t>
            </a:r>
            <a:r>
              <a:rPr lang="uk-UA" dirty="0" err="1"/>
              <a:t>макроциклів</a:t>
            </a:r>
            <a:r>
              <a:rPr lang="uk-UA" dirty="0"/>
              <a:t>.</a:t>
            </a:r>
            <a:endParaRPr lang="ru-UA" dirty="0"/>
          </a:p>
          <a:p>
            <a:pPr lvl="0"/>
            <a:r>
              <a:rPr lang="uk-UA" dirty="0"/>
              <a:t> 5. Економічна сутність кризи розвитку підприємства.</a:t>
            </a:r>
            <a:endParaRPr lang="ru-UA" dirty="0"/>
          </a:p>
          <a:p>
            <a:pPr lvl="0"/>
            <a:r>
              <a:rPr lang="uk-UA" dirty="0"/>
              <a:t> 6. Фази кризового явища та їх характеристика.</a:t>
            </a:r>
            <a:endParaRPr lang="ru-UA" dirty="0"/>
          </a:p>
          <a:p>
            <a:pPr lvl="0"/>
            <a:r>
              <a:rPr lang="uk-UA" dirty="0"/>
              <a:t> 7. Фактори виникнення кризових явищ.</a:t>
            </a:r>
            <a:endParaRPr lang="ru-UA" dirty="0"/>
          </a:p>
          <a:p>
            <a:pPr lvl="0"/>
            <a:r>
              <a:rPr lang="uk-UA" dirty="0"/>
              <a:t> 8. Основні положення системи антикризового управління підприємством.</a:t>
            </a:r>
            <a:endParaRPr lang="ru-UA" dirty="0"/>
          </a:p>
          <a:p>
            <a:pPr lvl="0"/>
            <a:r>
              <a:rPr lang="uk-UA" dirty="0"/>
              <a:t> 9. Характеристика основних підсистем антикризового управління підприємством.</a:t>
            </a:r>
            <a:endParaRPr lang="ru-UA" dirty="0"/>
          </a:p>
          <a:p>
            <a:pPr lvl="0"/>
            <a:r>
              <a:rPr lang="uk-UA" dirty="0"/>
              <a:t> 10. Основні параметри діагностування. Методи діагностики.</a:t>
            </a:r>
            <a:endParaRPr lang="ru-UA" dirty="0"/>
          </a:p>
          <a:p>
            <a:pPr lvl="0"/>
            <a:r>
              <a:rPr lang="uk-UA" dirty="0"/>
              <a:t> 11. Етапи процесу діагностики кризи розвитку підприємства.</a:t>
            </a:r>
            <a:endParaRPr lang="ru-UA" dirty="0"/>
          </a:p>
          <a:p>
            <a:pPr lvl="0"/>
            <a:r>
              <a:rPr lang="uk-UA" dirty="0"/>
              <a:t> 12. Оцінка бізнесу: необхідність та мета.</a:t>
            </a:r>
            <a:endParaRPr lang="ru-UA" dirty="0"/>
          </a:p>
          <a:p>
            <a:pPr lvl="0"/>
            <a:r>
              <a:rPr lang="uk-UA" dirty="0"/>
              <a:t> 13. Види вартості підприємства.</a:t>
            </a:r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30755077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9599F170-B4A7-C849-A94C-ADC42A1841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6265" y="795647"/>
            <a:ext cx="8727737" cy="5245715"/>
          </a:xfrm>
        </p:spPr>
        <p:txBody>
          <a:bodyPr>
            <a:normAutofit lnSpcReduction="10000"/>
          </a:bodyPr>
          <a:lstStyle/>
          <a:p>
            <a:pPr lvl="0"/>
            <a:r>
              <a:rPr lang="uk-UA" dirty="0"/>
              <a:t>14. Методи оцінки компаній. Витратний метод. Переваги та недоліки.</a:t>
            </a:r>
            <a:endParaRPr lang="ru-UA" dirty="0"/>
          </a:p>
          <a:p>
            <a:pPr lvl="0"/>
            <a:r>
              <a:rPr lang="uk-UA" dirty="0"/>
              <a:t> 15. Методи оцінки компаній. Доходний метод. Переваги  та недоліки.</a:t>
            </a:r>
            <a:endParaRPr lang="ru-UA" dirty="0"/>
          </a:p>
          <a:p>
            <a:pPr lvl="0"/>
            <a:r>
              <a:rPr lang="uk-UA" dirty="0"/>
              <a:t> 16. Методи оцінки компаній. Метод ринкових порівнянь. Переваги та недоліки</a:t>
            </a:r>
            <a:endParaRPr lang="ru-UA" dirty="0"/>
          </a:p>
          <a:p>
            <a:pPr lvl="0"/>
            <a:r>
              <a:rPr lang="uk-UA" dirty="0"/>
              <a:t> 17. Класифікація </a:t>
            </a:r>
            <a:r>
              <a:rPr lang="uk-UA" dirty="0" err="1"/>
              <a:t>методик</a:t>
            </a:r>
            <a:r>
              <a:rPr lang="uk-UA" dirty="0"/>
              <a:t> діагностики кризових ситуацій та загрози банкрутства. </a:t>
            </a:r>
            <a:endParaRPr lang="ru-UA" dirty="0"/>
          </a:p>
          <a:p>
            <a:pPr lvl="0"/>
            <a:r>
              <a:rPr lang="uk-UA" dirty="0"/>
              <a:t> 18. Балансові моделі діагностики кризових ситуацій та загрози банкрутства.</a:t>
            </a:r>
            <a:endParaRPr lang="ru-UA" dirty="0"/>
          </a:p>
          <a:p>
            <a:pPr lvl="0"/>
            <a:r>
              <a:rPr lang="uk-UA" dirty="0"/>
              <a:t> 19. Матриці  фінансової рівноваги в діагностиці кризових ситуацій та загрози банкрутства.</a:t>
            </a:r>
            <a:endParaRPr lang="ru-UA" dirty="0"/>
          </a:p>
          <a:p>
            <a:pPr lvl="0"/>
            <a:r>
              <a:rPr lang="uk-UA" dirty="0"/>
              <a:t> 20. Статистичні моделі в діагностиці кризових явищ та загрози банкрутства. (</a:t>
            </a:r>
            <a:r>
              <a:rPr lang="uk-UA" dirty="0" err="1"/>
              <a:t>Z</a:t>
            </a:r>
            <a:r>
              <a:rPr lang="uk-UA" dirty="0"/>
              <a:t>- критерій Альтмана).</a:t>
            </a:r>
          </a:p>
          <a:p>
            <a:pPr lvl="0"/>
            <a:r>
              <a:rPr lang="uk-UA" dirty="0"/>
              <a:t>21. Антикризова програма підприємства. </a:t>
            </a:r>
            <a:endParaRPr lang="ru-UA" dirty="0"/>
          </a:p>
          <a:p>
            <a:pPr lvl="0"/>
            <a:r>
              <a:rPr lang="uk-UA" dirty="0"/>
              <a:t>22. Цільові параметри антикризової програми підприємства.</a:t>
            </a:r>
            <a:endParaRPr lang="ru-UA" dirty="0"/>
          </a:p>
          <a:p>
            <a:pPr lvl="0"/>
            <a:r>
              <a:rPr lang="uk-UA"/>
              <a:t>23. Загальна </a:t>
            </a:r>
            <a:r>
              <a:rPr lang="uk-UA" dirty="0"/>
              <a:t>характеристика антикризового інструментарію підприємства.</a:t>
            </a:r>
            <a:endParaRPr lang="ru-UA" dirty="0"/>
          </a:p>
          <a:p>
            <a:pPr lvl="0"/>
            <a:endParaRPr lang="ru-UA" dirty="0"/>
          </a:p>
          <a:p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3304240409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{1D48E0E8-C2F9-C44C-8351-991745A94D75}tf10001060</Template>
  <TotalTime>68</TotalTime>
  <Words>477</Words>
  <Application>Microsoft Macintosh PowerPoint</Application>
  <PresentationFormat>Широкоэкранный</PresentationFormat>
  <Paragraphs>50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9" baseType="lpstr">
      <vt:lpstr>Arial</vt:lpstr>
      <vt:lpstr>Trebuchet MS</vt:lpstr>
      <vt:lpstr>Wingdings 3</vt:lpstr>
      <vt:lpstr>Аспект</vt:lpstr>
      <vt:lpstr>Ризик-менеджмент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Ризик-менеджмент</dc:title>
  <dc:creator>Александр Ткачук</dc:creator>
  <cp:lastModifiedBy>Александр Ткачук</cp:lastModifiedBy>
  <cp:revision>2</cp:revision>
  <dcterms:created xsi:type="dcterms:W3CDTF">2021-10-19T16:37:31Z</dcterms:created>
  <dcterms:modified xsi:type="dcterms:W3CDTF">2021-10-19T17:45:45Z</dcterms:modified>
</cp:coreProperties>
</file>