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A82E-F8BD-8342-AC00-E9B408DC0618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18AB-18C2-DB44-BF3B-EE5F40D5FD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14975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A82E-F8BD-8342-AC00-E9B408DC0618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18AB-18C2-DB44-BF3B-EE5F40D5FD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11627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A82E-F8BD-8342-AC00-E9B408DC0618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18AB-18C2-DB44-BF3B-EE5F40D5FD2C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6812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A82E-F8BD-8342-AC00-E9B408DC0618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18AB-18C2-DB44-BF3B-EE5F40D5FD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08728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A82E-F8BD-8342-AC00-E9B408DC0618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18AB-18C2-DB44-BF3B-EE5F40D5FD2C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3136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A82E-F8BD-8342-AC00-E9B408DC0618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18AB-18C2-DB44-BF3B-EE5F40D5FD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86903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A82E-F8BD-8342-AC00-E9B408DC0618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18AB-18C2-DB44-BF3B-EE5F40D5FD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957681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A82E-F8BD-8342-AC00-E9B408DC0618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18AB-18C2-DB44-BF3B-EE5F40D5FD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55468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A82E-F8BD-8342-AC00-E9B408DC0618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18AB-18C2-DB44-BF3B-EE5F40D5FD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50956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A82E-F8BD-8342-AC00-E9B408DC0618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18AB-18C2-DB44-BF3B-EE5F40D5FD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2621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A82E-F8BD-8342-AC00-E9B408DC0618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18AB-18C2-DB44-BF3B-EE5F40D5FD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6153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A82E-F8BD-8342-AC00-E9B408DC0618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18AB-18C2-DB44-BF3B-EE5F40D5FD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71972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A82E-F8BD-8342-AC00-E9B408DC0618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18AB-18C2-DB44-BF3B-EE5F40D5FD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80615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A82E-F8BD-8342-AC00-E9B408DC0618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18AB-18C2-DB44-BF3B-EE5F40D5FD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9554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A82E-F8BD-8342-AC00-E9B408DC0618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18AB-18C2-DB44-BF3B-EE5F40D5FD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96628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A82E-F8BD-8342-AC00-E9B408DC0618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18AB-18C2-DB44-BF3B-EE5F40D5FD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05051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CA82E-F8BD-8342-AC00-E9B408DC0618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4BD18AB-18C2-DB44-BF3B-EE5F40D5FD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98311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B6F573-6EDA-C049-B378-7146D861F8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UA" dirty="0"/>
              <a:t>Ризик-менеджмент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1114CF6-FF92-BF46-8F26-A73060D407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З</a:t>
            </a:r>
            <a:r>
              <a:rPr lang="ru-UA" dirty="0"/>
              <a:t>авдання до заліку</a:t>
            </a:r>
          </a:p>
        </p:txBody>
      </p:sp>
    </p:spTree>
    <p:extLst>
      <p:ext uri="{BB962C8B-B14F-4D97-AF65-F5344CB8AC3E}">
        <p14:creationId xmlns:p14="http://schemas.microsoft.com/office/powerpoint/2010/main" val="235694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E81A1E3-3D8D-6943-95D0-14B7EB3BD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140" y="308759"/>
            <a:ext cx="8715862" cy="5732604"/>
          </a:xfrm>
        </p:spPr>
        <p:txBody>
          <a:bodyPr>
            <a:normAutofit/>
          </a:bodyPr>
          <a:lstStyle/>
          <a:p>
            <a:pPr algn="just"/>
            <a:r>
              <a:rPr lang="ru-RU" b="1" dirty="0"/>
              <a:t>З кожного блоку </a:t>
            </a:r>
            <a:r>
              <a:rPr lang="ru-RU" b="1" dirty="0" err="1"/>
              <a:t>питань</a:t>
            </a:r>
            <a:r>
              <a:rPr lang="ru-RU" b="1" dirty="0"/>
              <a:t> обрати 2 </a:t>
            </a:r>
            <a:r>
              <a:rPr lang="ru-RU" b="1" dirty="0" err="1"/>
              <a:t>питання</a:t>
            </a:r>
            <a:r>
              <a:rPr lang="ru-RU" b="1" dirty="0"/>
              <a:t> і детально </a:t>
            </a:r>
            <a:r>
              <a:rPr lang="ru-RU" b="1" dirty="0" err="1"/>
              <a:t>опрацювати</a:t>
            </a:r>
            <a:r>
              <a:rPr lang="ru-RU" b="1" dirty="0"/>
              <a:t>. </a:t>
            </a:r>
            <a:r>
              <a:rPr lang="ru-RU" b="1" dirty="0" err="1"/>
              <a:t>Обирати</a:t>
            </a:r>
            <a:r>
              <a:rPr lang="ru-RU" b="1" dirty="0"/>
              <a:t> </a:t>
            </a:r>
            <a:r>
              <a:rPr lang="ru-RU" b="1" dirty="0" err="1"/>
              <a:t>питання</a:t>
            </a:r>
            <a:r>
              <a:rPr lang="ru-RU" b="1" dirty="0"/>
              <a:t> таким чином, </a:t>
            </a:r>
            <a:r>
              <a:rPr lang="ru-RU" b="1" dirty="0" err="1"/>
              <a:t>щоб</a:t>
            </a:r>
            <a:r>
              <a:rPr lang="ru-RU" b="1" dirty="0"/>
              <a:t> у кожному </a:t>
            </a:r>
            <a:r>
              <a:rPr lang="ru-RU" b="1" dirty="0" err="1"/>
              <a:t>блоці</a:t>
            </a:r>
            <a:r>
              <a:rPr lang="ru-RU" b="1" dirty="0"/>
              <a:t> по одному з </a:t>
            </a:r>
            <a:r>
              <a:rPr lang="ru-RU" b="1" dirty="0" err="1"/>
              <a:t>питань</a:t>
            </a:r>
            <a:r>
              <a:rPr lang="ru-RU" b="1" dirty="0"/>
              <a:t> </a:t>
            </a:r>
            <a:r>
              <a:rPr lang="ru-RU" b="1" dirty="0" err="1"/>
              <a:t>відповідало</a:t>
            </a:r>
            <a:r>
              <a:rPr lang="ru-RU" b="1" dirty="0"/>
              <a:t> номеру студента у списку </a:t>
            </a:r>
            <a:r>
              <a:rPr lang="ru-RU" b="1" dirty="0" err="1"/>
              <a:t>групи</a:t>
            </a:r>
            <a:r>
              <a:rPr lang="ru-RU" b="1" dirty="0"/>
              <a:t>.</a:t>
            </a:r>
          </a:p>
          <a:p>
            <a:r>
              <a:rPr lang="ru-RU" b="1" dirty="0"/>
              <a:t>БЛОК 1</a:t>
            </a:r>
          </a:p>
          <a:p>
            <a:r>
              <a:rPr lang="ru-RU" dirty="0"/>
              <a:t>1. </a:t>
            </a:r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-менеджменту </a:t>
            </a:r>
          </a:p>
          <a:p>
            <a:r>
              <a:rPr lang="ru-RU" dirty="0"/>
              <a:t>2. </a:t>
            </a:r>
            <a:r>
              <a:rPr lang="ru-RU" dirty="0" err="1"/>
              <a:t>Підходи</a:t>
            </a:r>
            <a:r>
              <a:rPr lang="ru-RU" dirty="0"/>
              <a:t> до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. </a:t>
            </a:r>
          </a:p>
          <a:p>
            <a:r>
              <a:rPr lang="ru-RU" dirty="0"/>
              <a:t>3. </a:t>
            </a:r>
            <a:r>
              <a:rPr lang="ru-RU" dirty="0" err="1"/>
              <a:t>Обґрунтуйте</a:t>
            </a:r>
            <a:r>
              <a:rPr lang="ru-RU" dirty="0"/>
              <a:t> </a:t>
            </a:r>
            <a:r>
              <a:rPr lang="ru-RU" dirty="0" err="1"/>
              <a:t>об'єктивно-суб'єктивну</a:t>
            </a:r>
            <a:r>
              <a:rPr lang="ru-RU" dirty="0"/>
              <a:t> природу </a:t>
            </a:r>
            <a:r>
              <a:rPr lang="ru-RU" dirty="0" err="1"/>
              <a:t>ризику</a:t>
            </a:r>
            <a:r>
              <a:rPr lang="ru-RU" dirty="0"/>
              <a:t>. </a:t>
            </a:r>
          </a:p>
          <a:p>
            <a:r>
              <a:rPr lang="ru-RU" dirty="0"/>
              <a:t>4. </a:t>
            </a:r>
            <a:r>
              <a:rPr lang="ru-RU" dirty="0" err="1"/>
              <a:t>Назвіть</a:t>
            </a:r>
            <a:r>
              <a:rPr lang="ru-RU" dirty="0"/>
              <a:t> та охарактеризуйте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. </a:t>
            </a:r>
          </a:p>
          <a:p>
            <a:r>
              <a:rPr lang="ru-RU" dirty="0"/>
              <a:t>5.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-менеджменту,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основна</a:t>
            </a:r>
            <a:r>
              <a:rPr lang="ru-RU" dirty="0"/>
              <a:t> мета </a:t>
            </a:r>
          </a:p>
          <a:p>
            <a:r>
              <a:rPr lang="ru-RU" dirty="0"/>
              <a:t>6. </a:t>
            </a:r>
            <a:r>
              <a:rPr lang="ru-RU" dirty="0" err="1"/>
              <a:t>Назвіть</a:t>
            </a:r>
            <a:r>
              <a:rPr lang="ru-RU" dirty="0"/>
              <a:t> та </a:t>
            </a:r>
            <a:r>
              <a:rPr lang="ru-RU" dirty="0" err="1"/>
              <a:t>поясніть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причини </a:t>
            </a:r>
            <a:r>
              <a:rPr lang="ru-RU" dirty="0" err="1"/>
              <a:t>ризику</a:t>
            </a:r>
            <a:r>
              <a:rPr lang="ru-RU" dirty="0"/>
              <a:t> </a:t>
            </a:r>
          </a:p>
          <a:p>
            <a:r>
              <a:rPr lang="ru-RU" dirty="0"/>
              <a:t>7. </a:t>
            </a:r>
            <a:r>
              <a:rPr lang="ru-RU" dirty="0" err="1"/>
              <a:t>Назвіть</a:t>
            </a:r>
            <a:r>
              <a:rPr lang="ru-RU" dirty="0"/>
              <a:t> та </a:t>
            </a:r>
            <a:r>
              <a:rPr lang="ru-RU" dirty="0" err="1"/>
              <a:t>поясніть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</a:t>
            </a:r>
          </a:p>
          <a:p>
            <a:r>
              <a:rPr lang="ru-RU" dirty="0"/>
              <a:t>8. </a:t>
            </a:r>
            <a:r>
              <a:rPr lang="ru-RU" dirty="0" err="1"/>
              <a:t>Назвіть</a:t>
            </a:r>
            <a:r>
              <a:rPr lang="ru-RU" dirty="0"/>
              <a:t> та </a:t>
            </a:r>
            <a:r>
              <a:rPr lang="ru-RU" dirty="0" err="1"/>
              <a:t>поясніть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. </a:t>
            </a:r>
          </a:p>
          <a:p>
            <a:r>
              <a:rPr lang="ru-RU" dirty="0"/>
              <a:t>9. </a:t>
            </a:r>
            <a:r>
              <a:rPr lang="ru-RU" dirty="0" err="1"/>
              <a:t>Наведіть</a:t>
            </a:r>
            <a:r>
              <a:rPr lang="ru-RU" dirty="0"/>
              <a:t> та охарактеризуйте </a:t>
            </a:r>
            <a:r>
              <a:rPr lang="ru-RU" dirty="0" err="1"/>
              <a:t>тривимірну</a:t>
            </a:r>
            <a:r>
              <a:rPr lang="ru-RU" dirty="0"/>
              <a:t> модель </a:t>
            </a:r>
            <a:r>
              <a:rPr lang="ru-RU" dirty="0" err="1"/>
              <a:t>ризику</a:t>
            </a:r>
            <a:r>
              <a:rPr lang="ru-RU" dirty="0"/>
              <a:t> </a:t>
            </a:r>
          </a:p>
          <a:p>
            <a:r>
              <a:rPr lang="ru-RU" dirty="0"/>
              <a:t>10.Особливості </a:t>
            </a:r>
            <a:r>
              <a:rPr lang="ru-RU" dirty="0" err="1"/>
              <a:t>сучасного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. </a:t>
            </a:r>
          </a:p>
          <a:p>
            <a:r>
              <a:rPr lang="ru-RU" dirty="0"/>
              <a:t>11.Характеристика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. </a:t>
            </a:r>
            <a:r>
              <a:rPr lang="ru-RU" dirty="0" err="1"/>
              <a:t>Правовий</a:t>
            </a:r>
            <a:r>
              <a:rPr lang="ru-RU" dirty="0"/>
              <a:t> аспект </a:t>
            </a:r>
            <a:r>
              <a:rPr lang="ru-RU" dirty="0" err="1"/>
              <a:t>ризику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534866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42CDC54-AF2D-2D45-A554-3C87E8D69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63" y="522515"/>
            <a:ext cx="9761517" cy="5518848"/>
          </a:xfrm>
        </p:spPr>
        <p:txBody>
          <a:bodyPr/>
          <a:lstStyle/>
          <a:p>
            <a:r>
              <a:rPr lang="ru-RU" dirty="0"/>
              <a:t>12.Взаємозв'язок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-менеджменту з принципами менеджменту.</a:t>
            </a:r>
          </a:p>
          <a:p>
            <a:r>
              <a:rPr lang="ru-RU" dirty="0"/>
              <a:t> 13.Математичні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 </a:t>
            </a:r>
          </a:p>
          <a:p>
            <a:r>
              <a:rPr lang="ru-RU" dirty="0"/>
              <a:t>14.Оцінка </a:t>
            </a:r>
            <a:r>
              <a:rPr lang="ru-RU" dirty="0" err="1"/>
              <a:t>ризику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стану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</a:p>
          <a:p>
            <a:r>
              <a:rPr lang="ru-RU" dirty="0"/>
              <a:t>15.Переваги та </a:t>
            </a:r>
            <a:r>
              <a:rPr lang="ru-RU" dirty="0" err="1"/>
              <a:t>недоліки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.</a:t>
            </a:r>
          </a:p>
          <a:p>
            <a:r>
              <a:rPr lang="ru-RU" dirty="0"/>
              <a:t> 16.Кількісні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невизначеності</a:t>
            </a:r>
            <a:r>
              <a:rPr lang="ru-RU" dirty="0"/>
              <a:t>. </a:t>
            </a:r>
            <a:r>
              <a:rPr lang="ru-RU" dirty="0" err="1"/>
              <a:t>Матричні</a:t>
            </a:r>
            <a:r>
              <a:rPr lang="ru-RU" dirty="0"/>
              <a:t> </a:t>
            </a:r>
            <a:r>
              <a:rPr lang="ru-RU" dirty="0" err="1"/>
              <a:t>ігри</a:t>
            </a:r>
            <a:r>
              <a:rPr lang="ru-RU" dirty="0"/>
              <a:t>.</a:t>
            </a:r>
          </a:p>
          <a:p>
            <a:r>
              <a:rPr lang="ru-RU" dirty="0"/>
              <a:t> 17.Управління </a:t>
            </a:r>
            <a:r>
              <a:rPr lang="ru-RU" dirty="0" err="1"/>
              <a:t>інвестиційними</a:t>
            </a:r>
            <a:r>
              <a:rPr lang="ru-RU" dirty="0"/>
              <a:t> проектами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</a:t>
            </a:r>
          </a:p>
          <a:p>
            <a:r>
              <a:rPr lang="ru-RU" dirty="0"/>
              <a:t>18.Аналіз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 </a:t>
            </a:r>
          </a:p>
          <a:p>
            <a:r>
              <a:rPr lang="ru-RU" dirty="0"/>
              <a:t>19.Роль </a:t>
            </a:r>
            <a:r>
              <a:rPr lang="ru-RU" dirty="0" err="1"/>
              <a:t>страхування</a:t>
            </a:r>
            <a:r>
              <a:rPr lang="ru-RU" dirty="0"/>
              <a:t> в </a:t>
            </a:r>
            <a:r>
              <a:rPr lang="ru-RU" dirty="0" err="1"/>
              <a:t>управлінні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. </a:t>
            </a:r>
            <a:r>
              <a:rPr lang="ru-RU" dirty="0" err="1"/>
              <a:t>Страховий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 в </a:t>
            </a:r>
            <a:r>
              <a:rPr lang="ru-RU" dirty="0" err="1"/>
              <a:t>ринковій</a:t>
            </a:r>
            <a:r>
              <a:rPr lang="ru-RU" dirty="0"/>
              <a:t> </a:t>
            </a:r>
            <a:r>
              <a:rPr lang="ru-RU" dirty="0" err="1"/>
              <a:t>економіці</a:t>
            </a:r>
            <a:r>
              <a:rPr lang="ru-RU" dirty="0"/>
              <a:t>.</a:t>
            </a:r>
          </a:p>
          <a:p>
            <a:r>
              <a:rPr lang="ru-RU" dirty="0"/>
              <a:t> 20.Стратегія </a:t>
            </a:r>
            <a:r>
              <a:rPr lang="ru-RU" dirty="0" err="1"/>
              <a:t>ризик</a:t>
            </a:r>
            <a:r>
              <a:rPr lang="ru-RU" dirty="0"/>
              <a:t> менеджменту </a:t>
            </a:r>
          </a:p>
          <a:p>
            <a:r>
              <a:rPr lang="ru-RU" dirty="0"/>
              <a:t>21.Шляхи і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endParaRPr lang="ru-RU" dirty="0"/>
          </a:p>
          <a:p>
            <a:r>
              <a:rPr lang="ru-RU" dirty="0"/>
              <a:t> 22.Класифікація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. </a:t>
            </a:r>
            <a:r>
              <a:rPr lang="ru-RU" dirty="0" err="1"/>
              <a:t>Типові</a:t>
            </a:r>
            <a:r>
              <a:rPr lang="ru-RU" dirty="0"/>
              <a:t> </a:t>
            </a:r>
            <a:r>
              <a:rPr lang="ru-RU" dirty="0" err="1"/>
              <a:t>алгоритми</a:t>
            </a:r>
            <a:r>
              <a:rPr lang="ru-RU" dirty="0"/>
              <a:t> </a:t>
            </a:r>
            <a:r>
              <a:rPr lang="ru-RU" dirty="0" err="1"/>
              <a:t>ризик-рішень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992527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7EF50C0-33FF-D84C-8A90-257C60E02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43" y="427513"/>
            <a:ext cx="9417133" cy="5613850"/>
          </a:xfrm>
        </p:spPr>
        <p:txBody>
          <a:bodyPr>
            <a:normAutofit fontScale="92500" lnSpcReduction="10000"/>
          </a:bodyPr>
          <a:lstStyle/>
          <a:p>
            <a:r>
              <a:rPr lang="ru-UA" b="1" dirty="0"/>
              <a:t>Блок 2</a:t>
            </a:r>
          </a:p>
          <a:p>
            <a:pPr lvl="0"/>
            <a:r>
              <a:rPr lang="uk-UA" dirty="0"/>
              <a:t>1. Поняття кризи в соціально-економічному розвитку та причини її виникнення.</a:t>
            </a:r>
            <a:endParaRPr lang="ru-UA" dirty="0"/>
          </a:p>
          <a:p>
            <a:pPr lvl="0"/>
            <a:r>
              <a:rPr lang="uk-UA" dirty="0"/>
              <a:t>2.  Типологія криз.</a:t>
            </a:r>
            <a:endParaRPr lang="ru-UA" dirty="0"/>
          </a:p>
          <a:p>
            <a:pPr lvl="0"/>
            <a:r>
              <a:rPr lang="uk-UA" dirty="0"/>
              <a:t> 3. Суть та закономірності макроекономічних криз. Причини </a:t>
            </a:r>
            <a:r>
              <a:rPr lang="uk-UA" dirty="0" err="1"/>
              <a:t>макрокриз</a:t>
            </a:r>
            <a:r>
              <a:rPr lang="uk-UA" dirty="0"/>
              <a:t>: погляди вчених.</a:t>
            </a:r>
            <a:endParaRPr lang="ru-UA" dirty="0"/>
          </a:p>
          <a:p>
            <a:pPr lvl="0"/>
            <a:r>
              <a:rPr lang="uk-UA" dirty="0"/>
              <a:t> 4. Фази </a:t>
            </a:r>
            <a:r>
              <a:rPr lang="uk-UA" dirty="0" err="1"/>
              <a:t>макроциклу</a:t>
            </a:r>
            <a:r>
              <a:rPr lang="uk-UA" dirty="0"/>
              <a:t> та їх проявлення. Різновиди </a:t>
            </a:r>
            <a:r>
              <a:rPr lang="uk-UA" dirty="0" err="1"/>
              <a:t>макроциклів</a:t>
            </a:r>
            <a:r>
              <a:rPr lang="uk-UA" dirty="0"/>
              <a:t>.</a:t>
            </a:r>
            <a:endParaRPr lang="ru-UA" dirty="0"/>
          </a:p>
          <a:p>
            <a:pPr lvl="0"/>
            <a:r>
              <a:rPr lang="uk-UA" dirty="0"/>
              <a:t> 5. Економічна сутність кризи розвитку підприємства.</a:t>
            </a:r>
            <a:endParaRPr lang="ru-UA" dirty="0"/>
          </a:p>
          <a:p>
            <a:pPr lvl="0"/>
            <a:r>
              <a:rPr lang="uk-UA" dirty="0"/>
              <a:t> 6. Фази кризового явища та їх характеристика.</a:t>
            </a:r>
            <a:endParaRPr lang="ru-UA" dirty="0"/>
          </a:p>
          <a:p>
            <a:pPr lvl="0"/>
            <a:r>
              <a:rPr lang="uk-UA" dirty="0"/>
              <a:t> 7. Фактори виникнення кризових явищ.</a:t>
            </a:r>
            <a:endParaRPr lang="ru-UA" dirty="0"/>
          </a:p>
          <a:p>
            <a:pPr lvl="0"/>
            <a:r>
              <a:rPr lang="uk-UA" dirty="0"/>
              <a:t> 8. Основні положення системи антикризового управління підприємством.</a:t>
            </a:r>
            <a:endParaRPr lang="ru-UA" dirty="0"/>
          </a:p>
          <a:p>
            <a:pPr lvl="0"/>
            <a:r>
              <a:rPr lang="uk-UA" dirty="0"/>
              <a:t> 9. Характеристика основних підсистем антикризового управління підприємством.</a:t>
            </a:r>
            <a:endParaRPr lang="ru-UA" dirty="0"/>
          </a:p>
          <a:p>
            <a:pPr lvl="0"/>
            <a:r>
              <a:rPr lang="uk-UA" dirty="0"/>
              <a:t> 10. Основні параметри діагностування. Методи діагностики.</a:t>
            </a:r>
            <a:endParaRPr lang="ru-UA" dirty="0"/>
          </a:p>
          <a:p>
            <a:pPr lvl="0"/>
            <a:r>
              <a:rPr lang="uk-UA" dirty="0"/>
              <a:t> 11. Етапи процесу діагностики кризи розвитку підприємства.</a:t>
            </a:r>
            <a:endParaRPr lang="ru-UA" dirty="0"/>
          </a:p>
          <a:p>
            <a:pPr lvl="0"/>
            <a:r>
              <a:rPr lang="uk-UA" dirty="0"/>
              <a:t> 12. Оцінка бізнесу: необхідність та мета.</a:t>
            </a:r>
            <a:endParaRPr lang="ru-UA" dirty="0"/>
          </a:p>
          <a:p>
            <a:pPr lvl="0"/>
            <a:r>
              <a:rPr lang="uk-UA" dirty="0"/>
              <a:t> 13. Види вартості підприємства.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075507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599F170-B4A7-C849-A94C-ADC42A184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265" y="795647"/>
            <a:ext cx="8727737" cy="5245715"/>
          </a:xfrm>
        </p:spPr>
        <p:txBody>
          <a:bodyPr>
            <a:normAutofit lnSpcReduction="10000"/>
          </a:bodyPr>
          <a:lstStyle/>
          <a:p>
            <a:pPr lvl="0"/>
            <a:r>
              <a:rPr lang="uk-UA" dirty="0"/>
              <a:t>14. Методи оцінки компаній. Витратний метод. Переваги та недоліки.</a:t>
            </a:r>
            <a:endParaRPr lang="ru-UA" dirty="0"/>
          </a:p>
          <a:p>
            <a:pPr lvl="0"/>
            <a:r>
              <a:rPr lang="uk-UA" dirty="0"/>
              <a:t> 15. Методи оцінки компаній. Доходний метод. Переваги  та недоліки.</a:t>
            </a:r>
            <a:endParaRPr lang="ru-UA" dirty="0"/>
          </a:p>
          <a:p>
            <a:pPr lvl="0"/>
            <a:r>
              <a:rPr lang="uk-UA" dirty="0"/>
              <a:t> 16. Методи оцінки компаній. Метод ринкових порівнянь. Переваги та недоліки</a:t>
            </a:r>
            <a:endParaRPr lang="ru-UA" dirty="0"/>
          </a:p>
          <a:p>
            <a:pPr lvl="0"/>
            <a:r>
              <a:rPr lang="uk-UA" dirty="0"/>
              <a:t> 17. Класифікація </a:t>
            </a:r>
            <a:r>
              <a:rPr lang="uk-UA" dirty="0" err="1"/>
              <a:t>методик</a:t>
            </a:r>
            <a:r>
              <a:rPr lang="uk-UA" dirty="0"/>
              <a:t> діагностики кризових ситуацій та загрози банкрутства. </a:t>
            </a:r>
            <a:endParaRPr lang="ru-UA" dirty="0"/>
          </a:p>
          <a:p>
            <a:pPr lvl="0"/>
            <a:r>
              <a:rPr lang="uk-UA" dirty="0"/>
              <a:t> 18. Балансові моделі діагностики кризових ситуацій та загрози банкрутства.</a:t>
            </a:r>
            <a:endParaRPr lang="ru-UA" dirty="0"/>
          </a:p>
          <a:p>
            <a:pPr lvl="0"/>
            <a:r>
              <a:rPr lang="uk-UA" dirty="0"/>
              <a:t> 19. Матриці  фінансової рівноваги в діагностиці кризових ситуацій та загрози банкрутства.</a:t>
            </a:r>
            <a:endParaRPr lang="ru-UA" dirty="0"/>
          </a:p>
          <a:p>
            <a:pPr lvl="0"/>
            <a:r>
              <a:rPr lang="uk-UA" dirty="0"/>
              <a:t> 20. Статистичні моделі в діагностиці кризових явищ та загрози банкрутства. (</a:t>
            </a:r>
            <a:r>
              <a:rPr lang="uk-UA" dirty="0" err="1"/>
              <a:t>Z</a:t>
            </a:r>
            <a:r>
              <a:rPr lang="uk-UA" dirty="0"/>
              <a:t>- критерій Альтмана).</a:t>
            </a:r>
          </a:p>
          <a:p>
            <a:pPr lvl="0"/>
            <a:r>
              <a:rPr lang="uk-UA" dirty="0"/>
              <a:t>21. Антикризова програма підприємства. </a:t>
            </a:r>
            <a:endParaRPr lang="ru-UA" dirty="0"/>
          </a:p>
          <a:p>
            <a:pPr lvl="0"/>
            <a:r>
              <a:rPr lang="uk-UA" dirty="0"/>
              <a:t>22. Цільові параметри антикризової програми підприємства.</a:t>
            </a:r>
            <a:endParaRPr lang="ru-UA" dirty="0"/>
          </a:p>
          <a:p>
            <a:pPr lvl="0"/>
            <a:r>
              <a:rPr lang="uk-UA"/>
              <a:t>23. Загальна </a:t>
            </a:r>
            <a:r>
              <a:rPr lang="uk-UA" dirty="0"/>
              <a:t>характеристика антикризового інструментарію підприємства.</a:t>
            </a:r>
            <a:endParaRPr lang="ru-UA" dirty="0"/>
          </a:p>
          <a:p>
            <a:pPr lvl="0"/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30424040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{1D48E0E8-C2F9-C44C-8351-991745A94D75}tf10001060</Template>
  <TotalTime>68</TotalTime>
  <Words>477</Words>
  <Application>Microsoft Macintosh PowerPoint</Application>
  <PresentationFormat>Широкоэкранный</PresentationFormat>
  <Paragraphs>50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Аспект</vt:lpstr>
      <vt:lpstr>Ризик-менеджмент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Ризик-менеджмент</dc:title>
  <dc:creator>Александр Ткачук</dc:creator>
  <cp:lastModifiedBy>Александр Ткачук</cp:lastModifiedBy>
  <cp:revision>2</cp:revision>
  <dcterms:created xsi:type="dcterms:W3CDTF">2021-10-19T16:37:31Z</dcterms:created>
  <dcterms:modified xsi:type="dcterms:W3CDTF">2021-10-19T17:45:45Z</dcterms:modified>
</cp:coreProperties>
</file>