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0" r:id="rId1"/>
  </p:sldMasterIdLst>
  <p:sldIdLst>
    <p:sldId id="293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8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5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2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8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DFD"/>
            </a:gs>
            <a:gs pos="17999">
              <a:srgbClr val="83BFF6"/>
            </a:gs>
            <a:gs pos="36000">
              <a:srgbClr val="83BFF6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D232-62ED-49FC-90DB-3D54B52EE78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A228E-C1FA-4AAC-9A85-6D1C18FF5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1%82%D0%B8%D0%BD%D1%81%D1%8C%D0%BA%D0%B0_%D0%BC%D0%BE%D0%B2%D0%B0" TargetMode="Externa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uk.wikipedia.org/wiki/%D0%9A%D0%BE%D0%BB%D0%B8%D0%B2%D0%B0%D0%BD%D0%BD%D1%8F" TargetMode="External"/><Relationship Id="rId4" Type="http://schemas.openxmlformats.org/officeDocument/2006/relationships/hyperlink" Target="https://uk.wikipedia.org/wiki/%D0%9F%D1%80%D0%BE%D1%86%D0%B5%D1%8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1557338"/>
            <a:ext cx="8280400" cy="3001962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uk-UA" sz="2200" b="1" dirty="0" smtClean="0">
              <a:solidFill>
                <a:srgbClr val="99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algn="ctr">
              <a:buNone/>
              <a:defRPr/>
            </a:pPr>
            <a:r>
              <a:rPr lang="uk-UA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Лекція.</a:t>
            </a: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ТЕОРІЇ СИГНАЛІВ.</a:t>
            </a:r>
            <a:endParaRPr lang="en-US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uk-UA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uk-UA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кандидат технічних наук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доцент Дубина О.Ф.</a:t>
            </a: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6092825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</p:txBody>
      </p:sp>
      <p:sp>
        <p:nvSpPr>
          <p:cNvPr id="6148" name="Text Box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88913"/>
            <a:ext cx="7343775" cy="863600"/>
          </a:xfrm>
          <a:noFill/>
        </p:spPr>
        <p:txBody>
          <a:bodyPr>
            <a:normAutofit fontScale="90000"/>
          </a:bodyPr>
          <a:lstStyle/>
          <a:p>
            <a:pPr algn="ctr" defTabSz="762000"/>
            <a:r>
              <a:rPr lang="uk-UA" altLang="uk-UA" sz="24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Державний університет «Житомирська політехніка»</a:t>
            </a:r>
            <a:br>
              <a:rPr lang="uk-UA" altLang="uk-UA" sz="2400" b="1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altLang="uk-UA" sz="2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Кафедра біомедичної інженерії та телекомунікацій </a:t>
            </a:r>
          </a:p>
        </p:txBody>
      </p:sp>
    </p:spTree>
    <p:extLst>
      <p:ext uri="{BB962C8B-B14F-4D97-AF65-F5344CB8AC3E}">
        <p14:creationId xmlns:p14="http://schemas.microsoft.com/office/powerpoint/2010/main" val="9269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76660" y="141741"/>
            <a:ext cx="8694811" cy="658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СИГНАЛІВ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фізичною природою носія інформації: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електричні;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електромагнітні;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оптичні;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акустичні і інші;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 вимірністю: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одновимірні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описуються плоскою функцією, що залежить від однієї змінної;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багатовимірні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описуються об’ємною функцією, що залежить від n- змінних.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450"/>
              </a:spcAft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 способом подання сигналу: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детерміновані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(регулярні), що можуть бути  описані аналітичною функцією;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45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випадкові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(нерегулярні), які приймають довільні значення в будь-який момент часу. Для опису таких сигналів використовуються засоби теорії ймовірності;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72631" y="76523"/>
            <a:ext cx="4107598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СИГНАЛІВ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0618" y="910566"/>
            <a:ext cx="3918857" cy="558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Залежно від функції, що описує параметри сигналу: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а) </a:t>
            </a: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аналогові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безперервні, що описуються нескінченною в часі функцією;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дискретні, що описуються функцією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відліків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взятих в певні моменти часу;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квантовані за рівнем (мають фіксовану кількість амплітуд);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б) </a:t>
            </a:r>
            <a:r>
              <a:rPr lang="uk-UA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дискретні сигнали, квантовані за рівнем.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1812472"/>
            <a:ext cx="4708072" cy="351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9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22462" y="300811"/>
            <a:ext cx="3928704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СИГНАЛІВ</a:t>
            </a:r>
            <a:endParaRPr lang="en-US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4674" y="1154796"/>
            <a:ext cx="8858250" cy="5146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За часовими характеристиками: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гармонічні (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полігармонічні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безперевні (нескінченні);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неперіодичні (імпульсні, одиночні);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періодичні послідовності (послідовність, пачка, серія).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За частотними характеристиками: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вузькосмугові,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широкосмугові;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За видом модуляції: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аналогова;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імпульсна;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цифрова.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За параметром модуляції: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амплітудна; </a:t>
            </a: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кутова (фазова; частотна).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комбінована (квадратурна, багатократна тощо).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0113" y="310552"/>
            <a:ext cx="8186468" cy="525348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723697" y="6110085"/>
            <a:ext cx="5639301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 Класифікація сигналів за моделлю подання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3287" y="2587438"/>
            <a:ext cx="8882743" cy="157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№3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МАТЕМАТИЧНІ МОДЕЛІ ТА ПАРАМЕТРИ СИГНАЛІВ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1371" y="525819"/>
            <a:ext cx="3994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Математична модель дозволяє абстрагуватися від конкретної природи носія сигналу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. У радіотехніці одна і та ж математична модель з рівним успіхом описує струм, напругу, напруженість магнітного поля тощо.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65" y="714228"/>
            <a:ext cx="4657725" cy="2121694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281371" y="3564963"/>
            <a:ext cx="89174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В математичній моделі, як правило, </a:t>
            </a:r>
            <a:r>
              <a:rPr lang="uk-UA" sz="21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описують саме ті властивості сигналів, які об'єктивно виступають як визначні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 –важливі, при цьому </a:t>
            </a:r>
            <a:r>
              <a:rPr lang="uk-UA" sz="21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ігнорується велике число другорядних ознак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Наприклад, в переважній більшості випадків вкрай складно підібрати точні функціональних залежності, які б відповідали реальним </a:t>
            </a:r>
            <a:r>
              <a:rPr lang="uk-UA" sz="2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зашумленим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 електричним сигналам. Тому </a:t>
            </a:r>
            <a:r>
              <a:rPr lang="uk-UA" sz="21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обирають таку математичну модель сигналу, яка в конкретній ситуації найкращим і найпростішим чином описує фізичний процес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6957" y="318556"/>
            <a:ext cx="8858250" cy="303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Математичною моделлю сигналу може бути, наприклад, функціональна залежність, аргументом якої є час (t) [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сигналу аргументом якої є циклічна (f) або кутова (ω) частота, називається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спектром сигналу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Сигнали можуть бути представлені також в графічному і табличному виді. Можливе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векторне представлення сигналу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 що буде сказано нижче. Як правило, надалі такі математичні моделі сигналів позначатимуться символами латинського алфавіту s(t), u(t), f(t) і так далі. Ми будемо використовувати s(t) та s(f).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едставление сигналов во временн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026"/>
            <a:ext cx="4629035" cy="26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60" y="3646068"/>
            <a:ext cx="4291047" cy="27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30683" y="417725"/>
            <a:ext cx="622888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гармонічного сигналу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8" y="4773986"/>
            <a:ext cx="4188789" cy="173760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84" y="1127044"/>
            <a:ext cx="6135084" cy="233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49" y="3889806"/>
            <a:ext cx="8179594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2300" y="57007"/>
            <a:ext cx="77915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</a:t>
            </a:r>
            <a:r>
              <a:rPr lang="uk-UA" sz="2400" b="1" i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полігармонічного</a:t>
            </a: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сигналу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34145" y="518786"/>
            <a:ext cx="8824845" cy="112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Відомо, що будь-який складний періодичний сигнал, можна представити у вигляді суми гармонічних коливань з частотами, кратними основній частоті – таки сигнали називають </a:t>
            </a:r>
            <a:r>
              <a:rPr lang="uk-UA" sz="21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полігармонічними</a:t>
            </a:r>
            <a:r>
              <a:rPr lang="uk-UA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18" y="3938662"/>
            <a:ext cx="3911373" cy="2120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8" y="1699778"/>
            <a:ext cx="4244480" cy="1696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8" y="1699778"/>
            <a:ext cx="4650892" cy="51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57081" y="440990"/>
            <a:ext cx="7242111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Математична модель прямокутного радіоімпульсу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28" y="1344715"/>
            <a:ext cx="6122194" cy="127873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3" y="2863970"/>
            <a:ext cx="4016981" cy="348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316952" y="3912937"/>
            <a:ext cx="2914651" cy="17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94228" y="1391232"/>
            <a:ext cx="8242539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 ПИТАННЯ</a:t>
            </a:r>
            <a:r>
              <a:rPr lang="uk-UA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</a:pPr>
            <a:endParaRPr lang="uk-UA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Основні поняття та визначення.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Класифікація сигналів.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Математичні моделі та параметри сигналів.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430" y="324611"/>
            <a:ext cx="8643668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ПАРАМЕТРИ І ХАРАКТЕРИСТИКИ СИГНАЛІВ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Амплітуда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(А) [В, А]</a:t>
            </a:r>
            <a:r>
              <a:rPr lang="uk-UA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инська мова"/>
              </a:rPr>
              <a:t>лат.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amplitudo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величина, розмах) — найбільше відхилення величини, яка періодично змінюється від деякого значення, умовно прийнятого за нульове.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(Т) [</a:t>
            </a:r>
            <a:r>
              <a:rPr lang="uk-UA" sz="20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</a:t>
            </a: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sz="2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параметр, рівний найменшому інтервалу часу, через який повторюються миттєві значення періодичного сигналу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(f) [</a:t>
            </a:r>
            <a:r>
              <a:rPr lang="uk-UA" sz="20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Гц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]-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характеристика будь-яких </a:t>
            </a:r>
            <a:r>
              <a:rPr lang="uk-UA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Процес"/>
              </a:rPr>
              <a:t>процесів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регулярно повторюються (кількість подій за одиницю часу) або величиною, що виражає: кількість рухів, коливань, повторень за одиницю часу тощо.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Початкова фаза сигналу </a:t>
            </a: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(φ</a:t>
            </a:r>
            <a:r>
              <a:rPr lang="uk-UA" sz="2000" b="1" baseline="-25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2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[градусів, радіан]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кількісна характеристика </a:t>
            </a:r>
            <a:r>
              <a:rPr lang="uk-UA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коливання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певної частоти, яка задає точку відліку.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Тривалість сигналу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uk-UA" sz="2000" b="1" baseline="-25000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</a:t>
            </a:r>
            <a:r>
              <a:rPr lang="uk-UA" sz="20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]-</a:t>
            </a:r>
            <a:r>
              <a:rPr lang="uk-UA" sz="2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 інтервал часу на протязі котрого існує сигнал (відмінний від нуля) та зосереджена його основна енергія;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Ширина спектру 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Δω</a:t>
            </a:r>
            <a:r>
              <a:rPr lang="uk-UA" sz="2000" b="1" baseline="-25000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Δf</a:t>
            </a:r>
            <a:r>
              <a:rPr lang="uk-UA" sz="2000" b="1" baseline="-25000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sz="2000" b="1" i="1" dirty="0" err="1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Гц</a:t>
            </a:r>
            <a:r>
              <a:rPr lang="uk-UA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uk-UA" sz="20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смуга частот, в межах якої міститься основна енергія сигналу. ширина спектру та тривалість сигналу пов'язані між собою: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69222"/>
              </p:ext>
            </p:extLst>
          </p:nvPr>
        </p:nvGraphicFramePr>
        <p:xfrm>
          <a:off x="3665328" y="5669792"/>
          <a:ext cx="1596785" cy="83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Уравнение" r:id="rId6" imgW="660113" imgH="342751" progId="Equation.3">
                  <p:embed/>
                </p:oleObj>
              </mc:Choice>
              <mc:Fallback>
                <p:oleObj name="Уравнение" r:id="rId6" imgW="660113" imgH="34275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328" y="5669792"/>
                        <a:ext cx="1596785" cy="839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0" y="379562"/>
            <a:ext cx="8710347" cy="63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6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0" y="388189"/>
            <a:ext cx="8661896" cy="59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01"/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7"/>
          <a:stretch/>
        </p:blipFill>
        <p:spPr bwMode="auto">
          <a:xfrm>
            <a:off x="1271744" y="90693"/>
            <a:ext cx="6850691" cy="43109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1290503" y="4475330"/>
            <a:ext cx="6526306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1.1.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Функціональна схема радіолінії (</a:t>
            </a:r>
            <a:r>
              <a:rPr lang="uk-UA" sz="1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і перетворення повідомлення в сигнал (</a:t>
            </a:r>
            <a:r>
              <a:rPr lang="uk-UA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80682" y="5081586"/>
            <a:ext cx="9063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Основні елементи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радіолінії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Передавач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генерування, модуляція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підсилення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множення частоти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Фізичне середовище: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поширення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радіохвиль</a:t>
            </a: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Приймач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: фільтрація,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підсилення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перетворення частоти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демодуляція (детектування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Радіотехнічні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пристрої, що здійснюють ці перетворення, називають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радіотехнічними колами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21537" y="2686290"/>
            <a:ext cx="7715250" cy="1058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№1.</a:t>
            </a:r>
            <a:endParaRPr lang="en-US" sz="2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7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ПОНЯТТЯ ТА ВИЗНАЧЕННЯ</a:t>
            </a:r>
            <a:endParaRPr lang="en-US" sz="2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2047" y="1025151"/>
            <a:ext cx="8663802" cy="493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Радіотехніка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наука, що вивчає електромагнітні коливання та хвилі радіодіапазону, методи генерації, посилення, перетворення, випромінювання і прийому сигналів, а також застосування їх для передачі інформації.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хаотичні електричні коливання, що відрізняються складністю часової і спектральної структури. Для кількісної оцінки шуму користуються усередненими параметрами, обумовленими на підставі статистичних законів.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Електромагнітна завада (перешкода)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небажане фізичне явище або вплив електромагнітних полів, електричних струмів (напруги) зовнішнього або внутрішнього джерела, яке порушує нормальну роботу технічних засобів або викликає погіршення їх технічних характеристик і параметрів.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3286" y="1201865"/>
            <a:ext cx="8890907" cy="457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лат., роз'яснення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1. Повідомлення про щось. 2. Відомості про навколишній світ, процеси, які в ньому відбуваються, про події, ситуації, чиюсь діяльність, що їх сприймають людина і живі організми, керуючі машини та інші системи.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Проце́с</a:t>
            </a:r>
            <a:r>
              <a:rPr lang="uk-UA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(лат.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processus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рух, </a:t>
            </a:r>
            <a:r>
              <a:rPr lang="uk-UA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послідовна зміна предметів і явищ, що відбувається закономірним порядком, сукупність ряду послідовних дій, спрямованих на досягнення певного результату, послідовна зміна станів об'єкту в часі.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Сигна́л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зміна фізичної величини (тиску повітря, світлового потоку, напруженості електричного поля, електричного струму, напруги, фази, частоти тощо), що використовується для пересилання даних. Саме завдяки цій зміні сигнал може нести в собі якусь інформацію.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5943" y="877874"/>
            <a:ext cx="8670471" cy="554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Радіосигнал</a:t>
            </a:r>
            <a:r>
              <a:rPr lang="uk-UA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сигнал, що поширюється за допомогою радіохвиль.</a:t>
            </a:r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Передавання повідомлень (інформації) на відстань здійснюється за допомогою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матеріального носія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(паперу, магнітної стрічки і т. д.) чи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фізичного процесу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(звукових або електромагнітних хвиль, струму тощо).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Фізичний процес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нашому випадку несуча ЕМХ, струм, напруга)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відображає передане повідомлення, називається 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сигналом.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Сигналом може бути будь-який фізичний процес, що змінюється відповідно до повідомлення, яке переноситься. В сучасних системах управління і зв’язку найчастіше застосовують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електричні сигнали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Фізичною величиною, що визначає такий сигнал, є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струму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напруга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Сигнали формуються шляхом </a:t>
            </a: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модуляції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зміни тих чи інших параметрів фізичного носія відповідно до змісту переданого повідомлення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2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поняття, терміни і визначення в області радіотехнічних сигналів встановлює ДСТУ 3592-97 «Сигнали радіотехнічні вимірювальні. Терміни та визначення».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" y="3279582"/>
            <a:ext cx="4604657" cy="326139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9809" y="452605"/>
            <a:ext cx="8915399" cy="215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uk-UA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радіотехніці виділяють два аспекти розгляду сигналів: </a:t>
            </a:r>
            <a:r>
              <a:rPr lang="uk-UA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енергетичний та інформаційний.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r>
              <a:rPr lang="uk-UA" sz="21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Енергетичний аспект пов'язаний з кількістю і видом енергії</a:t>
            </a:r>
            <a:r>
              <a:rPr lang="uk-UA" sz="21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1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переданому повідомленні і її розподілом в просторі.</a:t>
            </a:r>
          </a:p>
          <a:p>
            <a:pPr marL="385763" indent="-385763">
              <a:buAutoNum type="arabicPeriod"/>
            </a:pPr>
            <a:r>
              <a:rPr lang="uk-UA" sz="21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Інформаційний аспект пов'язаний з кількістю інформації в самому сигналі, його стійкості до впливу перешкод.</a:t>
            </a:r>
            <a:r>
              <a:rPr lang="uk-UA" sz="21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100" b="1" i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12" y="3331338"/>
            <a:ext cx="2808755" cy="210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28" y="5460520"/>
            <a:ext cx="5703072" cy="1397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3291" r="25530"/>
          <a:stretch/>
        </p:blipFill>
        <p:spPr>
          <a:xfrm>
            <a:off x="89807" y="2677877"/>
            <a:ext cx="1324925" cy="1481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601" y="2634747"/>
            <a:ext cx="1771871" cy="17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200150" y="2798895"/>
            <a:ext cx="6523265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Навчальне питання №2.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uk-UA" sz="3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СИГНАЛІВ</a:t>
            </a:r>
            <a:endParaRPr lang="en-US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11596</TotalTime>
  <Words>792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 2</vt:lpstr>
      <vt:lpstr>Тема Office</vt:lpstr>
      <vt:lpstr>Уравнение</vt:lpstr>
      <vt:lpstr>Державний університет «Житомирська політехніка» Кафедра біомедичної інженерії та телекомунікацій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</dc:title>
  <dc:creator>Serhii Sobolenko</dc:creator>
  <cp:lastModifiedBy>Lenovo</cp:lastModifiedBy>
  <cp:revision>51</cp:revision>
  <dcterms:created xsi:type="dcterms:W3CDTF">2021-08-30T14:08:51Z</dcterms:created>
  <dcterms:modified xsi:type="dcterms:W3CDTF">2023-02-23T19:11:27Z</dcterms:modified>
</cp:coreProperties>
</file>