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4" r:id="rId4"/>
    <p:sldId id="271" r:id="rId5"/>
    <p:sldId id="280" r:id="rId6"/>
    <p:sldId id="262" r:id="rId7"/>
    <p:sldId id="275" r:id="rId8"/>
    <p:sldId id="276" r:id="rId9"/>
    <p:sldId id="266" r:id="rId10"/>
    <p:sldId id="272" r:id="rId11"/>
    <p:sldId id="277" r:id="rId12"/>
    <p:sldId id="263" r:id="rId13"/>
    <p:sldId id="278" r:id="rId14"/>
    <p:sldId id="264" r:id="rId15"/>
    <p:sldId id="265" r:id="rId16"/>
    <p:sldId id="279" r:id="rId17"/>
    <p:sldId id="267" r:id="rId18"/>
    <p:sldId id="268" r:id="rId19"/>
    <p:sldId id="269" r:id="rId20"/>
    <p:sldId id="270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71845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незалежності України</a:t>
            </a: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Політика перебудови Горбачова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Особливості соціально-економічної ситуації в УРСР.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Активізація національного руху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Перші альтернативні вибори до Верховної Ради УРСР. Декларація про державний суверенітет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Проголошення незалежності.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5"/>
            <a:ext cx="3761612" cy="5040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88" y="400167"/>
            <a:ext cx="3591680" cy="50450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733256"/>
            <a:ext cx="3761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В’ячеслав Чорновіл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0888" y="5733256"/>
            <a:ext cx="359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 Дзюба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3" y="404664"/>
            <a:ext cx="7966991" cy="54153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8503" y="5953249"/>
            <a:ext cx="7966991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 пам’яті жертв сталінських репресій 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Биківнянському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лісі під Києвом.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1989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  <a:ea typeface="SchoolBook_Alx"/>
              </a:rPr>
              <a:t>Наслідки активізації:</a:t>
            </a:r>
            <a:endParaRPr lang="en-US" sz="2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у лютому </a:t>
            </a: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1990 р. скасовано 6-у статтю Конституції 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про керівну роль КПРС. Запроваджено посаду президента.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у 1989 р. замість Щербицького 1-м секретарем ЦК КПУ став В. Івашко.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формування багатопартійності. На поч. 1991 р. 13 партій.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SchoolBook_Alx"/>
              </a:rPr>
              <a:t>у </a:t>
            </a: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1989 р. 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створена опозиційна організація </a:t>
            </a: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Народний рух України 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за перебудову. Очолив І. Драч. 280 тис. осіб. Мета з 1990 р.: відновлення парламентським шляхом незалежності України. Рух організував </a:t>
            </a: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живий ланцюг 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між Києвом і Львовом 21 січня 1990 р. на відзначення </a:t>
            </a: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Акту злуки УНР і ЗУНР.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55892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Ж</a:t>
            </a:r>
            <a:r>
              <a:rPr lang="uk-UA" sz="2400" b="1" dirty="0" smtClean="0">
                <a:latin typeface="Times New Roman" panose="02020603050405020304" pitchFamily="18" charset="0"/>
                <a:ea typeface="SchoolBook_Alx"/>
              </a:rPr>
              <a:t>ивий </a:t>
            </a: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ланцюг 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між Києвом і Львовом 21 січня 1990 р. на відзначення </a:t>
            </a: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Акту злуки УНР і ЗУНР.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064"/>
            <a:ext cx="3011424" cy="5218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05" y="371064"/>
            <a:ext cx="5185946" cy="44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Перші альтернативні вибори до ВР УРСР. Декларація про державний суверенітет</a:t>
            </a:r>
            <a:endParaRPr 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У березні 1990 р. – перші альтернативні вибори до ВР УРСР.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Опозиція об’єдналася в </a:t>
            </a:r>
            <a:r>
              <a:rPr lang="uk-UA" sz="2000" b="1" dirty="0">
                <a:latin typeface="Times New Roman" panose="02020603050405020304" pitchFamily="18" charset="0"/>
                <a:ea typeface="SchoolBook_Alx"/>
              </a:rPr>
              <a:t>Демократичний блок</a:t>
            </a: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. У </a:t>
            </a:r>
            <a:r>
              <a:rPr lang="uk-UA" sz="2000" dirty="0" smtClean="0">
                <a:latin typeface="Times New Roman" panose="02020603050405020304" pitchFamily="18" charset="0"/>
                <a:ea typeface="SchoolBook_Alx"/>
              </a:rPr>
              <a:t>Верховній Раді </a:t>
            </a: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утворилася комуністична парламентська більшість – «</a:t>
            </a:r>
            <a:r>
              <a:rPr lang="uk-UA" sz="2000" b="1" dirty="0">
                <a:latin typeface="Times New Roman" panose="02020603050405020304" pitchFamily="18" charset="0"/>
                <a:ea typeface="SchoolBook_Alx"/>
              </a:rPr>
              <a:t>група 239</a:t>
            </a: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».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Верховна Рада УРСР </a:t>
            </a:r>
            <a:r>
              <a:rPr lang="uk-UA" sz="2000" b="1" dirty="0">
                <a:latin typeface="Times New Roman" panose="02020603050405020304" pitchFamily="18" charset="0"/>
                <a:ea typeface="SchoolBook_Alx"/>
              </a:rPr>
              <a:t>16 липня 1990 р. </a:t>
            </a: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ухвалила </a:t>
            </a:r>
            <a:r>
              <a:rPr lang="uk-UA" sz="2000" b="1" dirty="0">
                <a:latin typeface="Times New Roman" panose="02020603050405020304" pitchFamily="18" charset="0"/>
                <a:ea typeface="SchoolBook_Alx"/>
              </a:rPr>
              <a:t>Декларацію про державний суверенітет України</a:t>
            </a: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. Проголошено «державний суверенітет України як верховенство, самостійність, повноту влади в межах її території та незалежність і рівноправність у зовнішніх зносинах». Акцент на економічній самостійності. Планувалося на її основі укласти новий союзний договір. Тому декларація стала лише кроком до державної незалежності України.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Головою Верховної Ради став Л. Кравчук.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SchoolBook_Alx"/>
              </a:rPr>
              <a:t>У </a:t>
            </a: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жовтні 1990 р. 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у центрі Києва відбулося студентське голодування «</a:t>
            </a: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Революція на граніті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». Це акція громадської непокори 157 студентів.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SchoolBook_Alx"/>
              </a:rPr>
              <a:t>Вимоги</a:t>
            </a:r>
            <a:r>
              <a:rPr lang="uk-UA" sz="2400" i="1" dirty="0">
                <a:latin typeface="Times New Roman" panose="02020603050405020304" pitchFamily="18" charset="0"/>
                <a:ea typeface="SchoolBook_Alx"/>
              </a:rPr>
              <a:t>: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- відставка прем’єр-міністра Віталія Масола,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- відмова парламенту від підписання нового союзного договору.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- розпуск КПУ.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націоналізація майна КПУ та комсомолу.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- військова служба юнаків-українців в межах республіки.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>
                <a:latin typeface="Times New Roman" panose="02020603050405020304" pitchFamily="18" charset="0"/>
                <a:ea typeface="SchoolBook_Alx"/>
              </a:rPr>
              <a:t>- </a:t>
            </a:r>
            <a:r>
              <a:rPr lang="uk-UA" sz="2400" smtClean="0">
                <a:latin typeface="Times New Roman" panose="02020603050405020304" pitchFamily="18" charset="0"/>
                <a:ea typeface="SchoolBook_Alx"/>
              </a:rPr>
              <a:t>перевибори </a:t>
            </a:r>
            <a:r>
              <a:rPr lang="uk-UA" sz="2400" dirty="0" smtClean="0">
                <a:latin typeface="Times New Roman" panose="02020603050405020304" pitchFamily="18" charset="0"/>
                <a:ea typeface="SchoolBook_Alx"/>
              </a:rPr>
              <a:t>Верховної Ради 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на багатопартійній основі.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SchoolBook_Alx"/>
              </a:rPr>
              <a:t>Наслідки: 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відставка Масола, новий голова уряду Фокін.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536844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ea typeface="SchoolBook_Alx"/>
              </a:rPr>
              <a:t>тудентське 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голодування «</a:t>
            </a: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Революція на граніті</a:t>
            </a:r>
            <a:r>
              <a:rPr lang="uk-UA" sz="2400" dirty="0" smtClean="0">
                <a:latin typeface="Times New Roman" panose="02020603050405020304" pitchFamily="18" charset="0"/>
                <a:ea typeface="SchoolBook_Alx"/>
              </a:rPr>
              <a:t>».</a:t>
            </a:r>
          </a:p>
          <a:p>
            <a:pPr indent="342900" algn="ctr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SchoolBook_Alx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ea typeface="SchoolBook_Alx"/>
              </a:rPr>
              <a:t>жовтень </a:t>
            </a: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1990 р.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8" y="349624"/>
            <a:ext cx="7512121" cy="50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Проголошення незалежності.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19-21 серпня 1991 р. у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СРСР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була спроба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держ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перевороту. Утворено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Державний комітет з надзвичайного стану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(ДКНС) –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надзвичайний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орган, створений з метою протистояння демократ. реформам. Склад: 8 чоловік.</a:t>
            </a:r>
          </a:p>
          <a:p>
            <a:pPr indent="342900" algn="just"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 Україні представники НРУ і опозиції виступили з пропозицією засудити заколот, а в разі захоплення влади ДКНС  - закликати народ до непокори.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Керівництво ВР УРСР вичікувало, зайнявши нейтральну позицію.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Дії ДКНС підтримала КПУ і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Автономна Республіка Крим (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АРК) (відновлена в лютому 1991 р.).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 перевороту: 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зміцнення опозиції, ослаблення КПУ.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79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 серпня 1991 р.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позачергова сесія ВР УРСР ухвалила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 проголошення незалежності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Зміст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продовжуючи державотворчі традиції, здійснюючи Декларацію про суверенітет, ВР УРСР проголосила незалежність і створення України. На території України чинними є виключно Конституція і закони України.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800" dirty="0">
              <a:latin typeface="Times New Roman" panose="02020603050405020304" pitchFamily="18" charset="0"/>
              <a:ea typeface="SchoolBook_Alx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SchoolBook_Alx"/>
              </a:rPr>
              <a:t>30 серпня 1991 р. діяльність КПУ було призупинено рішенням президії Верховної Ради України.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грудня 1991 р.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референдум на підтвердження Акту проголошення незалежності України.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SchoolBook_Alx"/>
              </a:rPr>
              <a:t>90,32 </a:t>
            </a:r>
            <a:r>
              <a:rPr lang="uk-UA" dirty="0">
                <a:latin typeface="Times New Roman" panose="02020603050405020304" pitchFamily="18" charset="0"/>
                <a:ea typeface="MS Mincho"/>
              </a:rPr>
              <a:t>% виборців підтвердили</a:t>
            </a:r>
            <a:r>
              <a:rPr lang="uk-UA" dirty="0">
                <a:latin typeface="Times New Roman" panose="02020603050405020304" pitchFamily="18" charset="0"/>
                <a:ea typeface="SchoolBook_Alx"/>
              </a:rPr>
              <a:t> Акт проголошення незалежності України.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SchoolBook_Alx"/>
              </a:rPr>
              <a:t>Причини цього:</a:t>
            </a:r>
            <a:endParaRPr lang="en-US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SchoolBook_Alx"/>
              </a:rPr>
              <a:t>прагнення народу до самостійності</a:t>
            </a:r>
            <a:endParaRPr lang="en-US" dirty="0">
              <a:latin typeface="Times New Roman" panose="02020603050405020304" pitchFamily="18" charset="0"/>
              <a:ea typeface="SchoolBook_Alx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SchoolBook_Alx"/>
              </a:rPr>
              <a:t>певна стабільність українського ринку</a:t>
            </a:r>
            <a:endParaRPr lang="en-US" dirty="0">
              <a:latin typeface="Times New Roman" panose="02020603050405020304" pitchFamily="18" charset="0"/>
              <a:ea typeface="SchoolBook_Alx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SchoolBook_Alx"/>
              </a:rPr>
              <a:t>фактичний розпад СРСР, прагнення прокомуністичних сил зберегти владу.</a:t>
            </a:r>
            <a:endParaRPr lang="en-US" dirty="0">
              <a:latin typeface="Times New Roman" panose="02020603050405020304" pitchFamily="18" charset="0"/>
              <a:ea typeface="SchoolBook_Alx"/>
            </a:endParaRPr>
          </a:p>
          <a:p>
            <a:pPr indent="342900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SchoolBook_Alx"/>
            </a:endParaRPr>
          </a:p>
          <a:p>
            <a:pPr indent="3429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SchoolBook_Alx"/>
              </a:rPr>
              <a:t>У день референдуму </a:t>
            </a:r>
            <a:r>
              <a:rPr lang="uk-UA" dirty="0">
                <a:latin typeface="Times New Roman" panose="02020603050405020304" pitchFamily="18" charset="0"/>
                <a:ea typeface="SchoolBook_Alx"/>
              </a:rPr>
              <a:t>відбувалися також </a:t>
            </a:r>
            <a:r>
              <a:rPr lang="uk-UA" b="1" dirty="0">
                <a:latin typeface="Times New Roman" panose="02020603050405020304" pitchFamily="18" charset="0"/>
                <a:ea typeface="SchoolBook_Alx"/>
              </a:rPr>
              <a:t>вибори президента України</a:t>
            </a:r>
            <a:r>
              <a:rPr lang="uk-UA" dirty="0">
                <a:latin typeface="Times New Roman" panose="02020603050405020304" pitchFamily="18" charset="0"/>
                <a:ea typeface="SchoolBook_Alx"/>
              </a:rPr>
              <a:t>, перемогу на яких здобув </a:t>
            </a:r>
            <a:r>
              <a:rPr lang="uk-UA" dirty="0">
                <a:latin typeface="Times New Roman" panose="02020603050405020304" pitchFamily="18" charset="0"/>
                <a:ea typeface="MS Mincho"/>
              </a:rPr>
              <a:t>Л</a:t>
            </a:r>
            <a:r>
              <a:rPr lang="uk-UA" dirty="0">
                <a:latin typeface="Times New Roman" panose="02020603050405020304" pitchFamily="18" charset="0"/>
                <a:ea typeface="SchoolBook_Alx"/>
              </a:rPr>
              <a:t>еонід Кравчук (61, 6%).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SchoolBook_Alx"/>
              </a:rPr>
              <a:t>Уже 2 грудня 1991 р. Україну визнали Польща й Канада.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endParaRPr lang="uk-UA" i="1" u="sng" dirty="0">
              <a:latin typeface="Times New Roman" panose="02020603050405020304" pitchFamily="18" charset="0"/>
              <a:ea typeface="SchoolBook_Alx"/>
            </a:endParaRPr>
          </a:p>
          <a:p>
            <a:pPr indent="342900" algn="ctr"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SchoolBook_Alx"/>
              </a:rPr>
              <a:t>Причини розпаду СРСР і його наслідки для України</a:t>
            </a:r>
            <a:r>
              <a:rPr lang="uk-UA" dirty="0">
                <a:latin typeface="Times New Roman" panose="02020603050405020304" pitchFamily="18" charset="0"/>
                <a:ea typeface="SchoolBook_Alx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SchoolBook_Alx"/>
              </a:rPr>
              <a:t>1. глибока </a:t>
            </a:r>
            <a:r>
              <a:rPr lang="uk-UA" dirty="0" smtClean="0">
                <a:latin typeface="Times New Roman" panose="02020603050405020304" pitchFamily="18" charset="0"/>
                <a:ea typeface="SchoolBook_Alx"/>
              </a:rPr>
              <a:t>соціально-економічна </a:t>
            </a:r>
            <a:r>
              <a:rPr lang="uk-UA" dirty="0">
                <a:latin typeface="Times New Roman" panose="02020603050405020304" pitchFamily="18" charset="0"/>
                <a:ea typeface="SchoolBook_Alx"/>
              </a:rPr>
              <a:t>криза, нездатність керівництва СРСР її подолати.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SchoolBook_Alx"/>
              </a:rPr>
              <a:t>2. дискредитація (втрата довіри) КПРС, особливо після заколоту ДКНС.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SchoolBook_Alx"/>
              </a:rPr>
              <a:t>3. зростання </a:t>
            </a:r>
            <a:r>
              <a:rPr lang="uk-UA" dirty="0" err="1">
                <a:latin typeface="Times New Roman" panose="02020603050405020304" pitchFamily="18" charset="0"/>
                <a:ea typeface="SchoolBook_Alx"/>
              </a:rPr>
              <a:t>націон</a:t>
            </a:r>
            <a:r>
              <a:rPr lang="uk-UA" dirty="0">
                <a:latin typeface="Times New Roman" panose="02020603050405020304" pitchFamily="18" charset="0"/>
                <a:ea typeface="SchoolBook_Alx"/>
              </a:rPr>
              <a:t>. самосвідомості і національно-визвольного руху після демократизації.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Політика перебудови Горбачова</a:t>
            </a:r>
            <a:endParaRPr 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березні 1985 р. генсеком ЦК КПРС обрано 54</a:t>
            </a:r>
            <a:r>
              <a:rPr lang="uk-UA" sz="2000" dirty="0">
                <a:latin typeface="Times New Roman" panose="02020603050405020304" pitchFamily="18" charset="0"/>
                <a:ea typeface="MS Mincho"/>
              </a:rPr>
              <a:t>‑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річного М. Горбачова. На початку 80-х рр. криза охопила всі сфери життя СРСР.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квітні 1985 р. Горбачов оголосив курс на перебудову.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Перебудова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політичний курс керівництва КПРС на оновлення і модернізацію всіх сфер життя (1985-1991 рр.)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Перебудова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Прискорення                             Гласність                   </a:t>
            </a:r>
            <a:r>
              <a:rPr lang="uk-UA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Нове мислення </a:t>
            </a:r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Прискорення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спроба модернізації радянської соціально-економічної системи. Вибіркове запозичення елементів ринкових відносин.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u="sng" dirty="0">
                <a:latin typeface="Times New Roman" panose="02020603050405020304" pitchFamily="18" charset="0"/>
                <a:ea typeface="SchoolBook_Alx"/>
              </a:rPr>
              <a:t>Гласність</a:t>
            </a: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 – політика максимальної відвертості та правди в діях влади, прозорість її дій, ліквідація цензури (з 1987 р.).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Нове мислення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зовнішня політика СРСР, невтручання у справи інших держав, мирні ініціативи.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8 грудня 1991 р. 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керівники Росії (</a:t>
            </a:r>
            <a:r>
              <a:rPr lang="uk-UA" sz="2400" dirty="0">
                <a:latin typeface="Times New Roman" panose="02020603050405020304" pitchFamily="18" charset="0"/>
                <a:ea typeface="MS Mincho"/>
              </a:rPr>
              <a:t>Б. Є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льцин), </a:t>
            </a:r>
            <a:r>
              <a:rPr lang="uk-UA" sz="2400" dirty="0">
                <a:latin typeface="Times New Roman" panose="02020603050405020304" pitchFamily="18" charset="0"/>
                <a:ea typeface="MS Mincho"/>
              </a:rPr>
              <a:t>Б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ілорусі (С. Шушкевич), України (</a:t>
            </a:r>
            <a:r>
              <a:rPr lang="uk-UA" sz="2400" dirty="0">
                <a:latin typeface="Times New Roman" panose="02020603050405020304" pitchFamily="18" charset="0"/>
                <a:ea typeface="MS Mincho"/>
              </a:rPr>
              <a:t>Л.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 Кравчук), в Біловезькій пущі (</a:t>
            </a:r>
            <a:r>
              <a:rPr lang="uk-UA" sz="2400" dirty="0">
                <a:latin typeface="Times New Roman" panose="02020603050405020304" pitchFamily="18" charset="0"/>
                <a:ea typeface="MS Mincho"/>
              </a:rPr>
              <a:t>Б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ілорусь) підписали угоди про </a:t>
            </a:r>
            <a:r>
              <a:rPr lang="uk-UA" sz="2400" b="1" dirty="0">
                <a:latin typeface="Times New Roman" panose="02020603050405020304" pitchFamily="18" charset="0"/>
                <a:ea typeface="SchoolBook_Alx"/>
              </a:rPr>
              <a:t>припинення існування СРСР </a:t>
            </a: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і створення Співдружності Незалежних Держав (СНД).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СНД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міжнародна організація пострадянських країн. 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Мета: співпраця в політичній, економічній, екологічній, гуманітарній, культурній та інших галузях. 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Членами СНД були 10 колишніх республік СРСР. Україна вийшла з СНД у 2018 р.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SchoolBook_Alx"/>
              </a:rPr>
              <a:t>Наслідки:</a:t>
            </a:r>
            <a:endParaRPr lang="en-US" sz="24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1. незалежність України визнали всі держави світу.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2. Україна отримала незалежність мирним шляхом.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SchoolBook_Alx"/>
              </a:rPr>
              <a:t>3. СРСР припинив існування, діяльність КПУ була заборонена.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916731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Л. Кравчук складає присягу Президента України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1685"/>
            <a:ext cx="4663120" cy="5491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6" y="291685"/>
            <a:ext cx="3950326" cy="52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799664"/>
            <a:ext cx="8344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М. С. Горбачов –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останній Генеральний секретар ЦК КПРС </a:t>
            </a:r>
          </a:p>
          <a:p>
            <a:pPr marL="228600" algn="ctr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(1985-91 рр.); перший та єдиний Президент СРСР (1990-91 рр.).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104456" cy="5253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3879595" cy="526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248025" cy="4876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03" y="1226294"/>
            <a:ext cx="4925642" cy="32335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5661248"/>
            <a:ext cx="7014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SchoolBook_Alx"/>
              </a:rPr>
              <a:t>Радянські плакати, присвячені політиці «</a:t>
            </a:r>
            <a:r>
              <a:rPr lang="uk-UA" sz="2400" b="1" dirty="0" smtClean="0">
                <a:latin typeface="Times New Roman" panose="02020603050405020304" pitchFamily="18" charset="0"/>
                <a:ea typeface="SchoolBook_Alx"/>
              </a:rPr>
              <a:t>гласності</a:t>
            </a:r>
            <a:r>
              <a:rPr lang="uk-UA" sz="2400" dirty="0" smtClean="0">
                <a:latin typeface="Times New Roman" panose="02020603050405020304" pitchFamily="18" charset="0"/>
                <a:ea typeface="SchoolBook_Alx"/>
              </a:rPr>
              <a:t>»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32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686966"/>
            <a:ext cx="8060477" cy="83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Виведення радянських військ з Афганістану,</a:t>
            </a:r>
          </a:p>
          <a:p>
            <a:pPr marL="228600" algn="ctr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 лютого 1989 р.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0477" cy="52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Особливості соціально-економічної ситуації в УРСР.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зношеність фондів підприємств України 60%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деформація економіки (лише 30% промисловості на споживчий ринок)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80% підприємств УРСР не мали завершеного технологічного циклу.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інфляція, дефіцит.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падіння авторитету КПУ (відсутність реальних прав).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Чорнобильська катастрофа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 на ЧАЕС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квітня 1986 р.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загинуло 4050 осіб, постраждало 3 млн. Всього залучено 600 000 ліквідаторів аварії.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забруднення біосфери.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поява 30-км.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 відчуження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Відселено 115 тис. осіб, а з суміжних територій – близько 250 тис.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влада приховувала масштаби катастрофи. Перше офіційне повідомлення про аварію з’явилося лише 28 квітня.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60300" y="1268760"/>
            <a:ext cx="256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Герої-пожежники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 АЕС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7" y="488086"/>
            <a:ext cx="574700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822" y="5517232"/>
            <a:ext cx="4102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Вертоліт засипає пролом у даху </a:t>
            </a:r>
          </a:p>
          <a:p>
            <a:pPr indent="342900"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4-го блоку спеціальною сумішшю. ЧАЕС, 1986 р.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2" y="415800"/>
            <a:ext cx="4102162" cy="4776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64" y="417838"/>
            <a:ext cx="4184646" cy="48078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34964" y="5548064"/>
            <a:ext cx="4184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ЧАЕС після аварії.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 р.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Активізація національного руху</a:t>
            </a:r>
            <a:endParaRPr 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 гласності посилила активність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укр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суспільства.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1.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 Чорновіл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1987 р. відновив видання «Українського вісника».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2. У 1987 р. у Києві засновано Український культурологічний клуб, а у </a:t>
            </a:r>
            <a:r>
              <a:rPr lang="uk-UA" sz="2000" dirty="0">
                <a:latin typeface="Times New Roman" panose="02020603050405020304" pitchFamily="18" charset="0"/>
                <a:ea typeface="MS Mincho"/>
              </a:rPr>
              <a:t>Л</a:t>
            </a: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ьвові Товариство </a:t>
            </a:r>
            <a:r>
              <a:rPr lang="uk-UA" sz="2000" dirty="0">
                <a:latin typeface="Times New Roman" panose="02020603050405020304" pitchFamily="18" charset="0"/>
                <a:ea typeface="MS Mincho"/>
              </a:rPr>
              <a:t>Л</a:t>
            </a: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ева (дисиденти, політв’язні, інтелігенція).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3. У </a:t>
            </a:r>
            <a:r>
              <a:rPr lang="uk-UA" sz="2000" b="1" dirty="0">
                <a:latin typeface="Times New Roman" panose="02020603050405020304" pitchFamily="18" charset="0"/>
                <a:ea typeface="SchoolBook_Alx"/>
              </a:rPr>
              <a:t>1988 р. </a:t>
            </a:r>
            <a:r>
              <a:rPr lang="uk-UA" sz="2000" b="1" dirty="0" err="1">
                <a:latin typeface="Times New Roman" panose="02020603050405020304" pitchFamily="18" charset="0"/>
                <a:ea typeface="SchoolBook_Alx"/>
              </a:rPr>
              <a:t>УГГ</a:t>
            </a: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 перетворена на </a:t>
            </a:r>
            <a:r>
              <a:rPr lang="uk-UA" sz="2000" b="1" dirty="0">
                <a:latin typeface="Times New Roman" panose="02020603050405020304" pitchFamily="18" charset="0"/>
                <a:ea typeface="SchoolBook_Alx"/>
              </a:rPr>
              <a:t>Українську Гельсінську спілку </a:t>
            </a: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(очолив </a:t>
            </a:r>
            <a:r>
              <a:rPr lang="uk-UA" sz="2000" dirty="0">
                <a:latin typeface="Times New Roman" panose="02020603050405020304" pitchFamily="18" charset="0"/>
                <a:ea typeface="MS Mincho"/>
              </a:rPr>
              <a:t>Л</a:t>
            </a: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евко Лук’яненко). Мета: самостійність України.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4. У 1989 р. засновано Товариство української мови ім. Тараса Шевченка (голова Дмитро Павличко), з ініціативи якого прийнято закон про державний статус української мови.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5. У 1989 р. створено Українське історико-просвітницьке товариство «Меморіал» (голова </a:t>
            </a:r>
            <a:r>
              <a:rPr lang="uk-UA" sz="2000" dirty="0" smtClean="0">
                <a:latin typeface="Times New Roman" panose="02020603050405020304" pitchFamily="18" charset="0"/>
                <a:ea typeface="SchoolBook_Alx"/>
              </a:rPr>
              <a:t>Л. Танюк</a:t>
            </a: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), мета якого привернення уваги до реабілітації жертв політичних репресій, вшанування їх пам’яті.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6. Влітку </a:t>
            </a:r>
            <a:r>
              <a:rPr lang="uk-UA" sz="2000" b="1" dirty="0">
                <a:latin typeface="Times New Roman" panose="02020603050405020304" pitchFamily="18" charset="0"/>
                <a:ea typeface="SchoolBook_Alx"/>
              </a:rPr>
              <a:t>1989 р. </a:t>
            </a:r>
            <a:r>
              <a:rPr lang="uk-UA" sz="2000" dirty="0" smtClean="0">
                <a:latin typeface="Times New Roman" panose="02020603050405020304" pitchFamily="18" charset="0"/>
                <a:ea typeface="SchoolBook_Alx"/>
              </a:rPr>
              <a:t>загальноукраїнський </a:t>
            </a:r>
            <a:r>
              <a:rPr lang="uk-UA" sz="2000" b="1" dirty="0">
                <a:latin typeface="Times New Roman" panose="02020603050405020304" pitchFamily="18" charset="0"/>
                <a:ea typeface="SchoolBook_Alx"/>
              </a:rPr>
              <a:t>страйк шахтарів</a:t>
            </a:r>
            <a:r>
              <a:rPr lang="uk-UA" sz="2000" dirty="0">
                <a:latin typeface="Times New Roman" panose="02020603050405020304" pitchFamily="18" charset="0"/>
                <a:ea typeface="SchoolBook_Alx"/>
              </a:rPr>
              <a:t>. Економічні вимоги доповнилися політичними: націоналізація майна КПРС.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971</Words>
  <Application>Microsoft Office PowerPoint</Application>
  <PresentationFormat>Экран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2015-03-20T17:04:15Z</dcterms:created>
  <dcterms:modified xsi:type="dcterms:W3CDTF">2023-12-11T13:25:53Z</dcterms:modified>
</cp:coreProperties>
</file>