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75" r:id="rId7"/>
    <p:sldId id="276" r:id="rId8"/>
    <p:sldId id="277" r:id="rId9"/>
    <p:sldId id="278" r:id="rId10"/>
    <p:sldId id="279" r:id="rId11"/>
    <p:sldId id="274"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озділ за замовчуванням" id="{96B41B59-A981-4867-8C9F-277D83CF6F1B}">
          <p14:sldIdLst>
            <p14:sldId id="256"/>
          </p14:sldIdLst>
        </p14:section>
        <p14:section name="Розділ без заголовка" id="{30944830-73EA-4A44-AFCF-A4CD555E4BC9}">
          <p14:sldIdLst>
            <p14:sldId id="257"/>
            <p14:sldId id="262"/>
            <p14:sldId id="263"/>
            <p14:sldId id="264"/>
            <p14:sldId id="275"/>
            <p14:sldId id="276"/>
            <p14:sldId id="277"/>
            <p14:sldId id="278"/>
            <p14:sldId id="279"/>
            <p14:sldId id="27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рик" initials="Я" lastIdx="1" clrIdx="0">
    <p:extLst>
      <p:ext uri="{19B8F6BF-5375-455C-9EA6-DF929625EA0E}">
        <p15:presenceInfo xmlns:p15="http://schemas.microsoft.com/office/powerpoint/2012/main" userId="Ярик"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2B32"/>
    <a:srgbClr val="363D48"/>
    <a:srgbClr val="4A53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E560D5-FF65-4A3C-AC40-0F11310BA90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uk-UA"/>
        </a:p>
      </dgm:t>
    </dgm:pt>
    <dgm:pt modelId="{00844C3D-0893-4C79-A58A-84956264FC86}">
      <dgm:prSet phldrT="[Текст]" custT="1"/>
      <dgm:spPr/>
      <dgm:t>
        <a:bodyPr/>
        <a:lstStyle/>
        <a:p>
          <a:pPr algn="ctr"/>
          <a:r>
            <a:rPr lang="uk-UA" sz="1100" b="0" i="0" u="none" dirty="0">
              <a:solidFill>
                <a:schemeClr val="tx1"/>
              </a:solidFill>
              <a:latin typeface="Times New Roman" panose="02020603050405020304" pitchFamily="18" charset="0"/>
              <a:cs typeface="Times New Roman" panose="02020603050405020304" pitchFamily="18" charset="0"/>
            </a:rPr>
            <a:t>Початкова інформація, яку збирають для складання карт, є неоднорідною для різних територій та об'єктів, а також сфер їх екологічної характеристики. До неї належать дані польових спостережень, матеріали дистанційного зондування, картографічні матеріали, створені раніше, текстові дані, відомості, які стосуються моніторингу довкілля, інформаційні системи екологічних даних тощо. Шляхи отримання даної інформації також різноманітні й залежать від об'єктів картографування, його тематики, наявних відомостей та інших умов, що визначають конкретне завдання по створенню карт. </a:t>
          </a:r>
          <a:endParaRPr lang="uk-UA" sz="1100" b="0" dirty="0">
            <a:solidFill>
              <a:schemeClr val="tx1"/>
            </a:solidFill>
            <a:latin typeface="Times New Roman" panose="02020603050405020304" pitchFamily="18" charset="0"/>
            <a:cs typeface="Times New Roman" panose="02020603050405020304" pitchFamily="18" charset="0"/>
          </a:endParaRPr>
        </a:p>
        <a:p>
          <a:pPr algn="ctr"/>
          <a:r>
            <a:rPr lang="uk-UA" sz="1100" b="0" i="0" u="none" dirty="0">
              <a:solidFill>
                <a:schemeClr val="tx1"/>
              </a:solidFill>
              <a:latin typeface="Times New Roman" panose="02020603050405020304" pitchFamily="18" charset="0"/>
              <a:cs typeface="Times New Roman" panose="02020603050405020304" pitchFamily="18" charset="0"/>
            </a:rPr>
            <a:t>Картографічні бази включають цифрові карти і матричні контурні карти різних рівнів детальності, які мають різний початковий масштаб. </a:t>
          </a:r>
          <a:endParaRPr lang="uk-UA" sz="1100" b="0" dirty="0">
            <a:solidFill>
              <a:schemeClr val="tx1"/>
            </a:solidFill>
            <a:latin typeface="Times New Roman" panose="02020603050405020304" pitchFamily="18" charset="0"/>
            <a:cs typeface="Times New Roman" panose="02020603050405020304" pitchFamily="18" charset="0"/>
          </a:endParaRPr>
        </a:p>
        <a:p>
          <a:pPr algn="ctr"/>
          <a:endParaRPr lang="uk-UA" sz="1100" dirty="0">
            <a:solidFill>
              <a:schemeClr val="tx1"/>
            </a:solidFill>
            <a:latin typeface="Times New Roman" panose="02020603050405020304" pitchFamily="18" charset="0"/>
            <a:cs typeface="Times New Roman" panose="02020603050405020304" pitchFamily="18" charset="0"/>
          </a:endParaRPr>
        </a:p>
      </dgm:t>
    </dgm:pt>
    <dgm:pt modelId="{23D0B444-D377-4E62-8F59-4AA9754C5412}" type="parTrans" cxnId="{62A31601-65BE-4446-99A5-D672CF065A5D}">
      <dgm:prSet/>
      <dgm:spPr/>
      <dgm:t>
        <a:bodyPr/>
        <a:lstStyle/>
        <a:p>
          <a:endParaRPr lang="uk-UA"/>
        </a:p>
      </dgm:t>
    </dgm:pt>
    <dgm:pt modelId="{5AAF3610-B6FC-42B7-9152-514EA7CDF387}" type="sibTrans" cxnId="{62A31601-65BE-4446-99A5-D672CF065A5D}">
      <dgm:prSet/>
      <dgm:spPr/>
      <dgm:t>
        <a:bodyPr/>
        <a:lstStyle/>
        <a:p>
          <a:endParaRPr lang="uk-UA"/>
        </a:p>
      </dgm:t>
    </dgm:pt>
    <dgm:pt modelId="{0B955D20-2850-4668-8EA6-5996C923C51E}">
      <dgm:prSet phldrT="[Текст]" custT="1"/>
      <dgm:spPr/>
      <dgm:t>
        <a:bodyPr/>
        <a:lstStyle/>
        <a:p>
          <a:pPr algn="ctr"/>
          <a:r>
            <a:rPr lang="ru-RU" sz="1100" b="0" i="0" u="none" dirty="0" err="1">
              <a:solidFill>
                <a:schemeClr val="tx1"/>
              </a:solidFill>
              <a:latin typeface="Times New Roman" panose="02020603050405020304" pitchFamily="18" charset="0"/>
              <a:cs typeface="Times New Roman" panose="02020603050405020304" pitchFamily="18" charset="0"/>
            </a:rPr>
            <a:t>Матричні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карти</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будуються</a:t>
          </a:r>
          <a:r>
            <a:rPr lang="ru-RU" sz="1100" b="0" i="0" u="none" dirty="0">
              <a:solidFill>
                <a:schemeClr val="tx1"/>
              </a:solidFill>
              <a:latin typeface="Times New Roman" panose="02020603050405020304" pitchFamily="18" charset="0"/>
              <a:cs typeface="Times New Roman" panose="02020603050405020304" pitchFamily="18" charset="0"/>
            </a:rPr>
            <a:t> на </a:t>
          </a:r>
          <a:r>
            <a:rPr lang="ru-RU" sz="1100" b="0" i="0" u="none" dirty="0" err="1">
              <a:solidFill>
                <a:schemeClr val="tx1"/>
              </a:solidFill>
              <a:latin typeface="Times New Roman" panose="02020603050405020304" pitchFamily="18" charset="0"/>
              <a:cs typeface="Times New Roman" panose="02020603050405020304" pitchFamily="18" charset="0"/>
            </a:rPr>
            <a:t>основі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приписування</a:t>
          </a:r>
          <a:r>
            <a:rPr lang="ru-RU" sz="1100" b="0" i="0" u="none" dirty="0">
              <a:solidFill>
                <a:schemeClr val="tx1"/>
              </a:solidFill>
              <a:latin typeface="Times New Roman" panose="02020603050405020304" pitchFamily="18" charset="0"/>
              <a:cs typeface="Times New Roman" panose="02020603050405020304" pitchFamily="18" charset="0"/>
            </a:rPr>
            <a:t> блокам </a:t>
          </a:r>
          <a:r>
            <a:rPr lang="ru-RU" sz="1100" b="0" i="0" u="none" dirty="0" err="1">
              <a:solidFill>
                <a:schemeClr val="tx1"/>
              </a:solidFill>
              <a:latin typeface="Times New Roman" panose="02020603050405020304" pitchFamily="18" charset="0"/>
              <a:cs typeface="Times New Roman" panose="02020603050405020304" pitchFamily="18" charset="0"/>
            </a:rPr>
            <a:t>моделі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цифрової</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або</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кодової</a:t>
          </a:r>
          <a:r>
            <a:rPr lang="ru-RU" sz="1100" b="0" i="0" u="none" dirty="0">
              <a:solidFill>
                <a:schemeClr val="tx1"/>
              </a:solidFill>
              <a:latin typeface="Times New Roman" panose="02020603050405020304" pitchFamily="18" charset="0"/>
              <a:cs typeface="Times New Roman" panose="02020603050405020304" pitchFamily="18" charset="0"/>
            </a:rPr>
            <a:t> характеристики. </a:t>
          </a:r>
          <a:r>
            <a:rPr lang="ru-RU" sz="1100" b="0" i="0" u="none" dirty="0" err="1">
              <a:solidFill>
                <a:schemeClr val="tx1"/>
              </a:solidFill>
              <a:latin typeface="Times New Roman" panose="02020603050405020304" pitchFamily="18" charset="0"/>
              <a:cs typeface="Times New Roman" panose="02020603050405020304" pitchFamily="18" charset="0"/>
            </a:rPr>
            <a:t>Цифрова</a:t>
          </a:r>
          <a:r>
            <a:rPr lang="ru-RU" sz="1100" b="0" i="0" u="none" dirty="0">
              <a:solidFill>
                <a:schemeClr val="tx1"/>
              </a:solidFill>
              <a:latin typeface="Times New Roman" panose="02020603050405020304" pitchFamily="18" charset="0"/>
              <a:cs typeface="Times New Roman" panose="02020603050405020304" pitchFamily="18" charset="0"/>
            </a:rPr>
            <a:t> характеристика </a:t>
          </a:r>
          <a:r>
            <a:rPr lang="ru-RU" sz="1100" b="0" i="0" u="none" dirty="0" err="1">
              <a:solidFill>
                <a:schemeClr val="tx1"/>
              </a:solidFill>
              <a:latin typeface="Times New Roman" panose="02020603050405020304" pitchFamily="18" charset="0"/>
              <a:cs typeface="Times New Roman" panose="02020603050405020304" pitchFamily="18" charset="0"/>
            </a:rPr>
            <a:t>визначає</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середнє</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значення</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певного</a:t>
          </a:r>
          <a:r>
            <a:rPr lang="ru-RU" sz="1100" b="0" i="0" u="none" dirty="0">
              <a:solidFill>
                <a:schemeClr val="tx1"/>
              </a:solidFill>
              <a:latin typeface="Times New Roman" panose="02020603050405020304" pitchFamily="18" charset="0"/>
              <a:cs typeface="Times New Roman" panose="02020603050405020304" pitchFamily="18" charset="0"/>
            </a:rPr>
            <a:t> параметру </a:t>
          </a:r>
          <a:r>
            <a:rPr lang="ru-RU" sz="1100" b="0" i="0" u="none" dirty="0" err="1">
              <a:solidFill>
                <a:schemeClr val="tx1"/>
              </a:solidFill>
              <a:latin typeface="Times New Roman" panose="02020603050405020304" pitchFamily="18" charset="0"/>
              <a:cs typeface="Times New Roman" panose="02020603050405020304" pitchFamily="18" charset="0"/>
            </a:rPr>
            <a:t>або</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показника</a:t>
          </a:r>
          <a:r>
            <a:rPr lang="ru-RU" sz="1100" b="0" i="0" u="none" dirty="0">
              <a:solidFill>
                <a:schemeClr val="tx1"/>
              </a:solidFill>
              <a:latin typeface="Times New Roman" panose="02020603050405020304" pitchFamily="18" charset="0"/>
              <a:cs typeface="Times New Roman" panose="02020603050405020304" pitchFamily="18" charset="0"/>
            </a:rPr>
            <a:t> в </a:t>
          </a:r>
          <a:r>
            <a:rPr lang="ru-RU" sz="1100" b="0" i="0" u="none" dirty="0" err="1">
              <a:solidFill>
                <a:schemeClr val="tx1"/>
              </a:solidFill>
              <a:latin typeface="Times New Roman" panose="02020603050405020304" pitchFamily="18" charset="0"/>
              <a:cs typeface="Times New Roman" panose="02020603050405020304" pitchFamily="18" charset="0"/>
            </a:rPr>
            <a:t>даному</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блоці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Наприклад</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середнє</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значення</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абсолютної</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відмітки</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поверхні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землі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середня</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потужність</a:t>
          </a:r>
          <a:r>
            <a:rPr lang="ru-RU" sz="1100" b="0" i="0" u="none" dirty="0">
              <a:solidFill>
                <a:schemeClr val="tx1"/>
              </a:solidFill>
              <a:latin typeface="Times New Roman" panose="02020603050405020304" pitchFamily="18" charset="0"/>
              <a:cs typeface="Times New Roman" panose="02020603050405020304" pitchFamily="18" charset="0"/>
            </a:rPr>
            <a:t> водоносного горизонту, </a:t>
          </a:r>
          <a:r>
            <a:rPr lang="ru-RU" sz="1100" b="0" i="0" u="none" dirty="0" err="1">
              <a:solidFill>
                <a:schemeClr val="tx1"/>
              </a:solidFill>
              <a:latin typeface="Times New Roman" panose="02020603050405020304" pitchFamily="18" charset="0"/>
              <a:cs typeface="Times New Roman" panose="02020603050405020304" pitchFamily="18" charset="0"/>
            </a:rPr>
            <a:t>відсоток</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лісистості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відносна</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забудованість</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території</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приналежність</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даного</a:t>
          </a:r>
          <a:r>
            <a:rPr lang="ru-RU" sz="1100" b="0" i="0" u="none" dirty="0">
              <a:solidFill>
                <a:schemeClr val="tx1"/>
              </a:solidFill>
              <a:latin typeface="Times New Roman" panose="02020603050405020304" pitchFamily="18" charset="0"/>
              <a:cs typeface="Times New Roman" panose="02020603050405020304" pitchFamily="18" charset="0"/>
            </a:rPr>
            <a:t> блоку до </a:t>
          </a:r>
          <a:r>
            <a:rPr lang="ru-RU" sz="1100" b="0" i="0" u="none" dirty="0" err="1">
              <a:solidFill>
                <a:schemeClr val="tx1"/>
              </a:solidFill>
              <a:latin typeface="Times New Roman" panose="02020603050405020304" pitchFamily="18" charset="0"/>
              <a:cs typeface="Times New Roman" panose="02020603050405020304" pitchFamily="18" charset="0"/>
            </a:rPr>
            <a:t>певного</a:t>
          </a:r>
          <a:r>
            <a:rPr lang="ru-RU" sz="1100" b="0" i="0" u="none" dirty="0">
              <a:solidFill>
                <a:schemeClr val="tx1"/>
              </a:solidFill>
              <a:latin typeface="Times New Roman" panose="02020603050405020304" pitchFamily="18" charset="0"/>
              <a:cs typeface="Times New Roman" panose="02020603050405020304" pitchFamily="18" charset="0"/>
            </a:rPr>
            <a:t> району </a:t>
          </a:r>
          <a:r>
            <a:rPr lang="ru-RU" sz="1100" b="0" i="0" u="none" dirty="0" err="1">
              <a:solidFill>
                <a:schemeClr val="tx1"/>
              </a:solidFill>
              <a:latin typeface="Times New Roman" panose="02020603050405020304" pitchFamily="18" charset="0"/>
              <a:cs typeface="Times New Roman" panose="02020603050405020304" pitchFamily="18" charset="0"/>
            </a:rPr>
            <a:t>або</a:t>
          </a:r>
          <a:r>
            <a:rPr lang="ru-RU" sz="1100" b="0" i="0" u="none" dirty="0">
              <a:solidFill>
                <a:schemeClr val="tx1"/>
              </a:solidFill>
              <a:latin typeface="Times New Roman" panose="02020603050405020304" pitchFamily="18" charset="0"/>
              <a:cs typeface="Times New Roman" panose="02020603050405020304" pitchFamily="18" charset="0"/>
            </a:rPr>
            <a:t> до </a:t>
          </a:r>
          <a:r>
            <a:rPr lang="ru-RU" sz="1100" b="0" i="0" u="none" dirty="0" err="1">
              <a:solidFill>
                <a:schemeClr val="tx1"/>
              </a:solidFill>
              <a:latin typeface="Times New Roman" panose="02020603050405020304" pitchFamily="18" charset="0"/>
              <a:cs typeface="Times New Roman" panose="02020603050405020304" pitchFamily="18" charset="0"/>
            </a:rPr>
            <a:t>певного</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річкового</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басейну</a:t>
          </a:r>
          <a:r>
            <a:rPr lang="ru-RU" sz="1100" b="0" i="0" u="none" dirty="0">
              <a:solidFill>
                <a:schemeClr val="tx1"/>
              </a:solidFill>
              <a:latin typeface="Times New Roman" panose="02020603050405020304" pitchFamily="18" charset="0"/>
              <a:cs typeface="Times New Roman" panose="02020603050405020304" pitchFamily="18" charset="0"/>
            </a:rPr>
            <a:t>. В </a:t>
          </a:r>
          <a:r>
            <a:rPr lang="ru-RU" sz="1100" b="0" i="0" u="none" dirty="0" err="1">
              <a:solidFill>
                <a:schemeClr val="tx1"/>
              </a:solidFill>
              <a:latin typeface="Times New Roman" panose="02020603050405020304" pitchFamily="18" charset="0"/>
              <a:cs typeface="Times New Roman" panose="02020603050405020304" pitchFamily="18" charset="0"/>
            </a:rPr>
            <a:t>останніх</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двох</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випадках</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даному</a:t>
          </a:r>
          <a:r>
            <a:rPr lang="ru-RU" sz="1100" b="0" i="0" u="none" dirty="0">
              <a:solidFill>
                <a:schemeClr val="tx1"/>
              </a:solidFill>
              <a:latin typeface="Times New Roman" panose="02020603050405020304" pitchFamily="18" charset="0"/>
              <a:cs typeface="Times New Roman" panose="02020603050405020304" pitchFamily="18" charset="0"/>
            </a:rPr>
            <a:t> блоку </a:t>
          </a:r>
          <a:r>
            <a:rPr lang="ru-RU" sz="1100" b="0" i="0" u="none" dirty="0" err="1">
              <a:solidFill>
                <a:schemeClr val="tx1"/>
              </a:solidFill>
              <a:latin typeface="Times New Roman" panose="02020603050405020304" pitchFamily="18" charset="0"/>
              <a:cs typeface="Times New Roman" panose="02020603050405020304" pitchFamily="18" charset="0"/>
            </a:rPr>
            <a:t>приписують</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певний</a:t>
          </a:r>
          <a:r>
            <a:rPr lang="ru-RU" sz="1100" b="0" i="0" u="none" dirty="0">
              <a:solidFill>
                <a:schemeClr val="tx1"/>
              </a:solidFill>
              <a:latin typeface="Times New Roman" panose="02020603050405020304" pitchFamily="18" charset="0"/>
              <a:cs typeface="Times New Roman" panose="02020603050405020304" pitchFamily="18" charset="0"/>
            </a:rPr>
            <a:t> код. </a:t>
          </a:r>
          <a:r>
            <a:rPr lang="ru-RU" sz="1100" b="0" i="0" u="none" dirty="0" err="1">
              <a:solidFill>
                <a:schemeClr val="tx1"/>
              </a:solidFill>
              <a:latin typeface="Times New Roman" panose="02020603050405020304" pitchFamily="18" charset="0"/>
              <a:cs typeface="Times New Roman" panose="02020603050405020304" pitchFamily="18" charset="0"/>
            </a:rPr>
            <a:t>Відповідно</a:t>
          </a:r>
          <a:r>
            <a:rPr lang="ru-RU" sz="1100" b="0" i="0" u="none" dirty="0">
              <a:solidFill>
                <a:schemeClr val="tx1"/>
              </a:solidFill>
              <a:latin typeface="Times New Roman" panose="02020603050405020304" pitchFamily="18" charset="0"/>
              <a:cs typeface="Times New Roman" panose="02020603050405020304" pitchFamily="18" charset="0"/>
            </a:rPr>
            <a:t>, в </a:t>
          </a:r>
          <a:r>
            <a:rPr lang="ru-RU" sz="1100" b="0" i="0" u="none" dirty="0" err="1">
              <a:solidFill>
                <a:schemeClr val="tx1"/>
              </a:solidFill>
              <a:latin typeface="Times New Roman" panose="02020603050405020304" pitchFamily="18" charset="0"/>
              <a:cs typeface="Times New Roman" panose="02020603050405020304" pitchFamily="18" charset="0"/>
            </a:rPr>
            <a:t>базі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даних</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зберігаються</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матриці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показників</a:t>
          </a:r>
          <a:r>
            <a:rPr lang="ru-RU" sz="1100" b="0" i="0" u="none" dirty="0">
              <a:solidFill>
                <a:schemeClr val="tx1"/>
              </a:solidFill>
              <a:latin typeface="Times New Roman" panose="02020603050405020304" pitchFamily="18" charset="0"/>
              <a:cs typeface="Times New Roman" panose="02020603050405020304" pitchFamily="18" charset="0"/>
            </a:rPr>
            <a:t> і </a:t>
          </a:r>
          <a:r>
            <a:rPr lang="ru-RU" sz="1100" b="0" i="0" u="none" dirty="0" err="1">
              <a:solidFill>
                <a:schemeClr val="tx1"/>
              </a:solidFill>
              <a:latin typeface="Times New Roman" panose="02020603050405020304" pitchFamily="18" charset="0"/>
              <a:cs typeface="Times New Roman" panose="02020603050405020304" pitchFamily="18" charset="0"/>
            </a:rPr>
            <a:t>параметрів</a:t>
          </a:r>
          <a:r>
            <a:rPr lang="ru-RU" sz="1100" b="0" i="0" u="none" dirty="0">
              <a:solidFill>
                <a:schemeClr val="tx1"/>
              </a:solidFill>
              <a:latin typeface="Times New Roman" panose="02020603050405020304" pitchFamily="18" charset="0"/>
              <a:cs typeface="Times New Roman" panose="02020603050405020304" pitchFamily="18" charset="0"/>
            </a:rPr>
            <a:t>. </a:t>
          </a:r>
          <a:endParaRPr lang="ru-RU" sz="1100" b="0" dirty="0">
            <a:solidFill>
              <a:schemeClr val="tx1"/>
            </a:solidFill>
            <a:latin typeface="Times New Roman" panose="02020603050405020304" pitchFamily="18" charset="0"/>
            <a:cs typeface="Times New Roman" panose="02020603050405020304" pitchFamily="18" charset="0"/>
          </a:endParaRPr>
        </a:p>
        <a:p>
          <a:pPr algn="ctr"/>
          <a:endParaRPr lang="uk-UA" sz="1100" dirty="0">
            <a:solidFill>
              <a:schemeClr val="tx1"/>
            </a:solidFill>
            <a:latin typeface="Times New Roman" panose="02020603050405020304" pitchFamily="18" charset="0"/>
            <a:cs typeface="Times New Roman" panose="02020603050405020304" pitchFamily="18" charset="0"/>
          </a:endParaRPr>
        </a:p>
      </dgm:t>
    </dgm:pt>
    <dgm:pt modelId="{970DB3D0-9262-4C92-AEB7-2BB093755BC5}" type="parTrans" cxnId="{B5FCC6DA-FA8D-4E8E-B341-860315D0345C}">
      <dgm:prSet/>
      <dgm:spPr/>
      <dgm:t>
        <a:bodyPr/>
        <a:lstStyle/>
        <a:p>
          <a:endParaRPr lang="uk-UA"/>
        </a:p>
      </dgm:t>
    </dgm:pt>
    <dgm:pt modelId="{E7FD87FB-505A-4AD8-AED7-A42A39F89468}" type="sibTrans" cxnId="{B5FCC6DA-FA8D-4E8E-B341-860315D0345C}">
      <dgm:prSet/>
      <dgm:spPr/>
      <dgm:t>
        <a:bodyPr/>
        <a:lstStyle/>
        <a:p>
          <a:endParaRPr lang="uk-UA"/>
        </a:p>
      </dgm:t>
    </dgm:pt>
    <dgm:pt modelId="{609A50B8-9AC4-4FAD-AD62-6414EF2D5EBA}">
      <dgm:prSet phldrT="[Текст]" custT="1"/>
      <dgm:spPr/>
      <dgm:t>
        <a:bodyPr/>
        <a:lstStyle/>
        <a:p>
          <a:pPr algn="ctr"/>
          <a:r>
            <a:rPr lang="uk-UA" sz="1100" b="0" i="0" u="none" dirty="0">
              <a:solidFill>
                <a:schemeClr val="tx1"/>
              </a:solidFill>
              <a:latin typeface="Times New Roman" panose="02020603050405020304" pitchFamily="18" charset="0"/>
              <a:cs typeface="Times New Roman" panose="02020603050405020304" pitchFamily="18" charset="0"/>
            </a:rPr>
            <a:t>Контурні карти будуються шляхом виділення контурів полів об'єктів і показників, що мають однакові характеристики або значення. Наприклад, контури розподілу порід певного віку, ландшафтна карта, річкове русло. В базі даних в цьому випадку зберігається інформація тільки про контур об'єкту. </a:t>
          </a:r>
          <a:endParaRPr lang="uk-UA" sz="1100" b="0" dirty="0">
            <a:solidFill>
              <a:schemeClr val="tx1"/>
            </a:solidFill>
            <a:latin typeface="Times New Roman" panose="02020603050405020304" pitchFamily="18" charset="0"/>
            <a:cs typeface="Times New Roman" panose="02020603050405020304" pitchFamily="18" charset="0"/>
          </a:endParaRPr>
        </a:p>
        <a:p>
          <a:pPr algn="ctr"/>
          <a:r>
            <a:rPr lang="ru-RU" sz="1100" b="0" i="0" u="none" dirty="0" err="1">
              <a:solidFill>
                <a:schemeClr val="tx1"/>
              </a:solidFill>
              <a:latin typeface="Times New Roman" panose="02020603050405020304" pitchFamily="18" charset="0"/>
              <a:cs typeface="Times New Roman" panose="02020603050405020304" pitchFamily="18" charset="0"/>
            </a:rPr>
            <a:t>Контурні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карти</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зручні</a:t>
          </a:r>
          <a:r>
            <a:rPr lang="ru-RU" sz="1100" b="0" i="0" u="none" dirty="0">
              <a:solidFill>
                <a:schemeClr val="tx1"/>
              </a:solidFill>
              <a:latin typeface="Times New Roman" panose="02020603050405020304" pitchFamily="18" charset="0"/>
              <a:cs typeface="Times New Roman" panose="02020603050405020304" pitchFamily="18" charset="0"/>
            </a:rPr>
            <a:t> для </a:t>
          </a:r>
          <a:r>
            <a:rPr lang="ru-RU" sz="1100" b="0" i="0" u="none" dirty="0" err="1">
              <a:solidFill>
                <a:schemeClr val="tx1"/>
              </a:solidFill>
              <a:latin typeface="Times New Roman" panose="02020603050405020304" pitchFamily="18" charset="0"/>
              <a:cs typeface="Times New Roman" panose="02020603050405020304" pitchFamily="18" charset="0"/>
            </a:rPr>
            <a:t>довідково</a:t>
          </a:r>
          <a:r>
            <a:rPr lang="ru-RU" sz="1100" b="0" i="0" u="none" dirty="0">
              <a:solidFill>
                <a:schemeClr val="tx1"/>
              </a:solidFill>
              <a:latin typeface="Times New Roman" panose="02020603050405020304" pitchFamily="18" charset="0"/>
              <a:cs typeface="Times New Roman" panose="02020603050405020304" pitchFamily="18" charset="0"/>
            </a:rPr>
            <a:t>–</a:t>
          </a:r>
          <a:r>
            <a:rPr lang="ru-RU" sz="1100" b="0" i="0" u="none" dirty="0" err="1">
              <a:solidFill>
                <a:schemeClr val="tx1"/>
              </a:solidFill>
              <a:latin typeface="Times New Roman" panose="02020603050405020304" pitchFamily="18" charset="0"/>
              <a:cs typeface="Times New Roman" panose="02020603050405020304" pitchFamily="18" charset="0"/>
            </a:rPr>
            <a:t>інформаційної</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системи</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внаслідок</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їх</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меншої</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умовності</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порівняно</a:t>
          </a:r>
          <a:r>
            <a:rPr lang="ru-RU" sz="1100" b="0" i="0" u="none" dirty="0">
              <a:solidFill>
                <a:schemeClr val="tx1"/>
              </a:solidFill>
              <a:latin typeface="Times New Roman" panose="02020603050405020304" pitchFamily="18" charset="0"/>
              <a:cs typeface="Times New Roman" panose="02020603050405020304" pitchFamily="18" charset="0"/>
            </a:rPr>
            <a:t> з </a:t>
          </a:r>
          <a:r>
            <a:rPr lang="ru-RU" sz="1100" b="0" i="0" u="none" dirty="0" err="1">
              <a:solidFill>
                <a:schemeClr val="tx1"/>
              </a:solidFill>
              <a:latin typeface="Times New Roman" panose="02020603050405020304" pitchFamily="18" charset="0"/>
              <a:cs typeface="Times New Roman" panose="02020603050405020304" pitchFamily="18" charset="0"/>
            </a:rPr>
            <a:t>матричними</a:t>
          </a:r>
          <a:r>
            <a:rPr lang="ru-RU" sz="1100" b="0" i="0" u="none" dirty="0">
              <a:solidFill>
                <a:schemeClr val="tx1"/>
              </a:solidFill>
              <a:latin typeface="Times New Roman" panose="02020603050405020304" pitchFamily="18" charset="0"/>
              <a:cs typeface="Times New Roman" panose="02020603050405020304" pitchFamily="18" charset="0"/>
            </a:rPr>
            <a:t>. Не </a:t>
          </a:r>
          <a:r>
            <a:rPr lang="ru-RU" sz="1100" b="0" i="0" u="none" dirty="0" err="1">
              <a:solidFill>
                <a:schemeClr val="tx1"/>
              </a:solidFill>
              <a:latin typeface="Times New Roman" panose="02020603050405020304" pitchFamily="18" charset="0"/>
              <a:cs typeface="Times New Roman" panose="02020603050405020304" pitchFamily="18" charset="0"/>
            </a:rPr>
            <a:t>виключається</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поєднання</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матричних</a:t>
          </a:r>
          <a:r>
            <a:rPr lang="ru-RU" sz="1100" b="0" i="0" u="none" dirty="0">
              <a:solidFill>
                <a:schemeClr val="tx1"/>
              </a:solidFill>
              <a:latin typeface="Times New Roman" panose="02020603050405020304" pitchFamily="18" charset="0"/>
              <a:cs typeface="Times New Roman" panose="02020603050405020304" pitchFamily="18" charset="0"/>
            </a:rPr>
            <a:t> і </a:t>
          </a:r>
          <a:r>
            <a:rPr lang="ru-RU" sz="1100" b="0" i="0" u="none" dirty="0" err="1">
              <a:solidFill>
                <a:schemeClr val="tx1"/>
              </a:solidFill>
              <a:latin typeface="Times New Roman" panose="02020603050405020304" pitchFamily="18" charset="0"/>
              <a:cs typeface="Times New Roman" panose="02020603050405020304" pitchFamily="18" charset="0"/>
            </a:rPr>
            <a:t>контурних</a:t>
          </a:r>
          <a:r>
            <a:rPr lang="ru-RU" sz="1100" b="0" i="0" u="none" dirty="0">
              <a:solidFill>
                <a:schemeClr val="tx1"/>
              </a:solidFill>
              <a:latin typeface="Times New Roman" panose="02020603050405020304" pitchFamily="18" charset="0"/>
              <a:cs typeface="Times New Roman" panose="02020603050405020304" pitchFamily="18" charset="0"/>
            </a:rPr>
            <a:t> карт для одного </a:t>
          </a:r>
          <a:r>
            <a:rPr lang="ru-RU" sz="1100" b="0" i="0" u="none" dirty="0" err="1">
              <a:solidFill>
                <a:schemeClr val="tx1"/>
              </a:solidFill>
              <a:latin typeface="Times New Roman" panose="02020603050405020304" pitchFamily="18" charset="0"/>
              <a:cs typeface="Times New Roman" panose="02020603050405020304" pitchFamily="18" charset="0"/>
            </a:rPr>
            <a:t>показника</a:t>
          </a:r>
          <a:r>
            <a:rPr lang="ru-RU" sz="1100" b="0" i="0" u="none" dirty="0">
              <a:solidFill>
                <a:schemeClr val="tx1"/>
              </a:solidFill>
              <a:latin typeface="Times New Roman" panose="02020603050405020304" pitchFamily="18" charset="0"/>
              <a:cs typeface="Times New Roman" panose="02020603050405020304" pitchFamily="18" charset="0"/>
            </a:rPr>
            <a:t> </a:t>
          </a:r>
          <a:r>
            <a:rPr lang="ru-RU" sz="1100" b="0" i="0" u="none" dirty="0" err="1">
              <a:solidFill>
                <a:schemeClr val="tx1"/>
              </a:solidFill>
              <a:latin typeface="Times New Roman" panose="02020603050405020304" pitchFamily="18" charset="0"/>
              <a:cs typeface="Times New Roman" panose="02020603050405020304" pitchFamily="18" charset="0"/>
            </a:rPr>
            <a:t>або</a:t>
          </a:r>
          <a:r>
            <a:rPr lang="ru-RU" sz="1100" b="0" i="0" u="none" dirty="0">
              <a:solidFill>
                <a:schemeClr val="tx1"/>
              </a:solidFill>
              <a:latin typeface="Times New Roman" panose="02020603050405020304" pitchFamily="18" charset="0"/>
              <a:cs typeface="Times New Roman" panose="02020603050405020304" pitchFamily="18" charset="0"/>
            </a:rPr>
            <a:t> характеристики. </a:t>
          </a:r>
          <a:endParaRPr lang="ru-RU" sz="1100" b="0" dirty="0">
            <a:solidFill>
              <a:schemeClr val="tx1"/>
            </a:solidFill>
            <a:latin typeface="Times New Roman" panose="02020603050405020304" pitchFamily="18" charset="0"/>
            <a:cs typeface="Times New Roman" panose="02020603050405020304" pitchFamily="18" charset="0"/>
          </a:endParaRPr>
        </a:p>
        <a:p>
          <a:pPr algn="ctr"/>
          <a:endParaRPr lang="uk-UA" sz="1100" dirty="0">
            <a:solidFill>
              <a:schemeClr val="tx1"/>
            </a:solidFill>
            <a:latin typeface="Times New Roman" panose="02020603050405020304" pitchFamily="18" charset="0"/>
            <a:cs typeface="Times New Roman" panose="02020603050405020304" pitchFamily="18" charset="0"/>
          </a:endParaRPr>
        </a:p>
      </dgm:t>
    </dgm:pt>
    <dgm:pt modelId="{525DB640-D20D-427B-A5C9-BE8E706B00CD}" type="parTrans" cxnId="{BEE5BAD9-4AB0-46C3-B5EF-C70A0283410C}">
      <dgm:prSet/>
      <dgm:spPr/>
      <dgm:t>
        <a:bodyPr/>
        <a:lstStyle/>
        <a:p>
          <a:endParaRPr lang="uk-UA"/>
        </a:p>
      </dgm:t>
    </dgm:pt>
    <dgm:pt modelId="{BF9A2C20-7748-4F7C-8850-3B4E21E739C1}" type="sibTrans" cxnId="{BEE5BAD9-4AB0-46C3-B5EF-C70A0283410C}">
      <dgm:prSet/>
      <dgm:spPr/>
      <dgm:t>
        <a:bodyPr/>
        <a:lstStyle/>
        <a:p>
          <a:endParaRPr lang="uk-UA"/>
        </a:p>
      </dgm:t>
    </dgm:pt>
    <dgm:pt modelId="{7AFCE976-248A-45F7-8B0F-369EE7F176FB}">
      <dgm:prSet phldrT="[Текст]" custT="1"/>
      <dgm:spPr/>
      <dgm:t>
        <a:bodyPr/>
        <a:lstStyle/>
        <a:p>
          <a:pPr algn="ctr"/>
          <a:r>
            <a:rPr lang="uk-UA" sz="1100" b="0" i="0" u="none" dirty="0">
              <a:solidFill>
                <a:schemeClr val="tx1"/>
              </a:solidFill>
              <a:latin typeface="Times New Roman" panose="02020603050405020304" pitchFamily="18" charset="0"/>
              <a:cs typeface="Times New Roman" panose="02020603050405020304" pitchFamily="18" charset="0"/>
            </a:rPr>
            <a:t>Сучасний етап картографування характеризується інтенсивним впровадженням ГІС–технологій і цифрових методів отримання карт з використанням відповідної інформації. Як указується в Концепції Національної програми інформатизації, в Україні, на основі картографічних баз даних, передбачається утворення багатоцільової інформаційно–технологічної бази з використанням геоінформаційних технологій збору, збереження, аналізу всієї сукупності відомостей для моделювання і подальшого прогнозу екологічного стану територій. </a:t>
          </a:r>
          <a:endParaRPr lang="uk-UA" sz="1100" b="0" dirty="0">
            <a:solidFill>
              <a:schemeClr val="tx1"/>
            </a:solidFill>
            <a:latin typeface="Times New Roman" panose="02020603050405020304" pitchFamily="18" charset="0"/>
            <a:cs typeface="Times New Roman" panose="02020603050405020304" pitchFamily="18" charset="0"/>
          </a:endParaRPr>
        </a:p>
        <a:p>
          <a:pPr algn="ctr"/>
          <a:endParaRPr lang="uk-UA" sz="1100" dirty="0">
            <a:solidFill>
              <a:schemeClr val="tx1"/>
            </a:solidFill>
            <a:latin typeface="Times New Roman" panose="02020603050405020304" pitchFamily="18" charset="0"/>
            <a:cs typeface="Times New Roman" panose="02020603050405020304" pitchFamily="18" charset="0"/>
          </a:endParaRPr>
        </a:p>
      </dgm:t>
    </dgm:pt>
    <dgm:pt modelId="{7A6C1821-19AE-4CB5-8389-E0CC763AE5E7}" type="parTrans" cxnId="{775F6078-ED74-4BE2-8870-F0225086C61B}">
      <dgm:prSet/>
      <dgm:spPr/>
      <dgm:t>
        <a:bodyPr/>
        <a:lstStyle/>
        <a:p>
          <a:endParaRPr lang="uk-UA"/>
        </a:p>
      </dgm:t>
    </dgm:pt>
    <dgm:pt modelId="{1E8B8481-A942-486D-A31B-7CDCE0CBEA93}" type="sibTrans" cxnId="{775F6078-ED74-4BE2-8870-F0225086C61B}">
      <dgm:prSet/>
      <dgm:spPr/>
      <dgm:t>
        <a:bodyPr/>
        <a:lstStyle/>
        <a:p>
          <a:endParaRPr lang="uk-UA"/>
        </a:p>
      </dgm:t>
    </dgm:pt>
    <dgm:pt modelId="{641BB21A-F92E-4FDA-9012-82A7AFB2ACD9}" type="pres">
      <dgm:prSet presAssocID="{26E560D5-FF65-4A3C-AC40-0F11310BA90A}" presName="diagram" presStyleCnt="0">
        <dgm:presLayoutVars>
          <dgm:dir/>
          <dgm:resizeHandles val="exact"/>
        </dgm:presLayoutVars>
      </dgm:prSet>
      <dgm:spPr/>
    </dgm:pt>
    <dgm:pt modelId="{E9F1769F-C492-4C35-BD50-CCEC0A38F412}" type="pres">
      <dgm:prSet presAssocID="{00844C3D-0893-4C79-A58A-84956264FC86}" presName="node" presStyleLbl="node1" presStyleIdx="0" presStyleCnt="4" custScaleX="130547">
        <dgm:presLayoutVars>
          <dgm:bulletEnabled val="1"/>
        </dgm:presLayoutVars>
      </dgm:prSet>
      <dgm:spPr/>
    </dgm:pt>
    <dgm:pt modelId="{D0F5DEB7-7F61-47B2-8D62-187D21A90AAA}" type="pres">
      <dgm:prSet presAssocID="{5AAF3610-B6FC-42B7-9152-514EA7CDF387}" presName="sibTrans" presStyleCnt="0"/>
      <dgm:spPr/>
    </dgm:pt>
    <dgm:pt modelId="{D376DC3B-FF7E-427E-B86E-5EB7EBE8DBEC}" type="pres">
      <dgm:prSet presAssocID="{0B955D20-2850-4668-8EA6-5996C923C51E}" presName="node" presStyleLbl="node1" presStyleIdx="1" presStyleCnt="4" custScaleX="114244">
        <dgm:presLayoutVars>
          <dgm:bulletEnabled val="1"/>
        </dgm:presLayoutVars>
      </dgm:prSet>
      <dgm:spPr/>
    </dgm:pt>
    <dgm:pt modelId="{F86DBA25-E6E1-44A5-AA52-EAE4F467F76D}" type="pres">
      <dgm:prSet presAssocID="{E7FD87FB-505A-4AD8-AED7-A42A39F89468}" presName="sibTrans" presStyleCnt="0"/>
      <dgm:spPr/>
    </dgm:pt>
    <dgm:pt modelId="{8EC75ABA-490E-4C24-B391-635633E41520}" type="pres">
      <dgm:prSet presAssocID="{609A50B8-9AC4-4FAD-AD62-6414EF2D5EBA}" presName="node" presStyleLbl="node1" presStyleIdx="2" presStyleCnt="4" custScaleX="111857">
        <dgm:presLayoutVars>
          <dgm:bulletEnabled val="1"/>
        </dgm:presLayoutVars>
      </dgm:prSet>
      <dgm:spPr/>
    </dgm:pt>
    <dgm:pt modelId="{C7790DD6-197C-4603-8914-4EFCB04093E8}" type="pres">
      <dgm:prSet presAssocID="{BF9A2C20-7748-4F7C-8850-3B4E21E739C1}" presName="sibTrans" presStyleCnt="0"/>
      <dgm:spPr/>
    </dgm:pt>
    <dgm:pt modelId="{1AA2E136-D8A3-4271-B45F-9BBF5D43825F}" type="pres">
      <dgm:prSet presAssocID="{7AFCE976-248A-45F7-8B0F-369EE7F176FB}" presName="node" presStyleLbl="node1" presStyleIdx="3" presStyleCnt="4" custScaleX="116368">
        <dgm:presLayoutVars>
          <dgm:bulletEnabled val="1"/>
        </dgm:presLayoutVars>
      </dgm:prSet>
      <dgm:spPr/>
    </dgm:pt>
  </dgm:ptLst>
  <dgm:cxnLst>
    <dgm:cxn modelId="{62A31601-65BE-4446-99A5-D672CF065A5D}" srcId="{26E560D5-FF65-4A3C-AC40-0F11310BA90A}" destId="{00844C3D-0893-4C79-A58A-84956264FC86}" srcOrd="0" destOrd="0" parTransId="{23D0B444-D377-4E62-8F59-4AA9754C5412}" sibTransId="{5AAF3610-B6FC-42B7-9152-514EA7CDF387}"/>
    <dgm:cxn modelId="{775F6078-ED74-4BE2-8870-F0225086C61B}" srcId="{26E560D5-FF65-4A3C-AC40-0F11310BA90A}" destId="{7AFCE976-248A-45F7-8B0F-369EE7F176FB}" srcOrd="3" destOrd="0" parTransId="{7A6C1821-19AE-4CB5-8389-E0CC763AE5E7}" sibTransId="{1E8B8481-A942-486D-A31B-7CDCE0CBEA93}"/>
    <dgm:cxn modelId="{765FD985-6E98-48F2-B6A5-CCB25C20A98C}" type="presOf" srcId="{7AFCE976-248A-45F7-8B0F-369EE7F176FB}" destId="{1AA2E136-D8A3-4271-B45F-9BBF5D43825F}" srcOrd="0" destOrd="0" presId="urn:microsoft.com/office/officeart/2005/8/layout/default"/>
    <dgm:cxn modelId="{E1F7CD8F-4117-412B-A7B0-D26B8BF6B253}" type="presOf" srcId="{609A50B8-9AC4-4FAD-AD62-6414EF2D5EBA}" destId="{8EC75ABA-490E-4C24-B391-635633E41520}" srcOrd="0" destOrd="0" presId="urn:microsoft.com/office/officeart/2005/8/layout/default"/>
    <dgm:cxn modelId="{D75C29AE-2DB3-4260-AFEE-5D36D4D0AA3A}" type="presOf" srcId="{00844C3D-0893-4C79-A58A-84956264FC86}" destId="{E9F1769F-C492-4C35-BD50-CCEC0A38F412}" srcOrd="0" destOrd="0" presId="urn:microsoft.com/office/officeart/2005/8/layout/default"/>
    <dgm:cxn modelId="{C49E6BBA-4853-4792-BF0D-6D6CFE02FB53}" type="presOf" srcId="{26E560D5-FF65-4A3C-AC40-0F11310BA90A}" destId="{641BB21A-F92E-4FDA-9012-82A7AFB2ACD9}" srcOrd="0" destOrd="0" presId="urn:microsoft.com/office/officeart/2005/8/layout/default"/>
    <dgm:cxn modelId="{71BCEBBD-E7EB-4A16-80A2-EB79AF313902}" type="presOf" srcId="{0B955D20-2850-4668-8EA6-5996C923C51E}" destId="{D376DC3B-FF7E-427E-B86E-5EB7EBE8DBEC}" srcOrd="0" destOrd="0" presId="urn:microsoft.com/office/officeart/2005/8/layout/default"/>
    <dgm:cxn modelId="{BEE5BAD9-4AB0-46C3-B5EF-C70A0283410C}" srcId="{26E560D5-FF65-4A3C-AC40-0F11310BA90A}" destId="{609A50B8-9AC4-4FAD-AD62-6414EF2D5EBA}" srcOrd="2" destOrd="0" parTransId="{525DB640-D20D-427B-A5C9-BE8E706B00CD}" sibTransId="{BF9A2C20-7748-4F7C-8850-3B4E21E739C1}"/>
    <dgm:cxn modelId="{B5FCC6DA-FA8D-4E8E-B341-860315D0345C}" srcId="{26E560D5-FF65-4A3C-AC40-0F11310BA90A}" destId="{0B955D20-2850-4668-8EA6-5996C923C51E}" srcOrd="1" destOrd="0" parTransId="{970DB3D0-9262-4C92-AEB7-2BB093755BC5}" sibTransId="{E7FD87FB-505A-4AD8-AED7-A42A39F89468}"/>
    <dgm:cxn modelId="{9A44AC3B-6E0C-4EAF-B0C1-CECA371452E9}" type="presParOf" srcId="{641BB21A-F92E-4FDA-9012-82A7AFB2ACD9}" destId="{E9F1769F-C492-4C35-BD50-CCEC0A38F412}" srcOrd="0" destOrd="0" presId="urn:microsoft.com/office/officeart/2005/8/layout/default"/>
    <dgm:cxn modelId="{DCCECD26-710E-4EE3-BF25-86E9D21E0309}" type="presParOf" srcId="{641BB21A-F92E-4FDA-9012-82A7AFB2ACD9}" destId="{D0F5DEB7-7F61-47B2-8D62-187D21A90AAA}" srcOrd="1" destOrd="0" presId="urn:microsoft.com/office/officeart/2005/8/layout/default"/>
    <dgm:cxn modelId="{D05815EA-E038-4BE6-9B84-50F3C0601045}" type="presParOf" srcId="{641BB21A-F92E-4FDA-9012-82A7AFB2ACD9}" destId="{D376DC3B-FF7E-427E-B86E-5EB7EBE8DBEC}" srcOrd="2" destOrd="0" presId="urn:microsoft.com/office/officeart/2005/8/layout/default"/>
    <dgm:cxn modelId="{CA4409C1-B973-49BE-9A47-50A013C58E51}" type="presParOf" srcId="{641BB21A-F92E-4FDA-9012-82A7AFB2ACD9}" destId="{F86DBA25-E6E1-44A5-AA52-EAE4F467F76D}" srcOrd="3" destOrd="0" presId="urn:microsoft.com/office/officeart/2005/8/layout/default"/>
    <dgm:cxn modelId="{00E9EEF5-BBD4-471B-8AA9-865970D87742}" type="presParOf" srcId="{641BB21A-F92E-4FDA-9012-82A7AFB2ACD9}" destId="{8EC75ABA-490E-4C24-B391-635633E41520}" srcOrd="4" destOrd="0" presId="urn:microsoft.com/office/officeart/2005/8/layout/default"/>
    <dgm:cxn modelId="{6AB3BFAA-D6E7-40F2-99BA-1146E916544B}" type="presParOf" srcId="{641BB21A-F92E-4FDA-9012-82A7AFB2ACD9}" destId="{C7790DD6-197C-4603-8914-4EFCB04093E8}" srcOrd="5" destOrd="0" presId="urn:microsoft.com/office/officeart/2005/8/layout/default"/>
    <dgm:cxn modelId="{CB6B6033-4226-4D6B-83D1-E68681D11BCA}" type="presParOf" srcId="{641BB21A-F92E-4FDA-9012-82A7AFB2ACD9}" destId="{1AA2E136-D8A3-4271-B45F-9BBF5D43825F}"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386C76-69EA-496D-A905-37EFAC94220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2158A642-2BDB-40EC-B3BB-7E7FB420D3D3}">
      <dgm:prSet phldrT="[Текст]"/>
      <dgm:spPr>
        <a:solidFill>
          <a:schemeClr val="accent1">
            <a:lumMod val="20000"/>
            <a:lumOff val="80000"/>
          </a:schemeClr>
        </a:solidFill>
      </dgm:spPr>
      <dgm:t>
        <a:bodyPr/>
        <a:lstStyle/>
        <a:p>
          <a:pPr algn="just">
            <a:buFont typeface="Arial" panose="020B0604020202020204" pitchFamily="34" charset="0"/>
            <a:buChar char="•"/>
          </a:pPr>
          <a:r>
            <a:rPr lang="uk-UA" b="0" i="0" u="none" dirty="0">
              <a:solidFill>
                <a:schemeClr val="tx1"/>
              </a:solidFill>
              <a:latin typeface="Times New Roman" panose="02020603050405020304" pitchFamily="18" charset="0"/>
              <a:cs typeface="Times New Roman" panose="02020603050405020304" pitchFamily="18" charset="0"/>
            </a:rPr>
            <a:t>ландшафти як комплексні природні утворення, що піддаються антропогенні дії; </a:t>
          </a:r>
          <a:endParaRPr lang="uk-UA" dirty="0">
            <a:solidFill>
              <a:schemeClr val="tx1"/>
            </a:solidFill>
            <a:latin typeface="Times New Roman" panose="02020603050405020304" pitchFamily="18" charset="0"/>
            <a:cs typeface="Times New Roman" panose="02020603050405020304" pitchFamily="18" charset="0"/>
          </a:endParaRPr>
        </a:p>
      </dgm:t>
    </dgm:pt>
    <dgm:pt modelId="{32747433-2841-4F44-83B3-66F24F167A37}" type="parTrans" cxnId="{A3D3B579-4102-4BE1-8D99-CC8C18491BD5}">
      <dgm:prSet/>
      <dgm:spPr/>
      <dgm:t>
        <a:bodyPr/>
        <a:lstStyle/>
        <a:p>
          <a:endParaRPr lang="uk-UA"/>
        </a:p>
      </dgm:t>
    </dgm:pt>
    <dgm:pt modelId="{E5D109D6-C785-4A24-BA88-56B5FEB6D430}" type="sibTrans" cxnId="{A3D3B579-4102-4BE1-8D99-CC8C18491BD5}">
      <dgm:prSet/>
      <dgm:spPr/>
      <dgm:t>
        <a:bodyPr/>
        <a:lstStyle/>
        <a:p>
          <a:endParaRPr lang="uk-UA"/>
        </a:p>
      </dgm:t>
    </dgm:pt>
    <dgm:pt modelId="{A5E44022-AB4A-466D-8A8C-977742EC9D73}">
      <dgm:prSet/>
      <dgm:spPr>
        <a:solidFill>
          <a:schemeClr val="accent1">
            <a:lumMod val="20000"/>
            <a:lumOff val="80000"/>
          </a:schemeClr>
        </a:solidFill>
      </dgm:spPr>
      <dgm:t>
        <a:bodyPr/>
        <a:lstStyle/>
        <a:p>
          <a:pPr algn="just">
            <a:buFont typeface="Arial" panose="020B0604020202020204" pitchFamily="34" charset="0"/>
            <a:buChar char="•"/>
          </a:pPr>
          <a:r>
            <a:rPr lang="uk-UA" b="0" i="0" u="none" dirty="0">
              <a:solidFill>
                <a:schemeClr val="tx1"/>
              </a:solidFill>
              <a:latin typeface="Times New Roman" panose="02020603050405020304" pitchFamily="18" charset="0"/>
              <a:cs typeface="Times New Roman" panose="02020603050405020304" pitchFamily="18" charset="0"/>
            </a:rPr>
            <a:t>водозбірні басейни різного рівня, в межах яких здійснюється  накопичення та перерозподіл забруднюючих речовин; </a:t>
          </a:r>
        </a:p>
      </dgm:t>
    </dgm:pt>
    <dgm:pt modelId="{1053ED7D-1440-40CA-A773-85CC49BF2B6F}" type="parTrans" cxnId="{72F454A0-042C-454D-8135-F1B600AF1FAF}">
      <dgm:prSet/>
      <dgm:spPr/>
      <dgm:t>
        <a:bodyPr/>
        <a:lstStyle/>
        <a:p>
          <a:endParaRPr lang="uk-UA"/>
        </a:p>
      </dgm:t>
    </dgm:pt>
    <dgm:pt modelId="{0EBA8861-1701-4C5F-8A70-6BD0546B8BC5}" type="sibTrans" cxnId="{72F454A0-042C-454D-8135-F1B600AF1FAF}">
      <dgm:prSet/>
      <dgm:spPr/>
      <dgm:t>
        <a:bodyPr/>
        <a:lstStyle/>
        <a:p>
          <a:endParaRPr lang="uk-UA"/>
        </a:p>
      </dgm:t>
    </dgm:pt>
    <dgm:pt modelId="{C0C5E733-6B1E-40A0-9D65-C280A7FDFA12}">
      <dgm:prSet/>
      <dgm:spPr>
        <a:solidFill>
          <a:schemeClr val="accent1">
            <a:lumMod val="20000"/>
            <a:lumOff val="80000"/>
          </a:schemeClr>
        </a:solidFill>
      </dgm:spPr>
      <dgm:t>
        <a:bodyPr/>
        <a:lstStyle/>
        <a:p>
          <a:pPr algn="just">
            <a:buFont typeface="Arial" panose="020B0604020202020204" pitchFamily="34" charset="0"/>
            <a:buChar char="•"/>
          </a:pPr>
          <a:r>
            <a:rPr lang="ru-RU" b="0" i="0" u="none" dirty="0" err="1">
              <a:solidFill>
                <a:schemeClr val="tx1"/>
              </a:solidFill>
              <a:latin typeface="Times New Roman" panose="02020603050405020304" pitchFamily="18" charset="0"/>
              <a:cs typeface="Times New Roman" panose="02020603050405020304" pitchFamily="18" charset="0"/>
            </a:rPr>
            <a:t>компоненти</a:t>
          </a:r>
          <a:r>
            <a:rPr lang="ru-RU" b="0" i="0" u="none" dirty="0">
              <a:solidFill>
                <a:schemeClr val="tx1"/>
              </a:solidFill>
              <a:latin typeface="Times New Roman" panose="02020603050405020304" pitchFamily="18" charset="0"/>
              <a:cs typeface="Times New Roman" panose="02020603050405020304" pitchFamily="18" charset="0"/>
            </a:rPr>
            <a:t> природного </a:t>
          </a:r>
          <a:r>
            <a:rPr lang="ru-RU" b="0" i="0" u="none" dirty="0" err="1">
              <a:solidFill>
                <a:schemeClr val="tx1"/>
              </a:solidFill>
              <a:latin typeface="Times New Roman" panose="02020603050405020304" pitchFamily="18" charset="0"/>
              <a:cs typeface="Times New Roman" panose="02020603050405020304" pitchFamily="18" charset="0"/>
            </a:rPr>
            <a:t>середовища</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що</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розглядаються</a:t>
          </a:r>
          <a:r>
            <a:rPr lang="ru-RU" b="0" i="0" u="none" dirty="0">
              <a:solidFill>
                <a:schemeClr val="tx1"/>
              </a:solidFill>
              <a:latin typeface="Times New Roman" panose="02020603050405020304" pitchFamily="18" charset="0"/>
              <a:cs typeface="Times New Roman" panose="02020603050405020304" pitchFamily="18" charset="0"/>
            </a:rPr>
            <a:t> як </a:t>
          </a:r>
          <a:r>
            <a:rPr lang="ru-RU" b="0" i="0" u="none" dirty="0" err="1">
              <a:solidFill>
                <a:schemeClr val="tx1"/>
              </a:solidFill>
              <a:latin typeface="Times New Roman" panose="02020603050405020304" pitchFamily="18" charset="0"/>
              <a:cs typeface="Times New Roman" panose="02020603050405020304" pitchFamily="18" charset="0"/>
            </a:rPr>
            <a:t>підсистеми</a:t>
          </a:r>
          <a:r>
            <a:rPr lang="ru-RU" b="0" i="0" u="none" dirty="0">
              <a:solidFill>
                <a:schemeClr val="tx1"/>
              </a:solidFill>
              <a:latin typeface="Times New Roman" panose="02020603050405020304" pitchFamily="18" charset="0"/>
              <a:cs typeface="Times New Roman" panose="02020603050405020304" pitchFamily="18" charset="0"/>
            </a:rPr>
            <a:t>; </a:t>
          </a:r>
        </a:p>
      </dgm:t>
    </dgm:pt>
    <dgm:pt modelId="{63273D9A-4CF9-4DF9-A000-78789458F2F4}" type="parTrans" cxnId="{D510ABDA-3CE7-49DC-8D1C-36407ABD7446}">
      <dgm:prSet/>
      <dgm:spPr/>
      <dgm:t>
        <a:bodyPr/>
        <a:lstStyle/>
        <a:p>
          <a:endParaRPr lang="uk-UA"/>
        </a:p>
      </dgm:t>
    </dgm:pt>
    <dgm:pt modelId="{08BCCFEC-23F4-42F4-A9E0-A99D0CA7C668}" type="sibTrans" cxnId="{D510ABDA-3CE7-49DC-8D1C-36407ABD7446}">
      <dgm:prSet/>
      <dgm:spPr/>
      <dgm:t>
        <a:bodyPr/>
        <a:lstStyle/>
        <a:p>
          <a:endParaRPr lang="uk-UA"/>
        </a:p>
      </dgm:t>
    </dgm:pt>
    <dgm:pt modelId="{32B0A7F1-2D54-487D-95AD-4BEC6AE504BD}">
      <dgm:prSet/>
      <dgm:spPr>
        <a:solidFill>
          <a:schemeClr val="accent1">
            <a:lumMod val="20000"/>
            <a:lumOff val="80000"/>
          </a:schemeClr>
        </a:solidFill>
      </dgm:spPr>
      <dgm:t>
        <a:bodyPr/>
        <a:lstStyle/>
        <a:p>
          <a:pPr algn="just">
            <a:buFont typeface="Arial" panose="020B0604020202020204" pitchFamily="34" charset="0"/>
            <a:buChar char="•"/>
          </a:pPr>
          <a:r>
            <a:rPr lang="ru-RU" b="0" i="0" u="none" dirty="0" err="1">
              <a:solidFill>
                <a:schemeClr val="tx1"/>
              </a:solidFill>
              <a:latin typeface="Times New Roman" panose="02020603050405020304" pitchFamily="18" charset="0"/>
              <a:cs typeface="Times New Roman" panose="02020603050405020304" pitchFamily="18" charset="0"/>
            </a:rPr>
            <a:t>техногенні</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територіальні</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утворення</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різного</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вигляду</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ієрархічного</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рівня</a:t>
          </a:r>
          <a:endParaRPr lang="ru-RU" b="0" i="0" u="none" dirty="0">
            <a:solidFill>
              <a:schemeClr val="tx1"/>
            </a:solidFill>
            <a:latin typeface="Times New Roman" panose="02020603050405020304" pitchFamily="18" charset="0"/>
            <a:cs typeface="Times New Roman" panose="02020603050405020304" pitchFamily="18" charset="0"/>
          </a:endParaRPr>
        </a:p>
      </dgm:t>
    </dgm:pt>
    <dgm:pt modelId="{C5BDABB5-3CF1-48F8-A160-B1303B460F9B}" type="parTrans" cxnId="{3C83F0D2-452B-4C6C-A2D9-9DD1E7CFC2FB}">
      <dgm:prSet/>
      <dgm:spPr/>
      <dgm:t>
        <a:bodyPr/>
        <a:lstStyle/>
        <a:p>
          <a:endParaRPr lang="uk-UA"/>
        </a:p>
      </dgm:t>
    </dgm:pt>
    <dgm:pt modelId="{66A01B3A-6A09-449A-9FFA-6B4E879E1FBD}" type="sibTrans" cxnId="{3C83F0D2-452B-4C6C-A2D9-9DD1E7CFC2FB}">
      <dgm:prSet/>
      <dgm:spPr/>
      <dgm:t>
        <a:bodyPr/>
        <a:lstStyle/>
        <a:p>
          <a:endParaRPr lang="uk-UA"/>
        </a:p>
      </dgm:t>
    </dgm:pt>
    <dgm:pt modelId="{2FD4E853-C663-445C-8E70-9B223E6C74C5}" type="pres">
      <dgm:prSet presAssocID="{6E386C76-69EA-496D-A905-37EFAC942209}" presName="linear" presStyleCnt="0">
        <dgm:presLayoutVars>
          <dgm:dir/>
          <dgm:animLvl val="lvl"/>
          <dgm:resizeHandles val="exact"/>
        </dgm:presLayoutVars>
      </dgm:prSet>
      <dgm:spPr/>
    </dgm:pt>
    <dgm:pt modelId="{2A95CA5B-EE9C-4A9E-9B1A-CBEB36377817}" type="pres">
      <dgm:prSet presAssocID="{2158A642-2BDB-40EC-B3BB-7E7FB420D3D3}" presName="parentLin" presStyleCnt="0"/>
      <dgm:spPr/>
    </dgm:pt>
    <dgm:pt modelId="{8FFD3A4C-D188-43D9-A541-4A69524376B6}" type="pres">
      <dgm:prSet presAssocID="{2158A642-2BDB-40EC-B3BB-7E7FB420D3D3}" presName="parentLeftMargin" presStyleLbl="node1" presStyleIdx="0" presStyleCnt="4"/>
      <dgm:spPr/>
    </dgm:pt>
    <dgm:pt modelId="{39C97E29-3B97-48D6-BFB0-1677AF388B37}" type="pres">
      <dgm:prSet presAssocID="{2158A642-2BDB-40EC-B3BB-7E7FB420D3D3}" presName="parentText" presStyleLbl="node1" presStyleIdx="0" presStyleCnt="4" custScaleX="121277">
        <dgm:presLayoutVars>
          <dgm:chMax val="0"/>
          <dgm:bulletEnabled val="1"/>
        </dgm:presLayoutVars>
      </dgm:prSet>
      <dgm:spPr/>
    </dgm:pt>
    <dgm:pt modelId="{8E5CBA1D-A5D7-4AAC-8211-492298941774}" type="pres">
      <dgm:prSet presAssocID="{2158A642-2BDB-40EC-B3BB-7E7FB420D3D3}" presName="negativeSpace" presStyleCnt="0"/>
      <dgm:spPr/>
    </dgm:pt>
    <dgm:pt modelId="{F989CF77-0FA1-42A2-AF9E-7DC9DCDE3D90}" type="pres">
      <dgm:prSet presAssocID="{2158A642-2BDB-40EC-B3BB-7E7FB420D3D3}" presName="childText" presStyleLbl="conFgAcc1" presStyleIdx="0" presStyleCnt="4">
        <dgm:presLayoutVars>
          <dgm:bulletEnabled val="1"/>
        </dgm:presLayoutVars>
      </dgm:prSet>
      <dgm:spPr>
        <a:ln>
          <a:solidFill>
            <a:srgbClr val="262B32"/>
          </a:solidFill>
        </a:ln>
      </dgm:spPr>
    </dgm:pt>
    <dgm:pt modelId="{C57AEA1B-A3FE-4D09-9D67-71B90B4DB4B6}" type="pres">
      <dgm:prSet presAssocID="{E5D109D6-C785-4A24-BA88-56B5FEB6D430}" presName="spaceBetweenRectangles" presStyleCnt="0"/>
      <dgm:spPr/>
    </dgm:pt>
    <dgm:pt modelId="{3AC70BCF-0EEA-45B5-B619-23E820C1028E}" type="pres">
      <dgm:prSet presAssocID="{A5E44022-AB4A-466D-8A8C-977742EC9D73}" presName="parentLin" presStyleCnt="0"/>
      <dgm:spPr/>
    </dgm:pt>
    <dgm:pt modelId="{6F32E5BB-C737-4CC6-B614-F274C8D17B7B}" type="pres">
      <dgm:prSet presAssocID="{A5E44022-AB4A-466D-8A8C-977742EC9D73}" presName="parentLeftMargin" presStyleLbl="node1" presStyleIdx="0" presStyleCnt="4"/>
      <dgm:spPr/>
    </dgm:pt>
    <dgm:pt modelId="{23DE6EFA-B157-4625-933C-05DA210B4E6C}" type="pres">
      <dgm:prSet presAssocID="{A5E44022-AB4A-466D-8A8C-977742EC9D73}" presName="parentText" presStyleLbl="node1" presStyleIdx="1" presStyleCnt="4" custScaleX="121277">
        <dgm:presLayoutVars>
          <dgm:chMax val="0"/>
          <dgm:bulletEnabled val="1"/>
        </dgm:presLayoutVars>
      </dgm:prSet>
      <dgm:spPr/>
    </dgm:pt>
    <dgm:pt modelId="{E704607C-34AF-4EC5-8EEB-F24DCBB534A5}" type="pres">
      <dgm:prSet presAssocID="{A5E44022-AB4A-466D-8A8C-977742EC9D73}" presName="negativeSpace" presStyleCnt="0"/>
      <dgm:spPr/>
    </dgm:pt>
    <dgm:pt modelId="{C210F610-9984-4B7D-9B60-38BC9D4B42BA}" type="pres">
      <dgm:prSet presAssocID="{A5E44022-AB4A-466D-8A8C-977742EC9D73}" presName="childText" presStyleLbl="conFgAcc1" presStyleIdx="1" presStyleCnt="4">
        <dgm:presLayoutVars>
          <dgm:bulletEnabled val="1"/>
        </dgm:presLayoutVars>
      </dgm:prSet>
      <dgm:spPr>
        <a:ln>
          <a:solidFill>
            <a:srgbClr val="262B32"/>
          </a:solidFill>
        </a:ln>
      </dgm:spPr>
    </dgm:pt>
    <dgm:pt modelId="{9716CB66-7900-408E-9416-F5A026F07E7D}" type="pres">
      <dgm:prSet presAssocID="{0EBA8861-1701-4C5F-8A70-6BD0546B8BC5}" presName="spaceBetweenRectangles" presStyleCnt="0"/>
      <dgm:spPr/>
    </dgm:pt>
    <dgm:pt modelId="{A985ADEC-40A9-4551-BD91-EE2D9C6CC02A}" type="pres">
      <dgm:prSet presAssocID="{C0C5E733-6B1E-40A0-9D65-C280A7FDFA12}" presName="parentLin" presStyleCnt="0"/>
      <dgm:spPr/>
    </dgm:pt>
    <dgm:pt modelId="{D0EEF7CF-543B-41F5-A43E-B60A95A0B888}" type="pres">
      <dgm:prSet presAssocID="{C0C5E733-6B1E-40A0-9D65-C280A7FDFA12}" presName="parentLeftMargin" presStyleLbl="node1" presStyleIdx="1" presStyleCnt="4"/>
      <dgm:spPr/>
    </dgm:pt>
    <dgm:pt modelId="{359EEEFD-51D1-4719-8EAD-037557340118}" type="pres">
      <dgm:prSet presAssocID="{C0C5E733-6B1E-40A0-9D65-C280A7FDFA12}" presName="parentText" presStyleLbl="node1" presStyleIdx="2" presStyleCnt="4" custScaleX="121277">
        <dgm:presLayoutVars>
          <dgm:chMax val="0"/>
          <dgm:bulletEnabled val="1"/>
        </dgm:presLayoutVars>
      </dgm:prSet>
      <dgm:spPr/>
    </dgm:pt>
    <dgm:pt modelId="{E2D700C0-0ACC-445E-ABD6-4719538DF1E2}" type="pres">
      <dgm:prSet presAssocID="{C0C5E733-6B1E-40A0-9D65-C280A7FDFA12}" presName="negativeSpace" presStyleCnt="0"/>
      <dgm:spPr/>
    </dgm:pt>
    <dgm:pt modelId="{56899099-5532-44C6-BFE0-441FDA76730F}" type="pres">
      <dgm:prSet presAssocID="{C0C5E733-6B1E-40A0-9D65-C280A7FDFA12}" presName="childText" presStyleLbl="conFgAcc1" presStyleIdx="2" presStyleCnt="4">
        <dgm:presLayoutVars>
          <dgm:bulletEnabled val="1"/>
        </dgm:presLayoutVars>
      </dgm:prSet>
      <dgm:spPr>
        <a:ln>
          <a:solidFill>
            <a:srgbClr val="262B32"/>
          </a:solidFill>
        </a:ln>
      </dgm:spPr>
    </dgm:pt>
    <dgm:pt modelId="{FF602FF2-8AAB-4072-AE0F-4242F0CC53FA}" type="pres">
      <dgm:prSet presAssocID="{08BCCFEC-23F4-42F4-A9E0-A99D0CA7C668}" presName="spaceBetweenRectangles" presStyleCnt="0"/>
      <dgm:spPr/>
    </dgm:pt>
    <dgm:pt modelId="{B332CA3E-6803-4713-B793-D5391CC69AF6}" type="pres">
      <dgm:prSet presAssocID="{32B0A7F1-2D54-487D-95AD-4BEC6AE504BD}" presName="parentLin" presStyleCnt="0"/>
      <dgm:spPr/>
    </dgm:pt>
    <dgm:pt modelId="{EC58B049-C251-41A1-8C9E-D548DB3BD2D7}" type="pres">
      <dgm:prSet presAssocID="{32B0A7F1-2D54-487D-95AD-4BEC6AE504BD}" presName="parentLeftMargin" presStyleLbl="node1" presStyleIdx="2" presStyleCnt="4"/>
      <dgm:spPr/>
    </dgm:pt>
    <dgm:pt modelId="{1D00682E-E6FA-4038-A405-1F9CC86BB6E0}" type="pres">
      <dgm:prSet presAssocID="{32B0A7F1-2D54-487D-95AD-4BEC6AE504BD}" presName="parentText" presStyleLbl="node1" presStyleIdx="3" presStyleCnt="4" custScaleX="121277">
        <dgm:presLayoutVars>
          <dgm:chMax val="0"/>
          <dgm:bulletEnabled val="1"/>
        </dgm:presLayoutVars>
      </dgm:prSet>
      <dgm:spPr/>
    </dgm:pt>
    <dgm:pt modelId="{EAB8C7A4-FEF8-4B52-B08B-4209ADB6EBAB}" type="pres">
      <dgm:prSet presAssocID="{32B0A7F1-2D54-487D-95AD-4BEC6AE504BD}" presName="negativeSpace" presStyleCnt="0"/>
      <dgm:spPr/>
    </dgm:pt>
    <dgm:pt modelId="{693F7E42-5AB9-4026-A0AF-33DA80C2A6CF}" type="pres">
      <dgm:prSet presAssocID="{32B0A7F1-2D54-487D-95AD-4BEC6AE504BD}" presName="childText" presStyleLbl="conFgAcc1" presStyleIdx="3" presStyleCnt="4">
        <dgm:presLayoutVars>
          <dgm:bulletEnabled val="1"/>
        </dgm:presLayoutVars>
      </dgm:prSet>
      <dgm:spPr>
        <a:ln>
          <a:solidFill>
            <a:srgbClr val="262B32"/>
          </a:solidFill>
        </a:ln>
      </dgm:spPr>
    </dgm:pt>
  </dgm:ptLst>
  <dgm:cxnLst>
    <dgm:cxn modelId="{0F343A0D-6D7C-422C-AEFD-A8E79DFA12BD}" type="presOf" srcId="{2158A642-2BDB-40EC-B3BB-7E7FB420D3D3}" destId="{8FFD3A4C-D188-43D9-A541-4A69524376B6}" srcOrd="0" destOrd="0" presId="urn:microsoft.com/office/officeart/2005/8/layout/list1"/>
    <dgm:cxn modelId="{1EA4E020-7485-479A-90FD-2CA273B66A6E}" type="presOf" srcId="{A5E44022-AB4A-466D-8A8C-977742EC9D73}" destId="{6F32E5BB-C737-4CC6-B614-F274C8D17B7B}" srcOrd="0" destOrd="0" presId="urn:microsoft.com/office/officeart/2005/8/layout/list1"/>
    <dgm:cxn modelId="{3445A45E-50D9-4BCA-BEC8-D031FABB4A8D}" type="presOf" srcId="{32B0A7F1-2D54-487D-95AD-4BEC6AE504BD}" destId="{1D00682E-E6FA-4038-A405-1F9CC86BB6E0}" srcOrd="1" destOrd="0" presId="urn:microsoft.com/office/officeart/2005/8/layout/list1"/>
    <dgm:cxn modelId="{784E8A61-2418-4D69-83EA-61E7EC2F7FD6}" type="presOf" srcId="{C0C5E733-6B1E-40A0-9D65-C280A7FDFA12}" destId="{D0EEF7CF-543B-41F5-A43E-B60A95A0B888}" srcOrd="0" destOrd="0" presId="urn:microsoft.com/office/officeart/2005/8/layout/list1"/>
    <dgm:cxn modelId="{EF2D386C-0EDB-4C0B-B7C3-6E6F558E0537}" type="presOf" srcId="{2158A642-2BDB-40EC-B3BB-7E7FB420D3D3}" destId="{39C97E29-3B97-48D6-BFB0-1677AF388B37}" srcOrd="1" destOrd="0" presId="urn:microsoft.com/office/officeart/2005/8/layout/list1"/>
    <dgm:cxn modelId="{A3D3B579-4102-4BE1-8D99-CC8C18491BD5}" srcId="{6E386C76-69EA-496D-A905-37EFAC942209}" destId="{2158A642-2BDB-40EC-B3BB-7E7FB420D3D3}" srcOrd="0" destOrd="0" parTransId="{32747433-2841-4F44-83B3-66F24F167A37}" sibTransId="{E5D109D6-C785-4A24-BA88-56B5FEB6D430}"/>
    <dgm:cxn modelId="{4EBC9C7B-BB75-4AED-B329-E12459B27EFD}" type="presOf" srcId="{A5E44022-AB4A-466D-8A8C-977742EC9D73}" destId="{23DE6EFA-B157-4625-933C-05DA210B4E6C}" srcOrd="1" destOrd="0" presId="urn:microsoft.com/office/officeart/2005/8/layout/list1"/>
    <dgm:cxn modelId="{AF651A95-D75A-4B4B-9BF7-37A6872C8D7A}" type="presOf" srcId="{6E386C76-69EA-496D-A905-37EFAC942209}" destId="{2FD4E853-C663-445C-8E70-9B223E6C74C5}" srcOrd="0" destOrd="0" presId="urn:microsoft.com/office/officeart/2005/8/layout/list1"/>
    <dgm:cxn modelId="{72F454A0-042C-454D-8135-F1B600AF1FAF}" srcId="{6E386C76-69EA-496D-A905-37EFAC942209}" destId="{A5E44022-AB4A-466D-8A8C-977742EC9D73}" srcOrd="1" destOrd="0" parTransId="{1053ED7D-1440-40CA-A773-85CC49BF2B6F}" sibTransId="{0EBA8861-1701-4C5F-8A70-6BD0546B8BC5}"/>
    <dgm:cxn modelId="{ED700DB3-2C4E-4B10-9E6A-8A8E14E01695}" type="presOf" srcId="{C0C5E733-6B1E-40A0-9D65-C280A7FDFA12}" destId="{359EEEFD-51D1-4719-8EAD-037557340118}" srcOrd="1" destOrd="0" presId="urn:microsoft.com/office/officeart/2005/8/layout/list1"/>
    <dgm:cxn modelId="{726C71B6-8D79-4258-828C-A5BEAA4D75C5}" type="presOf" srcId="{32B0A7F1-2D54-487D-95AD-4BEC6AE504BD}" destId="{EC58B049-C251-41A1-8C9E-D548DB3BD2D7}" srcOrd="0" destOrd="0" presId="urn:microsoft.com/office/officeart/2005/8/layout/list1"/>
    <dgm:cxn modelId="{3C83F0D2-452B-4C6C-A2D9-9DD1E7CFC2FB}" srcId="{6E386C76-69EA-496D-A905-37EFAC942209}" destId="{32B0A7F1-2D54-487D-95AD-4BEC6AE504BD}" srcOrd="3" destOrd="0" parTransId="{C5BDABB5-3CF1-48F8-A160-B1303B460F9B}" sibTransId="{66A01B3A-6A09-449A-9FFA-6B4E879E1FBD}"/>
    <dgm:cxn modelId="{D510ABDA-3CE7-49DC-8D1C-36407ABD7446}" srcId="{6E386C76-69EA-496D-A905-37EFAC942209}" destId="{C0C5E733-6B1E-40A0-9D65-C280A7FDFA12}" srcOrd="2" destOrd="0" parTransId="{63273D9A-4CF9-4DF9-A000-78789458F2F4}" sibTransId="{08BCCFEC-23F4-42F4-A9E0-A99D0CA7C668}"/>
    <dgm:cxn modelId="{D23A82C0-2423-41EA-BCF5-FF802186502F}" type="presParOf" srcId="{2FD4E853-C663-445C-8E70-9B223E6C74C5}" destId="{2A95CA5B-EE9C-4A9E-9B1A-CBEB36377817}" srcOrd="0" destOrd="0" presId="urn:microsoft.com/office/officeart/2005/8/layout/list1"/>
    <dgm:cxn modelId="{A8911B13-C956-4C25-8248-7E90754C3B52}" type="presParOf" srcId="{2A95CA5B-EE9C-4A9E-9B1A-CBEB36377817}" destId="{8FFD3A4C-D188-43D9-A541-4A69524376B6}" srcOrd="0" destOrd="0" presId="urn:microsoft.com/office/officeart/2005/8/layout/list1"/>
    <dgm:cxn modelId="{0655807D-F7C9-488A-B3F7-9FCEC6F04FA4}" type="presParOf" srcId="{2A95CA5B-EE9C-4A9E-9B1A-CBEB36377817}" destId="{39C97E29-3B97-48D6-BFB0-1677AF388B37}" srcOrd="1" destOrd="0" presId="urn:microsoft.com/office/officeart/2005/8/layout/list1"/>
    <dgm:cxn modelId="{00DF3DB7-D5F5-488C-8A13-CCC5E922D067}" type="presParOf" srcId="{2FD4E853-C663-445C-8E70-9B223E6C74C5}" destId="{8E5CBA1D-A5D7-4AAC-8211-492298941774}" srcOrd="1" destOrd="0" presId="urn:microsoft.com/office/officeart/2005/8/layout/list1"/>
    <dgm:cxn modelId="{E0F03140-C5FD-4000-BD0D-6E2306D1A4F7}" type="presParOf" srcId="{2FD4E853-C663-445C-8E70-9B223E6C74C5}" destId="{F989CF77-0FA1-42A2-AF9E-7DC9DCDE3D90}" srcOrd="2" destOrd="0" presId="urn:microsoft.com/office/officeart/2005/8/layout/list1"/>
    <dgm:cxn modelId="{7F16B2FD-53F7-4259-8E42-BEB976728251}" type="presParOf" srcId="{2FD4E853-C663-445C-8E70-9B223E6C74C5}" destId="{C57AEA1B-A3FE-4D09-9D67-71B90B4DB4B6}" srcOrd="3" destOrd="0" presId="urn:microsoft.com/office/officeart/2005/8/layout/list1"/>
    <dgm:cxn modelId="{06764EAB-A574-43D1-96B3-92DDAAEBA9CF}" type="presParOf" srcId="{2FD4E853-C663-445C-8E70-9B223E6C74C5}" destId="{3AC70BCF-0EEA-45B5-B619-23E820C1028E}" srcOrd="4" destOrd="0" presId="urn:microsoft.com/office/officeart/2005/8/layout/list1"/>
    <dgm:cxn modelId="{03AF419C-0204-491C-B003-D2902923C050}" type="presParOf" srcId="{3AC70BCF-0EEA-45B5-B619-23E820C1028E}" destId="{6F32E5BB-C737-4CC6-B614-F274C8D17B7B}" srcOrd="0" destOrd="0" presId="urn:microsoft.com/office/officeart/2005/8/layout/list1"/>
    <dgm:cxn modelId="{EC29F383-0798-40FF-82A8-9D89B6FB9792}" type="presParOf" srcId="{3AC70BCF-0EEA-45B5-B619-23E820C1028E}" destId="{23DE6EFA-B157-4625-933C-05DA210B4E6C}" srcOrd="1" destOrd="0" presId="urn:microsoft.com/office/officeart/2005/8/layout/list1"/>
    <dgm:cxn modelId="{50BE944E-B25E-4C98-BED5-CA8AB7B157D1}" type="presParOf" srcId="{2FD4E853-C663-445C-8E70-9B223E6C74C5}" destId="{E704607C-34AF-4EC5-8EEB-F24DCBB534A5}" srcOrd="5" destOrd="0" presId="urn:microsoft.com/office/officeart/2005/8/layout/list1"/>
    <dgm:cxn modelId="{07263AE8-E627-474B-913E-8834E812044A}" type="presParOf" srcId="{2FD4E853-C663-445C-8E70-9B223E6C74C5}" destId="{C210F610-9984-4B7D-9B60-38BC9D4B42BA}" srcOrd="6" destOrd="0" presId="urn:microsoft.com/office/officeart/2005/8/layout/list1"/>
    <dgm:cxn modelId="{B0310C06-C371-4724-A18A-BC18E47BB230}" type="presParOf" srcId="{2FD4E853-C663-445C-8E70-9B223E6C74C5}" destId="{9716CB66-7900-408E-9416-F5A026F07E7D}" srcOrd="7" destOrd="0" presId="urn:microsoft.com/office/officeart/2005/8/layout/list1"/>
    <dgm:cxn modelId="{C921647A-7EE1-48D1-89A5-E6574F2C38F8}" type="presParOf" srcId="{2FD4E853-C663-445C-8E70-9B223E6C74C5}" destId="{A985ADEC-40A9-4551-BD91-EE2D9C6CC02A}" srcOrd="8" destOrd="0" presId="urn:microsoft.com/office/officeart/2005/8/layout/list1"/>
    <dgm:cxn modelId="{D450CAB4-A3FC-41B9-93AC-F6AEECCA3761}" type="presParOf" srcId="{A985ADEC-40A9-4551-BD91-EE2D9C6CC02A}" destId="{D0EEF7CF-543B-41F5-A43E-B60A95A0B888}" srcOrd="0" destOrd="0" presId="urn:microsoft.com/office/officeart/2005/8/layout/list1"/>
    <dgm:cxn modelId="{4839EC2B-47E8-440E-B431-1D281B15D454}" type="presParOf" srcId="{A985ADEC-40A9-4551-BD91-EE2D9C6CC02A}" destId="{359EEEFD-51D1-4719-8EAD-037557340118}" srcOrd="1" destOrd="0" presId="urn:microsoft.com/office/officeart/2005/8/layout/list1"/>
    <dgm:cxn modelId="{5E635446-5F69-4B5F-BEC5-76A004BAEBBB}" type="presParOf" srcId="{2FD4E853-C663-445C-8E70-9B223E6C74C5}" destId="{E2D700C0-0ACC-445E-ABD6-4719538DF1E2}" srcOrd="9" destOrd="0" presId="urn:microsoft.com/office/officeart/2005/8/layout/list1"/>
    <dgm:cxn modelId="{E7D368C7-3712-4051-9F13-44066B05887B}" type="presParOf" srcId="{2FD4E853-C663-445C-8E70-9B223E6C74C5}" destId="{56899099-5532-44C6-BFE0-441FDA76730F}" srcOrd="10" destOrd="0" presId="urn:microsoft.com/office/officeart/2005/8/layout/list1"/>
    <dgm:cxn modelId="{A7EB7798-A765-4153-8975-F93F090A0320}" type="presParOf" srcId="{2FD4E853-C663-445C-8E70-9B223E6C74C5}" destId="{FF602FF2-8AAB-4072-AE0F-4242F0CC53FA}" srcOrd="11" destOrd="0" presId="urn:microsoft.com/office/officeart/2005/8/layout/list1"/>
    <dgm:cxn modelId="{EB4DF4C9-DF6D-49BF-A5F5-17296AB6FCE8}" type="presParOf" srcId="{2FD4E853-C663-445C-8E70-9B223E6C74C5}" destId="{B332CA3E-6803-4713-B793-D5391CC69AF6}" srcOrd="12" destOrd="0" presId="urn:microsoft.com/office/officeart/2005/8/layout/list1"/>
    <dgm:cxn modelId="{FE85993A-209C-4780-B0EE-EDD17F960732}" type="presParOf" srcId="{B332CA3E-6803-4713-B793-D5391CC69AF6}" destId="{EC58B049-C251-41A1-8C9E-D548DB3BD2D7}" srcOrd="0" destOrd="0" presId="urn:microsoft.com/office/officeart/2005/8/layout/list1"/>
    <dgm:cxn modelId="{0C76F0CC-0B62-4B74-91CB-5305019CCBD9}" type="presParOf" srcId="{B332CA3E-6803-4713-B793-D5391CC69AF6}" destId="{1D00682E-E6FA-4038-A405-1F9CC86BB6E0}" srcOrd="1" destOrd="0" presId="urn:microsoft.com/office/officeart/2005/8/layout/list1"/>
    <dgm:cxn modelId="{BE11E580-B39B-4928-87BC-DE9FF38C4600}" type="presParOf" srcId="{2FD4E853-C663-445C-8E70-9B223E6C74C5}" destId="{EAB8C7A4-FEF8-4B52-B08B-4209ADB6EBAB}" srcOrd="13" destOrd="0" presId="urn:microsoft.com/office/officeart/2005/8/layout/list1"/>
    <dgm:cxn modelId="{1C8E7644-0D19-41EF-8FAC-65F52E2329BD}" type="presParOf" srcId="{2FD4E853-C663-445C-8E70-9B223E6C74C5}" destId="{693F7E42-5AB9-4026-A0AF-33DA80C2A6CF}" srcOrd="14" destOrd="0" presId="urn:microsoft.com/office/officeart/2005/8/layout/list1"/>
  </dgm:cxnLst>
  <dgm:bg>
    <a:effectLst>
      <a:outerShdw blurRad="50800" dist="38100" dir="10800000" algn="r" rotWithShape="0">
        <a:prstClr val="black">
          <a:alpha val="40000"/>
        </a:prstClr>
      </a:out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F1769F-C492-4C35-BD50-CCEC0A38F412}">
      <dsp:nvSpPr>
        <dsp:cNvPr id="0" name=""/>
        <dsp:cNvSpPr/>
      </dsp:nvSpPr>
      <dsp:spPr>
        <a:xfrm>
          <a:off x="999471" y="2975"/>
          <a:ext cx="4363670"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uk-UA" sz="1100" b="0" i="0" u="none" kern="1200" dirty="0">
              <a:solidFill>
                <a:schemeClr val="tx1"/>
              </a:solidFill>
              <a:latin typeface="Times New Roman" panose="02020603050405020304" pitchFamily="18" charset="0"/>
              <a:cs typeface="Times New Roman" panose="02020603050405020304" pitchFamily="18" charset="0"/>
            </a:rPr>
            <a:t>Початкова інформація, яку збирають для складання карт, є неоднорідною для різних територій та об'єктів, а також сфер їх екологічної характеристики. До неї належать дані польових спостережень, матеріали дистанційного зондування, картографічні матеріали, створені раніше, текстові дані, відомості, які стосуються моніторингу довкілля, інформаційні системи екологічних даних тощо. Шляхи отримання даної інформації також різноманітні й залежать від об'єктів картографування, його тематики, наявних відомостей та інших умов, що визначають конкретне завдання по створенню карт. </a:t>
          </a:r>
          <a:endParaRPr lang="uk-UA" sz="1100" b="0" kern="1200" dirty="0">
            <a:solidFill>
              <a:schemeClr val="tx1"/>
            </a:solidFill>
            <a:latin typeface="Times New Roman" panose="02020603050405020304" pitchFamily="18" charset="0"/>
            <a:cs typeface="Times New Roman" panose="02020603050405020304" pitchFamily="18" charset="0"/>
          </a:endParaRPr>
        </a:p>
        <a:p>
          <a:pPr marL="0" lvl="0" indent="0" algn="ctr" defTabSz="488950">
            <a:lnSpc>
              <a:spcPct val="90000"/>
            </a:lnSpc>
            <a:spcBef>
              <a:spcPct val="0"/>
            </a:spcBef>
            <a:spcAft>
              <a:spcPct val="35000"/>
            </a:spcAft>
            <a:buNone/>
          </a:pPr>
          <a:r>
            <a:rPr lang="uk-UA" sz="1100" b="0" i="0" u="none" kern="1200" dirty="0">
              <a:solidFill>
                <a:schemeClr val="tx1"/>
              </a:solidFill>
              <a:latin typeface="Times New Roman" panose="02020603050405020304" pitchFamily="18" charset="0"/>
              <a:cs typeface="Times New Roman" panose="02020603050405020304" pitchFamily="18" charset="0"/>
            </a:rPr>
            <a:t>Картографічні бази включають цифрові карти і матричні контурні карти різних рівнів детальності, які мають різний початковий масштаб. </a:t>
          </a:r>
          <a:endParaRPr lang="uk-UA" sz="1100" b="0" kern="1200" dirty="0">
            <a:solidFill>
              <a:schemeClr val="tx1"/>
            </a:solidFill>
            <a:latin typeface="Times New Roman" panose="02020603050405020304" pitchFamily="18" charset="0"/>
            <a:cs typeface="Times New Roman" panose="02020603050405020304" pitchFamily="18" charset="0"/>
          </a:endParaRPr>
        </a:p>
        <a:p>
          <a:pPr marL="0" lvl="0" indent="0" algn="ctr" defTabSz="488950">
            <a:lnSpc>
              <a:spcPct val="90000"/>
            </a:lnSpc>
            <a:spcBef>
              <a:spcPct val="0"/>
            </a:spcBef>
            <a:spcAft>
              <a:spcPct val="35000"/>
            </a:spcAft>
            <a:buNone/>
          </a:pPr>
          <a:endParaRPr lang="uk-UA" sz="1100" kern="1200" dirty="0">
            <a:solidFill>
              <a:schemeClr val="tx1"/>
            </a:solidFill>
            <a:latin typeface="Times New Roman" panose="02020603050405020304" pitchFamily="18" charset="0"/>
            <a:cs typeface="Times New Roman" panose="02020603050405020304" pitchFamily="18" charset="0"/>
          </a:endParaRPr>
        </a:p>
      </dsp:txBody>
      <dsp:txXfrm>
        <a:off x="999471" y="2975"/>
        <a:ext cx="4363670" cy="2005563"/>
      </dsp:txXfrm>
    </dsp:sp>
    <dsp:sp modelId="{D376DC3B-FF7E-427E-B86E-5EB7EBE8DBEC}">
      <dsp:nvSpPr>
        <dsp:cNvPr id="0" name=""/>
        <dsp:cNvSpPr/>
      </dsp:nvSpPr>
      <dsp:spPr>
        <a:xfrm>
          <a:off x="5697402" y="2975"/>
          <a:ext cx="381872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ru-RU" sz="1100" b="0" i="0" u="none" kern="1200" dirty="0" err="1">
              <a:solidFill>
                <a:schemeClr val="tx1"/>
              </a:solidFill>
              <a:latin typeface="Times New Roman" panose="02020603050405020304" pitchFamily="18" charset="0"/>
              <a:cs typeface="Times New Roman" panose="02020603050405020304" pitchFamily="18" charset="0"/>
            </a:rPr>
            <a:t>Матричні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карти</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будуються</a:t>
          </a:r>
          <a:r>
            <a:rPr lang="ru-RU" sz="1100" b="0" i="0" u="none" kern="1200" dirty="0">
              <a:solidFill>
                <a:schemeClr val="tx1"/>
              </a:solidFill>
              <a:latin typeface="Times New Roman" panose="02020603050405020304" pitchFamily="18" charset="0"/>
              <a:cs typeface="Times New Roman" panose="02020603050405020304" pitchFamily="18" charset="0"/>
            </a:rPr>
            <a:t> на </a:t>
          </a:r>
          <a:r>
            <a:rPr lang="ru-RU" sz="1100" b="0" i="0" u="none" kern="1200" dirty="0" err="1">
              <a:solidFill>
                <a:schemeClr val="tx1"/>
              </a:solidFill>
              <a:latin typeface="Times New Roman" panose="02020603050405020304" pitchFamily="18" charset="0"/>
              <a:cs typeface="Times New Roman" panose="02020603050405020304" pitchFamily="18" charset="0"/>
            </a:rPr>
            <a:t>основі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приписування</a:t>
          </a:r>
          <a:r>
            <a:rPr lang="ru-RU" sz="1100" b="0" i="0" u="none" kern="1200" dirty="0">
              <a:solidFill>
                <a:schemeClr val="tx1"/>
              </a:solidFill>
              <a:latin typeface="Times New Roman" panose="02020603050405020304" pitchFamily="18" charset="0"/>
              <a:cs typeface="Times New Roman" panose="02020603050405020304" pitchFamily="18" charset="0"/>
            </a:rPr>
            <a:t> блокам </a:t>
          </a:r>
          <a:r>
            <a:rPr lang="ru-RU" sz="1100" b="0" i="0" u="none" kern="1200" dirty="0" err="1">
              <a:solidFill>
                <a:schemeClr val="tx1"/>
              </a:solidFill>
              <a:latin typeface="Times New Roman" panose="02020603050405020304" pitchFamily="18" charset="0"/>
              <a:cs typeface="Times New Roman" panose="02020603050405020304" pitchFamily="18" charset="0"/>
            </a:rPr>
            <a:t>моделі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цифрової</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або</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кодової</a:t>
          </a:r>
          <a:r>
            <a:rPr lang="ru-RU" sz="1100" b="0" i="0" u="none" kern="1200" dirty="0">
              <a:solidFill>
                <a:schemeClr val="tx1"/>
              </a:solidFill>
              <a:latin typeface="Times New Roman" panose="02020603050405020304" pitchFamily="18" charset="0"/>
              <a:cs typeface="Times New Roman" panose="02020603050405020304" pitchFamily="18" charset="0"/>
            </a:rPr>
            <a:t> характеристики. </a:t>
          </a:r>
          <a:r>
            <a:rPr lang="ru-RU" sz="1100" b="0" i="0" u="none" kern="1200" dirty="0" err="1">
              <a:solidFill>
                <a:schemeClr val="tx1"/>
              </a:solidFill>
              <a:latin typeface="Times New Roman" panose="02020603050405020304" pitchFamily="18" charset="0"/>
              <a:cs typeface="Times New Roman" panose="02020603050405020304" pitchFamily="18" charset="0"/>
            </a:rPr>
            <a:t>Цифрова</a:t>
          </a:r>
          <a:r>
            <a:rPr lang="ru-RU" sz="1100" b="0" i="0" u="none" kern="1200" dirty="0">
              <a:solidFill>
                <a:schemeClr val="tx1"/>
              </a:solidFill>
              <a:latin typeface="Times New Roman" panose="02020603050405020304" pitchFamily="18" charset="0"/>
              <a:cs typeface="Times New Roman" panose="02020603050405020304" pitchFamily="18" charset="0"/>
            </a:rPr>
            <a:t> характеристика </a:t>
          </a:r>
          <a:r>
            <a:rPr lang="ru-RU" sz="1100" b="0" i="0" u="none" kern="1200" dirty="0" err="1">
              <a:solidFill>
                <a:schemeClr val="tx1"/>
              </a:solidFill>
              <a:latin typeface="Times New Roman" panose="02020603050405020304" pitchFamily="18" charset="0"/>
              <a:cs typeface="Times New Roman" panose="02020603050405020304" pitchFamily="18" charset="0"/>
            </a:rPr>
            <a:t>визначає</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середнє</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значення</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певного</a:t>
          </a:r>
          <a:r>
            <a:rPr lang="ru-RU" sz="1100" b="0" i="0" u="none" kern="1200" dirty="0">
              <a:solidFill>
                <a:schemeClr val="tx1"/>
              </a:solidFill>
              <a:latin typeface="Times New Roman" panose="02020603050405020304" pitchFamily="18" charset="0"/>
              <a:cs typeface="Times New Roman" panose="02020603050405020304" pitchFamily="18" charset="0"/>
            </a:rPr>
            <a:t> параметру </a:t>
          </a:r>
          <a:r>
            <a:rPr lang="ru-RU" sz="1100" b="0" i="0" u="none" kern="1200" dirty="0" err="1">
              <a:solidFill>
                <a:schemeClr val="tx1"/>
              </a:solidFill>
              <a:latin typeface="Times New Roman" panose="02020603050405020304" pitchFamily="18" charset="0"/>
              <a:cs typeface="Times New Roman" panose="02020603050405020304" pitchFamily="18" charset="0"/>
            </a:rPr>
            <a:t>або</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показника</a:t>
          </a:r>
          <a:r>
            <a:rPr lang="ru-RU" sz="1100" b="0" i="0" u="none" kern="1200" dirty="0">
              <a:solidFill>
                <a:schemeClr val="tx1"/>
              </a:solidFill>
              <a:latin typeface="Times New Roman" panose="02020603050405020304" pitchFamily="18" charset="0"/>
              <a:cs typeface="Times New Roman" panose="02020603050405020304" pitchFamily="18" charset="0"/>
            </a:rPr>
            <a:t> в </a:t>
          </a:r>
          <a:r>
            <a:rPr lang="ru-RU" sz="1100" b="0" i="0" u="none" kern="1200" dirty="0" err="1">
              <a:solidFill>
                <a:schemeClr val="tx1"/>
              </a:solidFill>
              <a:latin typeface="Times New Roman" panose="02020603050405020304" pitchFamily="18" charset="0"/>
              <a:cs typeface="Times New Roman" panose="02020603050405020304" pitchFamily="18" charset="0"/>
            </a:rPr>
            <a:t>даному</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блоці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Наприклад</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середнє</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значення</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абсолютної</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відмітки</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поверхні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землі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середня</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потужність</a:t>
          </a:r>
          <a:r>
            <a:rPr lang="ru-RU" sz="1100" b="0" i="0" u="none" kern="1200" dirty="0">
              <a:solidFill>
                <a:schemeClr val="tx1"/>
              </a:solidFill>
              <a:latin typeface="Times New Roman" panose="02020603050405020304" pitchFamily="18" charset="0"/>
              <a:cs typeface="Times New Roman" panose="02020603050405020304" pitchFamily="18" charset="0"/>
            </a:rPr>
            <a:t> водоносного горизонту, </a:t>
          </a:r>
          <a:r>
            <a:rPr lang="ru-RU" sz="1100" b="0" i="0" u="none" kern="1200" dirty="0" err="1">
              <a:solidFill>
                <a:schemeClr val="tx1"/>
              </a:solidFill>
              <a:latin typeface="Times New Roman" panose="02020603050405020304" pitchFamily="18" charset="0"/>
              <a:cs typeface="Times New Roman" panose="02020603050405020304" pitchFamily="18" charset="0"/>
            </a:rPr>
            <a:t>відсоток</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лісистості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відносна</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забудованість</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території</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приналежність</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даного</a:t>
          </a:r>
          <a:r>
            <a:rPr lang="ru-RU" sz="1100" b="0" i="0" u="none" kern="1200" dirty="0">
              <a:solidFill>
                <a:schemeClr val="tx1"/>
              </a:solidFill>
              <a:latin typeface="Times New Roman" panose="02020603050405020304" pitchFamily="18" charset="0"/>
              <a:cs typeface="Times New Roman" panose="02020603050405020304" pitchFamily="18" charset="0"/>
            </a:rPr>
            <a:t> блоку до </a:t>
          </a:r>
          <a:r>
            <a:rPr lang="ru-RU" sz="1100" b="0" i="0" u="none" kern="1200" dirty="0" err="1">
              <a:solidFill>
                <a:schemeClr val="tx1"/>
              </a:solidFill>
              <a:latin typeface="Times New Roman" panose="02020603050405020304" pitchFamily="18" charset="0"/>
              <a:cs typeface="Times New Roman" panose="02020603050405020304" pitchFamily="18" charset="0"/>
            </a:rPr>
            <a:t>певного</a:t>
          </a:r>
          <a:r>
            <a:rPr lang="ru-RU" sz="1100" b="0" i="0" u="none" kern="1200" dirty="0">
              <a:solidFill>
                <a:schemeClr val="tx1"/>
              </a:solidFill>
              <a:latin typeface="Times New Roman" panose="02020603050405020304" pitchFamily="18" charset="0"/>
              <a:cs typeface="Times New Roman" panose="02020603050405020304" pitchFamily="18" charset="0"/>
            </a:rPr>
            <a:t> району </a:t>
          </a:r>
          <a:r>
            <a:rPr lang="ru-RU" sz="1100" b="0" i="0" u="none" kern="1200" dirty="0" err="1">
              <a:solidFill>
                <a:schemeClr val="tx1"/>
              </a:solidFill>
              <a:latin typeface="Times New Roman" panose="02020603050405020304" pitchFamily="18" charset="0"/>
              <a:cs typeface="Times New Roman" panose="02020603050405020304" pitchFamily="18" charset="0"/>
            </a:rPr>
            <a:t>або</a:t>
          </a:r>
          <a:r>
            <a:rPr lang="ru-RU" sz="1100" b="0" i="0" u="none" kern="1200" dirty="0">
              <a:solidFill>
                <a:schemeClr val="tx1"/>
              </a:solidFill>
              <a:latin typeface="Times New Roman" panose="02020603050405020304" pitchFamily="18" charset="0"/>
              <a:cs typeface="Times New Roman" panose="02020603050405020304" pitchFamily="18" charset="0"/>
            </a:rPr>
            <a:t> до </a:t>
          </a:r>
          <a:r>
            <a:rPr lang="ru-RU" sz="1100" b="0" i="0" u="none" kern="1200" dirty="0" err="1">
              <a:solidFill>
                <a:schemeClr val="tx1"/>
              </a:solidFill>
              <a:latin typeface="Times New Roman" panose="02020603050405020304" pitchFamily="18" charset="0"/>
              <a:cs typeface="Times New Roman" panose="02020603050405020304" pitchFamily="18" charset="0"/>
            </a:rPr>
            <a:t>певного</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річкового</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басейну</a:t>
          </a:r>
          <a:r>
            <a:rPr lang="ru-RU" sz="1100" b="0" i="0" u="none" kern="1200" dirty="0">
              <a:solidFill>
                <a:schemeClr val="tx1"/>
              </a:solidFill>
              <a:latin typeface="Times New Roman" panose="02020603050405020304" pitchFamily="18" charset="0"/>
              <a:cs typeface="Times New Roman" panose="02020603050405020304" pitchFamily="18" charset="0"/>
            </a:rPr>
            <a:t>. В </a:t>
          </a:r>
          <a:r>
            <a:rPr lang="ru-RU" sz="1100" b="0" i="0" u="none" kern="1200" dirty="0" err="1">
              <a:solidFill>
                <a:schemeClr val="tx1"/>
              </a:solidFill>
              <a:latin typeface="Times New Roman" panose="02020603050405020304" pitchFamily="18" charset="0"/>
              <a:cs typeface="Times New Roman" panose="02020603050405020304" pitchFamily="18" charset="0"/>
            </a:rPr>
            <a:t>останніх</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двох</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випадках</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даному</a:t>
          </a:r>
          <a:r>
            <a:rPr lang="ru-RU" sz="1100" b="0" i="0" u="none" kern="1200" dirty="0">
              <a:solidFill>
                <a:schemeClr val="tx1"/>
              </a:solidFill>
              <a:latin typeface="Times New Roman" panose="02020603050405020304" pitchFamily="18" charset="0"/>
              <a:cs typeface="Times New Roman" panose="02020603050405020304" pitchFamily="18" charset="0"/>
            </a:rPr>
            <a:t> блоку </a:t>
          </a:r>
          <a:r>
            <a:rPr lang="ru-RU" sz="1100" b="0" i="0" u="none" kern="1200" dirty="0" err="1">
              <a:solidFill>
                <a:schemeClr val="tx1"/>
              </a:solidFill>
              <a:latin typeface="Times New Roman" panose="02020603050405020304" pitchFamily="18" charset="0"/>
              <a:cs typeface="Times New Roman" panose="02020603050405020304" pitchFamily="18" charset="0"/>
            </a:rPr>
            <a:t>приписують</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певний</a:t>
          </a:r>
          <a:r>
            <a:rPr lang="ru-RU" sz="1100" b="0" i="0" u="none" kern="1200" dirty="0">
              <a:solidFill>
                <a:schemeClr val="tx1"/>
              </a:solidFill>
              <a:latin typeface="Times New Roman" panose="02020603050405020304" pitchFamily="18" charset="0"/>
              <a:cs typeface="Times New Roman" panose="02020603050405020304" pitchFamily="18" charset="0"/>
            </a:rPr>
            <a:t> код. </a:t>
          </a:r>
          <a:r>
            <a:rPr lang="ru-RU" sz="1100" b="0" i="0" u="none" kern="1200" dirty="0" err="1">
              <a:solidFill>
                <a:schemeClr val="tx1"/>
              </a:solidFill>
              <a:latin typeface="Times New Roman" panose="02020603050405020304" pitchFamily="18" charset="0"/>
              <a:cs typeface="Times New Roman" panose="02020603050405020304" pitchFamily="18" charset="0"/>
            </a:rPr>
            <a:t>Відповідно</a:t>
          </a:r>
          <a:r>
            <a:rPr lang="ru-RU" sz="1100" b="0" i="0" u="none" kern="1200" dirty="0">
              <a:solidFill>
                <a:schemeClr val="tx1"/>
              </a:solidFill>
              <a:latin typeface="Times New Roman" panose="02020603050405020304" pitchFamily="18" charset="0"/>
              <a:cs typeface="Times New Roman" panose="02020603050405020304" pitchFamily="18" charset="0"/>
            </a:rPr>
            <a:t>, в </a:t>
          </a:r>
          <a:r>
            <a:rPr lang="ru-RU" sz="1100" b="0" i="0" u="none" kern="1200" dirty="0" err="1">
              <a:solidFill>
                <a:schemeClr val="tx1"/>
              </a:solidFill>
              <a:latin typeface="Times New Roman" panose="02020603050405020304" pitchFamily="18" charset="0"/>
              <a:cs typeface="Times New Roman" panose="02020603050405020304" pitchFamily="18" charset="0"/>
            </a:rPr>
            <a:t>базі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даних</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зберігаються</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матриці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показників</a:t>
          </a:r>
          <a:r>
            <a:rPr lang="ru-RU" sz="1100" b="0" i="0" u="none" kern="1200" dirty="0">
              <a:solidFill>
                <a:schemeClr val="tx1"/>
              </a:solidFill>
              <a:latin typeface="Times New Roman" panose="02020603050405020304" pitchFamily="18" charset="0"/>
              <a:cs typeface="Times New Roman" panose="02020603050405020304" pitchFamily="18" charset="0"/>
            </a:rPr>
            <a:t> і </a:t>
          </a:r>
          <a:r>
            <a:rPr lang="ru-RU" sz="1100" b="0" i="0" u="none" kern="1200" dirty="0" err="1">
              <a:solidFill>
                <a:schemeClr val="tx1"/>
              </a:solidFill>
              <a:latin typeface="Times New Roman" panose="02020603050405020304" pitchFamily="18" charset="0"/>
              <a:cs typeface="Times New Roman" panose="02020603050405020304" pitchFamily="18" charset="0"/>
            </a:rPr>
            <a:t>параметрів</a:t>
          </a:r>
          <a:r>
            <a:rPr lang="ru-RU" sz="1100" b="0" i="0" u="none" kern="1200" dirty="0">
              <a:solidFill>
                <a:schemeClr val="tx1"/>
              </a:solidFill>
              <a:latin typeface="Times New Roman" panose="02020603050405020304" pitchFamily="18" charset="0"/>
              <a:cs typeface="Times New Roman" panose="02020603050405020304" pitchFamily="18" charset="0"/>
            </a:rPr>
            <a:t>. </a:t>
          </a:r>
          <a:endParaRPr lang="ru-RU" sz="1100" b="0" kern="1200" dirty="0">
            <a:solidFill>
              <a:schemeClr val="tx1"/>
            </a:solidFill>
            <a:latin typeface="Times New Roman" panose="02020603050405020304" pitchFamily="18" charset="0"/>
            <a:cs typeface="Times New Roman" panose="02020603050405020304" pitchFamily="18" charset="0"/>
          </a:endParaRPr>
        </a:p>
        <a:p>
          <a:pPr marL="0" lvl="0" indent="0" algn="ctr" defTabSz="488950">
            <a:lnSpc>
              <a:spcPct val="90000"/>
            </a:lnSpc>
            <a:spcBef>
              <a:spcPct val="0"/>
            </a:spcBef>
            <a:spcAft>
              <a:spcPct val="35000"/>
            </a:spcAft>
            <a:buNone/>
          </a:pPr>
          <a:endParaRPr lang="uk-UA" sz="1100" kern="1200" dirty="0">
            <a:solidFill>
              <a:schemeClr val="tx1"/>
            </a:solidFill>
            <a:latin typeface="Times New Roman" panose="02020603050405020304" pitchFamily="18" charset="0"/>
            <a:cs typeface="Times New Roman" panose="02020603050405020304" pitchFamily="18" charset="0"/>
          </a:endParaRPr>
        </a:p>
      </dsp:txBody>
      <dsp:txXfrm>
        <a:off x="5697402" y="2975"/>
        <a:ext cx="3818725" cy="2005563"/>
      </dsp:txXfrm>
    </dsp:sp>
    <dsp:sp modelId="{8EC75ABA-490E-4C24-B391-635633E41520}">
      <dsp:nvSpPr>
        <dsp:cNvPr id="0" name=""/>
        <dsp:cNvSpPr/>
      </dsp:nvSpPr>
      <dsp:spPr>
        <a:xfrm>
          <a:off x="1276339" y="2342799"/>
          <a:ext cx="3738937"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uk-UA" sz="1100" b="0" i="0" u="none" kern="1200" dirty="0">
              <a:solidFill>
                <a:schemeClr val="tx1"/>
              </a:solidFill>
              <a:latin typeface="Times New Roman" panose="02020603050405020304" pitchFamily="18" charset="0"/>
              <a:cs typeface="Times New Roman" panose="02020603050405020304" pitchFamily="18" charset="0"/>
            </a:rPr>
            <a:t>Контурні карти будуються шляхом виділення контурів полів об'єктів і показників, що мають однакові характеристики або значення. Наприклад, контури розподілу порід певного віку, ландшафтна карта, річкове русло. В базі даних в цьому випадку зберігається інформація тільки про контур об'єкту. </a:t>
          </a:r>
          <a:endParaRPr lang="uk-UA" sz="1100" b="0" kern="1200" dirty="0">
            <a:solidFill>
              <a:schemeClr val="tx1"/>
            </a:solidFill>
            <a:latin typeface="Times New Roman" panose="02020603050405020304" pitchFamily="18" charset="0"/>
            <a:cs typeface="Times New Roman" panose="02020603050405020304" pitchFamily="18" charset="0"/>
          </a:endParaRPr>
        </a:p>
        <a:p>
          <a:pPr marL="0" lvl="0" indent="0" algn="ctr" defTabSz="488950">
            <a:lnSpc>
              <a:spcPct val="90000"/>
            </a:lnSpc>
            <a:spcBef>
              <a:spcPct val="0"/>
            </a:spcBef>
            <a:spcAft>
              <a:spcPct val="35000"/>
            </a:spcAft>
            <a:buNone/>
          </a:pPr>
          <a:r>
            <a:rPr lang="ru-RU" sz="1100" b="0" i="0" u="none" kern="1200" dirty="0" err="1">
              <a:solidFill>
                <a:schemeClr val="tx1"/>
              </a:solidFill>
              <a:latin typeface="Times New Roman" panose="02020603050405020304" pitchFamily="18" charset="0"/>
              <a:cs typeface="Times New Roman" panose="02020603050405020304" pitchFamily="18" charset="0"/>
            </a:rPr>
            <a:t>Контурні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карти</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зручні</a:t>
          </a:r>
          <a:r>
            <a:rPr lang="ru-RU" sz="1100" b="0" i="0" u="none" kern="1200" dirty="0">
              <a:solidFill>
                <a:schemeClr val="tx1"/>
              </a:solidFill>
              <a:latin typeface="Times New Roman" panose="02020603050405020304" pitchFamily="18" charset="0"/>
              <a:cs typeface="Times New Roman" panose="02020603050405020304" pitchFamily="18" charset="0"/>
            </a:rPr>
            <a:t> для </a:t>
          </a:r>
          <a:r>
            <a:rPr lang="ru-RU" sz="1100" b="0" i="0" u="none" kern="1200" dirty="0" err="1">
              <a:solidFill>
                <a:schemeClr val="tx1"/>
              </a:solidFill>
              <a:latin typeface="Times New Roman" panose="02020603050405020304" pitchFamily="18" charset="0"/>
              <a:cs typeface="Times New Roman" panose="02020603050405020304" pitchFamily="18" charset="0"/>
            </a:rPr>
            <a:t>довідково</a:t>
          </a:r>
          <a:r>
            <a:rPr lang="ru-RU" sz="1100" b="0" i="0" u="none" kern="1200" dirty="0">
              <a:solidFill>
                <a:schemeClr val="tx1"/>
              </a:solidFill>
              <a:latin typeface="Times New Roman" panose="02020603050405020304" pitchFamily="18" charset="0"/>
              <a:cs typeface="Times New Roman" panose="02020603050405020304" pitchFamily="18" charset="0"/>
            </a:rPr>
            <a:t>–</a:t>
          </a:r>
          <a:r>
            <a:rPr lang="ru-RU" sz="1100" b="0" i="0" u="none" kern="1200" dirty="0" err="1">
              <a:solidFill>
                <a:schemeClr val="tx1"/>
              </a:solidFill>
              <a:latin typeface="Times New Roman" panose="02020603050405020304" pitchFamily="18" charset="0"/>
              <a:cs typeface="Times New Roman" panose="02020603050405020304" pitchFamily="18" charset="0"/>
            </a:rPr>
            <a:t>інформаційної</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системи</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внаслідок</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їх</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меншої</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умовності</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порівняно</a:t>
          </a:r>
          <a:r>
            <a:rPr lang="ru-RU" sz="1100" b="0" i="0" u="none" kern="1200" dirty="0">
              <a:solidFill>
                <a:schemeClr val="tx1"/>
              </a:solidFill>
              <a:latin typeface="Times New Roman" panose="02020603050405020304" pitchFamily="18" charset="0"/>
              <a:cs typeface="Times New Roman" panose="02020603050405020304" pitchFamily="18" charset="0"/>
            </a:rPr>
            <a:t> з </a:t>
          </a:r>
          <a:r>
            <a:rPr lang="ru-RU" sz="1100" b="0" i="0" u="none" kern="1200" dirty="0" err="1">
              <a:solidFill>
                <a:schemeClr val="tx1"/>
              </a:solidFill>
              <a:latin typeface="Times New Roman" panose="02020603050405020304" pitchFamily="18" charset="0"/>
              <a:cs typeface="Times New Roman" panose="02020603050405020304" pitchFamily="18" charset="0"/>
            </a:rPr>
            <a:t>матричними</a:t>
          </a:r>
          <a:r>
            <a:rPr lang="ru-RU" sz="1100" b="0" i="0" u="none" kern="1200" dirty="0">
              <a:solidFill>
                <a:schemeClr val="tx1"/>
              </a:solidFill>
              <a:latin typeface="Times New Roman" panose="02020603050405020304" pitchFamily="18" charset="0"/>
              <a:cs typeface="Times New Roman" panose="02020603050405020304" pitchFamily="18" charset="0"/>
            </a:rPr>
            <a:t>. Не </a:t>
          </a:r>
          <a:r>
            <a:rPr lang="ru-RU" sz="1100" b="0" i="0" u="none" kern="1200" dirty="0" err="1">
              <a:solidFill>
                <a:schemeClr val="tx1"/>
              </a:solidFill>
              <a:latin typeface="Times New Roman" panose="02020603050405020304" pitchFamily="18" charset="0"/>
              <a:cs typeface="Times New Roman" panose="02020603050405020304" pitchFamily="18" charset="0"/>
            </a:rPr>
            <a:t>виключається</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поєднання</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матричних</a:t>
          </a:r>
          <a:r>
            <a:rPr lang="ru-RU" sz="1100" b="0" i="0" u="none" kern="1200" dirty="0">
              <a:solidFill>
                <a:schemeClr val="tx1"/>
              </a:solidFill>
              <a:latin typeface="Times New Roman" panose="02020603050405020304" pitchFamily="18" charset="0"/>
              <a:cs typeface="Times New Roman" panose="02020603050405020304" pitchFamily="18" charset="0"/>
            </a:rPr>
            <a:t> і </a:t>
          </a:r>
          <a:r>
            <a:rPr lang="ru-RU" sz="1100" b="0" i="0" u="none" kern="1200" dirty="0" err="1">
              <a:solidFill>
                <a:schemeClr val="tx1"/>
              </a:solidFill>
              <a:latin typeface="Times New Roman" panose="02020603050405020304" pitchFamily="18" charset="0"/>
              <a:cs typeface="Times New Roman" panose="02020603050405020304" pitchFamily="18" charset="0"/>
            </a:rPr>
            <a:t>контурних</a:t>
          </a:r>
          <a:r>
            <a:rPr lang="ru-RU" sz="1100" b="0" i="0" u="none" kern="1200" dirty="0">
              <a:solidFill>
                <a:schemeClr val="tx1"/>
              </a:solidFill>
              <a:latin typeface="Times New Roman" panose="02020603050405020304" pitchFamily="18" charset="0"/>
              <a:cs typeface="Times New Roman" panose="02020603050405020304" pitchFamily="18" charset="0"/>
            </a:rPr>
            <a:t> карт для одного </a:t>
          </a:r>
          <a:r>
            <a:rPr lang="ru-RU" sz="1100" b="0" i="0" u="none" kern="1200" dirty="0" err="1">
              <a:solidFill>
                <a:schemeClr val="tx1"/>
              </a:solidFill>
              <a:latin typeface="Times New Roman" panose="02020603050405020304" pitchFamily="18" charset="0"/>
              <a:cs typeface="Times New Roman" panose="02020603050405020304" pitchFamily="18" charset="0"/>
            </a:rPr>
            <a:t>показника</a:t>
          </a:r>
          <a:r>
            <a:rPr lang="ru-RU" sz="1100" b="0" i="0" u="none" kern="1200" dirty="0">
              <a:solidFill>
                <a:schemeClr val="tx1"/>
              </a:solidFill>
              <a:latin typeface="Times New Roman" panose="02020603050405020304" pitchFamily="18" charset="0"/>
              <a:cs typeface="Times New Roman" panose="02020603050405020304" pitchFamily="18" charset="0"/>
            </a:rPr>
            <a:t> </a:t>
          </a:r>
          <a:r>
            <a:rPr lang="ru-RU" sz="1100" b="0" i="0" u="none" kern="1200" dirty="0" err="1">
              <a:solidFill>
                <a:schemeClr val="tx1"/>
              </a:solidFill>
              <a:latin typeface="Times New Roman" panose="02020603050405020304" pitchFamily="18" charset="0"/>
              <a:cs typeface="Times New Roman" panose="02020603050405020304" pitchFamily="18" charset="0"/>
            </a:rPr>
            <a:t>або</a:t>
          </a:r>
          <a:r>
            <a:rPr lang="ru-RU" sz="1100" b="0" i="0" u="none" kern="1200" dirty="0">
              <a:solidFill>
                <a:schemeClr val="tx1"/>
              </a:solidFill>
              <a:latin typeface="Times New Roman" panose="02020603050405020304" pitchFamily="18" charset="0"/>
              <a:cs typeface="Times New Roman" panose="02020603050405020304" pitchFamily="18" charset="0"/>
            </a:rPr>
            <a:t> характеристики. </a:t>
          </a:r>
          <a:endParaRPr lang="ru-RU" sz="1100" b="0" kern="1200" dirty="0">
            <a:solidFill>
              <a:schemeClr val="tx1"/>
            </a:solidFill>
            <a:latin typeface="Times New Roman" panose="02020603050405020304" pitchFamily="18" charset="0"/>
            <a:cs typeface="Times New Roman" panose="02020603050405020304" pitchFamily="18" charset="0"/>
          </a:endParaRPr>
        </a:p>
        <a:p>
          <a:pPr marL="0" lvl="0" indent="0" algn="ctr" defTabSz="488950">
            <a:lnSpc>
              <a:spcPct val="90000"/>
            </a:lnSpc>
            <a:spcBef>
              <a:spcPct val="0"/>
            </a:spcBef>
            <a:spcAft>
              <a:spcPct val="35000"/>
            </a:spcAft>
            <a:buNone/>
          </a:pPr>
          <a:endParaRPr lang="uk-UA" sz="1100" kern="1200" dirty="0">
            <a:solidFill>
              <a:schemeClr val="tx1"/>
            </a:solidFill>
            <a:latin typeface="Times New Roman" panose="02020603050405020304" pitchFamily="18" charset="0"/>
            <a:cs typeface="Times New Roman" panose="02020603050405020304" pitchFamily="18" charset="0"/>
          </a:endParaRPr>
        </a:p>
      </dsp:txBody>
      <dsp:txXfrm>
        <a:off x="1276339" y="2342799"/>
        <a:ext cx="3738937" cy="2005563"/>
      </dsp:txXfrm>
    </dsp:sp>
    <dsp:sp modelId="{1AA2E136-D8A3-4271-B45F-9BBF5D43825F}">
      <dsp:nvSpPr>
        <dsp:cNvPr id="0" name=""/>
        <dsp:cNvSpPr/>
      </dsp:nvSpPr>
      <dsp:spPr>
        <a:xfrm>
          <a:off x="5349537" y="2342799"/>
          <a:ext cx="3889722"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uk-UA" sz="1100" b="0" i="0" u="none" kern="1200" dirty="0">
              <a:solidFill>
                <a:schemeClr val="tx1"/>
              </a:solidFill>
              <a:latin typeface="Times New Roman" panose="02020603050405020304" pitchFamily="18" charset="0"/>
              <a:cs typeface="Times New Roman" panose="02020603050405020304" pitchFamily="18" charset="0"/>
            </a:rPr>
            <a:t>Сучасний етап картографування характеризується інтенсивним впровадженням ГІС–технологій і цифрових методів отримання карт з використанням відповідної інформації. Як указується в Концепції Національної програми інформатизації, в Україні, на основі картографічних баз даних, передбачається утворення багатоцільової інформаційно–технологічної бази з використанням геоінформаційних технологій збору, збереження, аналізу всієї сукупності відомостей для моделювання і подальшого прогнозу екологічного стану територій. </a:t>
          </a:r>
          <a:endParaRPr lang="uk-UA" sz="1100" b="0" kern="1200" dirty="0">
            <a:solidFill>
              <a:schemeClr val="tx1"/>
            </a:solidFill>
            <a:latin typeface="Times New Roman" panose="02020603050405020304" pitchFamily="18" charset="0"/>
            <a:cs typeface="Times New Roman" panose="02020603050405020304" pitchFamily="18" charset="0"/>
          </a:endParaRPr>
        </a:p>
        <a:p>
          <a:pPr marL="0" lvl="0" indent="0" algn="ctr" defTabSz="488950">
            <a:lnSpc>
              <a:spcPct val="90000"/>
            </a:lnSpc>
            <a:spcBef>
              <a:spcPct val="0"/>
            </a:spcBef>
            <a:spcAft>
              <a:spcPct val="35000"/>
            </a:spcAft>
            <a:buNone/>
          </a:pPr>
          <a:endParaRPr lang="uk-UA" sz="1100" kern="1200" dirty="0">
            <a:solidFill>
              <a:schemeClr val="tx1"/>
            </a:solidFill>
            <a:latin typeface="Times New Roman" panose="02020603050405020304" pitchFamily="18" charset="0"/>
            <a:cs typeface="Times New Roman" panose="02020603050405020304" pitchFamily="18" charset="0"/>
          </a:endParaRPr>
        </a:p>
      </dsp:txBody>
      <dsp:txXfrm>
        <a:off x="5349537" y="2342799"/>
        <a:ext cx="3889722" cy="20055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89CF77-0FA1-42A2-AF9E-7DC9DCDE3D90}">
      <dsp:nvSpPr>
        <dsp:cNvPr id="0" name=""/>
        <dsp:cNvSpPr/>
      </dsp:nvSpPr>
      <dsp:spPr>
        <a:xfrm>
          <a:off x="0" y="831303"/>
          <a:ext cx="10515600" cy="453600"/>
        </a:xfrm>
        <a:prstGeom prst="rect">
          <a:avLst/>
        </a:prstGeom>
        <a:solidFill>
          <a:schemeClr val="lt1">
            <a:alpha val="90000"/>
            <a:hueOff val="0"/>
            <a:satOff val="0"/>
            <a:lumOff val="0"/>
            <a:alphaOff val="0"/>
          </a:schemeClr>
        </a:solidFill>
        <a:ln w="12700" cap="flat" cmpd="sng" algn="ctr">
          <a:solidFill>
            <a:srgbClr val="262B32"/>
          </a:solidFill>
          <a:prstDash val="solid"/>
          <a:miter lim="800000"/>
        </a:ln>
        <a:effectLst/>
      </dsp:spPr>
      <dsp:style>
        <a:lnRef idx="2">
          <a:scrgbClr r="0" g="0" b="0"/>
        </a:lnRef>
        <a:fillRef idx="1">
          <a:scrgbClr r="0" g="0" b="0"/>
        </a:fillRef>
        <a:effectRef idx="0">
          <a:scrgbClr r="0" g="0" b="0"/>
        </a:effectRef>
        <a:fontRef idx="minor"/>
      </dsp:style>
    </dsp:sp>
    <dsp:sp modelId="{39C97E29-3B97-48D6-BFB0-1677AF388B37}">
      <dsp:nvSpPr>
        <dsp:cNvPr id="0" name=""/>
        <dsp:cNvSpPr/>
      </dsp:nvSpPr>
      <dsp:spPr>
        <a:xfrm>
          <a:off x="525780" y="565623"/>
          <a:ext cx="8927102" cy="531360"/>
        </a:xfrm>
        <a:prstGeom prst="round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just" defTabSz="800100">
            <a:lnSpc>
              <a:spcPct val="90000"/>
            </a:lnSpc>
            <a:spcBef>
              <a:spcPct val="0"/>
            </a:spcBef>
            <a:spcAft>
              <a:spcPct val="35000"/>
            </a:spcAft>
            <a:buFont typeface="Arial" panose="020B0604020202020204" pitchFamily="34" charset="0"/>
            <a:buNone/>
          </a:pPr>
          <a:r>
            <a:rPr lang="uk-UA" sz="1800" b="0" i="0" u="none" kern="1200" dirty="0">
              <a:solidFill>
                <a:schemeClr val="tx1"/>
              </a:solidFill>
              <a:latin typeface="Times New Roman" panose="02020603050405020304" pitchFamily="18" charset="0"/>
              <a:cs typeface="Times New Roman" panose="02020603050405020304" pitchFamily="18" charset="0"/>
            </a:rPr>
            <a:t>ландшафти як комплексні природні утворення, що піддаються антропогенні дії; </a:t>
          </a:r>
          <a:endParaRPr lang="uk-UA" sz="1800" kern="1200" dirty="0">
            <a:solidFill>
              <a:schemeClr val="tx1"/>
            </a:solidFill>
            <a:latin typeface="Times New Roman" panose="02020603050405020304" pitchFamily="18" charset="0"/>
            <a:cs typeface="Times New Roman" panose="02020603050405020304" pitchFamily="18" charset="0"/>
          </a:endParaRPr>
        </a:p>
      </dsp:txBody>
      <dsp:txXfrm>
        <a:off x="551719" y="591562"/>
        <a:ext cx="8875224" cy="479482"/>
      </dsp:txXfrm>
    </dsp:sp>
    <dsp:sp modelId="{C210F610-9984-4B7D-9B60-38BC9D4B42BA}">
      <dsp:nvSpPr>
        <dsp:cNvPr id="0" name=""/>
        <dsp:cNvSpPr/>
      </dsp:nvSpPr>
      <dsp:spPr>
        <a:xfrm>
          <a:off x="0" y="1647783"/>
          <a:ext cx="10515600" cy="453600"/>
        </a:xfrm>
        <a:prstGeom prst="rect">
          <a:avLst/>
        </a:prstGeom>
        <a:solidFill>
          <a:schemeClr val="lt1">
            <a:alpha val="90000"/>
            <a:hueOff val="0"/>
            <a:satOff val="0"/>
            <a:lumOff val="0"/>
            <a:alphaOff val="0"/>
          </a:schemeClr>
        </a:solidFill>
        <a:ln w="12700" cap="flat" cmpd="sng" algn="ctr">
          <a:solidFill>
            <a:srgbClr val="262B32"/>
          </a:solidFill>
          <a:prstDash val="solid"/>
          <a:miter lim="800000"/>
        </a:ln>
        <a:effectLst/>
      </dsp:spPr>
      <dsp:style>
        <a:lnRef idx="2">
          <a:scrgbClr r="0" g="0" b="0"/>
        </a:lnRef>
        <a:fillRef idx="1">
          <a:scrgbClr r="0" g="0" b="0"/>
        </a:fillRef>
        <a:effectRef idx="0">
          <a:scrgbClr r="0" g="0" b="0"/>
        </a:effectRef>
        <a:fontRef idx="minor"/>
      </dsp:style>
    </dsp:sp>
    <dsp:sp modelId="{23DE6EFA-B157-4625-933C-05DA210B4E6C}">
      <dsp:nvSpPr>
        <dsp:cNvPr id="0" name=""/>
        <dsp:cNvSpPr/>
      </dsp:nvSpPr>
      <dsp:spPr>
        <a:xfrm>
          <a:off x="525780" y="1382103"/>
          <a:ext cx="8927102" cy="531360"/>
        </a:xfrm>
        <a:prstGeom prst="round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just" defTabSz="800100">
            <a:lnSpc>
              <a:spcPct val="90000"/>
            </a:lnSpc>
            <a:spcBef>
              <a:spcPct val="0"/>
            </a:spcBef>
            <a:spcAft>
              <a:spcPct val="35000"/>
            </a:spcAft>
            <a:buFont typeface="Arial" panose="020B0604020202020204" pitchFamily="34" charset="0"/>
            <a:buNone/>
          </a:pPr>
          <a:r>
            <a:rPr lang="uk-UA" sz="1800" b="0" i="0" u="none" kern="1200" dirty="0">
              <a:solidFill>
                <a:schemeClr val="tx1"/>
              </a:solidFill>
              <a:latin typeface="Times New Roman" panose="02020603050405020304" pitchFamily="18" charset="0"/>
              <a:cs typeface="Times New Roman" panose="02020603050405020304" pitchFamily="18" charset="0"/>
            </a:rPr>
            <a:t>водозбірні басейни різного рівня, в межах яких здійснюється  накопичення та перерозподіл забруднюючих речовин; </a:t>
          </a:r>
        </a:p>
      </dsp:txBody>
      <dsp:txXfrm>
        <a:off x="551719" y="1408042"/>
        <a:ext cx="8875224" cy="479482"/>
      </dsp:txXfrm>
    </dsp:sp>
    <dsp:sp modelId="{56899099-5532-44C6-BFE0-441FDA76730F}">
      <dsp:nvSpPr>
        <dsp:cNvPr id="0" name=""/>
        <dsp:cNvSpPr/>
      </dsp:nvSpPr>
      <dsp:spPr>
        <a:xfrm>
          <a:off x="0" y="2464263"/>
          <a:ext cx="10515600" cy="453600"/>
        </a:xfrm>
        <a:prstGeom prst="rect">
          <a:avLst/>
        </a:prstGeom>
        <a:solidFill>
          <a:schemeClr val="lt1">
            <a:alpha val="90000"/>
            <a:hueOff val="0"/>
            <a:satOff val="0"/>
            <a:lumOff val="0"/>
            <a:alphaOff val="0"/>
          </a:schemeClr>
        </a:solidFill>
        <a:ln w="12700" cap="flat" cmpd="sng" algn="ctr">
          <a:solidFill>
            <a:srgbClr val="262B32"/>
          </a:solidFill>
          <a:prstDash val="solid"/>
          <a:miter lim="800000"/>
        </a:ln>
        <a:effectLst/>
      </dsp:spPr>
      <dsp:style>
        <a:lnRef idx="2">
          <a:scrgbClr r="0" g="0" b="0"/>
        </a:lnRef>
        <a:fillRef idx="1">
          <a:scrgbClr r="0" g="0" b="0"/>
        </a:fillRef>
        <a:effectRef idx="0">
          <a:scrgbClr r="0" g="0" b="0"/>
        </a:effectRef>
        <a:fontRef idx="minor"/>
      </dsp:style>
    </dsp:sp>
    <dsp:sp modelId="{359EEEFD-51D1-4719-8EAD-037557340118}">
      <dsp:nvSpPr>
        <dsp:cNvPr id="0" name=""/>
        <dsp:cNvSpPr/>
      </dsp:nvSpPr>
      <dsp:spPr>
        <a:xfrm>
          <a:off x="525780" y="2198583"/>
          <a:ext cx="8927102" cy="531360"/>
        </a:xfrm>
        <a:prstGeom prst="round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just" defTabSz="800100">
            <a:lnSpc>
              <a:spcPct val="90000"/>
            </a:lnSpc>
            <a:spcBef>
              <a:spcPct val="0"/>
            </a:spcBef>
            <a:spcAft>
              <a:spcPct val="35000"/>
            </a:spcAft>
            <a:buFont typeface="Arial" panose="020B0604020202020204" pitchFamily="34" charset="0"/>
            <a:buNone/>
          </a:pPr>
          <a:r>
            <a:rPr lang="ru-RU" sz="1800" b="0" i="0" u="none" kern="1200" dirty="0" err="1">
              <a:solidFill>
                <a:schemeClr val="tx1"/>
              </a:solidFill>
              <a:latin typeface="Times New Roman" panose="02020603050405020304" pitchFamily="18" charset="0"/>
              <a:cs typeface="Times New Roman" panose="02020603050405020304" pitchFamily="18" charset="0"/>
            </a:rPr>
            <a:t>компоненти</a:t>
          </a:r>
          <a:r>
            <a:rPr lang="ru-RU" sz="1800" b="0" i="0" u="none" kern="1200" dirty="0">
              <a:solidFill>
                <a:schemeClr val="tx1"/>
              </a:solidFill>
              <a:latin typeface="Times New Roman" panose="02020603050405020304" pitchFamily="18" charset="0"/>
              <a:cs typeface="Times New Roman" panose="02020603050405020304" pitchFamily="18" charset="0"/>
            </a:rPr>
            <a:t> природного </a:t>
          </a:r>
          <a:r>
            <a:rPr lang="ru-RU" sz="1800" b="0" i="0" u="none" kern="1200" dirty="0" err="1">
              <a:solidFill>
                <a:schemeClr val="tx1"/>
              </a:solidFill>
              <a:latin typeface="Times New Roman" panose="02020603050405020304" pitchFamily="18" charset="0"/>
              <a:cs typeface="Times New Roman" panose="02020603050405020304" pitchFamily="18" charset="0"/>
            </a:rPr>
            <a:t>середовища</a:t>
          </a:r>
          <a:r>
            <a:rPr lang="ru-RU" sz="1800" b="0" i="0" u="none" kern="1200" dirty="0">
              <a:solidFill>
                <a:schemeClr val="tx1"/>
              </a:solidFill>
              <a:latin typeface="Times New Roman" panose="02020603050405020304" pitchFamily="18" charset="0"/>
              <a:cs typeface="Times New Roman" panose="02020603050405020304" pitchFamily="18" charset="0"/>
            </a:rPr>
            <a:t>, </a:t>
          </a:r>
          <a:r>
            <a:rPr lang="ru-RU" sz="1800" b="0" i="0" u="none" kern="1200" dirty="0" err="1">
              <a:solidFill>
                <a:schemeClr val="tx1"/>
              </a:solidFill>
              <a:latin typeface="Times New Roman" panose="02020603050405020304" pitchFamily="18" charset="0"/>
              <a:cs typeface="Times New Roman" panose="02020603050405020304" pitchFamily="18" charset="0"/>
            </a:rPr>
            <a:t>що</a:t>
          </a:r>
          <a:r>
            <a:rPr lang="ru-RU" sz="1800" b="0" i="0" u="none" kern="1200" dirty="0">
              <a:solidFill>
                <a:schemeClr val="tx1"/>
              </a:solidFill>
              <a:latin typeface="Times New Roman" panose="02020603050405020304" pitchFamily="18" charset="0"/>
              <a:cs typeface="Times New Roman" panose="02020603050405020304" pitchFamily="18" charset="0"/>
            </a:rPr>
            <a:t> </a:t>
          </a:r>
          <a:r>
            <a:rPr lang="ru-RU" sz="1800" b="0" i="0" u="none" kern="1200" dirty="0" err="1">
              <a:solidFill>
                <a:schemeClr val="tx1"/>
              </a:solidFill>
              <a:latin typeface="Times New Roman" panose="02020603050405020304" pitchFamily="18" charset="0"/>
              <a:cs typeface="Times New Roman" panose="02020603050405020304" pitchFamily="18" charset="0"/>
            </a:rPr>
            <a:t>розглядаються</a:t>
          </a:r>
          <a:r>
            <a:rPr lang="ru-RU" sz="1800" b="0" i="0" u="none" kern="1200" dirty="0">
              <a:solidFill>
                <a:schemeClr val="tx1"/>
              </a:solidFill>
              <a:latin typeface="Times New Roman" panose="02020603050405020304" pitchFamily="18" charset="0"/>
              <a:cs typeface="Times New Roman" panose="02020603050405020304" pitchFamily="18" charset="0"/>
            </a:rPr>
            <a:t> як </a:t>
          </a:r>
          <a:r>
            <a:rPr lang="ru-RU" sz="1800" b="0" i="0" u="none" kern="1200" dirty="0" err="1">
              <a:solidFill>
                <a:schemeClr val="tx1"/>
              </a:solidFill>
              <a:latin typeface="Times New Roman" panose="02020603050405020304" pitchFamily="18" charset="0"/>
              <a:cs typeface="Times New Roman" panose="02020603050405020304" pitchFamily="18" charset="0"/>
            </a:rPr>
            <a:t>підсистеми</a:t>
          </a:r>
          <a:r>
            <a:rPr lang="ru-RU" sz="1800" b="0" i="0" u="none" kern="1200" dirty="0">
              <a:solidFill>
                <a:schemeClr val="tx1"/>
              </a:solidFill>
              <a:latin typeface="Times New Roman" panose="02020603050405020304" pitchFamily="18" charset="0"/>
              <a:cs typeface="Times New Roman" panose="02020603050405020304" pitchFamily="18" charset="0"/>
            </a:rPr>
            <a:t>; </a:t>
          </a:r>
        </a:p>
      </dsp:txBody>
      <dsp:txXfrm>
        <a:off x="551719" y="2224522"/>
        <a:ext cx="8875224" cy="479482"/>
      </dsp:txXfrm>
    </dsp:sp>
    <dsp:sp modelId="{693F7E42-5AB9-4026-A0AF-33DA80C2A6CF}">
      <dsp:nvSpPr>
        <dsp:cNvPr id="0" name=""/>
        <dsp:cNvSpPr/>
      </dsp:nvSpPr>
      <dsp:spPr>
        <a:xfrm>
          <a:off x="0" y="3280743"/>
          <a:ext cx="10515600" cy="453600"/>
        </a:xfrm>
        <a:prstGeom prst="rect">
          <a:avLst/>
        </a:prstGeom>
        <a:solidFill>
          <a:schemeClr val="lt1">
            <a:alpha val="90000"/>
            <a:hueOff val="0"/>
            <a:satOff val="0"/>
            <a:lumOff val="0"/>
            <a:alphaOff val="0"/>
          </a:schemeClr>
        </a:solidFill>
        <a:ln w="12700" cap="flat" cmpd="sng" algn="ctr">
          <a:solidFill>
            <a:srgbClr val="262B32"/>
          </a:solidFill>
          <a:prstDash val="solid"/>
          <a:miter lim="800000"/>
        </a:ln>
        <a:effectLst/>
      </dsp:spPr>
      <dsp:style>
        <a:lnRef idx="2">
          <a:scrgbClr r="0" g="0" b="0"/>
        </a:lnRef>
        <a:fillRef idx="1">
          <a:scrgbClr r="0" g="0" b="0"/>
        </a:fillRef>
        <a:effectRef idx="0">
          <a:scrgbClr r="0" g="0" b="0"/>
        </a:effectRef>
        <a:fontRef idx="minor"/>
      </dsp:style>
    </dsp:sp>
    <dsp:sp modelId="{1D00682E-E6FA-4038-A405-1F9CC86BB6E0}">
      <dsp:nvSpPr>
        <dsp:cNvPr id="0" name=""/>
        <dsp:cNvSpPr/>
      </dsp:nvSpPr>
      <dsp:spPr>
        <a:xfrm>
          <a:off x="525780" y="3015063"/>
          <a:ext cx="8927102" cy="531360"/>
        </a:xfrm>
        <a:prstGeom prst="round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just" defTabSz="800100">
            <a:lnSpc>
              <a:spcPct val="90000"/>
            </a:lnSpc>
            <a:spcBef>
              <a:spcPct val="0"/>
            </a:spcBef>
            <a:spcAft>
              <a:spcPct val="35000"/>
            </a:spcAft>
            <a:buFont typeface="Arial" panose="020B0604020202020204" pitchFamily="34" charset="0"/>
            <a:buNone/>
          </a:pPr>
          <a:r>
            <a:rPr lang="ru-RU" sz="1800" b="0" i="0" u="none" kern="1200" dirty="0" err="1">
              <a:solidFill>
                <a:schemeClr val="tx1"/>
              </a:solidFill>
              <a:latin typeface="Times New Roman" panose="02020603050405020304" pitchFamily="18" charset="0"/>
              <a:cs typeface="Times New Roman" panose="02020603050405020304" pitchFamily="18" charset="0"/>
            </a:rPr>
            <a:t>техногенні</a:t>
          </a:r>
          <a:r>
            <a:rPr lang="ru-RU" sz="1800" b="0" i="0" u="none" kern="1200" dirty="0">
              <a:solidFill>
                <a:schemeClr val="tx1"/>
              </a:solidFill>
              <a:latin typeface="Times New Roman" panose="02020603050405020304" pitchFamily="18" charset="0"/>
              <a:cs typeface="Times New Roman" panose="02020603050405020304" pitchFamily="18" charset="0"/>
            </a:rPr>
            <a:t> </a:t>
          </a:r>
          <a:r>
            <a:rPr lang="ru-RU" sz="1800" b="0" i="0" u="none" kern="1200" dirty="0" err="1">
              <a:solidFill>
                <a:schemeClr val="tx1"/>
              </a:solidFill>
              <a:latin typeface="Times New Roman" panose="02020603050405020304" pitchFamily="18" charset="0"/>
              <a:cs typeface="Times New Roman" panose="02020603050405020304" pitchFamily="18" charset="0"/>
            </a:rPr>
            <a:t>територіальні</a:t>
          </a:r>
          <a:r>
            <a:rPr lang="ru-RU" sz="1800" b="0" i="0" u="none" kern="1200" dirty="0">
              <a:solidFill>
                <a:schemeClr val="tx1"/>
              </a:solidFill>
              <a:latin typeface="Times New Roman" panose="02020603050405020304" pitchFamily="18" charset="0"/>
              <a:cs typeface="Times New Roman" panose="02020603050405020304" pitchFamily="18" charset="0"/>
            </a:rPr>
            <a:t> </a:t>
          </a:r>
          <a:r>
            <a:rPr lang="ru-RU" sz="1800" b="0" i="0" u="none" kern="1200" dirty="0" err="1">
              <a:solidFill>
                <a:schemeClr val="tx1"/>
              </a:solidFill>
              <a:latin typeface="Times New Roman" panose="02020603050405020304" pitchFamily="18" charset="0"/>
              <a:cs typeface="Times New Roman" panose="02020603050405020304" pitchFamily="18" charset="0"/>
            </a:rPr>
            <a:t>утворення</a:t>
          </a:r>
          <a:r>
            <a:rPr lang="ru-RU" sz="1800" b="0" i="0" u="none" kern="1200" dirty="0">
              <a:solidFill>
                <a:schemeClr val="tx1"/>
              </a:solidFill>
              <a:latin typeface="Times New Roman" panose="02020603050405020304" pitchFamily="18" charset="0"/>
              <a:cs typeface="Times New Roman" panose="02020603050405020304" pitchFamily="18" charset="0"/>
            </a:rPr>
            <a:t> </a:t>
          </a:r>
          <a:r>
            <a:rPr lang="ru-RU" sz="1800" b="0" i="0" u="none" kern="1200" dirty="0" err="1">
              <a:solidFill>
                <a:schemeClr val="tx1"/>
              </a:solidFill>
              <a:latin typeface="Times New Roman" panose="02020603050405020304" pitchFamily="18" charset="0"/>
              <a:cs typeface="Times New Roman" panose="02020603050405020304" pitchFamily="18" charset="0"/>
            </a:rPr>
            <a:t>різного</a:t>
          </a:r>
          <a:r>
            <a:rPr lang="ru-RU" sz="1800" b="0" i="0" u="none" kern="1200" dirty="0">
              <a:solidFill>
                <a:schemeClr val="tx1"/>
              </a:solidFill>
              <a:latin typeface="Times New Roman" panose="02020603050405020304" pitchFamily="18" charset="0"/>
              <a:cs typeface="Times New Roman" panose="02020603050405020304" pitchFamily="18" charset="0"/>
            </a:rPr>
            <a:t> </a:t>
          </a:r>
          <a:r>
            <a:rPr lang="ru-RU" sz="1800" b="0" i="0" u="none" kern="1200" dirty="0" err="1">
              <a:solidFill>
                <a:schemeClr val="tx1"/>
              </a:solidFill>
              <a:latin typeface="Times New Roman" panose="02020603050405020304" pitchFamily="18" charset="0"/>
              <a:cs typeface="Times New Roman" panose="02020603050405020304" pitchFamily="18" charset="0"/>
            </a:rPr>
            <a:t>вигляду</a:t>
          </a:r>
          <a:r>
            <a:rPr lang="ru-RU" sz="1800" b="0" i="0" u="none" kern="1200" dirty="0">
              <a:solidFill>
                <a:schemeClr val="tx1"/>
              </a:solidFill>
              <a:latin typeface="Times New Roman" panose="02020603050405020304" pitchFamily="18" charset="0"/>
              <a:cs typeface="Times New Roman" panose="02020603050405020304" pitchFamily="18" charset="0"/>
            </a:rPr>
            <a:t> </a:t>
          </a:r>
          <a:r>
            <a:rPr lang="ru-RU" sz="1800" b="0" i="0" u="none" kern="1200" dirty="0" err="1">
              <a:solidFill>
                <a:schemeClr val="tx1"/>
              </a:solidFill>
              <a:latin typeface="Times New Roman" panose="02020603050405020304" pitchFamily="18" charset="0"/>
              <a:cs typeface="Times New Roman" panose="02020603050405020304" pitchFamily="18" charset="0"/>
            </a:rPr>
            <a:t>ієрархічного</a:t>
          </a:r>
          <a:r>
            <a:rPr lang="ru-RU" sz="1800" b="0" i="0" u="none" kern="1200" dirty="0">
              <a:solidFill>
                <a:schemeClr val="tx1"/>
              </a:solidFill>
              <a:latin typeface="Times New Roman" panose="02020603050405020304" pitchFamily="18" charset="0"/>
              <a:cs typeface="Times New Roman" panose="02020603050405020304" pitchFamily="18" charset="0"/>
            </a:rPr>
            <a:t> </a:t>
          </a:r>
          <a:r>
            <a:rPr lang="ru-RU" sz="1800" b="0" i="0" u="none" kern="1200" dirty="0" err="1">
              <a:solidFill>
                <a:schemeClr val="tx1"/>
              </a:solidFill>
              <a:latin typeface="Times New Roman" panose="02020603050405020304" pitchFamily="18" charset="0"/>
              <a:cs typeface="Times New Roman" panose="02020603050405020304" pitchFamily="18" charset="0"/>
            </a:rPr>
            <a:t>рівня</a:t>
          </a:r>
          <a:endParaRPr lang="ru-RU" sz="1800" b="0" i="0" u="none" kern="1200" dirty="0">
            <a:solidFill>
              <a:schemeClr val="tx1"/>
            </a:solidFill>
            <a:latin typeface="Times New Roman" panose="02020603050405020304" pitchFamily="18" charset="0"/>
            <a:cs typeface="Times New Roman" panose="02020603050405020304" pitchFamily="18" charset="0"/>
          </a:endParaRPr>
        </a:p>
      </dsp:txBody>
      <dsp:txXfrm>
        <a:off x="551719" y="3041002"/>
        <a:ext cx="8875224"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Рисунок 7">
            <a:extLst>
              <a:ext uri="{FF2B5EF4-FFF2-40B4-BE49-F238E27FC236}">
                <a16:creationId xmlns:a16="http://schemas.microsoft.com/office/drawing/2014/main" id="{3CBD4333-8765-4373-994B-B2C4CD30CA8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1202E359-43A8-4663-B374-AFF6F46EDCED}"/>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5F17E991-6BF7-42FB-BD5A-381824A00A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AA2ACFB8-7506-482D-B231-C980C2D8F442}"/>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5" name="Нижний колонтитул 4">
            <a:extLst>
              <a:ext uri="{FF2B5EF4-FFF2-40B4-BE49-F238E27FC236}">
                <a16:creationId xmlns:a16="http://schemas.microsoft.com/office/drawing/2014/main" id="{4AC199F4-016C-452B-B92B-FD7594D64FB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234184A-E97B-4C44-A738-C6808DD2D52D}"/>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1080576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F1E52A-445B-4003-8330-C9C1F8D14313}"/>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6384515-B604-4B81-958B-46C790F03C1C}"/>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9575CF8-AA8A-4D65-81AB-92AA624C8F59}"/>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5" name="Нижний колонтитул 4">
            <a:extLst>
              <a:ext uri="{FF2B5EF4-FFF2-40B4-BE49-F238E27FC236}">
                <a16:creationId xmlns:a16="http://schemas.microsoft.com/office/drawing/2014/main" id="{D10C2321-D046-43DC-822E-2B925CBA568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1DF8C07-8301-4549-A144-486E743A5E06}"/>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2408389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D57117D0-51FF-462F-87A5-8F763DB29BAC}"/>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31F9D19D-DDD9-442E-A974-5F562456FF4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D332ADB-FF6B-4182-A33F-F14AA33DE477}"/>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5" name="Нижний колонтитул 4">
            <a:extLst>
              <a:ext uri="{FF2B5EF4-FFF2-40B4-BE49-F238E27FC236}">
                <a16:creationId xmlns:a16="http://schemas.microsoft.com/office/drawing/2014/main" id="{4DC536EC-5EE7-4A1D-AB65-56333D74EAC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2528C87-E0CC-4401-80B2-1A5FE0BC3509}"/>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395987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E1CE25-4CC8-4524-BC78-945C03B81B6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A62EFDD-9C97-4DFA-B7EF-AA3097E5857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211039C-F79B-42AD-9BEE-8CAB91121368}"/>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5" name="Нижний колонтитул 4">
            <a:extLst>
              <a:ext uri="{FF2B5EF4-FFF2-40B4-BE49-F238E27FC236}">
                <a16:creationId xmlns:a16="http://schemas.microsoft.com/office/drawing/2014/main" id="{A35B3BBB-379E-452D-98B8-D8F09297687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EB9BBEE-97C2-4DE1-9006-388B69B184F1}"/>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3433808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D1288A-C689-4F3C-A5D6-7DFC82AEC2D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01F03C4-D983-4605-8DDC-22969BB070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502F1836-FDAE-4D30-9F24-CA0C31656DA9}"/>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5" name="Нижний колонтитул 4">
            <a:extLst>
              <a:ext uri="{FF2B5EF4-FFF2-40B4-BE49-F238E27FC236}">
                <a16:creationId xmlns:a16="http://schemas.microsoft.com/office/drawing/2014/main" id="{D2B648A3-3C2E-4580-86E1-FF7C49CF33B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198BB75-5A23-4C9E-A6FC-F0D5409014E7}"/>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350836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0E8138-14BB-479F-8605-6229E0BBB09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C12C7E9-342B-4821-B80C-A1735E154F6E}"/>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2A929AAF-2AEE-463F-87B7-30D4C837A31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4844FC70-6B0C-4C37-9243-D068CA353FBC}"/>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6" name="Нижний колонтитул 5">
            <a:extLst>
              <a:ext uri="{FF2B5EF4-FFF2-40B4-BE49-F238E27FC236}">
                <a16:creationId xmlns:a16="http://schemas.microsoft.com/office/drawing/2014/main" id="{264D70FB-2759-4EF1-A94D-A626DEB0DCC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715A50F-847C-4446-9B00-F674A888C16F}"/>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79611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AC5604-E9BD-4F6E-9BF9-7530919B208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115D398E-C1B1-4ABE-B800-2CB4B42C89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EA75FA8E-4762-45B3-AAA3-EF59D8E88F95}"/>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1BC3476-8D2B-4747-A6DA-4E52D434E9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A3CD930-E2D9-45CB-9825-F84B23C72674}"/>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51AF7561-EABF-431C-A944-66AF5BB686B8}"/>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8" name="Нижний колонтитул 7">
            <a:extLst>
              <a:ext uri="{FF2B5EF4-FFF2-40B4-BE49-F238E27FC236}">
                <a16:creationId xmlns:a16="http://schemas.microsoft.com/office/drawing/2014/main" id="{563B115A-3794-4F0E-A7BC-357B63B7282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28DC624C-5A8D-47E2-99D3-1B8ADAA81DA1}"/>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1416256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282B8A-6393-4839-911C-43F299D5E9B4}"/>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D532EC08-A86C-43AF-8549-E8558FB44FC8}"/>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4" name="Нижний колонтитул 3">
            <a:extLst>
              <a:ext uri="{FF2B5EF4-FFF2-40B4-BE49-F238E27FC236}">
                <a16:creationId xmlns:a16="http://schemas.microsoft.com/office/drawing/2014/main" id="{1E06BBC2-C32C-4CC3-8AC2-FAA8B526BE9C}"/>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5E288163-F7B8-45C6-B5DC-795CA5FAA958}"/>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344608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43CBDD11-2CE3-4DBE-ABA9-CF73E3431AD4}"/>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3" name="Нижний колонтитул 2">
            <a:extLst>
              <a:ext uri="{FF2B5EF4-FFF2-40B4-BE49-F238E27FC236}">
                <a16:creationId xmlns:a16="http://schemas.microsoft.com/office/drawing/2014/main" id="{631AB9AE-55CF-47DB-9199-08CD7E4C8971}"/>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D59D9D63-08B9-457F-B339-7BA8E4898679}"/>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2857448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A89639-1F31-423A-BEA4-025341FE342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AC5936EB-4833-428D-9D0D-85E67C5BDD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024EE994-AAE4-4140-BEBC-A18F27FB51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64F5E72C-0030-4918-BE76-309E94441FD3}"/>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6" name="Нижний колонтитул 5">
            <a:extLst>
              <a:ext uri="{FF2B5EF4-FFF2-40B4-BE49-F238E27FC236}">
                <a16:creationId xmlns:a16="http://schemas.microsoft.com/office/drawing/2014/main" id="{A8DB6F35-947F-412D-9DEB-BCCDDC9A39F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1541BDB-D5E8-4538-8253-C81DEFC93827}"/>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2891889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D518AA-415E-4B9E-B6CE-3D9512DC8A2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A0757C97-FB6D-45E9-86D6-4D17B9E469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A47D716E-729A-4CEE-A527-D5A88DC2C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E5531C1-0989-42F3-8B55-ED2B6369320F}"/>
              </a:ext>
            </a:extLst>
          </p:cNvPr>
          <p:cNvSpPr>
            <a:spLocks noGrp="1"/>
          </p:cNvSpPr>
          <p:nvPr>
            <p:ph type="dt" sz="half" idx="10"/>
          </p:nvPr>
        </p:nvSpPr>
        <p:spPr/>
        <p:txBody>
          <a:bodyPr/>
          <a:lstStyle/>
          <a:p>
            <a:fld id="{4BB36F46-D373-4305-8DD8-28FCC05803E0}" type="datetimeFigureOut">
              <a:rPr lang="ru-RU" smtClean="0"/>
              <a:t>05.12.2024</a:t>
            </a:fld>
            <a:endParaRPr lang="ru-RU"/>
          </a:p>
        </p:txBody>
      </p:sp>
      <p:sp>
        <p:nvSpPr>
          <p:cNvPr id="6" name="Нижний колонтитул 5">
            <a:extLst>
              <a:ext uri="{FF2B5EF4-FFF2-40B4-BE49-F238E27FC236}">
                <a16:creationId xmlns:a16="http://schemas.microsoft.com/office/drawing/2014/main" id="{B7A5DC33-81AA-4C8B-9524-D9DBAF26C9B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2AD5DE-476C-4848-A5E6-177BF17CC305}"/>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3916020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Рисунок 7">
            <a:extLst>
              <a:ext uri="{FF2B5EF4-FFF2-40B4-BE49-F238E27FC236}">
                <a16:creationId xmlns:a16="http://schemas.microsoft.com/office/drawing/2014/main" id="{85B0211F-5DAB-494F-AF3E-16B93A60ABC0}"/>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433A4367-D87A-4656-9B82-E7F93FA25C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50BF2EBB-B7FB-4F01-8B69-0598994E4F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E4841F7-36A3-4C94-A4C4-CB9E46D097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B36F46-D373-4305-8DD8-28FCC05803E0}" type="datetimeFigureOut">
              <a:rPr lang="ru-RU" smtClean="0"/>
              <a:t>05.12.2024</a:t>
            </a:fld>
            <a:endParaRPr lang="ru-RU"/>
          </a:p>
        </p:txBody>
      </p:sp>
      <p:sp>
        <p:nvSpPr>
          <p:cNvPr id="5" name="Нижний колонтитул 4">
            <a:extLst>
              <a:ext uri="{FF2B5EF4-FFF2-40B4-BE49-F238E27FC236}">
                <a16:creationId xmlns:a16="http://schemas.microsoft.com/office/drawing/2014/main" id="{87915597-1FA5-476A-9CF9-902C4952C8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E5B2BF89-047B-45E4-8349-A678D5B037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C1024-499E-4324-A73D-2CC3F9B7708C}" type="slidenum">
              <a:rPr lang="ru-RU" smtClean="0"/>
              <a:t>‹№›</a:t>
            </a:fld>
            <a:endParaRPr lang="ru-RU"/>
          </a:p>
        </p:txBody>
      </p:sp>
    </p:spTree>
    <p:extLst>
      <p:ext uri="{BB962C8B-B14F-4D97-AF65-F5344CB8AC3E}">
        <p14:creationId xmlns:p14="http://schemas.microsoft.com/office/powerpoint/2010/main" val="53111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A9BE6E-42CD-4DE4-B5B6-5BCA9FB336F9}"/>
              </a:ext>
            </a:extLst>
          </p:cNvPr>
          <p:cNvSpPr>
            <a:spLocks noGrp="1"/>
          </p:cNvSpPr>
          <p:nvPr>
            <p:ph type="ctrTitle"/>
          </p:nvPr>
        </p:nvSpPr>
        <p:spPr>
          <a:xfrm>
            <a:off x="870012" y="1189607"/>
            <a:ext cx="8655728" cy="3885516"/>
          </a:xfrm>
          <a:noFill/>
        </p:spPr>
        <p:txBody>
          <a:bodyPr>
            <a:normAutofit fontScale="90000"/>
          </a:bodyPr>
          <a:lstStyle/>
          <a:p>
            <a:br>
              <a:rPr lang="ru-RU" sz="6700" b="1" dirty="0">
                <a:latin typeface="Times New Roman" panose="02020603050405020304" pitchFamily="18" charset="0"/>
                <a:cs typeface="Times New Roman" panose="02020603050405020304" pitchFamily="18" charset="0"/>
              </a:rPr>
            </a:br>
            <a:br>
              <a:rPr lang="ru-RU" sz="6700" b="1" dirty="0">
                <a:latin typeface="Times New Roman" panose="02020603050405020304" pitchFamily="18" charset="0"/>
                <a:cs typeface="Times New Roman" panose="02020603050405020304" pitchFamily="18" charset="0"/>
              </a:rPr>
            </a:br>
            <a:br>
              <a:rPr lang="ru-RU" sz="6700" b="1" dirty="0">
                <a:latin typeface="Times New Roman" panose="02020603050405020304" pitchFamily="18" charset="0"/>
                <a:cs typeface="Times New Roman" panose="02020603050405020304" pitchFamily="18" charset="0"/>
              </a:rPr>
            </a:br>
            <a:r>
              <a:rPr lang="ru-RU" sz="6700" b="1">
                <a:latin typeface="Times New Roman" panose="02020603050405020304" pitchFamily="18" charset="0"/>
                <a:cs typeface="Times New Roman" panose="02020603050405020304" pitchFamily="18" charset="0"/>
              </a:rPr>
              <a:t>ТЕМА</a:t>
            </a:r>
            <a:r>
              <a:rPr lang="ru-RU" b="1">
                <a:latin typeface="Times New Roman" panose="02020603050405020304" pitchFamily="18" charset="0"/>
                <a:cs typeface="Times New Roman" panose="02020603050405020304" pitchFamily="18" charset="0"/>
              </a:rPr>
              <a:t> </a:t>
            </a:r>
            <a:r>
              <a:rPr lang="ru-RU" sz="6700" b="1" dirty="0">
                <a:latin typeface="Times New Roman" panose="02020603050405020304" pitchFamily="18" charset="0"/>
                <a:cs typeface="Times New Roman" panose="02020603050405020304" pitchFamily="18" charset="0"/>
              </a:rPr>
              <a:t>4</a:t>
            </a:r>
            <a:r>
              <a:rPr lang="ru-RU" b="1">
                <a:latin typeface="Times New Roman" panose="02020603050405020304" pitchFamily="18" charset="0"/>
                <a:cs typeface="Times New Roman" panose="02020603050405020304" pitchFamily="18" charset="0"/>
              </a:rPr>
              <a:t>. </a:t>
            </a:r>
            <a:r>
              <a:rPr lang="uk-UA" b="1" dirty="0">
                <a:latin typeface="Century Schoolbook" panose="02040604050505020304" pitchFamily="18" charset="0"/>
              </a:rPr>
              <a:t>Інформаційне забезпечення екологічного картографування</a:t>
            </a:r>
            <a:br>
              <a:rPr lang="uk-UA" dirty="0"/>
            </a:br>
            <a:br>
              <a:rPr lang="uk-UA" dirty="0"/>
            </a:br>
            <a:endParaRPr lang="uk-UA" sz="6600" b="1" dirty="0">
              <a:effectLst/>
              <a:latin typeface="Times New Roman" panose="02020603050405020304" pitchFamily="18" charset="0"/>
              <a:cs typeface="Times New Roman" panose="02020603050405020304" pitchFamily="18" charset="0"/>
            </a:endParaRPr>
          </a:p>
        </p:txBody>
      </p:sp>
      <p:pic>
        <p:nvPicPr>
          <p:cNvPr id="7" name="Рисунок 6">
            <a:extLst>
              <a:ext uri="{FF2B5EF4-FFF2-40B4-BE49-F238E27FC236}">
                <a16:creationId xmlns:a16="http://schemas.microsoft.com/office/drawing/2014/main" id="{E934C232-B14D-41D5-879C-C24B3FF9DF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31976" y="4127475"/>
            <a:ext cx="4296793" cy="2292315"/>
          </a:xfrm>
          <a:prstGeom prst="rect">
            <a:avLst/>
          </a:prstGeom>
        </p:spPr>
      </p:pic>
    </p:spTree>
    <p:extLst>
      <p:ext uri="{BB962C8B-B14F-4D97-AF65-F5344CB8AC3E}">
        <p14:creationId xmlns:p14="http://schemas.microsoft.com/office/powerpoint/2010/main" val="2628916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ABA6CAC-C215-41B5-9E05-6A34CD06E7E6}"/>
              </a:ext>
            </a:extLst>
          </p:cNvPr>
          <p:cNvSpPr>
            <a:spLocks noGrp="1"/>
          </p:cNvSpPr>
          <p:nvPr>
            <p:ph idx="1"/>
          </p:nvPr>
        </p:nvSpPr>
        <p:spPr>
          <a:xfrm>
            <a:off x="550416" y="213064"/>
            <a:ext cx="10803384" cy="6409678"/>
          </a:xfrm>
        </p:spPr>
        <p:txBody>
          <a:bodyPr numCol="2">
            <a:normAutofit fontScale="25000" lnSpcReduction="20000"/>
          </a:bodyPr>
          <a:lstStyle/>
          <a:p>
            <a:pPr marL="180000" indent="457200" algn="just">
              <a:lnSpc>
                <a:spcPct val="120000"/>
              </a:lnSpc>
              <a:spcBef>
                <a:spcPts val="0"/>
              </a:spcBef>
              <a:buNone/>
            </a:pPr>
            <a:r>
              <a:rPr lang="uk-UA" sz="5200" dirty="0">
                <a:latin typeface="Times New Roman" panose="02020603050405020304" pitchFamily="18" charset="0"/>
                <a:cs typeface="Times New Roman" panose="02020603050405020304" pitchFamily="18" charset="0"/>
              </a:rPr>
              <a:t>Типовим прикладом карти, що відображає окрім синтетичного картографованого показника та його аналітичні характеристики, є ландшафтна карта. Текстовий опис елемента легенди ландшафтної карти складається з опису геолого–геоморфологічного, рослинного (геоботанічного) та ґрунтового компонентів ландшафту і </a:t>
            </a:r>
            <a:r>
              <a:rPr lang="uk-UA" sz="5200" dirty="0" err="1">
                <a:latin typeface="Times New Roman" panose="02020603050405020304" pitchFamily="18" charset="0"/>
                <a:cs typeface="Times New Roman" panose="02020603050405020304" pitchFamily="18" charset="0"/>
              </a:rPr>
              <a:t>зв'язків</a:t>
            </a:r>
            <a:r>
              <a:rPr lang="uk-UA" sz="5200" dirty="0">
                <a:latin typeface="Times New Roman" panose="02020603050405020304" pitchFamily="18" charset="0"/>
                <a:cs typeface="Times New Roman" panose="02020603050405020304" pitchFamily="18" charset="0"/>
              </a:rPr>
              <a:t> між ними і їх складовими. Оскільки «найприроднішим» для ГІС є табличне представлення даних, то запис структури ландшафту доцільно здійснити у вигляді таблиці </a:t>
            </a:r>
            <a:r>
              <a:rPr lang="uk-UA" sz="5200" dirty="0" err="1">
                <a:latin typeface="Times New Roman" panose="02020603050405020304" pitchFamily="18" charset="0"/>
                <a:cs typeface="Times New Roman" panose="02020603050405020304" pitchFamily="18" charset="0"/>
              </a:rPr>
              <a:t>зв'язків</a:t>
            </a:r>
            <a:r>
              <a:rPr lang="uk-UA" sz="5200" dirty="0">
                <a:latin typeface="Times New Roman" panose="02020603050405020304" pitchFamily="18" charset="0"/>
                <a:cs typeface="Times New Roman" panose="02020603050405020304" pitchFamily="18" charset="0"/>
              </a:rPr>
              <a:t> між компонентами, що становлять ландшафт. Очевидно, що при записі у вигляді таблиці більшість елементів таблиці не міститиме ніяких посилань і, отже, для прискореного доступу до даних і зменшення об'єму пам'яті, що використовується, доцільно застосувати метод запису розріджених (</a:t>
            </a:r>
            <a:r>
              <a:rPr lang="en-US" sz="5200" dirty="0">
                <a:latin typeface="Times New Roman" panose="02020603050405020304" pitchFamily="18" charset="0"/>
                <a:cs typeface="Times New Roman" panose="02020603050405020304" pitchFamily="18" charset="0"/>
              </a:rPr>
              <a:t>s</a:t>
            </a:r>
            <a:r>
              <a:rPr lang="uk-UA" sz="5200" dirty="0">
                <a:latin typeface="Times New Roman" panose="02020603050405020304" pitchFamily="18" charset="0"/>
                <a:cs typeface="Times New Roman" panose="02020603050405020304" pitchFamily="18" charset="0"/>
              </a:rPr>
              <a:t>ра</a:t>
            </a:r>
            <a:r>
              <a:rPr lang="en-US" sz="5200" dirty="0" err="1">
                <a:latin typeface="Times New Roman" panose="02020603050405020304" pitchFamily="18" charset="0"/>
                <a:cs typeface="Times New Roman" panose="02020603050405020304" pitchFamily="18" charset="0"/>
              </a:rPr>
              <a:t>rs</a:t>
            </a:r>
            <a:r>
              <a:rPr lang="uk-UA" sz="5200" dirty="0">
                <a:latin typeface="Times New Roman" panose="02020603050405020304" pitchFamily="18" charset="0"/>
                <a:cs typeface="Times New Roman" panose="02020603050405020304" pitchFamily="18" charset="0"/>
              </a:rPr>
              <a:t>е) матриць. </a:t>
            </a:r>
          </a:p>
          <a:p>
            <a:pPr marL="180000" indent="457200" algn="just">
              <a:lnSpc>
                <a:spcPct val="120000"/>
              </a:lnSpc>
              <a:spcBef>
                <a:spcPts val="0"/>
              </a:spcBef>
              <a:buNone/>
            </a:pPr>
            <a:r>
              <a:rPr lang="uk-UA" sz="5200" dirty="0">
                <a:latin typeface="Times New Roman" panose="02020603050405020304" pitchFamily="18" charset="0"/>
                <a:cs typeface="Times New Roman" panose="02020603050405020304" pitchFamily="18" charset="0"/>
              </a:rPr>
              <a:t>Останнім часом у зв'язку з</a:t>
            </a:r>
            <a:r>
              <a:rPr lang="uk-UA" sz="5200" b="1" dirty="0">
                <a:latin typeface="Times New Roman" panose="02020603050405020304" pitchFamily="18" charset="0"/>
                <a:cs typeface="Times New Roman" panose="02020603050405020304" pitchFamily="18" charset="0"/>
              </a:rPr>
              <a:t> </a:t>
            </a:r>
            <a:r>
              <a:rPr lang="uk-UA" sz="5200" dirty="0">
                <a:latin typeface="Times New Roman" panose="02020603050405020304" pitchFamily="18" charset="0"/>
                <a:cs typeface="Times New Roman" panose="02020603050405020304" pitchFamily="18" charset="0"/>
              </a:rPr>
              <a:t>багатою різноманітністю проблем, вирішуваних за допомогою ГІС–технологій, відбувається розподіл програмного забезпечення за його призначенням. Якщо раніше</a:t>
            </a:r>
            <a:r>
              <a:rPr lang="uk-UA" sz="5200" b="1" dirty="0">
                <a:latin typeface="Times New Roman" panose="02020603050405020304" pitchFamily="18" charset="0"/>
                <a:cs typeface="Times New Roman" panose="02020603050405020304" pitchFamily="18" charset="0"/>
              </a:rPr>
              <a:t> </a:t>
            </a:r>
            <a:r>
              <a:rPr lang="uk-UA" sz="5200" dirty="0">
                <a:latin typeface="Times New Roman" panose="02020603050405020304" pitchFamily="18" charset="0"/>
                <a:cs typeface="Times New Roman" panose="02020603050405020304" pitchFamily="18" charset="0"/>
              </a:rPr>
              <a:t>створювалися "повні" ГІС– пакети, то зараз ставка робиться</a:t>
            </a:r>
            <a:r>
              <a:rPr lang="uk-UA" sz="5200" b="1" dirty="0">
                <a:latin typeface="Times New Roman" panose="02020603050405020304" pitchFamily="18" charset="0"/>
                <a:cs typeface="Times New Roman" panose="02020603050405020304" pitchFamily="18" charset="0"/>
              </a:rPr>
              <a:t> </a:t>
            </a:r>
            <a:r>
              <a:rPr lang="uk-UA" sz="5200" dirty="0">
                <a:latin typeface="Times New Roman" panose="02020603050405020304" pitchFamily="18" charset="0"/>
                <a:cs typeface="Times New Roman" panose="02020603050405020304" pitchFamily="18" charset="0"/>
              </a:rPr>
              <a:t>на ГІС–основу ("геометричні алгоритми", алгоритми роботи з базами даних і інтерфейс) і модулі, що підключаються. При цьому спрощуються способи підключення бібліотек процедур і функцій, написаних за допомогою інших мов програмування, у тому числі і спеціалізованих, що відкриває широкі можливості для їх застосування при вирішенні завдань, пов'язаних з картографічним моделюванням. </a:t>
            </a:r>
          </a:p>
          <a:p>
            <a:pPr marL="180000" indent="457200" algn="just">
              <a:lnSpc>
                <a:spcPct val="120000"/>
              </a:lnSpc>
              <a:spcBef>
                <a:spcPts val="0"/>
              </a:spcBef>
              <a:buNone/>
            </a:pPr>
            <a:r>
              <a:rPr lang="uk-UA" sz="5200" dirty="0">
                <a:latin typeface="Times New Roman" panose="02020603050405020304" pitchFamily="18" charset="0"/>
                <a:cs typeface="Times New Roman" panose="02020603050405020304" pitchFamily="18" charset="0"/>
              </a:rPr>
              <a:t>Велику перспективу має застосування ГІС і в інформаційному забезпеченні регіонального медико–екологічного аналізу. Медико– екологічне картографування як частина комплексних географічних досліджень ґрунтується на широкому використовуванні кількісних і якісних показників. Поєднання різних за призначенням показників природних і антропогенних передумов </a:t>
            </a:r>
            <a:r>
              <a:rPr lang="uk-UA" sz="5200" dirty="0" err="1">
                <a:latin typeface="Times New Roman" panose="02020603050405020304" pitchFamily="18" charset="0"/>
                <a:cs typeface="Times New Roman" panose="02020603050405020304" pitchFamily="18" charset="0"/>
              </a:rPr>
              <a:t>хвороб</a:t>
            </a:r>
            <a:r>
              <a:rPr lang="uk-UA" sz="5200" dirty="0">
                <a:latin typeface="Times New Roman" panose="02020603050405020304" pitchFamily="18" charset="0"/>
                <a:cs typeface="Times New Roman" panose="02020603050405020304" pitchFamily="18" charset="0"/>
              </a:rPr>
              <a:t> людини розкривають основні тенденції погіршення ступеня географічної комфортності геосистем топологічного та регіонального рівнів. </a:t>
            </a:r>
          </a:p>
          <a:p>
            <a:pPr marL="180000" indent="457200" algn="just">
              <a:lnSpc>
                <a:spcPct val="120000"/>
              </a:lnSpc>
              <a:spcBef>
                <a:spcPts val="0"/>
              </a:spcBef>
              <a:buNone/>
            </a:pPr>
            <a:endParaRPr lang="uk-UA" sz="5200" dirty="0">
              <a:latin typeface="Times New Roman" panose="02020603050405020304" pitchFamily="18" charset="0"/>
              <a:cs typeface="Times New Roman" panose="02020603050405020304" pitchFamily="18" charset="0"/>
            </a:endParaRPr>
          </a:p>
          <a:p>
            <a:pPr marL="180000" indent="457200" algn="just">
              <a:lnSpc>
                <a:spcPct val="120000"/>
              </a:lnSpc>
              <a:spcBef>
                <a:spcPts val="0"/>
              </a:spcBef>
              <a:buNone/>
            </a:pPr>
            <a:endParaRPr lang="uk-UA" sz="5200" dirty="0">
              <a:latin typeface="Times New Roman" panose="02020603050405020304" pitchFamily="18" charset="0"/>
              <a:cs typeface="Times New Roman" panose="02020603050405020304" pitchFamily="18" charset="0"/>
            </a:endParaRPr>
          </a:p>
          <a:p>
            <a:pPr marL="180000" indent="457200" algn="just">
              <a:lnSpc>
                <a:spcPct val="120000"/>
              </a:lnSpc>
              <a:spcBef>
                <a:spcPts val="0"/>
              </a:spcBef>
              <a:buNone/>
            </a:pPr>
            <a:endParaRPr lang="uk-UA" sz="5200" dirty="0">
              <a:latin typeface="Times New Roman" panose="02020603050405020304" pitchFamily="18" charset="0"/>
              <a:cs typeface="Times New Roman" panose="02020603050405020304" pitchFamily="18" charset="0"/>
            </a:endParaRPr>
          </a:p>
          <a:p>
            <a:pPr marL="180000" indent="457200" algn="just">
              <a:lnSpc>
                <a:spcPct val="120000"/>
              </a:lnSpc>
              <a:spcBef>
                <a:spcPts val="0"/>
              </a:spcBef>
              <a:buNone/>
            </a:pPr>
            <a:r>
              <a:rPr lang="uk-UA" sz="5200" dirty="0">
                <a:latin typeface="Times New Roman" panose="02020603050405020304" pitchFamily="18" charset="0"/>
                <a:cs typeface="Times New Roman" panose="02020603050405020304" pitchFamily="18" charset="0"/>
              </a:rPr>
              <a:t>Їх</a:t>
            </a:r>
            <a:r>
              <a:rPr lang="uk-UA" sz="5200" b="1" dirty="0">
                <a:latin typeface="Times New Roman" panose="02020603050405020304" pitchFamily="18" charset="0"/>
                <a:cs typeface="Times New Roman" panose="02020603050405020304" pitchFamily="18" charset="0"/>
              </a:rPr>
              <a:t> </a:t>
            </a:r>
            <a:r>
              <a:rPr lang="uk-UA" sz="5200" dirty="0">
                <a:latin typeface="Times New Roman" panose="02020603050405020304" pitchFamily="18" charset="0"/>
                <a:cs typeface="Times New Roman" panose="02020603050405020304" pitchFamily="18" charset="0"/>
              </a:rPr>
              <a:t>подальший синтез дозволяє отримати інтегральні характеристики при визначенні меж ареалів передумов </a:t>
            </a:r>
            <a:r>
              <a:rPr lang="uk-UA" sz="5200" dirty="0" err="1">
                <a:latin typeface="Times New Roman" panose="02020603050405020304" pitchFamily="18" charset="0"/>
                <a:cs typeface="Times New Roman" panose="02020603050405020304" pitchFamily="18" charset="0"/>
              </a:rPr>
              <a:t>хвороб</a:t>
            </a:r>
            <a:r>
              <a:rPr lang="uk-UA" sz="5200" dirty="0">
                <a:latin typeface="Times New Roman" panose="02020603050405020304" pitchFamily="18" charset="0"/>
                <a:cs typeface="Times New Roman" panose="02020603050405020304" pitchFamily="18" charset="0"/>
              </a:rPr>
              <a:t> людини і медико–екологічних</a:t>
            </a:r>
            <a:r>
              <a:rPr lang="uk-UA" sz="5200" b="1" dirty="0">
                <a:latin typeface="Times New Roman" panose="02020603050405020304" pitchFamily="18" charset="0"/>
                <a:cs typeface="Times New Roman" panose="02020603050405020304" pitchFamily="18" charset="0"/>
              </a:rPr>
              <a:t> </a:t>
            </a:r>
            <a:r>
              <a:rPr lang="uk-UA" sz="5200" dirty="0">
                <a:latin typeface="Times New Roman" panose="02020603050405020304" pitchFamily="18" charset="0"/>
                <a:cs typeface="Times New Roman" panose="02020603050405020304" pitchFamily="18" charset="0"/>
              </a:rPr>
              <a:t>ситуацій. </a:t>
            </a:r>
          </a:p>
          <a:p>
            <a:pPr marL="180000" indent="457200" algn="just">
              <a:lnSpc>
                <a:spcPct val="120000"/>
              </a:lnSpc>
              <a:spcBef>
                <a:spcPts val="0"/>
              </a:spcBef>
              <a:buNone/>
            </a:pPr>
            <a:r>
              <a:rPr lang="uk-UA" sz="5200" dirty="0">
                <a:latin typeface="Times New Roman" panose="02020603050405020304" pitchFamily="18" charset="0"/>
                <a:cs typeface="Times New Roman" panose="02020603050405020304" pitchFamily="18" charset="0"/>
              </a:rPr>
              <a:t>В структурі ПС обов'язковою ланкою передбачається блок, що містить в собі інформацію медико–</a:t>
            </a:r>
            <a:r>
              <a:rPr lang="uk-UA" sz="5200" dirty="0" err="1">
                <a:latin typeface="Times New Roman" panose="02020603050405020304" pitchFamily="18" charset="0"/>
                <a:cs typeface="Times New Roman" panose="02020603050405020304" pitchFamily="18" charset="0"/>
              </a:rPr>
              <a:t>географічиого</a:t>
            </a:r>
            <a:r>
              <a:rPr lang="uk-UA" sz="5200" dirty="0">
                <a:latin typeface="Times New Roman" panose="02020603050405020304" pitchFamily="18" charset="0"/>
                <a:cs typeface="Times New Roman" panose="02020603050405020304" pitchFamily="18" charset="0"/>
              </a:rPr>
              <a:t> і медико–екологічного напряму. ГІС як </a:t>
            </a:r>
            <a:r>
              <a:rPr lang="uk-UA" sz="5200" dirty="0" err="1">
                <a:latin typeface="Times New Roman" panose="02020603050405020304" pitchFamily="18" charset="0"/>
                <a:cs typeface="Times New Roman" panose="02020603050405020304" pitchFamily="18" charset="0"/>
              </a:rPr>
              <a:t>мультимодульна</a:t>
            </a:r>
            <a:r>
              <a:rPr lang="uk-UA" sz="5200" dirty="0">
                <a:latin typeface="Times New Roman" panose="02020603050405020304" pitchFamily="18" charset="0"/>
                <a:cs typeface="Times New Roman" panose="02020603050405020304" pitchFamily="18" charset="0"/>
              </a:rPr>
              <a:t> система мас постійні та тимчасові інформаційні потоки, які забезпечують взаємозв'язок між її окремими блоками на компонентному, інтегральному і комплексних рівнях. </a:t>
            </a:r>
          </a:p>
          <a:p>
            <a:pPr marL="180000" indent="457200" algn="just">
              <a:lnSpc>
                <a:spcPct val="120000"/>
              </a:lnSpc>
              <a:spcBef>
                <a:spcPts val="0"/>
              </a:spcBef>
              <a:buNone/>
            </a:pPr>
            <a:r>
              <a:rPr lang="uk-UA" sz="5200" dirty="0">
                <a:latin typeface="Times New Roman" panose="02020603050405020304" pitchFamily="18" charset="0"/>
                <a:cs typeface="Times New Roman" panose="02020603050405020304" pitchFamily="18" charset="0"/>
              </a:rPr>
              <a:t>Структура інформаційних блоків медико–екологічного модуля ГІС є відкритою та передбачає постійне надходження додаткової інформації компонентного, </a:t>
            </a:r>
            <a:r>
              <a:rPr lang="uk-UA" sz="5200" dirty="0" err="1">
                <a:latin typeface="Times New Roman" panose="02020603050405020304" pitchFamily="18" charset="0"/>
                <a:cs typeface="Times New Roman" panose="02020603050405020304" pitchFamily="18" charset="0"/>
              </a:rPr>
              <a:t>інтеїрального</a:t>
            </a:r>
            <a:r>
              <a:rPr lang="uk-UA" sz="5200" dirty="0">
                <a:latin typeface="Times New Roman" panose="02020603050405020304" pitchFamily="18" charset="0"/>
                <a:cs typeface="Times New Roman" panose="02020603050405020304" pitchFamily="18" charset="0"/>
              </a:rPr>
              <a:t> і комплексного рівнів. Медико–екологічний модуль є багаторівневою системою інтеграції кількісних і якісних показників, зосереджених </a:t>
            </a:r>
            <a:r>
              <a:rPr lang="uk-UA" sz="5200" dirty="0" err="1">
                <a:latin typeface="Times New Roman" panose="02020603050405020304" pitchFamily="18" charset="0"/>
                <a:cs typeface="Times New Roman" panose="02020603050405020304" pitchFamily="18" charset="0"/>
              </a:rPr>
              <a:t>вприватних</a:t>
            </a:r>
            <a:r>
              <a:rPr lang="uk-UA" sz="5200" dirty="0">
                <a:latin typeface="Times New Roman" panose="02020603050405020304" pitchFamily="18" charset="0"/>
                <a:cs typeface="Times New Roman" panose="02020603050405020304" pitchFamily="18" charset="0"/>
              </a:rPr>
              <a:t> соціально–орієнтованих модулях ГІС. Детальний та аргументований процес аналізу медико–екологічних ситуацій ґрунтується на досить великому банку даних. Це одна </a:t>
            </a:r>
            <a:r>
              <a:rPr lang="uk-UA" sz="5200" b="1" dirty="0">
                <a:latin typeface="Times New Roman" panose="02020603050405020304" pitchFamily="18" charset="0"/>
                <a:cs typeface="Times New Roman" panose="02020603050405020304" pitchFamily="18" charset="0"/>
              </a:rPr>
              <a:t>з </a:t>
            </a:r>
            <a:r>
              <a:rPr lang="uk-UA" sz="5200" dirty="0">
                <a:latin typeface="Times New Roman" panose="02020603050405020304" pitchFamily="18" charset="0"/>
                <a:cs typeface="Times New Roman" panose="02020603050405020304" pitchFamily="18" charset="0"/>
              </a:rPr>
              <a:t>важливих вимог до структури медико– екологічного модуля ГІС, оскільки його банк даних повинен постійно поповнюватися цільовою інформацією. На цій підставі можна вважати, що</a:t>
            </a:r>
            <a:r>
              <a:rPr lang="uk-UA" sz="5200" b="1" dirty="0">
                <a:latin typeface="Times New Roman" panose="02020603050405020304" pitchFamily="18" charset="0"/>
                <a:cs typeface="Times New Roman" panose="02020603050405020304" pitchFamily="18" charset="0"/>
              </a:rPr>
              <a:t> </a:t>
            </a:r>
            <a:r>
              <a:rPr lang="uk-UA" sz="5200" dirty="0">
                <a:latin typeface="Times New Roman" panose="02020603050405020304" pitchFamily="18" charset="0"/>
                <a:cs typeface="Times New Roman" panose="02020603050405020304" pitchFamily="18" charset="0"/>
              </a:rPr>
              <a:t>медико–екологічна структура модуля ГІС відповідає всім необхідним вимогам, як системного аналізу, так і основним принципам систем відкритого типу. В медико–екологічному блоці ГІС передбачається картографічний </a:t>
            </a:r>
            <a:r>
              <a:rPr lang="uk-UA" sz="5200" dirty="0" err="1">
                <a:latin typeface="Times New Roman" panose="02020603050405020304" pitchFamily="18" charset="0"/>
                <a:cs typeface="Times New Roman" panose="02020603050405020304" pitchFamily="18" charset="0"/>
              </a:rPr>
              <a:t>субблок</a:t>
            </a:r>
            <a:r>
              <a:rPr lang="uk-UA" sz="5200" dirty="0">
                <a:latin typeface="Times New Roman" panose="02020603050405020304" pitchFamily="18" charset="0"/>
                <a:cs typeface="Times New Roman" panose="02020603050405020304" pitchFamily="18" charset="0"/>
              </a:rPr>
              <a:t>, який забезпечує дослідження класифікації території по сукупності актуальних і потенційних медико–екологічних ситуацій. Така процедура включає обґрунтовування по вибору базових і ключових картографічних основ, принципів ранжирування території по сукупності антропогенних навантажень, складання компонентних і комплексних медико–географічних і медико– екологічних карт, типологічного районування природних передумов </a:t>
            </a:r>
            <a:r>
              <a:rPr lang="uk-UA" sz="5200" dirty="0" err="1">
                <a:latin typeface="Times New Roman" panose="02020603050405020304" pitchFamily="18" charset="0"/>
                <a:cs typeface="Times New Roman" panose="02020603050405020304" pitchFamily="18" charset="0"/>
              </a:rPr>
              <a:t>хвороб</a:t>
            </a:r>
            <a:r>
              <a:rPr lang="uk-UA" sz="5200" dirty="0">
                <a:latin typeface="Times New Roman" panose="02020603050405020304" pitchFamily="18" charset="0"/>
                <a:cs typeface="Times New Roman" panose="02020603050405020304" pitchFamily="18" charset="0"/>
              </a:rPr>
              <a:t> людини і типологічного ранжирування антропогенних передумов </a:t>
            </a:r>
            <a:r>
              <a:rPr lang="uk-UA" sz="5200" dirty="0" err="1">
                <a:latin typeface="Times New Roman" panose="02020603050405020304" pitchFamily="18" charset="0"/>
                <a:cs typeface="Times New Roman" panose="02020603050405020304" pitchFamily="18" charset="0"/>
              </a:rPr>
              <a:t>хвороб</a:t>
            </a:r>
            <a:r>
              <a:rPr lang="uk-UA" sz="5200" dirty="0">
                <a:latin typeface="Times New Roman" panose="02020603050405020304" pitchFamily="18" charset="0"/>
                <a:cs typeface="Times New Roman" panose="02020603050405020304" pitchFamily="18" charset="0"/>
              </a:rPr>
              <a:t> людини. Отримані карти потрібно розглядати як етап регіонального аналізу формування проблемних медико–екологічних ситуацій. </a:t>
            </a:r>
          </a:p>
          <a:p>
            <a:pPr marL="0" indent="0">
              <a:buNone/>
            </a:pPr>
            <a:br>
              <a:rPr lang="uk-UA" dirty="0"/>
            </a:br>
            <a:endParaRPr lang="uk-UA" dirty="0"/>
          </a:p>
        </p:txBody>
      </p:sp>
    </p:spTree>
    <p:extLst>
      <p:ext uri="{BB962C8B-B14F-4D97-AF65-F5344CB8AC3E}">
        <p14:creationId xmlns:p14="http://schemas.microsoft.com/office/powerpoint/2010/main" val="1953252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F146A6-5D1E-4D9E-A646-4D3ECC6F98C0}"/>
              </a:ext>
            </a:extLst>
          </p:cNvPr>
          <p:cNvSpPr>
            <a:spLocks noGrp="1"/>
          </p:cNvSpPr>
          <p:nvPr>
            <p:ph type="title"/>
          </p:nvPr>
        </p:nvSpPr>
        <p:spPr/>
        <p:txBody>
          <a:bodyPr>
            <a:normAutofit fontScale="90000"/>
          </a:bodyPr>
          <a:lstStyle/>
          <a:p>
            <a:pPr algn="ctr"/>
            <a:r>
              <a:rPr lang="uk-UA" sz="4900" b="1" dirty="0">
                <a:latin typeface="Times New Roman" panose="02020603050405020304" pitchFamily="18" charset="0"/>
                <a:cs typeface="Times New Roman" panose="02020603050405020304" pitchFamily="18" charset="0"/>
              </a:rPr>
              <a:t>Контрольні запитання і завдання для самостійної роботи </a:t>
            </a:r>
            <a:br>
              <a:rPr lang="uk-UA" dirty="0"/>
            </a:br>
            <a:endParaRPr lang="uk-UA" dirty="0"/>
          </a:p>
        </p:txBody>
      </p:sp>
      <p:sp>
        <p:nvSpPr>
          <p:cNvPr id="3" name="Місце для вмісту 2">
            <a:extLst>
              <a:ext uri="{FF2B5EF4-FFF2-40B4-BE49-F238E27FC236}">
                <a16:creationId xmlns:a16="http://schemas.microsoft.com/office/drawing/2014/main" id="{A67A6AAF-19BD-4FD9-8A32-D6D250C854E7}"/>
              </a:ext>
            </a:extLst>
          </p:cNvPr>
          <p:cNvSpPr>
            <a:spLocks noGrp="1"/>
          </p:cNvSpPr>
          <p:nvPr>
            <p:ph idx="1"/>
          </p:nvPr>
        </p:nvSpPr>
        <p:spPr>
          <a:xfrm>
            <a:off x="838200" y="1457518"/>
            <a:ext cx="10515600" cy="5239544"/>
          </a:xfrm>
        </p:spPr>
        <p:txBody>
          <a:bodyPr>
            <a:normAutofit fontScale="70000" lnSpcReduction="20000"/>
          </a:bodyPr>
          <a:lstStyle/>
          <a:p>
            <a:pPr marL="0" indent="0">
              <a:buNone/>
            </a:pPr>
            <a:r>
              <a:rPr lang="uk-UA" b="1" dirty="0"/>
              <a:t> </a:t>
            </a:r>
            <a:endParaRPr lang="uk-UA" dirty="0"/>
          </a:p>
          <a:p>
            <a:pPr marL="180000" indent="457200" algn="just" fontAlgn="base">
              <a:lnSpc>
                <a:spcPct val="120000"/>
              </a:lnSpc>
              <a:spcBef>
                <a:spcPts val="0"/>
              </a:spcBef>
              <a:buNone/>
            </a:pPr>
            <a:r>
              <a:rPr lang="uk-UA" dirty="0">
                <a:latin typeface="Times New Roman" panose="02020603050405020304" pitchFamily="18" charset="0"/>
                <a:cs typeface="Times New Roman" panose="02020603050405020304" pitchFamily="18" charset="0"/>
              </a:rPr>
              <a:t>1. Які Ви знаєте об’єкти просторової локалізації інформації для </a:t>
            </a:r>
            <a:r>
              <a:rPr lang="uk-UA" dirty="0" err="1">
                <a:latin typeface="Times New Roman" panose="02020603050405020304" pitchFamily="18" charset="0"/>
                <a:cs typeface="Times New Roman" panose="02020603050405020304" pitchFamily="18" charset="0"/>
              </a:rPr>
              <a:t>еколологічного</a:t>
            </a:r>
            <a:r>
              <a:rPr lang="uk-UA" dirty="0">
                <a:latin typeface="Times New Roman" panose="02020603050405020304" pitchFamily="18" charset="0"/>
                <a:cs typeface="Times New Roman" panose="02020603050405020304" pitchFamily="18" charset="0"/>
              </a:rPr>
              <a:t> картографування? Дайте їх коротку характеристику. </a:t>
            </a:r>
          </a:p>
          <a:p>
            <a:pPr marL="180000" indent="457200" algn="just" fontAlgn="base">
              <a:lnSpc>
                <a:spcPct val="120000"/>
              </a:lnSpc>
              <a:spcBef>
                <a:spcPts val="0"/>
              </a:spcBef>
              <a:buNone/>
            </a:pPr>
            <a:r>
              <a:rPr lang="uk-UA" dirty="0">
                <a:latin typeface="Times New Roman" panose="02020603050405020304" pitchFamily="18" charset="0"/>
                <a:cs typeface="Times New Roman" panose="02020603050405020304" pitchFamily="18" charset="0"/>
              </a:rPr>
              <a:t>2. Наведіть класифікацію джерел інформації для екологічного картографування. Як можна, на вашу думку, деталізувати приведені в ній типи екологічної інформації? </a:t>
            </a:r>
          </a:p>
          <a:p>
            <a:pPr marL="180000" indent="457200" algn="just" fontAlgn="base">
              <a:lnSpc>
                <a:spcPct val="120000"/>
              </a:lnSpc>
              <a:spcBef>
                <a:spcPts val="0"/>
              </a:spcBef>
              <a:buNone/>
            </a:pPr>
            <a:r>
              <a:rPr lang="uk-UA" dirty="0">
                <a:latin typeface="Times New Roman" panose="02020603050405020304" pitchFamily="18" charset="0"/>
                <a:cs typeface="Times New Roman" panose="02020603050405020304" pitchFamily="18" charset="0"/>
              </a:rPr>
              <a:t>3. Яку роль відіграють ГІС–технології в інформаційному забезпеченні екологічного картографування? </a:t>
            </a:r>
            <a:r>
              <a:rPr lang="uk-UA" dirty="0" err="1">
                <a:latin typeface="Times New Roman" panose="02020603050405020304" pitchFamily="18" charset="0"/>
                <a:cs typeface="Times New Roman" panose="02020603050405020304" pitchFamily="18" charset="0"/>
              </a:rPr>
              <a:t>Обгрунтуйте</a:t>
            </a:r>
            <a:r>
              <a:rPr lang="uk-UA" dirty="0">
                <a:latin typeface="Times New Roman" panose="02020603050405020304" pitchFamily="18" charset="0"/>
                <a:cs typeface="Times New Roman" panose="02020603050405020304" pitchFamily="18" charset="0"/>
              </a:rPr>
              <a:t> відповідь. </a:t>
            </a:r>
          </a:p>
          <a:p>
            <a:pPr marL="180000" indent="457200" algn="just" fontAlgn="base">
              <a:lnSpc>
                <a:spcPct val="120000"/>
              </a:lnSpc>
              <a:spcBef>
                <a:spcPts val="0"/>
              </a:spcBef>
              <a:buNone/>
            </a:pPr>
            <a:r>
              <a:rPr lang="uk-UA" dirty="0">
                <a:latin typeface="Times New Roman" panose="02020603050405020304" pitchFamily="18" charset="0"/>
                <a:cs typeface="Times New Roman" panose="02020603050405020304" pitchFamily="18" charset="0"/>
              </a:rPr>
              <a:t>4. Назвіть напрями формування інформаційних фундацій в ГІС і дайте їм коротку характеристику. </a:t>
            </a:r>
          </a:p>
          <a:p>
            <a:pPr marL="180000" indent="457200" algn="just" fontAlgn="base">
              <a:lnSpc>
                <a:spcPct val="120000"/>
              </a:lnSpc>
              <a:spcBef>
                <a:spcPts val="0"/>
              </a:spcBef>
              <a:buNone/>
            </a:pPr>
            <a:r>
              <a:rPr lang="uk-UA" dirty="0">
                <a:latin typeface="Times New Roman" panose="02020603050405020304" pitchFamily="18" charset="0"/>
                <a:cs typeface="Times New Roman" panose="02020603050405020304" pitchFamily="18" charset="0"/>
              </a:rPr>
              <a:t>5. Охарактеризуйте програмне забезпечення ГІС, яке використовується для екологічного картографування. </a:t>
            </a:r>
          </a:p>
          <a:p>
            <a:pPr marL="180000" indent="457200" algn="just" fontAlgn="base">
              <a:lnSpc>
                <a:spcPct val="120000"/>
              </a:lnSpc>
              <a:spcBef>
                <a:spcPts val="0"/>
              </a:spcBef>
              <a:buNone/>
            </a:pPr>
            <a:r>
              <a:rPr lang="uk-UA" dirty="0">
                <a:latin typeface="Times New Roman" panose="02020603050405020304" pitchFamily="18" charset="0"/>
                <a:cs typeface="Times New Roman" panose="02020603050405020304" pitchFamily="18" charset="0"/>
              </a:rPr>
              <a:t>6. Розкрийте суть застосування ГІС в медико– екологічному картографуванні. </a:t>
            </a:r>
          </a:p>
          <a:p>
            <a:pPr marL="180000" indent="457200" algn="just" fontAlgn="base">
              <a:lnSpc>
                <a:spcPct val="120000"/>
              </a:lnSpc>
              <a:spcBef>
                <a:spcPts val="0"/>
              </a:spcBef>
              <a:buNone/>
            </a:pPr>
            <a:r>
              <a:rPr lang="uk-UA" dirty="0">
                <a:latin typeface="Times New Roman" panose="02020603050405020304" pitchFamily="18" charset="0"/>
                <a:cs typeface="Times New Roman" panose="02020603050405020304" pitchFamily="18" charset="0"/>
              </a:rPr>
              <a:t>7. Що лежить в основі розробки екологічних карт ? </a:t>
            </a:r>
          </a:p>
          <a:p>
            <a:pPr marL="180000" indent="457200" algn="just" fontAlgn="base">
              <a:lnSpc>
                <a:spcPct val="120000"/>
              </a:lnSpc>
              <a:spcBef>
                <a:spcPts val="0"/>
              </a:spcBef>
              <a:buNone/>
            </a:pPr>
            <a:r>
              <a:rPr lang="uk-UA" dirty="0">
                <a:latin typeface="Times New Roman" panose="02020603050405020304" pitchFamily="18" charset="0"/>
                <a:cs typeface="Times New Roman" panose="02020603050405020304" pitchFamily="18" charset="0"/>
              </a:rPr>
              <a:t>8. Назвіть найбільш важливі та широко використовувані при картографуванні матеріали . </a:t>
            </a:r>
          </a:p>
          <a:p>
            <a:pPr marL="0" indent="0">
              <a:buNone/>
            </a:pPr>
            <a:br>
              <a:rPr lang="uk-UA" dirty="0"/>
            </a:br>
            <a:br>
              <a:rPr lang="uk-UA" dirty="0"/>
            </a:br>
            <a:endParaRPr lang="uk-UA" dirty="0"/>
          </a:p>
        </p:txBody>
      </p:sp>
    </p:spTree>
    <p:extLst>
      <p:ext uri="{BB962C8B-B14F-4D97-AF65-F5344CB8AC3E}">
        <p14:creationId xmlns:p14="http://schemas.microsoft.com/office/powerpoint/2010/main" val="4179649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D39528-A488-4C64-A503-8EC5F30DBA77}"/>
              </a:ext>
            </a:extLst>
          </p:cNvPr>
          <p:cNvSpPr>
            <a:spLocks noGrp="1"/>
          </p:cNvSpPr>
          <p:nvPr>
            <p:ph type="title"/>
          </p:nvPr>
        </p:nvSpPr>
        <p:spPr/>
        <p:txBody>
          <a:bodyPr/>
          <a:lstStyle/>
          <a:p>
            <a:pPr algn="ctr"/>
            <a:r>
              <a:rPr lang="ru-RU" b="1" u="sng" dirty="0">
                <a:latin typeface="Century Schoolbook" panose="02040604050505020304" pitchFamily="18" charset="0"/>
              </a:rPr>
              <a:t>ПЛАН</a:t>
            </a:r>
          </a:p>
        </p:txBody>
      </p:sp>
      <p:grpSp>
        <p:nvGrpSpPr>
          <p:cNvPr id="9" name="Group 7">
            <a:extLst>
              <a:ext uri="{FF2B5EF4-FFF2-40B4-BE49-F238E27FC236}">
                <a16:creationId xmlns:a16="http://schemas.microsoft.com/office/drawing/2014/main" id="{19D21F89-7A0F-4C61-9E8C-FE24B8455A8D}"/>
              </a:ext>
            </a:extLst>
          </p:cNvPr>
          <p:cNvGrpSpPr>
            <a:grpSpLocks/>
          </p:cNvGrpSpPr>
          <p:nvPr/>
        </p:nvGrpSpPr>
        <p:grpSpPr bwMode="auto">
          <a:xfrm>
            <a:off x="1018999" y="2047634"/>
            <a:ext cx="10776839" cy="953350"/>
            <a:chOff x="1248" y="1751"/>
            <a:chExt cx="5429" cy="629"/>
          </a:xfrm>
        </p:grpSpPr>
        <p:sp>
          <p:nvSpPr>
            <p:cNvPr id="10" name="Line 8">
              <a:extLst>
                <a:ext uri="{FF2B5EF4-FFF2-40B4-BE49-F238E27FC236}">
                  <a16:creationId xmlns:a16="http://schemas.microsoft.com/office/drawing/2014/main" id="{F9F3D652-6D35-4788-B859-C06C2F8E4D9C}"/>
                </a:ext>
              </a:extLst>
            </p:cNvPr>
            <p:cNvSpPr>
              <a:spLocks noChangeShapeType="1"/>
            </p:cNvSpPr>
            <p:nvPr/>
          </p:nvSpPr>
          <p:spPr bwMode="gray">
            <a:xfrm>
              <a:off x="1440" y="238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9">
              <a:extLst>
                <a:ext uri="{FF2B5EF4-FFF2-40B4-BE49-F238E27FC236}">
                  <a16:creationId xmlns:a16="http://schemas.microsoft.com/office/drawing/2014/main" id="{FF8DA88F-D311-414C-A7B6-A744AD4B19C6}"/>
                </a:ext>
              </a:extLst>
            </p:cNvPr>
            <p:cNvSpPr>
              <a:spLocks noChangeArrowheads="1"/>
            </p:cNvSpPr>
            <p:nvPr/>
          </p:nvSpPr>
          <p:spPr bwMode="gray">
            <a:xfrm rot="3419336">
              <a:off x="1261" y="2017"/>
              <a:ext cx="302" cy="328"/>
            </a:xfrm>
            <a:prstGeom prst="rect">
              <a:avLst/>
            </a:prstGeom>
            <a:gradFill rotWithShape="1">
              <a:gsLst>
                <a:gs pos="0">
                  <a:srgbClr val="99CC00"/>
                </a:gs>
                <a:gs pos="100000">
                  <a:srgbClr val="99CC00">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99CC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2" name="Text Box 10">
              <a:extLst>
                <a:ext uri="{FF2B5EF4-FFF2-40B4-BE49-F238E27FC236}">
                  <a16:creationId xmlns:a16="http://schemas.microsoft.com/office/drawing/2014/main" id="{E0375F19-64A9-4C40-8A9A-39ED63748B7B}"/>
                </a:ext>
              </a:extLst>
            </p:cNvPr>
            <p:cNvSpPr txBox="1">
              <a:spLocks noChangeArrowheads="1"/>
            </p:cNvSpPr>
            <p:nvPr/>
          </p:nvSpPr>
          <p:spPr bwMode="gray">
            <a:xfrm>
              <a:off x="1714" y="1751"/>
              <a:ext cx="4963" cy="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ru-RU" sz="2800" dirty="0" err="1">
                  <a:latin typeface="Times New Roman" panose="02020603050405020304" pitchFamily="18" charset="0"/>
                  <a:cs typeface="Times New Roman" panose="02020603050405020304" pitchFamily="18" charset="0"/>
                </a:rPr>
                <a:t>Класифікація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інформації</a:t>
              </a:r>
              <a:r>
                <a:rPr lang="ru-RU" sz="2800" dirty="0">
                  <a:latin typeface="Times New Roman" panose="02020603050405020304" pitchFamily="18" charset="0"/>
                  <a:cs typeface="Times New Roman" panose="02020603050405020304" pitchFamily="18" charset="0"/>
                </a:rPr>
                <a:t> для </a:t>
              </a:r>
              <a:r>
                <a:rPr lang="ru-RU" sz="2800" dirty="0" err="1">
                  <a:latin typeface="Times New Roman" panose="02020603050405020304" pitchFamily="18" charset="0"/>
                  <a:cs typeface="Times New Roman" panose="02020603050405020304" pitchFamily="18" charset="0"/>
                </a:rPr>
                <a:t>екологічного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картографування</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її</a:t>
              </a:r>
              <a:r>
                <a:rPr lang="ru-RU" sz="2800" dirty="0">
                  <a:latin typeface="Times New Roman" panose="02020603050405020304" pitchFamily="18" charset="0"/>
                  <a:cs typeface="Times New Roman" panose="02020603050405020304" pitchFamily="18" charset="0"/>
                </a:rPr>
                <a:t> коротка характеристика</a:t>
              </a:r>
              <a:endParaRPr lang="en-US" sz="2800" dirty="0">
                <a:solidFill>
                  <a:srgbClr val="000000"/>
                </a:solidFill>
                <a:latin typeface="Times New Roman" panose="02020603050405020304" pitchFamily="18" charset="0"/>
                <a:cs typeface="Times New Roman" panose="02020603050405020304" pitchFamily="18" charset="0"/>
              </a:endParaRPr>
            </a:p>
          </p:txBody>
        </p:sp>
        <p:sp>
          <p:nvSpPr>
            <p:cNvPr id="13" name="Text Box 11">
              <a:extLst>
                <a:ext uri="{FF2B5EF4-FFF2-40B4-BE49-F238E27FC236}">
                  <a16:creationId xmlns:a16="http://schemas.microsoft.com/office/drawing/2014/main" id="{821B2740-82CE-4FC6-9401-30512F202088}"/>
                </a:ext>
              </a:extLst>
            </p:cNvPr>
            <p:cNvSpPr txBox="1">
              <a:spLocks noChangeArrowheads="1"/>
            </p:cNvSpPr>
            <p:nvPr/>
          </p:nvSpPr>
          <p:spPr bwMode="gray">
            <a:xfrm>
              <a:off x="1296" y="204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1</a:t>
              </a:r>
            </a:p>
          </p:txBody>
        </p:sp>
      </p:grpSp>
      <p:grpSp>
        <p:nvGrpSpPr>
          <p:cNvPr id="14" name="Group 12">
            <a:extLst>
              <a:ext uri="{FF2B5EF4-FFF2-40B4-BE49-F238E27FC236}">
                <a16:creationId xmlns:a16="http://schemas.microsoft.com/office/drawing/2014/main" id="{4A690E77-0127-454C-976C-4B17B9F3E156}"/>
              </a:ext>
            </a:extLst>
          </p:cNvPr>
          <p:cNvGrpSpPr>
            <a:grpSpLocks/>
          </p:cNvGrpSpPr>
          <p:nvPr/>
        </p:nvGrpSpPr>
        <p:grpSpPr bwMode="auto">
          <a:xfrm>
            <a:off x="1052114" y="3653801"/>
            <a:ext cx="10588176" cy="1013218"/>
            <a:chOff x="1252" y="2354"/>
            <a:chExt cx="3368" cy="636"/>
          </a:xfrm>
        </p:grpSpPr>
        <p:sp>
          <p:nvSpPr>
            <p:cNvPr id="15" name="Line 13">
              <a:extLst>
                <a:ext uri="{FF2B5EF4-FFF2-40B4-BE49-F238E27FC236}">
                  <a16:creationId xmlns:a16="http://schemas.microsoft.com/office/drawing/2014/main" id="{1023AE55-8AE1-471B-B607-E1CE0476841D}"/>
                </a:ext>
              </a:extLst>
            </p:cNvPr>
            <p:cNvSpPr>
              <a:spLocks noChangeShapeType="1"/>
            </p:cNvSpPr>
            <p:nvPr/>
          </p:nvSpPr>
          <p:spPr bwMode="gray">
            <a:xfrm>
              <a:off x="1440" y="299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Rectangle 14">
              <a:extLst>
                <a:ext uri="{FF2B5EF4-FFF2-40B4-BE49-F238E27FC236}">
                  <a16:creationId xmlns:a16="http://schemas.microsoft.com/office/drawing/2014/main" id="{94A60F29-704C-4379-8E62-A36A063FC6F1}"/>
                </a:ext>
              </a:extLst>
            </p:cNvPr>
            <p:cNvSpPr>
              <a:spLocks noChangeArrowheads="1"/>
            </p:cNvSpPr>
            <p:nvPr/>
          </p:nvSpPr>
          <p:spPr bwMode="gray">
            <a:xfrm rot="3419336">
              <a:off x="1237" y="2694"/>
              <a:ext cx="286" cy="256"/>
            </a:xfrm>
            <a:prstGeom prst="rect">
              <a:avLst/>
            </a:prstGeom>
            <a:gradFill rotWithShape="1">
              <a:gsLst>
                <a:gs pos="0">
                  <a:srgbClr val="006699"/>
                </a:gs>
                <a:gs pos="100000">
                  <a:srgbClr val="006699">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006699"/>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7" name="Text Box 15">
              <a:extLst>
                <a:ext uri="{FF2B5EF4-FFF2-40B4-BE49-F238E27FC236}">
                  <a16:creationId xmlns:a16="http://schemas.microsoft.com/office/drawing/2014/main" id="{A77E2FAE-8A14-41D8-B0AD-1DAAE9321A39}"/>
                </a:ext>
              </a:extLst>
            </p:cNvPr>
            <p:cNvSpPr txBox="1">
              <a:spLocks noChangeArrowheads="1"/>
            </p:cNvSpPr>
            <p:nvPr/>
          </p:nvSpPr>
          <p:spPr bwMode="gray">
            <a:xfrm>
              <a:off x="1635" y="2354"/>
              <a:ext cx="2985" cy="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r>
                <a:rPr lang="ru-RU" sz="2800" dirty="0" err="1">
                  <a:latin typeface="Times New Roman" panose="02020603050405020304" pitchFamily="18" charset="0"/>
                  <a:cs typeface="Times New Roman" panose="02020603050405020304" pitchFamily="18" charset="0"/>
                </a:rPr>
                <a:t>Застосування</a:t>
              </a:r>
              <a:r>
                <a:rPr lang="ru-RU" sz="2800" dirty="0">
                  <a:latin typeface="Times New Roman" panose="02020603050405020304" pitchFamily="18" charset="0"/>
                  <a:cs typeface="Times New Roman" panose="02020603050405020304" pitchFamily="18" charset="0"/>
                </a:rPr>
                <a:t> ГІС-</a:t>
              </a:r>
              <a:r>
                <a:rPr lang="ru-RU" sz="2800" dirty="0" err="1">
                  <a:latin typeface="Times New Roman" panose="02020603050405020304" pitchFamily="18" charset="0"/>
                  <a:cs typeface="Times New Roman" panose="02020603050405020304" pitchFamily="18" charset="0"/>
                </a:rPr>
                <a:t>технологій</a:t>
              </a:r>
              <a:r>
                <a:rPr lang="ru-RU" sz="2800" dirty="0">
                  <a:latin typeface="Times New Roman" panose="02020603050405020304" pitchFamily="18" charset="0"/>
                  <a:cs typeface="Times New Roman" panose="02020603050405020304" pitchFamily="18" charset="0"/>
                </a:rPr>
                <a:t> в </a:t>
              </a:r>
              <a:r>
                <a:rPr lang="ru-RU" sz="2800" dirty="0" err="1">
                  <a:latin typeface="Times New Roman" panose="02020603050405020304" pitchFamily="18" charset="0"/>
                  <a:cs typeface="Times New Roman" panose="02020603050405020304" pitchFamily="18" charset="0"/>
                </a:rPr>
                <a:t>інформаційному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забезпеченні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екологічного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картографування</a:t>
              </a:r>
              <a:endParaRPr lang="ru-RU" sz="2800" dirty="0">
                <a:latin typeface="Times New Roman" panose="02020603050405020304" pitchFamily="18" charset="0"/>
                <a:cs typeface="Times New Roman" panose="02020603050405020304" pitchFamily="18" charset="0"/>
              </a:endParaRPr>
            </a:p>
          </p:txBody>
        </p:sp>
        <p:sp>
          <p:nvSpPr>
            <p:cNvPr id="18" name="Text Box 16">
              <a:extLst>
                <a:ext uri="{FF2B5EF4-FFF2-40B4-BE49-F238E27FC236}">
                  <a16:creationId xmlns:a16="http://schemas.microsoft.com/office/drawing/2014/main" id="{170A2FCB-C6CE-4FB9-ADE4-4960320B9D04}"/>
                </a:ext>
              </a:extLst>
            </p:cNvPr>
            <p:cNvSpPr txBox="1">
              <a:spLocks noChangeArrowheads="1"/>
            </p:cNvSpPr>
            <p:nvPr/>
          </p:nvSpPr>
          <p:spPr bwMode="gray">
            <a:xfrm>
              <a:off x="1296" y="265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2</a:t>
              </a:r>
            </a:p>
          </p:txBody>
        </p:sp>
      </p:grpSp>
    </p:spTree>
    <p:extLst>
      <p:ext uri="{BB962C8B-B14F-4D97-AF65-F5344CB8AC3E}">
        <p14:creationId xmlns:p14="http://schemas.microsoft.com/office/powerpoint/2010/main" val="526528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4B07FF-695F-4946-893F-C6541B33EA53}"/>
              </a:ext>
            </a:extLst>
          </p:cNvPr>
          <p:cNvSpPr>
            <a:spLocks noGrp="1"/>
          </p:cNvSpPr>
          <p:nvPr>
            <p:ph type="title"/>
          </p:nvPr>
        </p:nvSpPr>
        <p:spPr/>
        <p:txBody>
          <a:bodyPr/>
          <a:lstStyle/>
          <a:p>
            <a:pPr algn="ctr"/>
            <a:r>
              <a:rPr lang="uk-UA" b="1" dirty="0">
                <a:latin typeface="Century Schoolbook" panose="02040604050505020304" pitchFamily="18" charset="0"/>
              </a:rPr>
              <a:t>Поняття про геоінформаційні системи</a:t>
            </a:r>
            <a:endParaRPr lang="uk-UA" dirty="0">
              <a:latin typeface="Century Schoolbook" panose="02040604050505020304" pitchFamily="18" charset="0"/>
            </a:endParaRPr>
          </a:p>
        </p:txBody>
      </p:sp>
      <p:graphicFrame>
        <p:nvGraphicFramePr>
          <p:cNvPr id="7" name="Місце для вмісту 6">
            <a:extLst>
              <a:ext uri="{FF2B5EF4-FFF2-40B4-BE49-F238E27FC236}">
                <a16:creationId xmlns:a16="http://schemas.microsoft.com/office/drawing/2014/main" id="{2B31D356-08D8-4D2E-A18A-99C733C1B6AD}"/>
              </a:ext>
            </a:extLst>
          </p:cNvPr>
          <p:cNvGraphicFramePr>
            <a:graphicFrameLocks noGrp="1"/>
          </p:cNvGraphicFramePr>
          <p:nvPr>
            <p:ph idx="1"/>
            <p:extLst>
              <p:ext uri="{D42A27DB-BD31-4B8C-83A1-F6EECF244321}">
                <p14:modId xmlns:p14="http://schemas.microsoft.com/office/powerpoint/2010/main" val="9954679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9" name="Пряма зі стрілкою 8">
            <a:extLst>
              <a:ext uri="{FF2B5EF4-FFF2-40B4-BE49-F238E27FC236}">
                <a16:creationId xmlns:a16="http://schemas.microsoft.com/office/drawing/2014/main" id="{BD6EEED1-227E-471F-B709-0FD91CB5B964}"/>
              </a:ext>
            </a:extLst>
          </p:cNvPr>
          <p:cNvCxnSpPr/>
          <p:nvPr/>
        </p:nvCxnSpPr>
        <p:spPr>
          <a:xfrm>
            <a:off x="6267635" y="2814221"/>
            <a:ext cx="2396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Сполучна лінія: уступом 10">
            <a:extLst>
              <a:ext uri="{FF2B5EF4-FFF2-40B4-BE49-F238E27FC236}">
                <a16:creationId xmlns:a16="http://schemas.microsoft.com/office/drawing/2014/main" id="{C05777B7-E824-4985-920B-26356737C6CD}"/>
              </a:ext>
            </a:extLst>
          </p:cNvPr>
          <p:cNvCxnSpPr/>
          <p:nvPr/>
        </p:nvCxnSpPr>
        <p:spPr>
          <a:xfrm rot="10800000" flipV="1">
            <a:off x="5859262" y="3773009"/>
            <a:ext cx="692458" cy="51490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Пряма зі стрілкою 12">
            <a:extLst>
              <a:ext uri="{FF2B5EF4-FFF2-40B4-BE49-F238E27FC236}">
                <a16:creationId xmlns:a16="http://schemas.microsoft.com/office/drawing/2014/main" id="{C425F70F-CD9A-4A12-AD9F-9C352D10B904}"/>
              </a:ext>
            </a:extLst>
          </p:cNvPr>
          <p:cNvCxnSpPr/>
          <p:nvPr/>
        </p:nvCxnSpPr>
        <p:spPr>
          <a:xfrm>
            <a:off x="5868140" y="5113538"/>
            <a:ext cx="33735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5989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3F5164-7F61-485D-909E-69437ABCE0B0}"/>
              </a:ext>
            </a:extLst>
          </p:cNvPr>
          <p:cNvSpPr>
            <a:spLocks noGrp="1"/>
          </p:cNvSpPr>
          <p:nvPr>
            <p:ph type="title"/>
          </p:nvPr>
        </p:nvSpPr>
        <p:spPr/>
        <p:txBody>
          <a:bodyPr>
            <a:normAutofit fontScale="90000"/>
          </a:bodyPr>
          <a:lstStyle/>
          <a:p>
            <a:pPr algn="ctr"/>
            <a:r>
              <a:rPr lang="ru-RU" b="1" dirty="0" err="1">
                <a:latin typeface="Century Schoolbook" panose="02040604050505020304" pitchFamily="18" charset="0"/>
                <a:cs typeface="Times New Roman" panose="02020603050405020304" pitchFamily="18" charset="0"/>
              </a:rPr>
              <a:t>Класифікація</a:t>
            </a:r>
            <a:r>
              <a:rPr lang="ru-RU" b="1" dirty="0">
                <a:latin typeface="Century Schoolbook" panose="02040604050505020304" pitchFamily="18" charset="0"/>
                <a:cs typeface="Times New Roman" panose="02020603050405020304" pitchFamily="18" charset="0"/>
              </a:rPr>
              <a:t> </a:t>
            </a:r>
            <a:r>
              <a:rPr lang="ru-RU" b="1" dirty="0" err="1">
                <a:latin typeface="Century Schoolbook" panose="02040604050505020304" pitchFamily="18" charset="0"/>
                <a:cs typeface="Times New Roman" panose="02020603050405020304" pitchFamily="18" charset="0"/>
              </a:rPr>
              <a:t>інформації</a:t>
            </a:r>
            <a:r>
              <a:rPr lang="ru-RU" b="1" dirty="0">
                <a:latin typeface="Century Schoolbook" panose="02040604050505020304" pitchFamily="18" charset="0"/>
                <a:cs typeface="Times New Roman" panose="02020603050405020304" pitchFamily="18" charset="0"/>
              </a:rPr>
              <a:t> для </a:t>
            </a:r>
            <a:r>
              <a:rPr lang="ru-RU" b="1" dirty="0" err="1">
                <a:latin typeface="Century Schoolbook" panose="02040604050505020304" pitchFamily="18" charset="0"/>
                <a:cs typeface="Times New Roman" panose="02020603050405020304" pitchFamily="18" charset="0"/>
              </a:rPr>
              <a:t>екологічного</a:t>
            </a:r>
            <a:r>
              <a:rPr lang="ru-RU" b="1" dirty="0">
                <a:latin typeface="Century Schoolbook" panose="02040604050505020304" pitchFamily="18" charset="0"/>
                <a:cs typeface="Times New Roman" panose="02020603050405020304" pitchFamily="18" charset="0"/>
              </a:rPr>
              <a:t> </a:t>
            </a:r>
            <a:r>
              <a:rPr lang="ru-RU" b="1" dirty="0" err="1">
                <a:latin typeface="Century Schoolbook" panose="02040604050505020304" pitchFamily="18" charset="0"/>
                <a:cs typeface="Times New Roman" panose="02020603050405020304" pitchFamily="18" charset="0"/>
              </a:rPr>
              <a:t>картографування</a:t>
            </a:r>
            <a:r>
              <a:rPr lang="ru-RU" b="1" dirty="0">
                <a:latin typeface="Century Schoolbook" panose="02040604050505020304" pitchFamily="18" charset="0"/>
                <a:cs typeface="Times New Roman" panose="02020603050405020304" pitchFamily="18" charset="0"/>
              </a:rPr>
              <a:t> та </a:t>
            </a:r>
            <a:r>
              <a:rPr lang="ru-RU" b="1" dirty="0" err="1">
                <a:latin typeface="Century Schoolbook" panose="02040604050505020304" pitchFamily="18" charset="0"/>
                <a:cs typeface="Times New Roman" panose="02020603050405020304" pitchFamily="18" charset="0"/>
              </a:rPr>
              <a:t>її</a:t>
            </a:r>
            <a:r>
              <a:rPr lang="ru-RU" b="1" dirty="0">
                <a:latin typeface="Century Schoolbook" panose="02040604050505020304" pitchFamily="18" charset="0"/>
                <a:cs typeface="Times New Roman" panose="02020603050405020304" pitchFamily="18" charset="0"/>
              </a:rPr>
              <a:t> коротка характеристика</a:t>
            </a:r>
            <a:endParaRPr lang="uk-UA" dirty="0">
              <a:latin typeface="Century Schoolbook" panose="02040604050505020304" pitchFamily="18" charset="0"/>
              <a:cs typeface="Times New Roman" panose="02020603050405020304" pitchFamily="18" charset="0"/>
            </a:endParaRPr>
          </a:p>
        </p:txBody>
      </p:sp>
      <p:sp>
        <p:nvSpPr>
          <p:cNvPr id="4" name="Місце для вмісту 3">
            <a:extLst>
              <a:ext uri="{FF2B5EF4-FFF2-40B4-BE49-F238E27FC236}">
                <a16:creationId xmlns:a16="http://schemas.microsoft.com/office/drawing/2014/main" id="{CE8DA552-6FD4-4774-B5CB-DB6715B151A8}"/>
              </a:ext>
            </a:extLst>
          </p:cNvPr>
          <p:cNvSpPr>
            <a:spLocks noGrp="1"/>
          </p:cNvSpPr>
          <p:nvPr>
            <p:ph idx="1"/>
          </p:nvPr>
        </p:nvSpPr>
        <p:spPr>
          <a:xfrm>
            <a:off x="424223" y="1825625"/>
            <a:ext cx="11241035" cy="4351338"/>
          </a:xfrm>
        </p:spPr>
        <p:txBody>
          <a:bodyPr>
            <a:normAutofit/>
          </a:bodyPr>
          <a:lstStyle/>
          <a:p>
            <a:pPr marL="0" indent="457200" algn="just">
              <a:lnSpc>
                <a:spcPct val="100000"/>
              </a:lnSpc>
              <a:spcBef>
                <a:spcPts val="0"/>
              </a:spcBef>
              <a:buNone/>
            </a:pPr>
            <a:r>
              <a:rPr lang="uk-UA" sz="2600" dirty="0">
                <a:latin typeface="Times New Roman" panose="02020603050405020304" pitchFamily="18" charset="0"/>
                <a:cs typeface="Times New Roman" panose="02020603050405020304" pitchFamily="18" charset="0"/>
              </a:rPr>
              <a:t>Зважаючи на різноманіття інформації, що використовується для екологічного картографування, її класифікують по певних критеріях. Особливе значення для мети картографування мас класифікаційний показник по умові просторової «прив'язки» інформації. </a:t>
            </a:r>
          </a:p>
          <a:p>
            <a:pPr marL="0" indent="457200" algn="just">
              <a:lnSpc>
                <a:spcPct val="100000"/>
              </a:lnSpc>
              <a:spcBef>
                <a:spcPts val="0"/>
              </a:spcBef>
              <a:buNone/>
            </a:pPr>
            <a:r>
              <a:rPr lang="uk-UA" sz="2600" dirty="0">
                <a:latin typeface="Times New Roman" panose="02020603050405020304" pitchFamily="18" charset="0"/>
                <a:cs typeface="Times New Roman" panose="02020603050405020304" pitchFamily="18" charset="0"/>
              </a:rPr>
              <a:t>Для завдань екологічного картографування застосовують три основні типи об'єктів просторової «прив'язки» або локалізації інформації. До них належать:</a:t>
            </a:r>
          </a:p>
          <a:p>
            <a:pPr marL="0" indent="0">
              <a:buNone/>
            </a:pPr>
            <a:br>
              <a:rPr lang="uk-UA" dirty="0"/>
            </a:br>
            <a:endParaRPr lang="uk-UA" dirty="0">
              <a:latin typeface="Times New Roman" panose="02020603050405020304" pitchFamily="18" charset="0"/>
              <a:cs typeface="Times New Roman" panose="02020603050405020304" pitchFamily="18" charset="0"/>
            </a:endParaRPr>
          </a:p>
        </p:txBody>
      </p:sp>
      <p:sp>
        <p:nvSpPr>
          <p:cNvPr id="7" name="Стрілка: униз 6">
            <a:extLst>
              <a:ext uri="{FF2B5EF4-FFF2-40B4-BE49-F238E27FC236}">
                <a16:creationId xmlns:a16="http://schemas.microsoft.com/office/drawing/2014/main" id="{63677B43-E169-4EC4-9227-58EC828F0ED1}"/>
              </a:ext>
            </a:extLst>
          </p:cNvPr>
          <p:cNvSpPr/>
          <p:nvPr/>
        </p:nvSpPr>
        <p:spPr>
          <a:xfrm>
            <a:off x="1908699" y="4625265"/>
            <a:ext cx="470517" cy="6835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Стрілка: униз 7">
            <a:extLst>
              <a:ext uri="{FF2B5EF4-FFF2-40B4-BE49-F238E27FC236}">
                <a16:creationId xmlns:a16="http://schemas.microsoft.com/office/drawing/2014/main" id="{65C89490-4B50-4D04-8199-3916021E8C13}"/>
              </a:ext>
            </a:extLst>
          </p:cNvPr>
          <p:cNvSpPr/>
          <p:nvPr/>
        </p:nvSpPr>
        <p:spPr>
          <a:xfrm>
            <a:off x="9127724" y="4625264"/>
            <a:ext cx="470517" cy="6835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9" name="Стрілка: униз 8">
            <a:extLst>
              <a:ext uri="{FF2B5EF4-FFF2-40B4-BE49-F238E27FC236}">
                <a16:creationId xmlns:a16="http://schemas.microsoft.com/office/drawing/2014/main" id="{8BF38CB4-00D5-423C-B984-4C1A3EEC16C8}"/>
              </a:ext>
            </a:extLst>
          </p:cNvPr>
          <p:cNvSpPr/>
          <p:nvPr/>
        </p:nvSpPr>
        <p:spPr>
          <a:xfrm>
            <a:off x="5382827" y="4625264"/>
            <a:ext cx="470517" cy="6835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Прямокутник 9">
            <a:extLst>
              <a:ext uri="{FF2B5EF4-FFF2-40B4-BE49-F238E27FC236}">
                <a16:creationId xmlns:a16="http://schemas.microsoft.com/office/drawing/2014/main" id="{61EBE35D-D33F-4479-AC2A-69864DCCF124}"/>
              </a:ext>
            </a:extLst>
          </p:cNvPr>
          <p:cNvSpPr/>
          <p:nvPr/>
        </p:nvSpPr>
        <p:spPr>
          <a:xfrm>
            <a:off x="424223" y="5373572"/>
            <a:ext cx="3439468" cy="369332"/>
          </a:xfrm>
          <a:prstGeom prst="rect">
            <a:avLst/>
          </a:prstGeom>
        </p:spPr>
        <p:txBody>
          <a:bodyPr wrap="none">
            <a:spAutoFit/>
          </a:bodyPr>
          <a:lstStyle/>
          <a:p>
            <a:r>
              <a:rPr lang="uk-UA" dirty="0">
                <a:solidFill>
                  <a:srgbClr val="000000"/>
                </a:solidFill>
                <a:latin typeface="Times New Roman" panose="02020603050405020304" pitchFamily="18" charset="0"/>
              </a:rPr>
              <a:t>адміністративно–територіальний</a:t>
            </a:r>
            <a:endParaRPr lang="uk-UA" dirty="0"/>
          </a:p>
        </p:txBody>
      </p:sp>
      <p:sp>
        <p:nvSpPr>
          <p:cNvPr id="11" name="Прямокутник 10">
            <a:extLst>
              <a:ext uri="{FF2B5EF4-FFF2-40B4-BE49-F238E27FC236}">
                <a16:creationId xmlns:a16="http://schemas.microsoft.com/office/drawing/2014/main" id="{DED0927C-0D22-4606-812D-29CB7C1FF98E}"/>
              </a:ext>
            </a:extLst>
          </p:cNvPr>
          <p:cNvSpPr/>
          <p:nvPr/>
        </p:nvSpPr>
        <p:spPr>
          <a:xfrm>
            <a:off x="4843898" y="5373572"/>
            <a:ext cx="1548373" cy="369332"/>
          </a:xfrm>
          <a:prstGeom prst="rect">
            <a:avLst/>
          </a:prstGeom>
        </p:spPr>
        <p:txBody>
          <a:bodyPr wrap="none">
            <a:spAutoFit/>
          </a:bodyPr>
          <a:lstStyle/>
          <a:p>
            <a:r>
              <a:rPr lang="uk-UA" dirty="0" err="1">
                <a:solidFill>
                  <a:srgbClr val="000000"/>
                </a:solidFill>
                <a:latin typeface="Times New Roman" panose="02020603050405020304" pitchFamily="18" charset="0"/>
              </a:rPr>
              <a:t>геосистемний</a:t>
            </a:r>
            <a:endParaRPr lang="uk-UA" dirty="0"/>
          </a:p>
        </p:txBody>
      </p:sp>
      <p:sp>
        <p:nvSpPr>
          <p:cNvPr id="12" name="Прямокутник 11">
            <a:extLst>
              <a:ext uri="{FF2B5EF4-FFF2-40B4-BE49-F238E27FC236}">
                <a16:creationId xmlns:a16="http://schemas.microsoft.com/office/drawing/2014/main" id="{256ABD1D-0A41-41AB-9CE5-2ACDF9E9F5DB}"/>
              </a:ext>
            </a:extLst>
          </p:cNvPr>
          <p:cNvSpPr/>
          <p:nvPr/>
        </p:nvSpPr>
        <p:spPr>
          <a:xfrm>
            <a:off x="8478348" y="5373572"/>
            <a:ext cx="1769267" cy="369332"/>
          </a:xfrm>
          <a:prstGeom prst="rect">
            <a:avLst/>
          </a:prstGeom>
        </p:spPr>
        <p:txBody>
          <a:bodyPr wrap="none">
            <a:spAutoFit/>
          </a:bodyPr>
          <a:lstStyle/>
          <a:p>
            <a:r>
              <a:rPr lang="uk-UA" dirty="0">
                <a:solidFill>
                  <a:srgbClr val="000000"/>
                </a:solidFill>
                <a:latin typeface="Times New Roman" panose="02020603050405020304" pitchFamily="18" charset="0"/>
              </a:rPr>
              <a:t>моніторинговий</a:t>
            </a:r>
            <a:endParaRPr lang="uk-UA" dirty="0"/>
          </a:p>
        </p:txBody>
      </p:sp>
      <p:pic>
        <p:nvPicPr>
          <p:cNvPr id="14" name="Графіка 13" descr="Око">
            <a:extLst>
              <a:ext uri="{FF2B5EF4-FFF2-40B4-BE49-F238E27FC236}">
                <a16:creationId xmlns:a16="http://schemas.microsoft.com/office/drawing/2014/main" id="{EE4799AD-3273-472B-B488-918F3228A3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05781" y="5558238"/>
            <a:ext cx="914400" cy="914400"/>
          </a:xfrm>
          <a:prstGeom prst="rect">
            <a:avLst/>
          </a:prstGeom>
        </p:spPr>
      </p:pic>
      <p:pic>
        <p:nvPicPr>
          <p:cNvPr id="16" name="Графіка 15" descr="Офісний працівник">
            <a:extLst>
              <a:ext uri="{FF2B5EF4-FFF2-40B4-BE49-F238E27FC236}">
                <a16:creationId xmlns:a16="http://schemas.microsoft.com/office/drawing/2014/main" id="{D538CA2D-B959-4AE8-A8AF-B7B4E78DB81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29985" y="5578475"/>
            <a:ext cx="914400" cy="914400"/>
          </a:xfrm>
          <a:prstGeom prst="rect">
            <a:avLst/>
          </a:prstGeom>
        </p:spPr>
      </p:pic>
      <p:pic>
        <p:nvPicPr>
          <p:cNvPr id="18" name="Графіка 17" descr="Місто">
            <a:extLst>
              <a:ext uri="{FF2B5EF4-FFF2-40B4-BE49-F238E27FC236}">
                <a16:creationId xmlns:a16="http://schemas.microsoft.com/office/drawing/2014/main" id="{3BB1CAFD-3FD1-4F30-82BB-AEE1E5D18C7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865653" y="5578475"/>
            <a:ext cx="914400" cy="914400"/>
          </a:xfrm>
          <a:prstGeom prst="rect">
            <a:avLst/>
          </a:prstGeom>
        </p:spPr>
      </p:pic>
      <p:pic>
        <p:nvPicPr>
          <p:cNvPr id="20" name="Графіка 19" descr="Знак повторної утилізації">
            <a:extLst>
              <a:ext uri="{FF2B5EF4-FFF2-40B4-BE49-F238E27FC236}">
                <a16:creationId xmlns:a16="http://schemas.microsoft.com/office/drawing/2014/main" id="{BA3762B6-A757-4BC5-8447-EFD4F439604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160884" y="5708081"/>
            <a:ext cx="914400" cy="914400"/>
          </a:xfrm>
          <a:prstGeom prst="rect">
            <a:avLst/>
          </a:prstGeom>
        </p:spPr>
      </p:pic>
    </p:spTree>
    <p:extLst>
      <p:ext uri="{BB962C8B-B14F-4D97-AF65-F5344CB8AC3E}">
        <p14:creationId xmlns:p14="http://schemas.microsoft.com/office/powerpoint/2010/main" val="598817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DD5D55-3840-4B61-91C6-654293D839EA}"/>
              </a:ext>
            </a:extLst>
          </p:cNvPr>
          <p:cNvSpPr>
            <a:spLocks noGrp="1"/>
          </p:cNvSpPr>
          <p:nvPr>
            <p:ph type="title"/>
          </p:nvPr>
        </p:nvSpPr>
        <p:spPr>
          <a:xfrm>
            <a:off x="881107" y="-433866"/>
            <a:ext cx="10515600" cy="2484607"/>
          </a:xfrm>
        </p:spPr>
        <p:txBody>
          <a:bodyPr>
            <a:normAutofit fontScale="90000"/>
          </a:bodyPr>
          <a:lstStyle/>
          <a:p>
            <a:pPr indent="450000" algn="ctr">
              <a:lnSpc>
                <a:spcPct val="100000"/>
              </a:lnSpc>
            </a:pPr>
            <a:br>
              <a:rPr lang="ru-RU" dirty="0"/>
            </a:br>
            <a:br>
              <a:rPr lang="ru-RU" dirty="0"/>
            </a:br>
            <a:r>
              <a:rPr lang="uk-UA" b="1" dirty="0">
                <a:latin typeface="Century Schoolbook" panose="02040604050505020304" pitchFamily="18" charset="0"/>
              </a:rPr>
              <a:t>Адміністративно–територіальний тип</a:t>
            </a:r>
            <a:r>
              <a:rPr lang="uk-UA" b="1" i="1" dirty="0">
                <a:latin typeface="Century Schoolbook" panose="02040604050505020304" pitchFamily="18" charset="0"/>
              </a:rPr>
              <a:t>.</a:t>
            </a:r>
            <a:br>
              <a:rPr lang="ru-RU" dirty="0"/>
            </a:br>
            <a:br>
              <a:rPr lang="ru-RU" dirty="0"/>
            </a:br>
            <a:endParaRPr lang="uk-UA" dirty="0"/>
          </a:p>
        </p:txBody>
      </p:sp>
      <p:sp>
        <p:nvSpPr>
          <p:cNvPr id="5" name="Місце для вмісту 4">
            <a:extLst>
              <a:ext uri="{FF2B5EF4-FFF2-40B4-BE49-F238E27FC236}">
                <a16:creationId xmlns:a16="http://schemas.microsoft.com/office/drawing/2014/main" id="{E57056E7-7C7F-44FA-A176-B92D5BA617F5}"/>
              </a:ext>
            </a:extLst>
          </p:cNvPr>
          <p:cNvSpPr>
            <a:spLocks noGrp="1"/>
          </p:cNvSpPr>
          <p:nvPr>
            <p:ph idx="1"/>
          </p:nvPr>
        </p:nvSpPr>
        <p:spPr>
          <a:xfrm>
            <a:off x="838200" y="1580225"/>
            <a:ext cx="10515600" cy="4596738"/>
          </a:xfrm>
        </p:spPr>
        <p:txBody>
          <a:bodyPr numCol="2">
            <a:normAutofit fontScale="55000" lnSpcReduction="20000"/>
          </a:bodyPr>
          <a:lstStyle/>
          <a:p>
            <a:pPr marL="180000" indent="457200" algn="just">
              <a:lnSpc>
                <a:spcPct val="120000"/>
              </a:lnSpc>
              <a:spcBef>
                <a:spcPts val="0"/>
              </a:spcBef>
              <a:buNone/>
            </a:pPr>
            <a:r>
              <a:rPr lang="uk-UA" sz="2900" dirty="0">
                <a:latin typeface="Times New Roman" panose="02020603050405020304" pitchFamily="18" charset="0"/>
                <a:cs typeface="Times New Roman" panose="02020603050405020304" pitchFamily="18" charset="0"/>
              </a:rPr>
              <a:t>Інформація по цьому типу включає різні види показників, які належать до адміністративно– територіальних одиниць країни, що картографуються. При цьому розглядаються такі адміністративно–територіальні одиниці як адміністративні області і райони; міста та інші населені пункти обласного та районного підпорядкування; сільськогосподарські, лісогосподарські, промислові та інші підприємства й організації. </a:t>
            </a:r>
          </a:p>
          <a:p>
            <a:pPr marL="180000" indent="457200" algn="just">
              <a:lnSpc>
                <a:spcPct val="120000"/>
              </a:lnSpc>
              <a:spcBef>
                <a:spcPts val="0"/>
              </a:spcBef>
              <a:buNone/>
            </a:pPr>
            <a:r>
              <a:rPr lang="uk-UA" sz="2900" dirty="0">
                <a:latin typeface="Times New Roman" panose="02020603050405020304" pitchFamily="18" charset="0"/>
                <a:cs typeface="Times New Roman" panose="02020603050405020304" pitchFamily="18" charset="0"/>
              </a:rPr>
              <a:t>Інформаційне забезпечення, що відповідає даному типу, наступне. По адміністративних областях і районах існують оглядові статистичні матеріали, які характеризують ресурси поверхневих вод, різне використання земель, забруднення атмосфери та ін. природних компонентів. </a:t>
            </a:r>
          </a:p>
          <a:p>
            <a:pPr marL="180000" indent="457200" algn="just">
              <a:lnSpc>
                <a:spcPct val="120000"/>
              </a:lnSpc>
              <a:spcBef>
                <a:spcPts val="0"/>
              </a:spcBef>
              <a:buNone/>
            </a:pPr>
            <a:r>
              <a:rPr lang="uk-UA" sz="2900" dirty="0">
                <a:latin typeface="Times New Roman" panose="02020603050405020304" pitchFamily="18" charset="0"/>
                <a:cs typeface="Times New Roman" panose="02020603050405020304" pitchFamily="18" charset="0"/>
              </a:rPr>
              <a:t>Ці матеріали регулярно готуються відповідними службами: гідрометеорологічною, екологічною, сільськогосподарською, лісогосподарською тощо. По населених пунктах постійно розробляються узагальнені статистичні матеріали. їх створенням займаються гідрометеорологічні, екологічні, санітарно–епідеміологічні, водогосподарські та ін. служби крупних населених пунктів і промислових центрів. Дослідження на національному рівні становлять основне джерело інформації, яке є базою для екологічного картографування країни у цілому. Вони включаються в річну доповідь про стан навколишнього природного середовища в Україні, що представляється Верховній Раді. Також використовується звітність обласних Державних управлінь по охороні навколишнього природного середовища. Крім того, розглядаються оглядові та статистичні матеріали, що стосуються </a:t>
            </a:r>
            <a:r>
              <a:rPr lang="uk-UA" sz="2900" dirty="0" err="1">
                <a:latin typeface="Times New Roman" panose="02020603050405020304" pitchFamily="18" charset="0"/>
                <a:cs typeface="Times New Roman" panose="02020603050405020304" pitchFamily="18" charset="0"/>
              </a:rPr>
              <a:t>сільсько</a:t>
            </a:r>
            <a:r>
              <a:rPr lang="uk-UA" sz="2900" dirty="0">
                <a:latin typeface="Times New Roman" panose="02020603050405020304" pitchFamily="18" charset="0"/>
                <a:cs typeface="Times New Roman" panose="02020603050405020304" pitchFamily="18" charset="0"/>
              </a:rPr>
              <a:t>-, водо- та лісогосподарських об'єктів. </a:t>
            </a:r>
          </a:p>
          <a:p>
            <a:pPr marL="0" indent="0">
              <a:buNone/>
            </a:pPr>
            <a:br>
              <a:rPr lang="uk-UA" dirty="0"/>
            </a:br>
            <a:endParaRPr lang="uk-UA" dirty="0"/>
          </a:p>
        </p:txBody>
      </p:sp>
    </p:spTree>
    <p:extLst>
      <p:ext uri="{BB962C8B-B14F-4D97-AF65-F5344CB8AC3E}">
        <p14:creationId xmlns:p14="http://schemas.microsoft.com/office/powerpoint/2010/main" val="3638293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70BFE7-A6DA-4579-9429-3A9104E4D8DB}"/>
              </a:ext>
            </a:extLst>
          </p:cNvPr>
          <p:cNvSpPr>
            <a:spLocks noGrp="1"/>
          </p:cNvSpPr>
          <p:nvPr>
            <p:ph type="title"/>
          </p:nvPr>
        </p:nvSpPr>
        <p:spPr>
          <a:xfrm>
            <a:off x="838200" y="223082"/>
            <a:ext cx="10515600" cy="1325563"/>
          </a:xfrm>
        </p:spPr>
        <p:txBody>
          <a:bodyPr/>
          <a:lstStyle/>
          <a:p>
            <a:pPr algn="ctr"/>
            <a:r>
              <a:rPr lang="uk-UA" b="1" dirty="0" err="1">
                <a:latin typeface="Century Schoolbook" panose="02040604050505020304" pitchFamily="18" charset="0"/>
              </a:rPr>
              <a:t>Геосистемний</a:t>
            </a:r>
            <a:r>
              <a:rPr lang="uk-UA" b="1" dirty="0">
                <a:latin typeface="Century Schoolbook" panose="02040604050505020304" pitchFamily="18" charset="0"/>
              </a:rPr>
              <a:t> тип</a:t>
            </a:r>
            <a:r>
              <a:rPr lang="uk-UA" b="1" i="1" dirty="0">
                <a:latin typeface="Century Schoolbook" panose="02040604050505020304" pitchFamily="18" charset="0"/>
              </a:rPr>
              <a:t> </a:t>
            </a:r>
            <a:r>
              <a:rPr lang="uk-UA" dirty="0">
                <a:latin typeface="Century Schoolbook" panose="02040604050505020304" pitchFamily="18" charset="0"/>
              </a:rPr>
              <a:t>включає: </a:t>
            </a:r>
          </a:p>
        </p:txBody>
      </p:sp>
      <p:graphicFrame>
        <p:nvGraphicFramePr>
          <p:cNvPr id="4" name="Місце для вмісту 3">
            <a:extLst>
              <a:ext uri="{FF2B5EF4-FFF2-40B4-BE49-F238E27FC236}">
                <a16:creationId xmlns:a16="http://schemas.microsoft.com/office/drawing/2014/main" id="{296635D8-268D-4408-AA4F-1242BC231DDD}"/>
              </a:ext>
            </a:extLst>
          </p:cNvPr>
          <p:cNvGraphicFramePr>
            <a:graphicFrameLocks noGrp="1"/>
          </p:cNvGraphicFramePr>
          <p:nvPr>
            <p:ph idx="1"/>
            <p:extLst>
              <p:ext uri="{D42A27DB-BD31-4B8C-83A1-F6EECF244321}">
                <p14:modId xmlns:p14="http://schemas.microsoft.com/office/powerpoint/2010/main" val="1702753327"/>
              </p:ext>
            </p:extLst>
          </p:nvPr>
        </p:nvGraphicFramePr>
        <p:xfrm>
          <a:off x="838200" y="991124"/>
          <a:ext cx="10515600" cy="42999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кутник 4">
            <a:extLst>
              <a:ext uri="{FF2B5EF4-FFF2-40B4-BE49-F238E27FC236}">
                <a16:creationId xmlns:a16="http://schemas.microsoft.com/office/drawing/2014/main" id="{3F9267EB-85B5-4F55-BF4D-1F60ED427864}"/>
              </a:ext>
            </a:extLst>
          </p:cNvPr>
          <p:cNvSpPr/>
          <p:nvPr/>
        </p:nvSpPr>
        <p:spPr>
          <a:xfrm>
            <a:off x="838200" y="4826675"/>
            <a:ext cx="10515600" cy="1477328"/>
          </a:xfrm>
          <a:prstGeom prst="rect">
            <a:avLst/>
          </a:prstGeom>
        </p:spPr>
        <p:txBody>
          <a:bodyPr wrap="square">
            <a:spAutoFit/>
          </a:bodyPr>
          <a:lstStyle/>
          <a:p>
            <a:pPr marR="32385" indent="459740" algn="just"/>
            <a:r>
              <a:rPr lang="uk-UA" dirty="0">
                <a:solidFill>
                  <a:srgbClr val="000000"/>
                </a:solidFill>
                <a:latin typeface="Times New Roman" panose="02020603050405020304" pitchFamily="18" charset="0"/>
              </a:rPr>
              <a:t>По об'єктах цього типу, як правило, відсутні статистичні та інші</a:t>
            </a:r>
            <a:r>
              <a:rPr lang="uk-UA" b="1" dirty="0">
                <a:solidFill>
                  <a:srgbClr val="000000"/>
                </a:solidFill>
                <a:latin typeface="Times New Roman" panose="02020603050405020304" pitchFamily="18" charset="0"/>
              </a:rPr>
              <a:t> </a:t>
            </a:r>
            <a:r>
              <a:rPr lang="uk-UA" dirty="0">
                <a:solidFill>
                  <a:srgbClr val="000000"/>
                </a:solidFill>
                <a:latin typeface="Times New Roman" panose="02020603050405020304" pitchFamily="18" charset="0"/>
              </a:rPr>
              <a:t>інформаційні матеріали, які регулярно готуються. У зв'язку з цим для цілей екологічного картографування необхідно проводити спеціальні дослідження. </a:t>
            </a:r>
            <a:endParaRPr lang="uk-UA" dirty="0"/>
          </a:p>
          <a:p>
            <a:br>
              <a:rPr lang="uk-UA" dirty="0"/>
            </a:br>
            <a:endParaRPr lang="uk-UA" dirty="0"/>
          </a:p>
        </p:txBody>
      </p:sp>
    </p:spTree>
    <p:extLst>
      <p:ext uri="{BB962C8B-B14F-4D97-AF65-F5344CB8AC3E}">
        <p14:creationId xmlns:p14="http://schemas.microsoft.com/office/powerpoint/2010/main" val="4040050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7395B6-B7A0-4DF2-A6DF-78AA95D001DD}"/>
              </a:ext>
            </a:extLst>
          </p:cNvPr>
          <p:cNvSpPr>
            <a:spLocks noGrp="1"/>
          </p:cNvSpPr>
          <p:nvPr>
            <p:ph type="title"/>
          </p:nvPr>
        </p:nvSpPr>
        <p:spPr>
          <a:xfrm>
            <a:off x="838200" y="500062"/>
            <a:ext cx="10515600" cy="1325563"/>
          </a:xfrm>
        </p:spPr>
        <p:txBody>
          <a:bodyPr>
            <a:normAutofit fontScale="90000"/>
          </a:bodyPr>
          <a:lstStyle/>
          <a:p>
            <a:pPr algn="ctr"/>
            <a:r>
              <a:rPr lang="uk-UA" b="1" dirty="0">
                <a:latin typeface="Century Schoolbook" panose="02040604050505020304" pitchFamily="18" charset="0"/>
              </a:rPr>
              <a:t>Моніторинговий тип.</a:t>
            </a:r>
            <a:br>
              <a:rPr lang="uk-UA" dirty="0"/>
            </a:br>
            <a:br>
              <a:rPr lang="uk-UA" dirty="0"/>
            </a:br>
            <a:endParaRPr lang="uk-UA" dirty="0"/>
          </a:p>
        </p:txBody>
      </p:sp>
      <p:sp>
        <p:nvSpPr>
          <p:cNvPr id="3" name="Місце для вмісту 2">
            <a:extLst>
              <a:ext uri="{FF2B5EF4-FFF2-40B4-BE49-F238E27FC236}">
                <a16:creationId xmlns:a16="http://schemas.microsoft.com/office/drawing/2014/main" id="{1B13C51C-3D5A-495C-AD03-2C7AFFCEE96B}"/>
              </a:ext>
            </a:extLst>
          </p:cNvPr>
          <p:cNvSpPr>
            <a:spLocks noGrp="1"/>
          </p:cNvSpPr>
          <p:nvPr>
            <p:ph idx="1"/>
          </p:nvPr>
        </p:nvSpPr>
        <p:spPr>
          <a:xfrm>
            <a:off x="838200" y="1127464"/>
            <a:ext cx="10515600" cy="5477522"/>
          </a:xfrm>
        </p:spPr>
        <p:txBody>
          <a:bodyPr>
            <a:normAutofit fontScale="77500" lnSpcReduction="20000"/>
          </a:bodyPr>
          <a:lstStyle/>
          <a:p>
            <a:pPr marL="0" indent="457200" algn="just">
              <a:lnSpc>
                <a:spcPct val="120000"/>
              </a:lnSpc>
              <a:spcBef>
                <a:spcPts val="0"/>
              </a:spcBef>
              <a:buNone/>
            </a:pPr>
            <a:r>
              <a:rPr lang="uk-UA" b="1" dirty="0">
                <a:latin typeface="Times New Roman" panose="02020603050405020304" pitchFamily="18" charset="0"/>
                <a:cs typeface="Times New Roman" panose="02020603050405020304" pitchFamily="18" charset="0"/>
              </a:rPr>
              <a:t>Моніторинговий тип</a:t>
            </a:r>
            <a:r>
              <a:rPr lang="uk-UA" b="1"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включає різні територіальні об'єкти, по яких ведуться екологічні вимірювання: конкретні точки (пункти) земної поверхні; лінії (маршрути) досліджень; площі зйомок. </a:t>
            </a:r>
          </a:p>
          <a:p>
            <a:pPr indent="0" algn="just">
              <a:lnSpc>
                <a:spcPct val="120000"/>
              </a:lnSpc>
              <a:spcBef>
                <a:spcPts val="0"/>
              </a:spcBef>
              <a:buNone/>
            </a:pPr>
            <a:r>
              <a:rPr lang="uk-UA" dirty="0">
                <a:latin typeface="Times New Roman" panose="02020603050405020304" pitchFamily="18" charset="0"/>
                <a:cs typeface="Times New Roman" panose="02020603050405020304" pitchFamily="18" charset="0"/>
              </a:rPr>
              <a:t>   Моніторинг ведеться: </a:t>
            </a:r>
          </a:p>
          <a:p>
            <a:pPr indent="457200" algn="just" fontAlgn="base">
              <a:lnSpc>
                <a:spcPct val="120000"/>
              </a:lnSpc>
              <a:spcBef>
                <a:spcPts val="0"/>
              </a:spcBef>
            </a:pPr>
            <a:r>
              <a:rPr lang="uk-UA" dirty="0">
                <a:latin typeface="Times New Roman" panose="02020603050405020304" pitchFamily="18" charset="0"/>
                <a:cs typeface="Times New Roman" panose="02020603050405020304" pitchFamily="18" charset="0"/>
              </a:rPr>
              <a:t>постійно діючими стаціонарними станціями і пунктами мережі спостережень і контролю стану навколишнього природного середовища; </a:t>
            </a:r>
          </a:p>
          <a:p>
            <a:pPr indent="457200" algn="just" fontAlgn="base">
              <a:lnSpc>
                <a:spcPct val="120000"/>
              </a:lnSpc>
              <a:spcBef>
                <a:spcPts val="0"/>
              </a:spcBef>
            </a:pPr>
            <a:r>
              <a:rPr lang="uk-UA" dirty="0">
                <a:latin typeface="Times New Roman" panose="02020603050405020304" pitchFamily="18" charset="0"/>
                <a:cs typeface="Times New Roman" panose="02020603050405020304" pitchFamily="18" charset="0"/>
              </a:rPr>
              <a:t>наземними і авіа-космічними мобільними способами регулярного і періодичного або разового збору екологічної інформації. </a:t>
            </a:r>
          </a:p>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Існуюча система екологічних досліджень і вимірювань утворює неоднаковий ступінь інформаційного забезпечення при розробці екологічних карт. Найдоступнішою для користувача по показнику просторової «прив'язки» є система основних матеріалів. </a:t>
            </a:r>
          </a:p>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Найбільш важливі та широко використовувані при картографуванні матеріали – статистичні, картографічні, аерокосмічні. </a:t>
            </a:r>
          </a:p>
          <a:p>
            <a:pPr marL="0" indent="0">
              <a:buNone/>
            </a:pPr>
            <a:br>
              <a:rPr lang="uk-UA" dirty="0"/>
            </a:br>
            <a:endParaRPr lang="uk-UA" dirty="0"/>
          </a:p>
          <a:p>
            <a:endParaRPr lang="uk-UA" dirty="0"/>
          </a:p>
        </p:txBody>
      </p:sp>
    </p:spTree>
    <p:extLst>
      <p:ext uri="{BB962C8B-B14F-4D97-AF65-F5344CB8AC3E}">
        <p14:creationId xmlns:p14="http://schemas.microsoft.com/office/powerpoint/2010/main" val="164931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C6B0F72-ECAF-4368-BFA0-DAF6C24EAE71}"/>
              </a:ext>
            </a:extLst>
          </p:cNvPr>
          <p:cNvSpPr>
            <a:spLocks noGrp="1"/>
          </p:cNvSpPr>
          <p:nvPr>
            <p:ph idx="1"/>
          </p:nvPr>
        </p:nvSpPr>
        <p:spPr>
          <a:xfrm>
            <a:off x="426127" y="488271"/>
            <a:ext cx="10955045" cy="5688691"/>
          </a:xfrm>
        </p:spPr>
        <p:txBody>
          <a:bodyPr numCol="2">
            <a:noAutofit/>
          </a:bodyPr>
          <a:lstStyle/>
          <a:p>
            <a:pPr marL="180000" indent="457200" algn="just">
              <a:lnSpc>
                <a:spcPct val="100000"/>
              </a:lnSpc>
              <a:spcBef>
                <a:spcPts val="0"/>
              </a:spcBef>
              <a:buNone/>
            </a:pPr>
            <a:r>
              <a:rPr lang="ru-RU" sz="1400" b="1" dirty="0" err="1">
                <a:latin typeface="Times New Roman" panose="02020603050405020304" pitchFamily="18" charset="0"/>
                <a:cs typeface="Times New Roman" panose="02020603050405020304" pitchFamily="18" charset="0"/>
              </a:rPr>
              <a:t>Статистична</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інформація</a:t>
            </a:r>
            <a:r>
              <a:rPr lang="ru-RU" sz="1400" i="1"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Відповідно</a:t>
            </a:r>
            <a:r>
              <a:rPr lang="ru-RU" sz="1400" dirty="0">
                <a:latin typeface="Times New Roman" panose="02020603050405020304" pitchFamily="18" charset="0"/>
                <a:cs typeface="Times New Roman" panose="02020603050405020304" pitchFamily="18" charset="0"/>
              </a:rPr>
              <a:t> до </a:t>
            </a:r>
            <a:r>
              <a:rPr lang="ru-RU" sz="1400" dirty="0" err="1">
                <a:latin typeface="Times New Roman" panose="02020603050405020304" pitchFamily="18" charset="0"/>
                <a:cs typeface="Times New Roman" panose="02020603050405020304" pitchFamily="18" charset="0"/>
              </a:rPr>
              <a:t>законодавства</a:t>
            </a:r>
            <a:r>
              <a:rPr lang="ru-RU" sz="1400" dirty="0">
                <a:latin typeface="Times New Roman" panose="02020603050405020304" pitchFamily="18" charset="0"/>
                <a:cs typeface="Times New Roman" panose="02020603050405020304" pitchFamily="18" charset="0"/>
              </a:rPr>
              <a:t> в </a:t>
            </a:r>
            <a:r>
              <a:rPr lang="ru-RU" sz="1400" dirty="0" err="1">
                <a:latin typeface="Times New Roman" panose="02020603050405020304" pitchFamily="18" charset="0"/>
                <a:cs typeface="Times New Roman" panose="02020603050405020304" pitchFamily="18" charset="0"/>
              </a:rPr>
              <a:t>Україні</a:t>
            </a:r>
            <a:r>
              <a:rPr lang="ru-RU" sz="1400" dirty="0">
                <a:latin typeface="Times New Roman" panose="02020603050405020304" pitchFamily="18" charset="0"/>
                <a:cs typeface="Times New Roman" panose="02020603050405020304" pitchFamily="18" charset="0"/>
              </a:rPr>
              <a:t> проводиться робота по </a:t>
            </a:r>
            <a:r>
              <a:rPr lang="ru-RU" sz="1400" dirty="0" err="1">
                <a:latin typeface="Times New Roman" panose="02020603050405020304" pitchFamily="18" charset="0"/>
                <a:cs typeface="Times New Roman" panose="02020603050405020304" pitchFamily="18" charset="0"/>
              </a:rPr>
              <a:t>створенню</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статистичної</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інформації</a:t>
            </a:r>
            <a:r>
              <a:rPr lang="ru-RU" sz="1400" dirty="0">
                <a:latin typeface="Times New Roman" panose="02020603050405020304" pitchFamily="18" charset="0"/>
                <a:cs typeface="Times New Roman" panose="02020603050405020304" pitchFamily="18" charset="0"/>
              </a:rPr>
              <a:t>, яка </a:t>
            </a:r>
            <a:r>
              <a:rPr lang="ru-RU" sz="1400" dirty="0" err="1">
                <a:latin typeface="Times New Roman" panose="02020603050405020304" pitchFamily="18" charset="0"/>
                <a:cs typeface="Times New Roman" panose="02020603050405020304" pitchFamily="18" charset="0"/>
              </a:rPr>
              <a:t>передбачає</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єдині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принципи</a:t>
            </a:r>
            <a:r>
              <a:rPr lang="ru-RU" sz="1400" dirty="0">
                <a:latin typeface="Times New Roman" panose="02020603050405020304" pitchFamily="18" charset="0"/>
                <a:cs typeface="Times New Roman" panose="02020603050405020304" pitchFamily="18" charset="0"/>
              </a:rPr>
              <a:t> та методики </a:t>
            </a:r>
            <a:r>
              <a:rPr lang="ru-RU" sz="1400" dirty="0" err="1">
                <a:latin typeface="Times New Roman" panose="02020603050405020304" pitchFamily="18" charset="0"/>
                <a:cs typeface="Times New Roman" panose="02020603050405020304" pitchFamily="18" charset="0"/>
              </a:rPr>
              <a:t>отримання</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даних</a:t>
            </a:r>
            <a:r>
              <a:rPr lang="ru-RU" sz="1400" dirty="0">
                <a:latin typeface="Times New Roman" panose="02020603050405020304" pitchFamily="18" charset="0"/>
                <a:cs typeface="Times New Roman" panose="02020603050405020304" pitchFamily="18" charset="0"/>
              </a:rPr>
              <a:t>. В межах </a:t>
            </a:r>
            <a:r>
              <a:rPr lang="ru-RU" sz="1400" dirty="0" err="1">
                <a:latin typeface="Times New Roman" panose="02020603050405020304" pitchFamily="18" charset="0"/>
                <a:cs typeface="Times New Roman" panose="02020603050405020304" pitchFamily="18" charset="0"/>
              </a:rPr>
              <a:t>країни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існує</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автоматизована</a:t>
            </a:r>
            <a:r>
              <a:rPr lang="ru-RU" sz="1400" dirty="0">
                <a:latin typeface="Times New Roman" panose="02020603050405020304" pitchFamily="18" charset="0"/>
                <a:cs typeface="Times New Roman" panose="02020603050405020304" pitchFamily="18" charset="0"/>
              </a:rPr>
              <a:t> система </a:t>
            </a:r>
            <a:r>
              <a:rPr lang="ru-RU" sz="1400" dirty="0" err="1">
                <a:latin typeface="Times New Roman" panose="02020603050405020304" pitchFamily="18" charset="0"/>
                <a:cs typeface="Times New Roman" panose="02020603050405020304" pitchFamily="18" charset="0"/>
              </a:rPr>
              <a:t>збору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збереження</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обробки</a:t>
            </a:r>
            <a:r>
              <a:rPr lang="ru-RU" sz="1400" dirty="0">
                <a:latin typeface="Times New Roman" panose="02020603050405020304" pitchFamily="18" charset="0"/>
                <a:cs typeface="Times New Roman" panose="02020603050405020304" pitchFamily="18" charset="0"/>
              </a:rPr>
              <a:t> та </a:t>
            </a:r>
            <a:r>
              <a:rPr lang="ru-RU" sz="1400" dirty="0" err="1">
                <a:latin typeface="Times New Roman" panose="02020603050405020304" pitchFamily="18" charset="0"/>
                <a:cs typeface="Times New Roman" panose="02020603050405020304" pitchFamily="18" charset="0"/>
              </a:rPr>
              <a:t>розповсюдження</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статистичної</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інформації</a:t>
            </a:r>
            <a:r>
              <a:rPr lang="ru-RU" sz="1400" dirty="0">
                <a:latin typeface="Times New Roman" panose="02020603050405020304" pitchFamily="18" charset="0"/>
                <a:cs typeface="Times New Roman" panose="02020603050405020304" pitchFamily="18" charset="0"/>
              </a:rPr>
              <a:t>, яка </a:t>
            </a:r>
            <a:r>
              <a:rPr lang="ru-RU" sz="1400" dirty="0" err="1">
                <a:latin typeface="Times New Roman" panose="02020603050405020304" pitchFamily="18" charset="0"/>
                <a:cs typeface="Times New Roman" panose="02020603050405020304" pitchFamily="18" charset="0"/>
              </a:rPr>
              <a:t>може</a:t>
            </a:r>
            <a:r>
              <a:rPr lang="ru-RU" sz="1400" dirty="0">
                <a:latin typeface="Times New Roman" panose="02020603050405020304" pitchFamily="18" charset="0"/>
                <a:cs typeface="Times New Roman" panose="02020603050405020304" pitchFamily="18" charset="0"/>
              </a:rPr>
              <a:t> бути </a:t>
            </a:r>
            <a:r>
              <a:rPr lang="ru-RU" sz="1400" dirty="0" err="1">
                <a:latin typeface="Times New Roman" panose="02020603050405020304" pitchFamily="18" charset="0"/>
                <a:cs typeface="Times New Roman" panose="02020603050405020304" pitchFamily="18" charset="0"/>
              </a:rPr>
              <a:t>використана</a:t>
            </a:r>
            <a:r>
              <a:rPr lang="ru-RU" sz="1400" dirty="0">
                <a:latin typeface="Times New Roman" panose="02020603050405020304" pitchFamily="18" charset="0"/>
                <a:cs typeface="Times New Roman" panose="02020603050405020304" pitchFamily="18" charset="0"/>
              </a:rPr>
              <a:t> у </a:t>
            </a:r>
            <a:r>
              <a:rPr lang="ru-RU" sz="1400" dirty="0" err="1">
                <a:latin typeface="Times New Roman" panose="02020603050405020304" pitchFamily="18" charset="0"/>
                <a:cs typeface="Times New Roman" panose="02020603050405020304" pitchFamily="18" charset="0"/>
              </a:rPr>
              <a:t>картографуванні</a:t>
            </a:r>
            <a:r>
              <a:rPr lang="ru-RU" sz="1400" dirty="0">
                <a:latin typeface="Times New Roman" panose="02020603050405020304" pitchFamily="18" charset="0"/>
                <a:cs typeface="Times New Roman" panose="02020603050405020304" pitchFamily="18" charset="0"/>
              </a:rPr>
              <a:t>. При </a:t>
            </a:r>
            <a:r>
              <a:rPr lang="ru-RU" sz="1400" dirty="0" err="1">
                <a:latin typeface="Times New Roman" panose="02020603050405020304" pitchFamily="18" charset="0"/>
                <a:cs typeface="Times New Roman" panose="02020603050405020304" pitchFamily="18" charset="0"/>
              </a:rPr>
              <a:t>цьому</a:t>
            </a:r>
            <a:r>
              <a:rPr lang="ru-RU" sz="1400" dirty="0">
                <a:latin typeface="Times New Roman" panose="02020603050405020304" pitchFamily="18" charset="0"/>
                <a:cs typeface="Times New Roman" panose="02020603050405020304" pitchFamily="18" charset="0"/>
              </a:rPr>
              <a:t> велике </a:t>
            </a:r>
            <a:r>
              <a:rPr lang="ru-RU" sz="1400" dirty="0" err="1">
                <a:latin typeface="Times New Roman" panose="02020603050405020304" pitchFamily="18" charset="0"/>
                <a:cs typeface="Times New Roman" panose="02020603050405020304" pitchFamily="18" charset="0"/>
              </a:rPr>
              <a:t>значення</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мають</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статистичні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матеріали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отримані</a:t>
            </a:r>
            <a:r>
              <a:rPr lang="ru-RU" sz="1400" dirty="0">
                <a:latin typeface="Times New Roman" panose="02020603050405020304" pitchFamily="18" charset="0"/>
                <a:cs typeface="Times New Roman" panose="02020603050405020304" pitchFamily="18" charset="0"/>
              </a:rPr>
              <a:t> при </a:t>
            </a:r>
            <a:r>
              <a:rPr lang="ru-RU" sz="1400" dirty="0" err="1">
                <a:latin typeface="Times New Roman" panose="02020603050405020304" pitchFamily="18" charset="0"/>
                <a:cs typeface="Times New Roman" panose="02020603050405020304" pitchFamily="18" charset="0"/>
              </a:rPr>
              <a:t>режимних</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спостереженнях</a:t>
            </a:r>
            <a:r>
              <a:rPr lang="ru-RU" sz="1400" dirty="0">
                <a:latin typeface="Times New Roman" panose="02020603050405020304" pitchFamily="18" charset="0"/>
                <a:cs typeface="Times New Roman" panose="02020603050405020304" pitchFamily="18" charset="0"/>
              </a:rPr>
              <a:t>, на </a:t>
            </a:r>
            <a:r>
              <a:rPr lang="ru-RU" sz="1400" dirty="0" err="1">
                <a:latin typeface="Times New Roman" panose="02020603050405020304" pitchFamily="18" charset="0"/>
                <a:cs typeface="Times New Roman" panose="02020603050405020304" pitchFamily="18" charset="0"/>
              </a:rPr>
              <a:t>об'єктах</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мережі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гідрометеорологічної</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служби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спеціалізованих</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стаціонарах</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включаючи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заповідники</a:t>
            </a:r>
            <a:r>
              <a:rPr lang="ru-RU" sz="1400" dirty="0">
                <a:latin typeface="Times New Roman" panose="02020603050405020304" pitchFamily="18" charset="0"/>
                <a:cs typeface="Times New Roman" panose="02020603050405020304" pitchFamily="18" charset="0"/>
              </a:rPr>
              <a:t>. </a:t>
            </a:r>
          </a:p>
          <a:p>
            <a:pPr marL="180000" indent="457200" algn="just">
              <a:lnSpc>
                <a:spcPct val="100000"/>
              </a:lnSpc>
              <a:spcBef>
                <a:spcPts val="0"/>
              </a:spcBef>
              <a:buNone/>
            </a:pPr>
            <a:r>
              <a:rPr lang="uk-UA" sz="1400" b="1" dirty="0">
                <a:latin typeface="Times New Roman" panose="02020603050405020304" pitchFamily="18" charset="0"/>
                <a:cs typeface="Times New Roman" panose="02020603050405020304" pitchFamily="18" charset="0"/>
              </a:rPr>
              <a:t>Картографічні матеріали</a:t>
            </a:r>
            <a:r>
              <a:rPr lang="uk-UA" sz="1400" i="1" dirty="0">
                <a:latin typeface="Times New Roman" panose="02020603050405020304" pitchFamily="18" charset="0"/>
                <a:cs typeface="Times New Roman" panose="02020603050405020304" pitchFamily="18" charset="0"/>
              </a:rPr>
              <a:t> </a:t>
            </a:r>
            <a:r>
              <a:rPr lang="uk-UA" sz="1400" dirty="0">
                <a:latin typeface="Times New Roman" panose="02020603050405020304" pitchFamily="18" charset="0"/>
                <a:cs typeface="Times New Roman" panose="02020603050405020304" pitchFamily="18" charset="0"/>
              </a:rPr>
              <a:t>характеризуються чіткою просторовою локалізацією об'єктів, класифікацією або рубрикацією якісних і кількісних показників, що відображаються. Велике значення для вивчення динаміки природного середовища під впливом природних процесів і антропогенної діяльності мають старі карти і плани, створені на основі зйомок. Зіставляючи їх із сучасними, а також з </a:t>
            </a:r>
            <a:r>
              <a:rPr lang="uk-UA" sz="1400" dirty="0" err="1">
                <a:latin typeface="Times New Roman" panose="02020603050405020304" pitchFamily="18" charset="0"/>
                <a:cs typeface="Times New Roman" panose="02020603050405020304" pitchFamily="18" charset="0"/>
              </a:rPr>
              <a:t>аеро</a:t>
            </a:r>
            <a:r>
              <a:rPr lang="uk-UA" sz="1400" dirty="0">
                <a:latin typeface="Times New Roman" panose="02020603050405020304" pitchFamily="18" charset="0"/>
                <a:cs typeface="Times New Roman" panose="02020603050405020304" pitchFamily="18" charset="0"/>
              </a:rPr>
              <a:t>– і космічними знімками знаходять і аналізують зміни географічних об'єктів і явищ за період 50, 100, 150 років.  </a:t>
            </a:r>
            <a:br>
              <a:rPr lang="uk-UA" sz="1400" dirty="0">
                <a:latin typeface="Times New Roman" panose="02020603050405020304" pitchFamily="18" charset="0"/>
                <a:cs typeface="Times New Roman" panose="02020603050405020304" pitchFamily="18" charset="0"/>
              </a:rPr>
            </a:br>
            <a:r>
              <a:rPr lang="uk-UA" sz="1400" dirty="0">
                <a:latin typeface="Times New Roman" panose="02020603050405020304" pitchFamily="18" charset="0"/>
                <a:cs typeface="Times New Roman" panose="02020603050405020304" pitchFamily="18" charset="0"/>
              </a:rPr>
              <a:t>       </a:t>
            </a:r>
            <a:r>
              <a:rPr lang="uk-UA" sz="1400" b="1" dirty="0">
                <a:latin typeface="Times New Roman" panose="02020603050405020304" pitchFamily="18" charset="0"/>
                <a:cs typeface="Times New Roman" panose="02020603050405020304" pitchFamily="18" charset="0"/>
              </a:rPr>
              <a:t>Аерокосмічна інформація</a:t>
            </a:r>
            <a:r>
              <a:rPr lang="uk-UA" sz="1400" i="1" dirty="0">
                <a:latin typeface="Times New Roman" panose="02020603050405020304" pitchFamily="18" charset="0"/>
                <a:cs typeface="Times New Roman" panose="02020603050405020304" pitchFamily="18" charset="0"/>
              </a:rPr>
              <a:t> </a:t>
            </a:r>
            <a:r>
              <a:rPr lang="uk-UA" sz="1400" dirty="0">
                <a:latin typeface="Times New Roman" panose="02020603050405020304" pitchFamily="18" charset="0"/>
                <a:cs typeface="Times New Roman" panose="02020603050405020304" pitchFamily="18" charset="0"/>
              </a:rPr>
              <a:t>в даний час достатньо обширна. Космічна система вивчення природних ресурсів Землі включає: пілотовані космічні станції типу "Салют"; автоматичні космічні апарати типу "Метеор" і "Космос"; пункти прийому та міжгалузевої обробки інформації; центри отримання, первинної обробки та розповсюдження космічної інформації. </a:t>
            </a:r>
          </a:p>
          <a:p>
            <a:pPr marL="180000" indent="457200" algn="just">
              <a:lnSpc>
                <a:spcPct val="100000"/>
              </a:lnSpc>
              <a:spcBef>
                <a:spcPts val="0"/>
              </a:spcBef>
              <a:buNone/>
            </a:pPr>
            <a:r>
              <a:rPr lang="uk-UA" sz="1400" dirty="0">
                <a:latin typeface="Times New Roman" panose="02020603050405020304" pitchFamily="18" charset="0"/>
                <a:cs typeface="Times New Roman" panose="02020603050405020304" pitchFamily="18" charset="0"/>
              </a:rPr>
              <a:t>Широко</a:t>
            </a:r>
            <a:r>
              <a:rPr lang="uk-UA" sz="1400" b="1" dirty="0">
                <a:latin typeface="Times New Roman" panose="02020603050405020304" pitchFamily="18" charset="0"/>
                <a:cs typeface="Times New Roman" panose="02020603050405020304" pitchFamily="18" charset="0"/>
              </a:rPr>
              <a:t> </a:t>
            </a:r>
            <a:r>
              <a:rPr lang="uk-UA" sz="1400" dirty="0">
                <a:latin typeface="Times New Roman" panose="02020603050405020304" pitchFamily="18" charset="0"/>
                <a:cs typeface="Times New Roman" panose="02020603050405020304" pitchFamily="18" charset="0"/>
              </a:rPr>
              <a:t>використовуються телевізійні та </a:t>
            </a:r>
            <a:r>
              <a:rPr lang="uk-UA" sz="1400" dirty="0" err="1">
                <a:latin typeface="Times New Roman" panose="02020603050405020304" pitchFamily="18" charset="0"/>
                <a:cs typeface="Times New Roman" panose="02020603050405020304" pitchFamily="18" charset="0"/>
              </a:rPr>
              <a:t>сканерні</a:t>
            </a:r>
            <a:r>
              <a:rPr lang="uk-UA" sz="1400" dirty="0">
                <a:latin typeface="Times New Roman" panose="02020603050405020304" pitchFamily="18" charset="0"/>
                <a:cs typeface="Times New Roman" panose="02020603050405020304" pitchFamily="18" charset="0"/>
              </a:rPr>
              <a:t> зображення високої та середньої роздільної здатності. Особливо актуальне значення має </a:t>
            </a:r>
            <a:r>
              <a:rPr lang="uk-UA" sz="1400" dirty="0" err="1">
                <a:latin typeface="Times New Roman" panose="02020603050405020304" pitchFamily="18" charset="0"/>
                <a:cs typeface="Times New Roman" panose="02020603050405020304" pitchFamily="18" charset="0"/>
              </a:rPr>
              <a:t>космофотоінформація</a:t>
            </a:r>
            <a:r>
              <a:rPr lang="uk-UA" sz="1400" dirty="0">
                <a:latin typeface="Times New Roman" panose="02020603050405020304" pitchFamily="18" charset="0"/>
                <a:cs typeface="Times New Roman" panose="02020603050405020304" pitchFamily="18" charset="0"/>
              </a:rPr>
              <a:t> для вивчення стану, використання й обліку земель, які зумовлюють оцінку екологічного стану земельних ресурсів. Використання космічної інформації при екологічному картографуванні дозволяє налагодити систематичне спостереження за станом земельних ресурсів. </a:t>
            </a:r>
          </a:p>
          <a:p>
            <a:pPr marL="180000" indent="457200" algn="just">
              <a:lnSpc>
                <a:spcPct val="100000"/>
              </a:lnSpc>
              <a:spcBef>
                <a:spcPts val="0"/>
              </a:spcBef>
              <a:buNone/>
            </a:pPr>
            <a:r>
              <a:rPr lang="uk-UA" sz="1400" dirty="0">
                <a:latin typeface="Times New Roman" panose="02020603050405020304" pitchFamily="18" charset="0"/>
                <a:cs typeface="Times New Roman" panose="02020603050405020304" pitchFamily="18" charset="0"/>
              </a:rPr>
              <a:t>Переваги використання космічних фотознімків при екологічному картографуванні земель визначаються об'єктивною оптичною інформативною місткістю, достовірністю, точністю і необхідною періодичністю отримання інформації. </a:t>
            </a:r>
          </a:p>
          <a:p>
            <a:pPr marL="180000" indent="457200" algn="just">
              <a:lnSpc>
                <a:spcPct val="100000"/>
              </a:lnSpc>
              <a:spcBef>
                <a:spcPts val="0"/>
              </a:spcBef>
              <a:buNone/>
            </a:pPr>
            <a:r>
              <a:rPr lang="uk-UA" sz="1400" dirty="0">
                <a:latin typeface="Times New Roman" panose="02020603050405020304" pitchFamily="18" charset="0"/>
                <a:cs typeface="Times New Roman" panose="02020603050405020304" pitchFamily="18" charset="0"/>
              </a:rPr>
              <a:t>Зміст карти, що розробляється з використанням </a:t>
            </a:r>
            <a:r>
              <a:rPr lang="uk-UA" sz="1400" dirty="0" err="1">
                <a:latin typeface="Times New Roman" panose="02020603050405020304" pitchFamily="18" charset="0"/>
                <a:cs typeface="Times New Roman" panose="02020603050405020304" pitchFamily="18" charset="0"/>
              </a:rPr>
              <a:t>космофотознімків</a:t>
            </a:r>
            <a:r>
              <a:rPr lang="uk-UA" sz="1400" dirty="0">
                <a:latin typeface="Times New Roman" panose="02020603050405020304" pitchFamily="18" charset="0"/>
                <a:cs typeface="Times New Roman" panose="02020603050405020304" pitchFamily="18" charset="0"/>
              </a:rPr>
              <a:t>, може бути розділений на три частини: </a:t>
            </a:r>
            <a:r>
              <a:rPr lang="uk-UA" sz="1400" b="1" dirty="0" err="1">
                <a:latin typeface="Times New Roman" panose="02020603050405020304" pitchFamily="18" charset="0"/>
                <a:cs typeface="Times New Roman" panose="02020603050405020304" pitchFamily="18" charset="0"/>
              </a:rPr>
              <a:t>загальногеографічну</a:t>
            </a:r>
            <a:r>
              <a:rPr lang="uk-UA" sz="1400" i="1" dirty="0">
                <a:latin typeface="Times New Roman" panose="02020603050405020304" pitchFamily="18" charset="0"/>
                <a:cs typeface="Times New Roman" panose="02020603050405020304" pitchFamily="18" charset="0"/>
              </a:rPr>
              <a:t> </a:t>
            </a:r>
            <a:r>
              <a:rPr lang="uk-UA" sz="1400" dirty="0">
                <a:latin typeface="Times New Roman" panose="02020603050405020304" pitchFamily="18" charset="0"/>
                <a:cs typeface="Times New Roman" panose="02020603050405020304" pitchFamily="18" charset="0"/>
              </a:rPr>
              <a:t>(елементи топографічної основи), </a:t>
            </a:r>
            <a:r>
              <a:rPr lang="uk-UA" sz="1400" b="1" dirty="0">
                <a:latin typeface="Times New Roman" panose="02020603050405020304" pitchFamily="18" charset="0"/>
                <a:cs typeface="Times New Roman" panose="02020603050405020304" pitchFamily="18" charset="0"/>
              </a:rPr>
              <a:t>тематичну,</a:t>
            </a:r>
            <a:r>
              <a:rPr lang="uk-UA" sz="1400" i="1" dirty="0">
                <a:latin typeface="Times New Roman" panose="02020603050405020304" pitchFamily="18" charset="0"/>
                <a:cs typeface="Times New Roman" panose="02020603050405020304" pitchFamily="18" charset="0"/>
              </a:rPr>
              <a:t> </a:t>
            </a:r>
            <a:r>
              <a:rPr lang="uk-UA" sz="1400" dirty="0">
                <a:latin typeface="Times New Roman" panose="02020603050405020304" pitchFamily="18" charset="0"/>
                <a:cs typeface="Times New Roman" panose="02020603050405020304" pitchFamily="18" charset="0"/>
              </a:rPr>
              <a:t>яка відображає сучасне розміщення і використання земель та </a:t>
            </a:r>
            <a:r>
              <a:rPr lang="uk-UA" sz="1400" b="1" dirty="0">
                <a:latin typeface="Times New Roman" panose="02020603050405020304" pitchFamily="18" charset="0"/>
                <a:cs typeface="Times New Roman" panose="02020603050405020304" pitchFamily="18" charset="0"/>
              </a:rPr>
              <a:t>екологічну.</a:t>
            </a:r>
            <a:r>
              <a:rPr lang="uk-UA" sz="1400" i="1" dirty="0">
                <a:latin typeface="Times New Roman" panose="02020603050405020304" pitchFamily="18" charset="0"/>
                <a:cs typeface="Times New Roman" panose="02020603050405020304" pitchFamily="18" charset="0"/>
              </a:rPr>
              <a:t> </a:t>
            </a:r>
            <a:r>
              <a:rPr lang="uk-UA" sz="1400" dirty="0">
                <a:latin typeface="Times New Roman" panose="02020603050405020304" pitchFamily="18" charset="0"/>
                <a:cs typeface="Times New Roman" panose="02020603050405020304" pitchFamily="18" charset="0"/>
              </a:rPr>
              <a:t>Тематичний зміст карти включає: сільгоспугіддя (рілля, багаторічні насадження, пасовища, сінокоси), землі лісового та водного фонду, землі населених пунктів і інші. </a:t>
            </a:r>
          </a:p>
          <a:p>
            <a:pPr marL="180000" indent="457200" algn="just">
              <a:lnSpc>
                <a:spcPct val="100000"/>
              </a:lnSpc>
              <a:spcBef>
                <a:spcPts val="0"/>
              </a:spcBef>
              <a:buNone/>
            </a:pPr>
            <a:r>
              <a:rPr lang="uk-UA" sz="1400" dirty="0">
                <a:latin typeface="Times New Roman" panose="02020603050405020304" pitchFamily="18" charset="0"/>
                <a:cs typeface="Times New Roman" panose="02020603050405020304" pitchFamily="18" charset="0"/>
              </a:rPr>
              <a:t>Екологічне навантаження карти відображає екологічний стан земельних ресурсів (підтоплення, руйнування від ерозійних процесів) і землі, які пошкоджені господарською діяльністю людини (кар'єри, промислові зони, відвали). Вибір способів зображення об'єктів, що картографуються, зумовлюється вимогами генералізації, призначенням і масштабом карти. </a:t>
            </a:r>
            <a:br>
              <a:rPr lang="uk-UA" sz="1400" dirty="0">
                <a:latin typeface="Times New Roman" panose="02020603050405020304" pitchFamily="18" charset="0"/>
                <a:cs typeface="Times New Roman" panose="02020603050405020304" pitchFamily="18" charset="0"/>
              </a:rPr>
            </a:br>
            <a:endParaRPr lang="uk-UA"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9690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7A3AEB-389F-4CB4-9C8B-42F0A355AA09}"/>
              </a:ext>
            </a:extLst>
          </p:cNvPr>
          <p:cNvSpPr>
            <a:spLocks noGrp="1"/>
          </p:cNvSpPr>
          <p:nvPr>
            <p:ph type="title"/>
          </p:nvPr>
        </p:nvSpPr>
        <p:spPr>
          <a:xfrm>
            <a:off x="909221" y="1066461"/>
            <a:ext cx="10515600" cy="1325563"/>
          </a:xfrm>
        </p:spPr>
        <p:txBody>
          <a:bodyPr>
            <a:normAutofit fontScale="90000"/>
          </a:bodyPr>
          <a:lstStyle/>
          <a:p>
            <a:pPr algn="ctr"/>
            <a:r>
              <a:rPr lang="ru-RU" sz="4900" b="1" dirty="0" err="1">
                <a:latin typeface="Century Schoolbook" panose="02040604050505020304" pitchFamily="18" charset="0"/>
              </a:rPr>
              <a:t>Застосування</a:t>
            </a:r>
            <a:r>
              <a:rPr lang="ru-RU" sz="4900" b="1" dirty="0">
                <a:latin typeface="Century Schoolbook" panose="02040604050505020304" pitchFamily="18" charset="0"/>
              </a:rPr>
              <a:t> ГІС–</a:t>
            </a:r>
            <a:r>
              <a:rPr lang="ru-RU" sz="4900" b="1" dirty="0" err="1">
                <a:latin typeface="Century Schoolbook" panose="02040604050505020304" pitchFamily="18" charset="0"/>
              </a:rPr>
              <a:t>технологій</a:t>
            </a:r>
            <a:r>
              <a:rPr lang="ru-RU" sz="4900" b="1" dirty="0">
                <a:latin typeface="Century Schoolbook" panose="02040604050505020304" pitchFamily="18" charset="0"/>
              </a:rPr>
              <a:t> в </a:t>
            </a:r>
            <a:r>
              <a:rPr lang="ru-RU" sz="4900" b="1" dirty="0" err="1">
                <a:latin typeface="Century Schoolbook" panose="02040604050505020304" pitchFamily="18" charset="0"/>
              </a:rPr>
              <a:t>інформаційному</a:t>
            </a:r>
            <a:r>
              <a:rPr lang="ru-RU" sz="4900" b="1" dirty="0">
                <a:latin typeface="Century Schoolbook" panose="02040604050505020304" pitchFamily="18" charset="0"/>
              </a:rPr>
              <a:t> </a:t>
            </a:r>
            <a:r>
              <a:rPr lang="ru-RU" sz="4900" b="1" dirty="0" err="1">
                <a:latin typeface="Century Schoolbook" panose="02040604050505020304" pitchFamily="18" charset="0"/>
              </a:rPr>
              <a:t>забезпеченні</a:t>
            </a:r>
            <a:r>
              <a:rPr lang="ru-RU" sz="4900" b="1" dirty="0">
                <a:latin typeface="Century Schoolbook" panose="02040604050505020304" pitchFamily="18" charset="0"/>
              </a:rPr>
              <a:t> </a:t>
            </a:r>
            <a:r>
              <a:rPr lang="ru-RU" sz="4900" b="1" dirty="0" err="1">
                <a:latin typeface="Century Schoolbook" panose="02040604050505020304" pitchFamily="18" charset="0"/>
              </a:rPr>
              <a:t>екологічного</a:t>
            </a:r>
            <a:r>
              <a:rPr lang="ru-RU" sz="4900" b="1" dirty="0">
                <a:latin typeface="Century Schoolbook" panose="02040604050505020304" pitchFamily="18" charset="0"/>
              </a:rPr>
              <a:t> </a:t>
            </a:r>
            <a:r>
              <a:rPr lang="ru-RU" sz="4900" b="1" dirty="0" err="1">
                <a:latin typeface="Century Schoolbook" panose="02040604050505020304" pitchFamily="18" charset="0"/>
              </a:rPr>
              <a:t>картографування</a:t>
            </a:r>
            <a:br>
              <a:rPr lang="ru-RU" dirty="0"/>
            </a:br>
            <a:br>
              <a:rPr lang="ru-RU" dirty="0"/>
            </a:br>
            <a:endParaRPr lang="uk-UA" dirty="0"/>
          </a:p>
        </p:txBody>
      </p:sp>
      <p:sp>
        <p:nvSpPr>
          <p:cNvPr id="3" name="Місце для вмісту 2">
            <a:extLst>
              <a:ext uri="{FF2B5EF4-FFF2-40B4-BE49-F238E27FC236}">
                <a16:creationId xmlns:a16="http://schemas.microsoft.com/office/drawing/2014/main" id="{4357D9E6-ED55-4EBA-A9FE-B97A1B0113EF}"/>
              </a:ext>
            </a:extLst>
          </p:cNvPr>
          <p:cNvSpPr>
            <a:spLocks noGrp="1"/>
          </p:cNvSpPr>
          <p:nvPr>
            <p:ph idx="1"/>
          </p:nvPr>
        </p:nvSpPr>
        <p:spPr>
          <a:xfrm>
            <a:off x="630315" y="2112885"/>
            <a:ext cx="11114842" cy="4279037"/>
          </a:xfrm>
        </p:spPr>
        <p:txBody>
          <a:bodyPr numCol="2">
            <a:normAutofit fontScale="47500" lnSpcReduction="20000"/>
          </a:bodyPr>
          <a:lstStyle/>
          <a:p>
            <a:pPr marL="18000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В даний час все більш важливою при вирішенні завдань екологічного картографування є організація інформаційного забезпечення і логічне обґрунтовування задач і процедур по переробці інформації, які реалізовуються в геоінформаційних технологіях. При цьому відбувається сумісне використання картографічних і географічних методів, а також математичних моделей. Основна мета такого завдання спрямована на отримання нових карт оцінювального характеру, що дозволяє </a:t>
            </a:r>
            <a:r>
              <a:rPr lang="uk-UA" dirty="0" err="1">
                <a:latin typeface="Times New Roman" panose="02020603050405020304" pitchFamily="18" charset="0"/>
                <a:cs typeface="Times New Roman" panose="02020603050405020304" pitchFamily="18" charset="0"/>
              </a:rPr>
              <a:t>оперативно</a:t>
            </a:r>
            <a:r>
              <a:rPr lang="uk-UA" dirty="0">
                <a:latin typeface="Times New Roman" panose="02020603050405020304" pitchFamily="18" charset="0"/>
                <a:cs typeface="Times New Roman" panose="02020603050405020304" pitchFamily="18" charset="0"/>
              </a:rPr>
              <a:t> виробляти природоохоронні заходи. </a:t>
            </a:r>
          </a:p>
          <a:p>
            <a:pPr marL="18000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У створенні та використанні екологічних карт чітко виділяються два рівні картографування, відповідно до яких можна розрізняти два основні типи карт, і, відповідно, два напрями формування інформаційних фондів у ГІС. </a:t>
            </a:r>
          </a:p>
          <a:p>
            <a:pPr marL="18000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В основі розробки екологічних карт першого типу лежать фактологічні дані, отримані шляхом інструментального вимірювання рівнів забруднення, дані топографічних і тематичних карт, результати обробки аерокосмічних зображень, обліково–статистичні, наукові та інші матеріали. Ці дані складають основу для формування першого інформаційного фонду базової екологічної картографічної інформації в ГІС, задача якого полягає в організації первинних уявлень про просторово–часовий розподіл окремих елементів екологічних явищ, які картографуються. Прикладами екологічних карт першого типу є карти </a:t>
            </a:r>
            <a:r>
              <a:rPr lang="uk-UA" dirty="0" err="1">
                <a:latin typeface="Times New Roman" panose="02020603050405020304" pitchFamily="18" charset="0"/>
                <a:cs typeface="Times New Roman" panose="02020603050405020304" pitchFamily="18" charset="0"/>
              </a:rPr>
              <a:t>констатацій</a:t>
            </a:r>
            <a:r>
              <a:rPr lang="uk-UA" dirty="0">
                <a:latin typeface="Times New Roman" panose="02020603050405020304" pitchFamily="18" charset="0"/>
                <a:cs typeface="Times New Roman" panose="02020603050405020304" pitchFamily="18" charset="0"/>
              </a:rPr>
              <a:t> про джерела та інтенсивність забруднень об'єктів, різних </a:t>
            </a:r>
            <a:r>
              <a:rPr lang="uk-UA" dirty="0" err="1">
                <a:latin typeface="Times New Roman" panose="02020603050405020304" pitchFamily="18" charset="0"/>
                <a:cs typeface="Times New Roman" panose="02020603050405020304" pitchFamily="18" charset="0"/>
              </a:rPr>
              <a:t>геосфер</a:t>
            </a:r>
            <a:r>
              <a:rPr lang="uk-UA" dirty="0">
                <a:latin typeface="Times New Roman" panose="02020603050405020304" pitchFamily="18" charset="0"/>
                <a:cs typeface="Times New Roman" panose="02020603050405020304" pitchFamily="18" charset="0"/>
              </a:rPr>
              <a:t>. </a:t>
            </a:r>
          </a:p>
          <a:p>
            <a:pPr marL="18000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На основі екологічних карт першого типу розвивається інший інформаційний фонд вищого, ніж попередай, рівня. Він дає основу для розробки системи принципово нових екологічних карт– карт другого типу. їх зміст пов'язаний з виявленням зворотного зв'язку впливу суспільства на природу та ступеню стійкості природи до подальших впливів. Відмінна особливість екологічних карт другого типу – їх орієнтація на оперативне відображення динаміки екологічних процесів, результатів екстраполяції виявлених тенденцій, зіставлення і фактичного розвитку подій з прогнозними варіантами. Екологічні карти другого типу містять експертні оцінки. </a:t>
            </a:r>
          </a:p>
          <a:p>
            <a:pPr marL="18000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При такому підході розширяються можливості екологічного картографування, знімаються обмеження, зумовлені лише одним варіантом картографічного зображення того чи іншого екологічного явища або процесу. Це підвищує можливості вибору більш оптимальних рішень по охороні навколишнього природного середовища на основі екологічних карт і математико–картографічного моделювання. </a:t>
            </a:r>
          </a:p>
          <a:p>
            <a:pPr marL="0" indent="0">
              <a:buNone/>
            </a:pPr>
            <a:br>
              <a:rPr lang="uk-UA" dirty="0"/>
            </a:b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742015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2242</Words>
  <Application>Microsoft Office PowerPoint</Application>
  <PresentationFormat>Широкий екран</PresentationFormat>
  <Paragraphs>74</Paragraphs>
  <Slides>11</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11</vt:i4>
      </vt:variant>
    </vt:vector>
  </HeadingPairs>
  <TitlesOfParts>
    <vt:vector size="17" baseType="lpstr">
      <vt:lpstr>Arial</vt:lpstr>
      <vt:lpstr>Calibri</vt:lpstr>
      <vt:lpstr>Calibri Light</vt:lpstr>
      <vt:lpstr>Century Schoolbook</vt:lpstr>
      <vt:lpstr>Times New Roman</vt:lpstr>
      <vt:lpstr>Тема Office</vt:lpstr>
      <vt:lpstr>   ТЕМА 4. Інформаційне забезпечення екологічного картографування  </vt:lpstr>
      <vt:lpstr>ПЛАН</vt:lpstr>
      <vt:lpstr>Поняття про геоінформаційні системи</vt:lpstr>
      <vt:lpstr>Класифікація інформації для екологічного картографування та її коротка характеристика</vt:lpstr>
      <vt:lpstr>  Адміністративно–територіальний тип.  </vt:lpstr>
      <vt:lpstr>Геосистемний тип включає: </vt:lpstr>
      <vt:lpstr>Моніторинговий тип.  </vt:lpstr>
      <vt:lpstr>Презентація PowerPoint</vt:lpstr>
      <vt:lpstr>Застосування ГІС–технологій в інформаційному забезпеченні екологічного картографування  </vt:lpstr>
      <vt:lpstr>Презентація PowerPoint</vt:lpstr>
      <vt:lpstr>Контрольні запитання і завдання для самостійної роботи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user</dc:creator>
  <cp:lastModifiedBy>Вікторія</cp:lastModifiedBy>
  <cp:revision>35</cp:revision>
  <dcterms:created xsi:type="dcterms:W3CDTF">2021-04-14T06:25:05Z</dcterms:created>
  <dcterms:modified xsi:type="dcterms:W3CDTF">2024-12-05T16:04:43Z</dcterms:modified>
</cp:coreProperties>
</file>