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9"/>
  </p:notesMasterIdLst>
  <p:sldIdLst>
    <p:sldId id="256" r:id="rId2"/>
    <p:sldId id="295" r:id="rId3"/>
    <p:sldId id="291" r:id="rId4"/>
    <p:sldId id="294" r:id="rId5"/>
    <p:sldId id="293" r:id="rId6"/>
    <p:sldId id="299" r:id="rId7"/>
    <p:sldId id="298" r:id="rId8"/>
    <p:sldId id="297" r:id="rId9"/>
    <p:sldId id="296" r:id="rId10"/>
    <p:sldId id="302" r:id="rId11"/>
    <p:sldId id="301" r:id="rId12"/>
    <p:sldId id="300" r:id="rId13"/>
    <p:sldId id="292" r:id="rId14"/>
    <p:sldId id="305" r:id="rId15"/>
    <p:sldId id="304" r:id="rId16"/>
    <p:sldId id="309" r:id="rId17"/>
    <p:sldId id="308" r:id="rId18"/>
    <p:sldId id="313" r:id="rId19"/>
    <p:sldId id="307" r:id="rId20"/>
    <p:sldId id="306" r:id="rId21"/>
    <p:sldId id="303" r:id="rId22"/>
    <p:sldId id="312" r:id="rId23"/>
    <p:sldId id="311" r:id="rId24"/>
    <p:sldId id="315" r:id="rId25"/>
    <p:sldId id="314" r:id="rId26"/>
    <p:sldId id="310" r:id="rId27"/>
    <p:sldId id="268" r:id="rId2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3333CC"/>
    <a:srgbClr val="9999FF"/>
    <a:srgbClr val="66CCFF"/>
    <a:srgbClr val="66FF66"/>
    <a:srgbClr val="FF9966"/>
    <a:srgbClr val="FF9900"/>
    <a:srgbClr val="FF9933"/>
    <a:srgbClr val="FF66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725" autoAdjust="0"/>
  </p:normalViewPr>
  <p:slideViewPr>
    <p:cSldViewPr>
      <p:cViewPr varScale="1">
        <p:scale>
          <a:sx n="78" d="100"/>
          <a:sy n="78" d="100"/>
        </p:scale>
        <p:origin x="15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2652D-FD96-4847-B149-D4F7370E0A5E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03E4A-ECA9-4C86-A731-96DEA1EE72BE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3508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03E4A-ECA9-4C86-A731-96DEA1EE72BE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237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5138A-A080-4466-826C-0631D9F4B249}" type="datetimeFigureOut">
              <a:rPr lang="uk-UA" smtClean="0"/>
              <a:pPr/>
              <a:t>23.11.2024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Sf1MGTD9xGY" TargetMode="External"/><Relationship Id="rId5" Type="http://schemas.openxmlformats.org/officeDocument/2006/relationships/hyperlink" Target="https://www.youtube.com/watch?app=desktop&amp;v=nH5OBfERHwc" TargetMode="External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775470" y="6100430"/>
            <a:ext cx="2900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66FF"/>
                </a:solidFill>
                <a:latin typeface="Algerian" pitchFamily="82" charset="0"/>
              </a:rPr>
              <a:t>in  Warhammer40k</a:t>
            </a:r>
            <a:endParaRPr lang="uk-UA" sz="2000" b="1" dirty="0">
              <a:solidFill>
                <a:srgbClr val="6666FF"/>
              </a:solidFill>
              <a:latin typeface="Trebuchet MS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© Коломієць Р. О.   /   202</a:t>
            </a:r>
            <a:r>
              <a:rPr lang="en-US" sz="1400" b="1" dirty="0" smtClean="0">
                <a:solidFill>
                  <a:schemeClr val="tx1"/>
                </a:solidFill>
                <a:latin typeface="Trebuchet MS" pitchFamily="34" charset="0"/>
              </a:rPr>
              <a:t>1</a:t>
            </a:r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 - 2024</a:t>
            </a:r>
            <a:endParaRPr lang="uk-UA" sz="14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Фізика</a:t>
            </a:r>
            <a:endParaRPr lang="uk-UA" sz="2400" b="1" dirty="0">
              <a:latin typeface="Trebuchet MS" pitchFamily="34" charset="0"/>
            </a:endParaRPr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0" y="1844824"/>
            <a:ext cx="1745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Лекція 14 </a:t>
            </a:r>
            <a:endParaRPr lang="uk-UA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49289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atin typeface="Trebuchet MS" pitchFamily="34" charset="0"/>
              </a:rPr>
              <a:t>Основи фізики плазми</a:t>
            </a:r>
            <a:endParaRPr lang="uk-UA" sz="4400" b="1" dirty="0">
              <a:latin typeface="Trebuchet MS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7371" y="3168561"/>
            <a:ext cx="4246629" cy="30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Основи фізики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04448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en-US" dirty="0" smtClean="0">
                <a:latin typeface="Trebuchet MS" pitchFamily="34" charset="0"/>
              </a:rPr>
              <a:t>9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Радіус </a:t>
            </a:r>
            <a:r>
              <a:rPr lang="uk-UA" sz="2400" b="1" dirty="0" err="1" smtClean="0">
                <a:latin typeface="Trebuchet MS" pitchFamily="34" charset="0"/>
              </a:rPr>
              <a:t>Дебая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3048" y="1040466"/>
            <a:ext cx="50577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кутник 13"/>
          <p:cNvSpPr/>
          <p:nvPr/>
        </p:nvSpPr>
        <p:spPr>
          <a:xfrm>
            <a:off x="54629" y="92671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err="1" smtClean="0">
                <a:latin typeface="Trebuchet MS" panose="020B0603020202020204" pitchFamily="34" charset="0"/>
              </a:rPr>
              <a:t>Дебаївська</a:t>
            </a:r>
            <a:r>
              <a:rPr lang="uk-UA" b="1" dirty="0" smtClean="0">
                <a:latin typeface="Trebuchet MS" panose="020B0603020202020204" pitchFamily="34" charset="0"/>
              </a:rPr>
              <a:t> довжина </a:t>
            </a:r>
            <a:r>
              <a:rPr lang="uk-UA" dirty="0" smtClean="0">
                <a:latin typeface="Trebuchet MS" panose="020B0603020202020204" pitchFamily="34" charset="0"/>
              </a:rPr>
              <a:t>(</a:t>
            </a:r>
            <a:r>
              <a:rPr lang="uk-UA" dirty="0" err="1" smtClean="0">
                <a:latin typeface="Trebuchet MS" panose="020B0603020202020204" pitchFamily="34" charset="0"/>
              </a:rPr>
              <a:t>дебаївский</a:t>
            </a:r>
            <a:r>
              <a:rPr lang="uk-UA" dirty="0" smtClean="0">
                <a:latin typeface="Trebuchet MS" panose="020B0603020202020204" pitchFamily="34" charset="0"/>
              </a:rPr>
              <a:t> радіус) - відстань, на яку поширюється дія електричного поля окремого заряду в </a:t>
            </a:r>
            <a:r>
              <a:rPr lang="uk-UA" dirty="0" err="1" smtClean="0">
                <a:latin typeface="Trebuchet MS" panose="020B0603020202020204" pitchFamily="34" charset="0"/>
              </a:rPr>
              <a:t>квазинейтральному</a:t>
            </a:r>
            <a:r>
              <a:rPr lang="uk-UA" dirty="0" smtClean="0">
                <a:latin typeface="Trebuchet MS" panose="020B0603020202020204" pitchFamily="34" charset="0"/>
              </a:rPr>
              <a:t> середовищі, що містить вільні позитивно і негативно заряджені частинки (плазма, електроліти). Поза сферою радіуса </a:t>
            </a:r>
            <a:r>
              <a:rPr lang="uk-UA" dirty="0" err="1" smtClean="0">
                <a:latin typeface="Trebuchet MS" panose="020B0603020202020204" pitchFamily="34" charset="0"/>
              </a:rPr>
              <a:t>дебаєвської</a:t>
            </a:r>
            <a:r>
              <a:rPr lang="uk-UA" dirty="0" smtClean="0">
                <a:latin typeface="Trebuchet MS" panose="020B0603020202020204" pitchFamily="34" charset="0"/>
              </a:rPr>
              <a:t> довжини електричне поле екранується в результаті поляризації навколишнього середовища.</a:t>
            </a:r>
            <a:endParaRPr lang="en-US" dirty="0" smtClean="0">
              <a:latin typeface="Trebuchet MS" panose="020B0603020202020204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3861048"/>
            <a:ext cx="1584176" cy="865663"/>
          </a:xfrm>
          <a:prstGeom prst="rect">
            <a:avLst/>
          </a:prstGeom>
          <a:noFill/>
        </p:spPr>
      </p:pic>
      <p:sp>
        <p:nvSpPr>
          <p:cNvPr id="17" name="Прямокутник 16"/>
          <p:cNvSpPr/>
          <p:nvPr/>
        </p:nvSpPr>
        <p:spPr>
          <a:xfrm>
            <a:off x="0" y="508518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anose="020B0603020202020204" pitchFamily="34" charset="0"/>
              </a:rPr>
              <a:t>Для плазми типові значення </a:t>
            </a:r>
            <a:r>
              <a:rPr lang="uk-UA" dirty="0" err="1" smtClean="0">
                <a:latin typeface="Trebuchet MS" panose="020B0603020202020204" pitchFamily="34" charset="0"/>
              </a:rPr>
              <a:t>дебаївського</a:t>
            </a:r>
            <a:r>
              <a:rPr lang="uk-UA" dirty="0" smtClean="0">
                <a:latin typeface="Trebuchet MS" panose="020B0603020202020204" pitchFamily="34" charset="0"/>
              </a:rPr>
              <a:t> радіуса дорівнюють приблизно 10</a:t>
            </a:r>
            <a:r>
              <a:rPr lang="uk-UA" baseline="30000" dirty="0" smtClean="0">
                <a:latin typeface="Trebuchet MS" panose="020B0603020202020204" pitchFamily="34" charset="0"/>
              </a:rPr>
              <a:t>-4</a:t>
            </a:r>
            <a:r>
              <a:rPr lang="uk-UA" dirty="0" smtClean="0">
                <a:latin typeface="Trebuchet MS" panose="020B0603020202020204" pitchFamily="34" charset="0"/>
              </a:rPr>
              <a:t> м.</a:t>
            </a:r>
          </a:p>
          <a:p>
            <a:endParaRPr lang="uk-UA" dirty="0" smtClean="0">
              <a:latin typeface="Trebuchet MS" panose="020B0603020202020204" pitchFamily="34" charset="0"/>
            </a:endParaRPr>
          </a:p>
          <a:p>
            <a:r>
              <a:rPr lang="uk-UA" dirty="0" smtClean="0">
                <a:latin typeface="Trebuchet MS" panose="020B0603020202020204" pitchFamily="34" charset="0"/>
              </a:rPr>
              <a:t>Строго кажучи, сучасне визначення плазми таке:</a:t>
            </a:r>
          </a:p>
          <a:p>
            <a:r>
              <a:rPr lang="uk-UA" dirty="0" smtClean="0">
                <a:latin typeface="Trebuchet MS" panose="020B0603020202020204" pitchFamily="34" charset="0"/>
              </a:rPr>
              <a:t>(</a:t>
            </a:r>
            <a:r>
              <a:rPr lang="uk-UA" dirty="0" err="1" smtClean="0">
                <a:latin typeface="Trebuchet MS" panose="020B0603020202020204" pitchFamily="34" charset="0"/>
              </a:rPr>
              <a:t>“ідеальна</a:t>
            </a:r>
            <a:r>
              <a:rPr lang="uk-UA" dirty="0" smtClean="0">
                <a:latin typeface="Trebuchet MS" panose="020B0603020202020204" pitchFamily="34" charset="0"/>
              </a:rPr>
              <a:t> </a:t>
            </a:r>
            <a:r>
              <a:rPr lang="uk-UA" dirty="0" err="1" smtClean="0">
                <a:latin typeface="Trebuchet MS" panose="020B0603020202020204" pitchFamily="34" charset="0"/>
              </a:rPr>
              <a:t>плазма”</a:t>
            </a:r>
            <a:r>
              <a:rPr lang="uk-UA" dirty="0" smtClean="0">
                <a:latin typeface="Trebuchet MS" panose="020B0603020202020204" pitchFamily="34" charset="0"/>
              </a:rPr>
              <a:t>) </a:t>
            </a:r>
            <a:endParaRPr lang="uk-UA" dirty="0">
              <a:latin typeface="Trebuchet MS" panose="020B0603020202020204" pitchFamily="34" charset="0"/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5777" y="5825501"/>
            <a:ext cx="906463" cy="350838"/>
          </a:xfrm>
          <a:prstGeom prst="rect">
            <a:avLst/>
          </a:prstGeom>
          <a:noFill/>
        </p:spPr>
      </p:pic>
      <p:sp>
        <p:nvSpPr>
          <p:cNvPr id="20" name="Прямокутник 19"/>
          <p:cNvSpPr/>
          <p:nvPr/>
        </p:nvSpPr>
        <p:spPr>
          <a:xfrm>
            <a:off x="5580112" y="5685348"/>
            <a:ext cx="1368152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Основи фізики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60432" y="6525344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10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 smtClean="0">
                <a:latin typeface="Trebuchet MS" pitchFamily="34" charset="0"/>
              </a:rPr>
              <a:t>Дебаївське</a:t>
            </a:r>
            <a:r>
              <a:rPr lang="uk-UA" sz="2400" b="1" dirty="0" smtClean="0">
                <a:latin typeface="Trebuchet MS" pitchFamily="34" charset="0"/>
              </a:rPr>
              <a:t> екранування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393305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Електростатичне поле проникає у плазму не більше, ніж на величину </a:t>
            </a:r>
            <a:r>
              <a:rPr lang="en-US" i="1" dirty="0" err="1" smtClean="0">
                <a:latin typeface="Trebuchet MS" pitchFamily="34" charset="0"/>
              </a:rPr>
              <a:t>r</a:t>
            </a:r>
            <a:r>
              <a:rPr lang="en-US" i="1" baseline="-25000" dirty="0" err="1" smtClean="0">
                <a:latin typeface="Trebuchet MS" pitchFamily="34" charset="0"/>
              </a:rPr>
              <a:t>D</a:t>
            </a:r>
            <a:endParaRPr lang="uk-UA" dirty="0" smtClean="0">
              <a:latin typeface="Trebuchet MS" pitchFamily="34" charset="0"/>
            </a:endParaRP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err="1" smtClean="0">
                <a:latin typeface="Trebuchet MS" pitchFamily="34" charset="0"/>
              </a:rPr>
              <a:t>Квазінейтральність</a:t>
            </a:r>
            <a:r>
              <a:rPr lang="uk-UA" dirty="0" smtClean="0">
                <a:latin typeface="Trebuchet MS" pitchFamily="34" charset="0"/>
              </a:rPr>
              <a:t> плазми може порушуватися лише біля її поверхні, де більш швидкі електрони вилітають по інерції за рахунок теплового руху на величину, більшу за </a:t>
            </a:r>
            <a:r>
              <a:rPr lang="uk-UA" dirty="0" err="1" smtClean="0">
                <a:latin typeface="Trebuchet MS" pitchFamily="34" charset="0"/>
              </a:rPr>
              <a:t>дебаївську</a:t>
            </a:r>
            <a:r>
              <a:rPr lang="uk-UA" dirty="0" smtClean="0">
                <a:latin typeface="Trebuchet MS" pitchFamily="34" charset="0"/>
              </a:rPr>
              <a:t> відстань.  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Плазма – це такий газ, у якого число вільних заряджених частинок всередині сфери радіусом </a:t>
            </a:r>
            <a:r>
              <a:rPr lang="en-US" i="1" dirty="0" err="1" smtClean="0">
                <a:latin typeface="Trebuchet MS" pitchFamily="34" charset="0"/>
              </a:rPr>
              <a:t>r</a:t>
            </a:r>
            <a:r>
              <a:rPr lang="en-US" i="1" baseline="-25000" dirty="0" err="1" smtClean="0">
                <a:latin typeface="Trebuchet MS" pitchFamily="34" charset="0"/>
              </a:rPr>
              <a:t>D</a:t>
            </a:r>
            <a:r>
              <a:rPr lang="uk-UA" dirty="0" smtClean="0">
                <a:latin typeface="Trebuchet MS" pitchFamily="34" charset="0"/>
              </a:rPr>
              <a:t> достатньо велике.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052736"/>
            <a:ext cx="696198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908720"/>
            <a:ext cx="236538" cy="342900"/>
          </a:xfrm>
          <a:prstGeom prst="rect">
            <a:avLst/>
          </a:prstGeom>
          <a:noFill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Основи фізики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60432" y="6525344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11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Розподіл видів плазми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980728"/>
            <a:ext cx="6264696" cy="5388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Основи фізики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6416" y="652534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12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Рухи електронів у плазмі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0" y="98072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rebuchet MS" pitchFamily="34" charset="0"/>
              </a:rPr>
              <a:t>Плазмова частота</a:t>
            </a:r>
            <a:r>
              <a:rPr lang="uk-UA" dirty="0" smtClean="0">
                <a:latin typeface="Trebuchet MS" pitchFamily="34" charset="0"/>
              </a:rPr>
              <a:t> (</a:t>
            </a:r>
            <a:r>
              <a:rPr lang="uk-UA" dirty="0" err="1" smtClean="0">
                <a:latin typeface="Trebuchet MS" pitchFamily="34" charset="0"/>
              </a:rPr>
              <a:t>частота</a:t>
            </a:r>
            <a:r>
              <a:rPr lang="uk-UA" dirty="0" smtClean="0">
                <a:latin typeface="Trebuchet MS" pitchFamily="34" charset="0"/>
              </a:rPr>
              <a:t> коливань плазми) - частота з якою електрони коливаються навколо положення рівноваги, будучи зміщеними відносно іонів: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674207"/>
            <a:ext cx="1512167" cy="818689"/>
          </a:xfrm>
          <a:prstGeom prst="rect">
            <a:avLst/>
          </a:prstGeom>
          <a:noFill/>
        </p:spPr>
      </p:pic>
      <p:sp>
        <p:nvSpPr>
          <p:cNvPr id="15" name="Прямокутник 14"/>
          <p:cNvSpPr/>
          <p:nvPr/>
        </p:nvSpPr>
        <p:spPr>
          <a:xfrm>
            <a:off x="0" y="2492896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Електромагнітне випромінювання з частотою нижче плазмової частоти матеріалу добре відбивається від нього, тому що вільні електрони зможуть коливатися з такою частотою в такт з коливаннями електромагнітного поля цього випромінювання, і будуть екранувати його. Але при частоті вище плазмової електрони вже не можуть коливатися досить швидко, і електромагнітне випромінювання такої високої частоти може проникати в товщу матеріалу, проходити крізь нього або поглинатися ним.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Основи фізики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6416" y="652534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</a:t>
            </a:r>
            <a:r>
              <a:rPr lang="en-US" dirty="0" smtClean="0">
                <a:latin typeface="Trebuchet MS" pitchFamily="34" charset="0"/>
              </a:rPr>
              <a:t>3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0" y="2564904"/>
            <a:ext cx="60121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У результаті </a:t>
            </a:r>
            <a:r>
              <a:rPr lang="uk-UA" dirty="0" err="1" smtClean="0">
                <a:latin typeface="Trebuchet MS" pitchFamily="34" charset="0"/>
              </a:rPr>
              <a:t>ларморової</a:t>
            </a:r>
            <a:r>
              <a:rPr lang="uk-UA" dirty="0" smtClean="0">
                <a:latin typeface="Trebuchet MS" pitchFamily="34" charset="0"/>
              </a:rPr>
              <a:t> прецесії від кожного електрону в атомі виникає круговий струм, причому вектор магнітної індукції, що створений цим струмом, спрямований протилежно до вектора індукції зовнішнього поля. Якщо в атомі немає власних магнітних моментів, що не залежать від поля, то індукований таким чином сумарний магнітний момент і намагніченість також спрямовані проти поля. Таким чином, зовнішнє поле послаблюється.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0" y="98072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 smtClean="0">
                <a:latin typeface="Trebuchet MS" pitchFamily="34" charset="0"/>
              </a:rPr>
              <a:t>Ларморова</a:t>
            </a:r>
            <a:r>
              <a:rPr lang="uk-UA" b="1" dirty="0" smtClean="0">
                <a:latin typeface="Trebuchet MS" pitchFamily="34" charset="0"/>
              </a:rPr>
              <a:t> частота електрону</a:t>
            </a:r>
            <a:r>
              <a:rPr lang="uk-UA" dirty="0" smtClean="0">
                <a:latin typeface="Trebuchet MS" pitchFamily="34" charset="0"/>
              </a:rPr>
              <a:t> - кутова частота кругового руху електрону у площині, що перпендикулярна до магнітного поля: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smtClean="0">
                <a:latin typeface="Trebuchet MS" pitchFamily="34" charset="0"/>
              </a:rPr>
              <a:t>Рухи електронів у плазмі</a:t>
            </a:r>
            <a:endParaRPr lang="uk-UA" sz="2000" b="1">
              <a:latin typeface="Trebuchet MS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1772816"/>
            <a:ext cx="1165225" cy="669925"/>
          </a:xfrm>
          <a:prstGeom prst="rect">
            <a:avLst/>
          </a:prstGeom>
          <a:noFill/>
        </p:spPr>
      </p:pic>
      <p:pic>
        <p:nvPicPr>
          <p:cNvPr id="19" name="Рисунок 18" descr="giph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700808"/>
            <a:ext cx="2716520" cy="2664678"/>
          </a:xfrm>
          <a:prstGeom prst="rect">
            <a:avLst/>
          </a:prstGeom>
        </p:spPr>
      </p:pic>
      <p:sp>
        <p:nvSpPr>
          <p:cNvPr id="20" name="Прямокутник 19"/>
          <p:cNvSpPr/>
          <p:nvPr/>
        </p:nvSpPr>
        <p:spPr>
          <a:xfrm>
            <a:off x="2483768" y="5445224"/>
            <a:ext cx="6660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https://www.youtube.com/watch?app=desktop&amp;v=nH5OBfERHwc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6"/>
              </a:rPr>
              <a:t>https://www.youtube.com/watch?v=Sf1MGTD9xGY</a:t>
            </a:r>
            <a:r>
              <a:rPr lang="en-US" dirty="0" smtClean="0"/>
              <a:t>  </a:t>
            </a:r>
            <a:endParaRPr lang="uk-UA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Основи фізики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6416" y="652534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14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Світіння плазми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980728"/>
            <a:ext cx="2664296" cy="527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кутник 13"/>
          <p:cNvSpPr/>
          <p:nvPr/>
        </p:nvSpPr>
        <p:spPr>
          <a:xfrm>
            <a:off x="0" y="1124744"/>
            <a:ext cx="55081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У масштабах розмірів електронів їм байдуже на агрегатний стан речовини – вони все одно набагато менші за відстані між атомами. </a:t>
            </a:r>
            <a:endParaRPr lang="en-US" dirty="0" smtClean="0">
              <a:latin typeface="Trebuchet MS" pitchFamily="34" charset="0"/>
            </a:endParaRPr>
          </a:p>
          <a:p>
            <a:endParaRPr lang="en-US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Переходи електронів між енергетичними рівнями відбуваються так само, як і в напівпровідниках. </a:t>
            </a:r>
            <a:endParaRPr lang="en-US" dirty="0" smtClean="0">
              <a:latin typeface="Trebuchet MS" pitchFamily="34" charset="0"/>
            </a:endParaRPr>
          </a:p>
          <a:p>
            <a:endParaRPr lang="en-US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При переході електрона з вищого енергетичного рівня на нижчий вивільняється енергія</a:t>
            </a:r>
            <a:endParaRPr lang="uk-UA" dirty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3789040"/>
            <a:ext cx="2560638" cy="625475"/>
          </a:xfrm>
          <a:prstGeom prst="rect">
            <a:avLst/>
          </a:prstGeom>
          <a:noFill/>
        </p:spPr>
      </p:pic>
      <p:sp>
        <p:nvSpPr>
          <p:cNvPr id="15" name="Прямокутник 14"/>
          <p:cNvSpPr/>
          <p:nvPr/>
        </p:nvSpPr>
        <p:spPr>
          <a:xfrm>
            <a:off x="2214786" y="3851523"/>
            <a:ext cx="93610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кутник 15"/>
          <p:cNvSpPr/>
          <p:nvPr/>
        </p:nvSpPr>
        <p:spPr>
          <a:xfrm>
            <a:off x="0" y="4653136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Різниця енергетичних рівнів у газі обумовлює колір світіння.</a:t>
            </a:r>
            <a:endParaRPr lang="uk-UA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Основи фізики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6416" y="652534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15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Види електричних розрядів у газах</a:t>
            </a:r>
          </a:p>
          <a:p>
            <a:r>
              <a:rPr lang="uk-UA" sz="2000" b="1" dirty="0" smtClean="0">
                <a:latin typeface="Trebuchet MS" pitchFamily="34" charset="0"/>
              </a:rPr>
              <a:t>Тліючий розряд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5" name="Рисунок 14" descr="412404_15848122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96752"/>
            <a:ext cx="8568952" cy="49014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Основи фізики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6416" y="652534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16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78105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Види електричних розрядів у газах</a:t>
            </a:r>
          </a:p>
          <a:p>
            <a:r>
              <a:rPr lang="uk-UA" sz="2000" b="1" dirty="0" smtClean="0">
                <a:latin typeface="Trebuchet MS" pitchFamily="34" charset="0"/>
              </a:rPr>
              <a:t>Дуговий розряд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Основи фізики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6416" y="652534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17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Види електричних розрядів у газах</a:t>
            </a:r>
          </a:p>
          <a:p>
            <a:r>
              <a:rPr lang="uk-UA" sz="2000" b="1" dirty="0" smtClean="0">
                <a:latin typeface="Trebuchet MS" pitchFamily="34" charset="0"/>
              </a:rPr>
              <a:t>Коронний розряд (вогні святого </a:t>
            </a:r>
            <a:r>
              <a:rPr lang="uk-UA" sz="2000" b="1" dirty="0" err="1" smtClean="0">
                <a:latin typeface="Trebuchet MS" pitchFamily="34" charset="0"/>
              </a:rPr>
              <a:t>Ельма</a:t>
            </a:r>
            <a:r>
              <a:rPr lang="uk-UA" sz="2000" b="1" dirty="0" smtClean="0">
                <a:latin typeface="Trebuchet MS" pitchFamily="34" charset="0"/>
              </a:rPr>
              <a:t>, ефект </a:t>
            </a:r>
            <a:r>
              <a:rPr lang="uk-UA" sz="2000" b="1" dirty="0" err="1" smtClean="0">
                <a:latin typeface="Trebuchet MS" pitchFamily="34" charset="0"/>
              </a:rPr>
              <a:t>Кірліан</a:t>
            </a:r>
            <a:r>
              <a:rPr lang="uk-UA" sz="2000" b="1" dirty="0" smtClean="0">
                <a:latin typeface="Trebuchet MS" pitchFamily="34" charset="0"/>
              </a:rPr>
              <a:t>)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6" name="Рисунок 15" descr="unnamed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1916832"/>
            <a:ext cx="2232248" cy="30537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209221"/>
            <a:ext cx="6480720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Основи фізики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6416" y="652534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18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Види електричних розрядів у газах</a:t>
            </a:r>
          </a:p>
          <a:p>
            <a:r>
              <a:rPr lang="uk-UA" sz="2000" b="1" dirty="0" smtClean="0">
                <a:latin typeface="Trebuchet MS" pitchFamily="34" charset="0"/>
              </a:rPr>
              <a:t>Іскровий розряд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6" name="Рисунок 15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96752"/>
            <a:ext cx="8540441" cy="48039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Основи фізики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04448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Що таке плазма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908720"/>
            <a:ext cx="3203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rebuchet MS" pitchFamily="34" charset="0"/>
              </a:rPr>
              <a:t>Плазма</a:t>
            </a:r>
            <a:r>
              <a:rPr lang="uk-UA" dirty="0" smtClean="0">
                <a:latin typeface="Trebuchet MS" pitchFamily="34" charset="0"/>
              </a:rPr>
              <a:t> — стан речовини, в якому її атоми іонізовані, тобто електрони відірвані від ядер. Завдяки цьому речовина стає не тільки електропровідною, але й надзвичайно чутливою до електромагнітних полів. Плазму називають четвертим агрегатним станом речовини після твердого, рідкого та газоподібного.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ru-RU" dirty="0" smtClean="0">
                <a:latin typeface="Trebuchet MS" pitchFamily="34" charset="0"/>
              </a:rPr>
              <a:t>За </a:t>
            </a:r>
            <a:r>
              <a:rPr lang="ru-RU" dirty="0" err="1" smtClean="0">
                <a:latin typeface="Trebuchet MS" pitchFamily="34" charset="0"/>
              </a:rPr>
              <a:t>сьогоднішніми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уявленнями</a:t>
            </a:r>
            <a:r>
              <a:rPr lang="ru-RU" dirty="0" smtClean="0">
                <a:latin typeface="Trebuchet MS" pitchFamily="34" charset="0"/>
              </a:rPr>
              <a:t>, </a:t>
            </a:r>
            <a:r>
              <a:rPr lang="ru-RU" dirty="0" err="1" smtClean="0">
                <a:latin typeface="Trebuchet MS" pitchFamily="34" charset="0"/>
              </a:rPr>
              <a:t>фазовим</a:t>
            </a:r>
            <a:r>
              <a:rPr lang="ru-RU" dirty="0" smtClean="0">
                <a:latin typeface="Trebuchet MS" pitchFamily="34" charset="0"/>
              </a:rPr>
              <a:t> станом </a:t>
            </a:r>
            <a:r>
              <a:rPr lang="ru-RU" dirty="0" err="1" smtClean="0">
                <a:latin typeface="Trebuchet MS" pitchFamily="34" charset="0"/>
              </a:rPr>
              <a:t>більшої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частини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речовини</a:t>
            </a:r>
            <a:r>
              <a:rPr lang="ru-RU" dirty="0" smtClean="0">
                <a:latin typeface="Trebuchet MS" pitchFamily="34" charset="0"/>
              </a:rPr>
              <a:t> (за </a:t>
            </a:r>
            <a:r>
              <a:rPr lang="ru-RU" dirty="0" err="1" smtClean="0">
                <a:latin typeface="Trebuchet MS" pitchFamily="34" charset="0"/>
              </a:rPr>
              <a:t>масою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близько</a:t>
            </a:r>
            <a:r>
              <a:rPr lang="ru-RU" dirty="0" smtClean="0">
                <a:latin typeface="Trebuchet MS" pitchFamily="34" charset="0"/>
              </a:rPr>
              <a:t> 99,9 %) у </a:t>
            </a:r>
            <a:r>
              <a:rPr lang="ru-RU" dirty="0" err="1" smtClean="0">
                <a:latin typeface="Trebuchet MS" pitchFamily="34" charset="0"/>
              </a:rPr>
              <a:t>Всесвіті</a:t>
            </a:r>
            <a:r>
              <a:rPr lang="ru-RU" dirty="0" smtClean="0">
                <a:latin typeface="Trebuchet MS" pitchFamily="34" charset="0"/>
              </a:rPr>
              <a:t> є плазма.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14" name="Рисунок 13" descr="flash-2568381_1920-1200x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104" y="2893576"/>
            <a:ext cx="2700300" cy="1800200"/>
          </a:xfrm>
          <a:prstGeom prst="rect">
            <a:avLst/>
          </a:prstGeom>
        </p:spPr>
      </p:pic>
      <p:pic>
        <p:nvPicPr>
          <p:cNvPr id="15" name="Рисунок 14" descr="northern-ligh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17228" y="1041406"/>
            <a:ext cx="3226772" cy="1815060"/>
          </a:xfrm>
          <a:prstGeom prst="rect">
            <a:avLst/>
          </a:prstGeom>
        </p:spPr>
      </p:pic>
      <p:pic>
        <p:nvPicPr>
          <p:cNvPr id="16" name="Рисунок 15" descr="Our-Su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3068960"/>
            <a:ext cx="3060340" cy="2448272"/>
          </a:xfrm>
          <a:prstGeom prst="rect">
            <a:avLst/>
          </a:prstGeom>
        </p:spPr>
      </p:pic>
      <p:pic>
        <p:nvPicPr>
          <p:cNvPr id="17" name="Рисунок 16" descr="puppisa-768x76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15544" y="1052736"/>
            <a:ext cx="1962760" cy="1962760"/>
          </a:xfrm>
          <a:prstGeom prst="rect">
            <a:avLst/>
          </a:prstGeom>
        </p:spPr>
      </p:pic>
      <p:pic>
        <p:nvPicPr>
          <p:cNvPr id="18" name="Рисунок 17" descr="plasma-cut-co2-emissions-1024x56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9104" y="4735304"/>
            <a:ext cx="3131840" cy="171884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лазмова порізка метал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0477"/>
            <a:ext cx="5333256" cy="53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Основи фізики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6416" y="652534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19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Застосування плазми</a:t>
            </a:r>
          </a:p>
          <a:p>
            <a:r>
              <a:rPr lang="uk-UA" sz="2000" b="1" dirty="0" err="1" smtClean="0">
                <a:latin typeface="Trebuchet MS" pitchFamily="34" charset="0"/>
              </a:rPr>
              <a:t>Плазменне</a:t>
            </a:r>
            <a:r>
              <a:rPr lang="uk-UA" sz="2000" b="1" dirty="0" smtClean="0">
                <a:latin typeface="Trebuchet MS" pitchFamily="34" charset="0"/>
              </a:rPr>
              <a:t> різання 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5" name="Рисунок 14" descr="Плазмотро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74703" y="3905255"/>
            <a:ext cx="3406307" cy="2314584"/>
          </a:xfrm>
          <a:prstGeom prst="rect">
            <a:avLst/>
          </a:prstGeom>
        </p:spPr>
      </p:pic>
      <p:pic>
        <p:nvPicPr>
          <p:cNvPr id="1026" name="Picture 2" descr="Плазмова різка металу в Києві: Послуги плазморіза і ціна за мет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857" y="980728"/>
            <a:ext cx="3476625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Основи фізики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6416" y="652534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20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Застосування плазми</a:t>
            </a:r>
          </a:p>
          <a:p>
            <a:r>
              <a:rPr lang="uk-UA" sz="2000" b="1" dirty="0" smtClean="0">
                <a:latin typeface="Trebuchet MS" pitchFamily="34" charset="0"/>
              </a:rPr>
              <a:t>Стерилізація відкритих ран</a:t>
            </a:r>
            <a:r>
              <a:rPr lang="en-US" sz="2000" b="1" dirty="0" smtClean="0">
                <a:latin typeface="Trebuchet MS" pitchFamily="34" charset="0"/>
              </a:rPr>
              <a:t> </a:t>
            </a:r>
            <a:r>
              <a:rPr lang="uk-UA" sz="2000" b="1" dirty="0" smtClean="0">
                <a:latin typeface="Trebuchet MS" pitchFamily="34" charset="0"/>
              </a:rPr>
              <a:t>та післяопераційних швів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6" name="Рисунок 15" descr="Plasma-1-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3477" y="983030"/>
            <a:ext cx="3055625" cy="5403631"/>
          </a:xfrm>
          <a:prstGeom prst="rect">
            <a:avLst/>
          </a:prstGeom>
        </p:spPr>
      </p:pic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80728"/>
            <a:ext cx="5521059" cy="541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Основи фізики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6416" y="652534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21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Застосування плазми</a:t>
            </a:r>
          </a:p>
          <a:p>
            <a:r>
              <a:rPr lang="uk-UA" b="1" dirty="0" smtClean="0">
                <a:latin typeface="Trebuchet MS" pitchFamily="34" charset="0"/>
              </a:rPr>
              <a:t>Плазмові дисплеї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5" name="Рисунок 14" descr="1024px-Plasma_displ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268760"/>
            <a:ext cx="4464496" cy="3348372"/>
          </a:xfrm>
          <a:prstGeom prst="rect">
            <a:avLst/>
          </a:prstGeom>
        </p:spPr>
      </p:pic>
      <p:pic>
        <p:nvPicPr>
          <p:cNvPr id="16" name="Рисунок 15" descr="1024px-Plasma-display-composition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1" y="1268760"/>
            <a:ext cx="4572000" cy="3429000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>
            <a:off x="0" y="486916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Плазмова панель являє собою матрицю газонаповнених комірок, уміщених між двома паралельними скляними пластинами, всередині яких розташовані прозорі електроди, що утворюють шини сканування, підсвічування та адресації. Розряд у газі відбувається між розрядними електродами (сканування та підсвічування) на лицевому боці екрану і електродом адресації на зворотному боці.</a:t>
            </a:r>
            <a:endParaRPr lang="uk-UA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Основи фізики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6416" y="652534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22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Застосування плазми</a:t>
            </a:r>
          </a:p>
          <a:p>
            <a:r>
              <a:rPr lang="uk-UA" b="1" dirty="0" smtClean="0">
                <a:latin typeface="Trebuchet MS" pitchFamily="34" charset="0"/>
              </a:rPr>
              <a:t>Термоядерний синтез (токамак)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5" name="Рисунок 14" descr="42254_2019_144_Fig1_HTM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268760"/>
            <a:ext cx="6840760" cy="43740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Основи фізики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6416" y="652534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23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"/>
            <a:ext cx="7956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Застосування плазми</a:t>
            </a:r>
          </a:p>
          <a:p>
            <a:r>
              <a:rPr lang="uk-UA" b="1" dirty="0" smtClean="0">
                <a:latin typeface="Trebuchet MS" pitchFamily="34" charset="0"/>
              </a:rPr>
              <a:t>Термоядерний синтез (</a:t>
            </a:r>
            <a:r>
              <a:rPr lang="uk-UA" b="1" dirty="0" err="1" smtClean="0">
                <a:latin typeface="Trebuchet MS" pitchFamily="34" charset="0"/>
              </a:rPr>
              <a:t>стелларатор</a:t>
            </a:r>
            <a:r>
              <a:rPr lang="uk-UA" b="1" dirty="0" smtClean="0">
                <a:latin typeface="Trebuchet MS" pitchFamily="34" charset="0"/>
              </a:rPr>
              <a:t>)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7" name="Рисунок 16" descr="urn_cambridge.org_id_binary_20180628135639946-0891_S2329222918000089_S2329222918000089_fig5g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052736"/>
            <a:ext cx="6048672" cy="49676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Основи фізики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6416" y="652534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24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Радіаційні пояси Землі</a:t>
            </a:r>
          </a:p>
        </p:txBody>
      </p:sp>
      <p:pic>
        <p:nvPicPr>
          <p:cNvPr id="15" name="Рисунок 14" descr="290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155144"/>
            <a:ext cx="3148584" cy="2298192"/>
          </a:xfrm>
          <a:prstGeom prst="rect">
            <a:avLst/>
          </a:prstGeom>
        </p:spPr>
      </p:pic>
      <p:pic>
        <p:nvPicPr>
          <p:cNvPr id="14" name="Рисунок 13" descr="Depositphotos_145758297_l-2015-pic4_zoom-1500x1500-426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980728"/>
            <a:ext cx="6696744" cy="3388553"/>
          </a:xfrm>
          <a:prstGeom prst="rect">
            <a:avLst/>
          </a:prstGeom>
        </p:spPr>
      </p:pic>
      <p:sp>
        <p:nvSpPr>
          <p:cNvPr id="16" name="Прямокутник 15"/>
          <p:cNvSpPr/>
          <p:nvPr/>
        </p:nvSpPr>
        <p:spPr>
          <a:xfrm>
            <a:off x="0" y="4509120"/>
            <a:ext cx="59401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Дві області:</a:t>
            </a:r>
          </a:p>
          <a:p>
            <a:pPr>
              <a:buFontTx/>
              <a:buChar char="-"/>
            </a:pPr>
            <a:r>
              <a:rPr lang="uk-UA" dirty="0" smtClean="0"/>
              <a:t> внутрішній радіаційний пояс на висоті ≈ 4000 км, що    </a:t>
            </a:r>
          </a:p>
          <a:p>
            <a:r>
              <a:rPr lang="uk-UA" dirty="0" smtClean="0"/>
              <a:t>  складається переважно з протонів з енергією </a:t>
            </a:r>
          </a:p>
          <a:p>
            <a:r>
              <a:rPr lang="uk-UA" dirty="0" smtClean="0"/>
              <a:t>  в десятки </a:t>
            </a:r>
            <a:r>
              <a:rPr lang="uk-UA" dirty="0" err="1" smtClean="0"/>
              <a:t>МеВ</a:t>
            </a:r>
            <a:r>
              <a:rPr lang="uk-UA" dirty="0" smtClean="0"/>
              <a:t>;</a:t>
            </a:r>
          </a:p>
          <a:p>
            <a:pPr>
              <a:buFontTx/>
              <a:buChar char="-"/>
            </a:pPr>
            <a:r>
              <a:rPr lang="uk-UA" dirty="0" smtClean="0"/>
              <a:t> зовнішній радіаційний пояс на висоті ≈ 17 000 км, що </a:t>
            </a:r>
          </a:p>
          <a:p>
            <a:r>
              <a:rPr lang="uk-UA" dirty="0" smtClean="0"/>
              <a:t>  складається переважно з електронів з енергією</a:t>
            </a:r>
          </a:p>
          <a:p>
            <a:r>
              <a:rPr lang="uk-UA" dirty="0" smtClean="0"/>
              <a:t>  в десятки </a:t>
            </a:r>
            <a:r>
              <a:rPr lang="uk-UA" dirty="0" err="1" smtClean="0"/>
              <a:t>кеВ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Основи фізики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6416" y="652534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25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"/>
            <a:ext cx="7956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Потенційні застосування плазми</a:t>
            </a:r>
          </a:p>
          <a:p>
            <a:r>
              <a:rPr lang="uk-UA" b="1" dirty="0" smtClean="0">
                <a:latin typeface="Trebuchet MS" pitchFamily="34" charset="0"/>
              </a:rPr>
              <a:t>Плазмовий двигун</a:t>
            </a:r>
            <a:endParaRPr lang="uk-UA" b="1" dirty="0">
              <a:latin typeface="Trebuchet MS" pitchFamily="34" charset="0"/>
            </a:endParaRPr>
          </a:p>
        </p:txBody>
      </p:sp>
      <p:pic>
        <p:nvPicPr>
          <p:cNvPr id="16" name="Рисунок 15" descr="vasim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052736"/>
            <a:ext cx="8821068" cy="4104456"/>
          </a:xfrm>
          <a:prstGeom prst="rect">
            <a:avLst/>
          </a:prstGeom>
        </p:spPr>
      </p:pic>
      <p:pic>
        <p:nvPicPr>
          <p:cNvPr id="17" name="Рисунок 16" descr="MPD_plu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797152"/>
            <a:ext cx="3096344" cy="15763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Фізика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smtClean="0">
                <a:latin typeface="Trebuchet MS" pitchFamily="34" charset="0"/>
              </a:rPr>
              <a:t>Далі буде…</a:t>
            </a:r>
            <a:endParaRPr lang="uk-UA" sz="2400" b="1"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1988840"/>
            <a:ext cx="838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 smtClean="0">
                <a:latin typeface="Trebuchet MS" pitchFamily="34" charset="0"/>
              </a:rPr>
              <a:t>…Основи фізики атомного ядра</a:t>
            </a:r>
            <a:endParaRPr lang="uk-UA" sz="2400" b="1" dirty="0">
              <a:latin typeface="Trebuchet MS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Основи </a:t>
            </a:r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фізики </a:t>
            </a:r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04448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2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Чому плазму виділяють у окремий </a:t>
            </a:r>
          </a:p>
          <a:p>
            <a:r>
              <a:rPr lang="uk-UA" sz="2400" b="1" dirty="0" smtClean="0">
                <a:latin typeface="Trebuchet MS" pitchFamily="34" charset="0"/>
              </a:rPr>
              <a:t>агрегатний стан</a:t>
            </a:r>
            <a:endParaRPr lang="uk-UA" sz="28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980728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Характерною особливістю плазми, на відміну від інших агрегатних станів, є екранування електростатичної взаємодії. В газі, твердому тілі чи рідині поляризація атомів і молекул призводить до зменшення взаємодії між зарядами на величину, яка визначається діелектричною проникністю. В плазмі взаємодія не просто зменшується, вона дуже швидко, </a:t>
            </a:r>
            <a:r>
              <a:rPr lang="uk-UA" dirty="0" err="1" smtClean="0">
                <a:latin typeface="Trebuchet MS" pitchFamily="34" charset="0"/>
              </a:rPr>
              <a:t>експоненційно</a:t>
            </a:r>
            <a:r>
              <a:rPr lang="uk-UA" dirty="0" smtClean="0">
                <a:latin typeface="Trebuchet MS" pitchFamily="34" charset="0"/>
              </a:rPr>
              <a:t>, затухає із збільшенням віддалі між зарядами. Це екранування зумовлене перебудовою густини зарядів протилежного знаку навколо будь-якого заряду. Завдяки екрануванню електрони і </a:t>
            </a:r>
            <a:r>
              <a:rPr lang="uk-UA" dirty="0" err="1" smtClean="0">
                <a:latin typeface="Trebuchet MS" pitchFamily="34" charset="0"/>
              </a:rPr>
              <a:t>йони</a:t>
            </a:r>
            <a:r>
              <a:rPr lang="uk-UA" dirty="0" smtClean="0">
                <a:latin typeface="Trebuchet MS" pitchFamily="34" charset="0"/>
              </a:rPr>
              <a:t> в плазмі рухаються наче в усередненому полі, і їх можна трактувати як вільні частинки.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Завдяки екрануванню зовнішнє електричне поле не проникає в плазму на віддалі, суттєво більші, ніж довжина екранування. Однак, в плазму може проникати магнітне поле. Плазма, в якій магнітне поле достатньо сильне, щоб впливати на рух заряджених частинок називається намагніченою. Критерієм намагніченості плазми є відсутність зіткнення між частинками за один оберт у магнітному полі. Часто виникають випадки, коли електрони вже намагнічені, а </a:t>
            </a:r>
            <a:r>
              <a:rPr lang="uk-UA" dirty="0" err="1" smtClean="0">
                <a:latin typeface="Trebuchet MS" pitchFamily="34" charset="0"/>
              </a:rPr>
              <a:t>йони</a:t>
            </a:r>
            <a:r>
              <a:rPr lang="uk-UA" dirty="0" smtClean="0">
                <a:latin typeface="Trebuchet MS" pitchFamily="34" charset="0"/>
              </a:rPr>
              <a:t> ще ні. Намагнічена плазма анізотропна — її властивості залежать від напрямку відносно магнітного поля.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Основи </a:t>
            </a:r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фізики </a:t>
            </a:r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04448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mtClean="0">
                <a:latin typeface="Trebuchet MS" pitchFamily="34" charset="0"/>
              </a:rPr>
              <a:t>  3</a:t>
            </a:r>
            <a:endParaRPr lang="uk-UA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smtClean="0">
                <a:latin typeface="Trebuchet MS" pitchFamily="34" charset="0"/>
              </a:rPr>
              <a:t>Відмінність плазми від газу</a:t>
            </a:r>
            <a:endParaRPr lang="uk-UA" sz="2000" b="1">
              <a:latin typeface="Trebuchet MS" pitchFamily="34" charset="0"/>
            </a:endParaRPr>
          </a:p>
        </p:txBody>
      </p:sp>
      <p:graphicFrame>
        <p:nvGraphicFramePr>
          <p:cNvPr id="14" name="Таблиця 13"/>
          <p:cNvGraphicFramePr>
            <a:graphicFrameLocks noGrp="1"/>
          </p:cNvGraphicFramePr>
          <p:nvPr/>
        </p:nvGraphicFramePr>
        <p:xfrm>
          <a:off x="179512" y="1052736"/>
          <a:ext cx="8784978" cy="5162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1"/>
                <a:gridCol w="2664296"/>
                <a:gridCol w="4680521"/>
              </a:tblGrid>
              <a:tr h="422874">
                <a:tc>
                  <a:txBody>
                    <a:bodyPr/>
                    <a:lstStyle/>
                    <a:p>
                      <a:r>
                        <a:rPr lang="uk-UA" sz="1600" noProof="0" dirty="0" smtClean="0">
                          <a:latin typeface="Trebuchet MS" pitchFamily="34" charset="0"/>
                        </a:rPr>
                        <a:t>Властивість</a:t>
                      </a:r>
                      <a:endParaRPr lang="uk-UA" sz="1600" noProof="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rebuchet MS" pitchFamily="34" charset="0"/>
                        </a:rPr>
                        <a:t>Газ</a:t>
                      </a:r>
                      <a:endParaRPr lang="uk-UA" sz="16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latin typeface="Trebuchet MS" pitchFamily="34" charset="0"/>
                        </a:rPr>
                        <a:t>Плазма</a:t>
                      </a:r>
                      <a:endParaRPr lang="uk-UA" sz="16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422874">
                <a:tc>
                  <a:txBody>
                    <a:bodyPr/>
                    <a:lstStyle/>
                    <a:p>
                      <a:r>
                        <a:rPr lang="uk-UA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Електрична провідність</a:t>
                      </a:r>
                      <a:endParaRPr lang="uk-UA" sz="14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Вкрай мала</a:t>
                      </a:r>
                      <a:r>
                        <a:rPr lang="uk-UA" sz="1200" noProof="0" dirty="0" smtClean="0"/>
                        <a:t/>
                      </a:r>
                      <a:br>
                        <a:rPr lang="uk-UA" sz="1200" noProof="0" dirty="0" smtClean="0"/>
                      </a:br>
                      <a:r>
                        <a:rPr lang="uk-UA" sz="1100" b="0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Наприклад, повітря є чудовим </a:t>
                      </a:r>
                      <a:r>
                        <a:rPr lang="uk-UA" sz="1100" b="0" i="0" u="none" strike="noStrik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ізолятором</a:t>
                      </a:r>
                      <a:r>
                        <a:rPr lang="uk-UA" sz="1100" b="0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до тих пір, поки не переходить у стан полум'я під дією зовнішнього </a:t>
                      </a:r>
                      <a:r>
                        <a:rPr lang="uk-UA" sz="1100" b="0" i="0" u="none" strike="noStrik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електричного поля</a:t>
                      </a:r>
                      <a:r>
                        <a:rPr lang="uk-UA" sz="1100" b="0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uk-UA" sz="1100" b="0" i="0" u="none" strike="noStrik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напруженістю</a:t>
                      </a:r>
                      <a:r>
                        <a:rPr lang="uk-UA" sz="1100" b="0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в 30 </a:t>
                      </a:r>
                      <a:r>
                        <a:rPr lang="uk-UA" sz="1100" b="0" i="0" u="none" strike="noStrik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кіловольт</a:t>
                      </a:r>
                      <a:r>
                        <a:rPr lang="uk-UA" sz="1100" b="0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на </a:t>
                      </a:r>
                      <a:r>
                        <a:rPr lang="uk-UA" sz="1100" b="0" i="0" u="none" strike="noStrik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сантиметр</a:t>
                      </a:r>
                      <a:r>
                        <a:rPr lang="uk-UA" sz="1100" b="0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100" noProof="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Дуже висока</a:t>
                      </a:r>
                      <a:r>
                        <a:rPr lang="uk-UA" sz="1200" noProof="0" dirty="0" smtClean="0"/>
                        <a:t/>
                      </a:r>
                      <a:br>
                        <a:rPr lang="uk-UA" sz="1200" noProof="0" dirty="0" smtClean="0"/>
                      </a:br>
                      <a:r>
                        <a:rPr lang="uk-UA" sz="1100" noProof="0" dirty="0" smtClean="0"/>
                        <a:t>- </a:t>
                      </a:r>
                      <a:r>
                        <a:rPr lang="uk-UA" sz="1100" b="0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Попри те, що при протіканні струму виникає хоча і мале падіння потенціалу, у багатьох випадках електричне поле в плазмі можна вважати таким, що дорівнює нулю. Градієнти густини, пов'язані з наявністю електричного поля, можуть бути виражені через розподіл </a:t>
                      </a:r>
                      <a:r>
                        <a:rPr lang="uk-UA" sz="1100" b="0" i="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Больцмана</a:t>
                      </a:r>
                      <a:r>
                        <a:rPr lang="uk-UA" sz="1100" b="0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uk-UA" sz="1100" b="0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Можливість проводити струми робить плазму дуже сприйнятливою до впливу магнітного поля, що призводить до виникнення таких явищ як </a:t>
                      </a:r>
                      <a:r>
                        <a:rPr lang="uk-UA" sz="1100" b="0" i="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філаментування</a:t>
                      </a:r>
                      <a:r>
                        <a:rPr lang="uk-UA" sz="1100" b="0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поява шарів і струменів.</a:t>
                      </a:r>
                    </a:p>
                    <a:p>
                      <a:r>
                        <a:rPr lang="uk-UA" sz="1100" b="0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Типовою є наявність колективних ефектів, оскільки електричні й магнітні сили є </a:t>
                      </a:r>
                      <a:r>
                        <a:rPr lang="uk-UA" sz="1100" b="0" i="0" u="none" strike="noStrike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далекодіючими</a:t>
                      </a:r>
                      <a:r>
                        <a:rPr lang="uk-UA" sz="1100" b="0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і набагато сильнішими, ніж гравітаційні.</a:t>
                      </a:r>
                      <a:endParaRPr lang="uk-UA" sz="1100" noProof="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422874">
                <a:tc>
                  <a:txBody>
                    <a:bodyPr/>
                    <a:lstStyle/>
                    <a:p>
                      <a:r>
                        <a:rPr lang="uk-UA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Кількість сортів частинок</a:t>
                      </a:r>
                      <a:endParaRPr lang="uk-UA" sz="14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Один</a:t>
                      </a:r>
                      <a:r>
                        <a:rPr lang="uk-UA" sz="1200" dirty="0" smtClean="0"/>
                        <a:t/>
                      </a:r>
                      <a:br>
                        <a:rPr lang="uk-UA" sz="1200" dirty="0" smtClean="0"/>
                      </a:br>
                      <a:r>
                        <a:rPr lang="uk-UA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Гази складаються з подібних одна одній частинок, які рухаються під дією </a:t>
                      </a:r>
                      <a:r>
                        <a:rPr lang="uk-UA" sz="11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гравітації</a:t>
                      </a:r>
                      <a:r>
                        <a:rPr lang="uk-UA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а одна з одною взаємодіють лише на порівняно невеликих відстанях.</a:t>
                      </a:r>
                      <a:endParaRPr lang="uk-UA" sz="12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Два, чи три, чи більше</a:t>
                      </a:r>
                      <a:r>
                        <a:rPr lang="uk-UA" sz="1200" dirty="0" smtClean="0"/>
                        <a:t/>
                      </a:r>
                      <a:br>
                        <a:rPr lang="uk-UA" sz="1200" dirty="0" smtClean="0"/>
                      </a:br>
                      <a:r>
                        <a:rPr lang="uk-UA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Електрони, іони і нейтральні частинки розрізняються знаком електричного заряду і можуть вести себе незалежно одна від одної — мати різні швидкості і навіть температури, що служить причиною появи нових явищ, наприклад хвиль і </a:t>
                      </a:r>
                      <a:r>
                        <a:rPr lang="uk-UA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нестійкостей</a:t>
                      </a:r>
                      <a:r>
                        <a:rPr lang="uk-UA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2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422874">
                <a:tc>
                  <a:txBody>
                    <a:bodyPr/>
                    <a:lstStyle/>
                    <a:p>
                      <a:r>
                        <a:rPr lang="uk-UA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Розподіл частинок за швидкостям</a:t>
                      </a:r>
                      <a:endParaRPr lang="uk-UA" sz="14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i="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Максвелівський</a:t>
                      </a:r>
                      <a:r>
                        <a:rPr lang="uk-UA" sz="1200" noProof="0" dirty="0" smtClean="0"/>
                        <a:t/>
                      </a:r>
                      <a:br>
                        <a:rPr lang="uk-UA" sz="1200" noProof="0" dirty="0" smtClean="0"/>
                      </a:br>
                      <a:r>
                        <a:rPr lang="uk-UA" sz="1100" b="0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Зіткнення часток одна з одною призводить до </a:t>
                      </a:r>
                      <a:r>
                        <a:rPr lang="uk-UA" sz="1100" b="0" i="0" u="none" strike="noStrike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максвелівського</a:t>
                      </a:r>
                      <a:r>
                        <a:rPr lang="uk-UA" sz="1100" b="0" i="0" u="none" strike="noStrike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розподілу швидкостей</a:t>
                      </a:r>
                      <a:r>
                        <a:rPr lang="uk-UA" sz="1100" b="0" i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згідно з яким дуже мала частина молекул газу мають відносно велику швидкість руху.</a:t>
                      </a:r>
                      <a:endParaRPr lang="uk-UA" sz="1200" noProof="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Немаксвелівський</a:t>
                      </a:r>
                      <a:r>
                        <a:rPr lang="uk-UA" sz="1400" dirty="0" smtClean="0"/>
                        <a:t/>
                      </a:r>
                      <a:br>
                        <a:rPr lang="uk-UA" sz="1400" dirty="0" smtClean="0"/>
                      </a:br>
                      <a:r>
                        <a:rPr lang="uk-UA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Електричні поля мають інший вплив на швидкості частинок, ніж зіткнення, які завжди ведуть до </a:t>
                      </a:r>
                      <a:r>
                        <a:rPr lang="uk-UA" sz="11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максвелівського</a:t>
                      </a:r>
                      <a:r>
                        <a:rPr lang="uk-UA" sz="11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розподілу за швидкостями. </a:t>
                      </a:r>
                      <a:endParaRPr lang="uk-UA" sz="12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422874">
                <a:tc>
                  <a:txBody>
                    <a:bodyPr/>
                    <a:lstStyle/>
                    <a:p>
                      <a:r>
                        <a:rPr lang="uk-UA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Тип взаємодій</a:t>
                      </a:r>
                      <a:endParaRPr lang="uk-UA" sz="14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Бінарні</a:t>
                      </a:r>
                      <a:r>
                        <a:rPr lang="uk-UA" sz="1200" dirty="0" smtClean="0"/>
                        <a:t/>
                      </a:r>
                      <a:br>
                        <a:rPr lang="uk-UA" sz="1200" dirty="0" smtClean="0"/>
                      </a:br>
                      <a:r>
                        <a:rPr lang="uk-UA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Як правило двочасткові зіткнення, трьохчасткові зіткнення вкрай рідкісні.</a:t>
                      </a:r>
                      <a:endParaRPr lang="uk-UA" sz="1200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Колективні</a:t>
                      </a:r>
                      <a:r>
                        <a:rPr lang="uk-UA" sz="1200" dirty="0" smtClean="0"/>
                        <a:t/>
                      </a:r>
                      <a:br>
                        <a:rPr lang="uk-UA" sz="1200" dirty="0" smtClean="0"/>
                      </a:br>
                      <a:r>
                        <a:rPr lang="uk-UA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Кожна частка взаємодіє відразу з багатьма. Ці колективні взаємодії мають набагато більший вплив, ніж двочасткові.</a:t>
                      </a:r>
                      <a:endParaRPr lang="uk-UA" sz="110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Основи </a:t>
            </a:r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фізики </a:t>
            </a:r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04448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4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Класифікація плазми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16832"/>
            <a:ext cx="76771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Основи </a:t>
            </a:r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фізики </a:t>
            </a:r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04448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5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Температура плазми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0" y="1052736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Для опису плазми у фізиці зручно вимірювати температуру не в градусах Цельсія, а в одиницях вимірювання, близьких до енергії руху частинок - в електрон-вольтах (еВ). Для переведення температури у еВ можна скористатися наступним співвідношенням: </a:t>
            </a:r>
            <a:r>
              <a:rPr lang="uk-UA" b="1" dirty="0" smtClean="0">
                <a:latin typeface="Trebuchet MS" pitchFamily="34" charset="0"/>
              </a:rPr>
              <a:t>1 еВ = 11600 </a:t>
            </a:r>
            <a:r>
              <a:rPr lang="en-US" b="1" dirty="0" smtClean="0">
                <a:latin typeface="Trebuchet MS" pitchFamily="34" charset="0"/>
              </a:rPr>
              <a:t>K </a:t>
            </a:r>
            <a:r>
              <a:rPr lang="en-US" dirty="0" smtClean="0">
                <a:latin typeface="Trebuchet MS" pitchFamily="34" charset="0"/>
              </a:rPr>
              <a:t>(</a:t>
            </a:r>
            <a:r>
              <a:rPr lang="uk-UA" dirty="0" smtClean="0">
                <a:latin typeface="Trebuchet MS" pitchFamily="34" charset="0"/>
              </a:rPr>
              <a:t>Кельвінів). Таким чином стає зрозуміло, що температура в «десятки тисяч градусів Цельсія» досить легко досяжна.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У </a:t>
            </a:r>
            <a:r>
              <a:rPr lang="uk-UA" dirty="0" err="1" smtClean="0">
                <a:latin typeface="Trebuchet MS" pitchFamily="34" charset="0"/>
              </a:rPr>
              <a:t>нерівноважній</a:t>
            </a:r>
            <a:r>
              <a:rPr lang="uk-UA" dirty="0" smtClean="0">
                <a:latin typeface="Trebuchet MS" pitchFamily="34" charset="0"/>
              </a:rPr>
              <a:t> плазмі електронна температура істотно перевищує температуру іонів. Це відбувається через відмінність в масах іону і електрону, яка ускладнює процес обміну енергією. Така ситуація зустрічається в газових розрядах, коли іони мають температуру близько сотень, а електрони близько десятків тисяч </a:t>
            </a:r>
            <a:r>
              <a:rPr lang="en-US" dirty="0" smtClean="0">
                <a:latin typeface="Trebuchet MS" pitchFamily="34" charset="0"/>
              </a:rPr>
              <a:t>K</a:t>
            </a:r>
            <a:r>
              <a:rPr lang="uk-UA" dirty="0" err="1" smtClean="0">
                <a:latin typeface="Trebuchet MS" pitchFamily="34" charset="0"/>
              </a:rPr>
              <a:t>ельвін</a:t>
            </a:r>
            <a:r>
              <a:rPr lang="uk-UA" dirty="0" smtClean="0">
                <a:latin typeface="Trebuchet MS" pitchFamily="34" charset="0"/>
              </a:rPr>
              <a:t>.</a:t>
            </a:r>
          </a:p>
          <a:p>
            <a:r>
              <a:rPr lang="uk-UA" dirty="0" smtClean="0">
                <a:latin typeface="Trebuchet MS" pitchFamily="34" charset="0"/>
              </a:rPr>
              <a:t>У рівноважній плазмі обидві температури рівні. Оскільки для здійснення процесу іонізації необхідні температури, порівнянні з потенціалом іонізації, рівноважна плазма зазвичай є гарячою (з температурою більше кількох тисяч </a:t>
            </a:r>
            <a:r>
              <a:rPr lang="en-US" dirty="0" smtClean="0">
                <a:latin typeface="Trebuchet MS" pitchFamily="34" charset="0"/>
              </a:rPr>
              <a:t>K</a:t>
            </a:r>
            <a:r>
              <a:rPr lang="uk-UA" dirty="0" err="1" smtClean="0">
                <a:latin typeface="Trebuchet MS" pitchFamily="34" charset="0"/>
              </a:rPr>
              <a:t>ельвін</a:t>
            </a:r>
            <a:r>
              <a:rPr lang="uk-UA" dirty="0" smtClean="0">
                <a:latin typeface="Trebuchet MS" pitchFamily="34" charset="0"/>
              </a:rPr>
              <a:t>).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Поняття </a:t>
            </a:r>
            <a:r>
              <a:rPr lang="uk-UA" b="1" dirty="0" smtClean="0">
                <a:latin typeface="Trebuchet MS" pitchFamily="34" charset="0"/>
              </a:rPr>
              <a:t>високотемпературна плазма</a:t>
            </a:r>
            <a:r>
              <a:rPr lang="uk-UA" dirty="0" smtClean="0">
                <a:latin typeface="Trebuchet MS" pitchFamily="34" charset="0"/>
              </a:rPr>
              <a:t> вживається звичайно для плазми термоядерного синтезу, який вимагає температур в мільйони </a:t>
            </a:r>
            <a:r>
              <a:rPr lang="en-US" dirty="0" smtClean="0">
                <a:latin typeface="Trebuchet MS" pitchFamily="34" charset="0"/>
              </a:rPr>
              <a:t>K</a:t>
            </a:r>
            <a:r>
              <a:rPr lang="uk-UA" dirty="0" err="1" smtClean="0">
                <a:latin typeface="Trebuchet MS" pitchFamily="34" charset="0"/>
              </a:rPr>
              <a:t>ельвін</a:t>
            </a:r>
            <a:r>
              <a:rPr lang="uk-UA" dirty="0" smtClean="0">
                <a:latin typeface="Trebuchet MS" pitchFamily="34" charset="0"/>
              </a:rPr>
              <a:t>.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Основи фізики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04448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6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 smtClean="0">
                <a:latin typeface="Trebuchet MS" pitchFamily="34" charset="0"/>
              </a:rPr>
              <a:t>Електронвольт</a:t>
            </a:r>
            <a:endParaRPr lang="uk-UA" sz="2400" b="1" dirty="0">
              <a:latin typeface="Trebuchet MS" pitchFamily="34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0" y="1124744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rebuchet MS" pitchFamily="34" charset="0"/>
              </a:rPr>
              <a:t>Електронвольт</a:t>
            </a:r>
            <a:r>
              <a:rPr lang="ru-RU" dirty="0" smtClean="0">
                <a:latin typeface="Trebuchet MS" pitchFamily="34" charset="0"/>
              </a:rPr>
              <a:t> (</a:t>
            </a:r>
            <a:r>
              <a:rPr lang="ru-RU" dirty="0" err="1" smtClean="0">
                <a:latin typeface="Trebuchet MS" pitchFamily="34" charset="0"/>
              </a:rPr>
              <a:t>еВ</a:t>
            </a:r>
            <a:r>
              <a:rPr lang="ru-RU" dirty="0" smtClean="0">
                <a:latin typeface="Trebuchet MS" pitchFamily="34" charset="0"/>
              </a:rPr>
              <a:t>) - </a:t>
            </a:r>
            <a:r>
              <a:rPr lang="ru-RU" dirty="0" err="1" smtClean="0">
                <a:latin typeface="Trebuchet MS" pitchFamily="34" charset="0"/>
              </a:rPr>
              <a:t>одиниця</a:t>
            </a:r>
            <a:r>
              <a:rPr lang="ru-RU" dirty="0" smtClean="0">
                <a:latin typeface="Trebuchet MS" pitchFamily="34" charset="0"/>
              </a:rPr>
              <a:t> </a:t>
            </a:r>
            <a:r>
              <a:rPr lang="ru-RU" dirty="0" err="1" smtClean="0">
                <a:latin typeface="Trebuchet MS" pitchFamily="34" charset="0"/>
              </a:rPr>
              <a:t>енергії</a:t>
            </a:r>
            <a:r>
              <a:rPr lang="ru-RU" dirty="0" smtClean="0">
                <a:latin typeface="Trebuchet MS" pitchFamily="34" charset="0"/>
              </a:rPr>
              <a:t>. </a:t>
            </a:r>
            <a:r>
              <a:rPr lang="ru-RU" dirty="0" err="1" smtClean="0">
                <a:latin typeface="Trebuchet MS" pitchFamily="34" charset="0"/>
              </a:rPr>
              <a:t>Енергію</a:t>
            </a:r>
            <a:r>
              <a:rPr lang="ru-RU" dirty="0" smtClean="0">
                <a:latin typeface="Trebuchet MS" pitchFamily="34" charset="0"/>
              </a:rPr>
              <a:t> один </a:t>
            </a:r>
            <a:r>
              <a:rPr lang="ru-RU" dirty="0" err="1" smtClean="0">
                <a:latin typeface="Trebuchet MS" pitchFamily="34" charset="0"/>
              </a:rPr>
              <a:t>електронвольт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набуває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один</a:t>
            </a:r>
            <a:r>
              <a:rPr lang="ru-RU" dirty="0" smtClean="0">
                <a:latin typeface="Trebuchet MS" pitchFamily="34" charset="0"/>
              </a:rPr>
              <a:t> </a:t>
            </a:r>
            <a:r>
              <a:rPr lang="ru-RU" dirty="0" err="1" smtClean="0">
                <a:latin typeface="Trebuchet MS" pitchFamily="34" charset="0"/>
              </a:rPr>
              <a:t>електрон</a:t>
            </a:r>
            <a:r>
              <a:rPr lang="ru-RU" dirty="0" smtClean="0">
                <a:latin typeface="Trebuchet MS" pitchFamily="34" charset="0"/>
              </a:rPr>
              <a:t>, коли проходить через </a:t>
            </a:r>
            <a:r>
              <a:rPr lang="ru-RU" dirty="0" err="1" smtClean="0">
                <a:latin typeface="Trebuchet MS" pitchFamily="34" charset="0"/>
              </a:rPr>
              <a:t>електростатичний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бар'єр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з</a:t>
            </a:r>
            <a:r>
              <a:rPr lang="ru-RU" dirty="0" smtClean="0">
                <a:latin typeface="Trebuchet MS" pitchFamily="34" charset="0"/>
              </a:rPr>
              <a:t> </a:t>
            </a:r>
            <a:r>
              <a:rPr lang="ru-RU" dirty="0" err="1" smtClean="0">
                <a:latin typeface="Trebuchet MS" pitchFamily="34" charset="0"/>
              </a:rPr>
              <a:t>потенціалом</a:t>
            </a:r>
            <a:r>
              <a:rPr lang="ru-RU" dirty="0" smtClean="0">
                <a:latin typeface="Trebuchet MS" pitchFamily="34" charset="0"/>
              </a:rPr>
              <a:t> один вольт.</a:t>
            </a:r>
          </a:p>
          <a:p>
            <a:endParaRPr lang="ru-RU" dirty="0" smtClean="0">
              <a:latin typeface="Trebuchet MS" pitchFamily="34" charset="0"/>
            </a:endParaRPr>
          </a:p>
          <a:p>
            <a:pPr algn="ctr"/>
            <a:r>
              <a:rPr lang="ru-RU" b="1" dirty="0" smtClean="0">
                <a:latin typeface="Trebuchet MS" pitchFamily="34" charset="0"/>
              </a:rPr>
              <a:t>1 </a:t>
            </a:r>
            <a:r>
              <a:rPr lang="ru-RU" b="1" dirty="0" err="1" smtClean="0">
                <a:latin typeface="Trebuchet MS" pitchFamily="34" charset="0"/>
              </a:rPr>
              <a:t>еВ</a:t>
            </a:r>
            <a:r>
              <a:rPr lang="ru-RU" dirty="0" smtClean="0">
                <a:latin typeface="Trebuchet MS" pitchFamily="34" charset="0"/>
              </a:rPr>
              <a:t>  </a:t>
            </a:r>
            <a:r>
              <a:rPr lang="ru-RU" dirty="0" smtClean="0">
                <a:latin typeface="Trebuchet MS" pitchFamily="34" charset="0"/>
                <a:cs typeface="Arial"/>
              </a:rPr>
              <a:t>≈</a:t>
            </a:r>
            <a:r>
              <a:rPr lang="ru-RU" dirty="0" smtClean="0">
                <a:latin typeface="Trebuchet MS" pitchFamily="34" charset="0"/>
              </a:rPr>
              <a:t>  </a:t>
            </a:r>
            <a:r>
              <a:rPr lang="ru-RU" b="1" dirty="0" smtClean="0">
                <a:latin typeface="Trebuchet MS" pitchFamily="34" charset="0"/>
              </a:rPr>
              <a:t>1,602 </a:t>
            </a:r>
            <a:r>
              <a:rPr lang="ru-RU" b="1" dirty="0" smtClean="0">
                <a:latin typeface="Trebuchet MS" pitchFamily="34" charset="0"/>
                <a:cs typeface="Times New Roman"/>
              </a:rPr>
              <a:t>‧</a:t>
            </a:r>
            <a:r>
              <a:rPr lang="ru-RU" b="1" dirty="0" smtClean="0">
                <a:latin typeface="Trebuchet MS" pitchFamily="34" charset="0"/>
              </a:rPr>
              <a:t> 10</a:t>
            </a:r>
            <a:r>
              <a:rPr lang="ru-RU" b="1" baseline="30000" dirty="0" smtClean="0">
                <a:latin typeface="Trebuchet MS" pitchFamily="34" charset="0"/>
              </a:rPr>
              <a:t>−19</a:t>
            </a:r>
            <a:r>
              <a:rPr lang="ru-RU" b="1" dirty="0" smtClean="0">
                <a:latin typeface="Trebuchet MS" pitchFamily="34" charset="0"/>
              </a:rPr>
              <a:t> Дж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0" y="2854677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rebuchet MS" pitchFamily="34" charset="0"/>
              </a:rPr>
              <a:t>Електронвольт</a:t>
            </a:r>
            <a:r>
              <a:rPr lang="ru-RU" dirty="0" smtClean="0">
                <a:latin typeface="Trebuchet MS" pitchFamily="34" charset="0"/>
              </a:rPr>
              <a:t> не входить до </a:t>
            </a:r>
            <a:r>
              <a:rPr lang="ru-RU" dirty="0" err="1" smtClean="0">
                <a:latin typeface="Trebuchet MS" pitchFamily="34" charset="0"/>
              </a:rPr>
              <a:t>одиниць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енергії</a:t>
            </a:r>
            <a:r>
              <a:rPr lang="ru-RU" dirty="0" smtClean="0">
                <a:latin typeface="Trebuchet MS" pitchFamily="34" charset="0"/>
              </a:rPr>
              <a:t>, </a:t>
            </a:r>
            <a:r>
              <a:rPr lang="ru-RU" dirty="0" err="1" smtClean="0">
                <a:latin typeface="Trebuchet MS" pitchFamily="34" charset="0"/>
              </a:rPr>
              <a:t>прийнятих</a:t>
            </a:r>
            <a:r>
              <a:rPr lang="ru-RU" dirty="0" smtClean="0">
                <a:latin typeface="Trebuchet MS" pitchFamily="34" charset="0"/>
              </a:rPr>
              <a:t> у СІ, </a:t>
            </a:r>
            <a:r>
              <a:rPr lang="ru-RU" dirty="0" err="1" smtClean="0">
                <a:latin typeface="Trebuchet MS" pitchFamily="34" charset="0"/>
              </a:rPr>
              <a:t>але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є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дуже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зручною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одиницею</a:t>
            </a:r>
            <a:r>
              <a:rPr lang="ru-RU" dirty="0" smtClean="0">
                <a:latin typeface="Trebuchet MS" pitchFamily="34" charset="0"/>
              </a:rPr>
              <a:t> в </a:t>
            </a:r>
            <a:r>
              <a:rPr lang="ru-RU" dirty="0" err="1" smtClean="0">
                <a:latin typeface="Trebuchet MS" pitchFamily="34" charset="0"/>
              </a:rPr>
              <a:t>атомній</a:t>
            </a:r>
            <a:r>
              <a:rPr lang="ru-RU" dirty="0" smtClean="0">
                <a:latin typeface="Trebuchet MS" pitchFamily="34" charset="0"/>
              </a:rPr>
              <a:t> та </a:t>
            </a:r>
            <a:r>
              <a:rPr lang="ru-RU" dirty="0" err="1" smtClean="0">
                <a:latin typeface="Trebuchet MS" pitchFamily="34" charset="0"/>
              </a:rPr>
              <a:t>ядерній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фізиці</a:t>
            </a:r>
            <a:r>
              <a:rPr lang="ru-RU" dirty="0" smtClean="0">
                <a:latin typeface="Trebuchet MS" pitchFamily="34" charset="0"/>
              </a:rPr>
              <a:t>.</a:t>
            </a:r>
          </a:p>
          <a:p>
            <a:endParaRPr lang="ru-RU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Температура, яка є мірою середньої кінетичної енергії частинок, у фізиці плазми виражається в </a:t>
            </a:r>
            <a:r>
              <a:rPr lang="uk-UA" dirty="0" err="1" smtClean="0">
                <a:latin typeface="Trebuchet MS" pitchFamily="34" charset="0"/>
              </a:rPr>
              <a:t>електронвольтах</a:t>
            </a:r>
            <a:r>
              <a:rPr lang="uk-UA" dirty="0" smtClean="0">
                <a:latin typeface="Trebuchet MS" pitchFamily="34" charset="0"/>
              </a:rPr>
              <a:t>, виходячи зі співвідношення температури і енергії частинок в одноатомному ідеальному газі 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/>
            </a:r>
            <a:br>
              <a:rPr lang="uk-UA" dirty="0" smtClean="0">
                <a:latin typeface="Trebuchet MS" pitchFamily="34" charset="0"/>
              </a:rPr>
            </a:br>
            <a:endParaRPr lang="uk-UA" dirty="0" smtClean="0">
              <a:latin typeface="Trebuchet MS" pitchFamily="34" charset="0"/>
            </a:endParaRPr>
          </a:p>
          <a:p>
            <a:endParaRPr lang="uk-UA" dirty="0" smtClean="0">
              <a:latin typeface="Trebuchet MS" pitchFamily="34" charset="0"/>
            </a:endParaRP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У температурних одиницях 1 еВ відповідає приблизно 11 600 К.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4725144"/>
            <a:ext cx="5464175" cy="784225"/>
          </a:xfrm>
          <a:prstGeom prst="rect">
            <a:avLst/>
          </a:prstGeom>
          <a:noFill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Основи фізики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04448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en-US" dirty="0" smtClean="0">
                <a:latin typeface="Trebuchet MS" pitchFamily="34" charset="0"/>
              </a:rPr>
              <a:t>7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Ступінь іонізації</a:t>
            </a:r>
            <a:endParaRPr lang="uk-UA" sz="2800" b="1" dirty="0">
              <a:latin typeface="Trebuchet MS" pitchFamily="34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0" y="90872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Для того, щоб газ перейшов у стан плазми, його необхідно іонізувати. Ступінь іонізації пропорційна числу атомів, які віддали або поглинули електрони, і найбільше залежить від температури. Навіть слабо іонізований газ, в якому менше 1% часток знаходяться в іонізованому стані, може проявляти деякі типові властивості плазми (взаємодія з зовнішнім електромагнітним полем і висока електропровідність). Ступінь іонізації </a:t>
            </a:r>
            <a:r>
              <a:rPr lang="el-GR" i="1" dirty="0" smtClean="0">
                <a:latin typeface="Trebuchet MS" pitchFamily="34" charset="0"/>
              </a:rPr>
              <a:t>α</a:t>
            </a:r>
            <a:r>
              <a:rPr lang="el-GR" dirty="0" smtClean="0">
                <a:latin typeface="Trebuchet MS" pitchFamily="34" charset="0"/>
              </a:rPr>
              <a:t> </a:t>
            </a:r>
            <a:r>
              <a:rPr lang="uk-UA" dirty="0" smtClean="0">
                <a:latin typeface="Trebuchet MS" pitchFamily="34" charset="0"/>
              </a:rPr>
              <a:t>визначається як</a:t>
            </a:r>
          </a:p>
          <a:p>
            <a:endParaRPr lang="uk-UA" dirty="0" smtClean="0">
              <a:latin typeface="Trebuchet MS" pitchFamily="34" charset="0"/>
            </a:endParaRPr>
          </a:p>
          <a:p>
            <a:endParaRPr lang="en-US" dirty="0" smtClean="0">
              <a:latin typeface="Trebuchet MS" pitchFamily="34" charset="0"/>
            </a:endParaRP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де </a:t>
            </a:r>
            <a:r>
              <a:rPr lang="en-US" i="1" dirty="0" smtClean="0">
                <a:latin typeface="Trebuchet MS" pitchFamily="34" charset="0"/>
              </a:rPr>
              <a:t>n</a:t>
            </a:r>
            <a:r>
              <a:rPr lang="en-US" dirty="0" smtClean="0">
                <a:latin typeface="Trebuchet MS" pitchFamily="34" charset="0"/>
              </a:rPr>
              <a:t> </a:t>
            </a:r>
            <a:r>
              <a:rPr lang="en-US" baseline="-25000" dirty="0" err="1" smtClean="0">
                <a:latin typeface="Trebuchet MS" pitchFamily="34" charset="0"/>
              </a:rPr>
              <a:t>i</a:t>
            </a:r>
            <a:r>
              <a:rPr lang="en-US" dirty="0" smtClean="0">
                <a:latin typeface="Trebuchet MS" pitchFamily="34" charset="0"/>
              </a:rPr>
              <a:t> — </a:t>
            </a:r>
            <a:r>
              <a:rPr lang="uk-UA" dirty="0" smtClean="0">
                <a:latin typeface="Trebuchet MS" pitchFamily="34" charset="0"/>
              </a:rPr>
              <a:t>концентрація іонів, а </a:t>
            </a:r>
            <a:r>
              <a:rPr lang="en-US" i="1" dirty="0" err="1" smtClean="0">
                <a:latin typeface="Trebuchet MS" pitchFamily="34" charset="0"/>
              </a:rPr>
              <a:t>n</a:t>
            </a:r>
            <a:r>
              <a:rPr lang="en-US" baseline="-25000" dirty="0" err="1" smtClean="0">
                <a:latin typeface="Trebuchet MS" pitchFamily="34" charset="0"/>
              </a:rPr>
              <a:t>a</a:t>
            </a:r>
            <a:r>
              <a:rPr lang="en-US" dirty="0" smtClean="0">
                <a:latin typeface="Trebuchet MS" pitchFamily="34" charset="0"/>
              </a:rPr>
              <a:t> — </a:t>
            </a:r>
            <a:r>
              <a:rPr lang="uk-UA" dirty="0" smtClean="0">
                <a:latin typeface="Trebuchet MS" pitchFamily="34" charset="0"/>
              </a:rPr>
              <a:t>концентрація нейтральних атомів. Концентрація вільних електронів в незарядженій плазмі </a:t>
            </a:r>
            <a:r>
              <a:rPr lang="en-US" i="1" dirty="0" smtClean="0">
                <a:latin typeface="Trebuchet MS" pitchFamily="34" charset="0"/>
              </a:rPr>
              <a:t>n</a:t>
            </a:r>
            <a:r>
              <a:rPr lang="en-US" baseline="-25000" dirty="0" smtClean="0">
                <a:latin typeface="Trebuchet MS" pitchFamily="34" charset="0"/>
              </a:rPr>
              <a:t>e</a:t>
            </a:r>
            <a:r>
              <a:rPr lang="en-US" dirty="0" smtClean="0">
                <a:latin typeface="Trebuchet MS" pitchFamily="34" charset="0"/>
              </a:rPr>
              <a:t> </a:t>
            </a:r>
            <a:r>
              <a:rPr lang="uk-UA" dirty="0" smtClean="0">
                <a:latin typeface="Trebuchet MS" pitchFamily="34" charset="0"/>
              </a:rPr>
              <a:t>визначається очевидним співвідношенням: </a:t>
            </a:r>
            <a:endParaRPr lang="en-US" dirty="0" smtClean="0">
              <a:latin typeface="Trebuchet MS" pitchFamily="34" charset="0"/>
            </a:endParaRPr>
          </a:p>
          <a:p>
            <a:endParaRPr lang="en-US" i="1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де &lt;</a:t>
            </a:r>
            <a:r>
              <a:rPr lang="en-US" i="1" dirty="0" smtClean="0">
                <a:latin typeface="Trebuchet MS" pitchFamily="34" charset="0"/>
              </a:rPr>
              <a:t>Z</a:t>
            </a:r>
            <a:r>
              <a:rPr lang="en-US" dirty="0" smtClean="0">
                <a:latin typeface="Trebuchet MS" pitchFamily="34" charset="0"/>
              </a:rPr>
              <a:t>&gt; — </a:t>
            </a:r>
            <a:r>
              <a:rPr lang="uk-UA" dirty="0" smtClean="0">
                <a:latin typeface="Trebuchet MS" pitchFamily="34" charset="0"/>
              </a:rPr>
              <a:t>середнє значення заряду іонів плазми.</a:t>
            </a:r>
          </a:p>
          <a:p>
            <a:r>
              <a:rPr lang="uk-UA" dirty="0" smtClean="0">
                <a:latin typeface="Trebuchet MS" pitchFamily="34" charset="0"/>
              </a:rPr>
              <a:t>Для низькотемпературної плазми характерна мала ступінь іонізації (до 1%). Так як такі плазми досить часто вживаються в технологічних процесах, їх іноді називають технологічними </a:t>
            </a:r>
            <a:r>
              <a:rPr lang="uk-UA" dirty="0" err="1" smtClean="0">
                <a:latin typeface="Trebuchet MS" pitchFamily="34" charset="0"/>
              </a:rPr>
              <a:t>плазмами</a:t>
            </a:r>
            <a:r>
              <a:rPr lang="uk-UA" dirty="0" smtClean="0">
                <a:latin typeface="Trebuchet MS" pitchFamily="34" charset="0"/>
              </a:rPr>
              <a:t>. Найчастіше їх створюють за допомогою електричних полів, які прискорюють електрони, які в свою чергу іонізують атоми. </a:t>
            </a:r>
          </a:p>
          <a:p>
            <a:r>
              <a:rPr lang="uk-UA" dirty="0" smtClean="0">
                <a:latin typeface="Trebuchet MS" pitchFamily="34" charset="0"/>
              </a:rPr>
              <a:t>Гаряча плазма майже завжди повністю іонізована (ступінь іонізації ~100%). Зазвичай саме вона розуміється під «четвертим агрегатним станом речовини».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1" y="2708920"/>
            <a:ext cx="1361507" cy="648072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4077072"/>
            <a:ext cx="1296144" cy="362612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Основи фізики плазми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04448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8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Іонізація електричним струмом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14" name="Рисунок 13" descr="Cascade-process-of-ionization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980728"/>
            <a:ext cx="4366073" cy="52657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025" y="446297"/>
            <a:ext cx="1224655" cy="36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3224</TotalTime>
  <Words>815</Words>
  <Application>Microsoft Office PowerPoint</Application>
  <PresentationFormat>Екран (4:3)</PresentationFormat>
  <Paragraphs>175</Paragraphs>
  <Slides>27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33" baseType="lpstr">
      <vt:lpstr>Algerian</vt:lpstr>
      <vt:lpstr>Arial</vt:lpstr>
      <vt:lpstr>Calibri</vt:lpstr>
      <vt:lpstr>Times New Roman</vt:lpstr>
      <vt:lpstr>Trebuchet MS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Ron</dc:creator>
  <cp:lastModifiedBy>Roman Kolomiiets</cp:lastModifiedBy>
  <cp:revision>395</cp:revision>
  <dcterms:created xsi:type="dcterms:W3CDTF">2019-09-06T08:06:09Z</dcterms:created>
  <dcterms:modified xsi:type="dcterms:W3CDTF">2024-11-23T19:23:09Z</dcterms:modified>
</cp:coreProperties>
</file>