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8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A3DDED-0A0A-CD25-A6A7-0B65B5E69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FDAE0EFC-4844-D656-2986-48BF51BF8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2D0123F-5E13-14BA-D3ED-8AB7201C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EA8EA823-037D-73BE-BDBB-65F31BEFA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9C583486-7D8D-7C44-913A-40D4CC4A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83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92F485-C1F7-CBD5-DA03-1567F154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1C1C81E2-194C-FBB6-68AD-E6F927A69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27992381-EBA0-D567-EDDE-F84436C9F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34CD239A-9E15-69CB-0F34-370B8D42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A5843737-75EE-F8B2-129D-517A6502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590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xmlns="" id="{6872FBFE-93CB-535B-0AFA-4DA0DCBFC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28B941EA-90EE-D3EC-2DB3-D4657BC5A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9DD3F481-2051-80BF-771F-A24223492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9C9BEC77-CB93-23DC-E211-F75D575C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1EC1BFD1-CC09-CDF1-AE78-9C010DAB0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39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33EE20-D7D1-AD22-26E2-BBD13B6D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21AE645-B2F0-3D8E-2C9E-0B9EA21DA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D9539926-6FE5-B40B-DE8C-E40B42AFE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1CA1A8EA-3874-9039-2F8F-646F385F8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DBD700AE-933F-8B03-7FCD-73425D3C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017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42F1DC-738E-30FF-BEB9-0BD5E8CA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AE737E0D-620C-7783-6DDF-C66ABAD87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5A4A4658-9D1C-8C71-5890-4B26C559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81EB559A-674D-87B4-4BAB-238294048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84E7857D-C734-4E72-4E0C-179AB8934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906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79F7F2-F282-560B-CBFA-E33781E70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6912026-4A4E-3F7E-CFA0-65635ADFE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7DC535ED-75B3-FF78-611D-2A786A5FA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53858D48-7620-56C8-F425-62760458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B63884C6-291B-38A8-E552-31E537E8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3673FF41-5A3C-DD7E-2443-618B5664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87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EF9BA2-4DE7-72D0-B017-463F57D2B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5745B588-C1C3-9619-B563-CCBEB248A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6F3A128A-55F4-98C9-5DAE-E32DBB20B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xmlns="" id="{E1BD8245-E3EC-F3AB-6E4F-9F4235968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xmlns="" id="{474C9508-B1C2-211A-4CB3-33D152076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23CBF30E-BF74-5349-6193-0F3EED88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xmlns="" id="{87A3524E-3A90-5C82-C8F2-484097671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xmlns="" id="{F13E0A2D-818F-106A-E0BD-3396E50D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058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86A63A-A3A1-EAD9-7A02-AEF57CB8F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D6B76DDC-D790-9DC9-13D1-4EC25010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4F47C084-1572-4071-0FA4-D9EBD3AA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1B80A648-E47F-A8E9-D900-6AE06C83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365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xmlns="" id="{E5523284-1AED-AC50-AA6F-9DE62EDC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C5A98FDC-9ECA-2687-7CBC-45856567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3ED02E9B-B303-490C-47A7-C4DB460E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948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F821D3-9D1D-BA02-E435-131CA4C08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87B221CB-B8AC-53C2-26CA-99B6C5C36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106E7A42-B4E8-0BAC-A903-1E07D5E56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3B7AEC5F-105E-E452-2E7D-C64DE28E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36CAF6DA-E207-D725-426E-C796252A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1E098FB9-2CA4-EE10-6C58-A41447396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13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72AF2D-94F0-D0F4-75CD-97B10DAB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xmlns="" id="{A0FD3604-470F-C612-6013-A9CE0B390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435B8F34-DC88-C188-F06F-7EC5E3A5A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EFB40C88-CF57-2D6C-5F9F-694E29A00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60E920F4-9854-F67B-D629-C9BDD0B5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31EE95C2-1A80-54B8-52C4-EF6FBBCB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663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xmlns="" id="{F0CBC0C7-738E-64F6-D163-90A1FE844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6EF06222-2ABE-B27D-F54F-445DADF6F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81F0CBB-BE47-6BEA-58CB-44C47B45D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1715F-E742-437D-9800-859431B18B22}" type="datetimeFigureOut">
              <a:rPr lang="uk-UA" smtClean="0"/>
              <a:t>01.02.2026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B2651C90-D2BE-BA3E-723F-A3546F631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1CBC3C17-E0C1-9A7F-401F-BC6660BA3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38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aissez-fair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D39DF4-EFC7-3CD5-6FE2-6CA7E54E7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70" y="406400"/>
            <a:ext cx="11605098" cy="2387600"/>
          </a:xfrm>
        </p:spPr>
        <p:txBody>
          <a:bodyPr/>
          <a:lstStyle/>
          <a:p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Тема 2. Основні наукові школи</a:t>
            </a:r>
          </a:p>
        </p:txBody>
      </p:sp>
    </p:spTree>
    <p:extLst>
      <p:ext uri="{BB962C8B-B14F-4D97-AF65-F5344CB8AC3E}">
        <p14:creationId xmlns:p14="http://schemas.microsoft.com/office/powerpoint/2010/main" val="19186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24D2AA-ACD3-102F-23C2-85F83185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4" y="233464"/>
            <a:ext cx="11916383" cy="3706238"/>
          </a:xfrm>
        </p:spPr>
        <p:txBody>
          <a:bodyPr>
            <a:normAutofit fontScale="90000"/>
          </a:bodyPr>
          <a:lstStyle/>
          <a:p>
            <a:r>
              <a:rPr lang="uk-UA" dirty="0"/>
              <a:t>1. Зародження економічних напрямів</a:t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sz="2000" b="1" dirty="0"/>
              <a:t>      </a:t>
            </a:r>
            <a:r>
              <a:rPr lang="ru-RU" sz="2000" b="1" dirty="0" err="1"/>
              <a:t>Назва</a:t>
            </a:r>
            <a:r>
              <a:rPr lang="ru-RU" sz="2000" b="1" dirty="0"/>
              <a:t> «</a:t>
            </a:r>
            <a:r>
              <a:rPr lang="ru-RU" sz="2000" b="1" dirty="0" err="1"/>
              <a:t>економіка</a:t>
            </a:r>
            <a:r>
              <a:rPr lang="ru-RU" sz="2000" b="1" dirty="0"/>
              <a:t>» </a:t>
            </a:r>
            <a:r>
              <a:rPr lang="ru-RU" sz="2000" b="1" dirty="0" err="1"/>
              <a:t>виникла</a:t>
            </a:r>
            <a:r>
              <a:rPr lang="ru-RU" sz="2000" b="1" dirty="0"/>
              <a:t> з </a:t>
            </a:r>
            <a:r>
              <a:rPr lang="ru-RU" sz="2000" b="1" dirty="0" err="1"/>
              <a:t>поєднання</a:t>
            </a:r>
            <a:r>
              <a:rPr lang="ru-RU" sz="2000" b="1" dirty="0"/>
              <a:t> </a:t>
            </a:r>
            <a:r>
              <a:rPr lang="ru-RU" sz="2000" b="1" dirty="0" err="1"/>
              <a:t>двох</a:t>
            </a:r>
            <a:r>
              <a:rPr lang="ru-RU" sz="2000" b="1" dirty="0"/>
              <a:t> </a:t>
            </a:r>
            <a:r>
              <a:rPr lang="ru-RU" sz="2000" b="1" dirty="0" err="1"/>
              <a:t>слів</a:t>
            </a:r>
            <a:r>
              <a:rPr lang="ru-RU" sz="2000" b="1" dirty="0"/>
              <a:t>: ойкос – </a:t>
            </a:r>
            <a:r>
              <a:rPr lang="ru-RU" sz="2000" b="1" dirty="0" err="1"/>
              <a:t>будинок</a:t>
            </a:r>
            <a:r>
              <a:rPr lang="ru-RU" sz="2000" b="1" dirty="0"/>
              <a:t>, </a:t>
            </a:r>
            <a:r>
              <a:rPr lang="ru-RU" sz="2000" b="1" dirty="0" err="1"/>
              <a:t>господарство</a:t>
            </a:r>
            <a:r>
              <a:rPr lang="ru-RU" sz="2000" b="1" dirty="0"/>
              <a:t> і </a:t>
            </a:r>
            <a:r>
              <a:rPr lang="ru-RU" sz="2000" b="1" dirty="0" err="1"/>
              <a:t>номос</a:t>
            </a:r>
            <a:r>
              <a:rPr lang="ru-RU" sz="2000" b="1" dirty="0"/>
              <a:t> – закон, </a:t>
            </a:r>
            <a:r>
              <a:rPr lang="ru-RU" sz="2000" b="1" dirty="0" err="1"/>
              <a:t>тобто</a:t>
            </a:r>
            <a:r>
              <a:rPr lang="ru-RU" sz="2000" b="1" dirty="0"/>
              <a:t> в </a:t>
            </a:r>
            <a:r>
              <a:rPr lang="ru-RU" sz="2000" b="1" dirty="0" err="1"/>
              <a:t>перекладі</a:t>
            </a:r>
            <a:r>
              <a:rPr lang="ru-RU" sz="2000" b="1" dirty="0"/>
              <a:t> з </a:t>
            </a:r>
            <a:r>
              <a:rPr lang="ru-RU" sz="2000" b="1" dirty="0" err="1"/>
              <a:t>грецької</a:t>
            </a:r>
            <a:r>
              <a:rPr lang="ru-RU" sz="2000" b="1" dirty="0"/>
              <a:t> </a:t>
            </a:r>
            <a:r>
              <a:rPr lang="ru-RU" sz="2000" b="1" dirty="0" err="1"/>
              <a:t>економіка</a:t>
            </a:r>
            <a:r>
              <a:rPr lang="ru-RU" sz="2000" b="1" dirty="0"/>
              <a:t> </a:t>
            </a:r>
            <a:r>
              <a:rPr lang="ru-RU" sz="2000" b="1" dirty="0" err="1"/>
              <a:t>означає</a:t>
            </a:r>
            <a:r>
              <a:rPr lang="ru-RU" sz="2000" b="1" dirty="0"/>
              <a:t> </a:t>
            </a:r>
            <a:r>
              <a:rPr lang="ru-RU" sz="2000" b="1" dirty="0" err="1"/>
              <a:t>мистецтво</a:t>
            </a:r>
            <a:r>
              <a:rPr lang="ru-RU" sz="2000" b="1" dirty="0"/>
              <a:t> </a:t>
            </a:r>
            <a:r>
              <a:rPr lang="ru-RU" sz="2000" b="1" dirty="0" err="1"/>
              <a:t>ведення</a:t>
            </a:r>
            <a:r>
              <a:rPr lang="ru-RU" sz="2000" b="1" dirty="0"/>
              <a:t> </a:t>
            </a:r>
            <a:r>
              <a:rPr lang="ru-RU" sz="2000" b="1" dirty="0" err="1"/>
              <a:t>домашнього</a:t>
            </a:r>
            <a:r>
              <a:rPr lang="ru-RU" sz="2000" b="1" dirty="0"/>
              <a:t> </a:t>
            </a:r>
            <a:r>
              <a:rPr lang="ru-RU" sz="2000" b="1" dirty="0" err="1"/>
              <a:t>господарства</a:t>
            </a:r>
            <a:r>
              <a:rPr lang="ru-RU" sz="2000" b="1" dirty="0"/>
              <a:t>. </a:t>
            </a:r>
            <a:r>
              <a:rPr lang="ru-RU" sz="2000" b="1" dirty="0" err="1"/>
              <a:t>Уперше</a:t>
            </a:r>
            <a:r>
              <a:rPr lang="ru-RU" sz="2000" b="1" dirty="0"/>
              <a:t> </a:t>
            </a:r>
            <a:r>
              <a:rPr lang="ru-RU" sz="2000" b="1" dirty="0" err="1"/>
              <a:t>цей</a:t>
            </a:r>
            <a:r>
              <a:rPr lang="ru-RU" sz="2000" b="1" dirty="0"/>
              <a:t> </a:t>
            </a:r>
            <a:r>
              <a:rPr lang="ru-RU" sz="2000" b="1" dirty="0" err="1"/>
              <a:t>термін</a:t>
            </a:r>
            <a:r>
              <a:rPr lang="ru-RU" sz="2000" b="1" dirty="0"/>
              <a:t> у </a:t>
            </a:r>
            <a:r>
              <a:rPr lang="ru-RU" sz="2000" b="1" dirty="0" err="1"/>
              <a:t>науковий</a:t>
            </a:r>
            <a:r>
              <a:rPr lang="ru-RU" sz="2000" b="1" dirty="0"/>
              <a:t> </a:t>
            </a:r>
            <a:r>
              <a:rPr lang="ru-RU" sz="2000" b="1" dirty="0" err="1"/>
              <a:t>обіг</a:t>
            </a:r>
            <a:r>
              <a:rPr lang="ru-RU" sz="2000" b="1" dirty="0"/>
              <a:t> </a:t>
            </a:r>
            <a:r>
              <a:rPr lang="ru-RU" sz="2000" b="1" dirty="0" err="1"/>
              <a:t>увів</a:t>
            </a:r>
            <a:r>
              <a:rPr lang="ru-RU" sz="2000" b="1" dirty="0"/>
              <a:t> </a:t>
            </a:r>
            <a:r>
              <a:rPr lang="ru-RU" sz="2000" b="1" dirty="0" err="1"/>
              <a:t>давньогрецький</a:t>
            </a:r>
            <a:r>
              <a:rPr lang="ru-RU" sz="2000" b="1" dirty="0"/>
              <a:t> </a:t>
            </a:r>
            <a:r>
              <a:rPr lang="ru-RU" sz="2000" b="1" dirty="0" err="1"/>
              <a:t>філософ</a:t>
            </a:r>
            <a:r>
              <a:rPr lang="ru-RU" sz="2000" b="1" dirty="0"/>
              <a:t> Ксенофонт (430-355 </a:t>
            </a:r>
            <a:r>
              <a:rPr lang="ru-RU" sz="2000" b="1" dirty="0" err="1"/>
              <a:t>рр</a:t>
            </a:r>
            <a:r>
              <a:rPr lang="ru-RU" sz="2000" b="1" dirty="0"/>
              <a:t>. до </a:t>
            </a:r>
            <a:r>
              <a:rPr lang="ru-RU" sz="2000" b="1" dirty="0" err="1"/>
              <a:t>н.е</a:t>
            </a:r>
            <a:r>
              <a:rPr lang="ru-RU" sz="2000" b="1" dirty="0"/>
              <a:t>.), а через </a:t>
            </a:r>
            <a:r>
              <a:rPr lang="ru-RU" sz="2000" b="1" dirty="0" err="1"/>
              <a:t>кілька</a:t>
            </a:r>
            <a:r>
              <a:rPr lang="ru-RU" sz="2000" b="1" dirty="0"/>
              <a:t> </a:t>
            </a:r>
            <a:r>
              <a:rPr lang="ru-RU" sz="2000" b="1" dirty="0" err="1"/>
              <a:t>десятиліть</a:t>
            </a:r>
            <a:r>
              <a:rPr lang="ru-RU" sz="2000" b="1" dirty="0"/>
              <a:t> – </a:t>
            </a:r>
            <a:r>
              <a:rPr lang="ru-RU" sz="2000" b="1" dirty="0" err="1"/>
              <a:t>Арістотель</a:t>
            </a:r>
            <a:r>
              <a:rPr lang="ru-RU" sz="2000" b="1" dirty="0"/>
              <a:t> (369-322 </a:t>
            </a:r>
            <a:r>
              <a:rPr lang="ru-RU" sz="2000" b="1" dirty="0" err="1"/>
              <a:t>рр</a:t>
            </a:r>
            <a:r>
              <a:rPr lang="ru-RU" sz="2000" b="1" dirty="0"/>
              <a:t>. до </a:t>
            </a:r>
            <a:r>
              <a:rPr lang="ru-RU" sz="2000" b="1" dirty="0" err="1"/>
              <a:t>н.е</a:t>
            </a:r>
            <a:r>
              <a:rPr lang="ru-RU" sz="2000" b="1" dirty="0"/>
              <a:t>.). </a:t>
            </a:r>
            <a:r>
              <a:rPr lang="ru-RU" sz="2000" b="1" dirty="0" err="1"/>
              <a:t>Арістотель</a:t>
            </a:r>
            <a:r>
              <a:rPr lang="ru-RU" sz="2000" b="1" dirty="0"/>
              <a:t> </a:t>
            </a:r>
            <a:r>
              <a:rPr lang="ru-RU" sz="2000" b="1" dirty="0" err="1"/>
              <a:t>поділив</a:t>
            </a:r>
            <a:r>
              <a:rPr lang="ru-RU" sz="2000" b="1" dirty="0"/>
              <a:t> науку про </a:t>
            </a:r>
            <a:r>
              <a:rPr lang="ru-RU" sz="2000" b="1" dirty="0" err="1"/>
              <a:t>багатство</a:t>
            </a:r>
            <a:r>
              <a:rPr lang="ru-RU" sz="2000" b="1" dirty="0"/>
              <a:t> на </a:t>
            </a:r>
            <a:r>
              <a:rPr lang="ru-RU" sz="2000" b="1" dirty="0" err="1"/>
              <a:t>економіку</a:t>
            </a:r>
            <a:r>
              <a:rPr lang="ru-RU" sz="2000" b="1" dirty="0"/>
              <a:t> та </a:t>
            </a:r>
            <a:r>
              <a:rPr lang="ru-RU" sz="2000" b="1" dirty="0" err="1"/>
              <a:t>хрематистику</a:t>
            </a:r>
            <a:r>
              <a:rPr lang="ru-RU" sz="2000" b="1" dirty="0"/>
              <a:t>. </a:t>
            </a:r>
            <a:r>
              <a:rPr lang="ru-RU" sz="2000" b="1" dirty="0" err="1"/>
              <a:t>Під</a:t>
            </a:r>
            <a:r>
              <a:rPr lang="ru-RU" sz="2000" b="1" dirty="0"/>
              <a:t> </a:t>
            </a:r>
            <a:r>
              <a:rPr lang="ru-RU" sz="2000" b="1" dirty="0" err="1"/>
              <a:t>економікою</a:t>
            </a:r>
            <a:r>
              <a:rPr lang="ru-RU" sz="2000" b="1" dirty="0"/>
              <a:t> </a:t>
            </a:r>
            <a:r>
              <a:rPr lang="ru-RU" sz="2000" b="1" dirty="0" err="1"/>
              <a:t>він</a:t>
            </a:r>
            <a:r>
              <a:rPr lang="ru-RU" sz="2000" b="1" dirty="0"/>
              <a:t> </a:t>
            </a:r>
            <a:r>
              <a:rPr lang="ru-RU" sz="2000" b="1" dirty="0" err="1"/>
              <a:t>розумів</a:t>
            </a:r>
            <a:r>
              <a:rPr lang="ru-RU" sz="2000" b="1" dirty="0"/>
              <a:t> </a:t>
            </a:r>
            <a:r>
              <a:rPr lang="ru-RU" sz="2000" b="1" dirty="0" err="1"/>
              <a:t>виробництво</a:t>
            </a:r>
            <a:r>
              <a:rPr lang="ru-RU" sz="2000" b="1" dirty="0"/>
              <a:t> благ для </a:t>
            </a:r>
            <a:r>
              <a:rPr lang="ru-RU" sz="2000" b="1" dirty="0" err="1"/>
              <a:t>задоволення</a:t>
            </a:r>
            <a:r>
              <a:rPr lang="ru-RU" sz="2000" b="1" dirty="0"/>
              <a:t> потреб людей, </a:t>
            </a:r>
            <a:r>
              <a:rPr lang="ru-RU" sz="2000" b="1" dirty="0" err="1"/>
              <a:t>під</a:t>
            </a:r>
            <a:r>
              <a:rPr lang="ru-RU" sz="2000" b="1" dirty="0"/>
              <a:t> </a:t>
            </a:r>
            <a:r>
              <a:rPr lang="ru-RU" sz="2000" b="1" dirty="0" err="1"/>
              <a:t>хрематистикою</a:t>
            </a:r>
            <a:r>
              <a:rPr lang="ru-RU" sz="2000" b="1" dirty="0"/>
              <a:t> – </a:t>
            </a:r>
            <a:r>
              <a:rPr lang="ru-RU" sz="2000" b="1" dirty="0" err="1"/>
              <a:t>накопичення</a:t>
            </a:r>
            <a:r>
              <a:rPr lang="ru-RU" sz="2000" b="1" dirty="0"/>
              <a:t> грошей (</a:t>
            </a:r>
            <a:r>
              <a:rPr lang="ru-RU" sz="2000" b="1" dirty="0" err="1"/>
              <a:t>хрема</a:t>
            </a:r>
            <a:r>
              <a:rPr lang="ru-RU" sz="2000" b="1" dirty="0"/>
              <a:t> – </a:t>
            </a:r>
            <a:r>
              <a:rPr lang="ru-RU" sz="2000" b="1" dirty="0" err="1"/>
              <a:t>майно</a:t>
            </a:r>
            <a:r>
              <a:rPr lang="ru-RU" sz="2000" b="1" dirty="0"/>
              <a:t>, </a:t>
            </a:r>
            <a:r>
              <a:rPr lang="ru-RU" sz="2000" b="1" dirty="0" err="1"/>
              <a:t>багатство</a:t>
            </a:r>
            <a:r>
              <a:rPr lang="ru-RU" sz="2000" b="1" dirty="0"/>
              <a:t>), до </a:t>
            </a:r>
            <a:r>
              <a:rPr lang="ru-RU" sz="2000" b="1" dirty="0" err="1"/>
              <a:t>якого</a:t>
            </a:r>
            <a:r>
              <a:rPr lang="ru-RU" sz="2000" b="1" dirty="0"/>
              <a:t> </a:t>
            </a:r>
            <a:r>
              <a:rPr lang="ru-RU" sz="2000" b="1" dirty="0" err="1"/>
              <a:t>ставився</a:t>
            </a:r>
            <a:r>
              <a:rPr lang="ru-RU" sz="2000" b="1" dirty="0"/>
              <a:t> негативно. Але </a:t>
            </a:r>
            <a:r>
              <a:rPr lang="ru-RU" sz="2000" b="1" dirty="0" err="1"/>
              <a:t>хоч</a:t>
            </a:r>
            <a:r>
              <a:rPr lang="ru-RU" sz="2000" b="1" dirty="0"/>
              <a:t> </a:t>
            </a:r>
            <a:r>
              <a:rPr lang="ru-RU" sz="2000" b="1" dirty="0" err="1"/>
              <a:t>економічні</a:t>
            </a:r>
            <a:r>
              <a:rPr lang="ru-RU" sz="2000" b="1" dirty="0"/>
              <a:t> погляди зародились давно, </a:t>
            </a:r>
            <a:r>
              <a:rPr lang="ru-RU" sz="2000" b="1" dirty="0" err="1"/>
              <a:t>економічна</a:t>
            </a:r>
            <a:r>
              <a:rPr lang="ru-RU" sz="2000" b="1" dirty="0"/>
              <a:t> наука як система </a:t>
            </a:r>
            <a:r>
              <a:rPr lang="ru-RU" sz="2000" b="1" dirty="0" err="1"/>
              <a:t>знань</a:t>
            </a:r>
            <a:r>
              <a:rPr lang="ru-RU" sz="2000" b="1" dirty="0"/>
              <a:t> про суть </a:t>
            </a:r>
            <a:r>
              <a:rPr lang="ru-RU" sz="2000" b="1" dirty="0" err="1"/>
              <a:t>економічних</a:t>
            </a:r>
            <a:r>
              <a:rPr lang="ru-RU" sz="2000" b="1" dirty="0"/>
              <a:t> </a:t>
            </a:r>
            <a:r>
              <a:rPr lang="ru-RU" sz="2000" b="1" dirty="0" err="1"/>
              <a:t>процесів</a:t>
            </a:r>
            <a:r>
              <a:rPr lang="ru-RU" sz="2000" b="1" dirty="0"/>
              <a:t> і </a:t>
            </a:r>
            <a:r>
              <a:rPr lang="ru-RU" sz="2000" b="1" dirty="0" err="1"/>
              <a:t>явищ</a:t>
            </a:r>
            <a:r>
              <a:rPr lang="ru-RU" sz="2000" b="1" dirty="0"/>
              <a:t> почала </a:t>
            </a:r>
            <a:r>
              <a:rPr lang="ru-RU" sz="2000" b="1" dirty="0" err="1"/>
              <a:t>складатися</a:t>
            </a:r>
            <a:r>
              <a:rPr lang="ru-RU" sz="2000" b="1" dirty="0"/>
              <a:t> </a:t>
            </a:r>
            <a:r>
              <a:rPr lang="ru-RU" sz="2000" b="1" dirty="0" err="1"/>
              <a:t>лише</a:t>
            </a:r>
            <a:r>
              <a:rPr lang="ru-RU" sz="2000" b="1" dirty="0"/>
              <a:t> в XVI-XVII ст. у </a:t>
            </a:r>
            <a:r>
              <a:rPr lang="ru-RU" sz="2000" b="1" dirty="0" err="1"/>
              <a:t>період</a:t>
            </a:r>
            <a:r>
              <a:rPr lang="ru-RU" sz="2000" b="1" dirty="0"/>
              <a:t> </a:t>
            </a:r>
            <a:r>
              <a:rPr lang="ru-RU" sz="2000" b="1" dirty="0" err="1"/>
              <a:t>зародження</a:t>
            </a:r>
            <a:r>
              <a:rPr lang="ru-RU" sz="2000" b="1" dirty="0"/>
              <a:t> </a:t>
            </a:r>
            <a:r>
              <a:rPr lang="ru-RU" sz="2000" b="1" dirty="0" err="1"/>
              <a:t>капіталізму</a:t>
            </a:r>
            <a:r>
              <a:rPr lang="ru-RU" sz="2000" b="1" dirty="0"/>
              <a:t>, коли </a:t>
            </a:r>
            <a:r>
              <a:rPr lang="ru-RU" sz="2000" b="1" dirty="0" err="1"/>
              <a:t>ринкове</a:t>
            </a:r>
            <a:r>
              <a:rPr lang="ru-RU" sz="2000" b="1" dirty="0"/>
              <a:t> </a:t>
            </a:r>
            <a:r>
              <a:rPr lang="ru-RU" sz="2000" b="1" dirty="0" err="1"/>
              <a:t>господарство</a:t>
            </a:r>
            <a:r>
              <a:rPr lang="ru-RU" sz="2000" b="1" dirty="0"/>
              <a:t> почало </a:t>
            </a:r>
            <a:r>
              <a:rPr lang="ru-RU" sz="2000" b="1" dirty="0" err="1"/>
              <a:t>набувати</a:t>
            </a:r>
            <a:r>
              <a:rPr lang="ru-RU" sz="2000" b="1" dirty="0"/>
              <a:t> </a:t>
            </a:r>
            <a:r>
              <a:rPr lang="ru-RU" sz="2000" b="1" dirty="0" err="1"/>
              <a:t>загального</a:t>
            </a:r>
            <a:r>
              <a:rPr lang="ru-RU" sz="2000" b="1" dirty="0"/>
              <a:t> характеру.</a:t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економічної</a:t>
            </a:r>
            <a:r>
              <a:rPr lang="ru-RU" sz="2000" b="1" dirty="0"/>
              <a:t> науки </a:t>
            </a:r>
            <a:r>
              <a:rPr lang="ru-RU" sz="2000" b="1" dirty="0" err="1"/>
              <a:t>тісно</a:t>
            </a:r>
            <a:r>
              <a:rPr lang="ru-RU" sz="2000" b="1" dirty="0"/>
              <a:t> </a:t>
            </a:r>
            <a:r>
              <a:rPr lang="ru-RU" sz="2000" b="1" dirty="0" err="1"/>
              <a:t>повязаний</a:t>
            </a:r>
            <a:r>
              <a:rPr lang="ru-RU" sz="2000" b="1" dirty="0"/>
              <a:t> з </a:t>
            </a:r>
            <a:r>
              <a:rPr lang="ru-RU" sz="2000" b="1" dirty="0" err="1"/>
              <a:t>розвитком</a:t>
            </a:r>
            <a:r>
              <a:rPr lang="ru-RU" sz="2000" b="1" dirty="0"/>
              <a:t> </a:t>
            </a:r>
            <a:r>
              <a:rPr lang="ru-RU" sz="2000" b="1" dirty="0" err="1"/>
              <a:t>країна</a:t>
            </a:r>
            <a:r>
              <a:rPr lang="ru-RU" sz="2000" b="1" dirty="0"/>
              <a:t> та </a:t>
            </a:r>
            <a:r>
              <a:rPr lang="ru-RU" sz="2000" b="1" dirty="0" err="1"/>
              <a:t>континентів</a:t>
            </a:r>
            <a:r>
              <a:rPr lang="ru-RU" sz="2000" b="1" dirty="0"/>
              <a:t>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9691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7659F29-F0C2-5A79-4968-42498EA8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278927"/>
            <a:ext cx="11807757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Меркантилізм (</a:t>
            </a:r>
            <a:r>
              <a:rPr lang="en-US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XVI-XVII </a:t>
            </a:r>
            <a:r>
              <a:rPr lang="uk-UA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Т. Мен, Д. Юм, А. </a:t>
            </a:r>
            <a:r>
              <a:rPr lang="uk-UA" b="1" dirty="0" err="1">
                <a:latin typeface="Candara Light" panose="020E0502030303020204" pitchFamily="34" charset="0"/>
              </a:rPr>
              <a:t>Монкретьєн</a:t>
            </a:r>
            <a:r>
              <a:rPr lang="uk-UA" b="1" dirty="0">
                <a:latin typeface="Candara Light" panose="020E0502030303020204" pitchFamily="34" charset="0"/>
              </a:rPr>
              <a:t>. Капіталістичні відносини набули найбільшого розвитку у торгівлі. Відповідно, і перший напрям економічної теорії – меркантилізм (від італійського слова «</a:t>
            </a:r>
            <a:r>
              <a:rPr lang="uk-UA" b="1" dirty="0" err="1">
                <a:latin typeface="Candara Light" panose="020E0502030303020204" pitchFamily="34" charset="0"/>
              </a:rPr>
              <a:t>мерканте</a:t>
            </a:r>
            <a:r>
              <a:rPr lang="uk-UA" b="1" dirty="0">
                <a:latin typeface="Candara Light" panose="020E0502030303020204" pitchFamily="34" charset="0"/>
              </a:rPr>
              <a:t>» – торговець, купець) – виходив з того, що торгівля є джерелом багатства. Меркантилісти предметом дослідження вважали сферу обігу, основною формою багатства – гроші (золото й срібло) і стверджували, що воно нагромаджується за рахунок зовнішньої торгівлі. У «Трактаті політичної економії» (1615 р.) уперше з’явилась і перша назва економічної науки – політична економія. Назва «політекономія» – походить від поєднання трьох давньогрецьких слів: «</a:t>
            </a:r>
            <a:r>
              <a:rPr lang="uk-UA" b="1" dirty="0" err="1">
                <a:latin typeface="Candara Light" panose="020E0502030303020204" pitchFamily="34" charset="0"/>
              </a:rPr>
              <a:t>політея</a:t>
            </a:r>
            <a:r>
              <a:rPr lang="uk-UA" b="1" dirty="0">
                <a:latin typeface="Candara Light" panose="020E0502030303020204" pitchFamily="34" charset="0"/>
              </a:rPr>
              <a:t>» – суспільний, державний устрій і вже згадуваних «</a:t>
            </a:r>
            <a:r>
              <a:rPr lang="uk-UA" b="1" dirty="0" err="1">
                <a:latin typeface="Candara Light" panose="020E0502030303020204" pitchFamily="34" charset="0"/>
              </a:rPr>
              <a:t>ойкос</a:t>
            </a:r>
            <a:r>
              <a:rPr lang="uk-UA" b="1" dirty="0">
                <a:latin typeface="Candara Light" panose="020E0502030303020204" pitchFamily="34" charset="0"/>
              </a:rPr>
              <a:t>» – господарство та «</a:t>
            </a:r>
            <a:r>
              <a:rPr lang="uk-UA" b="1" dirty="0" err="1">
                <a:latin typeface="Candara Light" panose="020E0502030303020204" pitchFamily="34" charset="0"/>
              </a:rPr>
              <a:t>номос</a:t>
            </a:r>
            <a:r>
              <a:rPr lang="uk-UA" b="1" dirty="0">
                <a:latin typeface="Candara Light" panose="020E0502030303020204" pitchFamily="34" charset="0"/>
              </a:rPr>
              <a:t>» – закон, що в сукупності означає: наука про закони ведення суспільного господарства.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278260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755D313-FC23-A38D-AC5A-BE49F01B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29" y="308110"/>
            <a:ext cx="11875851" cy="63261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Фізіократи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XVII-XVIII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ст.).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Ф. </a:t>
            </a:r>
            <a:r>
              <a:rPr lang="uk-UA" b="1" dirty="0" err="1">
                <a:latin typeface="Candara Light" panose="020E0502030303020204" pitchFamily="34" charset="0"/>
              </a:rPr>
              <a:t>Кене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Тюрго</a:t>
            </a:r>
            <a:r>
              <a:rPr lang="uk-UA" b="1" dirty="0">
                <a:latin typeface="Candara Light" panose="020E0502030303020204" pitchFamily="34" charset="0"/>
              </a:rPr>
              <a:t>. З розвитком капіталізму, проникненням капіталу зі сфери обігу у сферу виробництва основні положення меркантилізму втрачають актуальність. Йому на зміну приходить класична політекономія, представлена поглядами фізіократів у Франції та класичної школи в Англії. Фізіократи перенесли питання про походження суспільного багатства зі сфери обігу у сферу виробництва. Щоправда, останню вони обмежили тільки сільським господарством, вважаючи, що багатство створюється лише в цій галузі. </a:t>
            </a:r>
          </a:p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Класична школа політекономії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XVIII-XIX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У. </a:t>
            </a:r>
            <a:r>
              <a:rPr lang="uk-UA" b="1" dirty="0" err="1">
                <a:latin typeface="Candara Light" panose="020E0502030303020204" pitchFamily="34" charset="0"/>
              </a:rPr>
              <a:t>Петті</a:t>
            </a:r>
            <a:r>
              <a:rPr lang="uk-UA" b="1" dirty="0">
                <a:latin typeface="Candara Light" panose="020E0502030303020204" pitchFamily="34" charset="0"/>
              </a:rPr>
              <a:t>, А. Сміт, Д. Рікардо. Основним об’єктом дослідження цих економістів було виробництво як таке, незалежно від галузевих особливостей, а також розподіл благ. Вони висунули й обґрунтували систему понять і категорій, що являють собою наукове відображення багатьох економічних процесів. Саме вони започаткували трудову теорію вартості, а ринок розглядали як саморегулюючу систему.</a:t>
            </a:r>
            <a:endParaRPr lang="en-US" b="1" dirty="0">
              <a:latin typeface="Candara Light" panose="020E0502030303020204" pitchFamily="34" charset="0"/>
            </a:endParaRPr>
          </a:p>
          <a:p>
            <a:pPr marL="0" indent="0" algn="just">
              <a:buNone/>
            </a:pPr>
            <a:r>
              <a:rPr lang="uk-UA" b="1" i="0" u="sng" dirty="0">
                <a:effectLst/>
                <a:latin typeface="Candara Light" panose="020E0502030303020204" pitchFamily="34" charset="0"/>
                <a:hlinkClick r:id="rId2"/>
              </a:rPr>
              <a:t>Правило </a:t>
            </a:r>
            <a:r>
              <a:rPr lang="en-US" b="1" i="0" u="sng" dirty="0">
                <a:effectLst/>
                <a:latin typeface="Candara Light" panose="020E0502030303020204" pitchFamily="34" charset="0"/>
                <a:hlinkClick r:id="rId2"/>
              </a:rPr>
              <a:t>Laissez-faire</a:t>
            </a:r>
            <a:r>
              <a:rPr lang="uk-UA" b="1" i="0" u="sng" dirty="0">
                <a:effectLst/>
                <a:latin typeface="Candara Light" panose="020E0502030303020204" pitchFamily="34" charset="0"/>
                <a:hlinkClick r:id="rId2"/>
              </a:rPr>
              <a:t> –невтручання держави в економіку</a:t>
            </a:r>
          </a:p>
          <a:p>
            <a:pPr marL="0" indent="0" algn="just">
              <a:buNone/>
            </a:pPr>
            <a:r>
              <a:rPr lang="uk-UA" b="1" u="sng" dirty="0">
                <a:latin typeface="Candara Light" panose="020E0502030303020204" pitchFamily="34" charset="0"/>
                <a:hlinkClick r:id="rId2"/>
              </a:rPr>
              <a:t>Правило невидимої руки Адама Сміта</a:t>
            </a:r>
            <a:endParaRPr lang="en-US" b="1" i="0" u="sng" dirty="0">
              <a:effectLst/>
              <a:latin typeface="Candara Light" panose="020E0502030303020204" pitchFamily="34" charset="0"/>
              <a:hlinkClick r:id="rId2"/>
            </a:endParaRPr>
          </a:p>
          <a:p>
            <a:pPr marL="0" indent="0" algn="just">
              <a:buNone/>
            </a:pPr>
            <a:endParaRPr lang="en-US" b="1" dirty="0">
              <a:latin typeface="Candara Light" panose="020E0502030303020204" pitchFamily="34" charset="0"/>
            </a:endParaRPr>
          </a:p>
          <a:p>
            <a:pPr marL="0" indent="0" algn="just">
              <a:buNone/>
            </a:pPr>
            <a:endParaRPr lang="uk-UA" b="1" dirty="0">
              <a:latin typeface="Candara Light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65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70D71EC-7AD0-8FA1-22A7-D1008C505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91" y="201106"/>
            <a:ext cx="11934218" cy="603432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Candara Light" panose="020E0502030303020204" pitchFamily="34" charset="0"/>
              </a:rPr>
              <a:t>Марксизм (XIX-XX ст.)</a:t>
            </a:r>
          </a:p>
          <a:p>
            <a:pPr marL="0" indent="0" algn="ctr">
              <a:buNone/>
            </a:pP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Представники</a:t>
            </a:r>
            <a:r>
              <a:rPr lang="ru-RU" b="1" dirty="0">
                <a:latin typeface="Candara Light" panose="020E0502030303020204" pitchFamily="34" charset="0"/>
              </a:rPr>
              <a:t>: К. Маркс, Ф. </a:t>
            </a:r>
            <a:r>
              <a:rPr lang="ru-RU" b="1" dirty="0" err="1">
                <a:latin typeface="Candara Light" panose="020E0502030303020204" pitchFamily="34" charset="0"/>
              </a:rPr>
              <a:t>Енгельс</a:t>
            </a:r>
            <a:r>
              <a:rPr lang="ru-RU" b="1" dirty="0"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b="1" dirty="0">
                <a:latin typeface="Candara Light" panose="020E0502030303020204" pitchFamily="34" charset="0"/>
              </a:rPr>
              <a:t>        </a:t>
            </a:r>
            <a:r>
              <a:rPr lang="ru-RU" b="1" dirty="0" err="1">
                <a:latin typeface="Candara Light" panose="020E0502030303020204" pitchFamily="34" charset="0"/>
              </a:rPr>
              <a:t>Спираючись</a:t>
            </a:r>
            <a:r>
              <a:rPr lang="ru-RU" b="1" dirty="0">
                <a:latin typeface="Candara Light" panose="020E0502030303020204" pitchFamily="34" charset="0"/>
              </a:rPr>
              <a:t> на </a:t>
            </a:r>
            <a:r>
              <a:rPr lang="ru-RU" b="1" dirty="0" err="1">
                <a:latin typeface="Candara Light" panose="020E0502030303020204" pitchFamily="34" charset="0"/>
              </a:rPr>
              <a:t>положення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класичної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школи</a:t>
            </a:r>
            <a:r>
              <a:rPr lang="ru-RU" b="1" dirty="0">
                <a:latin typeface="Candara Light" panose="020E0502030303020204" pitchFamily="34" charset="0"/>
              </a:rPr>
              <a:t>, </a:t>
            </a:r>
            <a:r>
              <a:rPr lang="ru-RU" b="1" dirty="0" err="1">
                <a:latin typeface="Candara Light" panose="020E0502030303020204" pitchFamily="34" charset="0"/>
              </a:rPr>
              <a:t>марксисти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розробили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пролетарську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політичну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економію</a:t>
            </a:r>
            <a:r>
              <a:rPr lang="ru-RU" b="1" dirty="0">
                <a:latin typeface="Candara Light" panose="020E0502030303020204" pitchFamily="34" charset="0"/>
              </a:rPr>
              <a:t>, яка стала теорією </a:t>
            </a:r>
            <a:r>
              <a:rPr lang="uk-UA" b="1" dirty="0">
                <a:latin typeface="Candara Light" panose="020E0502030303020204" pitchFamily="34" charset="0"/>
              </a:rPr>
              <a:t>революційної боротьби робітничого класу проти буржуазії. У рамках марксизму розроблено вчення про суспільно-економічні формації, закономірності їх розвитку та зміни. Марксистська школа поглибила вчення про трудову теорію вартості, а також розробила теорію додаткової вартості.</a:t>
            </a:r>
          </a:p>
          <a:p>
            <a:pPr marL="0" indent="0" algn="ctr">
              <a:buNone/>
            </a:pPr>
            <a:r>
              <a:rPr lang="uk-UA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Маржиналізм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XIX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 algn="ctr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К. </a:t>
            </a:r>
            <a:r>
              <a:rPr lang="uk-UA" b="1" dirty="0" err="1">
                <a:latin typeface="Candara Light" panose="020E0502030303020204" pitchFamily="34" charset="0"/>
              </a:rPr>
              <a:t>Менгер</a:t>
            </a:r>
            <a:r>
              <a:rPr lang="uk-UA" b="1" dirty="0">
                <a:latin typeface="Candara Light" panose="020E0502030303020204" pitchFamily="34" charset="0"/>
              </a:rPr>
              <a:t>, Є. </a:t>
            </a:r>
            <a:r>
              <a:rPr lang="uk-UA" b="1" dirty="0" err="1">
                <a:latin typeface="Candara Light" panose="020E0502030303020204" pitchFamily="34" charset="0"/>
              </a:rPr>
              <a:t>Бем-Баверк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Візер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        </a:t>
            </a:r>
            <a:r>
              <a:rPr lang="uk-UA" b="1" dirty="0" err="1">
                <a:latin typeface="Candara Light" panose="020E0502030303020204" pitchFamily="34" charset="0"/>
              </a:rPr>
              <a:t>Маржиналізм</a:t>
            </a:r>
            <a:r>
              <a:rPr lang="uk-UA" b="1" dirty="0">
                <a:latin typeface="Candara Light" panose="020E0502030303020204" pitchFamily="34" charset="0"/>
              </a:rPr>
              <a:t> пояснює економічні процеси і явища, виходячи з універсальної концепції використання граничних величин (гранична корисність, гранична продуктивність, граничні витрати тощо). Основою </a:t>
            </a:r>
            <a:r>
              <a:rPr lang="uk-UA" b="1" dirty="0" err="1">
                <a:latin typeface="Candara Light" panose="020E0502030303020204" pitchFamily="34" charset="0"/>
              </a:rPr>
              <a:t>маржиналізму</a:t>
            </a:r>
            <a:r>
              <a:rPr lang="uk-UA" b="1" dirty="0">
                <a:latin typeface="Candara Light" panose="020E0502030303020204" pitchFamily="34" charset="0"/>
              </a:rPr>
              <a:t> є теорія граничної корисності, згідно з якою ринкова ціна товару визначається не суспільно необхідними витратами, а ступенем насичення потреби у ньому, корисністю останньої одиниці запасу певного виду товарів, тобто граничною корисністю. Провідний принцип </a:t>
            </a:r>
            <a:r>
              <a:rPr lang="uk-UA" b="1" dirty="0" err="1">
                <a:latin typeface="Candara Light" panose="020E0502030303020204" pitchFamily="34" charset="0"/>
              </a:rPr>
              <a:t>маржиналізму</a:t>
            </a:r>
            <a:r>
              <a:rPr lang="uk-UA" b="1" dirty="0">
                <a:latin typeface="Candara Light" panose="020E0502030303020204" pitchFamily="34" charset="0"/>
              </a:rPr>
              <a:t> – </a:t>
            </a:r>
            <a:r>
              <a:rPr lang="uk-UA" b="1" dirty="0" err="1">
                <a:latin typeface="Candara Light" panose="020E0502030303020204" pitchFamily="34" charset="0"/>
              </a:rPr>
              <a:t>суб’єктивнопсихологічний</a:t>
            </a:r>
            <a:r>
              <a:rPr lang="uk-UA" b="1" dirty="0">
                <a:latin typeface="Candara Light" panose="020E0502030303020204" pitchFamily="34" charset="0"/>
              </a:rPr>
              <a:t> підхід до економічних процесів і явищ, який дає можливість визначити загальні правила економічної поведінки господарських суб’єктів.</a:t>
            </a:r>
          </a:p>
        </p:txBody>
      </p:sp>
    </p:spTree>
    <p:extLst>
      <p:ext uri="{BB962C8B-B14F-4D97-AF65-F5344CB8AC3E}">
        <p14:creationId xmlns:p14="http://schemas.microsoft.com/office/powerpoint/2010/main" val="333269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CC6E6B8-C335-B4CB-DB9A-6C5D3642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47" y="230289"/>
            <a:ext cx="11895306" cy="551875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i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Кейнсіанство</a:t>
            </a: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М. Кейнс.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Це одна з провідних сучасних теорій, яка обґрунтовує необхідність активного втручання держави в регулювання ринкової економіки шляхом стимулювання сукупного попиту й інвестицій. </a:t>
            </a:r>
            <a:r>
              <a:rPr lang="uk-UA" b="1" dirty="0" err="1">
                <a:latin typeface="Candara Light" panose="020E0502030303020204" pitchFamily="34" charset="0"/>
              </a:rPr>
              <a:t>Кейнсіанство</a:t>
            </a:r>
            <a:r>
              <a:rPr lang="uk-UA" b="1" dirty="0">
                <a:latin typeface="Candara Light" panose="020E0502030303020204" pitchFamily="34" charset="0"/>
              </a:rPr>
              <a:t> </a:t>
            </a:r>
            <a:r>
              <a:rPr lang="uk-UA" b="1" dirty="0" err="1">
                <a:latin typeface="Candara Light" panose="020E0502030303020204" pitchFamily="34" charset="0"/>
              </a:rPr>
              <a:t>виникло</a:t>
            </a:r>
            <a:r>
              <a:rPr lang="uk-UA" b="1" dirty="0">
                <a:latin typeface="Candara Light" panose="020E0502030303020204" pitchFamily="34" charset="0"/>
              </a:rPr>
              <a:t> в 30-х роках ХХ ст. як відповідь на потреби подолання Великої депресії (1929-1933 рр.). Ідеї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Кейнса викладені в його праці «Загальна теорія зайнятості, процента і грошей» (1936р.). </a:t>
            </a:r>
          </a:p>
          <a:p>
            <a:pPr marL="0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Інституціоналізм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Т. </a:t>
            </a:r>
            <a:r>
              <a:rPr lang="uk-UA" b="1" dirty="0" err="1">
                <a:latin typeface="Candara Light" panose="020E0502030303020204" pitchFamily="34" charset="0"/>
              </a:rPr>
              <a:t>Веблен</a:t>
            </a:r>
            <a:r>
              <a:rPr lang="uk-UA" b="1" dirty="0">
                <a:latin typeface="Candara Light" panose="020E0502030303020204" pitchFamily="34" charset="0"/>
              </a:rPr>
              <a:t>, У. Мітчелл,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Гелбрейт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Розглядає економіку як систему, в якій відносини між господарюючими суб’єктами складаються під впливом як економічних, так і правових, політичних, соціологічних і соціально- 10 психологічних факторів. Об’єктами вивчення для нього є «інститути», під якими розуміється держава, корпорації, профспілки, а також правові, морально-етичні норми, звичаї, інстинкти і т. ін.</a:t>
            </a:r>
          </a:p>
        </p:txBody>
      </p:sp>
    </p:spTree>
    <p:extLst>
      <p:ext uri="{BB962C8B-B14F-4D97-AF65-F5344CB8AC3E}">
        <p14:creationId xmlns:p14="http://schemas.microsoft.com/office/powerpoint/2010/main" val="150033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4C86231C-9B95-764B-6D29-FAE181516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52" y="220561"/>
            <a:ext cx="11875851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Неокласицизм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Заперечує необхідність втручання держави в економіку, розглядає ринок як саморегульовану економічну систему, здатну самостійно встановити необхідну рівновагу між сукупним попитом та сукупною пропозицією. Засновники теорії — А. Маршалл і А. </a:t>
            </a:r>
            <a:r>
              <a:rPr lang="uk-UA" b="1" dirty="0" err="1">
                <a:latin typeface="Candara Light" panose="020E0502030303020204" pitchFamily="34" charset="0"/>
              </a:rPr>
              <a:t>Пігу</a:t>
            </a:r>
            <a:r>
              <a:rPr lang="uk-UA" b="1" dirty="0">
                <a:latin typeface="Candara Light" panose="020E0502030303020204" pitchFamily="34" charset="0"/>
              </a:rPr>
              <a:t>. Послідовники — Л. </a:t>
            </a:r>
            <a:r>
              <a:rPr lang="uk-UA" b="1" dirty="0" err="1">
                <a:latin typeface="Candara Light" panose="020E0502030303020204" pitchFamily="34" charset="0"/>
              </a:rPr>
              <a:t>Мізес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Хайєк</a:t>
            </a:r>
            <a:r>
              <a:rPr lang="uk-UA" b="1" dirty="0">
                <a:latin typeface="Candara Light" panose="020E0502030303020204" pitchFamily="34" charset="0"/>
              </a:rPr>
              <a:t>, М. </a:t>
            </a:r>
            <a:r>
              <a:rPr lang="uk-UA" b="1" dirty="0" err="1">
                <a:latin typeface="Candara Light" panose="020E0502030303020204" pitchFamily="34" charset="0"/>
              </a:rPr>
              <a:t>Фрідмен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Лаффер</a:t>
            </a:r>
            <a:r>
              <a:rPr lang="uk-UA" b="1" dirty="0">
                <a:latin typeface="Candara Light" panose="020E0502030303020204" pitchFamily="34" charset="0"/>
              </a:rPr>
              <a:t>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Гілдер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Кейган</a:t>
            </a:r>
            <a:r>
              <a:rPr lang="uk-UA" b="1" dirty="0">
                <a:latin typeface="Candara Light" panose="020E0502030303020204" pitchFamily="34" charset="0"/>
              </a:rPr>
              <a:t> та ін.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Неокласичний напрям охоплює багато різних концепцій і шкіл: </a:t>
            </a:r>
            <a:r>
              <a:rPr lang="uk-UA" b="1" dirty="0" err="1">
                <a:latin typeface="Candara Light" panose="020E0502030303020204" pitchFamily="34" charset="0"/>
              </a:rPr>
              <a:t>монетаризм</a:t>
            </a:r>
            <a:r>
              <a:rPr lang="uk-UA" b="1" dirty="0">
                <a:latin typeface="Candara Light" panose="020E0502030303020204" pitchFamily="34" charset="0"/>
              </a:rPr>
              <a:t>, теорію суспільного вибору, теорію реальних очікувань та ін. Особливою популярністю користується концепція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, визнаним теоретиком якої є американський економіст Мілтон </a:t>
            </a:r>
            <a:r>
              <a:rPr lang="uk-UA" b="1" dirty="0" err="1">
                <a:latin typeface="Candara Light" panose="020E0502030303020204" pitchFamily="34" charset="0"/>
              </a:rPr>
              <a:t>Фрідмен</a:t>
            </a:r>
            <a:r>
              <a:rPr lang="uk-UA" b="1" dirty="0">
                <a:latin typeface="Candara Light" panose="020E0502030303020204" pitchFamily="34" charset="0"/>
              </a:rPr>
              <a:t>. Прихильники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: Ф. </a:t>
            </a:r>
            <a:r>
              <a:rPr lang="uk-UA" b="1" dirty="0" err="1">
                <a:latin typeface="Candara Light" panose="020E0502030303020204" pitchFamily="34" charset="0"/>
              </a:rPr>
              <a:t>Найт</a:t>
            </a:r>
            <a:r>
              <a:rPr lang="uk-UA" b="1" dirty="0">
                <a:latin typeface="Candara Light" panose="020E0502030303020204" pitchFamily="34" charset="0"/>
              </a:rPr>
              <a:t>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Стиглер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Кейган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Голдмен</a:t>
            </a:r>
            <a:r>
              <a:rPr lang="uk-UA" b="1" dirty="0">
                <a:latin typeface="Candara Light" panose="020E0502030303020204" pitchFamily="34" charset="0"/>
              </a:rPr>
              <a:t>.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  <a:r>
              <a:rPr lang="uk-UA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Монетаризм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  <a:r>
              <a:rPr lang="uk-UA" b="1" dirty="0">
                <a:latin typeface="Candara Light" panose="020E0502030303020204" pitchFamily="34" charset="0"/>
              </a:rPr>
              <a:t>— теорія, яка приписує грошовій масі, що перебуває в обігу, роль визначального </a:t>
            </a:r>
            <a:r>
              <a:rPr lang="uk-UA" b="1" dirty="0" err="1">
                <a:latin typeface="Candara Light" panose="020E0502030303020204" pitchFamily="34" charset="0"/>
              </a:rPr>
              <a:t>фактора</a:t>
            </a:r>
            <a:r>
              <a:rPr lang="uk-UA" b="1" dirty="0">
                <a:latin typeface="Candara Light" panose="020E0502030303020204" pitchFamily="34" charset="0"/>
              </a:rPr>
              <a:t> у формуванні економічної кон’юнктури, розвитку виробництва і зміні обсягів валового національного продукту (ВНП). За правилом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 приріст грошової маси (монетарної бази) має бути скоординований з темпами зростання товарної маси, динамікою цін і швидкістю обертання грошей за такою схемою</a:t>
            </a:r>
          </a:p>
        </p:txBody>
      </p:sp>
    </p:spTree>
    <p:extLst>
      <p:ext uri="{BB962C8B-B14F-4D97-AF65-F5344CB8AC3E}">
        <p14:creationId xmlns:p14="http://schemas.microsoft.com/office/powerpoint/2010/main" val="237636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C7DD792-DA97-B24E-C602-0C55B0EBD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18" y="366476"/>
            <a:ext cx="11875852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Неокласичний синтез 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узагальнююча концепція, представники якої (Д. </a:t>
            </a:r>
            <a:r>
              <a:rPr lang="uk-UA" sz="2000" b="1" dirty="0" err="1">
                <a:latin typeface="Candara Light" panose="020E0502030303020204" pitchFamily="34" charset="0"/>
              </a:rPr>
              <a:t>Хікс</a:t>
            </a:r>
            <a:r>
              <a:rPr lang="uk-UA" sz="2000" b="1" dirty="0">
                <a:latin typeface="Candara Light" panose="020E0502030303020204" pitchFamily="34" charset="0"/>
              </a:rPr>
              <a:t>, </a:t>
            </a:r>
            <a:r>
              <a:rPr lang="uk-UA" sz="2000" b="1" dirty="0" err="1">
                <a:latin typeface="Candara Light" panose="020E0502030303020204" pitchFamily="34" charset="0"/>
              </a:rPr>
              <a:t>Дж</a:t>
            </a:r>
            <a:r>
              <a:rPr lang="uk-UA" sz="2000" b="1" dirty="0">
                <a:latin typeface="Candara Light" panose="020E0502030303020204" pitchFamily="34" charset="0"/>
              </a:rPr>
              <a:t>. </a:t>
            </a:r>
            <a:r>
              <a:rPr lang="uk-UA" sz="2000" b="1" dirty="0" err="1">
                <a:latin typeface="Candara Light" panose="020E0502030303020204" pitchFamily="34" charset="0"/>
              </a:rPr>
              <a:t>Б’юкенен</a:t>
            </a:r>
            <a:r>
              <a:rPr lang="uk-UA" sz="2000" b="1" dirty="0">
                <a:latin typeface="Candara Light" panose="020E0502030303020204" pitchFamily="34" charset="0"/>
              </a:rPr>
              <a:t>, П. </a:t>
            </a:r>
            <a:r>
              <a:rPr lang="uk-UA" sz="2000" b="1" dirty="0" err="1">
                <a:latin typeface="Candara Light" panose="020E0502030303020204" pitchFamily="34" charset="0"/>
              </a:rPr>
              <a:t>Самуельсон</a:t>
            </a:r>
            <a:r>
              <a:rPr lang="uk-UA" sz="2000" b="1" dirty="0">
                <a:latin typeface="Candara Light" panose="020E0502030303020204" pitchFamily="34" charset="0"/>
              </a:rPr>
              <a:t> та ін.) обґрунтовують принцип поєднання ринкового і державного регулювання економічних процесів, наголошують на необхідності руху до змішаної економіки. Дотримуються принципу раціонального синтезу неокласичного і кейнсіанського напряму економічної теорії.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Теорія раціональних очікувань 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Представники: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Дж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.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Мут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, Р. Лукас.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 Існує два підходи до оцінки очікувань: 1) «адаптивні очікування» спираються на колишній досвід: знання наслідків певних економічних дій, урахування колишніх помилок. На підставі «адаптивних очікувань» фірми пристосовуються до економічної ситуації, виробляють стратегію поведінки; 2) «раціональні очікування» базуються на наукових прогнозах, що враховують функціонування реальної економічної системи: динаміку цін, витрат, рівень ставки процента, наслідки конкретної економічної політики. 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Теорія економіки пропозиції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 Представники: А.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Лаффер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Висунули тезу про залежність сукупного попиту від сукупної пропозиції. Розумна податкова політика, зорієнтована на зниження ставки податку, вестиме до зростання обсягів і зменшення витрат виробництва, забезпечить зростання національного доходу. </a:t>
            </a:r>
          </a:p>
        </p:txBody>
      </p:sp>
    </p:spTree>
    <p:extLst>
      <p:ext uri="{BB962C8B-B14F-4D97-AF65-F5344CB8AC3E}">
        <p14:creationId xmlns:p14="http://schemas.microsoft.com/office/powerpoint/2010/main" val="3512491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1028</Words>
  <Application>Microsoft Office PowerPoint</Application>
  <PresentationFormat>Широкий екран</PresentationFormat>
  <Paragraphs>34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 Light</vt:lpstr>
      <vt:lpstr>Тема Office</vt:lpstr>
      <vt:lpstr>Тема 2. Основні наукові школи</vt:lpstr>
      <vt:lpstr>1. Зародження економічних напрямів        Назва «економіка» виникла з поєднання двох слів: ойкос – будинок, господарство і номос – закон, тобто в перекладі з грецької економіка означає мистецтво ведення домашнього господарства. Уперше цей термін у науковий обіг увів давньогрецький філософ Ксенофонт (430-355 рр. до н.е.), а через кілька десятиліть – Арістотель (369-322 рр. до н.е.). Арістотель поділив науку про багатство на економіку та хрематистику. Під економікою він розумів виробництво благ для задоволення потреб людей, під хрематистикою – накопичення грошей (хрема – майно, багатство), до якого ставився негативно. Але хоч економічні погляди зародились давно, економічна наука як система знань про суть економічних процесів і явищ почала складатися лише в XVI-XVII ст. у період зародження капіталізму, коли ринкове господарство почало набувати загального характеру.  Розвиток економічної науки тісно повязаний з розвитком країна та континентів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Основні наукові школи</dc:title>
  <dc:creator>moonspell</dc:creator>
  <cp:lastModifiedBy>moonspell</cp:lastModifiedBy>
  <cp:revision>3</cp:revision>
  <dcterms:created xsi:type="dcterms:W3CDTF">2025-02-10T07:53:24Z</dcterms:created>
  <dcterms:modified xsi:type="dcterms:W3CDTF">2026-02-01T14:27:03Z</dcterms:modified>
</cp:coreProperties>
</file>