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2" r:id="rId16"/>
    <p:sldId id="283" r:id="rId17"/>
    <p:sldId id="284" r:id="rId18"/>
    <p:sldId id="286" r:id="rId19"/>
    <p:sldId id="287" r:id="rId20"/>
    <p:sldId id="288" r:id="rId21"/>
    <p:sldId id="289" r:id="rId22"/>
    <p:sldId id="268" r:id="rId23"/>
    <p:sldId id="274" r:id="rId24"/>
    <p:sldId id="269" r:id="rId25"/>
    <p:sldId id="275" r:id="rId26"/>
    <p:sldId id="276" r:id="rId27"/>
    <p:sldId id="277" r:id="rId28"/>
    <p:sldId id="278" r:id="rId29"/>
    <p:sldId id="280" r:id="rId30"/>
    <p:sldId id="281" r:id="rId31"/>
    <p:sldId id="282" r:id="rId32"/>
    <p:sldId id="279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64522" y="1251065"/>
            <a:ext cx="8915399" cy="2262781"/>
          </a:xfrm>
        </p:spPr>
        <p:txBody>
          <a:bodyPr>
            <a:normAutofit/>
          </a:bodyPr>
          <a:lstStyle/>
          <a:p>
            <a:r>
              <a:rPr lang="uk-UA" sz="3000" b="1" dirty="0"/>
              <a:t>Лекція </a:t>
            </a:r>
            <a:r>
              <a:rPr lang="uk-UA" sz="3000" b="1" dirty="0" smtClean="0"/>
              <a:t>№8-9. </a:t>
            </a:r>
            <a:r>
              <a:rPr lang="uk-UA" sz="3000" b="1" dirty="0"/>
              <a:t>Система антикризового управління потенціалом та інструменти протидії кризовим </a:t>
            </a:r>
            <a:r>
              <a:rPr lang="uk-UA" sz="3000" b="1" dirty="0" smtClean="0"/>
              <a:t>процесам</a:t>
            </a:r>
            <a:br>
              <a:rPr lang="uk-UA" sz="3000" b="1" dirty="0" smtClean="0"/>
            </a:br>
            <a:endParaRPr lang="uk-UA" sz="3000" b="1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513847"/>
            <a:ext cx="8915399" cy="2389816"/>
          </a:xfrm>
        </p:spPr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uk-UA" dirty="0"/>
              <a:t>Характеристика кризового стану потенціалу підприємства. </a:t>
            </a:r>
          </a:p>
          <a:p>
            <a:pPr marL="342900" lvl="0" indent="-342900">
              <a:buFont typeface="+mj-lt"/>
              <a:buAutoNum type="arabicPeriod"/>
            </a:pPr>
            <a:r>
              <a:rPr lang="uk-UA" dirty="0"/>
              <a:t>Концепція антикризового управління потенціалом підприємства. </a:t>
            </a:r>
          </a:p>
          <a:p>
            <a:pPr lv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6930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Види </a:t>
            </a:r>
            <a:r>
              <a:rPr lang="uk-UA" b="1" dirty="0">
                <a:solidFill>
                  <a:srgbClr val="00B050"/>
                </a:solidFill>
              </a:rPr>
              <a:t>криз потенціалу </a:t>
            </a:r>
            <a:r>
              <a:rPr lang="uk-UA" b="1" dirty="0" smtClean="0">
                <a:solidFill>
                  <a:srgbClr val="00B050"/>
                </a:solidFill>
              </a:rPr>
              <a:t/>
            </a:r>
            <a:br>
              <a:rPr lang="uk-UA" b="1" dirty="0" smtClean="0">
                <a:solidFill>
                  <a:srgbClr val="00B050"/>
                </a:solidFill>
              </a:rPr>
            </a:br>
            <a:r>
              <a:rPr lang="uk-UA" b="1" dirty="0" smtClean="0">
                <a:solidFill>
                  <a:srgbClr val="00B050"/>
                </a:solidFill>
              </a:rPr>
              <a:t>підприємства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uk-UA" dirty="0" smtClean="0">
                <a:solidFill>
                  <a:srgbClr val="00B050"/>
                </a:solidFill>
              </a:rPr>
              <a:t>Криза </a:t>
            </a:r>
            <a:r>
              <a:rPr lang="uk-UA" dirty="0">
                <a:solidFill>
                  <a:srgbClr val="00B050"/>
                </a:solidFill>
              </a:rPr>
              <a:t>стратегії</a:t>
            </a:r>
            <a:r>
              <a:rPr lang="uk-UA" dirty="0"/>
              <a:t>: на підприємстві втрачено виробничий потенціал і відсутні довгострокові фактори </a:t>
            </a:r>
            <a:r>
              <a:rPr lang="uk-UA" dirty="0" smtClean="0"/>
              <a:t>успіху.</a:t>
            </a:r>
          </a:p>
          <a:p>
            <a:pPr>
              <a:buFont typeface="+mj-lt"/>
              <a:buAutoNum type="arabicPeriod"/>
            </a:pPr>
            <a:r>
              <a:rPr lang="uk-UA" dirty="0">
                <a:solidFill>
                  <a:srgbClr val="00B050"/>
                </a:solidFill>
              </a:rPr>
              <a:t>Криза прибутковості</a:t>
            </a:r>
            <a:r>
              <a:rPr lang="uk-UA" dirty="0"/>
              <a:t>: збитки відволікають власний капітал і це призводить до незадовільної структури </a:t>
            </a:r>
            <a:r>
              <a:rPr lang="uk-UA" dirty="0" smtClean="0"/>
              <a:t>балансу.</a:t>
            </a:r>
          </a:p>
          <a:p>
            <a:pPr>
              <a:buFont typeface="+mj-lt"/>
              <a:buAutoNum type="arabicPeriod"/>
            </a:pPr>
            <a:r>
              <a:rPr lang="uk-UA" dirty="0">
                <a:solidFill>
                  <a:srgbClr val="00B050"/>
                </a:solidFill>
              </a:rPr>
              <a:t>Криза ліквідності</a:t>
            </a:r>
            <a:r>
              <a:rPr lang="uk-UA" dirty="0"/>
              <a:t>: підприємство є неплатоспроможним чи існує реальна загроза втрати </a:t>
            </a:r>
            <a:r>
              <a:rPr lang="uk-UA" dirty="0" smtClean="0"/>
              <a:t>платоспроможності.</a:t>
            </a:r>
            <a:endParaRPr lang="uk-UA" dirty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3889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B050"/>
                </a:solidFill>
              </a:rPr>
              <a:t>1. Криза стратегії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неправильний </a:t>
            </a:r>
            <a:r>
              <a:rPr lang="uk-UA" dirty="0"/>
              <a:t>вибір виробничої площі;</a:t>
            </a:r>
          </a:p>
          <a:p>
            <a:r>
              <a:rPr lang="uk-UA" dirty="0" smtClean="0"/>
              <a:t>неефективна </a:t>
            </a:r>
            <a:r>
              <a:rPr lang="uk-UA" dirty="0"/>
              <a:t>політика збуту й асортиментна політика;</a:t>
            </a:r>
          </a:p>
          <a:p>
            <a:r>
              <a:rPr lang="uk-UA" dirty="0" smtClean="0"/>
              <a:t>неефективне </a:t>
            </a:r>
            <a:r>
              <a:rPr lang="uk-UA" dirty="0"/>
              <a:t>планування </a:t>
            </a:r>
            <a:r>
              <a:rPr lang="uk-UA" dirty="0" smtClean="0"/>
              <a:t>і прогнозування</a:t>
            </a:r>
            <a:r>
              <a:rPr lang="uk-UA" dirty="0"/>
              <a:t>;</a:t>
            </a:r>
          </a:p>
          <a:p>
            <a:r>
              <a:rPr lang="uk-UA" dirty="0" smtClean="0"/>
              <a:t>помилкова </a:t>
            </a:r>
            <a:r>
              <a:rPr lang="uk-UA" dirty="0"/>
              <a:t>політика диверсифікованості;</a:t>
            </a:r>
          </a:p>
          <a:p>
            <a:r>
              <a:rPr lang="uk-UA" dirty="0" smtClean="0"/>
              <a:t>неефективний </a:t>
            </a:r>
            <a:r>
              <a:rPr lang="uk-UA" dirty="0"/>
              <a:t>апарат управління;</a:t>
            </a:r>
          </a:p>
          <a:p>
            <a:r>
              <a:rPr lang="uk-UA" dirty="0" smtClean="0"/>
              <a:t>форс-мажорні </a:t>
            </a:r>
            <a:r>
              <a:rPr lang="uk-UA" dirty="0"/>
              <a:t>обставини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7341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00B050"/>
                </a:solidFill>
              </a:rPr>
              <a:t>2. Криза прибутковості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22711" y="1709651"/>
            <a:ext cx="8915400" cy="37776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uk-UA" dirty="0"/>
          </a:p>
          <a:p>
            <a:r>
              <a:rPr lang="uk-UA" sz="2100" dirty="0" smtClean="0"/>
              <a:t>невиправдане </a:t>
            </a:r>
            <a:r>
              <a:rPr lang="uk-UA" sz="2100" dirty="0"/>
              <a:t>співвідношення цін і собівартості;</a:t>
            </a:r>
          </a:p>
          <a:p>
            <a:r>
              <a:rPr lang="uk-UA" sz="2100" dirty="0" smtClean="0"/>
              <a:t>невиправдане </a:t>
            </a:r>
            <a:r>
              <a:rPr lang="uk-UA" sz="2100" dirty="0"/>
              <a:t>підвищення цін;</a:t>
            </a:r>
          </a:p>
          <a:p>
            <a:r>
              <a:rPr lang="uk-UA" sz="2100" dirty="0" smtClean="0"/>
              <a:t>ризикові великі проекти;</a:t>
            </a:r>
          </a:p>
          <a:p>
            <a:r>
              <a:rPr lang="uk-UA" sz="2100" dirty="0" smtClean="0"/>
              <a:t>зниження обороту від реалізації продукції;</a:t>
            </a:r>
          </a:p>
          <a:p>
            <a:r>
              <a:rPr lang="uk-UA" sz="2100" dirty="0" smtClean="0"/>
              <a:t>збитковість </a:t>
            </a:r>
            <a:r>
              <a:rPr lang="uk-UA" sz="2100" dirty="0"/>
              <a:t>окремих структурних підрозділів;</a:t>
            </a:r>
          </a:p>
          <a:p>
            <a:r>
              <a:rPr lang="uk-UA" sz="2100" dirty="0" smtClean="0"/>
              <a:t>придбання </a:t>
            </a:r>
            <a:r>
              <a:rPr lang="uk-UA" sz="2100" dirty="0"/>
              <a:t>збиткових підприємств;</a:t>
            </a:r>
          </a:p>
          <a:p>
            <a:r>
              <a:rPr lang="uk-UA" sz="2100" dirty="0" smtClean="0"/>
              <a:t>значні </a:t>
            </a:r>
            <a:r>
              <a:rPr lang="uk-UA" sz="2100" dirty="0"/>
              <a:t>запаси готової продукції на складі;</a:t>
            </a:r>
          </a:p>
          <a:p>
            <a:r>
              <a:rPr lang="uk-UA" sz="2100" dirty="0" smtClean="0"/>
              <a:t>надлишок </a:t>
            </a:r>
            <a:r>
              <a:rPr lang="uk-UA" sz="2100" dirty="0"/>
              <a:t>персоналу;</a:t>
            </a:r>
          </a:p>
          <a:p>
            <a:r>
              <a:rPr lang="uk-UA" sz="2100" dirty="0" smtClean="0"/>
              <a:t>високі </a:t>
            </a:r>
            <a:r>
              <a:rPr lang="uk-UA" sz="2100" dirty="0"/>
              <a:t>процентні ставки;</a:t>
            </a:r>
          </a:p>
          <a:p>
            <a:r>
              <a:rPr lang="uk-UA" sz="2100" dirty="0" smtClean="0"/>
              <a:t>неефективна </a:t>
            </a:r>
            <a:r>
              <a:rPr lang="uk-UA" sz="2100" dirty="0"/>
              <a:t>маркетингова політика;</a:t>
            </a:r>
          </a:p>
          <a:p>
            <a:r>
              <a:rPr lang="uk-UA" sz="2100" dirty="0" smtClean="0"/>
              <a:t>форс-мажорні </a:t>
            </a:r>
            <a:r>
              <a:rPr lang="uk-UA" sz="2100" dirty="0"/>
              <a:t>обставини</a:t>
            </a:r>
            <a:r>
              <a:rPr lang="uk-UA" sz="2100" dirty="0" smtClean="0"/>
              <a:t>.</a:t>
            </a:r>
            <a:endParaRPr lang="uk-UA" sz="2100" dirty="0"/>
          </a:p>
        </p:txBody>
      </p:sp>
    </p:spTree>
    <p:extLst>
      <p:ext uri="{BB962C8B-B14F-4D97-AF65-F5344CB8AC3E}">
        <p14:creationId xmlns:p14="http://schemas.microsoft.com/office/powerpoint/2010/main" val="3657629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B050"/>
                </a:solidFill>
              </a:rPr>
              <a:t>3. Криза </a:t>
            </a:r>
            <a:r>
              <a:rPr lang="uk-UA" b="1" dirty="0" smtClean="0">
                <a:solidFill>
                  <a:srgbClr val="00B050"/>
                </a:solidFill>
              </a:rPr>
              <a:t>ліквідності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незадовільна </a:t>
            </a:r>
            <a:r>
              <a:rPr lang="uk-UA" dirty="0"/>
              <a:t>структура капіталу;</a:t>
            </a:r>
          </a:p>
          <a:p>
            <a:r>
              <a:rPr lang="uk-UA" dirty="0" smtClean="0"/>
              <a:t>відсутність </a:t>
            </a:r>
            <a:r>
              <a:rPr lang="uk-UA" dirty="0"/>
              <a:t>чи незначний рівень резервних коштів;</a:t>
            </a:r>
          </a:p>
          <a:p>
            <a:r>
              <a:rPr lang="uk-UA" dirty="0" smtClean="0"/>
              <a:t>незадовільна </a:t>
            </a:r>
            <a:r>
              <a:rPr lang="uk-UA" dirty="0"/>
              <a:t>робота з дебіторами;</a:t>
            </a:r>
          </a:p>
          <a:p>
            <a:r>
              <a:rPr lang="uk-UA" dirty="0" smtClean="0"/>
              <a:t>надання </a:t>
            </a:r>
            <a:r>
              <a:rPr lang="uk-UA" dirty="0"/>
              <a:t>незабезпечених товарних кредитів;</a:t>
            </a:r>
          </a:p>
          <a:p>
            <a:r>
              <a:rPr lang="uk-UA" dirty="0" smtClean="0"/>
              <a:t>великий </a:t>
            </a:r>
            <a:r>
              <a:rPr lang="uk-UA" dirty="0"/>
              <a:t>обсяг капіталовкладень з тривалим терміном окупності;</a:t>
            </a:r>
          </a:p>
          <a:p>
            <a:r>
              <a:rPr lang="uk-UA" dirty="0" smtClean="0"/>
              <a:t>великий </a:t>
            </a:r>
            <a:r>
              <a:rPr lang="uk-UA" dirty="0"/>
              <a:t>обсяг низько ліквідних оборотних активів;</a:t>
            </a:r>
          </a:p>
          <a:p>
            <a:r>
              <a:rPr lang="uk-UA" dirty="0" smtClean="0"/>
              <a:t>зниження </a:t>
            </a:r>
            <a:r>
              <a:rPr lang="uk-UA" dirty="0"/>
              <a:t>кредитоспроможності підприємства;</a:t>
            </a:r>
          </a:p>
          <a:p>
            <a:r>
              <a:rPr lang="uk-UA" dirty="0" smtClean="0"/>
              <a:t>високий </a:t>
            </a:r>
            <a:r>
              <a:rPr lang="uk-UA" dirty="0"/>
              <a:t>рівень кредиторської заборгованості;</a:t>
            </a:r>
          </a:p>
          <a:p>
            <a:r>
              <a:rPr lang="uk-UA" dirty="0" smtClean="0"/>
              <a:t>форс-мажорні </a:t>
            </a:r>
            <a:r>
              <a:rPr lang="uk-UA" dirty="0"/>
              <a:t>обставини.</a:t>
            </a:r>
          </a:p>
        </p:txBody>
      </p:sp>
    </p:spTree>
    <p:extLst>
      <p:ext uri="{BB962C8B-B14F-4D97-AF65-F5344CB8AC3E}">
        <p14:creationId xmlns:p14="http://schemas.microsoft.com/office/powerpoint/2010/main" val="2217351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6052" y="607485"/>
            <a:ext cx="8911687" cy="1280890"/>
          </a:xfrm>
        </p:spPr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Стадії </a:t>
            </a:r>
            <a:r>
              <a:rPr lang="uk-UA" b="1" dirty="0">
                <a:solidFill>
                  <a:srgbClr val="00B050"/>
                </a:solidFill>
              </a:rPr>
              <a:t>криз потенціалу </a:t>
            </a:r>
            <a:r>
              <a:rPr lang="uk-UA" b="1" dirty="0" smtClean="0">
                <a:solidFill>
                  <a:srgbClr val="00B050"/>
                </a:solidFill>
              </a:rPr>
              <a:t/>
            </a:r>
            <a:br>
              <a:rPr lang="uk-UA" b="1" dirty="0" smtClean="0">
                <a:solidFill>
                  <a:srgbClr val="00B050"/>
                </a:solidFill>
              </a:rPr>
            </a:br>
            <a:r>
              <a:rPr lang="uk-UA" b="1" dirty="0" smtClean="0">
                <a:solidFill>
                  <a:srgbClr val="00B050"/>
                </a:solidFill>
              </a:rPr>
              <a:t>підприємства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05837" y="1801091"/>
            <a:ext cx="8915400" cy="37776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/>
              <a:t>Криза може виникати на </a:t>
            </a:r>
            <a:r>
              <a:rPr lang="uk-UA" dirty="0" smtClean="0"/>
              <a:t>будь-якій </a:t>
            </a:r>
            <a:r>
              <a:rPr lang="uk-UA" dirty="0"/>
              <a:t>стадії життєвого циклу і має свою специфіку, в залежності від якої </a:t>
            </a:r>
            <a:r>
              <a:rPr lang="uk-UA" dirty="0" smtClean="0"/>
              <a:t>керівництву </a:t>
            </a:r>
            <a:r>
              <a:rPr lang="uk-UA" dirty="0"/>
              <a:t>підприємства необхідно вірно здійснити вибір заходів для усунення її проявів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Стадії життєвого </a:t>
            </a:r>
            <a:r>
              <a:rPr lang="uk-UA" dirty="0"/>
              <a:t>циклу </a:t>
            </a:r>
            <a:r>
              <a:rPr lang="uk-UA" dirty="0" smtClean="0"/>
              <a:t>підприємства та його потенціалу: </a:t>
            </a:r>
          </a:p>
          <a:p>
            <a:r>
              <a:rPr lang="uk-UA" dirty="0" smtClean="0"/>
              <a:t>народження </a:t>
            </a:r>
            <a:r>
              <a:rPr lang="uk-UA" dirty="0"/>
              <a:t>ідеї, </a:t>
            </a:r>
            <a:endParaRPr lang="uk-UA" dirty="0" smtClean="0"/>
          </a:p>
          <a:p>
            <a:r>
              <a:rPr lang="uk-UA" dirty="0" smtClean="0"/>
              <a:t>старт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зростання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стабілізація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експансія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спад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вихід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8782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народження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Виживання. Вихід на ринок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Неефе</a:t>
            </a:r>
            <a:r>
              <a:rPr lang="uk-UA" dirty="0"/>
              <a:t>ктивна стратегія. </a:t>
            </a:r>
            <a:r>
              <a:rPr lang="uk-UA" dirty="0" smtClean="0"/>
              <a:t> Високі трансакційні витрати виходу на ринок. Неконкурентоспроможна продукція.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Напрями </a:t>
            </a:r>
            <a:r>
              <a:rPr lang="uk-UA" b="1" dirty="0">
                <a:solidFill>
                  <a:srgbClr val="00B050"/>
                </a:solidFill>
              </a:rPr>
              <a:t>реагування на кризу</a:t>
            </a:r>
            <a:r>
              <a:rPr lang="uk-UA" b="1" dirty="0" smtClean="0">
                <a:solidFill>
                  <a:srgbClr val="00B050"/>
                </a:solidFill>
              </a:rPr>
              <a:t>: </a:t>
            </a:r>
            <a:r>
              <a:rPr lang="uk-UA" dirty="0"/>
              <a:t>Залежність </a:t>
            </a:r>
            <a:r>
              <a:rPr lang="uk-UA" dirty="0" smtClean="0"/>
              <a:t>від ресурсів і ринкової кон'юнктури породжує необхідність пошуку джерел фінансування, з них: кредитні гарантії, цільове фінансування, участь у державних програмах підтримки, грантове фінансування, консультаційна підтримка.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43608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старт (народження)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Короткостроковий прибуток. Укріплення становища на ринку.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Непрозора конкуренція на ринку. Високі трансакційні витрати подолання адміністративних бар'єрів. Неефективна кадрова політика підприємства.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Напрями реагування на кризу: </a:t>
            </a:r>
            <a:r>
              <a:rPr lang="uk-UA" dirty="0" smtClean="0"/>
              <a:t>Брак оборотного капіталу призводить до того, що основні зусилля мають бути спрямовані на управління короткостроковими грошовими потоками, пошук джерел залучення коштів, підвищення рівня професійних знань і навичок в управління фірмою, кадрову політику, набуття власниками управлінського досвіду, консультації.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27832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стабілізація (рання зрілість)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Постійне зростання обсягів діяльності. Диверсифікація діяльності.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Підприємство не застосовує методи диверсифікації. Висока собівартість продукції і логістичні витрати. Вузький або відсутній спектр послуг </a:t>
            </a:r>
            <a:r>
              <a:rPr lang="uk-UA" dirty="0" err="1" smtClean="0"/>
              <a:t>післяпродажного</a:t>
            </a:r>
            <a:r>
              <a:rPr lang="uk-UA" dirty="0" smtClean="0"/>
              <a:t> обслуговування.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Напрями реагування на кризу: </a:t>
            </a:r>
            <a:r>
              <a:rPr lang="uk-UA" dirty="0" smtClean="0"/>
              <a:t>Зростання товарних запасів вимагає поліпшення управління оборотними активами, удосконалення системи збуту (реклама, орієнтація на споживача). Поряд з цим необхідно удосконалювати управління прибутком, залучати пільгове кредитування, пільгове оподаткування, інвестиції.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5533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Експансія (зрілість)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Формування іміджу підприємства та збалансоване зростання. Зміцнення становища підприємства на освоєному ринку.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Негативний імідж підприємства на ринку. Укладання короткострокових контрактів зі споживачами продукції, відсутність довгострокового співробітництва. Високі трансакційні витрати пошуку інформації. Зростання обсягів дебіторської заборгованості. Падіння попиту на продукцію.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Напрями реагування на кризу: </a:t>
            </a:r>
            <a:r>
              <a:rPr lang="uk-UA" dirty="0" smtClean="0"/>
              <a:t>Формування позитивного іміджу фірми, контакти зі споживачами продукції, </a:t>
            </a:r>
            <a:r>
              <a:rPr lang="uk-UA" dirty="0" err="1" smtClean="0"/>
              <a:t>післяпродажний</a:t>
            </a:r>
            <a:r>
              <a:rPr lang="uk-UA" dirty="0" smtClean="0"/>
              <a:t> сервіс, акції та знижки. Залучення додаткових кредитних ресурсів з метою розширення і технічного оновлення виробництва може спричинити дисбаланс між власним і позиковим капіталом, отже, важливою є політика управління капіталом, грошовими потоками, витратами і прибутком підприємства. </a:t>
            </a:r>
            <a:r>
              <a:rPr lang="uk-UA" dirty="0" smtClean="0"/>
              <a:t>Неефективна система знижок може спричинити розростання дебіторської заборгованості, при цьому варто використовувати факторинг. При зміні зовнішніх умов діяльності доцільним є страхування та хеджування ризиків. Актуальним на цьому етапі є залучення нових інвесторів і партнерів.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0780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Спад (старіння)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Збереження позицій. Забезпечення стабільності господарської діяльності.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Неефективна система управління. Низька рентабельність. Застаріле обладнання та технології. Висока плинність кадрів. Втрата ринків збуту.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Напрями реагування на кризу</a:t>
            </a:r>
            <a:r>
              <a:rPr lang="uk-UA" b="1" dirty="0" smtClean="0">
                <a:solidFill>
                  <a:srgbClr val="00B050"/>
                </a:solidFill>
              </a:rPr>
              <a:t>: </a:t>
            </a:r>
            <a:r>
              <a:rPr lang="uk-UA" dirty="0"/>
              <a:t>Закриття збиткових виробництв, згортання проектів, запровадження режиму жорсткої економії. </a:t>
            </a:r>
            <a:r>
              <a:rPr lang="uk-UA" dirty="0"/>
              <a:t>Управління прибутком і рентабельністю</a:t>
            </a:r>
            <a:r>
              <a:rPr lang="uk-UA" dirty="0" smtClean="0"/>
              <a:t>. Продаж частини обладнання, зворотній лізинг. Кадрові перетворення, скорочення управлінських ланок. Пошук напрямів реалізації найбільш прибуткових товарів.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15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1.</a:t>
            </a:r>
            <a:r>
              <a:rPr lang="uk-UA" sz="2800" b="1" i="1" dirty="0"/>
              <a:t> </a:t>
            </a:r>
            <a:r>
              <a:rPr lang="uk-UA" sz="2800" dirty="0"/>
              <a:t>Характеристика кризового стану потенціалу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К</a:t>
            </a:r>
            <a:r>
              <a:rPr lang="uk-UA" b="1" dirty="0" smtClean="0"/>
              <a:t>ризовий  </a:t>
            </a:r>
            <a:r>
              <a:rPr lang="uk-UA" b="1" dirty="0"/>
              <a:t>стан </a:t>
            </a:r>
            <a:r>
              <a:rPr lang="uk-UA" b="1" dirty="0" smtClean="0"/>
              <a:t>є закономірністю, </a:t>
            </a:r>
            <a:r>
              <a:rPr lang="uk-UA" b="1" dirty="0"/>
              <a:t>що властива підприємству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в </a:t>
            </a:r>
            <a:r>
              <a:rPr lang="uk-UA" b="1" dirty="0"/>
              <a:t>умовах </a:t>
            </a:r>
            <a:r>
              <a:rPr lang="uk-UA" b="1" dirty="0" smtClean="0"/>
              <a:t>ринку</a:t>
            </a:r>
          </a:p>
          <a:p>
            <a:pPr marL="0" indent="0" algn="ctr">
              <a:buNone/>
            </a:pPr>
            <a:endParaRPr lang="uk-UA" b="1" dirty="0"/>
          </a:p>
          <a:p>
            <a:pPr algn="just"/>
            <a:r>
              <a:rPr lang="uk-UA" b="1" i="1" dirty="0"/>
              <a:t>Криза</a:t>
            </a:r>
            <a:r>
              <a:rPr lang="uk-UA" dirty="0"/>
              <a:t> – це крайнє загострення протиріч у соціально-економічній системі (організації), що загрожує її життєстійкості в навколишньому середовищі. Криза може абсолютно зненацька проявитися під час гармонічного розвитку підприємства і носити характер нездоланної катастрофи або може виникнути відповідно до існуючих припущень і розрахунків</a:t>
            </a:r>
            <a:r>
              <a:rPr lang="uk-UA" dirty="0" smtClean="0"/>
              <a:t>.</a:t>
            </a:r>
          </a:p>
          <a:p>
            <a:pPr algn="just"/>
            <a:r>
              <a:rPr lang="uk-UA" b="1" i="1" dirty="0" smtClean="0"/>
              <a:t>Кризовий стан </a:t>
            </a:r>
            <a:r>
              <a:rPr lang="uk-UA" b="1" i="1" dirty="0"/>
              <a:t>підприємства </a:t>
            </a:r>
            <a:r>
              <a:rPr lang="uk-UA" dirty="0" smtClean="0"/>
              <a:t>- </a:t>
            </a:r>
            <a:r>
              <a:rPr lang="uk-UA" dirty="0"/>
              <a:t>такий його стан, при якому воно неспроможне здійснювати фінансове забезпечення своєї господарської діяльності.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7857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Вихід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Виживання. Пошук напрямів переорієнтації виробництва. Санація підприємства.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Скрутне фінансове положення. Дефіцит коштів на інноваційний розвиток. Нечітка стратегія діяльності підприємства.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Напрями реагування на кризу: </a:t>
            </a:r>
            <a:r>
              <a:rPr lang="uk-UA" dirty="0" smtClean="0"/>
              <a:t>Для погашення заборгованості здійснюється продаж активів підприємства. Реструктуризація. Проведення досудової фінансової санації. Продаж всього бізнесу. Припинення діяльності шляхом банкрутства та ліквідації підприємства.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469166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СЖЦ: Відродження</a:t>
            </a:r>
            <a:endParaRPr lang="uk-UA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Мета і цілі діяльності:</a:t>
            </a:r>
            <a:r>
              <a:rPr lang="uk-UA" dirty="0" smtClean="0"/>
              <a:t> Пошук додаткових імпульсів у діяльності підприємства.</a:t>
            </a:r>
          </a:p>
          <a:p>
            <a:pPr algn="just"/>
            <a:r>
              <a:rPr lang="uk-UA" b="1" dirty="0" smtClean="0">
                <a:solidFill>
                  <a:srgbClr val="00B050"/>
                </a:solidFill>
              </a:rPr>
              <a:t>Причини кризи:</a:t>
            </a:r>
            <a:r>
              <a:rPr lang="uk-UA" dirty="0" smtClean="0"/>
              <a:t> Невдалий вибір стратегії розвитку. Брак фінансових ресурсів. Невдалий вибір напрямів діяльності, товарів, що виробляються.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Напрями реагування на кризу: </a:t>
            </a:r>
            <a:r>
              <a:rPr lang="uk-UA" dirty="0" smtClean="0"/>
              <a:t>Формування довгострокової стратегії з орієнтацією на ринок і зовнішні умови. Пошук інвестора. Технічне переозброєння виробництва, нові ідеї щодо асортименту та якісних характеристик товарів, нові постачальники, впровадження нових технологій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39169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b="1" dirty="0" smtClean="0">
                <a:solidFill>
                  <a:srgbClr val="00B050"/>
                </a:solidFill>
              </a:rPr>
              <a:t>Основною </a:t>
            </a:r>
            <a:r>
              <a:rPr lang="uk-UA" b="1" dirty="0">
                <a:solidFill>
                  <a:srgbClr val="00B050"/>
                </a:solidFill>
              </a:rPr>
              <a:t>метою фінансового управління кризовим потенціалом </a:t>
            </a:r>
            <a:r>
              <a:rPr lang="uk-UA" dirty="0"/>
              <a:t>підприємства є розробка і першочергова реалізація заходів, спрямованих на нейтралізацію найбільш небезпечних шляхів у ланцюжках економічних явищ, які призводять до кризового стану, а також заходів, спрямованих на швидке поновлення платоспроможності та відновлення достатнього рівня фінансової стійкості підприємства, що забезпечує його вихід із кризового стану.</a:t>
            </a:r>
          </a:p>
          <a:p>
            <a:pPr marL="0" indent="0">
              <a:buNone/>
            </a:pPr>
            <a:r>
              <a:rPr lang="uk-UA" b="1" dirty="0">
                <a:solidFill>
                  <a:srgbClr val="00B050"/>
                </a:solidFill>
              </a:rPr>
              <a:t>Управління має сполучати стратегічні і тактичні аспекти. </a:t>
            </a:r>
            <a:endParaRPr lang="uk-UA" b="1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uk-UA" dirty="0" smtClean="0"/>
              <a:t>Сутність </a:t>
            </a:r>
            <a:r>
              <a:rPr lang="uk-UA" dirty="0">
                <a:solidFill>
                  <a:srgbClr val="00B050"/>
                </a:solidFill>
              </a:rPr>
              <a:t>стратегічного управління </a:t>
            </a:r>
            <a:r>
              <a:rPr lang="uk-UA" dirty="0"/>
              <a:t>полягає у вживанні заходів, що дають можливість запобігати настанню кризи.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>
                <a:solidFill>
                  <a:srgbClr val="00B050"/>
                </a:solidFill>
              </a:rPr>
              <a:t>Тактичне </a:t>
            </a:r>
            <a:r>
              <a:rPr lang="uk-UA" dirty="0">
                <a:solidFill>
                  <a:srgbClr val="00B050"/>
                </a:solidFill>
              </a:rPr>
              <a:t>управління </a:t>
            </a:r>
            <a:r>
              <a:rPr lang="uk-UA" dirty="0"/>
              <a:t>має на меті розробку й реалізацію заходів для виведення підприємства з кризового стану та ліквідації наслідків цього стану.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8158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b="1" dirty="0" smtClean="0"/>
              <a:t>2. </a:t>
            </a:r>
            <a:r>
              <a:rPr lang="uk-UA" sz="2800" dirty="0"/>
              <a:t>Концепція антикризового управління потенціалом підприємства</a:t>
            </a:r>
            <a:r>
              <a:rPr lang="uk-UA" sz="2800" b="1" i="1" dirty="0" smtClean="0"/>
              <a:t> 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/>
              <a:t>Антикризовий моніторинг</a:t>
            </a:r>
            <a:r>
              <a:rPr lang="uk-UA" dirty="0" smtClean="0"/>
              <a:t> - комплекс </a:t>
            </a:r>
            <a:r>
              <a:rPr lang="uk-UA" dirty="0"/>
              <a:t>спостережень і досліджень що визначає зміни в навколишньому середовищі. Розпізнавання кризових явищ та управління їх подоланням в ринковій економіці поставлене на професійну основу та побудову системи антикризового управління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7164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/>
              <a:t>Антикризове управління потенціалом підприємством</a:t>
            </a:r>
            <a:r>
              <a:rPr lang="uk-UA" dirty="0"/>
              <a:t> – це система управління об’єктами потенціалу, яка має комплексний характер та має на меті передбачення небезпеки кризи, аналіз її симптомів, розробку та реалізацію заходів по зниженню негативних її наслідків і використання обґрунтованих пропозицій для подальшого розвитку потенціалу суб’єкта господарювання.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45669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000" b="1" dirty="0"/>
              <a:t>Антикризовому управлінню підприємством притаманні ті ж функції, що і звичайному управлінню, але кожна з них зазнає істотних змін: </a:t>
            </a:r>
            <a:br>
              <a:rPr lang="uk-UA" sz="2000" b="1" dirty="0"/>
            </a:br>
            <a:endParaRPr lang="uk-UA" sz="20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- </a:t>
            </a:r>
            <a:r>
              <a:rPr lang="uk-UA" dirty="0"/>
              <a:t>планування – це процес визначення цілей організації та їх змін, стратегій і програм антикризової стабілізації, ресурсів для їх досягнення. </a:t>
            </a:r>
            <a:r>
              <a:rPr lang="ru-RU" dirty="0"/>
              <a:t>При </a:t>
            </a:r>
            <a:r>
              <a:rPr lang="ru-RU" dirty="0" err="1"/>
              <a:t>антикризовому</a:t>
            </a:r>
            <a:r>
              <a:rPr lang="ru-RU" dirty="0"/>
              <a:t>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роль оперативного </a:t>
            </a:r>
            <a:r>
              <a:rPr lang="ru-RU" dirty="0" err="1"/>
              <a:t>планування</a:t>
            </a:r>
            <a:r>
              <a:rPr lang="ru-RU" dirty="0"/>
              <a:t> і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поточної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;</a:t>
            </a:r>
            <a:endParaRPr lang="uk-UA" dirty="0"/>
          </a:p>
          <a:p>
            <a:pPr algn="just"/>
            <a:r>
              <a:rPr lang="uk-UA" dirty="0"/>
              <a:t>- організація – формування оптимальної структури й обсягу коштів, що використовуються, апарату управління і кадрів для ефективного використання трудових, матеріальних і фінансових ресурсів. Функція організації при проведенні антикризових заходів зумовлює необхідність створення своєрідного антикризового штабу підприємства з фахівців, що прагнуть зберегти підприємство; </a:t>
            </a:r>
          </a:p>
          <a:p>
            <a:pPr algn="just"/>
            <a:r>
              <a:rPr lang="uk-UA" dirty="0"/>
              <a:t>- мотивація – система заохочень і санкцій, що створює зацікавленість усього колективу і кожного працівника у зростанні ефективності діяльності підприємства з метою найшвидшого виходу з кризи;</a:t>
            </a:r>
          </a:p>
          <a:p>
            <a:pPr algn="just"/>
            <a:r>
              <a:rPr lang="uk-UA" dirty="0"/>
              <a:t>- контроль – прогнозування відхилень від намічених цілей для своєчасного оперативного внесення змін, спрямованих на підвищення ефективності антикризових заходів.</a:t>
            </a:r>
          </a:p>
          <a:p>
            <a:pPr marL="0" indent="0" algn="just">
              <a:buNone/>
            </a:pPr>
            <a:r>
              <a:rPr lang="uk-UA" dirty="0"/>
              <a:t>Крім перерахованих функцій при антикризовому управлінні великого значення набуває ще функція </a:t>
            </a:r>
            <a:r>
              <a:rPr lang="uk-UA" b="1" dirty="0"/>
              <a:t>діагностики кризового стану підприємства</a:t>
            </a:r>
            <a:r>
              <a:rPr lang="uk-UA" dirty="0"/>
              <a:t>, яка складається з таких етапів: моніторингу, експрес-діагностики та фундаментальної діагностики. Моніторинг здійснюється з метою раннього виявлення ознак кризового стану, постійного збору інформації з допомогою “слабких сигналів”, нагромадження даних, необхідних для експрес-діагностики.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51673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Головним завданням діагностики фінансово-економічного стану є правильна оцінка початкового стану і динаміки його подальшого розвитку, що складається з наступних етапів: </a:t>
            </a:r>
            <a:endParaRPr lang="uk-UA" dirty="0" smtClean="0"/>
          </a:p>
          <a:p>
            <a:r>
              <a:rPr lang="uk-UA" dirty="0" smtClean="0"/>
              <a:t>ідентифікація </a:t>
            </a:r>
            <a:r>
              <a:rPr lang="uk-UA" dirty="0"/>
              <a:t>фінансово-економічного стану; </a:t>
            </a:r>
            <a:endParaRPr lang="uk-UA" dirty="0" smtClean="0"/>
          </a:p>
          <a:p>
            <a:r>
              <a:rPr lang="uk-UA" dirty="0" smtClean="0"/>
              <a:t>виявлення </a:t>
            </a:r>
            <a:r>
              <a:rPr lang="uk-UA" dirty="0"/>
              <a:t>змін фінансово-економічного стану в просторово-тимчасовому розрізі</a:t>
            </a:r>
            <a:r>
              <a:rPr lang="uk-UA" dirty="0" smtClean="0"/>
              <a:t>;</a:t>
            </a:r>
          </a:p>
          <a:p>
            <a:r>
              <a:rPr lang="uk-UA" dirty="0" smtClean="0"/>
              <a:t>визначення </a:t>
            </a:r>
            <a:r>
              <a:rPr lang="uk-UA" dirty="0"/>
              <a:t>впливу основних факторів на зміну фінансово-економічного </a:t>
            </a:r>
            <a:r>
              <a:rPr lang="uk-UA" dirty="0" smtClean="0"/>
              <a:t>стану;</a:t>
            </a:r>
          </a:p>
          <a:p>
            <a:r>
              <a:rPr lang="uk-UA" dirty="0" smtClean="0"/>
              <a:t>виявлення </a:t>
            </a:r>
            <a:r>
              <a:rPr lang="uk-UA" dirty="0"/>
              <a:t>внутрішньогосподарських резервів зміцнення фінансового стану підприємства.</a:t>
            </a:r>
          </a:p>
          <a:p>
            <a:pPr marL="0" indent="0">
              <a:buNone/>
            </a:pPr>
            <a:r>
              <a:rPr lang="uk-UA" dirty="0"/>
              <a:t>Діагностика може виконуватися в різній мірі деталізації в залежності від мети, наявного інформаційного забезпечення, ступеня володіння методиками аналізу, часового параметра, наявності технічних засобів для виконання розрахунків тощо. </a:t>
            </a:r>
          </a:p>
          <a:p>
            <a:pPr marL="0" indent="0">
              <a:buNone/>
            </a:pPr>
            <a:r>
              <a:rPr lang="uk-UA" dirty="0"/>
              <a:t>Досягнення цієї мети можливо в двох напрямках:</a:t>
            </a:r>
          </a:p>
          <a:p>
            <a:r>
              <a:rPr lang="uk-UA" dirty="0"/>
              <a:t>по-перше, в результаті реалізації заходів управлінського впливу по реорганізації суб’єктів господарювання;</a:t>
            </a:r>
          </a:p>
          <a:p>
            <a:r>
              <a:rPr lang="uk-UA" dirty="0"/>
              <a:t>по-друге, в результаті реалізації заходів щодо ліквідації безнадійно збиткових суб’єктів господарювання.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67094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2503053" y="1309253"/>
            <a:ext cx="7694641" cy="3773979"/>
            <a:chOff x="2281" y="3208"/>
            <a:chExt cx="7200" cy="3485"/>
          </a:xfrm>
        </p:grpSpPr>
        <p:sp>
          <p:nvSpPr>
            <p:cNvPr id="7" name="Oval 20"/>
            <p:cNvSpPr>
              <a:spLocks noChangeArrowheads="1"/>
            </p:cNvSpPr>
            <p:nvPr/>
          </p:nvSpPr>
          <p:spPr bwMode="auto">
            <a:xfrm>
              <a:off x="4822" y="4741"/>
              <a:ext cx="2118" cy="9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Завдання</a:t>
              </a:r>
              <a:r>
                <a:rPr kumimoji="0" lang="ru-RU" altLang="uk-UA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uk-UA" sz="1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антикризового</a:t>
              </a:r>
              <a:r>
                <a:rPr kumimoji="0" lang="ru-RU" altLang="uk-UA" sz="1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uk-UA" sz="10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управління</a:t>
              </a:r>
              <a:endParaRPr kumimoji="0" lang="ru-RU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Oval 19"/>
            <p:cNvSpPr>
              <a:spLocks noChangeArrowheads="1"/>
            </p:cNvSpPr>
            <p:nvPr/>
          </p:nvSpPr>
          <p:spPr bwMode="auto">
            <a:xfrm>
              <a:off x="2281" y="3208"/>
              <a:ext cx="1835" cy="12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Збільшення</a:t>
              </a:r>
              <a:r>
                <a:rPr kumimoji="0" lang="ru-RU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обсягу</a:t>
              </a:r>
              <a:r>
                <a:rPr kumimoji="0" lang="ru-RU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виробництва</a:t>
              </a:r>
              <a:r>
                <a:rPr kumimoji="0" lang="ru-RU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продукції</a:t>
              </a:r>
              <a:endParaRPr kumimoji="0" lang="ru-RU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Oval 18"/>
            <p:cNvSpPr>
              <a:spLocks noChangeArrowheads="1"/>
            </p:cNvSpPr>
            <p:nvPr/>
          </p:nvSpPr>
          <p:spPr bwMode="auto">
            <a:xfrm>
              <a:off x="7505" y="3208"/>
              <a:ext cx="1976" cy="12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Впровадження нових технологій і техніки</a:t>
              </a:r>
              <a:endParaRPr kumimoji="0" lang="ru-RU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Oval 17"/>
            <p:cNvSpPr>
              <a:spLocks noChangeArrowheads="1"/>
            </p:cNvSpPr>
            <p:nvPr/>
          </p:nvSpPr>
          <p:spPr bwMode="auto">
            <a:xfrm>
              <a:off x="4822" y="3208"/>
              <a:ext cx="2118" cy="125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Підвищення</a:t>
              </a:r>
              <a:r>
                <a:rPr kumimoji="0" lang="uk-UA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потенціалу</a:t>
              </a:r>
              <a:r>
                <a:rPr kumimoji="0" lang="ru-RU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uk-UA" sz="1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конкуренто-спроможності</a:t>
              </a:r>
              <a:r>
                <a:rPr kumimoji="0" lang="ru-RU" alt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endParaRPr kumimoji="0" lang="ru-RU" alt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 flipH="1" flipV="1">
              <a:off x="3410" y="4462"/>
              <a:ext cx="1412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V="1">
              <a:off x="5952" y="4462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 flipV="1">
              <a:off x="6940" y="4323"/>
              <a:ext cx="847" cy="8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6940" y="3905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4963" y="5995"/>
              <a:ext cx="1976" cy="69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Прибутковість акцій</a:t>
              </a:r>
              <a:endParaRPr kumimoji="0" lang="ru-RU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>
              <a:off x="5952" y="5716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Oval 10"/>
            <p:cNvSpPr>
              <a:spLocks noChangeArrowheads="1"/>
            </p:cNvSpPr>
            <p:nvPr/>
          </p:nvSpPr>
          <p:spPr bwMode="auto">
            <a:xfrm>
              <a:off x="2281" y="4741"/>
              <a:ext cx="1412" cy="69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Розмір прибутку</a:t>
              </a:r>
              <a:endParaRPr kumimoji="0" lang="ru-RU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Oval 9"/>
            <p:cNvSpPr>
              <a:spLocks noChangeArrowheads="1"/>
            </p:cNvSpPr>
            <p:nvPr/>
          </p:nvSpPr>
          <p:spPr bwMode="auto">
            <a:xfrm>
              <a:off x="7363" y="5995"/>
              <a:ext cx="1835" cy="69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Фінансове положення</a:t>
              </a:r>
              <a:endParaRPr kumimoji="0" lang="ru-RU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6657" y="5577"/>
              <a:ext cx="989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Oval 7"/>
            <p:cNvSpPr>
              <a:spLocks noChangeArrowheads="1"/>
            </p:cNvSpPr>
            <p:nvPr/>
          </p:nvSpPr>
          <p:spPr bwMode="auto">
            <a:xfrm>
              <a:off x="2281" y="5716"/>
              <a:ext cx="2259" cy="97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Ідентифікація кризових явищ на ранніх стадіях</a:t>
              </a:r>
              <a:endParaRPr kumimoji="0" lang="ru-RU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Line 6"/>
            <p:cNvSpPr>
              <a:spLocks noChangeShapeType="1"/>
            </p:cNvSpPr>
            <p:nvPr/>
          </p:nvSpPr>
          <p:spPr bwMode="auto">
            <a:xfrm flipH="1">
              <a:off x="4116" y="5437"/>
              <a:ext cx="847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2" name="Oval 5"/>
            <p:cNvSpPr>
              <a:spLocks noChangeArrowheads="1"/>
            </p:cNvSpPr>
            <p:nvPr/>
          </p:nvSpPr>
          <p:spPr bwMode="auto">
            <a:xfrm>
              <a:off x="7787" y="5019"/>
              <a:ext cx="1694" cy="697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Оновлення асортименту</a:t>
              </a:r>
              <a:endPara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Line 4"/>
            <p:cNvSpPr>
              <a:spLocks noChangeShapeType="1"/>
            </p:cNvSpPr>
            <p:nvPr/>
          </p:nvSpPr>
          <p:spPr bwMode="auto">
            <a:xfrm flipH="1" flipV="1">
              <a:off x="3693" y="5159"/>
              <a:ext cx="1129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" name="Line 3"/>
            <p:cNvSpPr>
              <a:spLocks noChangeShapeType="1"/>
            </p:cNvSpPr>
            <p:nvPr/>
          </p:nvSpPr>
          <p:spPr bwMode="auto">
            <a:xfrm>
              <a:off x="6940" y="5298"/>
              <a:ext cx="847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5" name="Line 2"/>
            <p:cNvSpPr>
              <a:spLocks noChangeShapeType="1"/>
            </p:cNvSpPr>
            <p:nvPr/>
          </p:nvSpPr>
          <p:spPr bwMode="auto">
            <a:xfrm>
              <a:off x="8493" y="4462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17944895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000" b="1" dirty="0">
                <a:solidFill>
                  <a:srgbClr val="00B050"/>
                </a:solidFill>
              </a:rPr>
              <a:t>Система антикризового управління базується на певних постулатах, до основних належать такі:</a:t>
            </a:r>
            <a:br>
              <a:rPr lang="uk-UA" sz="2000" b="1" dirty="0">
                <a:solidFill>
                  <a:srgbClr val="00B050"/>
                </a:solidFill>
              </a:rPr>
            </a:br>
            <a:endParaRPr lang="uk-UA" sz="2000" b="1" dirty="0">
              <a:solidFill>
                <a:srgbClr val="00B05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uk-UA" i="1" dirty="0" smtClean="0"/>
              <a:t>Постійна </a:t>
            </a:r>
            <a:r>
              <a:rPr lang="uk-UA" i="1" dirty="0"/>
              <a:t>готовність до можливого порушення фінансової рівноваги підприємства</a:t>
            </a:r>
            <a:r>
              <a:rPr lang="uk-UA" i="1" dirty="0" smtClean="0"/>
              <a:t>.</a:t>
            </a:r>
          </a:p>
          <a:p>
            <a:pPr>
              <a:buAutoNum type="arabicPeriod"/>
            </a:pPr>
            <a:r>
              <a:rPr lang="uk-UA" i="1" dirty="0" smtClean="0"/>
              <a:t>Рання </a:t>
            </a:r>
            <a:r>
              <a:rPr lang="uk-UA" i="1" dirty="0"/>
              <a:t>діагностика кризових явищ у діяльності підприємства.</a:t>
            </a:r>
            <a:r>
              <a:rPr lang="uk-UA" dirty="0"/>
              <a:t> </a:t>
            </a:r>
            <a:endParaRPr lang="uk-UA" dirty="0" smtClean="0"/>
          </a:p>
          <a:p>
            <a:pPr>
              <a:buAutoNum type="arabicPeriod"/>
            </a:pPr>
            <a:r>
              <a:rPr lang="uk-UA" i="1" dirty="0"/>
              <a:t>Диференціація індикаторів кризових явищ за рівнем їх небезпеки для розвитку потенціалу підприємства. </a:t>
            </a:r>
            <a:endParaRPr lang="uk-UA" i="1" dirty="0" smtClean="0"/>
          </a:p>
          <a:p>
            <a:pPr>
              <a:buAutoNum type="arabicPeriod"/>
            </a:pPr>
            <a:r>
              <a:rPr lang="uk-UA" i="1" dirty="0"/>
              <a:t>Терміновість реагування на окремі кризові явища у розвитку підприємства. </a:t>
            </a:r>
            <a:endParaRPr lang="uk-UA" i="1" dirty="0" smtClean="0"/>
          </a:p>
          <a:p>
            <a:pPr>
              <a:buAutoNum type="arabicPeriod"/>
            </a:pPr>
            <a:r>
              <a:rPr lang="uk-UA" i="1" dirty="0"/>
              <a:t>Адекватність реагування підприємства на рівень реаль­ної загрози його фінансовій рівновазі. </a:t>
            </a:r>
            <a:endParaRPr lang="uk-UA" i="1" dirty="0" smtClean="0"/>
          </a:p>
          <a:p>
            <a:pPr>
              <a:buAutoNum type="arabicPeriod"/>
            </a:pPr>
            <a:r>
              <a:rPr lang="uk-UA" i="1" dirty="0"/>
              <a:t>Використання за необхідності відповідних форм санації підприємства для запобігання його банкрутству</a:t>
            </a:r>
            <a:endParaRPr lang="uk-UA" dirty="0" smtClean="0"/>
          </a:p>
          <a:p>
            <a:pPr>
              <a:buAutoNum type="arabicPeriod"/>
            </a:pPr>
            <a:endParaRPr lang="uk-UA" dirty="0" smtClean="0"/>
          </a:p>
          <a:p>
            <a:pPr>
              <a:buAutoNum type="arabicPeriod"/>
            </a:pPr>
            <a:endParaRPr lang="uk-UA" i="1" dirty="0" smtClean="0"/>
          </a:p>
          <a:p>
            <a:pPr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28827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Розглянуті принципи є основою </a:t>
            </a:r>
            <a:r>
              <a:rPr lang="uk-UA" b="1" dirty="0">
                <a:solidFill>
                  <a:srgbClr val="00B050"/>
                </a:solidFill>
              </a:rPr>
              <a:t>організації антикризового фінансового управління господарюючим суб'єктом при загрозі банкрутства</a:t>
            </a:r>
            <a:r>
              <a:rPr lang="uk-UA" dirty="0"/>
              <a:t>.</a:t>
            </a:r>
          </a:p>
          <a:p>
            <a:pPr algn="just"/>
            <a:r>
              <a:rPr lang="uk-UA" dirty="0" smtClean="0"/>
              <a:t>на </a:t>
            </a:r>
            <a:r>
              <a:rPr lang="uk-UA" dirty="0"/>
              <a:t>підприємстві розробляється спеціальна політика антикризового управління при загрозі банкрутства.</a:t>
            </a:r>
          </a:p>
          <a:p>
            <a:pPr algn="just"/>
            <a:r>
              <a:rPr lang="uk-UA" dirty="0"/>
              <a:t>Політика антикризового управління становить собою частину загальної фінансової стратегії підприємства, що полягає в розробці системи методів попередньої діагностики загрози банкрутства і </a:t>
            </a:r>
            <a:r>
              <a:rPr lang="uk-UA" dirty="0" err="1"/>
              <a:t>задіюванні</a:t>
            </a:r>
            <a:r>
              <a:rPr lang="uk-UA" dirty="0"/>
              <a:t> механізмів фінансового оздоровлення підприємства, що забезпечують його вихід із кризового стану.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6397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500" b="1" dirty="0">
                <a:solidFill>
                  <a:srgbClr val="00B050"/>
                </a:solidFill>
              </a:rPr>
              <a:t>Сучасне уявлення про сутність кризи можна охарактеризувати за допомогою таких ознак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є нестандартною ситуацією, яка призводить до погіршення параметрів функціонування підприємства;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загрожує цілям, цінностям та функціонуванню підприємства в цілому;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вносить невизначеність в оцінку ситуації, тому може не піддаватися управлінню;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неготовність </a:t>
            </a:r>
            <a:r>
              <a:rPr lang="uk-UA" dirty="0">
                <a:solidFill>
                  <a:schemeClr val="tx1"/>
                </a:solidFill>
              </a:rPr>
              <a:t>до кризи зменшує час на реакцію до мінімуму, викликаючи стрес</a:t>
            </a:r>
            <a:r>
              <a:rPr lang="uk-UA" dirty="0" smtClean="0">
                <a:solidFill>
                  <a:schemeClr val="tx1"/>
                </a:solidFill>
              </a:rPr>
              <a:t>;</a:t>
            </a: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без </a:t>
            </a:r>
            <a:r>
              <a:rPr lang="uk-UA" dirty="0">
                <a:solidFill>
                  <a:schemeClr val="tx1"/>
                </a:solidFill>
              </a:rPr>
              <a:t>систематичного антикризового управління інформація, що є в наявності у учасників кризи, як правило, недостатня;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створює ситуацію, при якій величезне значення відіграє своєчасність і невідкладність вживання антикризових заходів;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знижує рівень контролю за подіями;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змінює відносини між учасниками;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посилює тиск оточуючих на осіб, які приймають рішення щодо урегулювання складної ситуації;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криза </a:t>
            </a:r>
            <a:r>
              <a:rPr lang="uk-UA" dirty="0">
                <a:solidFill>
                  <a:schemeClr val="tx1"/>
                </a:solidFill>
              </a:rPr>
              <a:t>підвищує </a:t>
            </a:r>
            <a:r>
              <a:rPr lang="uk-UA" dirty="0" smtClean="0">
                <a:solidFill>
                  <a:schemeClr val="tx1"/>
                </a:solidFill>
              </a:rPr>
              <a:t>напруженість.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0009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/>
              <a:t>Реалізація політики антикризового управління підприємством при загрозі банкрутства передбачає виконання таких заходів.</a:t>
            </a:r>
            <a:r>
              <a:rPr lang="uk-UA" sz="2000" dirty="0"/>
              <a:t/>
            </a:r>
            <a:br>
              <a:rPr lang="uk-UA" sz="2000" dirty="0"/>
            </a:br>
            <a:endParaRPr lang="uk-UA" sz="2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AutoNum type="arabicPeriod"/>
            </a:pPr>
            <a:r>
              <a:rPr lang="uk-UA" dirty="0" smtClean="0"/>
              <a:t>Здійснення </a:t>
            </a:r>
            <a:r>
              <a:rPr lang="uk-UA" dirty="0"/>
              <a:t>постійного моніторингу фінансового стану підприємства з метою раннього виявлення ознак його кризового розвитку</a:t>
            </a:r>
            <a:r>
              <a:rPr lang="uk-UA" dirty="0" smtClean="0"/>
              <a:t>.</a:t>
            </a:r>
          </a:p>
          <a:p>
            <a:pPr>
              <a:buAutoNum type="arabicPeriod"/>
            </a:pPr>
            <a:r>
              <a:rPr lang="uk-UA" dirty="0"/>
              <a:t>Визначення масштабів кризового стану підприємства. </a:t>
            </a:r>
            <a:endParaRPr lang="uk-UA" dirty="0" smtClean="0"/>
          </a:p>
          <a:p>
            <a:pPr>
              <a:buAutoNum type="arabicPeriod"/>
            </a:pPr>
            <a:r>
              <a:rPr lang="uk-UA" dirty="0"/>
              <a:t>Дослідження основних факторів, що зумовлюють кризовий розвиток підприємства. </a:t>
            </a:r>
            <a:endParaRPr lang="uk-UA" dirty="0" smtClean="0"/>
          </a:p>
          <a:p>
            <a:pPr>
              <a:buAutoNum type="arabicPeriod"/>
            </a:pPr>
            <a:r>
              <a:rPr lang="uk-UA" dirty="0"/>
              <a:t>Формування системи цілей виходу підприємства з кризового стану, що відповідають його масштабам. </a:t>
            </a:r>
            <a:endParaRPr lang="uk-UA" dirty="0" smtClean="0"/>
          </a:p>
          <a:p>
            <a:pPr marL="0" indent="0">
              <a:buNone/>
            </a:pPr>
            <a:r>
              <a:rPr lang="uk-UA" dirty="0"/>
              <a:t>З урахуванням цих умов фінансовий менеджмент на даному етапі може бути спрямований на реалізацію трьох принципових цілей, адекватних масштабам кризового стану підприємства:</a:t>
            </a:r>
          </a:p>
          <a:p>
            <a:r>
              <a:rPr lang="uk-UA" dirty="0" smtClean="0"/>
              <a:t>усунення </a:t>
            </a:r>
            <a:r>
              <a:rPr lang="uk-UA" dirty="0"/>
              <a:t>неплатоспроможності підприємства;</a:t>
            </a:r>
          </a:p>
          <a:p>
            <a:r>
              <a:rPr lang="uk-UA" dirty="0" smtClean="0"/>
              <a:t>відновлення </a:t>
            </a:r>
            <a:r>
              <a:rPr lang="uk-UA" dirty="0"/>
              <a:t>фінансової стійкості підприємства (забезпечення його фінансової рівноваги в короткостроковій перспективі);</a:t>
            </a:r>
          </a:p>
          <a:p>
            <a:r>
              <a:rPr lang="uk-UA" dirty="0" smtClean="0"/>
              <a:t>зміна </a:t>
            </a:r>
            <a:r>
              <a:rPr lang="uk-UA" dirty="0"/>
              <a:t>фінансової стратегії з метою забезпечення стійкого економічного зростання підприємства (досягнення його фінансової рівноваги в довгостроковій перспективі).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4632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/>
              <a:t>Реалізація політики антикризового управління підприємством при загрозі банкрутства передбачає виконання таких заходів.</a:t>
            </a:r>
            <a:r>
              <a:rPr lang="uk-UA" sz="2000" dirty="0"/>
              <a:t/>
            </a:r>
            <a:br>
              <a:rPr lang="uk-UA" sz="2000" dirty="0"/>
            </a:br>
            <a:endParaRPr lang="uk-UA" sz="20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uk-UA" dirty="0" smtClean="0"/>
              <a:t>Вибір </a:t>
            </a:r>
            <a:r>
              <a:rPr lang="uk-UA" dirty="0"/>
              <a:t>і використання діючих внутрішніх механізмів фінансової стабілізації підприємства, що відповідають масштабам його кризового фінансового стану</a:t>
            </a:r>
            <a:r>
              <a:rPr lang="uk-UA" dirty="0" smtClean="0"/>
              <a:t>.</a:t>
            </a:r>
          </a:p>
          <a:p>
            <a:pPr>
              <a:buFont typeface="+mj-lt"/>
              <a:buAutoNum type="arabicPeriod" startAt="5"/>
            </a:pPr>
            <a:r>
              <a:rPr lang="uk-UA" dirty="0"/>
              <a:t>Вибір ефективних форм санації підприємства</a:t>
            </a:r>
            <a:r>
              <a:rPr lang="uk-UA" dirty="0" smtClean="0"/>
              <a:t>.</a:t>
            </a:r>
          </a:p>
          <a:p>
            <a:pPr>
              <a:buFont typeface="+mj-lt"/>
              <a:buAutoNum type="arabicPeriod" startAt="5"/>
            </a:pPr>
            <a:r>
              <a:rPr lang="uk-UA" dirty="0"/>
              <a:t>Забезпечення контролю за результатами розроблених заходів щодо виведення підприємства з фінансової кризи.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58263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Доповіді:</a:t>
            </a:r>
            <a:endParaRPr lang="uk-UA" dirty="0"/>
          </a:p>
          <a:p>
            <a:pPr lvl="0"/>
            <a:r>
              <a:rPr lang="uk-UA" dirty="0"/>
              <a:t>Банкрутство: його правове забезпечення, методи його прогнозування, процедура визнання банкрутом. </a:t>
            </a:r>
          </a:p>
          <a:p>
            <a:pPr lvl="0"/>
            <a:r>
              <a:rPr lang="uk-UA" dirty="0"/>
              <a:t>Санація підприємства. </a:t>
            </a:r>
          </a:p>
          <a:p>
            <a:pPr lvl="0"/>
            <a:r>
              <a:rPr lang="uk-UA" dirty="0"/>
              <a:t>Реструктуризація як спосіб запобігання кризовому стану.</a:t>
            </a:r>
          </a:p>
          <a:p>
            <a:endParaRPr lang="uk-UA" dirty="0"/>
          </a:p>
          <a:p>
            <a:endParaRPr lang="uk-UA" dirty="0"/>
          </a:p>
          <a:p>
            <a:r>
              <a:rPr lang="uk-UA" b="1" dirty="0"/>
              <a:t>Практичне завдання: </a:t>
            </a:r>
            <a:endParaRPr lang="uk-UA" dirty="0"/>
          </a:p>
          <a:p>
            <a:r>
              <a:rPr lang="uk-UA" dirty="0"/>
              <a:t>Оцінка рівня безпеки господарської діяльності підприємства (точка беззбитковості).</a:t>
            </a:r>
          </a:p>
          <a:p>
            <a:pPr marL="0" indent="0">
              <a:buNone/>
            </a:pPr>
            <a:r>
              <a:rPr lang="uk-UA" b="1" dirty="0"/>
              <a:t> 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6108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500" b="1" dirty="0"/>
              <a:t>Криза – не тільки негативне явище. Під час криз виникають можливості, які не з</a:t>
            </a:r>
            <a:r>
              <a:rPr lang="ru-RU" sz="2500" b="1" dirty="0"/>
              <a:t>’</a:t>
            </a:r>
            <a:r>
              <a:rPr lang="uk-UA" sz="2500" b="1" dirty="0"/>
              <a:t>являються в інший час.</a:t>
            </a:r>
            <a:br>
              <a:rPr lang="uk-UA" sz="2500" b="1" dirty="0"/>
            </a:br>
            <a:endParaRPr lang="uk-UA" sz="25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00B050"/>
                </a:solidFill>
              </a:rPr>
              <a:t>Основні </a:t>
            </a:r>
            <a:r>
              <a:rPr lang="uk-UA" b="1" dirty="0">
                <a:solidFill>
                  <a:srgbClr val="00B050"/>
                </a:solidFill>
              </a:rPr>
              <a:t>переваги, які можуть супроводжувати кризу або виходи з неї:</a:t>
            </a:r>
          </a:p>
          <a:p>
            <a:r>
              <a:rPr lang="uk-UA" dirty="0"/>
              <a:t>    • поява лідерів;</a:t>
            </a:r>
          </a:p>
          <a:p>
            <a:r>
              <a:rPr lang="uk-UA" dirty="0"/>
              <a:t>    • прискорені зміни;</a:t>
            </a:r>
          </a:p>
          <a:p>
            <a:r>
              <a:rPr lang="uk-UA" dirty="0"/>
              <a:t>    • відкриття прихованих проблем;</a:t>
            </a:r>
          </a:p>
          <a:p>
            <a:r>
              <a:rPr lang="uk-UA" dirty="0"/>
              <a:t>    • заміна команди на більш професіональну;</a:t>
            </a:r>
          </a:p>
          <a:p>
            <a:r>
              <a:rPr lang="uk-UA" dirty="0"/>
              <a:t>    • розвиток нових стратегій;</a:t>
            </a:r>
          </a:p>
          <a:p>
            <a:r>
              <a:rPr lang="uk-UA" dirty="0"/>
              <a:t>    • розробка систем раннього попередження банкрутства;</a:t>
            </a:r>
          </a:p>
          <a:p>
            <a:r>
              <a:rPr lang="uk-UA" dirty="0"/>
              <a:t>    • поява нових конкурентних можливостей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359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Параметри кризи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Криза потенціалу підприємства характеризується такими параметрами:</a:t>
            </a:r>
          </a:p>
          <a:p>
            <a:pPr lvl="0"/>
            <a:r>
              <a:rPr lang="uk-UA" dirty="0"/>
              <a:t>джерелами (факторами) виникнення;</a:t>
            </a:r>
          </a:p>
          <a:p>
            <a:pPr lvl="0"/>
            <a:r>
              <a:rPr lang="uk-UA" dirty="0"/>
              <a:t>видом кризи;</a:t>
            </a:r>
          </a:p>
          <a:p>
            <a:pPr lvl="0"/>
            <a:r>
              <a:rPr lang="uk-UA" dirty="0"/>
              <a:t>стадією розвитку.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Ідентифікація вищезазначених ознак </a:t>
            </a:r>
            <a:r>
              <a:rPr lang="uk-UA" b="1" dirty="0"/>
              <a:t>дає можливість правильно діагностувати фінансову неспроможність підприємства і вибрати найбільш ефективний каталог санаційних </a:t>
            </a:r>
            <a:r>
              <a:rPr lang="uk-UA" b="1" dirty="0" smtClean="0"/>
              <a:t>шляхів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302836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Фактори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sz="2800" dirty="0"/>
              <a:t>1. Зовнішні (екзогенні) фактори, що не залежать від діяльності </a:t>
            </a:r>
            <a:r>
              <a:rPr lang="uk-UA" sz="2800" dirty="0" smtClean="0"/>
              <a:t>підприємства: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92925" y="2116974"/>
            <a:ext cx="8915400" cy="3777622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спад </a:t>
            </a:r>
            <a:r>
              <a:rPr lang="uk-UA" dirty="0" err="1"/>
              <a:t>кон</a:t>
            </a:r>
            <a:r>
              <a:rPr lang="ru-RU" dirty="0"/>
              <a:t>’</a:t>
            </a:r>
            <a:r>
              <a:rPr lang="uk-UA" dirty="0" err="1" smtClean="0"/>
              <a:t>юктури</a:t>
            </a:r>
            <a:r>
              <a:rPr lang="uk-UA" dirty="0" smtClean="0"/>
              <a:t> </a:t>
            </a:r>
            <a:r>
              <a:rPr lang="uk-UA" dirty="0"/>
              <a:t>економіки в цілому;</a:t>
            </a:r>
          </a:p>
          <a:p>
            <a:r>
              <a:rPr lang="uk-UA" dirty="0" smtClean="0"/>
              <a:t>зниження </a:t>
            </a:r>
            <a:r>
              <a:rPr lang="uk-UA" dirty="0"/>
              <a:t>купівельної спроможності населення;</a:t>
            </a:r>
          </a:p>
          <a:p>
            <a:r>
              <a:rPr lang="uk-UA" dirty="0" smtClean="0"/>
              <a:t>значний </a:t>
            </a:r>
            <a:r>
              <a:rPr lang="uk-UA" dirty="0"/>
              <a:t>рівень інфляції;</a:t>
            </a:r>
          </a:p>
          <a:p>
            <a:r>
              <a:rPr lang="uk-UA" dirty="0" smtClean="0"/>
              <a:t>нестабільність </a:t>
            </a:r>
            <a:r>
              <a:rPr lang="uk-UA" dirty="0"/>
              <a:t>господарського і податкового законодавства;</a:t>
            </a:r>
          </a:p>
          <a:p>
            <a:r>
              <a:rPr lang="uk-UA" dirty="0" smtClean="0"/>
              <a:t>нестабільність </a:t>
            </a:r>
            <a:r>
              <a:rPr lang="uk-UA" dirty="0"/>
              <a:t>фінансового і валютного ринків;</a:t>
            </a:r>
          </a:p>
          <a:p>
            <a:r>
              <a:rPr lang="uk-UA" dirty="0" smtClean="0"/>
              <a:t>збільшення </a:t>
            </a:r>
            <a:r>
              <a:rPr lang="uk-UA" dirty="0"/>
              <a:t>конкуренції в галузі;</a:t>
            </a:r>
          </a:p>
          <a:p>
            <a:r>
              <a:rPr lang="uk-UA" dirty="0" smtClean="0"/>
              <a:t>криза </a:t>
            </a:r>
            <a:r>
              <a:rPr lang="uk-UA" dirty="0"/>
              <a:t>галузі;</a:t>
            </a:r>
          </a:p>
          <a:p>
            <a:r>
              <a:rPr lang="uk-UA" dirty="0" smtClean="0"/>
              <a:t>сезонні </a:t>
            </a:r>
            <a:r>
              <a:rPr lang="uk-UA" dirty="0"/>
              <a:t>коливання;</a:t>
            </a:r>
          </a:p>
          <a:p>
            <a:r>
              <a:rPr lang="uk-UA" dirty="0" smtClean="0"/>
              <a:t>збільшення </a:t>
            </a:r>
            <a:r>
              <a:rPr lang="uk-UA" dirty="0"/>
              <a:t>монополізму на ринку;</a:t>
            </a:r>
          </a:p>
          <a:p>
            <a:r>
              <a:rPr lang="uk-UA" dirty="0" smtClean="0"/>
              <a:t>дискримінація </a:t>
            </a:r>
            <a:r>
              <a:rPr lang="uk-UA" dirty="0"/>
              <a:t>підприємства органами влади та управління;</a:t>
            </a:r>
          </a:p>
          <a:p>
            <a:r>
              <a:rPr lang="uk-UA" dirty="0" smtClean="0"/>
              <a:t>політична </a:t>
            </a:r>
            <a:r>
              <a:rPr lang="uk-UA" dirty="0"/>
              <a:t>нестабільність у країні перебування підприємства чи в країнах виробників-постачальників сировини;</a:t>
            </a:r>
          </a:p>
          <a:p>
            <a:r>
              <a:rPr lang="uk-UA" dirty="0" smtClean="0"/>
              <a:t>конфлікти </a:t>
            </a:r>
            <a:r>
              <a:rPr lang="uk-UA" dirty="0"/>
              <a:t>між власниками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5955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Фактори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sz="2800" dirty="0"/>
              <a:t>1. Зовнішні (екзогенні) фактори, що не залежать від діяльності </a:t>
            </a:r>
            <a:r>
              <a:rPr lang="uk-UA" sz="2800" dirty="0" smtClean="0"/>
              <a:t>підприємства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92925" y="2116974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Вплив зовнішніх факторів кризи має найчастіше стратегічний характер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Зовнішні фактори </a:t>
            </a:r>
            <a:r>
              <a:rPr lang="uk-UA" dirty="0"/>
              <a:t>зумовлюють фінансову кризу на підприємстві, де менеджмент неправильно чи несвоєчасно реагує на них, тобто якщо відсутня чи неправильно функціонує система раннього запобігання і реагування, однією з </a:t>
            </a:r>
            <a:r>
              <a:rPr lang="uk-UA" dirty="0" smtClean="0"/>
              <a:t>умов </a:t>
            </a:r>
            <a:r>
              <a:rPr lang="uk-UA" dirty="0"/>
              <a:t>якої є прогнозування банкрутства.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3974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Фактори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sz="2800" dirty="0"/>
              <a:t>2. Внутрішні (ендогенні) фактори, що залежать від </a:t>
            </a:r>
            <a:r>
              <a:rPr lang="uk-UA" sz="2800" dirty="0" smtClean="0"/>
              <a:t>підприємства:</a:t>
            </a:r>
            <a:endParaRPr lang="uk-UA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92925" y="2116974"/>
            <a:ext cx="8915400" cy="37776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uk-UA" dirty="0"/>
          </a:p>
          <a:p>
            <a:r>
              <a:rPr lang="uk-UA" dirty="0" smtClean="0"/>
              <a:t>низька </a:t>
            </a:r>
            <a:r>
              <a:rPr lang="uk-UA" dirty="0"/>
              <a:t>наявність менеджменту;</a:t>
            </a:r>
          </a:p>
          <a:p>
            <a:r>
              <a:rPr lang="uk-UA" dirty="0" smtClean="0"/>
              <a:t>дефіцити </a:t>
            </a:r>
            <a:r>
              <a:rPr lang="uk-UA" dirty="0"/>
              <a:t>в організації структури;</a:t>
            </a:r>
          </a:p>
          <a:p>
            <a:r>
              <a:rPr lang="uk-UA" dirty="0" smtClean="0"/>
              <a:t>низький </a:t>
            </a:r>
            <a:r>
              <a:rPr lang="uk-UA" dirty="0"/>
              <a:t>рівень кваліфікації персоналу;</a:t>
            </a:r>
          </a:p>
          <a:p>
            <a:r>
              <a:rPr lang="uk-UA" dirty="0" smtClean="0"/>
              <a:t>недоліки </a:t>
            </a:r>
            <a:r>
              <a:rPr lang="uk-UA" dirty="0"/>
              <a:t>у виробничій сфері;</a:t>
            </a:r>
          </a:p>
          <a:p>
            <a:r>
              <a:rPr lang="uk-UA" dirty="0" smtClean="0"/>
              <a:t>порушення </a:t>
            </a:r>
            <a:r>
              <a:rPr lang="uk-UA" dirty="0"/>
              <a:t>в постачаннях;</a:t>
            </a:r>
          </a:p>
          <a:p>
            <a:r>
              <a:rPr lang="uk-UA" dirty="0" smtClean="0"/>
              <a:t>низький </a:t>
            </a:r>
            <a:r>
              <a:rPr lang="uk-UA" dirty="0"/>
              <a:t>рівень маркетингу і втрати ринків збуту продукції;</a:t>
            </a:r>
          </a:p>
          <a:p>
            <a:r>
              <a:rPr lang="uk-UA" dirty="0" smtClean="0"/>
              <a:t>помилки </a:t>
            </a:r>
            <a:r>
              <a:rPr lang="uk-UA" dirty="0"/>
              <a:t>в інвестиційній політиці;</a:t>
            </a:r>
          </a:p>
          <a:p>
            <a:r>
              <a:rPr lang="uk-UA" dirty="0" smtClean="0"/>
              <a:t>відсутність </a:t>
            </a:r>
            <a:r>
              <a:rPr lang="uk-UA" dirty="0"/>
              <a:t>інновацій і раціоналізаторства;</a:t>
            </a:r>
          </a:p>
          <a:p>
            <a:r>
              <a:rPr lang="uk-UA" dirty="0" smtClean="0"/>
              <a:t>дефіцит </a:t>
            </a:r>
            <a:r>
              <a:rPr lang="uk-UA" dirty="0"/>
              <a:t>у фінансуванні;</a:t>
            </a:r>
          </a:p>
          <a:p>
            <a:r>
              <a:rPr lang="uk-UA" dirty="0" smtClean="0"/>
              <a:t>відсутність </a:t>
            </a:r>
            <a:r>
              <a:rPr lang="uk-UA" dirty="0"/>
              <a:t>або незадовільна робота служб контролінгу (планування, аналіз, інформаційне забезпечення, контроль).</a:t>
            </a:r>
          </a:p>
        </p:txBody>
      </p:sp>
    </p:spTree>
    <p:extLst>
      <p:ext uri="{BB962C8B-B14F-4D97-AF65-F5344CB8AC3E}">
        <p14:creationId xmlns:p14="http://schemas.microsoft.com/office/powerpoint/2010/main" val="621758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Типові </a:t>
            </a:r>
            <a:r>
              <a:rPr lang="uk-UA" sz="2800" b="1" dirty="0">
                <a:solidFill>
                  <a:srgbClr val="C00000"/>
                </a:solidFill>
              </a:rPr>
              <a:t>наслідки впливу причин і факторів на фінансово-господарський потенціал підприємства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uk-UA" dirty="0"/>
          </a:p>
          <a:p>
            <a:pPr lvl="0"/>
            <a:r>
              <a:rPr lang="uk-UA" dirty="0"/>
              <a:t>втрата клієнтів і покупців готової продукції;</a:t>
            </a:r>
          </a:p>
          <a:p>
            <a:pPr lvl="0"/>
            <a:r>
              <a:rPr lang="uk-UA" dirty="0"/>
              <a:t>зменшення кількості замовлень і контрактів з продажу продукції;</a:t>
            </a:r>
          </a:p>
          <a:p>
            <a:pPr lvl="0"/>
            <a:r>
              <a:rPr lang="uk-UA" dirty="0"/>
              <a:t>неритмічність виробництва;</a:t>
            </a:r>
          </a:p>
          <a:p>
            <a:pPr lvl="0"/>
            <a:r>
              <a:rPr lang="uk-UA" dirty="0"/>
              <a:t>збільшення собівартості та різке зниження продуктивності праці;</a:t>
            </a:r>
          </a:p>
          <a:p>
            <a:pPr lvl="0"/>
            <a:r>
              <a:rPr lang="uk-UA" dirty="0"/>
              <a:t>збільшення розміру неліквідних оборотних коштів і наявність наднормативних запасів;</a:t>
            </a:r>
          </a:p>
          <a:p>
            <a:pPr lvl="0"/>
            <a:r>
              <a:rPr lang="uk-UA" dirty="0"/>
              <a:t>поява внутрішньовиробничих конфліктів і зростання плинності кадрів;</a:t>
            </a:r>
          </a:p>
          <a:p>
            <a:pPr lvl="0"/>
            <a:r>
              <a:rPr lang="uk-UA" dirty="0"/>
              <a:t>підвищення тиску на ціни;</a:t>
            </a:r>
          </a:p>
          <a:p>
            <a:r>
              <a:rPr lang="uk-UA" dirty="0"/>
              <a:t>постійне зменшення обсягів реалізації і, як наслідок, недоодержання виторгу від реалізації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3364385333"/>
      </p:ext>
    </p:extLst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927</TotalTime>
  <Words>2294</Words>
  <Application>Microsoft Office PowerPoint</Application>
  <PresentationFormat>Широкий екран</PresentationFormat>
  <Paragraphs>210</Paragraphs>
  <Slides>32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32</vt:i4>
      </vt:variant>
    </vt:vector>
  </HeadingPairs>
  <TitlesOfParts>
    <vt:vector size="37" baseType="lpstr">
      <vt:lpstr>Arial</vt:lpstr>
      <vt:lpstr>Century Gothic</vt:lpstr>
      <vt:lpstr>Times New Roman</vt:lpstr>
      <vt:lpstr>Wingdings 3</vt:lpstr>
      <vt:lpstr>Пасмо</vt:lpstr>
      <vt:lpstr>Лекція №8-9. Система антикризового управління потенціалом та інструменти протидії кризовим процесам </vt:lpstr>
      <vt:lpstr>1. Характеристика кризового стану потенціалу підприємства</vt:lpstr>
      <vt:lpstr>Сучасне уявлення про сутність кризи можна охарактеризувати за допомогою таких ознак</vt:lpstr>
      <vt:lpstr>Криза – не тільки негативне явище. Під час криз виникають можливості, які не з’являються в інший час. </vt:lpstr>
      <vt:lpstr>Параметри кризи </vt:lpstr>
      <vt:lpstr>Фактори 1. Зовнішні (екзогенні) фактори, що не залежать від діяльності підприємства:</vt:lpstr>
      <vt:lpstr>Фактори 1. Зовнішні (екзогенні) фактори, що не залежать від діяльності підприємства</vt:lpstr>
      <vt:lpstr>Фактори 2. Внутрішні (ендогенні) фактори, що залежать від підприємства:</vt:lpstr>
      <vt:lpstr>Типові наслідки впливу причин і факторів на фінансово-господарський потенціал підприємства</vt:lpstr>
      <vt:lpstr>Види криз потенціалу  підприємства</vt:lpstr>
      <vt:lpstr>1. Криза стратегії</vt:lpstr>
      <vt:lpstr>2. Криза прибутковості</vt:lpstr>
      <vt:lpstr>3. Криза ліквідності</vt:lpstr>
      <vt:lpstr>Стадії криз потенціалу  підприємства</vt:lpstr>
      <vt:lpstr>СЖЦ: народження</vt:lpstr>
      <vt:lpstr>СЖЦ: старт (народження)</vt:lpstr>
      <vt:lpstr>СЖЦ: стабілізація (рання зрілість)</vt:lpstr>
      <vt:lpstr>СЖЦ: Експансія (зрілість)</vt:lpstr>
      <vt:lpstr>СЖЦ: Спад (старіння)</vt:lpstr>
      <vt:lpstr>СЖЦ: Вихід</vt:lpstr>
      <vt:lpstr>СЖЦ: Відродження</vt:lpstr>
      <vt:lpstr>Презентація PowerPoint</vt:lpstr>
      <vt:lpstr>2. Концепція антикризового управління потенціалом підприємства </vt:lpstr>
      <vt:lpstr>Презентація PowerPoint</vt:lpstr>
      <vt:lpstr>Антикризовому управлінню підприємством притаманні ті ж функції, що і звичайному управлінню, але кожна з них зазнає істотних змін:  </vt:lpstr>
      <vt:lpstr>Презентація PowerPoint</vt:lpstr>
      <vt:lpstr>Презентація PowerPoint</vt:lpstr>
      <vt:lpstr>Система антикризового управління базується на певних постулатах, до основних належать такі: </vt:lpstr>
      <vt:lpstr>Презентація PowerPoint</vt:lpstr>
      <vt:lpstr>Реалізація політики антикризового управління підприємством при загрозі банкрутства передбачає виконання таких заходів. </vt:lpstr>
      <vt:lpstr>Реалізація політики антикризового управління підприємством при загрозі банкрутства передбачає виконання таких заходів. 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№6. Система управління формуванням і використанням трудового потенціалу підприємства</dc:title>
  <dc:creator>Денисюк Олена Григорівна</dc:creator>
  <cp:lastModifiedBy>Денисюк Олена Григорівна</cp:lastModifiedBy>
  <cp:revision>43</cp:revision>
  <dcterms:created xsi:type="dcterms:W3CDTF">2021-03-31T12:29:39Z</dcterms:created>
  <dcterms:modified xsi:type="dcterms:W3CDTF">2021-04-28T13:23:41Z</dcterms:modified>
</cp:coreProperties>
</file>