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4" r:id="rId3"/>
    <p:sldId id="285" r:id="rId4"/>
    <p:sldId id="293" r:id="rId5"/>
    <p:sldId id="294" r:id="rId6"/>
    <p:sldId id="295" r:id="rId7"/>
    <p:sldId id="296" r:id="rId8"/>
    <p:sldId id="312" r:id="rId9"/>
    <p:sldId id="313" r:id="rId10"/>
    <p:sldId id="314" r:id="rId11"/>
    <p:sldId id="315" r:id="rId12"/>
    <p:sldId id="316" r:id="rId13"/>
    <p:sldId id="317" r:id="rId14"/>
    <p:sldId id="318" r:id="rId15"/>
    <p:sldId id="319" r:id="rId16"/>
    <p:sldId id="320" r:id="rId17"/>
    <p:sldId id="321" r:id="rId18"/>
    <p:sldId id="322" r:id="rId19"/>
    <p:sldId id="323" r:id="rId20"/>
    <p:sldId id="324" r:id="rId21"/>
    <p:sldId id="325" r:id="rId22"/>
    <p:sldId id="326" r:id="rId23"/>
    <p:sldId id="327" r:id="rId24"/>
    <p:sldId id="328" r:id="rId25"/>
    <p:sldId id="329" r:id="rId26"/>
    <p:sldId id="330" r:id="rId27"/>
    <p:sldId id="297" r:id="rId28"/>
    <p:sldId id="298" r:id="rId29"/>
    <p:sldId id="299" r:id="rId30"/>
    <p:sldId id="300" r:id="rId31"/>
    <p:sldId id="302" r:id="rId32"/>
    <p:sldId id="304" r:id="rId33"/>
    <p:sldId id="305" r:id="rId34"/>
    <p:sldId id="306" r:id="rId35"/>
    <p:sldId id="282" r:id="rId3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67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uk-U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uk-UA"/>
          </a:p>
        </p:txBody>
      </p:sp>
      <p:sp>
        <p:nvSpPr>
          <p:cNvPr id="4" name="Date Placeholder 3"/>
          <p:cNvSpPr>
            <a:spLocks noGrp="1"/>
          </p:cNvSpPr>
          <p:nvPr>
            <p:ph type="dt" sz="half" idx="10"/>
          </p:nvPr>
        </p:nvSpPr>
        <p:spPr/>
        <p:txBody>
          <a:bodyPr/>
          <a:lstStyle/>
          <a:p>
            <a:fld id="{79AEE44E-1649-4AF0-80E7-5BD996C53B7B}" type="datetimeFigureOut">
              <a:rPr lang="uk-UA" smtClean="0"/>
              <a:t>21.03.2023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1BDF9FBA-6E41-4CC5-8A83-96C5480C6232}" type="slidenum">
              <a:rPr lang="uk-UA" smtClean="0"/>
              <a:t>‹#›</a:t>
            </a:fld>
            <a:endParaRPr lang="uk-UA"/>
          </a:p>
        </p:txBody>
      </p:sp>
    </p:spTree>
    <p:extLst>
      <p:ext uri="{BB962C8B-B14F-4D97-AF65-F5344CB8AC3E}">
        <p14:creationId xmlns:p14="http://schemas.microsoft.com/office/powerpoint/2010/main" val="1892871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uk-U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k-UA"/>
          </a:p>
        </p:txBody>
      </p:sp>
      <p:sp>
        <p:nvSpPr>
          <p:cNvPr id="4" name="Date Placeholder 3"/>
          <p:cNvSpPr>
            <a:spLocks noGrp="1"/>
          </p:cNvSpPr>
          <p:nvPr>
            <p:ph type="dt" sz="half" idx="10"/>
          </p:nvPr>
        </p:nvSpPr>
        <p:spPr/>
        <p:txBody>
          <a:bodyPr/>
          <a:lstStyle/>
          <a:p>
            <a:fld id="{79AEE44E-1649-4AF0-80E7-5BD996C53B7B}" type="datetimeFigureOut">
              <a:rPr lang="uk-UA" smtClean="0"/>
              <a:t>21.03.2023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1BDF9FBA-6E41-4CC5-8A83-96C5480C6232}" type="slidenum">
              <a:rPr lang="uk-UA" smtClean="0"/>
              <a:t>‹#›</a:t>
            </a:fld>
            <a:endParaRPr lang="uk-UA"/>
          </a:p>
        </p:txBody>
      </p:sp>
    </p:spTree>
    <p:extLst>
      <p:ext uri="{BB962C8B-B14F-4D97-AF65-F5344CB8AC3E}">
        <p14:creationId xmlns:p14="http://schemas.microsoft.com/office/powerpoint/2010/main" val="2385512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uk-U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k-UA"/>
          </a:p>
        </p:txBody>
      </p:sp>
      <p:sp>
        <p:nvSpPr>
          <p:cNvPr id="4" name="Date Placeholder 3"/>
          <p:cNvSpPr>
            <a:spLocks noGrp="1"/>
          </p:cNvSpPr>
          <p:nvPr>
            <p:ph type="dt" sz="half" idx="10"/>
          </p:nvPr>
        </p:nvSpPr>
        <p:spPr/>
        <p:txBody>
          <a:bodyPr/>
          <a:lstStyle/>
          <a:p>
            <a:fld id="{79AEE44E-1649-4AF0-80E7-5BD996C53B7B}" type="datetimeFigureOut">
              <a:rPr lang="uk-UA" smtClean="0"/>
              <a:t>21.03.2023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1BDF9FBA-6E41-4CC5-8A83-96C5480C6232}" type="slidenum">
              <a:rPr lang="uk-UA" smtClean="0"/>
              <a:t>‹#›</a:t>
            </a:fld>
            <a:endParaRPr lang="uk-UA"/>
          </a:p>
        </p:txBody>
      </p:sp>
    </p:spTree>
    <p:extLst>
      <p:ext uri="{BB962C8B-B14F-4D97-AF65-F5344CB8AC3E}">
        <p14:creationId xmlns:p14="http://schemas.microsoft.com/office/powerpoint/2010/main" val="3092551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uk-U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k-UA"/>
          </a:p>
        </p:txBody>
      </p:sp>
      <p:sp>
        <p:nvSpPr>
          <p:cNvPr id="4" name="Date Placeholder 3"/>
          <p:cNvSpPr>
            <a:spLocks noGrp="1"/>
          </p:cNvSpPr>
          <p:nvPr>
            <p:ph type="dt" sz="half" idx="10"/>
          </p:nvPr>
        </p:nvSpPr>
        <p:spPr/>
        <p:txBody>
          <a:bodyPr/>
          <a:lstStyle/>
          <a:p>
            <a:fld id="{79AEE44E-1649-4AF0-80E7-5BD996C53B7B}" type="datetimeFigureOut">
              <a:rPr lang="uk-UA" smtClean="0"/>
              <a:t>21.03.2023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1BDF9FBA-6E41-4CC5-8A83-96C5480C6232}" type="slidenum">
              <a:rPr lang="uk-UA" smtClean="0"/>
              <a:t>‹#›</a:t>
            </a:fld>
            <a:endParaRPr lang="uk-UA"/>
          </a:p>
        </p:txBody>
      </p:sp>
    </p:spTree>
    <p:extLst>
      <p:ext uri="{BB962C8B-B14F-4D97-AF65-F5344CB8AC3E}">
        <p14:creationId xmlns:p14="http://schemas.microsoft.com/office/powerpoint/2010/main" val="3941909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uk-U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AEE44E-1649-4AF0-80E7-5BD996C53B7B}" type="datetimeFigureOut">
              <a:rPr lang="uk-UA" smtClean="0"/>
              <a:t>21.03.2023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1BDF9FBA-6E41-4CC5-8A83-96C5480C6232}" type="slidenum">
              <a:rPr lang="uk-UA" smtClean="0"/>
              <a:t>‹#›</a:t>
            </a:fld>
            <a:endParaRPr lang="uk-UA"/>
          </a:p>
        </p:txBody>
      </p:sp>
    </p:spTree>
    <p:extLst>
      <p:ext uri="{BB962C8B-B14F-4D97-AF65-F5344CB8AC3E}">
        <p14:creationId xmlns:p14="http://schemas.microsoft.com/office/powerpoint/2010/main" val="3767290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uk-U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k-U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k-UA"/>
          </a:p>
        </p:txBody>
      </p:sp>
      <p:sp>
        <p:nvSpPr>
          <p:cNvPr id="5" name="Date Placeholder 4"/>
          <p:cNvSpPr>
            <a:spLocks noGrp="1"/>
          </p:cNvSpPr>
          <p:nvPr>
            <p:ph type="dt" sz="half" idx="10"/>
          </p:nvPr>
        </p:nvSpPr>
        <p:spPr/>
        <p:txBody>
          <a:bodyPr/>
          <a:lstStyle/>
          <a:p>
            <a:fld id="{79AEE44E-1649-4AF0-80E7-5BD996C53B7B}" type="datetimeFigureOut">
              <a:rPr lang="uk-UA" smtClean="0"/>
              <a:t>21.03.2023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1BDF9FBA-6E41-4CC5-8A83-96C5480C6232}" type="slidenum">
              <a:rPr lang="uk-UA" smtClean="0"/>
              <a:t>‹#›</a:t>
            </a:fld>
            <a:endParaRPr lang="uk-UA"/>
          </a:p>
        </p:txBody>
      </p:sp>
    </p:spTree>
    <p:extLst>
      <p:ext uri="{BB962C8B-B14F-4D97-AF65-F5344CB8AC3E}">
        <p14:creationId xmlns:p14="http://schemas.microsoft.com/office/powerpoint/2010/main" val="335331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uk-U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k-U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k-UA"/>
          </a:p>
        </p:txBody>
      </p:sp>
      <p:sp>
        <p:nvSpPr>
          <p:cNvPr id="7" name="Date Placeholder 6"/>
          <p:cNvSpPr>
            <a:spLocks noGrp="1"/>
          </p:cNvSpPr>
          <p:nvPr>
            <p:ph type="dt" sz="half" idx="10"/>
          </p:nvPr>
        </p:nvSpPr>
        <p:spPr/>
        <p:txBody>
          <a:bodyPr/>
          <a:lstStyle/>
          <a:p>
            <a:fld id="{79AEE44E-1649-4AF0-80E7-5BD996C53B7B}" type="datetimeFigureOut">
              <a:rPr lang="uk-UA" smtClean="0"/>
              <a:t>21.03.2023</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1BDF9FBA-6E41-4CC5-8A83-96C5480C6232}" type="slidenum">
              <a:rPr lang="uk-UA" smtClean="0"/>
              <a:t>‹#›</a:t>
            </a:fld>
            <a:endParaRPr lang="uk-UA"/>
          </a:p>
        </p:txBody>
      </p:sp>
    </p:spTree>
    <p:extLst>
      <p:ext uri="{BB962C8B-B14F-4D97-AF65-F5344CB8AC3E}">
        <p14:creationId xmlns:p14="http://schemas.microsoft.com/office/powerpoint/2010/main" val="162124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uk-UA"/>
          </a:p>
        </p:txBody>
      </p:sp>
      <p:sp>
        <p:nvSpPr>
          <p:cNvPr id="3" name="Date Placeholder 2"/>
          <p:cNvSpPr>
            <a:spLocks noGrp="1"/>
          </p:cNvSpPr>
          <p:nvPr>
            <p:ph type="dt" sz="half" idx="10"/>
          </p:nvPr>
        </p:nvSpPr>
        <p:spPr/>
        <p:txBody>
          <a:bodyPr/>
          <a:lstStyle/>
          <a:p>
            <a:fld id="{79AEE44E-1649-4AF0-80E7-5BD996C53B7B}" type="datetimeFigureOut">
              <a:rPr lang="uk-UA" smtClean="0"/>
              <a:t>21.03.2023</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1BDF9FBA-6E41-4CC5-8A83-96C5480C6232}" type="slidenum">
              <a:rPr lang="uk-UA" smtClean="0"/>
              <a:t>‹#›</a:t>
            </a:fld>
            <a:endParaRPr lang="uk-UA"/>
          </a:p>
        </p:txBody>
      </p:sp>
    </p:spTree>
    <p:extLst>
      <p:ext uri="{BB962C8B-B14F-4D97-AF65-F5344CB8AC3E}">
        <p14:creationId xmlns:p14="http://schemas.microsoft.com/office/powerpoint/2010/main" val="1926956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AEE44E-1649-4AF0-80E7-5BD996C53B7B}" type="datetimeFigureOut">
              <a:rPr lang="uk-UA" smtClean="0"/>
              <a:t>21.03.2023</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1BDF9FBA-6E41-4CC5-8A83-96C5480C6232}" type="slidenum">
              <a:rPr lang="uk-UA" smtClean="0"/>
              <a:t>‹#›</a:t>
            </a:fld>
            <a:endParaRPr lang="uk-UA"/>
          </a:p>
        </p:txBody>
      </p:sp>
    </p:spTree>
    <p:extLst>
      <p:ext uri="{BB962C8B-B14F-4D97-AF65-F5344CB8AC3E}">
        <p14:creationId xmlns:p14="http://schemas.microsoft.com/office/powerpoint/2010/main" val="3607085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uk-U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k-U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AEE44E-1649-4AF0-80E7-5BD996C53B7B}" type="datetimeFigureOut">
              <a:rPr lang="uk-UA" smtClean="0"/>
              <a:t>21.03.2023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1BDF9FBA-6E41-4CC5-8A83-96C5480C6232}" type="slidenum">
              <a:rPr lang="uk-UA" smtClean="0"/>
              <a:t>‹#›</a:t>
            </a:fld>
            <a:endParaRPr lang="uk-UA"/>
          </a:p>
        </p:txBody>
      </p:sp>
    </p:spTree>
    <p:extLst>
      <p:ext uri="{BB962C8B-B14F-4D97-AF65-F5344CB8AC3E}">
        <p14:creationId xmlns:p14="http://schemas.microsoft.com/office/powerpoint/2010/main" val="1325219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uk-U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AEE44E-1649-4AF0-80E7-5BD996C53B7B}" type="datetimeFigureOut">
              <a:rPr lang="uk-UA" smtClean="0"/>
              <a:t>21.03.2023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1BDF9FBA-6E41-4CC5-8A83-96C5480C6232}" type="slidenum">
              <a:rPr lang="uk-UA" smtClean="0"/>
              <a:t>‹#›</a:t>
            </a:fld>
            <a:endParaRPr lang="uk-UA"/>
          </a:p>
        </p:txBody>
      </p:sp>
    </p:spTree>
    <p:extLst>
      <p:ext uri="{BB962C8B-B14F-4D97-AF65-F5344CB8AC3E}">
        <p14:creationId xmlns:p14="http://schemas.microsoft.com/office/powerpoint/2010/main" val="2807621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uk-U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k-U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AEE44E-1649-4AF0-80E7-5BD996C53B7B}" type="datetimeFigureOut">
              <a:rPr lang="uk-UA" smtClean="0"/>
              <a:t>21.03.2023</a:t>
            </a:fld>
            <a:endParaRPr lang="uk-U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DF9FBA-6E41-4CC5-8A83-96C5480C6232}" type="slidenum">
              <a:rPr lang="uk-UA" smtClean="0"/>
              <a:t>‹#›</a:t>
            </a:fld>
            <a:endParaRPr lang="uk-UA"/>
          </a:p>
        </p:txBody>
      </p:sp>
    </p:spTree>
    <p:extLst>
      <p:ext uri="{BB962C8B-B14F-4D97-AF65-F5344CB8AC3E}">
        <p14:creationId xmlns:p14="http://schemas.microsoft.com/office/powerpoint/2010/main" val="30680391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06306" y="1791346"/>
            <a:ext cx="10001060" cy="3450610"/>
          </a:xfrm>
        </p:spPr>
        <p:txBody>
          <a:bodyPr>
            <a:noAutofit/>
          </a:bodyPr>
          <a:lstStyle/>
          <a:p>
            <a:endParaRPr lang="uk-UA" sz="2800" b="1" dirty="0" smtClean="0"/>
          </a:p>
          <a:p>
            <a:r>
              <a:rPr lang="uk-UA" sz="4400" b="1" dirty="0" smtClean="0"/>
              <a:t>Лекція 8</a:t>
            </a:r>
            <a:endParaRPr lang="uk-UA" sz="4400" b="1" dirty="0"/>
          </a:p>
          <a:p>
            <a:endParaRPr lang="uk-UA" sz="3200" b="1" dirty="0" smtClean="0"/>
          </a:p>
          <a:p>
            <a:r>
              <a:rPr lang="uk-UA" sz="4400" b="1" dirty="0" smtClean="0"/>
              <a:t>Протокол маршрутизації </a:t>
            </a:r>
            <a:r>
              <a:rPr lang="en-US" sz="4400" b="1" dirty="0" smtClean="0"/>
              <a:t>EIGRP</a:t>
            </a:r>
            <a:endParaRPr lang="uk-UA" sz="4400" b="1" dirty="0"/>
          </a:p>
        </p:txBody>
      </p:sp>
    </p:spTree>
    <p:extLst>
      <p:ext uri="{BB962C8B-B14F-4D97-AF65-F5344CB8AC3E}">
        <p14:creationId xmlns:p14="http://schemas.microsoft.com/office/powerpoint/2010/main" val="41270512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5757" y="217283"/>
            <a:ext cx="11126709" cy="6437014"/>
          </a:xfrm>
        </p:spPr>
        <p:txBody>
          <a:bodyPr>
            <a:normAutofit/>
          </a:bodyPr>
          <a:lstStyle/>
          <a:p>
            <a:pPr marL="0" indent="0">
              <a:buNone/>
            </a:pPr>
            <a:r>
              <a:rPr lang="uk-UA" sz="1600" dirty="0"/>
              <a:t>Далі розглянемо запис для можливого наступного маршруту із наведеного вище прикладу:</a:t>
            </a:r>
          </a:p>
        </p:txBody>
      </p:sp>
      <p:sp>
        <p:nvSpPr>
          <p:cNvPr id="2" name="Rectangle 1"/>
          <p:cNvSpPr>
            <a:spLocks noChangeArrowheads="1"/>
          </p:cNvSpPr>
          <p:nvPr/>
        </p:nvSpPr>
        <p:spPr bwMode="auto">
          <a:xfrm>
            <a:off x="929149" y="649898"/>
            <a:ext cx="3853940" cy="307777"/>
          </a:xfrm>
          <a:prstGeom prst="rect">
            <a:avLst/>
          </a:prstGeom>
          <a:solidFill>
            <a:schemeClr val="tx1"/>
          </a:solid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chemeClr val="bg1"/>
                </a:solidFill>
                <a:effectLst/>
                <a:latin typeface="SFMono-Regular"/>
              </a:rPr>
              <a:t>via 10.1.1.6 (28416/2816), GigabitEthernet0/2</a:t>
            </a:r>
            <a:r>
              <a:rPr kumimoji="0" lang="ru-RU" altLang="ru-RU" sz="1400" b="0" i="0" u="none" strike="noStrike" cap="none" normalizeH="0" baseline="0" smtClean="0">
                <a:ln>
                  <a:noFill/>
                </a:ln>
                <a:solidFill>
                  <a:schemeClr val="bg1"/>
                </a:solidFill>
                <a:effectLst/>
              </a:rPr>
              <a:t> </a:t>
            </a:r>
            <a:endParaRPr kumimoji="0" lang="ru-RU" altLang="ru-RU" sz="1400" b="0" i="0" u="none" strike="noStrike" cap="none" normalizeH="0" baseline="0" smtClean="0">
              <a:ln>
                <a:noFill/>
              </a:ln>
              <a:solidFill>
                <a:schemeClr val="bg1"/>
              </a:solidFill>
              <a:effectLst/>
              <a:latin typeface="Arial" panose="020B0604020202020204" pitchFamily="34" charset="0"/>
            </a:endParaRPr>
          </a:p>
        </p:txBody>
      </p:sp>
      <p:sp>
        <p:nvSpPr>
          <p:cNvPr id="4" name="Rectangle 3"/>
          <p:cNvSpPr/>
          <p:nvPr/>
        </p:nvSpPr>
        <p:spPr>
          <a:xfrm>
            <a:off x="805756" y="1104628"/>
            <a:ext cx="11126709" cy="1815882"/>
          </a:xfrm>
          <a:prstGeom prst="rect">
            <a:avLst/>
          </a:prstGeom>
        </p:spPr>
        <p:txBody>
          <a:bodyPr wrap="square">
            <a:spAutoFit/>
          </a:bodyPr>
          <a:lstStyle/>
          <a:p>
            <a:r>
              <a:rPr lang="uk-UA" sz="1600" dirty="0"/>
              <a:t>Частина вихідних даних via 10.1.1.6 каже, що цей маршрут вказує на адресу наступного стрибка 10.1.1.6, який є маршрутизатором OFF3. На інтерфейсі GigabitEthernet0/2 частина результатів показує, що ми виходимо з маршрутизатора OFF1 через інтерфейс Gig0/2. Цей запис має FD 28416 і RD 2816. Однак перш, ніж EIGRP просто сліпо визнає цей резервний шлях можливим наступником, він перевіряє маршрут на відповідність умові здійсненності. Зокрема, процес EIGRP на маршрутизаторі OFF1 запитує, чи RD від маршрутизатора OFF3 менше, ніж FD наступного маршруту. В цьому випадку RD від маршрутизатора OFF3 становить 2816, що дійсно менше ніж FD наступника 3072. Тому маршрут через маршрутизатор OFF3 вважається можливим наступником маршруту.</a:t>
            </a:r>
          </a:p>
        </p:txBody>
      </p:sp>
    </p:spTree>
    <p:extLst>
      <p:ext uri="{BB962C8B-B14F-4D97-AF65-F5344CB8AC3E}">
        <p14:creationId xmlns:p14="http://schemas.microsoft.com/office/powerpoint/2010/main" val="2556780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5757" y="217283"/>
            <a:ext cx="11126709" cy="6437014"/>
          </a:xfrm>
        </p:spPr>
        <p:txBody>
          <a:bodyPr>
            <a:normAutofit/>
          </a:bodyPr>
          <a:lstStyle/>
          <a:p>
            <a:pPr marL="0" indent="0">
              <a:buNone/>
            </a:pPr>
            <a:r>
              <a:rPr lang="uk-UA" sz="1600" dirty="0"/>
              <a:t>Щоб утвердити цю важливу концепцію, розглянемо топологію, наведену нижче. Процес EIGRP на маршрутизаторі OFF1 вивчив три шляхи досягнення мережі 10.1.1.0/24. Однак далі EIGRP повинен визначити, який з цих шляхів є маршрутом-наступником, які (якщо є) шляхи є можливими маршрутами-наступниками, а які (якщо такі є) шляхи не є ні наступником, ні можливим маршрутом-наступником. Результати розрахунків EIGRP наведено у таблиці нижче</a:t>
            </a:r>
            <a:r>
              <a:rPr lang="uk-UA" sz="1600" dirty="0" smtClean="0"/>
              <a:t>.</a:t>
            </a:r>
          </a:p>
          <a:p>
            <a:pPr marL="0" indent="0">
              <a:buNone/>
            </a:pPr>
            <a:endParaRPr lang="uk-UA" sz="1600" dirty="0"/>
          </a:p>
        </p:txBody>
      </p:sp>
      <p:pic>
        <p:nvPicPr>
          <p:cNvPr id="4" name="Picture 3"/>
          <p:cNvPicPr>
            <a:picLocks noChangeAspect="1"/>
          </p:cNvPicPr>
          <p:nvPr/>
        </p:nvPicPr>
        <p:blipFill>
          <a:blip r:embed="rId2"/>
          <a:stretch>
            <a:fillRect/>
          </a:stretch>
        </p:blipFill>
        <p:spPr>
          <a:xfrm>
            <a:off x="909968" y="1143709"/>
            <a:ext cx="5246388" cy="3094232"/>
          </a:xfrm>
          <a:prstGeom prst="rect">
            <a:avLst/>
          </a:prstGeom>
        </p:spPr>
      </p:pic>
      <p:sp>
        <p:nvSpPr>
          <p:cNvPr id="5" name="Rectangle 4"/>
          <p:cNvSpPr/>
          <p:nvPr/>
        </p:nvSpPr>
        <p:spPr>
          <a:xfrm>
            <a:off x="6369111" y="1312296"/>
            <a:ext cx="3721981" cy="338554"/>
          </a:xfrm>
          <a:prstGeom prst="rect">
            <a:avLst/>
          </a:prstGeom>
        </p:spPr>
        <p:txBody>
          <a:bodyPr wrap="none">
            <a:spAutoFit/>
          </a:bodyPr>
          <a:lstStyle/>
          <a:p>
            <a:r>
              <a:rPr lang="uk-UA" sz="1600" dirty="0"/>
              <a:t>Приклади розрахунків Feasible Successor</a:t>
            </a:r>
          </a:p>
        </p:txBody>
      </p:sp>
      <p:pic>
        <p:nvPicPr>
          <p:cNvPr id="13316" name="Picture 4" descr="Примеры расчетов Feasible Success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5259" y="1650850"/>
            <a:ext cx="5636841" cy="127649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37899" y="4178792"/>
            <a:ext cx="11454719" cy="2308324"/>
          </a:xfrm>
          <a:prstGeom prst="rect">
            <a:avLst/>
          </a:prstGeom>
        </p:spPr>
        <p:txBody>
          <a:bodyPr wrap="square">
            <a:spAutoFit/>
          </a:bodyPr>
          <a:lstStyle/>
          <a:p>
            <a:r>
              <a:rPr lang="uk-UA" sz="1600" dirty="0"/>
              <a:t>Використовуючи наведену вище таблицю як розгляд, спочатку розглянемо шлях маршрутизатора OFF1 до мережі 10.1.1.0/24 через маршрутизатор OFF2. З точки зору маршрутизатора OFF2, відстань до мережі 10.1.1.0/24 - це відстань від OFF2 до OFF5 (яка дорівнює 5000) плюс відстань від OFF5 до мережі 10.1.1.0/24 (яка дорівнює 1000). Це дає нам загалом 6000 на відстані від маршрутизатора OFF2 до мережі 10.1.1.0/24. Ця відстань, яку маршрутизатор OFF2 повідомляє маршрутизатору OFF1. Таким чином маршрутизатор OFF1 бачить RD 6000 від маршрутизатора OFF2. Маршрутизатор OFF1, потім додає відстань між собою та маршрутизатором OFF2 (який дорівнює 10 000) до RD від OFF2 (який дорівнює 6000), щоб визначити його FD для досягнення мережі 10.1.1.0/24 становить 16 000 (тобто 10 000 + 6 16000). Процес EIGRP на маршрутизаторі OFF1 виконує аналогічні обчислення шляхів до мережі 10.1.1.0/24 через маршрутизатори OFF3 і OFF4. Нижче наведено розрахунки, що призвели до значень, наведених у таблиці.</a:t>
            </a:r>
          </a:p>
        </p:txBody>
      </p:sp>
    </p:spTree>
    <p:extLst>
      <p:ext uri="{BB962C8B-B14F-4D97-AF65-F5344CB8AC3E}">
        <p14:creationId xmlns:p14="http://schemas.microsoft.com/office/powerpoint/2010/main" val="2482882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расчеты, которые привели к значениям, приведенным в таблице"/>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21096" y="221610"/>
            <a:ext cx="9753600" cy="6477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79987" y="1193775"/>
            <a:ext cx="11312013" cy="2062103"/>
          </a:xfrm>
          <a:prstGeom prst="rect">
            <a:avLst/>
          </a:prstGeom>
        </p:spPr>
        <p:txBody>
          <a:bodyPr wrap="square">
            <a:spAutoFit/>
          </a:bodyPr>
          <a:lstStyle/>
          <a:p>
            <a:r>
              <a:rPr lang="uk-UA" sz="1600" dirty="0"/>
              <a:t>Потім маршрутизатор OFF1 перевіряє результати цих обчислень та визначає, що найкоротша відстань до мережі 10.1.1.0/24 проходить через маршрутизатор OFF2, оскільки шлях через OFF2 має найнижчий FD (16000). Цей шлях, який визначається як найкоротший, вважається наступним маршрутом. Потім маршрутизатор OFF1 намагається визначити, чи відповідає будь-який інший маршрут умові здійсненності EIGRP. Зокрема, маршрутизатор OFF1 перевіряє, щоб побачити, що RD від маршрутизаторів OFF3 або OFF4 менше, ніж FD наступного маршруту. У випадку OFF3 його RD в 11000 дійсно менше, ніж FD наступного маршруту (який становить 16000). Таким чином, шлях до мережі 10.1.1.0/24 через OFF3 кваліфікується як можливий маршрут-наступник. Однак маршрут через OFF4 не підходить, тому що RD OFF4 з 18000 більше, ніж 16000 (FD наступного маршруту). В результаті шлях до мережі 10.1.1.0/24 через маршрутизатор OFF4 не вважається за можливий маршрут-наступник.</a:t>
            </a:r>
          </a:p>
        </p:txBody>
      </p:sp>
    </p:spTree>
    <p:extLst>
      <p:ext uri="{BB962C8B-B14F-4D97-AF65-F5344CB8AC3E}">
        <p14:creationId xmlns:p14="http://schemas.microsoft.com/office/powerpoint/2010/main" val="36236050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5757" y="217283"/>
            <a:ext cx="11126709" cy="6437014"/>
          </a:xfrm>
        </p:spPr>
        <p:txBody>
          <a:bodyPr>
            <a:normAutofit/>
          </a:bodyPr>
          <a:lstStyle/>
          <a:p>
            <a:pPr marL="0" indent="0" algn="ctr">
              <a:buNone/>
            </a:pPr>
            <a:r>
              <a:rPr lang="uk-UA" sz="1600" b="1" dirty="0"/>
              <a:t>Встановлення K-значень у EIGRP </a:t>
            </a:r>
            <a:endParaRPr lang="uk-UA" sz="1600" b="1" dirty="0" smtClean="0"/>
          </a:p>
          <a:p>
            <a:pPr marL="0" indent="0">
              <a:buNone/>
            </a:pPr>
            <a:endParaRPr lang="uk-UA" sz="1600" dirty="0" smtClean="0"/>
          </a:p>
          <a:p>
            <a:pPr marL="0" indent="0">
              <a:buNone/>
            </a:pPr>
            <a:r>
              <a:rPr lang="uk-UA" sz="1600" dirty="0" smtClean="0"/>
              <a:t>Операції </a:t>
            </a:r>
            <a:r>
              <a:rPr lang="uk-UA" sz="1600" dirty="0"/>
              <a:t>EIGRP можуть бути концептуально спрощені у три основні етапи: </a:t>
            </a:r>
            <a:endParaRPr lang="uk-UA" sz="1600" dirty="0" smtClean="0"/>
          </a:p>
          <a:p>
            <a:pPr marL="0" indent="0">
              <a:buNone/>
            </a:pPr>
            <a:r>
              <a:rPr lang="uk-UA" sz="1600" b="1" dirty="0" smtClean="0"/>
              <a:t>Етап </a:t>
            </a:r>
            <a:r>
              <a:rPr lang="uk-UA" sz="1600" b="1" dirty="0"/>
              <a:t>1. Виявлення сусідів: </a:t>
            </a:r>
            <a:r>
              <a:rPr lang="uk-UA" sz="1600" dirty="0"/>
              <a:t>за допомогою обміну вітальними повідомленнями EIGRP-спікер маршрутизатори виявляють один одного, порівнюють параметри (наприклад, номери автономної системи, K-значення та мережеві адреси) та визначають, чи мають вони утворювати сусідство. </a:t>
            </a:r>
            <a:endParaRPr lang="uk-UA" sz="1600" dirty="0" smtClean="0"/>
          </a:p>
          <a:p>
            <a:pPr marL="0" indent="0">
              <a:buNone/>
            </a:pPr>
            <a:r>
              <a:rPr lang="uk-UA" sz="1600" b="1" dirty="0" smtClean="0"/>
              <a:t>Етап </a:t>
            </a:r>
            <a:r>
              <a:rPr lang="uk-UA" sz="1600" b="1" dirty="0"/>
              <a:t>2. Обмін топологіями: </a:t>
            </a:r>
            <a:r>
              <a:rPr lang="uk-UA" sz="1600" dirty="0"/>
              <a:t>якщо сусідні маршрутизатори EIGRP вирішують сформувати сусідство, вони обмінюються своїми повними таблицями топології один з одним. Однак після встановлення сусідства між маршрутизаторами передаються лише зміни існуючої топології. Цей підхід робить EIGRP набагато ефективнішим за протокол маршрутизації, такий як RIP, який оголошує весь свій список відомих мереж через певні інтервали часу</a:t>
            </a:r>
            <a:r>
              <a:rPr lang="uk-UA" sz="1600" dirty="0" smtClean="0"/>
              <a:t>.</a:t>
            </a:r>
          </a:p>
          <a:p>
            <a:pPr marL="0" indent="0">
              <a:buNone/>
            </a:pPr>
            <a:r>
              <a:rPr lang="uk-UA" sz="1600" dirty="0" smtClean="0"/>
              <a:t> </a:t>
            </a:r>
            <a:r>
              <a:rPr lang="uk-UA" sz="1600" b="1" dirty="0"/>
              <a:t>Етап 3. Вибір маршрутів: </a:t>
            </a:r>
            <a:r>
              <a:rPr lang="uk-UA" sz="1600" dirty="0"/>
              <a:t>як тільки таблиця топології EIGRP маршрутизатора заповнена, процес EIGRP перевіряє всі вивчені мережеві маршрути та вибирає найкращий маршрут до кожної мережі. EIGRP вважає, що мережевий маршрут із найнижчою метрикою є найкращим маршрутом до цієї мережі. </a:t>
            </a:r>
            <a:endParaRPr lang="uk-UA" sz="1600" dirty="0" smtClean="0"/>
          </a:p>
          <a:p>
            <a:pPr marL="0" indent="0">
              <a:buNone/>
            </a:pPr>
            <a:endParaRPr lang="uk-UA" sz="1600" dirty="0"/>
          </a:p>
          <a:p>
            <a:pPr marL="0" indent="0">
              <a:buNone/>
            </a:pPr>
            <a:r>
              <a:rPr lang="uk-UA" sz="1600" dirty="0" smtClean="0"/>
              <a:t>В </a:t>
            </a:r>
            <a:r>
              <a:rPr lang="uk-UA" sz="1600" dirty="0"/>
              <a:t>EIGRP, на відміну від OSPF, немає поняття призначеного маршрутизатора (DR) або резервного призначеного маршрутизатора (BDR).</a:t>
            </a:r>
          </a:p>
        </p:txBody>
      </p:sp>
    </p:spTree>
    <p:extLst>
      <p:ext uri="{BB962C8B-B14F-4D97-AF65-F5344CB8AC3E}">
        <p14:creationId xmlns:p14="http://schemas.microsoft.com/office/powerpoint/2010/main" val="18490785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5757" y="217283"/>
            <a:ext cx="11126709" cy="6437014"/>
          </a:xfrm>
        </p:spPr>
        <p:txBody>
          <a:bodyPr>
            <a:normAutofit/>
          </a:bodyPr>
          <a:lstStyle/>
          <a:p>
            <a:pPr marL="0" indent="0" algn="ctr">
              <a:buNone/>
            </a:pPr>
            <a:r>
              <a:rPr lang="uk-UA" sz="1600" b="1" dirty="0"/>
              <a:t>Виявлення сусідів та обмін ТОПОЛОГІЯМИ </a:t>
            </a:r>
            <a:endParaRPr lang="uk-UA" sz="1600" b="1" dirty="0" smtClean="0"/>
          </a:p>
          <a:p>
            <a:pPr marL="0" indent="0">
              <a:buNone/>
            </a:pPr>
            <a:r>
              <a:rPr lang="uk-UA" sz="1600" dirty="0" smtClean="0"/>
              <a:t>Щоб </a:t>
            </a:r>
            <a:r>
              <a:rPr lang="uk-UA" sz="1600" dirty="0"/>
              <a:t>краще зрозуміти, як маршрутизатор EIGRP виявляє своїх сусідів та обмінюється інформацією про топологію з цими сусідами, розглянемо малюнок нижче</a:t>
            </a:r>
            <a:r>
              <a:rPr lang="uk-UA" sz="1600" dirty="0" smtClean="0"/>
              <a:t>.</a:t>
            </a:r>
          </a:p>
          <a:p>
            <a:pPr marL="0" indent="0">
              <a:buNone/>
            </a:pPr>
            <a:endParaRPr lang="uk-UA" sz="1600" dirty="0"/>
          </a:p>
        </p:txBody>
      </p:sp>
      <p:pic>
        <p:nvPicPr>
          <p:cNvPr id="15362" name="Picture 2" descr="Тополог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52" y="1061885"/>
            <a:ext cx="5343171" cy="332904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309419" y="1106131"/>
            <a:ext cx="6800028" cy="4832092"/>
          </a:xfrm>
          <a:prstGeom prst="rect">
            <a:avLst/>
          </a:prstGeom>
        </p:spPr>
        <p:txBody>
          <a:bodyPr wrap="square">
            <a:spAutoFit/>
          </a:bodyPr>
          <a:lstStyle/>
          <a:p>
            <a:r>
              <a:rPr lang="uk-UA" sz="1400" b="1" dirty="0"/>
              <a:t>Крок 1. </a:t>
            </a:r>
            <a:r>
              <a:rPr lang="uk-UA" sz="1400" dirty="0"/>
              <a:t>Маршрутизатор OFF1 хоче бачити, чи є якісь EIGRP-спікер маршрутизатори поза його інтерфейсом Gig 0/1, з яким він міг би, можливо, сформувати сусідство. Таким чином, він здійснює багатоадресну розсилку вітального повідомлення EIGRP (EIGRP Hello) на добре відому EIGRP multicast-адресу 224.0.0.10 з проханням до будь-яких EIGRP-спікер маршрутизаторів, ідентифікувати себе</a:t>
            </a:r>
            <a:r>
              <a:rPr lang="uk-UA" sz="1400" dirty="0" smtClean="0"/>
              <a:t>.</a:t>
            </a:r>
          </a:p>
          <a:p>
            <a:r>
              <a:rPr lang="uk-UA" sz="1400" b="1" dirty="0" smtClean="0"/>
              <a:t>Крок </a:t>
            </a:r>
            <a:r>
              <a:rPr lang="uk-UA" sz="1400" b="1" dirty="0"/>
              <a:t>2. </a:t>
            </a:r>
            <a:r>
              <a:rPr lang="uk-UA" sz="1400" dirty="0"/>
              <a:t>Після отримання вітального повідомлення маршрутизатора OFF1 маршрутизатор OFF2 відправляє одноадресне повідомлення оновлення (unicast Update message) на IP-адресу маршрутизатора OFF1 10.1.1.1. Це оновлення містить повну таблицю топології EIGRP маршрутизатора OFF2. </a:t>
            </a:r>
            <a:endParaRPr lang="uk-UA" sz="1400" dirty="0" smtClean="0"/>
          </a:p>
          <a:p>
            <a:r>
              <a:rPr lang="uk-UA" sz="1400" b="1" dirty="0" smtClean="0"/>
              <a:t>Крок </a:t>
            </a:r>
            <a:r>
              <a:rPr lang="uk-UA" sz="1400" b="1" dirty="0"/>
              <a:t>3. </a:t>
            </a:r>
            <a:r>
              <a:rPr lang="uk-UA" sz="1400" dirty="0"/>
              <a:t>Маршрутизатор OFF1 отримує оновлення маршрутизатора OFF2 та відповідає одноадресним повідомленням підтвердження (Acknowledgement (ACK), надісланим на IP-адресу маршрутизатора OFF2) 10.1.1.2. </a:t>
            </a:r>
            <a:endParaRPr lang="uk-UA" sz="1400" dirty="0" smtClean="0"/>
          </a:p>
          <a:p>
            <a:r>
              <a:rPr lang="uk-UA" sz="1400" b="1" dirty="0" smtClean="0"/>
              <a:t>Крок </a:t>
            </a:r>
            <a:r>
              <a:rPr lang="uk-UA" sz="1400" b="1" dirty="0"/>
              <a:t>4. </a:t>
            </a:r>
            <a:r>
              <a:rPr lang="uk-UA" sz="1400" dirty="0"/>
              <a:t>Потім процес повторюється і ролі змінюються місцями. Зокрема, маршрутизатор OFF2 надсилає вітальне повідомлення на адресу багатоадресної розсилки EIGRP 224.0.0.10. </a:t>
            </a:r>
            <a:endParaRPr lang="uk-UA" sz="1400" dirty="0" smtClean="0"/>
          </a:p>
          <a:p>
            <a:r>
              <a:rPr lang="uk-UA" sz="1400" b="1" dirty="0" smtClean="0"/>
              <a:t>Крок </a:t>
            </a:r>
            <a:r>
              <a:rPr lang="uk-UA" sz="1400" b="1" dirty="0"/>
              <a:t>5. </a:t>
            </a:r>
            <a:r>
              <a:rPr lang="uk-UA" sz="1400" dirty="0"/>
              <a:t>Маршрутизатор OFF1 відповідає вітальне повідомлення маршрутизатора OFF2 одноадресним оновленням (unicast Update), що містить повну таблицю топології EIGRP маршрутизатора OFF1. Це unicast Update досягається IP-адреса маршрутизатора OFF2 10.1.1.2. </a:t>
            </a:r>
            <a:endParaRPr lang="uk-UA" sz="1400" dirty="0" smtClean="0"/>
          </a:p>
          <a:p>
            <a:r>
              <a:rPr lang="uk-UA" sz="1400" b="1" dirty="0" smtClean="0"/>
              <a:t>Крок </a:t>
            </a:r>
            <a:r>
              <a:rPr lang="uk-UA" sz="1400" b="1" dirty="0"/>
              <a:t>6. </a:t>
            </a:r>
            <a:r>
              <a:rPr lang="uk-UA" sz="1400" dirty="0"/>
              <a:t>Маршрутизатор OFF2 отримує інформацію про маршрутизацію маршрутизатора OFF1 та відповідає одноадресним повідомленням ACK, надісланим на IP-адресу маршрутизатора OFF1 10.1.1.1.</a:t>
            </a:r>
          </a:p>
        </p:txBody>
      </p:sp>
    </p:spTree>
    <p:extLst>
      <p:ext uri="{BB962C8B-B14F-4D97-AF65-F5344CB8AC3E}">
        <p14:creationId xmlns:p14="http://schemas.microsoft.com/office/powerpoint/2010/main" val="1418945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5757" y="217283"/>
            <a:ext cx="11126709" cy="6437014"/>
          </a:xfrm>
        </p:spPr>
        <p:txBody>
          <a:bodyPr>
            <a:normAutofit/>
          </a:bodyPr>
          <a:lstStyle/>
          <a:p>
            <a:pPr marL="0" indent="0">
              <a:buNone/>
            </a:pPr>
            <a:r>
              <a:rPr lang="uk-UA" sz="1600" dirty="0"/>
              <a:t>На цьому етапі </a:t>
            </a:r>
            <a:r>
              <a:rPr lang="uk-UA" sz="1600" u="sng" dirty="0"/>
              <a:t>було встановлено сусідство EIGRP між маршрутизаторами OFF1 та OFF2</a:t>
            </a:r>
            <a:r>
              <a:rPr lang="uk-UA" sz="1600" dirty="0"/>
              <a:t>. Маршрутизатори будуть періодично обмінюватися вітальними повідомленнями, щоб підтвердити, що сусід кожного маршрутизатора все ще є. Однак це востаннє, коли маршрутизатори обмінюються своєю повною інформацією про маршрутизацію. Наступні зміни топології оголошуються через часткові оновлення, а не повні оновлення, які використовуються під час створення сусідства. Зверніть увагу, що </a:t>
            </a:r>
            <a:r>
              <a:rPr lang="uk-UA" sz="1600" u="sng" dirty="0"/>
              <a:t>повідомлення оновлення під час встановлення сусіда були надіслані як одноадресні повідомлення</a:t>
            </a:r>
            <a:r>
              <a:rPr lang="uk-UA" sz="1600" dirty="0"/>
              <a:t>. Однак, </a:t>
            </a:r>
            <a:r>
              <a:rPr lang="uk-UA" sz="1600" u="sng" dirty="0"/>
              <a:t>майбутні повідомлення оновлення надсилаються як багатоадресні повідомлення, призначені для 224.0.0.10</a:t>
            </a:r>
            <a:r>
              <a:rPr lang="uk-UA" sz="1600" dirty="0"/>
              <a:t>. Це гарантує, що всі EIGRP-спікер-маршрутизатори на сегменті отримують повідомлення про оновлення. </a:t>
            </a:r>
            <a:endParaRPr lang="uk-UA" sz="1600" dirty="0" smtClean="0"/>
          </a:p>
          <a:p>
            <a:pPr marL="0" indent="0">
              <a:buNone/>
            </a:pPr>
            <a:r>
              <a:rPr lang="uk-UA" sz="1600" dirty="0" smtClean="0"/>
              <a:t>EIGRP </a:t>
            </a:r>
            <a:r>
              <a:rPr lang="uk-UA" sz="1600" dirty="0"/>
              <a:t>має перевагу перед OSPF у тому, як він надсилає свої повідомлення про оновлення. Зокрема, повідомлення про оновлення EIGRP надсилаються з використанням надійного транспортного протоколу (RTP), це означає, що, на відміну від OSPF, якщо повідомлення оновлення буде втрачено під час передачі, воно буде повторно надіслано. </a:t>
            </a:r>
            <a:endParaRPr lang="uk-UA" sz="1600" dirty="0" smtClean="0"/>
          </a:p>
        </p:txBody>
      </p:sp>
    </p:spTree>
    <p:extLst>
      <p:ext uri="{BB962C8B-B14F-4D97-AF65-F5344CB8AC3E}">
        <p14:creationId xmlns:p14="http://schemas.microsoft.com/office/powerpoint/2010/main" val="24373956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5757" y="217283"/>
            <a:ext cx="11126709" cy="6437014"/>
          </a:xfrm>
        </p:spPr>
        <p:txBody>
          <a:bodyPr>
            <a:normAutofit/>
          </a:bodyPr>
          <a:lstStyle/>
          <a:p>
            <a:pPr marL="0" indent="0" algn="ctr">
              <a:buNone/>
            </a:pPr>
            <a:r>
              <a:rPr lang="uk-UA" sz="1600" b="1" dirty="0"/>
              <a:t>ВИБІР МАРШРУТУ </a:t>
            </a:r>
            <a:endParaRPr lang="uk-UA" sz="1600" b="1" dirty="0" smtClean="0"/>
          </a:p>
          <a:p>
            <a:pPr marL="0" indent="0">
              <a:buNone/>
            </a:pPr>
            <a:r>
              <a:rPr lang="uk-UA" sz="1600" dirty="0" smtClean="0"/>
              <a:t>Маршрути</a:t>
            </a:r>
            <a:r>
              <a:rPr lang="uk-UA" sz="1600" dirty="0"/>
              <a:t>, показані в таблиці топології EIGRP, містять метричну інформацію, що вказує, наскільки далеко вона знаходиться від конкретної цільової мережі. Але як саме розраховується ця метрика? Розрахунок метрики EIGRP трохи складніший, ніж із RIP або OSPF. Зокрема, метрика EIGRP за замовчуванням є цілим значенням, заснованим на пропускній здатності та затримці. Також, обчислення метрики може містити інші компоненти. Розглянемо формулу обчислення метрики EIGRP:</a:t>
            </a:r>
          </a:p>
        </p:txBody>
      </p:sp>
      <p:pic>
        <p:nvPicPr>
          <p:cNvPr id="16386" name="Picture 2" descr="формула вычисления метрики EIGR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6233" y="1526457"/>
            <a:ext cx="5587870" cy="136422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73021" y="3216870"/>
            <a:ext cx="11126709" cy="2308324"/>
          </a:xfrm>
          <a:prstGeom prst="rect">
            <a:avLst/>
          </a:prstGeom>
        </p:spPr>
        <p:txBody>
          <a:bodyPr wrap="square">
            <a:spAutoFit/>
          </a:bodyPr>
          <a:lstStyle/>
          <a:p>
            <a:r>
              <a:rPr lang="uk-UA" sz="1600" dirty="0"/>
              <a:t>Зверніть увагу, що розрахунок метрики включає набір K-значень, які є константами, що приймають нульові значення або деякі позитивні цілі числа. Розрахунок також враховує пропускну здатність, затримку, навантаження та надійність (bandwidth, delay, load, reliability). Цікаво, що більшість літератури по EIGRP стверджує, що метрика також заснована на Maximum Transmission Unit (MTU). Проте, як очевидно з формули розрахунку метрики, MTU відсутня. Так у чому ж справа? Чи враховує EIGRP MTU інтерфейсу чи ні</a:t>
            </a:r>
            <a:r>
              <a:rPr lang="uk-UA" sz="1600" dirty="0" smtClean="0"/>
              <a:t>?</a:t>
            </a:r>
          </a:p>
          <a:p>
            <a:endParaRPr lang="uk-UA" sz="1600" dirty="0" smtClean="0"/>
          </a:p>
          <a:p>
            <a:r>
              <a:rPr lang="uk-UA" sz="1600" dirty="0" smtClean="0"/>
              <a:t>На </a:t>
            </a:r>
            <a:r>
              <a:rPr lang="uk-UA" sz="1600" dirty="0"/>
              <a:t>початку розробки EIGRP, MTU був позначений як Тай-брейкер, якщо два маршрути мали однакову метрику, але різні значення MTU. У такій ситуації був би обраний маршрут із вищим MTU. Таким чином, хоча повідомлення про оновлення EIGRP дійсно містить інформацію про MTU, ця інформація безпосередньо не використовується в розрахунках метрик.</a:t>
            </a:r>
          </a:p>
        </p:txBody>
      </p:sp>
    </p:spTree>
    <p:extLst>
      <p:ext uri="{BB962C8B-B14F-4D97-AF65-F5344CB8AC3E}">
        <p14:creationId xmlns:p14="http://schemas.microsoft.com/office/powerpoint/2010/main" val="42810190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5757" y="217283"/>
            <a:ext cx="11126709" cy="6437014"/>
          </a:xfrm>
        </p:spPr>
        <p:txBody>
          <a:bodyPr>
            <a:normAutofit/>
          </a:bodyPr>
          <a:lstStyle/>
          <a:p>
            <a:pPr marL="0" indent="0">
              <a:buNone/>
            </a:pPr>
            <a:r>
              <a:rPr lang="uk-UA" sz="1600" dirty="0"/>
              <a:t>Далі, давайте розглянемо кожен компонент розрахунку метрики EIGRP та tiebreaking MTU: </a:t>
            </a:r>
            <a:endParaRPr lang="uk-UA" sz="1600" dirty="0" smtClean="0"/>
          </a:p>
          <a:p>
            <a:r>
              <a:rPr lang="uk-UA" sz="1600" b="1" dirty="0" smtClean="0"/>
              <a:t>Bandwidth </a:t>
            </a:r>
            <a:r>
              <a:rPr lang="uk-UA" sz="1600" b="1" dirty="0"/>
              <a:t>(Пропускна спроможність)</a:t>
            </a:r>
            <a:r>
              <a:rPr lang="uk-UA" sz="1600" dirty="0"/>
              <a:t>: значення пропускної спроможності, що використовується в розрахунку метрики EIGRP, визначається шляхом поділу 10 000 000 на пропускну спроможність (у Кбіт/с) найповільнішого каналу вздовж шляху до цільової мережі. </a:t>
            </a:r>
            <a:endParaRPr lang="uk-UA" sz="1600" dirty="0" smtClean="0"/>
          </a:p>
          <a:p>
            <a:r>
              <a:rPr lang="uk-UA" sz="1600" b="1" dirty="0" smtClean="0"/>
              <a:t>Delay </a:t>
            </a:r>
            <a:r>
              <a:rPr lang="uk-UA" sz="1600" b="1" dirty="0"/>
              <a:t>(Затримка): </a:t>
            </a:r>
            <a:r>
              <a:rPr lang="uk-UA" sz="1600" dirty="0"/>
              <a:t>на відміну від смуги пропускання, яка є "найслабшою ланкою", значення затримки є кумулятивним. Зокрема, це сума всіх затримок, пов'язаних з усіма інтерфейсами, які використовуються, щоб дістатися до цільової мережі. Вихідні дані команди show interfaces показують затримку інтерфейсу мікросекундах. Проте значення, використовуване для метрики EIGRP, виявляється у десятках мікросекунд. Це означає, що ви підсумовуєте всі затримки вихідного інтерфейсу, як показано у виведенні show interfaces для кожного вихідного інтерфейсу, а потім діліть на 10, щоб отримати одиницю виміру в десятки мікросекунд. </a:t>
            </a:r>
            <a:endParaRPr lang="uk-UA" sz="1600" dirty="0" smtClean="0"/>
          </a:p>
          <a:p>
            <a:r>
              <a:rPr lang="uk-UA" sz="1600" b="1" dirty="0" smtClean="0"/>
              <a:t>Reliability </a:t>
            </a:r>
            <a:r>
              <a:rPr lang="uk-UA" sz="1600" b="1" dirty="0"/>
              <a:t>(Надійність):</a:t>
            </a:r>
            <a:r>
              <a:rPr lang="uk-UA" sz="1600" dirty="0"/>
              <a:t> надійність-це значення, використовуване в чисельнику дробу, з 255 як його знаменник. Значення дробу свідчить про надійність зв'язку. Наприклад, значення надійності 255 вказує на те, що зв'язок надійний на 100 відсотків (тобто 255/255 = 1 = 100 відсотків). </a:t>
            </a:r>
            <a:endParaRPr lang="uk-UA" sz="1600" dirty="0" smtClean="0"/>
          </a:p>
          <a:p>
            <a:r>
              <a:rPr lang="uk-UA" sz="1600" b="1" dirty="0" smtClean="0"/>
              <a:t>Load </a:t>
            </a:r>
            <a:r>
              <a:rPr lang="uk-UA" sz="1600" b="1" dirty="0"/>
              <a:t>(Навантаження):</a:t>
            </a:r>
            <a:r>
              <a:rPr lang="uk-UA" sz="1600" dirty="0"/>
              <a:t> як і надійність, навантаження-це значення, що використовується в чисельнику дробу, з 255 як його знаменник. Значення дробу показує, наскільки зайнята лінія. Наприклад, значення навантаження 1 вказує на те, що лінія завантажена мінімально (тобто 1/255 = 0,004 1%) </a:t>
            </a:r>
            <a:endParaRPr lang="uk-UA" sz="1600" dirty="0" smtClean="0"/>
          </a:p>
          <a:p>
            <a:r>
              <a:rPr lang="uk-UA" sz="1600" b="1" dirty="0" smtClean="0"/>
              <a:t>MTU</a:t>
            </a:r>
            <a:r>
              <a:rPr lang="uk-UA" sz="1600" dirty="0"/>
              <a:t>: хоча він не відображається у Формулі обчислення метрики EIGRP, значення MTU інтерфейсу (за замовчуванням становить 1500 байт) переноситься в повідомлення оновлення EIGRP, яке буде використовуватися у разі прив'язки (наприклад, два маршрути до цільової мережі мають одну й ту саму метрику, але різні значення MTU), де переважно вище значення MTU. </a:t>
            </a:r>
            <a:endParaRPr lang="uk-UA" sz="1600" dirty="0" smtClean="0"/>
          </a:p>
          <a:p>
            <a:pPr marL="0" indent="0">
              <a:buNone/>
            </a:pPr>
            <a:r>
              <a:rPr lang="uk-UA" sz="1600" dirty="0" smtClean="0"/>
              <a:t>Для </a:t>
            </a:r>
            <a:r>
              <a:rPr lang="uk-UA" sz="1600" dirty="0"/>
              <a:t>покращення запам'ятовування використовуйте наступний алгоритм Big Dogs Really Like Me. Де B у слові Big асоціюється із першою літерою у слові Bandwidth. Літера D у слові Dogs відповідає першій літері D у слові Delay, і так далі.</a:t>
            </a:r>
          </a:p>
        </p:txBody>
      </p:sp>
    </p:spTree>
    <p:extLst>
      <p:ext uri="{BB962C8B-B14F-4D97-AF65-F5344CB8AC3E}">
        <p14:creationId xmlns:p14="http://schemas.microsoft.com/office/powerpoint/2010/main" val="9505072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5757" y="217283"/>
            <a:ext cx="11126709" cy="6437014"/>
          </a:xfrm>
        </p:spPr>
        <p:txBody>
          <a:bodyPr>
            <a:normAutofit/>
          </a:bodyPr>
          <a:lstStyle/>
          <a:p>
            <a:pPr marL="0" indent="0">
              <a:buNone/>
            </a:pPr>
            <a:r>
              <a:rPr lang="uk-UA" sz="1600" dirty="0"/>
              <a:t>Проте за замовчуванням EIGRP має більшість своїх K-значень рівними нулю, що значно спрощує розрахунок метрики, враховуючи лише пропускну здатність та затримку. Зокрема значення K за замовчуванням є</a:t>
            </a:r>
            <a:r>
              <a:rPr lang="uk-UA" sz="1600" dirty="0" smtClean="0"/>
              <a:t>:</a:t>
            </a:r>
          </a:p>
          <a:p>
            <a:r>
              <a:rPr lang="uk-UA" sz="1600" dirty="0" smtClean="0"/>
              <a:t>K1 </a:t>
            </a:r>
            <a:r>
              <a:rPr lang="uk-UA" sz="1600" dirty="0"/>
              <a:t>= 1 </a:t>
            </a:r>
            <a:endParaRPr lang="uk-UA" sz="1600" dirty="0" smtClean="0"/>
          </a:p>
          <a:p>
            <a:r>
              <a:rPr lang="uk-UA" sz="1600" dirty="0" smtClean="0"/>
              <a:t>K2 </a:t>
            </a:r>
            <a:r>
              <a:rPr lang="uk-UA" sz="1600" dirty="0"/>
              <a:t>= 0 </a:t>
            </a:r>
            <a:endParaRPr lang="uk-UA" sz="1600" dirty="0" smtClean="0"/>
          </a:p>
          <a:p>
            <a:r>
              <a:rPr lang="uk-UA" sz="1600" dirty="0" smtClean="0"/>
              <a:t>K3 </a:t>
            </a:r>
            <a:r>
              <a:rPr lang="uk-UA" sz="1600" dirty="0"/>
              <a:t>= 1 </a:t>
            </a:r>
            <a:endParaRPr lang="uk-UA" sz="1600" dirty="0" smtClean="0"/>
          </a:p>
          <a:p>
            <a:r>
              <a:rPr lang="uk-UA" sz="1600" dirty="0" smtClean="0"/>
              <a:t>K4 </a:t>
            </a:r>
            <a:r>
              <a:rPr lang="uk-UA" sz="1600" dirty="0"/>
              <a:t>= 0 </a:t>
            </a:r>
            <a:endParaRPr lang="uk-UA" sz="1600" dirty="0" smtClean="0"/>
          </a:p>
          <a:p>
            <a:r>
              <a:rPr lang="uk-UA" sz="1600" dirty="0" smtClean="0"/>
              <a:t>K5 </a:t>
            </a:r>
            <a:r>
              <a:rPr lang="uk-UA" sz="1600" dirty="0"/>
              <a:t>= 0 </a:t>
            </a:r>
            <a:endParaRPr lang="uk-UA" sz="1600" dirty="0" smtClean="0"/>
          </a:p>
          <a:p>
            <a:pPr marL="0" indent="0">
              <a:buNone/>
            </a:pPr>
            <a:r>
              <a:rPr lang="uk-UA" sz="1600" dirty="0" smtClean="0"/>
              <a:t>Якщо </a:t>
            </a:r>
            <a:r>
              <a:rPr lang="uk-UA" sz="1600" dirty="0"/>
              <a:t>ми підставимо ці дефолтні значення K до розрахунку метрики EIGRP, то значення кожного дробу дорівнюватиме нулю, що зводить формулу до наступного:</a:t>
            </a:r>
          </a:p>
        </p:txBody>
      </p:sp>
      <p:pic>
        <p:nvPicPr>
          <p:cNvPr id="17410" name="Picture 2" descr="формула EIGR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7989" y="3193693"/>
            <a:ext cx="3964592" cy="944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82458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топология EIGR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90154" y="240198"/>
            <a:ext cx="5209091" cy="324042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943064" y="240198"/>
            <a:ext cx="6096000" cy="2800767"/>
          </a:xfrm>
          <a:prstGeom prst="rect">
            <a:avLst/>
          </a:prstGeom>
        </p:spPr>
        <p:txBody>
          <a:bodyPr>
            <a:spAutoFit/>
          </a:bodyPr>
          <a:lstStyle/>
          <a:p>
            <a:r>
              <a:rPr lang="uk-UA" sz="1600" dirty="0"/>
              <a:t>Припустимо, що ми хочемо обчислити метрику для мережі 198.51.100.0/24 від роутера OFF1 для маршруту, що йде від OFF1 до OFF2, а потім виходить до цільової мережі. З топології ми можемо визначити, що нам потрібно буде вийти з двох інтерфейсів маршрутизатора, щоб дістатися маршрутизатора OFF1 до мережі 198.51.100.0 /24 через маршрутизатор OFF2. Ці два вихідні інтерфейси є інтерфейсами Gig0/1 на маршрутизаторі OFF1 та інтерфейсом Gig0/3 на маршрутизаторі OFF2. Ми можемо визначити пропускну здатність та затримку, пов'язані з кожним інтерфейсом, вивчивши вихідні дані команд </a:t>
            </a:r>
            <a:r>
              <a:rPr lang="uk-UA" sz="1600" b="1" dirty="0"/>
              <a:t>show interfaces</a:t>
            </a:r>
            <a:r>
              <a:rPr lang="uk-UA" sz="1600" dirty="0"/>
              <a:t>, наведених у наведеному нижче прикладі.</a:t>
            </a:r>
          </a:p>
        </p:txBody>
      </p:sp>
      <p:sp>
        <p:nvSpPr>
          <p:cNvPr id="4" name="Rectangle 3"/>
          <p:cNvSpPr/>
          <p:nvPr/>
        </p:nvSpPr>
        <p:spPr>
          <a:xfrm>
            <a:off x="490154" y="3636777"/>
            <a:ext cx="6096000" cy="584775"/>
          </a:xfrm>
          <a:prstGeom prst="rect">
            <a:avLst/>
          </a:prstGeom>
        </p:spPr>
        <p:txBody>
          <a:bodyPr>
            <a:spAutoFit/>
          </a:bodyPr>
          <a:lstStyle/>
          <a:p>
            <a:r>
              <a:rPr lang="uk-UA" sz="1600" dirty="0"/>
              <a:t>Визначення значень пропускної спроможності та затримки інтерфейсу на маршрутизаторах OFF1 та OFF2</a:t>
            </a:r>
          </a:p>
        </p:txBody>
      </p:sp>
      <p:pic>
        <p:nvPicPr>
          <p:cNvPr id="18436" name="Picture 4" descr="значений пропускной способности и задержки интерфейса на маршрутизаторах"/>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154" y="4421665"/>
            <a:ext cx="5055240" cy="2226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3632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7941" y="217283"/>
            <a:ext cx="11615596" cy="6437014"/>
          </a:xfrm>
        </p:spPr>
        <p:txBody>
          <a:bodyPr>
            <a:normAutofit fontScale="92500" lnSpcReduction="10000"/>
          </a:bodyPr>
          <a:lstStyle/>
          <a:p>
            <a:pPr marL="0" indent="0">
              <a:buNone/>
            </a:pPr>
            <a:r>
              <a:rPr lang="uk-UA" sz="1600" b="1" dirty="0"/>
              <a:t>ХАРАКТЕРИСТИКИ </a:t>
            </a:r>
            <a:r>
              <a:rPr lang="uk-UA" sz="1600" b="1" dirty="0" smtClean="0"/>
              <a:t>EIGRP</a:t>
            </a:r>
            <a:r>
              <a:rPr lang="uk-UA" sz="1600" dirty="0" smtClean="0"/>
              <a:t>: </a:t>
            </a:r>
            <a:endParaRPr lang="en-US" sz="1600" dirty="0" smtClean="0"/>
          </a:p>
          <a:p>
            <a:r>
              <a:rPr lang="uk-UA" sz="1600" b="1" dirty="0" smtClean="0"/>
              <a:t>Швидка </a:t>
            </a:r>
            <a:r>
              <a:rPr lang="uk-UA" sz="1600" b="1" dirty="0"/>
              <a:t>конвергенція</a:t>
            </a:r>
            <a:r>
              <a:rPr lang="uk-UA" sz="1600" dirty="0"/>
              <a:t>: якщо пропадає зв'язок у мережі, у багатьох випадках EIGRP може швидко перенаправити потік даних, обійшовши місце збою зв'язку. Зазвичай це відбувається не більше ніж за 3 секунди. Ця швидка конвергенція стає можливою завдяки тому, що EIGRP має резервний маршрут до мережі, і цей резервний маршрут готовий взяти на себе керування у разі збою основного маршруту. </a:t>
            </a:r>
            <a:endParaRPr lang="en-US" sz="1600" dirty="0" smtClean="0"/>
          </a:p>
          <a:p>
            <a:r>
              <a:rPr lang="uk-UA" sz="1600" b="1" dirty="0" smtClean="0"/>
              <a:t>Висока </a:t>
            </a:r>
            <a:r>
              <a:rPr lang="uk-UA" sz="1600" b="1" dirty="0"/>
              <a:t>масштабованість</a:t>
            </a:r>
            <a:r>
              <a:rPr lang="uk-UA" sz="1600" dirty="0"/>
              <a:t>: у той час як протокол маршрутизації, такий як RIP, має обмеження в п'ятнадцять переходів маршрутизатора, EIGRP може масштабуватися для підтримки великих корпоративних мереж</a:t>
            </a:r>
            <a:r>
              <a:rPr lang="uk-UA" sz="1600" dirty="0" smtClean="0"/>
              <a:t>.</a:t>
            </a:r>
            <a:endParaRPr lang="en-US" sz="1600" dirty="0" smtClean="0"/>
          </a:p>
          <a:p>
            <a:r>
              <a:rPr lang="uk-UA" sz="1600" b="1" dirty="0" smtClean="0"/>
              <a:t>Балансування </a:t>
            </a:r>
            <a:r>
              <a:rPr lang="uk-UA" sz="1600" b="1" dirty="0"/>
              <a:t>навантаження з використанням каналів з різною метрикою</a:t>
            </a:r>
            <a:r>
              <a:rPr lang="uk-UA" sz="1600" dirty="0"/>
              <a:t>: за замовчуванням і EIGRP, і OSPF балансують трафік навантаження кількома каналами, які ведуть </a:t>
            </a:r>
            <a:r>
              <a:rPr lang="uk-UA" sz="1600" dirty="0" smtClean="0"/>
              <a:t>допевної </a:t>
            </a:r>
            <a:r>
              <a:rPr lang="uk-UA" sz="1600" dirty="0"/>
              <a:t>цільової мережі, якщо вартість (тобто значення метрики протоколу маршрутизації) однакова. Однак EIGRP може </a:t>
            </a:r>
            <a:r>
              <a:rPr lang="uk-UA" sz="1600" dirty="0" smtClean="0"/>
              <a:t>налаштований для </a:t>
            </a:r>
            <a:r>
              <a:rPr lang="uk-UA" sz="1600" dirty="0"/>
              <a:t>балансування навантаження між каналами з нерівними цінами. Це стало можливо завдяки функції дисперсії. </a:t>
            </a:r>
            <a:endParaRPr lang="en-US" sz="1600" dirty="0" smtClean="0"/>
          </a:p>
          <a:p>
            <a:r>
              <a:rPr lang="uk-UA" sz="1600" b="1" dirty="0" smtClean="0"/>
              <a:t>Підтримка </a:t>
            </a:r>
            <a:r>
              <a:rPr lang="uk-UA" sz="1600" b="1" dirty="0"/>
              <a:t>маски підмережі змінної довжини (VLSM)</a:t>
            </a:r>
            <a:r>
              <a:rPr lang="uk-UA" sz="1600" dirty="0"/>
              <a:t>: на відміну від RIP версії 1, EIGRP надсилає інформацію про маску підмережі як частину оголошення маршруту. </a:t>
            </a:r>
            <a:endParaRPr lang="uk-UA" sz="1600" dirty="0" smtClean="0"/>
          </a:p>
          <a:p>
            <a:r>
              <a:rPr lang="uk-UA" sz="1600" b="1" dirty="0" smtClean="0"/>
              <a:t>Комунікації </a:t>
            </a:r>
            <a:r>
              <a:rPr lang="uk-UA" sz="1600" b="1" dirty="0"/>
              <a:t>через мультикаст</a:t>
            </a:r>
            <a:r>
              <a:rPr lang="uk-UA" sz="1600" dirty="0"/>
              <a:t>: EIGRP спікер маршрутизатор взаємодіє з іншими EIGRP-спікер маршрутизаторами через мультикаст. Зокрема, EIGRP для IPv4 використовує </a:t>
            </a:r>
            <a:r>
              <a:rPr lang="uk-UA" sz="1600" b="1" dirty="0"/>
              <a:t>адресу багатоадресної розсилки 224.0.0.10</a:t>
            </a:r>
            <a:r>
              <a:rPr lang="uk-UA" sz="1600" dirty="0"/>
              <a:t>, тоді як EIGRP для IPv6 використовує адресу багатоадресної розсилки ff02::a. </a:t>
            </a:r>
            <a:endParaRPr lang="en-US" sz="1600" dirty="0" smtClean="0"/>
          </a:p>
          <a:p>
            <a:r>
              <a:rPr lang="uk-UA" sz="1600" b="1" dirty="0" smtClean="0"/>
              <a:t>Більше </a:t>
            </a:r>
            <a:r>
              <a:rPr lang="uk-UA" sz="1600" b="1" dirty="0"/>
              <a:t>не пропрієтарний протокол</a:t>
            </a:r>
            <a:r>
              <a:rPr lang="uk-UA" sz="1600" dirty="0"/>
              <a:t>: у той час, як Cisco спочатку представила EIGRP як Cisco-proprietary протокол маршрутизації, в останні роки EIGRP був відкритий для інших постачальників. Зокрема, EIGRP став відкритим стандартом у 2013 році, а інформаційний RFC EIGRP (RFC 7868) було опубліковано у 2016 році. </a:t>
            </a:r>
            <a:endParaRPr lang="en-US" sz="1600" dirty="0" smtClean="0"/>
          </a:p>
          <a:p>
            <a:r>
              <a:rPr lang="uk-UA" sz="1600" b="1" dirty="0" smtClean="0"/>
              <a:t>Алгоритм </a:t>
            </a:r>
            <a:r>
              <a:rPr lang="uk-UA" sz="1600" b="1" dirty="0"/>
              <a:t>дифузного оновлення (DUAL)</a:t>
            </a:r>
            <a:r>
              <a:rPr lang="uk-UA" sz="1600" dirty="0"/>
              <a:t>: алгоритм EIGRP, який використовується для відстеження маршрутів, відомих сусіднім маршрутизаторам. DUAL також використовується для визначення найкращого шляху до цільової мережі (тобто до маршруту-наступника) та будь-яких прийнятних резервних шляхів до цієї цільової мережі (тобто до можливих маршрутів-наступників). </a:t>
            </a:r>
            <a:endParaRPr lang="en-US" sz="1600" dirty="0" smtClean="0"/>
          </a:p>
          <a:p>
            <a:r>
              <a:rPr lang="uk-UA" sz="1600" b="1" dirty="0" smtClean="0"/>
              <a:t>Підсумовування</a:t>
            </a:r>
            <a:r>
              <a:rPr lang="uk-UA" sz="1600" dirty="0"/>
              <a:t>: щоб зменшити кількість записів у таблиці топології EIGRP (або таблиці IP-маршрутизації маршрутизатора), EIGRP має можливість підсумовувати декілька мережевих об'яв в одне мережеве оголошення. Це узагальнення можна настроїти вручну. Проте EIGRP має функцію автоматичного підсумовування маршрутів, яка підсумовує мережі класових межах мережі. </a:t>
            </a:r>
            <a:endParaRPr lang="en-US" sz="1600" dirty="0" smtClean="0"/>
          </a:p>
          <a:p>
            <a:r>
              <a:rPr lang="uk-UA" sz="1600" b="1" dirty="0" smtClean="0"/>
              <a:t>Оновлення</a:t>
            </a:r>
            <a:r>
              <a:rPr lang="uk-UA" sz="1600" dirty="0"/>
              <a:t>: повні оновлення таблиці топології EIGRP відправляються під час виявлення нових сусідів. Інакше буде надіслано часткові оновлення.</a:t>
            </a:r>
          </a:p>
        </p:txBody>
      </p:sp>
    </p:spTree>
    <p:extLst>
      <p:ext uri="{BB962C8B-B14F-4D97-AF65-F5344CB8AC3E}">
        <p14:creationId xmlns:p14="http://schemas.microsoft.com/office/powerpoint/2010/main" val="7302183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5757" y="143541"/>
            <a:ext cx="11126709" cy="6437014"/>
          </a:xfrm>
        </p:spPr>
        <p:txBody>
          <a:bodyPr>
            <a:normAutofit/>
          </a:bodyPr>
          <a:lstStyle/>
          <a:p>
            <a:pPr marL="0" indent="0">
              <a:buNone/>
            </a:pPr>
            <a:r>
              <a:rPr lang="uk-UA" sz="1600" dirty="0"/>
              <a:t>З наведеного вище прикладу бачимо, що обидва вихідні інтерфейси мають пропускну здатність 1 000 000 Кбіт/с (тобто 1 Гбіт/с). Крім того, бачимо, що кожен вихідний інтерфейс має затримку в 10 мікросекунд. Значення пропускної спроможності, яке ми вводимо в нашу формулу обчислення метрики EIGRP, - це пропускна здатність найповільнішого каналу на шляху до цільової мережі, що вимірюється в Кбіт/с. У нашому випадку обидва вихідні інтерфейси мають однакову швидкість з'єднання, тобто ми говоримо, що наш "найповільніший" зв'язок становить 1 000 000 Кбіт/с. </a:t>
            </a:r>
            <a:endParaRPr lang="uk-UA" sz="1600" dirty="0" smtClean="0"/>
          </a:p>
          <a:p>
            <a:pPr marL="0" indent="0">
              <a:buNone/>
            </a:pPr>
            <a:r>
              <a:rPr lang="uk-UA" sz="1600" dirty="0" smtClean="0"/>
              <a:t>Для </a:t>
            </a:r>
            <a:r>
              <a:rPr lang="uk-UA" sz="1600" dirty="0"/>
              <a:t>прикладу нижче показані стандартні загальні значення для пропускної здатності та затримки на різних типах інтерфейсів маршрутизатора Cisco. </a:t>
            </a:r>
            <a:endParaRPr lang="uk-UA" sz="1600" dirty="0" smtClean="0"/>
          </a:p>
          <a:p>
            <a:pPr marL="0" indent="0">
              <a:buNone/>
            </a:pPr>
            <a:r>
              <a:rPr lang="uk-UA" sz="1600" dirty="0" smtClean="0"/>
              <a:t>Загальні </a:t>
            </a:r>
            <a:r>
              <a:rPr lang="uk-UA" sz="1600" dirty="0"/>
              <a:t>значення за промовчанням для пропускної здатності та затримки інтерфейсу:</a:t>
            </a:r>
          </a:p>
        </p:txBody>
      </p:sp>
      <p:pic>
        <p:nvPicPr>
          <p:cNvPr id="19458" name="Picture 2" descr="Общие значения по умолчанию для пропускной способности и задержки интерфейс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757" y="2203552"/>
            <a:ext cx="5078849" cy="142186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88258" y="3625414"/>
            <a:ext cx="11244208" cy="1569660"/>
          </a:xfrm>
          <a:prstGeom prst="rect">
            <a:avLst/>
          </a:prstGeom>
        </p:spPr>
        <p:txBody>
          <a:bodyPr wrap="square">
            <a:spAutoFit/>
          </a:bodyPr>
          <a:lstStyle/>
          <a:p>
            <a:r>
              <a:rPr lang="uk-UA" sz="1600" dirty="0"/>
              <a:t>Наше значення затримки може бути обчислено шляхом додавання затримок вихідного інтерфейсу (виміряних у мікросекундах) та поділу на 10 (щоб дати нам значення, виміряне у десятках мікросекунд). Кожен з наших двох вихідних інтерфейсів має затримку 10 мікросекунд, що дає нам сумарну затримку 20 мікросекунд. Однак ми хочемо, щоб наша одиниця виміру була у десятках мікросекунд. Тому ми ділимо 20 мікросекунд на 10, що дає нам 2 десятки мікросекунд. Тепер у нас є два необхідні значення для нашої формули: </a:t>
            </a:r>
            <a:r>
              <a:rPr lang="uk-UA" sz="1600" b="1" dirty="0"/>
              <a:t>пропускна спроможність = 1 000 000 Кбіт/с та затримка = 2 десятки мікросекунд</a:t>
            </a:r>
            <a:r>
              <a:rPr lang="uk-UA" sz="1600" dirty="0"/>
              <a:t>. Тепер давайте додамо ці значення до нашої формули:</a:t>
            </a:r>
          </a:p>
        </p:txBody>
      </p:sp>
      <p:pic>
        <p:nvPicPr>
          <p:cNvPr id="19460" name="Picture 4" descr="Расчет метрик EIGRP по формуле"/>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5757" y="5195074"/>
            <a:ext cx="3072581" cy="1588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07999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5757" y="217283"/>
            <a:ext cx="11126709" cy="6437014"/>
          </a:xfrm>
        </p:spPr>
        <p:txBody>
          <a:bodyPr>
            <a:normAutofit/>
          </a:bodyPr>
          <a:lstStyle/>
          <a:p>
            <a:pPr marL="0" indent="0">
              <a:buNone/>
            </a:pPr>
            <a:r>
              <a:rPr lang="uk-UA" sz="1600" dirty="0"/>
              <a:t>Обчислене значення показника EIGRP становить 3072. Тепер давайте подивимося, чи є фактичною метрикою, що з'являється в таблиці топології EIGRP маршрутизатора OFF1. Вихідні дані команди </a:t>
            </a:r>
            <a:r>
              <a:rPr lang="uk-UA" sz="1600" b="1" dirty="0"/>
              <a:t>show ip eigrp topology</a:t>
            </a:r>
            <a:r>
              <a:rPr lang="uk-UA" sz="1600" dirty="0"/>
              <a:t>, що виведені на маршрутизаторі OFF1, показані в наступному прикладі. </a:t>
            </a:r>
            <a:endParaRPr lang="uk-UA" sz="1600" dirty="0" smtClean="0"/>
          </a:p>
          <a:p>
            <a:pPr marL="0" indent="0">
              <a:buNone/>
            </a:pPr>
            <a:r>
              <a:rPr lang="uk-UA" sz="1600" dirty="0" smtClean="0"/>
              <a:t>Перевірка </a:t>
            </a:r>
            <a:r>
              <a:rPr lang="uk-UA" sz="1600" dirty="0"/>
              <a:t>метрики EIGRP для мережі 198.51.100.0/24 на маршрутизаторі OFF1</a:t>
            </a:r>
          </a:p>
        </p:txBody>
      </p:sp>
      <p:pic>
        <p:nvPicPr>
          <p:cNvPr id="20482" name="Picture 2" descr="Проверка метрики EIGRP для сети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757" y="1329710"/>
            <a:ext cx="5432811" cy="285965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53845" y="4516960"/>
            <a:ext cx="11169445" cy="1569660"/>
          </a:xfrm>
          <a:prstGeom prst="rect">
            <a:avLst/>
          </a:prstGeom>
        </p:spPr>
        <p:txBody>
          <a:bodyPr wrap="square">
            <a:spAutoFit/>
          </a:bodyPr>
          <a:lstStyle/>
          <a:p>
            <a:r>
              <a:rPr lang="uk-UA" sz="1600" dirty="0"/>
              <a:t>Як і передбачалося, метрика (також відома як допустима відстань) від маршрутизатора OFF1 до Мережі 198.51.100.0 /24 через маршрутизатор OFF2 становить 3072. Нагадаємо, що в цьому прикладі ми використовували значення K за умовчанням, що також є звичайною практикою у реальному світі. Проте для цілей проектування ми можемо маніпулювати K-значеннями. Наприклад, якщо ми стурбовані надійністю каналом зв'язку або навантаженням, яке ми могли б випробувати на лінії, ми можемо маніпулювати нашими K-значеннями таким чином, щоб EIGRP почав розглядати надійність та/або навантаження у своєму метричному розрахунку.</a:t>
            </a:r>
          </a:p>
        </p:txBody>
      </p:sp>
    </p:spTree>
    <p:extLst>
      <p:ext uri="{BB962C8B-B14F-4D97-AF65-F5344CB8AC3E}">
        <p14:creationId xmlns:p14="http://schemas.microsoft.com/office/powerpoint/2010/main" val="30993063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5757" y="217283"/>
            <a:ext cx="11126709" cy="6437014"/>
          </a:xfrm>
        </p:spPr>
        <p:txBody>
          <a:bodyPr>
            <a:normAutofit/>
          </a:bodyPr>
          <a:lstStyle/>
          <a:p>
            <a:pPr marL="0" indent="0" algn="ctr">
              <a:buNone/>
            </a:pPr>
            <a:r>
              <a:rPr lang="uk-UA" sz="1600" b="1" dirty="0"/>
              <a:t>Конвергенція EIGRP – налаштування таймерів </a:t>
            </a:r>
            <a:endParaRPr lang="uk-UA" sz="1600" b="1" dirty="0" smtClean="0"/>
          </a:p>
          <a:p>
            <a:pPr marL="0" indent="0">
              <a:buNone/>
            </a:pPr>
            <a:r>
              <a:rPr lang="uk-UA" sz="1600" dirty="0" smtClean="0"/>
              <a:t>Однією </a:t>
            </a:r>
            <a:r>
              <a:rPr lang="uk-UA" sz="1600" dirty="0"/>
              <a:t>з переваг та популярності EIGRP є його швидка конвергенція у разі збою зв'язку. Однак одне, що може уповільнити цю конвергенцію, – це конфігурація </a:t>
            </a:r>
            <a:r>
              <a:rPr lang="uk-UA" sz="1600" dirty="0" smtClean="0"/>
              <a:t>таймера</a:t>
            </a:r>
          </a:p>
          <a:p>
            <a:pPr marL="0" indent="0">
              <a:buNone/>
            </a:pPr>
            <a:r>
              <a:rPr lang="uk-UA" sz="1600" dirty="0" smtClean="0"/>
              <a:t>Почнемо </a:t>
            </a:r>
            <a:r>
              <a:rPr lang="uk-UA" sz="1600" dirty="0"/>
              <a:t>наше обговорення таймерів EIGRP із розгляду ситуації, коли два сусіди EIGRP безпосередньо пов'язані один з одним. Якщо фізичний зв'язок між ними не працює, підключений інтерфейс кожного роутера вимикається, та EIGRP може перейти на резервний шлях (тобто можливий маршрут наступника). Така ситуація показана на наступному малюнку:</a:t>
            </a:r>
          </a:p>
        </p:txBody>
      </p:sp>
      <p:sp>
        <p:nvSpPr>
          <p:cNvPr id="2" name="Rectangle 1"/>
          <p:cNvSpPr/>
          <p:nvPr/>
        </p:nvSpPr>
        <p:spPr>
          <a:xfrm>
            <a:off x="6961239" y="2420127"/>
            <a:ext cx="5035242" cy="1815882"/>
          </a:xfrm>
          <a:prstGeom prst="rect">
            <a:avLst/>
          </a:prstGeom>
        </p:spPr>
        <p:txBody>
          <a:bodyPr wrap="square">
            <a:spAutoFit/>
          </a:bodyPr>
          <a:lstStyle/>
          <a:p>
            <a:r>
              <a:rPr lang="uk-UA" sz="1600" dirty="0"/>
              <a:t>Роутери OFF1 та OFF2, показані на наведеному </a:t>
            </a:r>
            <a:r>
              <a:rPr lang="uk-UA" sz="1600" dirty="0" smtClean="0"/>
              <a:t> </a:t>
            </a:r>
            <a:r>
              <a:rPr lang="uk-UA" sz="1600" dirty="0"/>
              <a:t>малюнку, з'єднані один з одним. Тому якщо кабель між ними обривається, кожен з інтерфейсів роутера, що з'єднуються з цією ланкою, відключаються, і EIGRP розуміє, що він просто втратив сусіда і починає перебудовуватися. Проте порушення зв'язку між кількома сусідами EIGRP не завжди таке очевидне.</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030" y="2420127"/>
            <a:ext cx="5882640" cy="3297936"/>
          </a:xfrm>
          <a:prstGeom prst="rect">
            <a:avLst/>
          </a:prstGeom>
        </p:spPr>
      </p:pic>
    </p:spTree>
    <p:extLst>
      <p:ext uri="{BB962C8B-B14F-4D97-AF65-F5344CB8AC3E}">
        <p14:creationId xmlns:p14="http://schemas.microsoft.com/office/powerpoint/2010/main" val="5388374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5757" y="217283"/>
            <a:ext cx="11126709" cy="6437014"/>
          </a:xfrm>
        </p:spPr>
        <p:txBody>
          <a:bodyPr>
            <a:normAutofit/>
          </a:bodyPr>
          <a:lstStyle/>
          <a:p>
            <a:pPr marL="0" indent="0">
              <a:buNone/>
            </a:pPr>
            <a:r>
              <a:rPr lang="uk-UA" sz="1600" dirty="0"/>
              <a:t>Наприклад, розглянемо варіант попередньої топології, як показано нижче:</a:t>
            </a:r>
          </a:p>
        </p:txBody>
      </p:sp>
      <p:sp>
        <p:nvSpPr>
          <p:cNvPr id="2" name="Rectangle 1"/>
          <p:cNvSpPr/>
          <p:nvPr/>
        </p:nvSpPr>
        <p:spPr>
          <a:xfrm>
            <a:off x="7919883" y="729477"/>
            <a:ext cx="3956595" cy="3539430"/>
          </a:xfrm>
          <a:prstGeom prst="rect">
            <a:avLst/>
          </a:prstGeom>
        </p:spPr>
        <p:txBody>
          <a:bodyPr wrap="square">
            <a:spAutoFit/>
          </a:bodyPr>
          <a:lstStyle/>
          <a:p>
            <a:r>
              <a:rPr lang="uk-UA" sz="1600" dirty="0"/>
              <a:t>Зверніть увагу, що між роутерами OFF1 та OFF2 було підключено комутатор (SW4) на малюнку вище. Якщо відбувається збій з'єднання між комутатором SW4 і роутером OFF1, роутер OFF2 не відразу це усвідомлює, тому що його порт Gig0/1 все ще знаходиться в стані up/up. В результаті роутер OFF2 може продовжувати вважати, що роутер OFF1 - це найкращий шлях доступу до мережі, такий як 192.0.2.0 /24. На щастя, EIGRP використовує таймери, щоб допомогти EIGRP-спікер роутерам визначити, коли вони втратили зв'язок із сусідом за певним інтерфейсом.</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9322" y="729477"/>
            <a:ext cx="6640322" cy="4993522"/>
          </a:xfrm>
          <a:prstGeom prst="rect">
            <a:avLst/>
          </a:prstGeom>
        </p:spPr>
      </p:pic>
    </p:spTree>
    <p:extLst>
      <p:ext uri="{BB962C8B-B14F-4D97-AF65-F5344CB8AC3E}">
        <p14:creationId xmlns:p14="http://schemas.microsoft.com/office/powerpoint/2010/main" val="26459100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5757" y="217283"/>
            <a:ext cx="11126709" cy="6437014"/>
          </a:xfrm>
        </p:spPr>
        <p:txBody>
          <a:bodyPr>
            <a:normAutofit/>
          </a:bodyPr>
          <a:lstStyle/>
          <a:p>
            <a:pPr marL="0" indent="0">
              <a:buNone/>
            </a:pPr>
            <a:r>
              <a:rPr lang="uk-UA" sz="1600" dirty="0"/>
              <a:t>Таймери, які використовуються EIGRP, - це таймери Hello та Hold. Давайте затримаємось на мить, щоб вивчити їхню роботу, тому що таймер Hold не веде себе інтуїтивно. По-перше, розглянемо таймер Hello. Як ви можете здогадатися, це визначає як часто інтерфейс роутера відправляє вітальні повідомлення своєму сусідові. Однак таймер Hold інтерфейсу - це не те, як довго цей інтерфейс очікує на отримання вітального повідомлення від свого сусіда, перш ніж вважати цього сусіда недоступним. Таймер Hold - це значення, яке ми надсилаємо сусідньому роутеру, повідомляючи цьому сусідньому роутеру, як довго чекати на нас, перш ніж вважати нас недоступними. Ця концепція проілюстрована на малюнку нижче, де роутер OFF2 налаштований з таймером Hello 5 секунд та таймером Hold 15 секунд.</a:t>
            </a:r>
          </a:p>
        </p:txBody>
      </p:sp>
      <p:sp>
        <p:nvSpPr>
          <p:cNvPr id="2" name="Rectangle 1"/>
          <p:cNvSpPr/>
          <p:nvPr/>
        </p:nvSpPr>
        <p:spPr>
          <a:xfrm>
            <a:off x="7050981" y="1995716"/>
            <a:ext cx="4881485" cy="3785652"/>
          </a:xfrm>
          <a:prstGeom prst="rect">
            <a:avLst/>
          </a:prstGeom>
        </p:spPr>
        <p:txBody>
          <a:bodyPr wrap="square">
            <a:spAutoFit/>
          </a:bodyPr>
          <a:lstStyle/>
          <a:p>
            <a:r>
              <a:rPr lang="uk-UA" sz="1600" dirty="0"/>
              <a:t>Два великі висновки з цього малюнка такі: Таймер Hello роутера OFF2 впливає на те, як часто він посилає вітання, у той час як таймер Hold роутера OFF2 впливає на те, як довго роутер OFF1 чекатиме привітань роутера OFF2. Вказаний час Hello та Hold є специфічним для інтерфейсу Gig 0/1 роутера OFF2. Інші інтерфейси можуть бути налаштовані з різними таймерами. Оскільки таймер Hold, який ми відправляємо, насправді є інструкцією, яка повідомляє сусідньому роутеру, як довго чекати на нас, а не як довго ми чекаємо Hello-повідомлення сусіда, причому у кожного сусіда може бути свій набір таймерів. Однак наявність таймерів, що збігаються між сусідами, вважається кращою практикою для EIGRP (і є вимогою для OSPF).</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207" y="2200324"/>
            <a:ext cx="6345936" cy="3742944"/>
          </a:xfrm>
          <a:prstGeom prst="rect">
            <a:avLst/>
          </a:prstGeom>
        </p:spPr>
      </p:pic>
    </p:spTree>
    <p:extLst>
      <p:ext uri="{BB962C8B-B14F-4D97-AF65-F5344CB8AC3E}">
        <p14:creationId xmlns:p14="http://schemas.microsoft.com/office/powerpoint/2010/main" val="27850960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5757" y="217283"/>
            <a:ext cx="11126709" cy="6437014"/>
          </a:xfrm>
        </p:spPr>
        <p:txBody>
          <a:bodyPr>
            <a:normAutofit/>
          </a:bodyPr>
          <a:lstStyle/>
          <a:p>
            <a:pPr marL="0" indent="0">
              <a:buNone/>
            </a:pPr>
            <a:r>
              <a:rPr lang="uk-UA" sz="1600" dirty="0"/>
              <a:t>Щоб проілюструвати конфігурацію та перевірку таймерів EIGPR, припустимо, що роутер OFF1 мав таймер Hello 1 секунду та таймер Hold 3 секунди на своєму інтерфейсі Gig 0/1 (підключення до OFF2). Потім ми захотіли, щоб роутер OFF2 мав таймер Hello 5 секунд та таймер Hold 15 секунд на своєму інтерфейсі Gig 0/1 (підключення до роутера OFF1). Така конфігурація зміцнює поняття того, що сусіди EIGRP не вимагають таймерів, що збігаються (хоча найкраще мати збігаються таймери). У наступному прикладі показана ця конфігурація таймера для роутерів OFF1 та OFF2.</a:t>
            </a:r>
          </a:p>
        </p:txBody>
      </p:sp>
      <p:sp>
        <p:nvSpPr>
          <p:cNvPr id="2" name="Rectangle 1"/>
          <p:cNvSpPr>
            <a:spLocks noChangeArrowheads="1"/>
          </p:cNvSpPr>
          <p:nvPr/>
        </p:nvSpPr>
        <p:spPr bwMode="auto">
          <a:xfrm>
            <a:off x="805757" y="1417915"/>
            <a:ext cx="5208477" cy="1384995"/>
          </a:xfrm>
          <a:prstGeom prst="rect">
            <a:avLst/>
          </a:prstGeom>
          <a:solidFill>
            <a:schemeClr val="tx1"/>
          </a:solid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OFF1#conf term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Enter configuration commands, one per line. End with CNTL/Z.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OFF1(config)#int gig 0/1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OFF1(config-if) #ip hello-interval eigrp 1 1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OFF1(config-if) #ip hold-time eigrp 1 3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OFF1(config-if) #end</a:t>
            </a:r>
            <a:endParaRPr lang="ru-RU" altLang="ru-RU" sz="1400" dirty="0">
              <a:solidFill>
                <a:schemeClr val="bg1"/>
              </a:solidFill>
              <a:latin typeface="SFMono-Regular"/>
            </a:endParaRPr>
          </a:p>
        </p:txBody>
      </p:sp>
      <p:sp>
        <p:nvSpPr>
          <p:cNvPr id="4" name="Rectangle 3"/>
          <p:cNvSpPr>
            <a:spLocks noChangeArrowheads="1"/>
          </p:cNvSpPr>
          <p:nvPr/>
        </p:nvSpPr>
        <p:spPr bwMode="auto">
          <a:xfrm>
            <a:off x="6560840" y="1419983"/>
            <a:ext cx="5208477" cy="1384995"/>
          </a:xfrm>
          <a:prstGeom prst="rect">
            <a:avLst/>
          </a:prstGeom>
          <a:solidFill>
            <a:schemeClr val="tx1"/>
          </a:solid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OFF2#conf term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Enter configuration commands, one per line. End with CNTL/Z.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OFF2(config)#int gig 0/1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OFF2 (config-if) #ip hello-interval eigrp 1 5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OFF2 (config-if) #ip hold-time eigrp 1 15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OFF2(config-if) #end </a:t>
            </a:r>
            <a:r>
              <a:rPr kumimoji="0" lang="ru-RU" altLang="ru-RU" sz="1400" b="0" i="0" u="none" strike="noStrike" cap="none" normalizeH="0" baseline="0" dirty="0" smtClean="0">
                <a:ln>
                  <a:noFill/>
                </a:ln>
                <a:solidFill>
                  <a:schemeClr val="bg1"/>
                </a:solidFill>
                <a:effectLst/>
              </a:rPr>
              <a:t> </a:t>
            </a:r>
            <a:endParaRPr kumimoji="0" lang="ru-RU" altLang="ru-RU" sz="1400" b="0" i="0" u="none" strike="noStrike" cap="none" normalizeH="0" baseline="0" dirty="0" smtClean="0">
              <a:ln>
                <a:noFill/>
              </a:ln>
              <a:solidFill>
                <a:schemeClr val="bg1"/>
              </a:solidFill>
              <a:effectLst/>
              <a:latin typeface="Arial" panose="020B0604020202020204" pitchFamily="34" charset="0"/>
            </a:endParaRPr>
          </a:p>
        </p:txBody>
      </p:sp>
      <p:sp>
        <p:nvSpPr>
          <p:cNvPr id="5" name="Rectangle 4"/>
          <p:cNvSpPr/>
          <p:nvPr/>
        </p:nvSpPr>
        <p:spPr>
          <a:xfrm>
            <a:off x="732525" y="2880910"/>
            <a:ext cx="11273171" cy="3046988"/>
          </a:xfrm>
          <a:prstGeom prst="rect">
            <a:avLst/>
          </a:prstGeom>
        </p:spPr>
        <p:txBody>
          <a:bodyPr wrap="square">
            <a:spAutoFit/>
          </a:bodyPr>
          <a:lstStyle/>
          <a:p>
            <a:r>
              <a:rPr lang="uk-UA" sz="1600" dirty="0"/>
              <a:t>Команда </a:t>
            </a:r>
            <a:r>
              <a:rPr lang="uk-UA" sz="1600" b="1" dirty="0"/>
              <a:t>ip hello-interval eigrp asn h_intls</a:t>
            </a:r>
            <a:r>
              <a:rPr lang="uk-UA" sz="1600" dirty="0"/>
              <a:t> вводиться кожному роутері установки таймерів Hello. Параметр asn визначає налаштовану автономну систему EIGRP рівним 1, і таймер Hello для роутера OFF1 налаштований рівним 1 секунді, тоді як таймер Hello для роутера OFF2 налаштований рівним 5 секунд. Аналогічно команда </a:t>
            </a:r>
            <a:r>
              <a:rPr lang="uk-UA" sz="1600" b="1" dirty="0"/>
              <a:t>ip hold-time eigrp asn ho_t </a:t>
            </a:r>
            <a:r>
              <a:rPr lang="uk-UA" sz="1600" dirty="0"/>
              <a:t>вводиться на кожному роутері для установки таймерів Hold. Знову ж таки, обидві команди задають автономну систему 1. Таймер Hold роутера OFF1 налаштований на 3 секунди, тоді як таймер Hold роутера OFF2 налаштований на 15 секунд. В обох випадках таймер Hold EIGRP був налаштований таким чином, щоб бути втричі більшим за таймер Hello. Хоча такий підхід є звичайною практикою, він не є обов'язковою вимогою. Крім того, ви повинні бути обережними, щоб не встановити таймер Hold на роутері зі значенням менше, ніж таймер Hello. Така невірна конфігурація може призвести до того, що сусідство постійно "падатиме" і відновлюватиметься. Цікаво, що Cisco IOS дійсно приймає таку неправильну конфігурацію, не повідомляючи про помилки або попередження. </a:t>
            </a:r>
            <a:endParaRPr lang="uk-UA" sz="1600" dirty="0" smtClean="0"/>
          </a:p>
          <a:p>
            <a:r>
              <a:rPr lang="uk-UA" sz="1600" dirty="0" smtClean="0"/>
              <a:t>EIGRP </a:t>
            </a:r>
            <a:r>
              <a:rPr lang="uk-UA" sz="1600" dirty="0"/>
              <a:t>використовує таймер Hello за промовчанням 5 секунд та таймер Hold за промовчанням 15 секунд на LAN інтерфейсах. Однак у деяких ситуаціях на інтерфейсах, налаштованих для Frame Relay, таймери за замовчуванням будуть більшими.</a:t>
            </a:r>
          </a:p>
        </p:txBody>
      </p:sp>
    </p:spTree>
    <p:extLst>
      <p:ext uri="{BB962C8B-B14F-4D97-AF65-F5344CB8AC3E}">
        <p14:creationId xmlns:p14="http://schemas.microsoft.com/office/powerpoint/2010/main" val="1763803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5757" y="217283"/>
            <a:ext cx="11126709" cy="6437014"/>
          </a:xfrm>
        </p:spPr>
        <p:txBody>
          <a:bodyPr>
            <a:normAutofit/>
          </a:bodyPr>
          <a:lstStyle/>
          <a:p>
            <a:pPr marL="0" indent="0">
              <a:buNone/>
            </a:pPr>
            <a:r>
              <a:rPr lang="uk-UA" sz="1600" dirty="0"/>
              <a:t>Далі подивимося, як ми можемо перевірити налаштування таймера EIGRP. Команда </a:t>
            </a:r>
            <a:r>
              <a:rPr lang="uk-UA" sz="1600" b="1" dirty="0"/>
              <a:t>show ip eigrp neighbors</a:t>
            </a:r>
            <a:r>
              <a:rPr lang="uk-UA" sz="1600" dirty="0"/>
              <a:t>, як показано в прикладі нижче, показує час </a:t>
            </a:r>
            <a:r>
              <a:rPr lang="uk-UA" sz="1600" dirty="0" smtClean="0"/>
              <a:t>затримки, </a:t>
            </a:r>
            <a:r>
              <a:rPr lang="uk-UA" sz="1600" dirty="0"/>
              <a:t>що залишився, для кожного сусіда EIGRP.</a:t>
            </a:r>
          </a:p>
        </p:txBody>
      </p:sp>
      <p:pic>
        <p:nvPicPr>
          <p:cNvPr id="25602" name="Picture 2" descr="show ip eigrp neighb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492" y="719548"/>
            <a:ext cx="6022746" cy="100754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05756" y="2078249"/>
            <a:ext cx="11126709" cy="2308324"/>
          </a:xfrm>
          <a:prstGeom prst="rect">
            <a:avLst/>
          </a:prstGeom>
        </p:spPr>
        <p:txBody>
          <a:bodyPr wrap="square">
            <a:spAutoFit/>
          </a:bodyPr>
          <a:lstStyle/>
          <a:p>
            <a:r>
              <a:rPr lang="uk-UA" sz="1600" dirty="0"/>
              <a:t>Зверніть увагу в наведеному вище прикладі, що значення в стовпці Hold дорівнює 2 секунд для роутера OFF1 (тобто 10.1.1.1) і 13 секунд для роутера OFF3 (тобто 10.1.1.10). Ці цифри говорять нам про не налаштовані таймери Hold. Вони кажуть нам, скільки часу залишається до того, як роутер OFF2 відключить цих сусідів без вітального повідомлення від цих сусідів. Роутер OFF2 перезапускає свій зворотний відлік часу Hold для роутера OFF3 до 15 секунд (таймер Hold роутера OFF3) щоразу, коли він отримує Hello повідомлення від OFF3 (яке OFF3 відправляє кожні 5 секунд на основі свого таймера Hello). Тому, якщо ви повторно виконаєте команду show ip eigrp neighbors на роутері OFF2, ви, ймовірно, побачите час Hold для роутера OFF3, що залишився, де - то в діапазоні 10-14 секунд. Однак, оскільки роутер OFF1 налаштований з таймером Hold 3 секунди і таймером Hello 1 секунди, час Hold, що залишився, зафіксовано на роутері OFF2 для його сусідства з роутером OFF1, зазвичай має становити 2 секунди.</a:t>
            </a:r>
          </a:p>
        </p:txBody>
      </p:sp>
    </p:spTree>
    <p:extLst>
      <p:ext uri="{BB962C8B-B14F-4D97-AF65-F5344CB8AC3E}">
        <p14:creationId xmlns:p14="http://schemas.microsoft.com/office/powerpoint/2010/main" val="4695819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5757" y="217283"/>
            <a:ext cx="11126709" cy="6437014"/>
          </a:xfrm>
        </p:spPr>
        <p:txBody>
          <a:bodyPr>
            <a:normAutofit/>
          </a:bodyPr>
          <a:lstStyle/>
          <a:p>
            <a:pPr marL="0" indent="0">
              <a:buNone/>
            </a:pPr>
            <a:r>
              <a:rPr lang="uk-UA" sz="1600" dirty="0"/>
              <a:t>Ми можемо бачити налаштовані значення таймера Hello та Hold для інтерфейсу роутера, виконавши команду show ip eigrp interfaces detail interface_id, як показано на прикладі нижче. Ви можете бачити у вихідних даних, що інтерфейс Gig 0/1 на роутері OFF2 має таймер Hello 5 секунд та таймер Hold 15 секунд.</a:t>
            </a:r>
          </a:p>
        </p:txBody>
      </p:sp>
      <p:pic>
        <p:nvPicPr>
          <p:cNvPr id="26626" name="Picture 2" descr="интерфейс Gig 0/1 на роутере OFF2 имеет таймер Hello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9148" y="1075125"/>
            <a:ext cx="8771706" cy="3793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02116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5757" y="217283"/>
            <a:ext cx="11126709" cy="6437014"/>
          </a:xfrm>
        </p:spPr>
        <p:txBody>
          <a:bodyPr>
            <a:normAutofit/>
          </a:bodyPr>
          <a:lstStyle/>
          <a:p>
            <a:pPr marL="0" indent="0" algn="ctr">
              <a:buNone/>
            </a:pPr>
            <a:r>
              <a:rPr lang="uk-UA" sz="1600" b="1" dirty="0"/>
              <a:t>Пасивні інтерфейси в EIGRP </a:t>
            </a:r>
            <a:endParaRPr lang="uk-UA" sz="1600" b="1" dirty="0" smtClean="0"/>
          </a:p>
          <a:p>
            <a:pPr marL="0" indent="0">
              <a:buNone/>
            </a:pPr>
            <a:r>
              <a:rPr lang="uk-UA" sz="1600" dirty="0" smtClean="0"/>
              <a:t>Іноді </a:t>
            </a:r>
            <a:r>
              <a:rPr lang="uk-UA" sz="1600" dirty="0"/>
              <a:t>ми хочемо, щоб інтерфейс роутера брав участь у процесі маршрутизації EIGRP, але без надсилання Hello повідомлень EIGRP з цього інтерфейсу</a:t>
            </a:r>
            <a:r>
              <a:rPr lang="uk-UA" sz="1600" dirty="0" smtClean="0"/>
              <a:t>. </a:t>
            </a:r>
          </a:p>
          <a:p>
            <a:pPr marL="0" indent="0">
              <a:buNone/>
            </a:pPr>
            <a:r>
              <a:rPr lang="uk-UA" sz="1600" dirty="0" smtClean="0"/>
              <a:t>Раніше </a:t>
            </a:r>
            <a:r>
              <a:rPr lang="uk-UA" sz="1600" dirty="0"/>
              <a:t>ми говорили про команду </a:t>
            </a:r>
            <a:r>
              <a:rPr lang="uk-UA" sz="1600" b="1" dirty="0"/>
              <a:t>Network net-id wildcard-mask</a:t>
            </a:r>
            <a:r>
              <a:rPr lang="uk-UA" sz="1600" dirty="0"/>
              <a:t>, яка вводиться в режимі конфігурації роутера EIGRP. Ця команда викликає дві основні дії: </a:t>
            </a:r>
            <a:endParaRPr lang="uk-UA" sz="1600" dirty="0" smtClean="0"/>
          </a:p>
          <a:p>
            <a:pPr marL="342900" indent="-342900">
              <a:buFont typeface="+mj-lt"/>
              <a:buAutoNum type="arabicPeriod"/>
            </a:pPr>
            <a:r>
              <a:rPr lang="uk-UA" sz="1600" dirty="0" smtClean="0"/>
              <a:t>Відправляє </a:t>
            </a:r>
            <a:r>
              <a:rPr lang="uk-UA" sz="1600" dirty="0"/>
              <a:t>EIGRP Hello multicast повідомлення з будь-якого інтерфейсу, чия IP-адреса потрапляє до мережного адресного простору, вказаного командою network. </a:t>
            </a:r>
            <a:endParaRPr lang="uk-UA" sz="1600" dirty="0" smtClean="0"/>
          </a:p>
          <a:p>
            <a:pPr marL="342900" indent="-342900">
              <a:buFont typeface="+mj-lt"/>
              <a:buAutoNum type="arabicPeriod"/>
            </a:pPr>
            <a:r>
              <a:rPr lang="uk-UA" sz="1600" dirty="0" smtClean="0"/>
              <a:t>Оголошує </a:t>
            </a:r>
            <a:r>
              <a:rPr lang="uk-UA" sz="1600" dirty="0"/>
              <a:t>підмережу будь-якого інтерфейсу, IP-адреса якого потрапляє в мережевий адресний простір, заданий командою network. </a:t>
            </a:r>
            <a:endParaRPr lang="uk-UA" sz="1600" dirty="0" smtClean="0"/>
          </a:p>
          <a:p>
            <a:pPr marL="0" indent="0">
              <a:buNone/>
            </a:pPr>
            <a:r>
              <a:rPr lang="uk-UA" sz="1600" dirty="0" smtClean="0"/>
              <a:t>Однак </a:t>
            </a:r>
            <a:r>
              <a:rPr lang="uk-UA" sz="1600" dirty="0"/>
              <a:t>у деяких випадках нам немає потреби в тому, щоб команда network виконувала першу дію, зазначену вище. Наприклад, якщо інтерфейс підключається до хостів у локальній мережі, а не до інших EIGRP-спікер роутерів. У цьому випадку немає необхідності надсилати повідомлення Hello з цього інтерфейсу. На щастя, ми можемо вибірково відключати відправлення вітань з інтерфейсу, все ще оголошуючи підсіти цього інтерфейсу нашим сусідам EIGRP. Це стало можливо завдяки функції пасивного інтерфейсу.</a:t>
            </a:r>
          </a:p>
        </p:txBody>
      </p:sp>
    </p:spTree>
    <p:extLst>
      <p:ext uri="{BB962C8B-B14F-4D97-AF65-F5344CB8AC3E}">
        <p14:creationId xmlns:p14="http://schemas.microsoft.com/office/powerpoint/2010/main" val="34677968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топология"/>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34180" y="364971"/>
            <a:ext cx="4747924" cy="308615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982929" y="183787"/>
            <a:ext cx="6096000" cy="2554545"/>
          </a:xfrm>
          <a:prstGeom prst="rect">
            <a:avLst/>
          </a:prstGeom>
        </p:spPr>
        <p:txBody>
          <a:bodyPr>
            <a:spAutoFit/>
          </a:bodyPr>
          <a:lstStyle/>
          <a:p>
            <a:r>
              <a:rPr lang="uk-UA" sz="1600" dirty="0"/>
              <a:t>Зауважте, що кожен роутер має інтерфейс, що вказує на сегмент локальної мережі (тобто інтерфейс, підключений до комутатора). Ми дійсно хочемо, щоб підмережі цих інтерфейсів оголошувалися через EIGRP, але нам не треба надсилати Hello повідомлення з цього інтерфейсу (оскільки вони не підключаються до жодних інших EIGRP - спікер роутерів). Це робить ці інтерфейси (тобто інтерфейс Gig0/3 на роутерах OFF1, OFF2 та OFF3) відмінними кандидатами на роль пасивних інтерфейсів. У цьому прикладі показано, як використовувати команду </a:t>
            </a:r>
            <a:r>
              <a:rPr lang="uk-UA" sz="1600" b="1" dirty="0"/>
              <a:t>passive-interface interface_id</a:t>
            </a:r>
            <a:r>
              <a:rPr lang="uk-UA" sz="1600" dirty="0"/>
              <a:t>.</a:t>
            </a:r>
          </a:p>
        </p:txBody>
      </p:sp>
      <p:sp>
        <p:nvSpPr>
          <p:cNvPr id="4" name="Rectangle 3"/>
          <p:cNvSpPr>
            <a:spLocks noChangeArrowheads="1"/>
          </p:cNvSpPr>
          <p:nvPr/>
        </p:nvSpPr>
        <p:spPr bwMode="auto">
          <a:xfrm>
            <a:off x="173627" y="3739316"/>
            <a:ext cx="5208477" cy="1169551"/>
          </a:xfrm>
          <a:prstGeom prst="rect">
            <a:avLst/>
          </a:prstGeom>
          <a:solidFill>
            <a:schemeClr val="tx1"/>
          </a:solid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OFF1# configuration terminal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Enter configuration commands, one per line. End with CNTL/Z.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OFF1(config)#router eigrp 1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OFF1(config-router)#passive-interface gig0/3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OFF1(config-router)#end </a:t>
            </a:r>
          </a:p>
        </p:txBody>
      </p:sp>
      <p:sp>
        <p:nvSpPr>
          <p:cNvPr id="6" name="Rectangle 5"/>
          <p:cNvSpPr>
            <a:spLocks noChangeArrowheads="1"/>
          </p:cNvSpPr>
          <p:nvPr/>
        </p:nvSpPr>
        <p:spPr bwMode="auto">
          <a:xfrm>
            <a:off x="173627" y="5197061"/>
            <a:ext cx="5208477" cy="1169551"/>
          </a:xfrm>
          <a:prstGeom prst="rect">
            <a:avLst/>
          </a:prstGeom>
          <a:solidFill>
            <a:schemeClr val="tx1"/>
          </a:solid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OFF2# configuration terminal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Enter configuration commands, one per line. End with CNTL/Z.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OFF2 (config)#router eigrp 1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OFF2 (config-router)#passive-interface gig0/3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OFF2 (config-router)#end </a:t>
            </a:r>
          </a:p>
        </p:txBody>
      </p:sp>
      <p:sp>
        <p:nvSpPr>
          <p:cNvPr id="7" name="Rectangle 6"/>
          <p:cNvSpPr>
            <a:spLocks noChangeArrowheads="1"/>
          </p:cNvSpPr>
          <p:nvPr/>
        </p:nvSpPr>
        <p:spPr bwMode="auto">
          <a:xfrm>
            <a:off x="6426690" y="4250348"/>
            <a:ext cx="5208477" cy="1600438"/>
          </a:xfrm>
          <a:prstGeom prst="rect">
            <a:avLst/>
          </a:prstGeom>
          <a:solidFill>
            <a:schemeClr val="tx1"/>
          </a:solid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OFF3# configuration terminal</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Enter configuration commands, one per line. End with CNTL/Z.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OFF3 (config)#router eigrp 1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OFF3 (config-router)#passive-interface default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OFF3 (config-router)#no passive-interface gig0/1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OFF3 (config-router)#no passive-interface gig0/2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OFF3 (config-router)#end </a:t>
            </a:r>
          </a:p>
        </p:txBody>
      </p:sp>
    </p:spTree>
    <p:extLst>
      <p:ext uri="{BB962C8B-B14F-4D97-AF65-F5344CB8AC3E}">
        <p14:creationId xmlns:p14="http://schemas.microsoft.com/office/powerpoint/2010/main" val="3917870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5757" y="217283"/>
            <a:ext cx="11126709" cy="6437014"/>
          </a:xfrm>
        </p:spPr>
        <p:txBody>
          <a:bodyPr>
            <a:normAutofit/>
          </a:bodyPr>
          <a:lstStyle/>
          <a:p>
            <a:pPr marL="0" indent="0">
              <a:buNone/>
            </a:pPr>
            <a:r>
              <a:rPr lang="uk-UA" sz="1600" dirty="0" smtClean="0"/>
              <a:t>Базова </a:t>
            </a:r>
            <a:r>
              <a:rPr lang="uk-UA" sz="1600" dirty="0"/>
              <a:t>конфігурація EIGRP дуже проста у налаштуванні. Насправді, для цього потрібні лише дві команди: </a:t>
            </a:r>
            <a:endParaRPr lang="en-US" sz="1600" dirty="0" smtClean="0"/>
          </a:p>
          <a:p>
            <a:pPr marL="0" indent="0">
              <a:buNone/>
            </a:pPr>
            <a:endParaRPr lang="en-US" sz="1600" dirty="0" smtClean="0"/>
          </a:p>
          <a:p>
            <a:pPr marL="0" indent="0">
              <a:buNone/>
            </a:pPr>
            <a:endParaRPr lang="en-US" sz="1600" dirty="0"/>
          </a:p>
          <a:p>
            <a:pPr marL="0" indent="0">
              <a:buNone/>
            </a:pPr>
            <a:endParaRPr lang="en-US" sz="1600" dirty="0"/>
          </a:p>
          <a:p>
            <a:pPr marL="0" indent="0">
              <a:buNone/>
            </a:pPr>
            <a:r>
              <a:rPr lang="uk-UA" sz="1600" dirty="0" smtClean="0"/>
              <a:t>Команда </a:t>
            </a:r>
            <a:r>
              <a:rPr lang="uk-UA" sz="1600" b="1" dirty="0"/>
              <a:t>router eigrp asn </a:t>
            </a:r>
            <a:r>
              <a:rPr lang="uk-UA" sz="1600" dirty="0"/>
              <a:t>запускає процес маршрутизації EIGRP на маршрутизаторі автономної системи (AS), заданої змінної asn. Ця команда також переводить вас у режим налаштування маршрутизатора. Звідти можна виконати другу команду, </a:t>
            </a:r>
            <a:r>
              <a:rPr lang="uk-UA" sz="1600" b="1" dirty="0"/>
              <a:t>network net-id wildcard-mask</a:t>
            </a:r>
            <a:r>
              <a:rPr lang="uk-UA" sz="1600" dirty="0"/>
              <a:t>. Ця друга команда використовує комбінацію мережевої адреси та маски підмережі для вказівки діапазону однієї або декількох IP-адрес, і будь-який інтерфейс маршрутизатора, чия IP-адреса належить цьому діапазону IP-адрес, потім бере участь у процесі маршрутизації EIGRP. </a:t>
            </a:r>
            <a:endParaRPr lang="uk-UA" sz="1600" dirty="0" smtClean="0"/>
          </a:p>
          <a:p>
            <a:pPr marL="0" indent="0">
              <a:buNone/>
            </a:pPr>
            <a:r>
              <a:rPr lang="uk-UA" sz="1600" dirty="0" smtClean="0"/>
              <a:t>Тим </a:t>
            </a:r>
            <a:r>
              <a:rPr lang="uk-UA" sz="1600" dirty="0"/>
              <a:t>не менш, існують деякі правила та моделі поведінки, які слід враховувати при виконанні цих команд</a:t>
            </a:r>
            <a:r>
              <a:rPr lang="uk-UA" sz="1600" dirty="0" smtClean="0"/>
              <a:t>:</a:t>
            </a:r>
            <a:endParaRPr lang="en-US" sz="1600" dirty="0" smtClean="0"/>
          </a:p>
          <a:p>
            <a:r>
              <a:rPr lang="uk-UA" sz="1600" dirty="0" smtClean="0"/>
              <a:t>Після </a:t>
            </a:r>
            <a:r>
              <a:rPr lang="uk-UA" sz="1600" dirty="0"/>
              <a:t>того, як маршрутизатор включає EIGRP на інтерфейсах, що відповідають команді </a:t>
            </a:r>
            <a:r>
              <a:rPr lang="uk-UA" sz="1600" b="1" dirty="0"/>
              <a:t>network</a:t>
            </a:r>
            <a:r>
              <a:rPr lang="uk-UA" sz="1600" dirty="0"/>
              <a:t> EIGRP, він намагається виявити сусідів за допомогою багатоадресної розсилки вітальних повідомлень EIGRP</a:t>
            </a:r>
            <a:r>
              <a:rPr lang="uk-UA" sz="1600" dirty="0" smtClean="0"/>
              <a:t>.</a:t>
            </a:r>
            <a:endParaRPr lang="en-US" sz="1600" dirty="0" smtClean="0"/>
          </a:p>
          <a:p>
            <a:r>
              <a:rPr lang="uk-UA" sz="1600" dirty="0" smtClean="0"/>
              <a:t>Якщо </a:t>
            </a:r>
            <a:r>
              <a:rPr lang="uk-UA" sz="1600" dirty="0"/>
              <a:t>в команді </a:t>
            </a:r>
            <a:r>
              <a:rPr lang="uk-UA" sz="1600" b="1" dirty="0"/>
              <a:t>network</a:t>
            </a:r>
            <a:r>
              <a:rPr lang="uk-UA" sz="1600" dirty="0"/>
              <a:t> </a:t>
            </a:r>
            <a:r>
              <a:rPr lang="uk-UA" sz="1600" dirty="0" smtClean="0"/>
              <a:t>не </a:t>
            </a:r>
            <a:r>
              <a:rPr lang="uk-UA" sz="1600" dirty="0"/>
              <a:t>вказана маска підмережі, то вказана мережна адреса має бути класовою мережевою адресою. </a:t>
            </a:r>
            <a:endParaRPr lang="en-US" sz="1600" dirty="0" smtClean="0"/>
          </a:p>
          <a:p>
            <a:r>
              <a:rPr lang="uk-UA" sz="1600" dirty="0" smtClean="0"/>
              <a:t>Якщо </a:t>
            </a:r>
            <a:r>
              <a:rPr lang="uk-UA" sz="1600" dirty="0"/>
              <a:t>в команді </a:t>
            </a:r>
            <a:r>
              <a:rPr lang="uk-UA" sz="1600" b="1" dirty="0"/>
              <a:t>network</a:t>
            </a:r>
            <a:r>
              <a:rPr lang="uk-UA" sz="1600" dirty="0"/>
              <a:t> не вказана маска підмережі, а вказана класова мережна адреса, то всі інтерфейси, IP-адреси яких підпадають під класову мережу (наприклад, 172.16.1.1 /24 підпадає під 172.16.0.0 /16), братимуть участь у процесі маршрутизації EIGRP .</a:t>
            </a:r>
          </a:p>
        </p:txBody>
      </p:sp>
      <p:sp>
        <p:nvSpPr>
          <p:cNvPr id="2" name="Rectangle 1"/>
          <p:cNvSpPr>
            <a:spLocks noChangeArrowheads="1"/>
          </p:cNvSpPr>
          <p:nvPr/>
        </p:nvSpPr>
        <p:spPr bwMode="auto">
          <a:xfrm>
            <a:off x="914400" y="612416"/>
            <a:ext cx="2542684" cy="523220"/>
          </a:xfrm>
          <a:prstGeom prst="rect">
            <a:avLst/>
          </a:prstGeom>
          <a:solidFill>
            <a:schemeClr val="tx1"/>
          </a:solid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router eigrp asn </a:t>
            </a:r>
            <a:endParaRPr kumimoji="0" lang="en-US" altLang="ru-RU" sz="1400" b="0" i="0" u="none" strike="noStrike" cap="none" normalizeH="0" baseline="0" dirty="0" smtClean="0">
              <a:ln>
                <a:noFill/>
              </a:ln>
              <a:solidFill>
                <a:schemeClr val="bg1"/>
              </a:solidFill>
              <a:effectLst/>
              <a:latin typeface="SFMono-Regular"/>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network net-id wildcard-mask</a:t>
            </a:r>
            <a:r>
              <a:rPr kumimoji="0" lang="ru-RU" altLang="ru-RU" sz="1400" b="0" i="0" u="none" strike="noStrike" cap="none" normalizeH="0" baseline="0" dirty="0" smtClean="0">
                <a:ln>
                  <a:noFill/>
                </a:ln>
                <a:solidFill>
                  <a:schemeClr val="bg1"/>
                </a:solidFill>
                <a:effectLst/>
              </a:rPr>
              <a:t> </a:t>
            </a:r>
            <a:endParaRPr kumimoji="0" lang="ru-RU" altLang="ru-RU" sz="1400" b="0" i="0" u="none" strike="noStrike" cap="none" normalizeH="0" baseline="0" dirty="0" smtClean="0">
              <a:ln>
                <a:noFill/>
              </a:ln>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32396853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5757" y="217283"/>
            <a:ext cx="11126709" cy="6437014"/>
          </a:xfrm>
        </p:spPr>
        <p:txBody>
          <a:bodyPr>
            <a:normAutofit/>
          </a:bodyPr>
          <a:lstStyle/>
          <a:p>
            <a:pPr marL="0" indent="0">
              <a:buNone/>
            </a:pPr>
            <a:r>
              <a:rPr lang="uk-UA" sz="1600" dirty="0"/>
              <a:t>У наведеному прикладі команда passive-interface gig0/3 була введена на роутерах OFF1 та OFF2, щоб повідомити, що ці роутери повинні блокувати надсилання Hello повідомлень зі своїх інтерфейсів Gig0/3 (тобто інтерфейсів, що з'єднуються із сегментами локальної мережі). Однак конфігурація на роутері OFF3 використовує інший підхід. Замість вказівки інтерфейсів, які мають бути пасивними, дається команда </a:t>
            </a:r>
            <a:r>
              <a:rPr lang="uk-UA" sz="1600" b="1" dirty="0"/>
              <a:t>passive-interface default</a:t>
            </a:r>
            <a:r>
              <a:rPr lang="uk-UA" sz="1600" dirty="0"/>
              <a:t>, яка робить усі пасивними інтерфейси. Потім були дані команди </a:t>
            </a:r>
            <a:r>
              <a:rPr lang="uk-UA" sz="1600" b="1" dirty="0"/>
              <a:t>no passive-interface gig 0/1 </a:t>
            </a:r>
            <a:r>
              <a:rPr lang="uk-UA" sz="1600" dirty="0"/>
              <a:t>і </a:t>
            </a:r>
            <a:r>
              <a:rPr lang="uk-UA" sz="1600" b="1" dirty="0"/>
              <a:t>no passive-interface gig 0/2</a:t>
            </a:r>
            <a:r>
              <a:rPr lang="uk-UA" sz="1600" dirty="0"/>
              <a:t>, щоб вибірково повідомити, що ці інтерфейси не повинні бути пасивними (оскільки ці інтерфейси використовуються для підключення до сусідів EIGRP). Цей підхід може бути корисним на роутерах з кількома інтерфейсами LAN і лише кількома інтерфейсами, що з'єднуються із сусідами EIGRP.</a:t>
            </a:r>
          </a:p>
        </p:txBody>
      </p:sp>
      <p:sp>
        <p:nvSpPr>
          <p:cNvPr id="2" name="Rectangle 1"/>
          <p:cNvSpPr/>
          <p:nvPr/>
        </p:nvSpPr>
        <p:spPr>
          <a:xfrm>
            <a:off x="947596" y="2420127"/>
            <a:ext cx="10984870" cy="1077218"/>
          </a:xfrm>
          <a:prstGeom prst="rect">
            <a:avLst/>
          </a:prstGeom>
        </p:spPr>
        <p:txBody>
          <a:bodyPr wrap="square">
            <a:spAutoFit/>
          </a:bodyPr>
          <a:lstStyle/>
          <a:p>
            <a:r>
              <a:rPr lang="uk-UA" sz="1600" dirty="0"/>
              <a:t>Як тільки ми виконуємо команду passive-interface interface_id для певного інтерфейсу, цей інтерфейс не з'являється у вихідних даних команди show ip eigrp interfaces, як показано в прикладі нижче. Зверніть увагу, що інтерфейс Gig0/3, який був налаштований як пасивний інтерфейс, не відображається у списку. Однак EIGRP все ще оголошує мережу, до якої належить інтерфейс Gig0/3.</a:t>
            </a:r>
          </a:p>
        </p:txBody>
      </p:sp>
      <p:pic>
        <p:nvPicPr>
          <p:cNvPr id="4" name="Picture 2" descr="show ip eigrp interfac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676" y="4146961"/>
            <a:ext cx="11164710" cy="1857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64409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show ip protocols"/>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49152" y="181274"/>
            <a:ext cx="5432354" cy="643731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456221" y="181274"/>
            <a:ext cx="6096000" cy="1323439"/>
          </a:xfrm>
          <a:prstGeom prst="rect">
            <a:avLst/>
          </a:prstGeom>
        </p:spPr>
        <p:txBody>
          <a:bodyPr>
            <a:spAutoFit/>
          </a:bodyPr>
          <a:lstStyle/>
          <a:p>
            <a:r>
              <a:rPr lang="uk-UA" sz="1600" dirty="0"/>
              <a:t>Ми можемо визначити, які інтерфейси на роутері діють як пасивні інтерфейси, виконавши команду show ip protocols. У даних цієї команди, як видно в прикладі нижче, зверніть увагу, що інтерфейс Gig0/3 на роутері OFF2 є пасивним інтерфейсом, в той час як його підмережа (198.51.100.0/24) оголошується EIGRP.</a:t>
            </a:r>
          </a:p>
        </p:txBody>
      </p:sp>
    </p:spTree>
    <p:extLst>
      <p:ext uri="{BB962C8B-B14F-4D97-AF65-F5344CB8AC3E}">
        <p14:creationId xmlns:p14="http://schemas.microsoft.com/office/powerpoint/2010/main" val="32959753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5757" y="217283"/>
            <a:ext cx="11126709" cy="6437014"/>
          </a:xfrm>
        </p:spPr>
        <p:txBody>
          <a:bodyPr>
            <a:normAutofit/>
          </a:bodyPr>
          <a:lstStyle/>
          <a:p>
            <a:pPr marL="0" indent="0" algn="ctr">
              <a:buNone/>
            </a:pPr>
            <a:r>
              <a:rPr lang="uk-UA" sz="1600" b="1" dirty="0"/>
              <a:t>СТАТИЧНА КОНФІГУРАЦІЯ СУСІДСТВА </a:t>
            </a:r>
            <a:endParaRPr lang="uk-UA" sz="1600" b="1" dirty="0" smtClean="0"/>
          </a:p>
          <a:p>
            <a:pPr marL="0" indent="0">
              <a:buNone/>
            </a:pPr>
            <a:r>
              <a:rPr lang="uk-UA" sz="1600" dirty="0" smtClean="0"/>
              <a:t>Команда </a:t>
            </a:r>
            <a:r>
              <a:rPr lang="uk-UA" sz="1600" b="1" dirty="0"/>
              <a:t>neighbor ip_address outgoing_interface </a:t>
            </a:r>
            <a:r>
              <a:rPr lang="uk-UA" sz="1600" dirty="0"/>
              <a:t>вводиться в режимі конфігурації роутера EIGRP для статичної вказівки сусідства EIGRP. Зверніть увагу, що це налаштування має бути виконане на обох сусідах. Крім того, майте на увазі, що IP-адреса, вказана в команді neighbor, належить тій же підмережі, що і вказаний вихідний інтерфейс. На основі топології, показаної нижче, наведені нижче приклади налаштувань показують, як роутери OFF1 і OFF2 статично вказують один на одного, на відміну від використання динамічного виявлення.</a:t>
            </a:r>
          </a:p>
        </p:txBody>
      </p:sp>
      <p:sp>
        <p:nvSpPr>
          <p:cNvPr id="2" name="Rectangle 3"/>
          <p:cNvSpPr>
            <a:spLocks noChangeArrowheads="1"/>
          </p:cNvSpPr>
          <p:nvPr/>
        </p:nvSpPr>
        <p:spPr bwMode="auto">
          <a:xfrm>
            <a:off x="6567722" y="2048960"/>
            <a:ext cx="5208477" cy="1169551"/>
          </a:xfrm>
          <a:prstGeom prst="rect">
            <a:avLst/>
          </a:prstGeom>
          <a:solidFill>
            <a:schemeClr val="tx1"/>
          </a:solid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OFF1#conf term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Enter configuration commands, one per line. End with CNTL/Z.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OFF1(config)#router eigrp 1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OFF1(config-router)#neighbor 10.1.1.2 gig 0/1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OFF1(config-router)#end </a:t>
            </a:r>
          </a:p>
        </p:txBody>
      </p:sp>
      <p:sp>
        <p:nvSpPr>
          <p:cNvPr id="6" name="Rectangle 3"/>
          <p:cNvSpPr>
            <a:spLocks noChangeArrowheads="1"/>
          </p:cNvSpPr>
          <p:nvPr/>
        </p:nvSpPr>
        <p:spPr bwMode="auto">
          <a:xfrm>
            <a:off x="6567721" y="3637706"/>
            <a:ext cx="5208477" cy="1169551"/>
          </a:xfrm>
          <a:prstGeom prst="rect">
            <a:avLst/>
          </a:prstGeom>
          <a:solidFill>
            <a:schemeClr val="tx1"/>
          </a:solid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OFF2#conf term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Enter configuration commands, one per line. End with CNTL/Z.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OFF2(config)#router eigrp 1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OFF2(config-router)#neighbor 10.1.1.1 gig 0/1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OFF2(config-router)#end </a:t>
            </a:r>
          </a:p>
        </p:txBody>
      </p:sp>
      <p:sp>
        <p:nvSpPr>
          <p:cNvPr id="5" name="Rectangle 4"/>
          <p:cNvSpPr/>
          <p:nvPr/>
        </p:nvSpPr>
        <p:spPr>
          <a:xfrm>
            <a:off x="638739" y="5383090"/>
            <a:ext cx="11137459" cy="1384995"/>
          </a:xfrm>
          <a:prstGeom prst="rect">
            <a:avLst/>
          </a:prstGeom>
        </p:spPr>
        <p:txBody>
          <a:bodyPr wrap="square">
            <a:spAutoFit/>
          </a:bodyPr>
          <a:lstStyle/>
          <a:p>
            <a:r>
              <a:rPr lang="uk-UA" sz="1400" dirty="0"/>
              <a:t>На роутері OFF1 команда neighbor 10.1.1.2 gig 0/1, введена в режимі конфігурації роутера EIGRP, дає команду процесу EIGRP припинити надсилання багатоадресних повідомлень з інтерфейсу Gig 0/1 і замість цього почати використовувати одноадресні повідомлення. Він також інструктує процес маршрутизації EIGRP спробувати встановити сусідство з EIGRP-спікер роутером за IP-адресою 10.1.1.2 (тобто IP-адреса інтерфейсу Gig 0/1 роутера OFF2). Оскільки статична конфігурація сусіда повинна виконуватися на обох кінцях каналу, роутер OFF2 аналогічно налаштований для надсилання одноадресних повідомлень EIGRP зі свого інтерфейсу Gig 0/1 та для встановлення сусідства з EIGRP-спікер роутером з IP-адресою 10.1.1.1 (тобто IP-адресою gig 0/1 роутера OFF1).</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1483" y="2230856"/>
            <a:ext cx="4560860" cy="2813700"/>
          </a:xfrm>
          <a:prstGeom prst="rect">
            <a:avLst/>
          </a:prstGeom>
        </p:spPr>
      </p:pic>
    </p:spTree>
    <p:extLst>
      <p:ext uri="{BB962C8B-B14F-4D97-AF65-F5344CB8AC3E}">
        <p14:creationId xmlns:p14="http://schemas.microsoft.com/office/powerpoint/2010/main" val="17368376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5757" y="217283"/>
            <a:ext cx="11126709" cy="6437014"/>
          </a:xfrm>
        </p:spPr>
        <p:txBody>
          <a:bodyPr>
            <a:normAutofit/>
          </a:bodyPr>
          <a:lstStyle/>
          <a:p>
            <a:pPr marL="0" indent="0">
              <a:buNone/>
            </a:pPr>
            <a:r>
              <a:rPr lang="uk-UA" sz="1600" dirty="0"/>
              <a:t>ПЕРЕВІРКА СТАТИЧНОЇ СУСІДСТВА </a:t>
            </a:r>
            <a:endParaRPr lang="uk-UA" sz="1600" dirty="0" smtClean="0"/>
          </a:p>
          <a:p>
            <a:pPr marL="0" indent="0">
              <a:buNone/>
            </a:pPr>
            <a:r>
              <a:rPr lang="uk-UA" sz="1600" dirty="0" smtClean="0"/>
              <a:t>Щоб </a:t>
            </a:r>
            <a:r>
              <a:rPr lang="uk-UA" sz="1600" dirty="0"/>
              <a:t>визначити, які інтерфейси на роутері статично налаштовані із сусідом EIGRP, можна використати команду </a:t>
            </a:r>
            <a:r>
              <a:rPr lang="uk-UA" sz="1600" b="1" dirty="0"/>
              <a:t>show ip eigrp neighbors detail</a:t>
            </a:r>
            <a:r>
              <a:rPr lang="uk-UA" sz="1600" dirty="0"/>
              <a:t>. У наведеному нижче прикладі показано, що ця команда виконується на роутері OFF1. Зауважте, що вихідні дані ідентифікують 10.1.1.2 як статично налаштованого сусіда.</a:t>
            </a:r>
          </a:p>
        </p:txBody>
      </p:sp>
      <p:pic>
        <p:nvPicPr>
          <p:cNvPr id="32770" name="Picture 2" descr="выходные данные идентифицируют 10.1.1.2 как статически настроенного соседа"/>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5757" y="1650651"/>
            <a:ext cx="6878859" cy="2877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71988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5757" y="217283"/>
            <a:ext cx="11126709" cy="6437014"/>
          </a:xfrm>
        </p:spPr>
        <p:txBody>
          <a:bodyPr>
            <a:normAutofit/>
          </a:bodyPr>
          <a:lstStyle/>
          <a:p>
            <a:pPr marL="0" indent="0" algn="ctr">
              <a:buNone/>
            </a:pPr>
            <a:r>
              <a:rPr lang="uk-UA" sz="1600" b="1" dirty="0"/>
              <a:t>ЗАСТЕРЕЖЕННЯ З ЗАСТОСУВАННЯ СТАТИЧНОЇ СУСІДСТВА </a:t>
            </a:r>
            <a:endParaRPr lang="uk-UA" sz="1600" b="1" dirty="0" smtClean="0"/>
          </a:p>
          <a:p>
            <a:pPr marL="0" indent="0">
              <a:buNone/>
            </a:pPr>
            <a:r>
              <a:rPr lang="uk-UA" sz="1600" dirty="0" smtClean="0"/>
              <a:t>Розглянемо </a:t>
            </a:r>
            <a:r>
              <a:rPr lang="uk-UA" sz="1600" dirty="0"/>
              <a:t>роутер, який має встановити більш ніж одне сусідство EIGRP з одного інтерфейсу, наприклад, роутер OFF2 на малюнку нижче. У цій топології роутери OFF1 та OFF2 динамічно сформували сусідство EIGRP. Пізніше було додано роутер OFF4, і роутери OFF2 і OFF4 були настроєні як сусіди EIGRP статично. Однак після того, як було зроблено статичне налаштування, роутер OFF2 втратив своє сусідство з роутером OFF1. Причина полягає в тому, що роутер OFF2 відправляє тільки одноадресні повідомлення EIGRP зі свого інтерфейсу Gig0/1 і хоче отримувати тільки одноадресні EIGRP повідомлення, що надходять на цей інтерфейс. Однак роутер OFF1 все ще налаштований (за замовчуванням) для надсилання та очікування багатоадресних повідомлень EIGRP на своєму інтерфейсі Gig0/1. Отже, мораль цієї історії полягає в тому, що якщо ви налаштовуєте інтерфейс роутера для встановлення сусідства EIGRP статично, переконайтеся, що всі сусіди EIGRP поза цим інтерфейсом також налаштовані для сусідства статично.</a:t>
            </a:r>
          </a:p>
        </p:txBody>
      </p:sp>
      <p:pic>
        <p:nvPicPr>
          <p:cNvPr id="6" name="Picture 5"/>
          <p:cNvPicPr>
            <a:picLocks noChangeAspect="1"/>
          </p:cNvPicPr>
          <p:nvPr/>
        </p:nvPicPr>
        <p:blipFill>
          <a:blip r:embed="rId2"/>
          <a:stretch>
            <a:fillRect/>
          </a:stretch>
        </p:blipFill>
        <p:spPr>
          <a:xfrm>
            <a:off x="1167896" y="2873049"/>
            <a:ext cx="5948128" cy="3781248"/>
          </a:xfrm>
          <a:prstGeom prst="rect">
            <a:avLst/>
          </a:prstGeom>
        </p:spPr>
      </p:pic>
    </p:spTree>
    <p:extLst>
      <p:ext uri="{BB962C8B-B14F-4D97-AF65-F5344CB8AC3E}">
        <p14:creationId xmlns:p14="http://schemas.microsoft.com/office/powerpoint/2010/main" val="15085865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51429" y="2317687"/>
            <a:ext cx="6409855" cy="1475715"/>
          </a:xfrm>
        </p:spPr>
        <p:txBody>
          <a:bodyPr>
            <a:normAutofit/>
          </a:bodyPr>
          <a:lstStyle/>
          <a:p>
            <a:pPr marL="0" indent="0" algn="ctr">
              <a:buNone/>
            </a:pPr>
            <a:r>
              <a:rPr lang="uk-UA" sz="6600" b="1" dirty="0" smtClean="0"/>
              <a:t>Дякую за увагу!</a:t>
            </a:r>
            <a:endParaRPr lang="uk-UA" sz="6600" b="1" dirty="0"/>
          </a:p>
        </p:txBody>
      </p:sp>
    </p:spTree>
    <p:extLst>
      <p:ext uri="{BB962C8B-B14F-4D97-AF65-F5344CB8AC3E}">
        <p14:creationId xmlns:p14="http://schemas.microsoft.com/office/powerpoint/2010/main" val="2388217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5757" y="217283"/>
            <a:ext cx="11126709" cy="6437014"/>
          </a:xfrm>
        </p:spPr>
        <p:txBody>
          <a:bodyPr>
            <a:normAutofit/>
          </a:bodyPr>
          <a:lstStyle/>
          <a:p>
            <a:pPr marL="0" indent="0">
              <a:buNone/>
            </a:pPr>
            <a:r>
              <a:rPr lang="uk-UA" sz="1600" b="1" dirty="0"/>
              <a:t>Приклад налаштування EIGRP </a:t>
            </a:r>
            <a:endParaRPr lang="en-US" sz="1600" b="1" dirty="0" smtClean="0"/>
          </a:p>
          <a:p>
            <a:pPr marL="0" indent="0">
              <a:buNone/>
            </a:pPr>
            <a:r>
              <a:rPr lang="uk-UA" sz="1600" dirty="0" smtClean="0"/>
              <a:t>Налаштування </a:t>
            </a:r>
            <a:r>
              <a:rPr lang="uk-UA" sz="1600" dirty="0"/>
              <a:t>EIGRP складається з двох кроків: </a:t>
            </a:r>
            <a:endParaRPr lang="en-US" sz="1600" dirty="0" smtClean="0"/>
          </a:p>
          <a:p>
            <a:pPr marL="342900" indent="-342900">
              <a:buFont typeface="+mj-lt"/>
              <a:buAutoNum type="arabicPeriod"/>
            </a:pPr>
            <a:r>
              <a:rPr lang="uk-UA" sz="1600" dirty="0" smtClean="0"/>
              <a:t>увімкнення </a:t>
            </a:r>
            <a:r>
              <a:rPr lang="uk-UA" sz="1600" dirty="0"/>
              <a:t>протоколу глобальною командою </a:t>
            </a:r>
            <a:r>
              <a:rPr lang="uk-UA" sz="1600" b="1" dirty="0"/>
              <a:t>router eigrp ASN_NUMBER</a:t>
            </a:r>
            <a:r>
              <a:rPr lang="uk-UA" sz="1600" dirty="0"/>
              <a:t>; </a:t>
            </a:r>
            <a:endParaRPr lang="en-US" sz="1600" dirty="0" smtClean="0"/>
          </a:p>
          <a:p>
            <a:pPr marL="342900" indent="-342900">
              <a:buFont typeface="+mj-lt"/>
              <a:buAutoNum type="arabicPeriod"/>
            </a:pPr>
            <a:r>
              <a:rPr lang="uk-UA" sz="1600" dirty="0" smtClean="0"/>
              <a:t>вибору </a:t>
            </a:r>
            <a:r>
              <a:rPr lang="uk-UA" sz="1600" dirty="0"/>
              <a:t>мереж, які протокол буде </a:t>
            </a:r>
            <a:r>
              <a:rPr lang="uk-UA" sz="1600" dirty="0" smtClean="0"/>
              <a:t>«оголошувати», з використанням команди </a:t>
            </a:r>
            <a:r>
              <a:rPr lang="uk-UA" sz="1600" b="1" dirty="0"/>
              <a:t>network</a:t>
            </a:r>
            <a:r>
              <a:rPr lang="uk-UA" sz="1600" dirty="0"/>
              <a:t>; </a:t>
            </a:r>
            <a:endParaRPr lang="en-US" sz="1600" dirty="0" smtClean="0"/>
          </a:p>
          <a:p>
            <a:pPr marL="0" indent="0">
              <a:buNone/>
            </a:pPr>
            <a:r>
              <a:rPr lang="uk-UA" sz="1600" dirty="0" smtClean="0"/>
              <a:t>Перша </a:t>
            </a:r>
            <a:r>
              <a:rPr lang="uk-UA" sz="1600" dirty="0"/>
              <a:t>команда включення говорить сама за себе, але пояснимо про </a:t>
            </a:r>
            <a:r>
              <a:rPr lang="uk-UA" sz="1600" b="1" dirty="0"/>
              <a:t>ASN_NUMBER</a:t>
            </a:r>
            <a:r>
              <a:rPr lang="uk-UA" sz="1600" dirty="0"/>
              <a:t> – це номер автономної системи, і для встановлення мережевої зв'язності між кількома маршрутизаторами, які використовують EIGRP, цей номер має бути однаковим. Друга команда працює так само, як і в RIP за замовчуванням - тобто включення протоколу на інтерфейсі та вказівку класових мереж. </a:t>
            </a:r>
            <a:endParaRPr lang="en-US" sz="1600" dirty="0" smtClean="0"/>
          </a:p>
          <a:p>
            <a:pPr marL="0" indent="0">
              <a:buNone/>
            </a:pPr>
            <a:r>
              <a:rPr lang="uk-UA" sz="1600" dirty="0" smtClean="0"/>
              <a:t>У </a:t>
            </a:r>
            <a:r>
              <a:rPr lang="uk-UA" sz="1600" dirty="0"/>
              <a:t>нашій топології маршрутизатори R1 і R2 мають безпосередньо підключені підмережі.</a:t>
            </a:r>
          </a:p>
        </p:txBody>
      </p:sp>
      <p:pic>
        <p:nvPicPr>
          <p:cNvPr id="2" name="Picture 1"/>
          <p:cNvPicPr>
            <a:picLocks noChangeAspect="1"/>
          </p:cNvPicPr>
          <p:nvPr/>
        </p:nvPicPr>
        <p:blipFill>
          <a:blip r:embed="rId2"/>
          <a:stretch>
            <a:fillRect/>
          </a:stretch>
        </p:blipFill>
        <p:spPr>
          <a:xfrm>
            <a:off x="805757" y="2949094"/>
            <a:ext cx="7877616" cy="1372184"/>
          </a:xfrm>
          <a:prstGeom prst="rect">
            <a:avLst/>
          </a:prstGeom>
        </p:spPr>
      </p:pic>
      <p:sp>
        <p:nvSpPr>
          <p:cNvPr id="4" name="Rectangle 3"/>
          <p:cNvSpPr/>
          <p:nvPr/>
        </p:nvSpPr>
        <p:spPr>
          <a:xfrm>
            <a:off x="805757" y="4442771"/>
            <a:ext cx="10889714" cy="830997"/>
          </a:xfrm>
          <a:prstGeom prst="rect">
            <a:avLst/>
          </a:prstGeom>
        </p:spPr>
        <p:txBody>
          <a:bodyPr wrap="square">
            <a:spAutoFit/>
          </a:bodyPr>
          <a:lstStyle/>
          <a:p>
            <a:r>
              <a:rPr lang="uk-UA" sz="1600" dirty="0"/>
              <a:t>Нам потрібно включити дані підмережі у процес динамічної маршрутизації EIGRP. Для цього нам спочатку потрібно включити EIGRP на обох маршрутизаторах, а потім </a:t>
            </a:r>
            <a:r>
              <a:rPr lang="uk-UA" sz="1600" dirty="0" smtClean="0"/>
              <a:t>«оголосити» </a:t>
            </a:r>
            <a:r>
              <a:rPr lang="uk-UA" sz="1600" dirty="0"/>
              <a:t>дані мережі за допомогою команди </a:t>
            </a:r>
            <a:r>
              <a:rPr lang="uk-UA" sz="1600" b="1" dirty="0"/>
              <a:t>network</a:t>
            </a:r>
            <a:r>
              <a:rPr lang="uk-UA" sz="1600" dirty="0"/>
              <a:t>. На маршрутизаторі </a:t>
            </a:r>
            <a:r>
              <a:rPr lang="uk-UA" sz="1600" b="1" dirty="0"/>
              <a:t>R1</a:t>
            </a:r>
            <a:r>
              <a:rPr lang="uk-UA" sz="1600" dirty="0"/>
              <a:t> переходимо у глобальний режим конфігурації та вводимо наступні команди:</a:t>
            </a:r>
          </a:p>
        </p:txBody>
      </p:sp>
      <p:sp>
        <p:nvSpPr>
          <p:cNvPr id="5" name="Rectangle 1"/>
          <p:cNvSpPr>
            <a:spLocks noChangeArrowheads="1"/>
          </p:cNvSpPr>
          <p:nvPr/>
        </p:nvSpPr>
        <p:spPr bwMode="auto">
          <a:xfrm>
            <a:off x="1267484" y="5585042"/>
            <a:ext cx="1745991" cy="738664"/>
          </a:xfrm>
          <a:prstGeom prst="rect">
            <a:avLst/>
          </a:prstGeom>
          <a:solidFill>
            <a:schemeClr val="tx1"/>
          </a:solid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router eigrp 1 </a:t>
            </a:r>
            <a:endParaRPr kumimoji="0" lang="en-US" altLang="ru-RU" sz="1400" b="0" i="0" u="none" strike="noStrike" cap="none" normalizeH="0" baseline="0" dirty="0" smtClean="0">
              <a:ln>
                <a:noFill/>
              </a:ln>
              <a:solidFill>
                <a:schemeClr val="bg1"/>
              </a:solidFill>
              <a:effectLst/>
              <a:latin typeface="SFMono-Regular"/>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network 10.0.0.0 </a:t>
            </a:r>
            <a:endParaRPr kumimoji="0" lang="en-US" altLang="ru-RU" sz="1400" b="0" i="0" u="none" strike="noStrike" cap="none" normalizeH="0" baseline="0" dirty="0" smtClean="0">
              <a:ln>
                <a:noFill/>
              </a:ln>
              <a:solidFill>
                <a:schemeClr val="bg1"/>
              </a:solidFill>
              <a:effectLst/>
              <a:latin typeface="SFMono-Regular"/>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network 172.16.0.0</a:t>
            </a:r>
            <a:r>
              <a:rPr kumimoji="0" lang="ru-RU" altLang="ru-RU" sz="1400" b="0" i="0" u="none" strike="noStrike" cap="none" normalizeH="0" baseline="0" dirty="0" smtClean="0">
                <a:ln>
                  <a:noFill/>
                </a:ln>
                <a:solidFill>
                  <a:schemeClr val="bg1"/>
                </a:solidFill>
                <a:effectLst/>
              </a:rPr>
              <a:t> </a:t>
            </a:r>
            <a:endParaRPr kumimoji="0" lang="ru-RU" altLang="ru-RU" sz="1400" b="0" i="0" u="none" strike="noStrike" cap="none" normalizeH="0" baseline="0" dirty="0" smtClean="0">
              <a:ln>
                <a:noFill/>
              </a:ln>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2277473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5757" y="217283"/>
            <a:ext cx="11126709" cy="6437014"/>
          </a:xfrm>
        </p:spPr>
        <p:txBody>
          <a:bodyPr>
            <a:normAutofit/>
          </a:bodyPr>
          <a:lstStyle/>
          <a:p>
            <a:pPr marL="0" indent="0">
              <a:buNone/>
            </a:pPr>
            <a:r>
              <a:rPr lang="uk-UA" sz="1600" dirty="0"/>
              <a:t>На R2 налаштування виглядає схожим, тільки з іншою підмережею – тому що до маршрутизатора R2 безпосередньо підключена підмережа 192.168.0.0</a:t>
            </a:r>
            <a:r>
              <a:rPr lang="uk-UA" sz="1600" dirty="0" smtClean="0"/>
              <a:t>.</a:t>
            </a:r>
            <a:endParaRPr lang="en-US" sz="1600" dirty="0" smtClean="0"/>
          </a:p>
          <a:p>
            <a:pPr marL="0" indent="0">
              <a:buNone/>
            </a:pPr>
            <a:endParaRPr lang="uk-UA" sz="1600" dirty="0"/>
          </a:p>
        </p:txBody>
      </p:sp>
      <p:sp>
        <p:nvSpPr>
          <p:cNvPr id="2" name="Rectangle 1"/>
          <p:cNvSpPr>
            <a:spLocks noChangeArrowheads="1"/>
          </p:cNvSpPr>
          <p:nvPr/>
        </p:nvSpPr>
        <p:spPr bwMode="auto">
          <a:xfrm>
            <a:off x="1195056" y="896037"/>
            <a:ext cx="1854995" cy="738664"/>
          </a:xfrm>
          <a:prstGeom prst="rect">
            <a:avLst/>
          </a:prstGeom>
          <a:solidFill>
            <a:schemeClr val="tx1"/>
          </a:solid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router eigrp 1 </a:t>
            </a:r>
            <a:endParaRPr kumimoji="0" lang="en-US" altLang="ru-RU" sz="1400" b="0" i="0" u="none" strike="noStrike" cap="none" normalizeH="0" baseline="0" dirty="0" smtClean="0">
              <a:ln>
                <a:noFill/>
              </a:ln>
              <a:solidFill>
                <a:schemeClr val="bg1"/>
              </a:solidFill>
              <a:effectLst/>
              <a:latin typeface="SFMono-Regular"/>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network 192.168.0.0 </a:t>
            </a:r>
            <a:endParaRPr kumimoji="0" lang="en-US" altLang="ru-RU" sz="1400" b="0" i="0" u="none" strike="noStrike" cap="none" normalizeH="0" baseline="0" dirty="0" smtClean="0">
              <a:ln>
                <a:noFill/>
              </a:ln>
              <a:solidFill>
                <a:schemeClr val="bg1"/>
              </a:solidFill>
              <a:effectLst/>
              <a:latin typeface="SFMono-Regular"/>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network 172.16.0.0</a:t>
            </a:r>
            <a:r>
              <a:rPr kumimoji="0" lang="ru-RU" altLang="ru-RU" sz="1400" b="0" i="0" u="none" strike="noStrike" cap="none" normalizeH="0" baseline="0" dirty="0" smtClean="0">
                <a:ln>
                  <a:noFill/>
                </a:ln>
                <a:solidFill>
                  <a:schemeClr val="bg1"/>
                </a:solidFill>
                <a:effectLst/>
              </a:rPr>
              <a:t> </a:t>
            </a:r>
            <a:endParaRPr kumimoji="0" lang="ru-RU" altLang="ru-RU" sz="1400" b="0" i="0" u="none" strike="noStrike" cap="none" normalizeH="0" baseline="0" dirty="0" smtClean="0">
              <a:ln>
                <a:noFill/>
              </a:ln>
              <a:solidFill>
                <a:schemeClr val="bg1"/>
              </a:solidFill>
              <a:effectLst/>
              <a:latin typeface="Arial" panose="020B0604020202020204" pitchFamily="34" charset="0"/>
            </a:endParaRPr>
          </a:p>
        </p:txBody>
      </p:sp>
      <p:sp>
        <p:nvSpPr>
          <p:cNvPr id="4" name="Rectangle 3"/>
          <p:cNvSpPr/>
          <p:nvPr/>
        </p:nvSpPr>
        <p:spPr>
          <a:xfrm>
            <a:off x="614516" y="1866129"/>
            <a:ext cx="11184194" cy="2062103"/>
          </a:xfrm>
          <a:prstGeom prst="rect">
            <a:avLst/>
          </a:prstGeom>
        </p:spPr>
        <p:txBody>
          <a:bodyPr wrap="square">
            <a:spAutoFit/>
          </a:bodyPr>
          <a:lstStyle/>
          <a:p>
            <a:r>
              <a:rPr lang="uk-UA" sz="1600" dirty="0"/>
              <a:t>Ось і все - так само просто, як і налаштувати RIP: головне не забувати вказувати однаковий номер автономної системи. </a:t>
            </a:r>
            <a:endParaRPr lang="uk-UA" sz="1600" dirty="0" smtClean="0"/>
          </a:p>
          <a:p>
            <a:endParaRPr lang="uk-UA" sz="1600" dirty="0"/>
          </a:p>
          <a:p>
            <a:r>
              <a:rPr lang="uk-UA" sz="1600" dirty="0" smtClean="0"/>
              <a:t>Щоб </a:t>
            </a:r>
            <a:r>
              <a:rPr lang="uk-UA" sz="1600" dirty="0"/>
              <a:t>перевірити працездатність EIGRP, введіть команду </a:t>
            </a:r>
            <a:r>
              <a:rPr lang="uk-UA" sz="1600" b="1" dirty="0"/>
              <a:t>show ip eigrp neighbors </a:t>
            </a:r>
            <a:r>
              <a:rPr lang="uk-UA" sz="1600" dirty="0"/>
              <a:t>на обох маршрутизаторах і переконайтеся, що там вказана адреса іншого маршрутизатора. Ця команда показує список всіх EIGRP «сусідів», з різноманітною інформацією – номером локального інтерфейсу тощо. </a:t>
            </a:r>
            <a:endParaRPr lang="uk-UA" sz="1600" dirty="0" smtClean="0"/>
          </a:p>
          <a:p>
            <a:endParaRPr lang="uk-UA" sz="1600" dirty="0"/>
          </a:p>
          <a:p>
            <a:r>
              <a:rPr lang="uk-UA" sz="1600" dirty="0" smtClean="0"/>
              <a:t>Також </a:t>
            </a:r>
            <a:r>
              <a:rPr lang="uk-UA" sz="1600" dirty="0"/>
              <a:t>перевірити мережеву зв'язність можна за допомогою команди виведення таблиці маршрутизації </a:t>
            </a:r>
            <a:r>
              <a:rPr lang="uk-UA" sz="1600" b="1" dirty="0"/>
              <a:t>sh ip route</a:t>
            </a:r>
            <a:r>
              <a:rPr lang="uk-UA" sz="1600" dirty="0"/>
              <a:t>. Маршрути, що отримуються по EIGRP, будуть позначені буквою «</a:t>
            </a:r>
            <a:r>
              <a:rPr lang="uk-UA" sz="1600" b="1" dirty="0"/>
              <a:t>D</a:t>
            </a:r>
            <a:r>
              <a:rPr lang="uk-UA" sz="1600" dirty="0"/>
              <a:t>».</a:t>
            </a:r>
          </a:p>
        </p:txBody>
      </p:sp>
    </p:spTree>
    <p:extLst>
      <p:ext uri="{BB962C8B-B14F-4D97-AF65-F5344CB8AC3E}">
        <p14:creationId xmlns:p14="http://schemas.microsoft.com/office/powerpoint/2010/main" val="1434824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5757" y="217283"/>
            <a:ext cx="11126709" cy="6437014"/>
          </a:xfrm>
        </p:spPr>
        <p:txBody>
          <a:bodyPr>
            <a:normAutofit/>
          </a:bodyPr>
          <a:lstStyle/>
          <a:p>
            <a:pPr marL="0" indent="0">
              <a:buNone/>
            </a:pPr>
            <a:r>
              <a:rPr lang="uk-UA" sz="1600" b="1" dirty="0"/>
              <a:t>Приклад налаштування EIGRP 2 </a:t>
            </a:r>
            <a:endParaRPr lang="en-US" sz="1600" b="1" dirty="0" smtClean="0"/>
          </a:p>
          <a:p>
            <a:pPr marL="0" indent="0">
              <a:buNone/>
            </a:pPr>
            <a:r>
              <a:rPr lang="uk-UA" sz="1600" dirty="0" smtClean="0"/>
              <a:t>За </a:t>
            </a:r>
            <a:r>
              <a:rPr lang="uk-UA" sz="1600" dirty="0"/>
              <a:t>замовчуванням команда </a:t>
            </a:r>
            <a:r>
              <a:rPr lang="uk-UA" sz="1600" b="1" dirty="0"/>
              <a:t>network</a:t>
            </a:r>
            <a:r>
              <a:rPr lang="uk-UA" sz="1600" dirty="0"/>
              <a:t> використовує класову мережу, тобто всі інтерфейси всередині цієї класової мережі братимуть участь у процесі маршрутизації. Для включення EIGRP тільки на потрібному вам інтерфейсі, потрібне використання зворотної маски. Тобто команда буде виглядати так: </a:t>
            </a:r>
            <a:r>
              <a:rPr lang="uk-UA" sz="1600" b="1" dirty="0"/>
              <a:t>network </a:t>
            </a:r>
            <a:r>
              <a:rPr lang="en-US" sz="1600" b="1" dirty="0" err="1" smtClean="0"/>
              <a:t>wildcardmask</a:t>
            </a:r>
            <a:endParaRPr lang="uk-UA" sz="1600" b="1" dirty="0"/>
          </a:p>
        </p:txBody>
      </p:sp>
      <p:pic>
        <p:nvPicPr>
          <p:cNvPr id="2" name="Picture 1"/>
          <p:cNvPicPr>
            <a:picLocks noChangeAspect="1"/>
          </p:cNvPicPr>
          <p:nvPr/>
        </p:nvPicPr>
        <p:blipFill>
          <a:blip r:embed="rId2"/>
          <a:stretch>
            <a:fillRect/>
          </a:stretch>
        </p:blipFill>
        <p:spPr>
          <a:xfrm>
            <a:off x="805757" y="1350399"/>
            <a:ext cx="6130059" cy="1171575"/>
          </a:xfrm>
          <a:prstGeom prst="rect">
            <a:avLst/>
          </a:prstGeom>
        </p:spPr>
      </p:pic>
      <p:sp>
        <p:nvSpPr>
          <p:cNvPr id="4" name="Rectangle 3"/>
          <p:cNvSpPr/>
          <p:nvPr/>
        </p:nvSpPr>
        <p:spPr>
          <a:xfrm>
            <a:off x="805756" y="2521974"/>
            <a:ext cx="11126709" cy="1569660"/>
          </a:xfrm>
          <a:prstGeom prst="rect">
            <a:avLst/>
          </a:prstGeom>
        </p:spPr>
        <p:txBody>
          <a:bodyPr wrap="square">
            <a:spAutoFit/>
          </a:bodyPr>
          <a:lstStyle/>
          <a:p>
            <a:r>
              <a:rPr lang="uk-UA" sz="1600" dirty="0"/>
              <a:t>У нашому прикладі маршрутизатор R1 має дві безпосередньо підключені підмережі, 10.0.0.0/24 і 10.0.1.0/24. Наша мета – увімкнути EIGRP лише на підмережі, підключеній до інтерфейсу Fa0/0. Якщо просто використовувати команду network – обидві підмережі будуть додані в EIGRP процес, оскільки використовуватиметься класова мережа. Для налаштування EIGRP тільки на інтерфейсі Fa0/0 потрібно використовувати команду </a:t>
            </a:r>
            <a:r>
              <a:rPr lang="uk-UA" sz="1600" b="1" dirty="0"/>
              <a:t>network 10.0.0.0 0.0.0.255</a:t>
            </a:r>
            <a:r>
              <a:rPr lang="uk-UA" sz="1600" dirty="0"/>
              <a:t>. Вона увімкне EIGRP тільки на інтерфейсах 10.0.0.Х. Перевірити можна за допомогою команди </a:t>
            </a:r>
            <a:r>
              <a:rPr lang="uk-UA" sz="1600" b="1" dirty="0"/>
              <a:t>sh ip protocols</a:t>
            </a:r>
            <a:r>
              <a:rPr lang="uk-UA" sz="1600" dirty="0"/>
              <a:t>, що лише мережа 10.0.0.0/24 додана до EIGRP процесу.</a:t>
            </a:r>
          </a:p>
        </p:txBody>
      </p:sp>
    </p:spTree>
    <p:extLst>
      <p:ext uri="{BB962C8B-B14F-4D97-AF65-F5344CB8AC3E}">
        <p14:creationId xmlns:p14="http://schemas.microsoft.com/office/powerpoint/2010/main" val="268041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3209" y="74960"/>
            <a:ext cx="11648792" cy="6437014"/>
          </a:xfrm>
        </p:spPr>
        <p:txBody>
          <a:bodyPr>
            <a:normAutofit/>
          </a:bodyPr>
          <a:lstStyle/>
          <a:p>
            <a:pPr marL="0" indent="0" algn="ctr">
              <a:buNone/>
            </a:pPr>
            <a:r>
              <a:rPr lang="uk-UA" sz="1600" b="1" dirty="0"/>
              <a:t>Про сусідство та метрики EIGRP </a:t>
            </a:r>
            <a:endParaRPr lang="en-US" sz="1600" b="1" dirty="0" smtClean="0"/>
          </a:p>
          <a:p>
            <a:pPr marL="0" indent="0">
              <a:buNone/>
            </a:pPr>
            <a:r>
              <a:rPr lang="uk-UA" sz="1600" dirty="0" smtClean="0"/>
              <a:t>Метрична </a:t>
            </a:r>
            <a:r>
              <a:rPr lang="uk-UA" sz="1600" dirty="0"/>
              <a:t>вага TOS K1 K2 K3 K4 K5, видана командою в режимі конфігурації маршрутизатора EIGRP, може бути використана для встановлення K-значень, що використовуються EIGRP у своєму розрахунку. Параметр TOS був призначений для маркування якості обслуговування (де TOS позначає тип службового байта в заголовку IPv4). Однак параметр TOS повинен дорівнювати 0. Насправді, якщо ви введете число в діапазоні 1 - 8 і повернетеся назад, щоб вивчити свою поточну конфігурацію, ви виявите, що Cisco IOS змінила це значення на 0. П'ять параметрів, що залишилися в команді </a:t>
            </a:r>
            <a:r>
              <a:rPr lang="uk-UA" sz="1600" b="1" dirty="0"/>
              <a:t>metric weights </a:t>
            </a:r>
            <a:r>
              <a:rPr lang="uk-UA" sz="1600" dirty="0"/>
              <a:t>- це п'ять K-значень, кожне з яких може бути задане числом від 0 до 255. </a:t>
            </a:r>
            <a:endParaRPr lang="en-US" sz="1600" dirty="0" smtClean="0"/>
          </a:p>
          <a:p>
            <a:pPr marL="0" indent="0">
              <a:buNone/>
            </a:pPr>
            <a:r>
              <a:rPr lang="uk-UA" sz="1600" dirty="0" smtClean="0"/>
              <a:t>Наприклад</a:t>
            </a:r>
            <a:r>
              <a:rPr lang="uk-UA" sz="1600" dirty="0"/>
              <a:t>, уявіть, що у нашому проекті ми стурбовані тим, що навантаження на наші лінії може бути </a:t>
            </a:r>
            <a:r>
              <a:rPr lang="uk-UA" sz="1600" dirty="0" smtClean="0"/>
              <a:t>вищим </a:t>
            </a:r>
            <a:r>
              <a:rPr lang="uk-UA" sz="1600" dirty="0"/>
              <a:t>у рази, і ми хочемо, щоб EIGRP враховував рівень насичення лінії при розрахунку найкращого шляху. Вивчаючи повну формулу розрахунку метрики EIGRP, помічаємо, що наявність ненульового значення для K2 призведе до того, що EIGRP враховуватиме навантаження. Тому ми вирішили встановити K2 рівним 1, крім K1 і K3, які вже встановлені в 1 за замовчуванням. Значення К4 та К5 збережеться на рівні 0. У наведеному нижче прикладі показано, як можна налаштувати такий набір K-значень.</a:t>
            </a:r>
          </a:p>
        </p:txBody>
      </p:sp>
      <p:sp>
        <p:nvSpPr>
          <p:cNvPr id="2" name="Rectangle 1"/>
          <p:cNvSpPr>
            <a:spLocks noChangeArrowheads="1"/>
          </p:cNvSpPr>
          <p:nvPr/>
        </p:nvSpPr>
        <p:spPr bwMode="auto">
          <a:xfrm>
            <a:off x="642795" y="3080428"/>
            <a:ext cx="5258171" cy="1169551"/>
          </a:xfrm>
          <a:prstGeom prst="rect">
            <a:avLst/>
          </a:prstGeom>
          <a:solidFill>
            <a:schemeClr val="tx1"/>
          </a:solid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OFF1#conf term </a:t>
            </a:r>
            <a:endParaRPr kumimoji="0" lang="en-US" altLang="ru-RU" sz="1400" b="0" i="0" u="none" strike="noStrike" cap="none" normalizeH="0" baseline="0" dirty="0" smtClean="0">
              <a:ln>
                <a:noFill/>
              </a:ln>
              <a:solidFill>
                <a:schemeClr val="bg1"/>
              </a:solidFill>
              <a:effectLst/>
              <a:latin typeface="SFMono-Regular"/>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Enter configuration commands, one per line. End with CNTL/Z . </a:t>
            </a:r>
            <a:endParaRPr kumimoji="0" lang="en-US" altLang="ru-RU" sz="1400" b="0" i="0" u="none" strike="noStrike" cap="none" normalizeH="0" baseline="0" dirty="0" smtClean="0">
              <a:ln>
                <a:noFill/>
              </a:ln>
              <a:solidFill>
                <a:schemeClr val="bg1"/>
              </a:solidFill>
              <a:effectLst/>
              <a:latin typeface="SFMono-Regular"/>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OFF1(config)#router eigrp 1 </a:t>
            </a:r>
            <a:endParaRPr kumimoji="0" lang="en-US" altLang="ru-RU" sz="1400" b="0" i="0" u="none" strike="noStrike" cap="none" normalizeH="0" baseline="0" dirty="0" smtClean="0">
              <a:ln>
                <a:noFill/>
              </a:ln>
              <a:solidFill>
                <a:schemeClr val="bg1"/>
              </a:solidFill>
              <a:effectLst/>
              <a:latin typeface="SFMono-Regular"/>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OFF1(config-router)#metric weights 0 1 1 1 0 0 </a:t>
            </a:r>
            <a:endParaRPr kumimoji="0" lang="en-US" altLang="ru-RU" sz="1400" b="0" i="0" u="none" strike="noStrike" cap="none" normalizeH="0" baseline="0" dirty="0" smtClean="0">
              <a:ln>
                <a:noFill/>
              </a:ln>
              <a:solidFill>
                <a:schemeClr val="bg1"/>
              </a:solidFill>
              <a:effectLst/>
              <a:latin typeface="SFMono-Regular"/>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OFF1(config-router)#end</a:t>
            </a:r>
            <a:r>
              <a:rPr kumimoji="0" lang="ru-RU" altLang="ru-RU" sz="1400" b="0" i="0" u="none" strike="noStrike" cap="none" normalizeH="0" baseline="0" dirty="0" smtClean="0">
                <a:ln>
                  <a:noFill/>
                </a:ln>
                <a:solidFill>
                  <a:schemeClr val="bg1"/>
                </a:solidFill>
                <a:effectLst/>
              </a:rPr>
              <a:t> </a:t>
            </a:r>
            <a:endParaRPr kumimoji="0" lang="ru-RU" altLang="ru-RU" sz="1400" b="0" i="0" u="none" strike="noStrike" cap="none" normalizeH="0" baseline="0" dirty="0" smtClean="0">
              <a:ln>
                <a:noFill/>
              </a:ln>
              <a:solidFill>
                <a:schemeClr val="bg1"/>
              </a:solidFill>
              <a:effectLst/>
              <a:latin typeface="Arial" panose="020B0604020202020204" pitchFamily="34" charset="0"/>
            </a:endParaRPr>
          </a:p>
        </p:txBody>
      </p:sp>
      <p:pic>
        <p:nvPicPr>
          <p:cNvPr id="9219" name="Picture 3" descr="Установка K-значени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757" y="4249979"/>
            <a:ext cx="9189269" cy="92521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43209" y="5158700"/>
            <a:ext cx="11648792" cy="1600438"/>
          </a:xfrm>
          <a:prstGeom prst="rect">
            <a:avLst/>
          </a:prstGeom>
        </p:spPr>
        <p:txBody>
          <a:bodyPr wrap="square">
            <a:spAutoFit/>
          </a:bodyPr>
          <a:lstStyle/>
          <a:p>
            <a:r>
              <a:rPr lang="uk-UA" sz="1400" dirty="0"/>
              <a:t>Перший 0 у команді metric weights 0 1 1 1 0 0, показаній у наведеному вище прикладі, задає значення TOS, що дорівнює 0. Наступні п'ять чисел задають наші п'ять K-значень: K1 = 1, K2 = 1, K3 = 1, K4 = 0 , K5 = 0. Цей набір K-значень тепер враховуватиме не тільки пропускну здатність та затримку, але й навантаження під час розрахунку метрики. Проте є проблема. Зверніть увагу на повідомлення консолі після нашої конфігурації. Обидва наші сусідства були зруйновані, тому що маршрутизатор OFF1 тепер має інші K-значення, ніж маршрутизатори OFF2 та OFF3. Нагадаємо, що сусіди EIGRP повинні мати відповідні K-значення, а це означає, що при зміні K-значень на одному EIGRP-спікер маршрутизаторі вам потрібен ідентичний набір K-значень на кожному з його сусідів EIGRP. Як тільки ви налаштуєте відповідні K-значення на цих сусідах, кожен із цих сусідів повинен відповідати K-значенням. Як ви можете бачити, у великій топології може виникнути значне адміністративне навантаження, пов'язане з маніпуляцією значенням K.</a:t>
            </a:r>
          </a:p>
        </p:txBody>
      </p:sp>
      <p:sp>
        <p:nvSpPr>
          <p:cNvPr id="5" name="Rectangle 4"/>
          <p:cNvSpPr/>
          <p:nvPr/>
        </p:nvSpPr>
        <p:spPr>
          <a:xfrm>
            <a:off x="6525652" y="3157372"/>
            <a:ext cx="4048796" cy="1015663"/>
          </a:xfrm>
          <a:prstGeom prst="rect">
            <a:avLst/>
          </a:prstGeom>
        </p:spPr>
        <p:txBody>
          <a:bodyPr wrap="square">
            <a:spAutoFit/>
          </a:bodyPr>
          <a:lstStyle/>
          <a:p>
            <a:r>
              <a:rPr lang="en-US" sz="1200" dirty="0" smtClean="0"/>
              <a:t>K1 - </a:t>
            </a:r>
            <a:r>
              <a:rPr lang="uk-UA" sz="1200" dirty="0" smtClean="0"/>
              <a:t>Bandwidth </a:t>
            </a:r>
            <a:r>
              <a:rPr lang="uk-UA" sz="1200" dirty="0"/>
              <a:t>(Пропускна спроможність). </a:t>
            </a:r>
            <a:endParaRPr lang="en-US" sz="1200" dirty="0" smtClean="0"/>
          </a:p>
          <a:p>
            <a:r>
              <a:rPr lang="en-US" sz="1200" dirty="0" smtClean="0"/>
              <a:t>K2 - </a:t>
            </a:r>
            <a:r>
              <a:rPr lang="uk-UA" sz="1200" dirty="0" smtClean="0"/>
              <a:t>Delay </a:t>
            </a:r>
            <a:r>
              <a:rPr lang="uk-UA" sz="1200" dirty="0"/>
              <a:t>(Затримка</a:t>
            </a:r>
            <a:r>
              <a:rPr lang="uk-UA" sz="1200" dirty="0" smtClean="0"/>
              <a:t>).</a:t>
            </a:r>
            <a:endParaRPr lang="en-US" sz="1200" dirty="0" smtClean="0"/>
          </a:p>
          <a:p>
            <a:r>
              <a:rPr lang="en-US" sz="1200" dirty="0" smtClean="0"/>
              <a:t>K3 - </a:t>
            </a:r>
            <a:r>
              <a:rPr lang="uk-UA" sz="1200" dirty="0" smtClean="0"/>
              <a:t>Reliability </a:t>
            </a:r>
            <a:r>
              <a:rPr lang="uk-UA" sz="1200" dirty="0"/>
              <a:t>(Надійність). </a:t>
            </a:r>
            <a:endParaRPr lang="en-US" sz="1200" dirty="0" smtClean="0"/>
          </a:p>
          <a:p>
            <a:r>
              <a:rPr lang="en-US" sz="1200" dirty="0" smtClean="0"/>
              <a:t>K4 - </a:t>
            </a:r>
            <a:r>
              <a:rPr lang="uk-UA" sz="1200" dirty="0" smtClean="0"/>
              <a:t>Loading </a:t>
            </a:r>
            <a:r>
              <a:rPr lang="uk-UA" sz="1200" dirty="0"/>
              <a:t>(Завантаженість</a:t>
            </a:r>
            <a:r>
              <a:rPr lang="uk-UA" sz="1200" dirty="0" smtClean="0"/>
              <a:t>).</a:t>
            </a:r>
            <a:endParaRPr lang="en-US" sz="1200" dirty="0" smtClean="0"/>
          </a:p>
          <a:p>
            <a:r>
              <a:rPr lang="en-US" sz="1200" dirty="0" smtClean="0"/>
              <a:t>K5 - </a:t>
            </a:r>
            <a:r>
              <a:rPr lang="uk-UA" sz="1200" dirty="0" smtClean="0"/>
              <a:t>MTU</a:t>
            </a:r>
            <a:endParaRPr lang="uk-UA" sz="1200" dirty="0"/>
          </a:p>
        </p:txBody>
      </p:sp>
    </p:spTree>
    <p:extLst>
      <p:ext uri="{BB962C8B-B14F-4D97-AF65-F5344CB8AC3E}">
        <p14:creationId xmlns:p14="http://schemas.microsoft.com/office/powerpoint/2010/main" val="1583034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5757" y="217283"/>
            <a:ext cx="11126709" cy="6437014"/>
          </a:xfrm>
        </p:spPr>
        <p:txBody>
          <a:bodyPr>
            <a:normAutofit/>
          </a:bodyPr>
          <a:lstStyle/>
          <a:p>
            <a:pPr marL="0" indent="0" algn="ctr">
              <a:buNone/>
            </a:pPr>
            <a:r>
              <a:rPr lang="uk-UA" sz="1600" b="1" dirty="0" smtClean="0"/>
              <a:t>НАСТУПНИК </a:t>
            </a:r>
            <a:r>
              <a:rPr lang="uk-UA" sz="1600" b="1" dirty="0"/>
              <a:t>І МОЖЛИВІ МАРШРУТИ </a:t>
            </a:r>
            <a:r>
              <a:rPr lang="uk-UA" sz="1600" b="1" dirty="0" smtClean="0"/>
              <a:t>НАСТУПНИКІВ</a:t>
            </a:r>
          </a:p>
          <a:p>
            <a:pPr marL="0" indent="0">
              <a:buNone/>
            </a:pPr>
            <a:r>
              <a:rPr lang="uk-UA" sz="1600" dirty="0" smtClean="0"/>
              <a:t> </a:t>
            </a:r>
            <a:r>
              <a:rPr lang="uk-UA" sz="1600" dirty="0"/>
              <a:t>Одна з причин, через яку EIGRP швидко відновлює з'єднання у разі збою маршруту, полягає в тому, що EIGRP часто має резервний маршрут, готовий взяти на себе керування, якщо основний маршрут </a:t>
            </a:r>
            <a:r>
              <a:rPr lang="uk-UA" sz="1600" dirty="0" smtClean="0"/>
              <a:t>падає. </a:t>
            </a:r>
            <a:r>
              <a:rPr lang="uk-UA" sz="1600" dirty="0"/>
              <a:t>Щоб переконатися, що резервний маршрут не залежить від основного маршруту, EIGRP ретельно перевіряє резервний маршрут, переконавшись, що він відповідає умові здійснення EIGRP. Зокрема, умова здійсненності </a:t>
            </a:r>
            <a:r>
              <a:rPr lang="uk-UA" sz="1600" dirty="0" smtClean="0"/>
              <a:t>каже: </a:t>
            </a:r>
            <a:endParaRPr lang="uk-UA" sz="1600" dirty="0" smtClean="0"/>
          </a:p>
          <a:p>
            <a:pPr marL="0" indent="0">
              <a:buNone/>
            </a:pPr>
            <a:r>
              <a:rPr lang="uk-UA" sz="1600" i="1" dirty="0" smtClean="0"/>
              <a:t>Маршрут </a:t>
            </a:r>
            <a:r>
              <a:rPr lang="uk-UA" sz="1600" i="1" dirty="0"/>
              <a:t>EIGRP є можливим маршрутом-наступником, якщо його повідомлена відстань (RD) від нашого сусіда менша від можливої ​​відстані (FD) маршруту-наступника. </a:t>
            </a:r>
            <a:endParaRPr lang="uk-UA" sz="1600" i="1" dirty="0" smtClean="0"/>
          </a:p>
        </p:txBody>
      </p:sp>
      <p:pic>
        <p:nvPicPr>
          <p:cNvPr id="10242" name="Picture 2" descr="подтвердить, что путь через OFF3 соответствует условию осуществимост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237" y="2410412"/>
            <a:ext cx="6376806" cy="374886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591043" y="2087463"/>
            <a:ext cx="5341423" cy="4278094"/>
          </a:xfrm>
          <a:prstGeom prst="rect">
            <a:avLst/>
          </a:prstGeom>
        </p:spPr>
        <p:txBody>
          <a:bodyPr wrap="square">
            <a:spAutoFit/>
          </a:bodyPr>
          <a:lstStyle/>
          <a:p>
            <a:r>
              <a:rPr lang="uk-UA" sz="1600" dirty="0"/>
              <a:t>Наприклад, розглянемо топологію, показану на наступному малюнку, та відповідну конфігурацію, наведену нижче. Зверніть увагу, що мережа 10.1.1.8/30 (між маршрутизаторами OFF2 та OFF3) доступна з OFF1 через OFF2 або через OFF3. Якщо маршрутизатор OFF1 використовує маршрут через OFF2, він </a:t>
            </a:r>
            <a:r>
              <a:rPr lang="uk-UA" sz="1600" dirty="0" smtClean="0"/>
              <a:t>проходить </a:t>
            </a:r>
            <a:r>
              <a:rPr lang="uk-UA" sz="1600" dirty="0"/>
              <a:t>канал зв'язку 1 Гбіт/с, щоб досягти цільової мережі. Однак маршрут через OFF3 змушує трафік </a:t>
            </a:r>
            <a:r>
              <a:rPr lang="uk-UA" sz="1600" dirty="0" smtClean="0"/>
              <a:t>проходити </a:t>
            </a:r>
            <a:r>
              <a:rPr lang="uk-UA" sz="1600" dirty="0"/>
              <a:t>повільніше з'єднання зі швидкістю 100 Мбіт/с. Оскільки EIGRP враховує пропускну здатність і затримку за </a:t>
            </a:r>
            <a:r>
              <a:rPr lang="uk-UA" sz="1600" dirty="0" smtClean="0"/>
              <a:t>замовченням</a:t>
            </a:r>
            <a:r>
              <a:rPr lang="uk-UA" sz="1600" dirty="0"/>
              <a:t>, бачимо, що маршрут проходить через маршрутизатор OFF2. Однак, що робити, якщо зв'язок між маршрутизаторами OFF1 та OFF2 обривається? Чи </a:t>
            </a:r>
            <a:r>
              <a:rPr lang="uk-UA" sz="1600" dirty="0" smtClean="0"/>
              <a:t>запрацює </a:t>
            </a:r>
            <a:r>
              <a:rPr lang="uk-UA" sz="1600" dirty="0"/>
              <a:t>наступний маршрут, який може майже відразу </a:t>
            </a:r>
            <a:r>
              <a:rPr lang="uk-UA" sz="1600" dirty="0" smtClean="0"/>
              <a:t>ввімкнеться? Бачимо</a:t>
            </a:r>
            <a:r>
              <a:rPr lang="uk-UA" sz="1600" dirty="0"/>
              <a:t>, що маршрутизатор OFF1 використовуватиме можливий маршрут наступника через маршрутизатор OFF3. </a:t>
            </a:r>
          </a:p>
        </p:txBody>
      </p:sp>
    </p:spTree>
    <p:extLst>
      <p:ext uri="{BB962C8B-B14F-4D97-AF65-F5344CB8AC3E}">
        <p14:creationId xmlns:p14="http://schemas.microsoft.com/office/powerpoint/2010/main" val="504694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5757" y="217283"/>
            <a:ext cx="11126709" cy="6437014"/>
          </a:xfrm>
        </p:spPr>
        <p:txBody>
          <a:bodyPr>
            <a:normAutofit/>
          </a:bodyPr>
          <a:lstStyle/>
          <a:p>
            <a:pPr marL="0" indent="0">
              <a:buNone/>
            </a:pPr>
            <a:r>
              <a:rPr lang="uk-UA" sz="1600" dirty="0"/>
              <a:t>Можлива умова наступника виконана на маршрутизаторі OFF1</a:t>
            </a:r>
          </a:p>
        </p:txBody>
      </p:sp>
      <p:pic>
        <p:nvPicPr>
          <p:cNvPr id="11266" name="Picture 2" descr="условие преемника выполнено на маршрутизаторе OFF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271" y="559291"/>
            <a:ext cx="5336113" cy="28764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083278" y="588801"/>
            <a:ext cx="6849188" cy="2062103"/>
          </a:xfrm>
          <a:prstGeom prst="rect">
            <a:avLst/>
          </a:prstGeom>
        </p:spPr>
        <p:txBody>
          <a:bodyPr wrap="square">
            <a:spAutoFit/>
          </a:bodyPr>
          <a:lstStyle/>
          <a:p>
            <a:r>
              <a:rPr lang="uk-UA" sz="1600" dirty="0"/>
              <a:t>Просто через те, що маршрут через маршрутизатор OFF3 (тобто через 10.1.1.6) з'являється у вихідних даних команди </a:t>
            </a:r>
            <a:r>
              <a:rPr lang="uk-UA" sz="1600" b="1" dirty="0"/>
              <a:t>show ip eigrp topology</a:t>
            </a:r>
            <a:r>
              <a:rPr lang="uk-UA" sz="1600" dirty="0"/>
              <a:t>, виконаної на маршрутизаторі OFF1, ми робимо висновок, що шлях через OFF3 дійсно є можливим маршрутом-наступником. Однак давайте розглянемо вихідні дані трохи уважніше, щоб визначити, чому це можливий маршрут-наступник. По-перше, розглянемо запис з вихідних даних у наведеному вище прикладі, що ідентифікує наступний маршрут (тобто маршрут):</a:t>
            </a:r>
          </a:p>
        </p:txBody>
      </p:sp>
      <p:sp>
        <p:nvSpPr>
          <p:cNvPr id="4" name="Rectangle 3"/>
          <p:cNvSpPr>
            <a:spLocks noChangeArrowheads="1"/>
          </p:cNvSpPr>
          <p:nvPr/>
        </p:nvSpPr>
        <p:spPr bwMode="auto">
          <a:xfrm>
            <a:off x="5083278" y="2700468"/>
            <a:ext cx="3714478" cy="307777"/>
          </a:xfrm>
          <a:prstGeom prst="rect">
            <a:avLst/>
          </a:prstGeom>
          <a:solidFill>
            <a:schemeClr val="tx1"/>
          </a:solid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via 10.1.1.2 (3072/2816), GigabitEthernet0/1</a:t>
            </a:r>
            <a:endParaRPr kumimoji="0" lang="ru-RU" altLang="ru-RU" sz="1400" b="0" i="0" u="none" strike="noStrike" cap="none" normalizeH="0" baseline="0" dirty="0" smtClean="0">
              <a:ln>
                <a:noFill/>
              </a:ln>
              <a:solidFill>
                <a:schemeClr val="bg1"/>
              </a:solidFill>
              <a:effectLst/>
              <a:latin typeface="Arial" panose="020B0604020202020204" pitchFamily="34" charset="0"/>
            </a:endParaRPr>
          </a:p>
        </p:txBody>
      </p:sp>
      <p:sp>
        <p:nvSpPr>
          <p:cNvPr id="5" name="Rectangle 4"/>
          <p:cNvSpPr/>
          <p:nvPr/>
        </p:nvSpPr>
        <p:spPr>
          <a:xfrm>
            <a:off x="570271" y="3652326"/>
            <a:ext cx="11621729" cy="2800767"/>
          </a:xfrm>
          <a:prstGeom prst="rect">
            <a:avLst/>
          </a:prstGeom>
        </p:spPr>
        <p:txBody>
          <a:bodyPr wrap="square">
            <a:spAutoFit/>
          </a:bodyPr>
          <a:lstStyle/>
          <a:p>
            <a:r>
              <a:rPr lang="uk-UA" sz="1600" dirty="0"/>
              <a:t>Частина вихідних даних via 10.1.1.2 каже, що цей маршрут вказує на адресу наступного стрибка 10.1.1.2, яка є маршрутизатором OFF2. На інтерфейсі GigabitEthernet0/1 частина вихідних даних показує, що ми виходимо з маршрутизатора OFF1 через інтерфейс Gig0/1 (тобто вихідний інтерфейс). Тепер давайте розглянемо ці два числа у дужках: (3072/2816). Вартість 2816 називається </a:t>
            </a:r>
            <a:r>
              <a:rPr lang="uk-UA" sz="1600" b="1" dirty="0"/>
              <a:t>зафіксована дистанція (RD</a:t>
            </a:r>
            <a:r>
              <a:rPr lang="uk-UA" sz="1600" b="1" dirty="0" smtClean="0"/>
              <a:t>)</a:t>
            </a:r>
            <a:r>
              <a:rPr lang="uk-UA" sz="1600" dirty="0" smtClean="0"/>
              <a:t>. </a:t>
            </a:r>
            <a:r>
              <a:rPr lang="uk-UA" sz="1600" dirty="0"/>
              <a:t>У деяких літературних джерелах це значення також називається </a:t>
            </a:r>
            <a:r>
              <a:rPr lang="uk-UA" sz="1600" b="1" dirty="0"/>
              <a:t>advertised distance (AD</a:t>
            </a:r>
            <a:r>
              <a:rPr lang="uk-UA" sz="1600" b="1" dirty="0" smtClean="0"/>
              <a:t>)</a:t>
            </a:r>
            <a:r>
              <a:rPr lang="uk-UA" sz="1600" dirty="0" smtClean="0"/>
              <a:t>. </a:t>
            </a:r>
            <a:r>
              <a:rPr lang="uk-UA" sz="1600" dirty="0"/>
              <a:t>Ці терміни, синоніми, відносяться до метрики EIGRP, повідомленої (або оголошеної) нашим сусідом по EIGRP. 2816 говорить нам, що метрика маршрутизатора OFF2 (тобто відстань) до мережі 10.1.1.8/30 дорівнює 2816. Значення 3072 на виході - це </a:t>
            </a:r>
            <a:r>
              <a:rPr lang="uk-UA" sz="1600" b="1" dirty="0"/>
              <a:t>допустима відстань маршрутизатора</a:t>
            </a:r>
            <a:r>
              <a:rPr lang="uk-UA" sz="1600" dirty="0"/>
              <a:t> OFF1 (</a:t>
            </a:r>
            <a:r>
              <a:rPr lang="uk-UA" sz="1600" b="1" dirty="0"/>
              <a:t>FD</a:t>
            </a:r>
            <a:r>
              <a:rPr lang="uk-UA" sz="1600" dirty="0" smtClean="0"/>
              <a:t>). FD </a:t>
            </a:r>
            <a:r>
              <a:rPr lang="uk-UA" sz="1600" dirty="0"/>
              <a:t>обчислюється шляхом додавання RD нашого сусіда до </a:t>
            </a:r>
            <a:r>
              <a:rPr lang="uk-UA" sz="1600" dirty="0" smtClean="0"/>
              <a:t>метрики. Тому</a:t>
            </a:r>
            <a:r>
              <a:rPr lang="uk-UA" sz="1600" dirty="0"/>
              <a:t>, якщо ми додамо метрику EIGRP між маршрутизаторами OFF1 і OFF2 до RD маршрутизатора OFF2, ми отримаємо FD (тобто загальну відстань), необхідну для того, щоб OFF1 дістався 10.1.1.8/30 через маршрутизатор OFF2. , якою маршрутизатор OFF1 визначає найкращий шлях до мережі 10.1.1.8/30, - це via via router OFF2 (тобто 10.1.1.2) На відміну від маршрутизатора OFF3 (тобто 10.1.1.6), то му що FD шлях через OFF1 (3072) менше, ніж FD шлях через OFF2 (</a:t>
            </a:r>
            <a:r>
              <a:rPr lang="uk-UA" sz="1600" dirty="0" smtClean="0"/>
              <a:t>28416</a:t>
            </a:r>
            <a:r>
              <a:rPr lang="uk-UA" sz="1600" dirty="0"/>
              <a:t>).</a:t>
            </a:r>
          </a:p>
        </p:txBody>
      </p:sp>
    </p:spTree>
    <p:extLst>
      <p:ext uri="{BB962C8B-B14F-4D97-AF65-F5344CB8AC3E}">
        <p14:creationId xmlns:p14="http://schemas.microsoft.com/office/powerpoint/2010/main" val="18420189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1185</TotalTime>
  <Words>6565</Words>
  <Application>Microsoft Office PowerPoint</Application>
  <PresentationFormat>Widescreen</PresentationFormat>
  <Paragraphs>193</Paragraphs>
  <Slides>35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Calibri Light</vt:lpstr>
      <vt:lpstr>SFMono-Regular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Пользователь Windows</dc:creator>
  <cp:lastModifiedBy>Пользователь Windows</cp:lastModifiedBy>
  <cp:revision>99</cp:revision>
  <dcterms:created xsi:type="dcterms:W3CDTF">2022-04-24T14:10:02Z</dcterms:created>
  <dcterms:modified xsi:type="dcterms:W3CDTF">2023-03-21T06:56:36Z</dcterms:modified>
</cp:coreProperties>
</file>