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13"/>
  </p:notesMasterIdLst>
  <p:sldIdLst>
    <p:sldId id="256" r:id="rId2"/>
    <p:sldId id="282" r:id="rId3"/>
    <p:sldId id="323" r:id="rId4"/>
    <p:sldId id="325" r:id="rId5"/>
    <p:sldId id="326" r:id="rId6"/>
    <p:sldId id="327" r:id="rId7"/>
    <p:sldId id="328" r:id="rId8"/>
    <p:sldId id="329" r:id="rId9"/>
    <p:sldId id="330" r:id="rId10"/>
    <p:sldId id="316"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6EE"/>
    <a:srgbClr val="8787FF"/>
    <a:srgbClr val="FF9966"/>
    <a:srgbClr val="FFD347"/>
    <a:srgbClr val="EBC1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A6856D-DDD3-4545-9DC2-D12DFA553DF1}" type="datetimeFigureOut">
              <a:rPr lang="x-none" smtClean="0"/>
              <a:pPr/>
              <a:t>16/06/2025</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58D90-75EB-4358-AF9C-184D6CFD78D5}" type="slidenum">
              <a:rPr lang="x-none" smtClean="0"/>
              <a:pPr/>
              <a:t>‹#›</a:t>
            </a:fld>
            <a:endParaRPr lang="x-none"/>
          </a:p>
        </p:txBody>
      </p:sp>
    </p:spTree>
    <p:extLst>
      <p:ext uri="{BB962C8B-B14F-4D97-AF65-F5344CB8AC3E}">
        <p14:creationId xmlns:p14="http://schemas.microsoft.com/office/powerpoint/2010/main" val="3150051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p:spPr>
      </p:sp>
      <p:sp>
        <p:nvSpPr>
          <p:cNvPr id="21507" name="Заметки 2"/>
          <p:cNvSpPr>
            <a:spLocks noGrp="1"/>
          </p:cNvSpPr>
          <p:nvPr>
            <p:ph type="body" idx="1"/>
          </p:nvPr>
        </p:nvSpPr>
        <p:spPr bwMode="auto">
          <a:noFill/>
        </p:spPr>
        <p:txBody>
          <a:bodyPr wrap="square" numCol="1" anchor="t" anchorCtr="0" compatLnSpc="1">
            <a:prstTxWarp prst="textNoShape">
              <a:avLst/>
            </a:prstTxWarp>
          </a:bodyPr>
          <a:lstStyle/>
          <a:p>
            <a:endParaRPr lang="uk-UA" smtClean="0"/>
          </a:p>
        </p:txBody>
      </p:sp>
      <p:sp>
        <p:nvSpPr>
          <p:cNvPr id="4" name="Номер слайда 3"/>
          <p:cNvSpPr>
            <a:spLocks noGrp="1"/>
          </p:cNvSpPr>
          <p:nvPr>
            <p:ph type="sldNum" sz="quarter" idx="5"/>
          </p:nvPr>
        </p:nvSpPr>
        <p:spPr/>
        <p:txBody>
          <a:bodyPr/>
          <a:lstStyle/>
          <a:p>
            <a:pPr>
              <a:defRPr/>
            </a:pPr>
            <a:fld id="{200C1228-10D9-4AC3-BE3F-8DB0D24B2BAD}" type="slidenum">
              <a:rPr lang="ru-RU" smtClean="0"/>
              <a:pPr>
                <a:defRPr/>
              </a:pPr>
              <a:t>6</a:t>
            </a:fld>
            <a:endParaRPr lang="ru-RU"/>
          </a:p>
        </p:txBody>
      </p:sp>
    </p:spTree>
    <p:extLst>
      <p:ext uri="{BB962C8B-B14F-4D97-AF65-F5344CB8AC3E}">
        <p14:creationId xmlns:p14="http://schemas.microsoft.com/office/powerpoint/2010/main" val="3948726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9FE5B2F3-962C-43B8-8FD1-FE83FAA6A984}"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99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D25C6427-DE76-49C0-877F-B351FF15AFB5}"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7740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1353EE7-1CAD-4667-A349-6789356DC218}"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55243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E2F2E392-702E-42A2-A3FD-8C1677FEF812}"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7179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B560A20A-D6C3-493C-A25F-ECF19F072113}"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807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uk-UA"/>
              <a:t>Клацніть, щоб редагувати стиль зразка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Відредагуйте стиль зразка тексту</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1EC40C45-48CC-4A4E-AAC3-4C74D6A1D354}"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539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F7E550F-ABB9-4645-9B3D-CE2D2C23369D}"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pPr/>
              <a:t>‹#›</a:t>
            </a:fld>
            <a:endParaRPr lang="en-US" dirty="0"/>
          </a:p>
        </p:txBody>
      </p:sp>
    </p:spTree>
    <p:extLst>
      <p:ext uri="{BB962C8B-B14F-4D97-AF65-F5344CB8AC3E}">
        <p14:creationId xmlns:p14="http://schemas.microsoft.com/office/powerpoint/2010/main" val="2228229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069FEF7-74C4-46A0-9CE3-6C396B6509B9}"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732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30934B61-AB56-4355-B7A0-93A4F046C496}"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948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Відредагуйте стиль зразка тексту</a:t>
            </a:r>
          </a:p>
        </p:txBody>
      </p:sp>
      <p:sp>
        <p:nvSpPr>
          <p:cNvPr id="4" name="Date Placeholder 3"/>
          <p:cNvSpPr>
            <a:spLocks noGrp="1"/>
          </p:cNvSpPr>
          <p:nvPr>
            <p:ph type="dt" sz="half" idx="10"/>
          </p:nvPr>
        </p:nvSpPr>
        <p:spPr/>
        <p:txBody>
          <a:bodyPr/>
          <a:lstStyle/>
          <a:p>
            <a:fld id="{5372DEE9-B0AE-4928-85CD-9AFD723D6BAA}" type="datetime1">
              <a:rPr lang="en-US" smtClean="0"/>
              <a:pPr/>
              <a:t>6/16/2025</a:t>
            </a:fld>
            <a:endParaRPr lang="en-US" dirty="0"/>
          </a:p>
        </p:txBody>
      </p:sp>
      <p:sp>
        <p:nvSpPr>
          <p:cNvPr id="5" name="Footer Placeholder 4"/>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266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8AE3A97-FA76-4CB7-ACBD-BE358D7C4E63}" type="datetime1">
              <a:rPr lang="en-US" smtClean="0"/>
              <a:pPr/>
              <a:t>6/16/2025</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pPr/>
              <a:t>‹#›</a:t>
            </a:fld>
            <a:endParaRPr lang="en-US" dirty="0"/>
          </a:p>
        </p:txBody>
      </p:sp>
    </p:spTree>
    <p:extLst>
      <p:ext uri="{BB962C8B-B14F-4D97-AF65-F5344CB8AC3E}">
        <p14:creationId xmlns:p14="http://schemas.microsoft.com/office/powerpoint/2010/main" val="3480760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AE553CED-2C7C-4337-9576-2FCDB56BBA07}" type="datetime1">
              <a:rPr lang="en-US" smtClean="0"/>
              <a:pPr/>
              <a:t>6/16/2025</a:t>
            </a:fld>
            <a:endParaRPr lang="en-US" dirty="0"/>
          </a:p>
        </p:txBody>
      </p:sp>
      <p:sp>
        <p:nvSpPr>
          <p:cNvPr id="8" name="Footer Placeholder 7"/>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6899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C47249D0-D768-4864-8DAE-D39799DD7A44}" type="datetime1">
              <a:rPr lang="en-US" smtClean="0"/>
              <a:pPr/>
              <a:t>6/16/2025</a:t>
            </a:fld>
            <a:endParaRPr lang="en-US" dirty="0"/>
          </a:p>
        </p:txBody>
      </p:sp>
      <p:sp>
        <p:nvSpPr>
          <p:cNvPr id="4" name="Footer Placeholder 3"/>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0420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0B7C3-8A76-48B2-ACBB-E73C78280263}" type="datetime1">
              <a:rPr lang="en-US" smtClean="0"/>
              <a:pPr/>
              <a:t>6/16/2025</a:t>
            </a:fld>
            <a:endParaRPr lang="en-US" dirty="0"/>
          </a:p>
        </p:txBody>
      </p:sp>
      <p:sp>
        <p:nvSpPr>
          <p:cNvPr id="3" name="Footer Placeholder 2"/>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6039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27FF2A59-F3A7-4C73-9B7A-F33A03A07F2C}" type="datetime1">
              <a:rPr lang="en-US" smtClean="0"/>
              <a:pPr/>
              <a:t>6/16/2025</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pPr/>
              <a:t>‹#›</a:t>
            </a:fld>
            <a:endParaRPr lang="en-US" dirty="0"/>
          </a:p>
        </p:txBody>
      </p:sp>
    </p:spTree>
    <p:extLst>
      <p:ext uri="{BB962C8B-B14F-4D97-AF65-F5344CB8AC3E}">
        <p14:creationId xmlns:p14="http://schemas.microsoft.com/office/powerpoint/2010/main" val="4173670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Відредагуйте стиль зразка тексту</a:t>
            </a:r>
          </a:p>
        </p:txBody>
      </p:sp>
      <p:sp>
        <p:nvSpPr>
          <p:cNvPr id="5" name="Date Placeholder 4"/>
          <p:cNvSpPr>
            <a:spLocks noGrp="1"/>
          </p:cNvSpPr>
          <p:nvPr>
            <p:ph type="dt" sz="half" idx="10"/>
          </p:nvPr>
        </p:nvSpPr>
        <p:spPr/>
        <p:txBody>
          <a:bodyPr/>
          <a:lstStyle/>
          <a:p>
            <a:fld id="{69235640-2F62-412E-8B6A-69DFAE038F90}" type="datetime1">
              <a:rPr lang="en-US" smtClean="0"/>
              <a:pPr/>
              <a:t>6/16/2025</a:t>
            </a:fld>
            <a:endParaRPr lang="en-US" dirty="0"/>
          </a:p>
        </p:txBody>
      </p:sp>
      <p:sp>
        <p:nvSpPr>
          <p:cNvPr id="6" name="Footer Placeholder 5"/>
          <p:cNvSpPr>
            <a:spLocks noGrp="1"/>
          </p:cNvSpPr>
          <p:nvPr>
            <p:ph type="ftr" sz="quarter" idx="11"/>
          </p:nvPr>
        </p:nvSpPr>
        <p:spPr/>
        <p:txBody>
          <a:bodyPr/>
          <a:lstStyle/>
          <a:p>
            <a:r>
              <a:rPr lang="en-US"/>
              <a:t>Entrepreneurship and Business Basics / K. Orlova (Zhytomyr Polytechnic State University)</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3976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CDBBC8-E744-43F0-8DE2-022E60DB8DC7}" type="datetime1">
              <a:rPr lang="en-US" smtClean="0"/>
              <a:pPr/>
              <a:t>6/16/2025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Entrepreneurship and Business Basics / K. Orlova (Zhytomyr Polytechnic State University)</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442845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ctrTitle"/>
          </p:nvPr>
        </p:nvSpPr>
        <p:spPr bwMode="auto">
          <a:xfrm>
            <a:off x="1076325" y="115888"/>
            <a:ext cx="7959725" cy="719137"/>
          </a:xfrm>
        </p:spPr>
        <p:txBody>
          <a:bodyPr wrap="square" lIns="91440" tIns="45720" rIns="91440" bIns="45720" numCol="1" anchorCtr="0" compatLnSpc="1">
            <a:prstTxWarp prst="textNoShape">
              <a:avLst/>
            </a:prstTxWarp>
          </a:bodyPr>
          <a:lstStyle/>
          <a:p>
            <a:pPr algn="ctr" eaLnBrk="1" fontAlgn="auto" hangingPunct="1">
              <a:spcAft>
                <a:spcPts val="0"/>
              </a:spcAft>
              <a:defRPr/>
            </a:pPr>
            <a:r>
              <a:rPr lang="ru-RU" altLang="uk-UA" sz="1800" dirty="0" smtClean="0">
                <a:solidFill>
                  <a:schemeClr val="tx1"/>
                </a:solidFill>
                <a:effectLst/>
                <a:latin typeface="Times New Roman" pitchFamily="18" charset="0"/>
                <a:cs typeface="Times New Roman" pitchFamily="18" charset="0"/>
              </a:rPr>
              <a:t>МІНІСТЕРСТВО </a:t>
            </a:r>
            <a:r>
              <a:rPr lang="uk-UA" altLang="uk-UA" sz="1800" dirty="0" smtClean="0">
                <a:solidFill>
                  <a:schemeClr val="tx1"/>
                </a:solidFill>
                <a:effectLst/>
                <a:latin typeface="Times New Roman" pitchFamily="18" charset="0"/>
                <a:cs typeface="Times New Roman" pitchFamily="18" charset="0"/>
              </a:rPr>
              <a:t>ОСВІТИ І НАУКИ</a:t>
            </a:r>
            <a:r>
              <a:rPr lang="en-US" altLang="uk-UA" sz="1800" dirty="0" smtClean="0">
                <a:solidFill>
                  <a:schemeClr val="tx1"/>
                </a:solidFill>
                <a:effectLst/>
                <a:latin typeface="Times New Roman" pitchFamily="18" charset="0"/>
                <a:cs typeface="Times New Roman" pitchFamily="18" charset="0"/>
              </a:rPr>
              <a:t> </a:t>
            </a:r>
            <a:r>
              <a:rPr lang="ru-RU" altLang="uk-UA" sz="1800" dirty="0" smtClean="0">
                <a:solidFill>
                  <a:schemeClr val="tx1"/>
                </a:solidFill>
                <a:effectLst/>
                <a:latin typeface="Times New Roman" pitchFamily="18" charset="0"/>
                <a:cs typeface="Times New Roman" pitchFamily="18" charset="0"/>
              </a:rPr>
              <a:t>УКРАЇНИ</a:t>
            </a:r>
            <a:br>
              <a:rPr lang="ru-RU" altLang="uk-UA" sz="1800" dirty="0" smtClean="0">
                <a:solidFill>
                  <a:schemeClr val="tx1"/>
                </a:solidFill>
                <a:effectLst/>
                <a:latin typeface="Times New Roman" pitchFamily="18" charset="0"/>
                <a:cs typeface="Times New Roman" pitchFamily="18" charset="0"/>
              </a:rPr>
            </a:br>
            <a:r>
              <a:rPr lang="ru-RU" altLang="uk-UA" sz="1800" dirty="0" smtClean="0">
                <a:solidFill>
                  <a:schemeClr val="tx1"/>
                </a:solidFill>
                <a:effectLst/>
                <a:latin typeface="Times New Roman" pitchFamily="18" charset="0"/>
                <a:cs typeface="Times New Roman" pitchFamily="18" charset="0"/>
              </a:rPr>
              <a:t> ДЕРЖАВНИЙ УНІВЕРСИТЕТ «ЖИТОМИРСЬКА ПОЛІТЕХНІКА»</a:t>
            </a:r>
          </a:p>
        </p:txBody>
      </p:sp>
      <p:sp>
        <p:nvSpPr>
          <p:cNvPr id="3" name="Підзаголовок 2">
            <a:extLst>
              <a:ext uri="{FF2B5EF4-FFF2-40B4-BE49-F238E27FC236}">
                <a16:creationId xmlns="" xmlns:a16="http://schemas.microsoft.com/office/drawing/2014/main" id="{462FFA08-9BC7-4E8F-9749-E1B5BD4C4B5A}"/>
              </a:ext>
            </a:extLst>
          </p:cNvPr>
          <p:cNvSpPr>
            <a:spLocks noGrp="1"/>
          </p:cNvSpPr>
          <p:nvPr>
            <p:ph type="subTitle" idx="1"/>
          </p:nvPr>
        </p:nvSpPr>
        <p:spPr>
          <a:xfrm>
            <a:off x="1419727" y="1257901"/>
            <a:ext cx="8145302" cy="643088"/>
          </a:xfrm>
        </p:spPr>
        <p:txBody>
          <a:bodyPr>
            <a:noAutofit/>
          </a:bodyPr>
          <a:lstStyle/>
          <a:p>
            <a:pPr algn="ctr">
              <a:spcBef>
                <a:spcPts val="0"/>
              </a:spcBef>
            </a:pPr>
            <a:r>
              <a:rPr lang="uk-UA" sz="2800" b="1" dirty="0" smtClean="0">
                <a:solidFill>
                  <a:schemeClr val="tx1"/>
                </a:solidFill>
                <a:latin typeface="Times New Roman" panose="02020603050405020304" pitchFamily="18" charset="0"/>
                <a:cs typeface="Times New Roman" panose="02020603050405020304" pitchFamily="18" charset="0"/>
              </a:rPr>
              <a:t>НАВЧАЛЬНА ПРАКТИКА </a:t>
            </a:r>
          </a:p>
          <a:p>
            <a:pPr algn="ctr">
              <a:spcBef>
                <a:spcPts val="0"/>
              </a:spcBef>
            </a:pPr>
            <a:r>
              <a:rPr lang="uk-UA" sz="2800" b="1" dirty="0" smtClean="0">
                <a:solidFill>
                  <a:schemeClr val="tx1"/>
                </a:solidFill>
                <a:latin typeface="Times New Roman" panose="02020603050405020304" pitchFamily="18" charset="0"/>
                <a:cs typeface="Times New Roman" panose="02020603050405020304" pitchFamily="18" charset="0"/>
              </a:rPr>
              <a:t>ЕК-8</a:t>
            </a:r>
            <a:endParaRPr lang="x-none" sz="2800" dirty="0">
              <a:solidFill>
                <a:schemeClr val="tx1"/>
              </a:solidFill>
              <a:latin typeface="Times New Roman" panose="02020603050405020304" pitchFamily="18" charset="0"/>
              <a:cs typeface="Times New Roman" panose="02020603050405020304" pitchFamily="18" charset="0"/>
            </a:endParaRPr>
          </a:p>
        </p:txBody>
      </p:sp>
      <p:sp>
        <p:nvSpPr>
          <p:cNvPr id="4" name="Підзаголовок 2">
            <a:extLst>
              <a:ext uri="{FF2B5EF4-FFF2-40B4-BE49-F238E27FC236}">
                <a16:creationId xmlns="" xmlns:a16="http://schemas.microsoft.com/office/drawing/2014/main" id="{3E271608-9726-4B03-8461-E5827A8C9861}"/>
              </a:ext>
            </a:extLst>
          </p:cNvPr>
          <p:cNvSpPr txBox="1">
            <a:spLocks/>
          </p:cNvSpPr>
          <p:nvPr/>
        </p:nvSpPr>
        <p:spPr>
          <a:xfrm>
            <a:off x="914400" y="2249905"/>
            <a:ext cx="9324474" cy="3260557"/>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r>
              <a:rPr lang="uk-UA" sz="2000" u="sng" dirty="0" smtClean="0">
                <a:solidFill>
                  <a:schemeClr val="tx1"/>
                </a:solidFill>
                <a:latin typeface="Times New Roman" pitchFamily="18" charset="0"/>
                <a:cs typeface="Times New Roman" pitchFamily="18" charset="0"/>
              </a:rPr>
              <a:t>Лекція-тренінг</a:t>
            </a:r>
            <a:r>
              <a:rPr lang="uk-UA" sz="2000" dirty="0" smtClean="0">
                <a:solidFill>
                  <a:schemeClr val="tx1"/>
                </a:solidFill>
                <a:latin typeface="Times New Roman" pitchFamily="18" charset="0"/>
                <a:cs typeface="Times New Roman" pitchFamily="18" charset="0"/>
              </a:rPr>
              <a:t> </a:t>
            </a:r>
            <a:r>
              <a:rPr lang="uk-UA" sz="2000" dirty="0" smtClean="0">
                <a:solidFill>
                  <a:schemeClr val="tx1"/>
                </a:solidFill>
                <a:latin typeface="Times New Roman" pitchFamily="18" charset="0"/>
                <a:cs typeface="Times New Roman" pitchFamily="18" charset="0"/>
              </a:rPr>
              <a:t>16.06.2025 </a:t>
            </a:r>
            <a:r>
              <a:rPr lang="uk-UA" sz="2000" dirty="0" smtClean="0">
                <a:solidFill>
                  <a:schemeClr val="tx1"/>
                </a:solidFill>
                <a:latin typeface="Times New Roman" pitchFamily="18" charset="0"/>
                <a:cs typeface="Times New Roman" pitchFamily="18" charset="0"/>
              </a:rPr>
              <a:t>р. </a:t>
            </a:r>
            <a:r>
              <a:rPr lang="uk-UA" sz="2000" dirty="0" smtClean="0">
                <a:solidFill>
                  <a:schemeClr val="tx1"/>
                </a:solidFill>
                <a:latin typeface="Times New Roman" pitchFamily="18" charset="0"/>
                <a:cs typeface="Times New Roman" pitchFamily="18" charset="0"/>
              </a:rPr>
              <a:t>11.00</a:t>
            </a:r>
            <a:endParaRPr lang="ru-RU" sz="2000" b="1" i="1" dirty="0" smtClean="0">
              <a:solidFill>
                <a:schemeClr val="tx1"/>
              </a:solidFill>
              <a:latin typeface="Times New Roman" pitchFamily="18" charset="0"/>
              <a:cs typeface="Times New Roman" pitchFamily="18" charset="0"/>
            </a:endParaRPr>
          </a:p>
          <a:p>
            <a:pPr marL="457200" indent="-457200" algn="ctr"/>
            <a:r>
              <a:rPr lang="ru-RU" sz="2000" b="1" i="1" dirty="0" smtClean="0">
                <a:solidFill>
                  <a:schemeClr val="tx1"/>
                </a:solidFill>
                <a:latin typeface="Times New Roman" pitchFamily="18" charset="0"/>
                <a:cs typeface="Times New Roman" pitchFamily="18" charset="0"/>
              </a:rPr>
              <a:t>ТЕМА: </a:t>
            </a:r>
            <a:r>
              <a:rPr lang="en-US" sz="2000" b="1" i="1" dirty="0" err="1" smtClean="0">
                <a:solidFill>
                  <a:schemeClr val="tx1"/>
                </a:solidFill>
                <a:latin typeface="Times New Roman" pitchFamily="18" charset="0"/>
                <a:cs typeface="Times New Roman" pitchFamily="18" charset="0"/>
              </a:rPr>
              <a:t>Побудова</a:t>
            </a:r>
            <a:r>
              <a:rPr lang="en-US" sz="2000" b="1" i="1" dirty="0" smtClean="0">
                <a:solidFill>
                  <a:schemeClr val="tx1"/>
                </a:solidFill>
                <a:latin typeface="Times New Roman" pitchFamily="18" charset="0"/>
                <a:cs typeface="Times New Roman" pitchFamily="18" charset="0"/>
              </a:rPr>
              <a:t> </a:t>
            </a:r>
            <a:r>
              <a:rPr lang="en-US" sz="2000" b="1" i="1" dirty="0" err="1" smtClean="0">
                <a:solidFill>
                  <a:schemeClr val="tx1"/>
                </a:solidFill>
                <a:latin typeface="Times New Roman" pitchFamily="18" charset="0"/>
                <a:cs typeface="Times New Roman" pitchFamily="18" charset="0"/>
              </a:rPr>
              <a:t>бізнес-моделі</a:t>
            </a:r>
            <a:r>
              <a:rPr lang="en-US" sz="2000" b="1" i="1" dirty="0" smtClean="0">
                <a:solidFill>
                  <a:schemeClr val="tx1"/>
                </a:solidFill>
                <a:latin typeface="Times New Roman" pitchFamily="18" charset="0"/>
                <a:cs typeface="Times New Roman" pitchFamily="18" charset="0"/>
              </a:rPr>
              <a:t> CANVAS (Business Model Canvas) </a:t>
            </a:r>
            <a:r>
              <a:rPr lang="uk-UA" sz="2000" b="1" i="1" dirty="0" smtClean="0">
                <a:solidFill>
                  <a:schemeClr val="tx1"/>
                </a:solidFill>
                <a:latin typeface="Times New Roman" pitchFamily="18" charset="0"/>
                <a:cs typeface="Times New Roman" pitchFamily="18" charset="0"/>
              </a:rPr>
              <a:t>та визначення ризиків реалізації майбутнього бізнесу</a:t>
            </a:r>
          </a:p>
          <a:p>
            <a:pPr indent="-457200" algn="l">
              <a:spcBef>
                <a:spcPts val="0"/>
              </a:spcBef>
            </a:pPr>
            <a:endParaRPr lang="uk-UA" dirty="0" smtClean="0">
              <a:solidFill>
                <a:schemeClr val="tx1"/>
              </a:solidFill>
              <a:latin typeface="Times New Roman" pitchFamily="18" charset="0"/>
              <a:cs typeface="Times New Roman" pitchFamily="18" charset="0"/>
            </a:endParaRPr>
          </a:p>
          <a:p>
            <a:pPr indent="-457200" algn="l">
              <a:lnSpc>
                <a:spcPct val="150000"/>
              </a:lnSpc>
              <a:spcBef>
                <a:spcPts val="0"/>
              </a:spcBef>
            </a:pPr>
            <a:r>
              <a:rPr lang="uk-UA" sz="2000" dirty="0" smtClean="0">
                <a:solidFill>
                  <a:schemeClr val="tx1"/>
                </a:solidFill>
                <a:latin typeface="Times New Roman" pitchFamily="18" charset="0"/>
                <a:cs typeface="Times New Roman" pitchFamily="18" charset="0"/>
              </a:rPr>
              <a:t>1. Побудова бізнес-моделі </a:t>
            </a:r>
            <a:r>
              <a:rPr lang="en-US" sz="2000" dirty="0" smtClean="0">
                <a:solidFill>
                  <a:schemeClr val="tx1"/>
                </a:solidFill>
                <a:latin typeface="Times New Roman" pitchFamily="18" charset="0"/>
                <a:cs typeface="Times New Roman" pitchFamily="18" charset="0"/>
              </a:rPr>
              <a:t>CANVAS (Business Model Canvas)</a:t>
            </a:r>
            <a:endParaRPr lang="uk-UA" sz="2000" dirty="0" smtClean="0">
              <a:solidFill>
                <a:schemeClr val="tx1"/>
              </a:solidFill>
              <a:latin typeface="Times New Roman" pitchFamily="18" charset="0"/>
              <a:cs typeface="Times New Roman" pitchFamily="18" charset="0"/>
            </a:endParaRPr>
          </a:p>
          <a:p>
            <a:pPr indent="-457200" algn="l">
              <a:lnSpc>
                <a:spcPct val="150000"/>
              </a:lnSpc>
              <a:spcBef>
                <a:spcPts val="0"/>
              </a:spcBef>
            </a:pPr>
            <a:r>
              <a:rPr lang="uk-UA" sz="2000" dirty="0" smtClean="0">
                <a:solidFill>
                  <a:schemeClr val="tx1"/>
                </a:solidFill>
                <a:latin typeface="Times New Roman" pitchFamily="18" charset="0"/>
                <a:cs typeface="Times New Roman" pitchFamily="18" charset="0"/>
              </a:rPr>
              <a:t>2. Обґрунтування ризиків реалізації підприємницької ідеї</a:t>
            </a:r>
            <a:endParaRPr lang="uk-UA" sz="2000" dirty="0">
              <a:solidFill>
                <a:schemeClr val="tx1"/>
              </a:solidFill>
              <a:latin typeface="Times New Roman" pitchFamily="18" charset="0"/>
              <a:cs typeface="Times New Roman" pitchFamily="18" charset="0"/>
            </a:endParaRPr>
          </a:p>
        </p:txBody>
      </p:sp>
      <p:sp>
        <p:nvSpPr>
          <p:cNvPr id="7" name="Прямоугольник 6"/>
          <p:cNvSpPr>
            <a:spLocks noChangeArrowheads="1"/>
          </p:cNvSpPr>
          <p:nvPr/>
        </p:nvSpPr>
        <p:spPr bwMode="auto">
          <a:xfrm>
            <a:off x="6874042" y="5494421"/>
            <a:ext cx="4055919" cy="369332"/>
          </a:xfrm>
          <a:prstGeom prst="rect">
            <a:avLst/>
          </a:prstGeom>
          <a:noFill/>
          <a:ln w="9525">
            <a:noFill/>
            <a:miter lim="800000"/>
            <a:headEnd/>
            <a:tailEnd/>
          </a:ln>
        </p:spPr>
        <p:txBody>
          <a:bodyPr wrap="none">
            <a:spAutoFit/>
          </a:bodyPr>
          <a:lstStyle/>
          <a:p>
            <a:pPr fontAlgn="auto">
              <a:spcBef>
                <a:spcPts val="0"/>
              </a:spcBef>
              <a:spcAft>
                <a:spcPts val="0"/>
              </a:spcAft>
              <a:defRPr/>
            </a:pPr>
            <a:r>
              <a:rPr lang="uk-UA" b="1" i="1" dirty="0">
                <a:latin typeface="Palatino Linotype" pitchFamily="18" charset="0"/>
                <a:cs typeface="Times New Roman" pitchFamily="18" charset="0"/>
              </a:rPr>
              <a:t>ЛЕКТОР:  </a:t>
            </a:r>
            <a:r>
              <a:rPr lang="uk-UA" b="1" i="1" dirty="0" err="1" smtClean="0">
                <a:latin typeface="Palatino Linotype" pitchFamily="18" charset="0"/>
                <a:cs typeface="Times New Roman" pitchFamily="18" charset="0"/>
              </a:rPr>
              <a:t>к.е.н</a:t>
            </a:r>
            <a:r>
              <a:rPr lang="uk-UA" b="1" i="1" dirty="0" smtClean="0">
                <a:latin typeface="Palatino Linotype" pitchFamily="18" charset="0"/>
                <a:cs typeface="Times New Roman" pitchFamily="18" charset="0"/>
              </a:rPr>
              <a:t>., доц. Мельник </a:t>
            </a:r>
            <a:r>
              <a:rPr lang="uk-UA" b="1" i="1" dirty="0">
                <a:latin typeface="Palatino Linotype" pitchFamily="18" charset="0"/>
                <a:cs typeface="Times New Roman" pitchFamily="18" charset="0"/>
              </a:rPr>
              <a:t>Т.</a:t>
            </a:r>
            <a:r>
              <a:rPr lang="en-US" b="1" i="1" dirty="0">
                <a:latin typeface="Palatino Linotype" pitchFamily="18" charset="0"/>
                <a:cs typeface="Times New Roman" pitchFamily="18" charset="0"/>
              </a:rPr>
              <a:t> </a:t>
            </a:r>
            <a:r>
              <a:rPr lang="uk-UA" b="1" i="1" dirty="0">
                <a:latin typeface="Palatino Linotype" pitchFamily="18" charset="0"/>
                <a:cs typeface="Times New Roman" pitchFamily="18" charset="0"/>
              </a:rPr>
              <a:t>Ю.</a:t>
            </a:r>
            <a:endParaRPr lang="ru-RU" b="1" i="1" dirty="0">
              <a:latin typeface="Palatino Linotype" pitchFamily="18" charset="0"/>
              <a:cs typeface="Times New Roman" pitchFamily="18" charset="0"/>
            </a:endParaRPr>
          </a:p>
        </p:txBody>
      </p:sp>
      <p:sp>
        <p:nvSpPr>
          <p:cNvPr id="8" name="Text Box 1605"/>
          <p:cNvSpPr txBox="1">
            <a:spLocks noChangeArrowheads="1"/>
          </p:cNvSpPr>
          <p:nvPr/>
        </p:nvSpPr>
        <p:spPr bwMode="auto">
          <a:xfrm>
            <a:off x="3528428" y="6257925"/>
            <a:ext cx="3486150" cy="600075"/>
          </a:xfrm>
          <a:prstGeom prst="rect">
            <a:avLst/>
          </a:prstGeom>
          <a:noFill/>
          <a:ln w="9525">
            <a:noFill/>
            <a:miter lim="800000"/>
            <a:headEnd/>
            <a:tailEnd/>
          </a:ln>
        </p:spPr>
        <p:txBody>
          <a:bodyPr lIns="0" tIns="0" rIns="0" bIns="0" anchor="ctr"/>
          <a:lstStyle/>
          <a:p>
            <a:pPr algn="ctr" eaLnBrk="0" fontAlgn="auto" hangingPunct="0">
              <a:spcBef>
                <a:spcPts val="0"/>
              </a:spcBef>
              <a:spcAft>
                <a:spcPts val="0"/>
              </a:spcAft>
              <a:defRPr/>
            </a:pPr>
            <a:r>
              <a:rPr lang="ru-RU" sz="2000" b="1" dirty="0" smtClean="0">
                <a:solidFill>
                  <a:schemeClr val="tx2">
                    <a:lumMod val="95000"/>
                    <a:lumOff val="5000"/>
                  </a:schemeClr>
                </a:solidFill>
                <a:latin typeface="Courier New" pitchFamily="49" charset="0"/>
                <a:cs typeface="Courier New" pitchFamily="49" charset="0"/>
              </a:rPr>
              <a:t>Житомир-202</a:t>
            </a:r>
            <a:r>
              <a:rPr lang="uk-UA" sz="2000" b="1" dirty="0">
                <a:solidFill>
                  <a:schemeClr val="tx2">
                    <a:lumMod val="95000"/>
                    <a:lumOff val="5000"/>
                  </a:schemeClr>
                </a:solidFill>
                <a:latin typeface="Courier New" pitchFamily="49" charset="0"/>
                <a:cs typeface="Courier New" pitchFamily="49" charset="0"/>
              </a:rPr>
              <a:t>5</a:t>
            </a:r>
            <a:endParaRPr lang="ru-RU" sz="2000" b="1" dirty="0">
              <a:solidFill>
                <a:schemeClr val="tx2">
                  <a:lumMod val="95000"/>
                  <a:lumOff val="5000"/>
                </a:schemeClr>
              </a:solidFill>
              <a:latin typeface="Courier New" pitchFamily="49" charset="0"/>
              <a:cs typeface="Courier New" pitchFamily="49" charset="0"/>
            </a:endParaRPr>
          </a:p>
        </p:txBody>
      </p:sp>
    </p:spTree>
    <p:extLst>
      <p:ext uri="{BB962C8B-B14F-4D97-AF65-F5344CB8AC3E}">
        <p14:creationId xmlns:p14="http://schemas.microsoft.com/office/powerpoint/2010/main" val="2156842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кутник 7">
            <a:extLst>
              <a:ext uri="{FF2B5EF4-FFF2-40B4-BE49-F238E27FC236}">
                <a16:creationId xmlns="" xmlns:a16="http://schemas.microsoft.com/office/drawing/2014/main" id="{7D7788A3-CAE1-4E15-A736-D75C6E7FF168}"/>
              </a:ext>
            </a:extLst>
          </p:cNvPr>
          <p:cNvSpPr/>
          <p:nvPr/>
        </p:nvSpPr>
        <p:spPr>
          <a:xfrm>
            <a:off x="1395663" y="228601"/>
            <a:ext cx="7579895" cy="493294"/>
          </a:xfrm>
          <a:prstGeom prst="rect">
            <a:avLst/>
          </a:prstGeom>
          <a:solidFill>
            <a:schemeClr val="accent4">
              <a:lumMod val="20000"/>
              <a:lumOff val="80000"/>
            </a:schemeClr>
          </a:solidFill>
          <a:effectLst>
            <a:glow rad="1016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rtlCol="0" anchor="ctr"/>
          <a:lstStyle/>
          <a:p>
            <a:pPr algn="just"/>
            <a:r>
              <a:rPr lang="ru-RU" b="1" dirty="0" smtClean="0">
                <a:latin typeface="Times New Roman" pitchFamily="18" charset="0"/>
                <a:cs typeface="Times New Roman" pitchFamily="18" charset="0"/>
              </a:rPr>
              <a:t>ВИМОГИ ДО ОФОРМЛЕННЯ ЗВІТУ З НАВЧАЛЬНОЇ ПРАКТИКИ</a:t>
            </a:r>
            <a:r>
              <a:rPr lang="uk-UA" b="1" dirty="0" smtClean="0">
                <a:latin typeface="Times New Roman" pitchFamily="18" charset="0"/>
                <a:cs typeface="Times New Roman" pitchFamily="18" charset="0"/>
              </a:rPr>
              <a:t>)</a:t>
            </a:r>
          </a:p>
        </p:txBody>
      </p:sp>
      <p:sp>
        <p:nvSpPr>
          <p:cNvPr id="4" name="Прямоугольник 3"/>
          <p:cNvSpPr/>
          <p:nvPr/>
        </p:nvSpPr>
        <p:spPr>
          <a:xfrm>
            <a:off x="348916" y="1181013"/>
            <a:ext cx="10058399" cy="1477328"/>
          </a:xfrm>
          <a:prstGeom prst="rect">
            <a:avLst/>
          </a:prstGeom>
          <a:solidFill>
            <a:schemeClr val="bg2"/>
          </a:solidFill>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r>
              <a:rPr lang="uk-UA" dirty="0" smtClean="0">
                <a:latin typeface="Times New Roman" pitchFamily="18" charset="0"/>
                <a:cs typeface="Times New Roman" pitchFamily="18" charset="0"/>
              </a:rPr>
              <a:t>Звіт з начальної практики оформлюється </a:t>
            </a:r>
            <a:r>
              <a:rPr lang="uk-UA" b="1" dirty="0" smtClean="0">
                <a:latin typeface="Times New Roman" pitchFamily="18" charset="0"/>
                <a:cs typeface="Times New Roman" pitchFamily="18" charset="0"/>
              </a:rPr>
              <a:t>в текстовому редакторі </a:t>
            </a:r>
            <a:r>
              <a:rPr lang="ru-RU" b="1" dirty="0" err="1" smtClean="0">
                <a:latin typeface="Times New Roman" pitchFamily="18" charset="0"/>
                <a:cs typeface="Times New Roman" pitchFamily="18" charset="0"/>
              </a:rPr>
              <a:t>Word</a:t>
            </a:r>
            <a:r>
              <a:rPr lang="uk-UA" b="1" dirty="0" smtClean="0">
                <a:latin typeface="Times New Roman" pitchFamily="18" charset="0"/>
                <a:cs typeface="Times New Roman" pitchFamily="18" charset="0"/>
              </a:rPr>
              <a:t>, шрифт </a:t>
            </a:r>
            <a:r>
              <a:rPr lang="en-US" b="1" dirty="0" smtClean="0">
                <a:latin typeface="Times New Roman" pitchFamily="18" charset="0"/>
                <a:cs typeface="Times New Roman" pitchFamily="18" charset="0"/>
              </a:rPr>
              <a:t>Times New Roman</a:t>
            </a:r>
            <a:r>
              <a:rPr lang="uk-UA" b="1" dirty="0" smtClean="0">
                <a:latin typeface="Times New Roman" pitchFamily="18" charset="0"/>
                <a:cs typeface="Times New Roman" pitchFamily="18" charset="0"/>
              </a:rPr>
              <a:t>, розмір шрифту – 14, міжрядковий інтервал – 1,5, поля: зліва – 25 мм, справа 15 мм, зверху – 20 мм, знизу – 20 мм! Вирівнювання тексту – по ширині!</a:t>
            </a:r>
            <a:endParaRPr lang="ru-RU" b="1" dirty="0" smtClean="0">
              <a:latin typeface="Times New Roman" pitchFamily="18" charset="0"/>
              <a:cs typeface="Times New Roman" pitchFamily="18" charset="0"/>
            </a:endParaRPr>
          </a:p>
          <a:p>
            <a:pPr indent="457200" algn="just"/>
            <a:r>
              <a:rPr lang="uk-UA" dirty="0" smtClean="0">
                <a:latin typeface="Times New Roman" pitchFamily="18" charset="0"/>
                <a:cs typeface="Times New Roman" pitchFamily="18" charset="0"/>
              </a:rPr>
              <a:t>Текст, що наводиться в </a:t>
            </a:r>
            <a:r>
              <a:rPr lang="uk-UA" u="sng" dirty="0" smtClean="0">
                <a:latin typeface="Times New Roman" pitchFamily="18" charset="0"/>
                <a:cs typeface="Times New Roman" pitchFamily="18" charset="0"/>
              </a:rPr>
              <a:t>таблицях та рисунках звіту</a:t>
            </a:r>
            <a:r>
              <a:rPr lang="uk-UA" dirty="0" smtClean="0">
                <a:latin typeface="Times New Roman" pitchFamily="18" charset="0"/>
                <a:cs typeface="Times New Roman" pitchFamily="18" charset="0"/>
              </a:rPr>
              <a:t>, оформлюється </a:t>
            </a:r>
            <a:r>
              <a:rPr lang="uk-UA" b="1" dirty="0" smtClean="0">
                <a:latin typeface="Times New Roman" pitchFamily="18" charset="0"/>
                <a:cs typeface="Times New Roman" pitchFamily="18" charset="0"/>
              </a:rPr>
              <a:t>шрифтом </a:t>
            </a:r>
            <a:r>
              <a:rPr lang="ru-RU" b="1" dirty="0" err="1" smtClean="0">
                <a:latin typeface="Times New Roman" pitchFamily="18" charset="0"/>
                <a:cs typeface="Times New Roman" pitchFamily="18" charset="0"/>
              </a:rPr>
              <a:t>Times</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New</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Roman</a:t>
            </a:r>
            <a:r>
              <a:rPr lang="uk-UA" b="1" dirty="0" smtClean="0">
                <a:latin typeface="Times New Roman" pitchFamily="18" charset="0"/>
                <a:cs typeface="Times New Roman" pitchFamily="18" charset="0"/>
              </a:rPr>
              <a:t> 12 з міжрядковим інтервалом 1,0, без відступу.</a:t>
            </a:r>
            <a:endParaRPr lang="uk-UA" b="1" dirty="0">
              <a:latin typeface="Times New Roman" pitchFamily="18" charset="0"/>
              <a:cs typeface="Times New Roman" pitchFamily="18" charset="0"/>
            </a:endParaRPr>
          </a:p>
        </p:txBody>
      </p:sp>
      <p:sp>
        <p:nvSpPr>
          <p:cNvPr id="5" name="Стрелка вниз 4"/>
          <p:cNvSpPr/>
          <p:nvPr/>
        </p:nvSpPr>
        <p:spPr>
          <a:xfrm>
            <a:off x="5053263" y="782053"/>
            <a:ext cx="818147" cy="336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p:cNvSpPr/>
          <p:nvPr/>
        </p:nvSpPr>
        <p:spPr>
          <a:xfrm>
            <a:off x="328862" y="3279883"/>
            <a:ext cx="10078453" cy="2862322"/>
          </a:xfrm>
          <a:prstGeom prst="rect">
            <a:avLst/>
          </a:prstGeom>
          <a:solidFill>
            <a:schemeClr val="accent1">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a:spAutoFit/>
          </a:bodyPr>
          <a:lstStyle/>
          <a:p>
            <a:pPr indent="457200" algn="just"/>
            <a:r>
              <a:rPr lang="uk-UA" b="1" dirty="0" smtClean="0">
                <a:latin typeface="Times New Roman" pitchFamily="18" charset="0"/>
                <a:cs typeface="Times New Roman" pitchFamily="18" charset="0"/>
              </a:rPr>
              <a:t>Звіт складається із:</a:t>
            </a:r>
          </a:p>
          <a:p>
            <a:pPr indent="457200" algn="just">
              <a:buFontTx/>
              <a:buChar char="-"/>
            </a:pPr>
            <a:r>
              <a:rPr lang="uk-UA" dirty="0" smtClean="0">
                <a:latin typeface="Times New Roman" pitchFamily="18" charset="0"/>
                <a:cs typeface="Times New Roman" pitchFamily="18" charset="0"/>
              </a:rPr>
              <a:t>титульного аркуша (приклад оформлення див. в методичних рекомендаціях  </a:t>
            </a:r>
            <a:r>
              <a:rPr lang="uk-UA" b="1" dirty="0" smtClean="0">
                <a:latin typeface="Times New Roman" pitchFamily="18" charset="0"/>
                <a:cs typeface="Times New Roman" pitchFamily="18" charset="0"/>
              </a:rPr>
              <a:t>Додаток Г)</a:t>
            </a:r>
            <a:r>
              <a:rPr lang="uk-UA" dirty="0" smtClean="0">
                <a:latin typeface="Times New Roman" pitchFamily="18" charset="0"/>
                <a:cs typeface="Times New Roman" pitchFamily="18" charset="0"/>
              </a:rPr>
              <a:t>, </a:t>
            </a:r>
          </a:p>
          <a:p>
            <a:pPr indent="457200" algn="just">
              <a:buFontTx/>
              <a:buChar char="-"/>
            </a:pPr>
            <a:r>
              <a:rPr lang="uk-UA" dirty="0" smtClean="0">
                <a:latin typeface="Times New Roman" pitchFamily="18" charset="0"/>
                <a:cs typeface="Times New Roman" pitchFamily="18" charset="0"/>
              </a:rPr>
              <a:t>змісту (приклад оформлення див. в методичних рекомендаціях  </a:t>
            </a:r>
            <a:r>
              <a:rPr lang="uk-UA" b="1" dirty="0" smtClean="0">
                <a:latin typeface="Times New Roman" pitchFamily="18" charset="0"/>
                <a:cs typeface="Times New Roman" pitchFamily="18" charset="0"/>
              </a:rPr>
              <a:t>Додаток Д)</a:t>
            </a:r>
            <a:r>
              <a:rPr lang="uk-UA" dirty="0" smtClean="0">
                <a:latin typeface="Times New Roman" pitchFamily="18" charset="0"/>
                <a:cs typeface="Times New Roman" pitchFamily="18" charset="0"/>
              </a:rPr>
              <a:t>, </a:t>
            </a:r>
          </a:p>
          <a:p>
            <a:pPr indent="457200" algn="just">
              <a:buFontTx/>
              <a:buChar char="-"/>
            </a:pPr>
            <a:r>
              <a:rPr lang="uk-UA" dirty="0" smtClean="0">
                <a:latin typeface="Times New Roman" pitchFamily="18" charset="0"/>
                <a:cs typeface="Times New Roman" pitchFamily="18" charset="0"/>
              </a:rPr>
              <a:t>основної частини, </a:t>
            </a:r>
          </a:p>
          <a:p>
            <a:pPr indent="457200" algn="just">
              <a:buFontTx/>
              <a:buChar char="-"/>
            </a:pPr>
            <a:r>
              <a:rPr lang="uk-UA" dirty="0" smtClean="0">
                <a:latin typeface="Times New Roman" pitchFamily="18" charset="0"/>
                <a:cs typeface="Times New Roman" pitchFamily="18" charset="0"/>
              </a:rPr>
              <a:t>висновків, </a:t>
            </a:r>
          </a:p>
          <a:p>
            <a:pPr indent="457200" algn="just">
              <a:buFontTx/>
              <a:buChar char="-"/>
            </a:pPr>
            <a:r>
              <a:rPr lang="uk-UA" dirty="0" smtClean="0">
                <a:latin typeface="Times New Roman" pitchFamily="18" charset="0"/>
                <a:cs typeface="Times New Roman" pitchFamily="18" charset="0"/>
              </a:rPr>
              <a:t>списку використаної літератури (список рекомендованої літератури та </a:t>
            </a:r>
            <a:r>
              <a:rPr lang="uk-UA" dirty="0" err="1" smtClean="0">
                <a:latin typeface="Times New Roman" pitchFamily="18" charset="0"/>
                <a:cs typeface="Times New Roman" pitchFamily="18" charset="0"/>
              </a:rPr>
              <a:t>інтернет-ресурсів</a:t>
            </a:r>
            <a:r>
              <a:rPr lang="uk-UA" dirty="0" smtClean="0">
                <a:latin typeface="Times New Roman" pitchFamily="18" charset="0"/>
                <a:cs typeface="Times New Roman" pitchFamily="18" charset="0"/>
              </a:rPr>
              <a:t> наведено в методичних рекомендація, обираєте ті джерела, які Ви фактично використовували + наводите власні джерела за необхідності). </a:t>
            </a:r>
          </a:p>
          <a:p>
            <a:pPr indent="457200" algn="just"/>
            <a:r>
              <a:rPr lang="uk-UA" dirty="0" smtClean="0">
                <a:latin typeface="Times New Roman" pitchFamily="18" charset="0"/>
                <a:cs typeface="Times New Roman" pitchFamily="18" charset="0"/>
              </a:rPr>
              <a:t>Обсяг звіту складає 20-25 сторінок. Сторінки мають бути пронумеровані – знизу справа кожної сторінки.</a:t>
            </a:r>
            <a:endParaRPr lang="uk-UA" dirty="0">
              <a:latin typeface="Times New Roman" pitchFamily="18" charset="0"/>
              <a:cs typeface="Times New Roman" pitchFamily="18" charset="0"/>
            </a:endParaRPr>
          </a:p>
        </p:txBody>
      </p:sp>
      <p:sp>
        <p:nvSpPr>
          <p:cNvPr id="7" name="Стрелка вниз 6"/>
          <p:cNvSpPr/>
          <p:nvPr/>
        </p:nvSpPr>
        <p:spPr>
          <a:xfrm>
            <a:off x="5133473" y="2775285"/>
            <a:ext cx="818147" cy="336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1961147" y="974558"/>
            <a:ext cx="4813265" cy="1335681"/>
          </a:xfrm>
        </p:spPr>
        <p:txBody>
          <a:bodyPr>
            <a:noAutofit/>
          </a:bodyPr>
          <a:lstStyle/>
          <a:p>
            <a:pPr algn="ctr"/>
            <a:r>
              <a:rPr lang="uk-UA"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Дякую за увагу</a:t>
            </a:r>
            <a:r>
              <a:rPr lang="en-US"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rPr>
              <a:t>!</a:t>
            </a:r>
            <a:endParaRPr lang="uk-UA"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anose="020B0A04020102020204" pitchFamily="34" charset="0"/>
            </a:endParaRPr>
          </a:p>
        </p:txBody>
      </p:sp>
      <p:sp>
        <p:nvSpPr>
          <p:cNvPr id="3" name="Заголовок 1">
            <a:extLst>
              <a:ext uri="{FF2B5EF4-FFF2-40B4-BE49-F238E27FC236}">
                <a16:creationId xmlns="" xmlns:a16="http://schemas.microsoft.com/office/drawing/2014/main" id="{7B7DB14C-6D1E-46FF-B761-8983A822EB55}"/>
              </a:ext>
            </a:extLst>
          </p:cNvPr>
          <p:cNvSpPr txBox="1">
            <a:spLocks/>
          </p:cNvSpPr>
          <p:nvPr/>
        </p:nvSpPr>
        <p:spPr>
          <a:xfrm>
            <a:off x="4506956" y="4998965"/>
            <a:ext cx="4596002" cy="109491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uk-UA"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Гарного Вам дня</a:t>
            </a:r>
            <a:r>
              <a:rPr lang="en-U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rPr>
              <a:t>!</a:t>
            </a:r>
            <a:endParaRPr lang="uk-UA"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Black" panose="020B0A04020102020204" pitchFamily="34" charset="0"/>
            </a:endParaRPr>
          </a:p>
        </p:txBody>
      </p:sp>
      <p:sp>
        <p:nvSpPr>
          <p:cNvPr id="6" name="Улыбающееся лицо 5"/>
          <p:cNvSpPr/>
          <p:nvPr/>
        </p:nvSpPr>
        <p:spPr>
          <a:xfrm>
            <a:off x="2983831" y="2442411"/>
            <a:ext cx="2731169" cy="2490536"/>
          </a:xfrm>
          <a:prstGeom prst="smileyFace">
            <a:avLst/>
          </a:prstGeom>
          <a:solidFill>
            <a:schemeClr val="accent4">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93085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Выноска со стрелкой вправо 7"/>
          <p:cNvSpPr/>
          <p:nvPr/>
        </p:nvSpPr>
        <p:spPr>
          <a:xfrm>
            <a:off x="0" y="1648326"/>
            <a:ext cx="2574757" cy="4126832"/>
          </a:xfrm>
          <a:prstGeom prst="rightArrowCallout">
            <a:avLst>
              <a:gd name="adj1" fmla="val 13490"/>
              <a:gd name="adj2" fmla="val 23331"/>
              <a:gd name="adj3" fmla="val 19068"/>
              <a:gd name="adj4" fmla="val 7698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ea typeface="+mn-ea"/>
                <a:cs typeface="Times New Roman" pitchFamily="18" charset="0"/>
              </a:rPr>
              <a:t>ТЕМА 3 ТРЕНІНГУ:</a:t>
            </a:r>
            <a:r>
              <a:rPr lang="uk-UA" sz="2000" i="1" dirty="0" smtClean="0">
                <a:solidFill>
                  <a:prstClr val="black"/>
                </a:solidFill>
                <a:latin typeface="Times New Roman" pitchFamily="18" charset="0"/>
                <a:ea typeface="+mn-ea"/>
                <a:cs typeface="Times New Roman" pitchFamily="18" charset="0"/>
              </a:rPr>
              <a:t> </a:t>
            </a:r>
            <a:r>
              <a:rPr lang="en-US" sz="2000" b="1" i="1" dirty="0" smtClean="0">
                <a:solidFill>
                  <a:schemeClr val="tx1"/>
                </a:solidFill>
                <a:latin typeface="Times New Roman" pitchFamily="18" charset="0"/>
                <a:cs typeface="Times New Roman" pitchFamily="18" charset="0"/>
              </a:rPr>
              <a:t>ПОБУДОВА БІЗНЕС-МОДЕЛІ CANVAS (BUSINESS MODEL CANVAS)</a:t>
            </a:r>
            <a:endParaRPr lang="ru-RU" sz="2000" dirty="0">
              <a:solidFill>
                <a:prstClr val="black"/>
              </a:solidFill>
              <a:latin typeface="Times New Roman" pitchFamily="18" charset="0"/>
              <a:ea typeface="+mn-ea"/>
              <a:cs typeface="Times New Roman" pitchFamily="18" charset="0"/>
            </a:endParaRPr>
          </a:p>
        </p:txBody>
      </p:sp>
      <p:graphicFrame>
        <p:nvGraphicFramePr>
          <p:cNvPr id="5" name="Таблица 4"/>
          <p:cNvGraphicFramePr>
            <a:graphicFrameLocks noGrp="1"/>
          </p:cNvGraphicFramePr>
          <p:nvPr/>
        </p:nvGraphicFramePr>
        <p:xfrm>
          <a:off x="2334126" y="968541"/>
          <a:ext cx="9565105" cy="5486400"/>
        </p:xfrm>
        <a:graphic>
          <a:graphicData uri="http://schemas.openxmlformats.org/drawingml/2006/table">
            <a:tbl>
              <a:tblPr/>
              <a:tblGrid>
                <a:gridCol w="2057400"/>
                <a:gridCol w="2189747"/>
                <a:gridCol w="1183452"/>
                <a:gridCol w="573158"/>
                <a:gridCol w="1973179"/>
                <a:gridCol w="1588169"/>
              </a:tblGrid>
              <a:tr h="368617">
                <a:tc rowSpan="2">
                  <a:txBody>
                    <a:bodyPr/>
                    <a:lstStyle/>
                    <a:p>
                      <a:pPr algn="ctr" fontAlgn="auto">
                        <a:lnSpc>
                          <a:spcPts val="1800"/>
                        </a:lnSpc>
                        <a:spcAft>
                          <a:spcPts val="0"/>
                        </a:spcAft>
                      </a:pPr>
                      <a:r>
                        <a:rPr lang="uk-UA" sz="1400" b="1" dirty="0">
                          <a:latin typeface="Times New Roman"/>
                          <a:ea typeface="Calibri"/>
                          <a:cs typeface="Times New Roman"/>
                        </a:rPr>
                        <a:t>Ключові партнери / </a:t>
                      </a:r>
                      <a:r>
                        <a:rPr lang="uk-UA" sz="1400" b="1" dirty="0" err="1">
                          <a:latin typeface="Times New Roman"/>
                          <a:ea typeface="Calibri"/>
                          <a:cs typeface="Times New Roman"/>
                        </a:rPr>
                        <a:t>key</a:t>
                      </a:r>
                      <a:r>
                        <a:rPr lang="uk-UA" sz="1400" b="1" dirty="0">
                          <a:latin typeface="Times New Roman"/>
                          <a:ea typeface="Calibri"/>
                          <a:cs typeface="Times New Roman"/>
                        </a:rPr>
                        <a:t> </a:t>
                      </a:r>
                      <a:r>
                        <a:rPr lang="uk-UA" sz="1400" b="1" dirty="0" err="1">
                          <a:latin typeface="Times New Roman"/>
                          <a:ea typeface="Calibri"/>
                          <a:cs typeface="Times New Roman"/>
                        </a:rPr>
                        <a:t>partners</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Хто є ключовими</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партнерами?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Хто є ключовими постачальниками?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ресурси надходять від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партнерів?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основні дії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здійснюють партнери?</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auto">
                        <a:lnSpc>
                          <a:spcPts val="1800"/>
                        </a:lnSpc>
                        <a:spcAft>
                          <a:spcPts val="0"/>
                        </a:spcAft>
                      </a:pPr>
                      <a:r>
                        <a:rPr lang="uk-UA" sz="1400" b="1">
                          <a:latin typeface="Times New Roman"/>
                          <a:ea typeface="Calibri"/>
                          <a:cs typeface="Times New Roman"/>
                        </a:rPr>
                        <a:t>Ключові види діяльності / </a:t>
                      </a:r>
                      <a:endParaRPr lang="ru-RU" sz="1400">
                        <a:latin typeface="Times New Roman"/>
                        <a:ea typeface="Times New Roman"/>
                        <a:cs typeface="Times New Roman"/>
                      </a:endParaRPr>
                    </a:p>
                    <a:p>
                      <a:pPr algn="ctr" fontAlgn="auto">
                        <a:lnSpc>
                          <a:spcPts val="1800"/>
                        </a:lnSpc>
                        <a:spcAft>
                          <a:spcPts val="0"/>
                        </a:spcAft>
                      </a:pPr>
                      <a:r>
                        <a:rPr lang="uk-UA" sz="1400" b="1">
                          <a:latin typeface="Times New Roman"/>
                          <a:ea typeface="Calibri"/>
                          <a:cs typeface="Times New Roman"/>
                        </a:rPr>
                        <a:t>key activities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Яких дій потребують формування і підтримка: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ціннісної пропозиції (продукту)?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каналів поширення?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відносин із споживачами? </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gridSpan="2">
                  <a:txBody>
                    <a:bodyPr/>
                    <a:lstStyle/>
                    <a:p>
                      <a:pPr algn="ctr" fontAlgn="auto">
                        <a:lnSpc>
                          <a:spcPts val="1800"/>
                        </a:lnSpc>
                        <a:spcAft>
                          <a:spcPts val="0"/>
                        </a:spcAft>
                      </a:pPr>
                      <a:r>
                        <a:rPr lang="uk-UA" sz="1400" b="1" dirty="0">
                          <a:latin typeface="Times New Roman"/>
                          <a:ea typeface="Calibri"/>
                          <a:cs typeface="Times New Roman"/>
                        </a:rPr>
                        <a:t>Ціннісна </a:t>
                      </a:r>
                      <a:endParaRPr lang="ru-RU" sz="1400" dirty="0">
                        <a:latin typeface="Times New Roman"/>
                        <a:ea typeface="Times New Roman"/>
                        <a:cs typeface="Times New Roman"/>
                      </a:endParaRPr>
                    </a:p>
                    <a:p>
                      <a:pPr algn="ctr" fontAlgn="auto">
                        <a:lnSpc>
                          <a:spcPts val="1800"/>
                        </a:lnSpc>
                        <a:spcAft>
                          <a:spcPts val="0"/>
                        </a:spcAft>
                      </a:pPr>
                      <a:r>
                        <a:rPr lang="uk-UA" sz="1400" b="1" dirty="0">
                          <a:latin typeface="Times New Roman"/>
                          <a:ea typeface="Calibri"/>
                          <a:cs typeface="Times New Roman"/>
                        </a:rPr>
                        <a:t>пропозиція / </a:t>
                      </a:r>
                      <a:r>
                        <a:rPr lang="uk-UA" sz="1400" b="1" dirty="0" err="1">
                          <a:latin typeface="Times New Roman"/>
                          <a:ea typeface="Calibri"/>
                          <a:cs typeface="Times New Roman"/>
                        </a:rPr>
                        <a:t>value</a:t>
                      </a:r>
                      <a:r>
                        <a:rPr lang="uk-UA" sz="1400" b="1" dirty="0">
                          <a:latin typeface="Times New Roman"/>
                          <a:ea typeface="Calibri"/>
                          <a:cs typeface="Times New Roman"/>
                        </a:rPr>
                        <a:t> </a:t>
                      </a:r>
                      <a:r>
                        <a:rPr lang="uk-UA" sz="1400" b="1" dirty="0" err="1">
                          <a:latin typeface="Times New Roman"/>
                          <a:ea typeface="Calibri"/>
                          <a:cs typeface="Times New Roman"/>
                        </a:rPr>
                        <a:t>proposition</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Яка цінність пропонується споживачам?</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потреби споживачів задовольняються?</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a:t>
                      </a:r>
                      <a:r>
                        <a:rPr lang="uk-UA" sz="1400" dirty="0" smtClean="0">
                          <a:latin typeface="Times New Roman"/>
                          <a:ea typeface="Calibri"/>
                          <a:cs typeface="Times New Roman"/>
                        </a:rPr>
                        <a:t>проблеми </a:t>
                      </a:r>
                      <a:r>
                        <a:rPr lang="uk-UA" sz="1400" dirty="0">
                          <a:latin typeface="Times New Roman"/>
                          <a:ea typeface="Calibri"/>
                          <a:cs typeface="Times New Roman"/>
                        </a:rPr>
                        <a:t>допомагає </a:t>
                      </a:r>
                      <a:r>
                        <a:rPr lang="uk-UA" sz="1400" dirty="0" smtClean="0">
                          <a:latin typeface="Times New Roman"/>
                          <a:ea typeface="Calibri"/>
                          <a:cs typeface="Times New Roman"/>
                        </a:rPr>
                        <a:t>вирішувати </a:t>
                      </a:r>
                      <a:r>
                        <a:rPr lang="uk-UA" sz="1400" dirty="0">
                          <a:latin typeface="Times New Roman"/>
                          <a:ea typeface="Calibri"/>
                          <a:cs typeface="Times New Roman"/>
                        </a:rPr>
                        <a:t>продукт?</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hMerge="1">
                  <a:txBody>
                    <a:bodyPr/>
                    <a:lstStyle/>
                    <a:p>
                      <a:endParaRPr lang="ru-RU"/>
                    </a:p>
                  </a:txBody>
                  <a:tcPr/>
                </a:tc>
                <a:tc>
                  <a:txBody>
                    <a:bodyPr/>
                    <a:lstStyle/>
                    <a:p>
                      <a:pPr algn="ctr" fontAlgn="auto">
                        <a:lnSpc>
                          <a:spcPts val="1800"/>
                        </a:lnSpc>
                        <a:spcAft>
                          <a:spcPts val="0"/>
                        </a:spcAft>
                      </a:pPr>
                      <a:r>
                        <a:rPr lang="uk-UA" sz="1400" b="1">
                          <a:latin typeface="Times New Roman"/>
                          <a:ea typeface="Calibri"/>
                          <a:cs typeface="Times New Roman"/>
                        </a:rPr>
                        <a:t>Відносини із споживачами / customer relationships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Встановлення яких відносин очікує споживач?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Які відносини зі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споживачами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встановлені? </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rowSpan="2">
                  <a:txBody>
                    <a:bodyPr/>
                    <a:lstStyle/>
                    <a:p>
                      <a:pPr algn="ctr" fontAlgn="auto">
                        <a:lnSpc>
                          <a:spcPts val="1800"/>
                        </a:lnSpc>
                        <a:spcAft>
                          <a:spcPts val="0"/>
                        </a:spcAft>
                      </a:pPr>
                      <a:r>
                        <a:rPr lang="uk-UA" sz="1400" b="1">
                          <a:latin typeface="Times New Roman"/>
                          <a:ea typeface="Calibri"/>
                          <a:cs typeface="Times New Roman"/>
                        </a:rPr>
                        <a:t>Сегменти споживачів / customer segments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Для кого створюється цінність (продукт)?</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Хто є найважливішими споживачами?</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r>
              <a:tr h="2219826">
                <a:tc vMerge="1">
                  <a:txBody>
                    <a:bodyPr/>
                    <a:lstStyle/>
                    <a:p>
                      <a:endParaRPr lang="ru-RU"/>
                    </a:p>
                  </a:txBody>
                  <a:tcPr/>
                </a:tc>
                <a:tc>
                  <a:txBody>
                    <a:bodyPr/>
                    <a:lstStyle/>
                    <a:p>
                      <a:pPr algn="ctr" fontAlgn="auto">
                        <a:lnSpc>
                          <a:spcPts val="1800"/>
                        </a:lnSpc>
                        <a:spcAft>
                          <a:spcPts val="0"/>
                        </a:spcAft>
                      </a:pPr>
                      <a:r>
                        <a:rPr lang="uk-UA" sz="1400" b="1">
                          <a:latin typeface="Times New Roman"/>
                          <a:ea typeface="Calibri"/>
                          <a:cs typeface="Times New Roman"/>
                        </a:rPr>
                        <a:t>Ключові ресурси / </a:t>
                      </a:r>
                      <a:r>
                        <a:rPr lang="en-US" sz="1400" b="1">
                          <a:latin typeface="Times New Roman"/>
                          <a:ea typeface="Calibri"/>
                          <a:cs typeface="Times New Roman"/>
                        </a:rPr>
                        <a:t>key resources</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Яких ресурсів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потребують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формування і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підтримка: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ціннісної пропозиції (продукту)?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каналів поширення? </a:t>
                      </a:r>
                      <a:endParaRPr lang="ru-RU" sz="1400">
                        <a:latin typeface="Times New Roman"/>
                        <a:ea typeface="Times New Roman"/>
                        <a:cs typeface="Times New Roman"/>
                      </a:endParaRPr>
                    </a:p>
                    <a:p>
                      <a:pPr algn="ctr" fontAlgn="auto">
                        <a:lnSpc>
                          <a:spcPts val="1800"/>
                        </a:lnSpc>
                        <a:spcAft>
                          <a:spcPts val="0"/>
                        </a:spcAft>
                      </a:pPr>
                      <a:r>
                        <a:rPr lang="uk-UA" sz="1400">
                          <a:latin typeface="Times New Roman"/>
                          <a:ea typeface="Calibri"/>
                          <a:cs typeface="Times New Roman"/>
                        </a:rPr>
                        <a:t>- відносин із споживачами?</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gridSpan="2" vMerge="1">
                  <a:txBody>
                    <a:bodyPr/>
                    <a:lstStyle/>
                    <a:p>
                      <a:endParaRPr lang="ru-RU"/>
                    </a:p>
                  </a:txBody>
                  <a:tcPr/>
                </a:tc>
                <a:tc hMerge="1" vMerge="1">
                  <a:txBody>
                    <a:bodyPr/>
                    <a:lstStyle/>
                    <a:p>
                      <a:endParaRPr lang="ru-RU"/>
                    </a:p>
                  </a:txBody>
                  <a:tcPr/>
                </a:tc>
                <a:tc>
                  <a:txBody>
                    <a:bodyPr/>
                    <a:lstStyle/>
                    <a:p>
                      <a:pPr algn="ctr" fontAlgn="auto">
                        <a:lnSpc>
                          <a:spcPts val="1800"/>
                        </a:lnSpc>
                        <a:spcAft>
                          <a:spcPts val="0"/>
                        </a:spcAft>
                      </a:pPr>
                      <a:r>
                        <a:rPr lang="uk-UA" sz="1400" b="1" dirty="0">
                          <a:latin typeface="Times New Roman"/>
                          <a:ea typeface="Calibri"/>
                          <a:cs typeface="Times New Roman"/>
                        </a:rPr>
                        <a:t>Канали збуту / </a:t>
                      </a:r>
                      <a:r>
                        <a:rPr lang="uk-UA" sz="1400" b="1" dirty="0" err="1">
                          <a:latin typeface="Times New Roman"/>
                          <a:ea typeface="Calibri"/>
                          <a:cs typeface="Times New Roman"/>
                        </a:rPr>
                        <a:t>channels</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Через які канали продукт надходить до</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споживача?</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Наскільки ці канали інтегровані? </a:t>
                      </a:r>
                      <a:endParaRPr lang="ru-RU" sz="1400" dirty="0">
                        <a:latin typeface="Times New Roman"/>
                        <a:ea typeface="Times New Roman"/>
                        <a:cs typeface="Times New Roman"/>
                      </a:endParaRPr>
                    </a:p>
                    <a:p>
                      <a:pPr algn="ctr" fontAlgn="auto">
                        <a:lnSpc>
                          <a:spcPts val="1800"/>
                        </a:lnSpc>
                        <a:spcAft>
                          <a:spcPts val="0"/>
                        </a:spcAft>
                      </a:pPr>
                      <a:r>
                        <a:rPr lang="uk-UA" sz="1400" dirty="0">
                          <a:latin typeface="Times New Roman"/>
                          <a:ea typeface="Calibri"/>
                          <a:cs typeface="Times New Roman"/>
                        </a:rPr>
                        <a:t>Які з них найбільш економічно ефективні? </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vMerge="1">
                  <a:txBody>
                    <a:bodyPr/>
                    <a:lstStyle/>
                    <a:p>
                      <a:endParaRPr lang="ru-RU"/>
                    </a:p>
                  </a:txBody>
                  <a:tcPr/>
                </a:tc>
              </a:tr>
              <a:tr h="184308">
                <a:tc gridSpan="3">
                  <a:txBody>
                    <a:bodyPr/>
                    <a:lstStyle/>
                    <a:p>
                      <a:pPr algn="just" fontAlgn="auto">
                        <a:lnSpc>
                          <a:spcPts val="1800"/>
                        </a:lnSpc>
                        <a:spcAft>
                          <a:spcPts val="0"/>
                        </a:spcAft>
                      </a:pPr>
                      <a:r>
                        <a:rPr lang="uk-UA" sz="1400" b="1">
                          <a:latin typeface="Times New Roman"/>
                          <a:ea typeface="Calibri"/>
                          <a:cs typeface="Times New Roman"/>
                        </a:rPr>
                        <a:t>Структура витрат / сost structure</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Якими є найважливіші витрати в моделі?</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Які ключові ресурси найдорожчі?  </a:t>
                      </a:r>
                      <a:endParaRPr lang="ru-RU" sz="1400">
                        <a:latin typeface="Times New Roman"/>
                        <a:ea typeface="Times New Roman"/>
                        <a:cs typeface="Times New Roman"/>
                      </a:endParaRPr>
                    </a:p>
                    <a:p>
                      <a:pPr algn="l" fontAlgn="auto">
                        <a:lnSpc>
                          <a:spcPts val="1800"/>
                        </a:lnSpc>
                        <a:spcAft>
                          <a:spcPts val="0"/>
                        </a:spcAft>
                      </a:pPr>
                      <a:r>
                        <a:rPr lang="uk-UA" sz="1400">
                          <a:latin typeface="Times New Roman"/>
                          <a:ea typeface="Calibri"/>
                          <a:cs typeface="Times New Roman"/>
                        </a:rPr>
                        <a:t>Яка ключова діяльність коштує найдорожче?</a:t>
                      </a:r>
                      <a:endParaRPr lang="ru-RU" sz="140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c gridSpan="3">
                  <a:txBody>
                    <a:bodyPr/>
                    <a:lstStyle/>
                    <a:p>
                      <a:pPr algn="just" fontAlgn="auto">
                        <a:lnSpc>
                          <a:spcPts val="1800"/>
                        </a:lnSpc>
                        <a:spcAft>
                          <a:spcPts val="0"/>
                        </a:spcAft>
                      </a:pPr>
                      <a:r>
                        <a:rPr lang="uk-UA" sz="1400" b="1" dirty="0">
                          <a:latin typeface="Times New Roman"/>
                          <a:ea typeface="Calibri"/>
                          <a:cs typeface="Times New Roman"/>
                        </a:rPr>
                        <a:t>Джерела доходів / </a:t>
                      </a:r>
                      <a:r>
                        <a:rPr lang="uk-UA" sz="1400" b="1" dirty="0" err="1">
                          <a:latin typeface="Times New Roman"/>
                          <a:ea typeface="Calibri"/>
                          <a:cs typeface="Times New Roman"/>
                        </a:rPr>
                        <a:t>revenue</a:t>
                      </a:r>
                      <a:r>
                        <a:rPr lang="uk-UA" sz="1400" b="1" dirty="0">
                          <a:latin typeface="Times New Roman"/>
                          <a:ea typeface="Calibri"/>
                          <a:cs typeface="Times New Roman"/>
                        </a:rPr>
                        <a:t> </a:t>
                      </a:r>
                      <a:r>
                        <a:rPr lang="uk-UA" sz="1400" b="1" dirty="0" err="1">
                          <a:latin typeface="Times New Roman"/>
                          <a:ea typeface="Calibri"/>
                          <a:cs typeface="Times New Roman"/>
                        </a:rPr>
                        <a:t>streams</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За що споживачі готові платити? </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За що вони фактично платять? </a:t>
                      </a:r>
                      <a:endParaRPr lang="ru-RU" sz="1400" dirty="0">
                        <a:latin typeface="Times New Roman"/>
                        <a:ea typeface="Times New Roman"/>
                        <a:cs typeface="Times New Roman"/>
                      </a:endParaRPr>
                    </a:p>
                    <a:p>
                      <a:pPr algn="l" fontAlgn="auto">
                        <a:lnSpc>
                          <a:spcPts val="1800"/>
                        </a:lnSpc>
                        <a:spcAft>
                          <a:spcPts val="0"/>
                        </a:spcAft>
                      </a:pPr>
                      <a:r>
                        <a:rPr lang="uk-UA" sz="1400" dirty="0">
                          <a:latin typeface="Times New Roman"/>
                          <a:ea typeface="Calibri"/>
                          <a:cs typeface="Times New Roman"/>
                        </a:rPr>
                        <a:t>Який вклад кожного грошового потоку в загальний дохід? </a:t>
                      </a:r>
                      <a:endParaRPr lang="ru-RU" sz="1400" dirty="0">
                        <a:latin typeface="Times New Roman"/>
                        <a:ea typeface="Times New Roman"/>
                        <a:cs typeface="Times New Roman"/>
                      </a:endParaRPr>
                    </a:p>
                  </a:txBody>
                  <a:tcPr marL="11059" marR="11059"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ru-RU"/>
                    </a:p>
                  </a:txBody>
                  <a:tcPr/>
                </a:tc>
                <a:tc hMerge="1">
                  <a:txBody>
                    <a:bodyPr/>
                    <a:lstStyle/>
                    <a:p>
                      <a:endParaRPr lang="ru-RU"/>
                    </a:p>
                  </a:txBody>
                  <a:tcPr/>
                </a:tc>
              </a:tr>
            </a:tbl>
          </a:graphicData>
        </a:graphic>
      </p:graphicFrame>
      <p:sp>
        <p:nvSpPr>
          <p:cNvPr id="6" name="Прямоугольник 5"/>
          <p:cNvSpPr/>
          <p:nvPr/>
        </p:nvSpPr>
        <p:spPr>
          <a:xfrm>
            <a:off x="5373806" y="6488668"/>
            <a:ext cx="4317657" cy="369332"/>
          </a:xfrm>
          <a:prstGeom prst="rect">
            <a:avLst/>
          </a:prstGeom>
        </p:spPr>
        <p:txBody>
          <a:bodyPr wrap="none">
            <a:spAutoFit/>
          </a:bodyPr>
          <a:lstStyle/>
          <a:p>
            <a:r>
              <a:rPr lang="uk-UA" dirty="0" smtClean="0">
                <a:latin typeface="Times New Roman" pitchFamily="18" charset="0"/>
                <a:cs typeface="Times New Roman" pitchFamily="18" charset="0"/>
              </a:rPr>
              <a:t>Рис. 1. «CANVA» (шаблон) бізнес-моделі </a:t>
            </a:r>
            <a:endParaRPr lang="ru-RU" dirty="0">
              <a:latin typeface="Times New Roman" pitchFamily="18" charset="0"/>
              <a:cs typeface="Times New Roman" pitchFamily="18" charset="0"/>
            </a:endParaRPr>
          </a:p>
        </p:txBody>
      </p:sp>
      <p:sp>
        <p:nvSpPr>
          <p:cNvPr id="11265" name="Rectangle 1"/>
          <p:cNvSpPr>
            <a:spLocks noChangeArrowheads="1"/>
          </p:cNvSpPr>
          <p:nvPr/>
        </p:nvSpPr>
        <p:spPr bwMode="auto">
          <a:xfrm>
            <a:off x="0" y="1672390"/>
            <a:ext cx="1973179"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Бізнес-модель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Canvas</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це чудовий інструмент, який дозволяє зробити опис бізнесу на одній сторінці та виявити слабкі місця або точки росту.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Інструментом візуалізації логіки побудови бізнес-моделі є так звана «канва» (шаблон) бізнес-моделі (рис. 1).</a:t>
            </a:r>
            <a:r>
              <a:rPr kumimoji="0" lang="ru-RU" sz="16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extLst>
      <p:ext uri="{BB962C8B-B14F-4D97-AF65-F5344CB8AC3E}">
        <p14:creationId xmlns:p14="http://schemas.microsoft.com/office/powerpoint/2010/main" val="333263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ea typeface="+mn-ea"/>
                <a:cs typeface="Times New Roman" pitchFamily="18" charset="0"/>
              </a:rPr>
              <a:t>ТЕМА 3 ТРЕНІНГУ:</a:t>
            </a:r>
            <a:r>
              <a:rPr lang="uk-UA" sz="2000" i="1" dirty="0" smtClean="0">
                <a:solidFill>
                  <a:prstClr val="black"/>
                </a:solidFill>
                <a:latin typeface="Times New Roman" pitchFamily="18" charset="0"/>
                <a:ea typeface="+mn-ea"/>
                <a:cs typeface="Times New Roman" pitchFamily="18" charset="0"/>
              </a:rPr>
              <a:t> </a:t>
            </a:r>
            <a:r>
              <a:rPr lang="en-US" sz="2000" b="1" i="1" dirty="0" smtClean="0">
                <a:solidFill>
                  <a:schemeClr val="tx1"/>
                </a:solidFill>
                <a:latin typeface="Times New Roman" pitchFamily="18" charset="0"/>
                <a:cs typeface="Times New Roman" pitchFamily="18" charset="0"/>
              </a:rPr>
              <a:t>ПОБУДОВА БІЗНЕС-МОДЕЛІ CANVAS (BUSINESS MODEL CANVAS)</a:t>
            </a:r>
            <a:endParaRPr lang="ru-RU" sz="2000" dirty="0">
              <a:solidFill>
                <a:prstClr val="black"/>
              </a:solidFill>
              <a:latin typeface="Times New Roman" pitchFamily="18" charset="0"/>
              <a:ea typeface="+mn-ea"/>
              <a:cs typeface="Times New Roman" pitchFamily="18" charset="0"/>
            </a:endParaRPr>
          </a:p>
        </p:txBody>
      </p:sp>
      <p:pic>
        <p:nvPicPr>
          <p:cNvPr id="11" name="Рисунок 10" descr="business_model_canvas_poster_ua.jpg"/>
          <p:cNvPicPr>
            <a:picLocks noChangeAspect="1"/>
          </p:cNvPicPr>
          <p:nvPr/>
        </p:nvPicPr>
        <p:blipFill>
          <a:blip r:embed="rId2"/>
          <a:stretch>
            <a:fillRect/>
          </a:stretch>
        </p:blipFill>
        <p:spPr>
          <a:xfrm>
            <a:off x="288758" y="770021"/>
            <a:ext cx="11502189" cy="604415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553453" y="3846094"/>
            <a:ext cx="5715000" cy="237423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lnSpc>
                <a:spcPct val="115000"/>
              </a:lnSpc>
            </a:pPr>
            <a:r>
              <a:rPr lang="uk-UA" sz="2000" i="1" u="sng" dirty="0">
                <a:solidFill>
                  <a:schemeClr val="tx1"/>
                </a:solidFill>
                <a:latin typeface="Times New Roman" pitchFamily="18" charset="0"/>
                <a:cs typeface="Times New Roman" pitchFamily="18" charset="0"/>
              </a:rPr>
              <a:t>Основне завдання розділу «Оцінювання ризиків»</a:t>
            </a:r>
            <a:r>
              <a:rPr lang="uk-UA" sz="2000" dirty="0">
                <a:solidFill>
                  <a:schemeClr val="tx1"/>
                </a:solidFill>
                <a:latin typeface="Times New Roman" pitchFamily="18" charset="0"/>
                <a:cs typeface="Times New Roman" pitchFamily="18" charset="0"/>
              </a:rPr>
              <a:t> </a:t>
            </a:r>
            <a:r>
              <a:rPr lang="uk-UA" sz="2000" dirty="0" smtClean="0">
                <a:solidFill>
                  <a:schemeClr val="tx1"/>
                </a:solidFill>
                <a:latin typeface="Times New Roman" pitchFamily="18" charset="0"/>
                <a:cs typeface="Times New Roman" pitchFamily="18" charset="0"/>
              </a:rPr>
              <a:t>полягає </a:t>
            </a:r>
            <a:r>
              <a:rPr lang="uk-UA" sz="2000" dirty="0">
                <a:solidFill>
                  <a:schemeClr val="tx1"/>
                </a:solidFill>
                <a:latin typeface="Times New Roman" pitchFamily="18" charset="0"/>
                <a:cs typeface="Times New Roman" pitchFamily="18" charset="0"/>
              </a:rPr>
              <a:t>у виявленні труднощів, у яких може опинитись підприємницький проект і які загрожують його належній реалізації, а також розробці системи заходів з їх ліквідації або мінімізації.</a:t>
            </a:r>
            <a:endParaRPr lang="ru-RU" sz="2000" dirty="0">
              <a:solidFill>
                <a:schemeClr val="tx1"/>
              </a:solidFill>
              <a:latin typeface="Calibri" pitchFamily="34" charset="0"/>
              <a:cs typeface="Times New Roman" pitchFamily="18" charset="0"/>
            </a:endParaRPr>
          </a:p>
        </p:txBody>
      </p:sp>
      <p:sp>
        <p:nvSpPr>
          <p:cNvPr id="9" name="Прямоугольник 8"/>
          <p:cNvSpPr/>
          <p:nvPr/>
        </p:nvSpPr>
        <p:spPr>
          <a:xfrm>
            <a:off x="661737" y="1046749"/>
            <a:ext cx="10734842" cy="1200329"/>
          </a:xfrm>
          <a:prstGeom prst="rect">
            <a:avLst/>
          </a:prstGeom>
          <a:solidFill>
            <a:schemeClr val="accent1">
              <a:lumMod val="40000"/>
              <a:lumOff val="60000"/>
            </a:schemeClr>
          </a:solidFill>
        </p:spPr>
        <p:style>
          <a:lnRef idx="3">
            <a:schemeClr val="lt1"/>
          </a:lnRef>
          <a:fillRef idx="1">
            <a:schemeClr val="accent3"/>
          </a:fillRef>
          <a:effectRef idx="1">
            <a:schemeClr val="accent3"/>
          </a:effectRef>
          <a:fontRef idx="minor">
            <a:schemeClr val="lt1"/>
          </a:fontRef>
        </p:style>
        <p:txBody>
          <a:bodyPr wrap="square">
            <a:spAutoFit/>
          </a:bodyPr>
          <a:lstStyle/>
          <a:p>
            <a:pPr indent="457200" algn="just" fontAlgn="auto">
              <a:spcBef>
                <a:spcPts val="0"/>
              </a:spcBef>
              <a:spcAft>
                <a:spcPts val="0"/>
              </a:spcAft>
              <a:defRPr/>
            </a:pPr>
            <a:r>
              <a:rPr lang="uk-UA" dirty="0">
                <a:ln w="6350">
                  <a:noFill/>
                </a:ln>
                <a:solidFill>
                  <a:prstClr val="black"/>
                </a:solidFill>
                <a:latin typeface="Times New Roman" pitchFamily="18" charset="0"/>
                <a:ea typeface="+mj-ea"/>
                <a:cs typeface="Times New Roman" pitchFamily="18" charset="0"/>
              </a:rPr>
              <a:t>В умовах ринкової економіки ризик є невід’ємним елементом підприємницької діяльності. Тому ризик має бути врахованим при розробці бізнес-плану під час організації підприємницької діяльності. Підприємство, яке вміє своєчасно та обґрунтовано ризикувати часто стає </a:t>
            </a:r>
            <a:r>
              <a:rPr lang="uk-UA" dirty="0" err="1">
                <a:ln w="6350">
                  <a:noFill/>
                </a:ln>
                <a:solidFill>
                  <a:prstClr val="black"/>
                </a:solidFill>
                <a:latin typeface="Times New Roman" pitchFamily="18" charset="0"/>
                <a:ea typeface="+mj-ea"/>
                <a:cs typeface="Times New Roman" pitchFamily="18" charset="0"/>
              </a:rPr>
              <a:t>винагородженим</a:t>
            </a:r>
            <a:r>
              <a:rPr lang="uk-UA" dirty="0">
                <a:ln w="6350">
                  <a:noFill/>
                </a:ln>
                <a:solidFill>
                  <a:prstClr val="black"/>
                </a:solidFill>
                <a:latin typeface="Times New Roman" pitchFamily="18" charset="0"/>
                <a:ea typeface="+mj-ea"/>
                <a:cs typeface="Times New Roman" pitchFamily="18" charset="0"/>
              </a:rPr>
              <a:t> за ризик. Характерними особливостями ризику є невизначеність та </a:t>
            </a:r>
            <a:r>
              <a:rPr lang="uk-UA" dirty="0" err="1">
                <a:ln w="6350">
                  <a:noFill/>
                </a:ln>
                <a:solidFill>
                  <a:prstClr val="black"/>
                </a:solidFill>
                <a:latin typeface="Times New Roman" pitchFamily="18" charset="0"/>
                <a:ea typeface="+mj-ea"/>
                <a:cs typeface="Times New Roman" pitchFamily="18" charset="0"/>
              </a:rPr>
              <a:t>неочікуваність</a:t>
            </a:r>
            <a:r>
              <a:rPr lang="uk-UA" dirty="0">
                <a:ln w="6350">
                  <a:noFill/>
                </a:ln>
                <a:solidFill>
                  <a:prstClr val="black"/>
                </a:solidFill>
                <a:latin typeface="Times New Roman" pitchFamily="18" charset="0"/>
                <a:ea typeface="+mj-ea"/>
                <a:cs typeface="Times New Roman" pitchFamily="18" charset="0"/>
              </a:rPr>
              <a:t>.</a:t>
            </a:r>
            <a:endParaRPr lang="uk-UA" dirty="0">
              <a:latin typeface="Times New Roman" pitchFamily="18" charset="0"/>
              <a:cs typeface="Times New Roman" pitchFamily="18" charset="0"/>
            </a:endParaRPr>
          </a:p>
        </p:txBody>
      </p:sp>
      <p:sp>
        <p:nvSpPr>
          <p:cNvPr id="5" name="Text Box 56"/>
          <p:cNvSpPr txBox="1">
            <a:spLocks noChangeArrowheads="1"/>
          </p:cNvSpPr>
          <p:nvPr/>
        </p:nvSpPr>
        <p:spPr bwMode="auto">
          <a:xfrm>
            <a:off x="830177" y="2410327"/>
            <a:ext cx="10551697" cy="990600"/>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a:lstStyle/>
          <a:p>
            <a:pPr algn="ctr">
              <a:defRPr/>
            </a:pPr>
            <a:r>
              <a:rPr lang="uk-UA" sz="2000" b="1" dirty="0">
                <a:solidFill>
                  <a:srgbClr val="000000"/>
                </a:solidFill>
                <a:latin typeface="Times New Roman" pitchFamily="18" charset="0"/>
                <a:cs typeface="Times New Roman" pitchFamily="18" charset="0"/>
              </a:rPr>
              <a:t>Ризик </a:t>
            </a:r>
            <a:r>
              <a:rPr lang="uk-UA" sz="2000" dirty="0">
                <a:solidFill>
                  <a:srgbClr val="000000"/>
                </a:solidFill>
                <a:latin typeface="Times New Roman" pitchFamily="18" charset="0"/>
                <a:cs typeface="Times New Roman" pitchFamily="18" charset="0"/>
              </a:rPr>
              <a:t>– це існування можливості невдачі, небезпеки, потенційної загрози виникнення різного роду втрат (фінансових ресурсів, майна, результату (доходів) нижче очікуваного рівня ін.). </a:t>
            </a:r>
            <a:endParaRPr lang="uk-UA" sz="2000" dirty="0">
              <a:solidFill>
                <a:schemeClr val="tx1"/>
              </a:solidFill>
              <a:latin typeface="Arial" charset="0"/>
            </a:endParaRPr>
          </a:p>
        </p:txBody>
      </p:sp>
      <p:sp>
        <p:nvSpPr>
          <p:cNvPr id="6" name="Заголовок 1">
            <a:extLst>
              <a:ext uri="{FF2B5EF4-FFF2-40B4-BE49-F238E27FC236}">
                <a16:creationId xmlns="" xmlns:a16="http://schemas.microsoft.com/office/drawing/2014/main" id="{C227144E-1103-4DC3-89B8-B71EDED2D586}"/>
              </a:ext>
            </a:extLst>
          </p:cNvPr>
          <p:cNvSpPr>
            <a:spLocks noGrp="1"/>
          </p:cNvSpPr>
          <p:nvPr>
            <p:ph type="title"/>
          </p:nvPr>
        </p:nvSpPr>
        <p:spPr>
          <a:xfrm>
            <a:off x="460765" y="249588"/>
            <a:ext cx="10752667" cy="520434"/>
          </a:xfrm>
          <a:solidFill>
            <a:schemeClr val="accent2">
              <a:lumMod val="40000"/>
              <a:lumOff val="60000"/>
            </a:schemeClr>
          </a:solidFill>
        </p:spPr>
        <p:style>
          <a:lnRef idx="2">
            <a:schemeClr val="accent2"/>
          </a:lnRef>
          <a:fillRef idx="1">
            <a:schemeClr val="lt1"/>
          </a:fillRef>
          <a:effectRef idx="0">
            <a:schemeClr val="accent2"/>
          </a:effectRef>
          <a:fontRef idx="minor">
            <a:schemeClr val="dk1"/>
          </a:fontRef>
        </p:style>
        <p:txBody>
          <a:bodyPr>
            <a:noAutofit/>
          </a:bodyPr>
          <a:lstStyle/>
          <a:p>
            <a:pPr algn="ctr">
              <a:spcBef>
                <a:spcPts val="0"/>
              </a:spcBef>
            </a:pPr>
            <a:r>
              <a:rPr lang="uk-UA" sz="2000" b="1" i="1" dirty="0" smtClean="0">
                <a:solidFill>
                  <a:prstClr val="black"/>
                </a:solidFill>
                <a:latin typeface="Times New Roman" pitchFamily="18" charset="0"/>
                <a:cs typeface="Times New Roman" pitchFamily="18" charset="0"/>
              </a:rPr>
              <a:t>ОБҐРУНТУВАННЯ РИЗИКІВ РЕАЛІЗАЦІЇ ПІДПРИЄМНИЦЬКОЇ ІДЕЇ</a:t>
            </a:r>
            <a:endParaRPr lang="ru-RU" sz="2000" dirty="0">
              <a:solidFill>
                <a:prstClr val="black"/>
              </a:solidFill>
              <a:latin typeface="Times New Roman" pitchFamily="18" charset="0"/>
              <a:ea typeface="+mn-ea"/>
              <a:cs typeface="Times New Roman" pitchFamily="18" charset="0"/>
            </a:endParaRPr>
          </a:p>
        </p:txBody>
      </p:sp>
      <p:sp>
        <p:nvSpPr>
          <p:cNvPr id="10" name="Выгнутая влево стрелка 9"/>
          <p:cNvSpPr/>
          <p:nvPr/>
        </p:nvSpPr>
        <p:spPr>
          <a:xfrm>
            <a:off x="300789" y="1479885"/>
            <a:ext cx="372979" cy="135956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pic>
        <p:nvPicPr>
          <p:cNvPr id="11" name="Рисунок 10" descr="news1.23.07.19.jpg"/>
          <p:cNvPicPr>
            <a:picLocks noChangeAspect="1"/>
          </p:cNvPicPr>
          <p:nvPr/>
        </p:nvPicPr>
        <p:blipFill>
          <a:blip r:embed="rId2"/>
          <a:stretch>
            <a:fillRect/>
          </a:stretch>
        </p:blipFill>
        <p:spPr>
          <a:xfrm>
            <a:off x="6958262" y="3609474"/>
            <a:ext cx="4812631" cy="270710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news3.27.12.19.jpg"/>
          <p:cNvPicPr>
            <a:picLocks noChangeAspect="1"/>
          </p:cNvPicPr>
          <p:nvPr/>
        </p:nvPicPr>
        <p:blipFill>
          <a:blip r:embed="rId2"/>
          <a:stretch>
            <a:fillRect/>
          </a:stretch>
        </p:blipFill>
        <p:spPr>
          <a:xfrm>
            <a:off x="7186864" y="1239253"/>
            <a:ext cx="5005136" cy="2815389"/>
          </a:xfrm>
          <a:prstGeom prst="rect">
            <a:avLst/>
          </a:prstGeom>
        </p:spPr>
      </p:pic>
      <p:sp>
        <p:nvSpPr>
          <p:cNvPr id="8" name="Скругленный прямоугольник 7"/>
          <p:cNvSpPr/>
          <p:nvPr/>
        </p:nvSpPr>
        <p:spPr>
          <a:xfrm>
            <a:off x="315494" y="1018672"/>
            <a:ext cx="7204243" cy="3360821"/>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несприятливими тенденціями в розвитку галузі, в якій воно функціонує;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певними діями конкурентів (наприклад, можливими зниженням ціни на аналогічні продукти або послуги);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циклічністю обсягів продаж;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недостатньою компетентністю персоналу різних сфер діяльності: маркетингової, виробничої, фінансової тощо;</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перевищенням виробничих витрат над запланованими;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труднощами при отримані сировини, матеріалів, комплектуючих;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труднощами в отриманні кредитів;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циклічністю руху грошових коштів і т. ін.</a:t>
            </a:r>
          </a:p>
        </p:txBody>
      </p:sp>
      <p:sp>
        <p:nvSpPr>
          <p:cNvPr id="9" name="Прямоугольник 8"/>
          <p:cNvSpPr/>
          <p:nvPr/>
        </p:nvSpPr>
        <p:spPr>
          <a:xfrm>
            <a:off x="417094" y="240633"/>
            <a:ext cx="10972800" cy="40011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000" dirty="0">
                <a:solidFill>
                  <a:schemeClr val="tx1"/>
                </a:solidFill>
                <a:latin typeface="Times New Roman" pitchFamily="18" charset="0"/>
                <a:cs typeface="Times New Roman" pitchFamily="18" charset="0"/>
              </a:rPr>
              <a:t>Частіше всього суб’єкт підприємницької діяльності може зустрітись із ризиками, пов’язаними з:</a:t>
            </a:r>
            <a:endParaRPr lang="uk-UA" sz="2000" b="1" i="1" dirty="0">
              <a:solidFill>
                <a:schemeClr val="tx1"/>
              </a:solidFill>
              <a:latin typeface="Times New Roman" pitchFamily="18" charset="0"/>
              <a:cs typeface="Times New Roman" pitchFamily="18" charset="0"/>
            </a:endParaRPr>
          </a:p>
        </p:txBody>
      </p:sp>
      <p:sp>
        <p:nvSpPr>
          <p:cNvPr id="10" name="Стрелка вниз 9"/>
          <p:cNvSpPr/>
          <p:nvPr/>
        </p:nvSpPr>
        <p:spPr>
          <a:xfrm>
            <a:off x="3328737" y="729915"/>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2" name="Скругленный прямоугольник 11"/>
          <p:cNvSpPr/>
          <p:nvPr/>
        </p:nvSpPr>
        <p:spPr>
          <a:xfrm>
            <a:off x="508000" y="4648200"/>
            <a:ext cx="11176000" cy="990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r>
              <a:rPr lang="uk-UA" b="1" i="1">
                <a:solidFill>
                  <a:schemeClr val="tx1"/>
                </a:solidFill>
                <a:latin typeface="Times New Roman" pitchFamily="18" charset="0"/>
                <a:cs typeface="Times New Roman" pitchFamily="18" charset="0"/>
              </a:rPr>
              <a:t>До чистих</a:t>
            </a:r>
            <a:r>
              <a:rPr lang="uk-UA">
                <a:solidFill>
                  <a:schemeClr val="tx1"/>
                </a:solidFill>
                <a:latin typeface="Times New Roman" pitchFamily="18" charset="0"/>
                <a:cs typeface="Times New Roman" pitchFamily="18" charset="0"/>
              </a:rPr>
              <a:t> відносять природні, екологічні, політичні, транспортні та комерційні ризики (майнові, виробничі, торгові), які можуть призвести до від’ємних чи нульових господарських результатів.</a:t>
            </a:r>
          </a:p>
        </p:txBody>
      </p:sp>
      <p:sp>
        <p:nvSpPr>
          <p:cNvPr id="13" name="Скругленный прямоугольник 12"/>
          <p:cNvSpPr/>
          <p:nvPr/>
        </p:nvSpPr>
        <p:spPr>
          <a:xfrm>
            <a:off x="508000" y="5715000"/>
            <a:ext cx="11176000" cy="990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Спекулятивні ризики </a:t>
            </a:r>
            <a:r>
              <a:rPr lang="uk-UA" dirty="0">
                <a:solidFill>
                  <a:schemeClr val="tx1"/>
                </a:solidFill>
                <a:latin typeface="Times New Roman" pitchFamily="18" charset="0"/>
                <a:cs typeface="Times New Roman" pitchFamily="18" charset="0"/>
              </a:rPr>
              <a:t>– </a:t>
            </a:r>
            <a:r>
              <a:rPr lang="uk-UA" dirty="0" err="1">
                <a:solidFill>
                  <a:schemeClr val="tx1"/>
                </a:solidFill>
                <a:latin typeface="Times New Roman" pitchFamily="18" charset="0"/>
                <a:cs typeface="Times New Roman" pitchFamily="18" charset="0"/>
              </a:rPr>
              <a:t>ризики</a:t>
            </a:r>
            <a:r>
              <a:rPr lang="uk-UA" dirty="0">
                <a:solidFill>
                  <a:schemeClr val="tx1"/>
                </a:solidFill>
                <a:latin typeface="Times New Roman" pitchFamily="18" charset="0"/>
                <a:cs typeface="Times New Roman" pitchFamily="18" charset="0"/>
              </a:rPr>
              <a:t>, пов’язані з купівельною спроможністю грошей (інфляційні, валютні, дефіцитні) і капіталовкладеннями (процентні, кредитні, втрачена вигода, біржові, спекулятивні, банкрутство).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711200" y="1676400"/>
            <a:ext cx="4368800" cy="1066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i="1" u="sng" dirty="0">
                <a:solidFill>
                  <a:schemeClr val="tx1"/>
                </a:solidFill>
                <a:latin typeface="Times New Roman" pitchFamily="18" charset="0"/>
                <a:cs typeface="Times New Roman" pitchFamily="18" charset="0"/>
              </a:rPr>
              <a:t>Внутрішні (ендогенні) ризики </a:t>
            </a:r>
            <a:r>
              <a:rPr lang="uk-UA" sz="1600" dirty="0">
                <a:solidFill>
                  <a:schemeClr val="tx1"/>
                </a:solidFill>
                <a:latin typeface="Times New Roman" pitchFamily="18" charset="0"/>
                <a:cs typeface="Times New Roman" pitchFamily="18" charset="0"/>
              </a:rPr>
              <a:t>– це ризики, які можуть контролюватися підприємцем</a:t>
            </a:r>
          </a:p>
        </p:txBody>
      </p:sp>
      <p:sp>
        <p:nvSpPr>
          <p:cNvPr id="10" name="Прямоугольник 9"/>
          <p:cNvSpPr/>
          <p:nvPr/>
        </p:nvSpPr>
        <p:spPr>
          <a:xfrm>
            <a:off x="609600" y="228601"/>
            <a:ext cx="10972800" cy="430213"/>
          </a:xfrm>
          <a:prstGeom prst="rect">
            <a:avLst/>
          </a:prstGeom>
          <a:solidFill>
            <a:schemeClr val="accent1">
              <a:lumMod val="40000"/>
              <a:lumOff val="60000"/>
            </a:schemeClr>
          </a:solidFill>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200" b="1" i="1" dirty="0">
                <a:ln w="6350">
                  <a:noFill/>
                </a:ln>
                <a:solidFill>
                  <a:prstClr val="black"/>
                </a:solidFill>
                <a:ea typeface="+mj-ea"/>
                <a:cs typeface="+mj-cs"/>
              </a:rPr>
              <a:t>Класифікація </a:t>
            </a:r>
            <a:r>
              <a:rPr lang="uk-UA" sz="2200" b="1" i="1" dirty="0">
                <a:ln w="6350">
                  <a:noFill/>
                </a:ln>
                <a:solidFill>
                  <a:prstClr val="black"/>
                </a:solidFill>
              </a:rPr>
              <a:t>ризиків</a:t>
            </a:r>
            <a:endParaRPr lang="uk-UA" sz="2200" b="1" i="1" dirty="0">
              <a:cs typeface="Times New Roman" pitchFamily="18" charset="0"/>
            </a:endParaRPr>
          </a:p>
        </p:txBody>
      </p:sp>
      <p:sp>
        <p:nvSpPr>
          <p:cNvPr id="15" name="TextBox 14"/>
          <p:cNvSpPr txBox="1"/>
          <p:nvPr/>
        </p:nvSpPr>
        <p:spPr>
          <a:xfrm>
            <a:off x="1016000" y="838201"/>
            <a:ext cx="101600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uk-UA" sz="1600" dirty="0">
                <a:solidFill>
                  <a:schemeClr val="tx1"/>
                </a:solidFill>
                <a:latin typeface="Times New Roman" pitchFamily="18" charset="0"/>
                <a:cs typeface="Times New Roman" pitchFamily="18" charset="0"/>
              </a:rPr>
              <a:t>Всі ризики, з якими може зіштовхнутися суб’єкт господарювання під час реалізації підприємницького проекту поділяють </a:t>
            </a:r>
            <a:r>
              <a:rPr lang="uk-UA" sz="1600" b="1" dirty="0">
                <a:solidFill>
                  <a:schemeClr val="tx1"/>
                </a:solidFill>
                <a:latin typeface="Times New Roman" pitchFamily="18" charset="0"/>
                <a:cs typeface="Times New Roman" pitchFamily="18" charset="0"/>
              </a:rPr>
              <a:t>на дві групи</a:t>
            </a:r>
          </a:p>
        </p:txBody>
      </p:sp>
      <p:cxnSp>
        <p:nvCxnSpPr>
          <p:cNvPr id="18" name="Прямая со стрелкой 17"/>
          <p:cNvCxnSpPr>
            <a:stCxn id="0" idx="2"/>
          </p:cNvCxnSpPr>
          <p:nvPr/>
        </p:nvCxnSpPr>
        <p:spPr>
          <a:xfrm rot="5400000">
            <a:off x="4914900" y="266700"/>
            <a:ext cx="25400" cy="233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0" idx="2"/>
          </p:cNvCxnSpPr>
          <p:nvPr/>
        </p:nvCxnSpPr>
        <p:spPr>
          <a:xfrm rot="16200000" flipH="1">
            <a:off x="6184900" y="1333500"/>
            <a:ext cx="25400" cy="203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016000" y="2971801"/>
            <a:ext cx="108712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i="1" u="sng" dirty="0">
                <a:solidFill>
                  <a:schemeClr val="tx1"/>
                </a:solidFill>
                <a:latin typeface="Times New Roman" pitchFamily="18" charset="0"/>
                <a:cs typeface="Times New Roman" pitchFamily="18" charset="0"/>
              </a:rPr>
              <a:t>Виробничий ризик</a:t>
            </a:r>
            <a:r>
              <a:rPr lang="uk-UA" sz="1600" dirty="0">
                <a:solidFill>
                  <a:schemeClr val="tx1"/>
                </a:solidFill>
                <a:latin typeface="Times New Roman" pitchFamily="18" charset="0"/>
                <a:cs typeface="Times New Roman" pitchFamily="18" charset="0"/>
              </a:rPr>
              <a:t> пов’язаний з виробництвом і реалізацією продукції (робіт, послуг), здійсненням будь-яких аспектів та складових виробничої діяльності.</a:t>
            </a:r>
            <a:endParaRPr lang="uk-UA" sz="1600" b="1" dirty="0">
              <a:solidFill>
                <a:schemeClr val="tx1"/>
              </a:solidFill>
              <a:latin typeface="Times New Roman" pitchFamily="18" charset="0"/>
              <a:cs typeface="Times New Roman" pitchFamily="18" charset="0"/>
            </a:endParaRPr>
          </a:p>
        </p:txBody>
      </p:sp>
      <p:cxnSp>
        <p:nvCxnSpPr>
          <p:cNvPr id="32" name="Прямая со стрелкой 31"/>
          <p:cNvCxnSpPr>
            <a:stCxn id="0" idx="2"/>
          </p:cNvCxnSpPr>
          <p:nvPr/>
        </p:nvCxnSpPr>
        <p:spPr>
          <a:xfrm rot="16200000" flipH="1">
            <a:off x="7556500" y="-38100"/>
            <a:ext cx="25400" cy="294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Скругленный прямоугольник 32"/>
          <p:cNvSpPr/>
          <p:nvPr/>
        </p:nvSpPr>
        <p:spPr>
          <a:xfrm>
            <a:off x="5588000" y="1676400"/>
            <a:ext cx="6299200" cy="10668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uk-UA" sz="1600" b="1" i="1" u="sng" dirty="0">
                <a:solidFill>
                  <a:schemeClr val="tx1"/>
                </a:solidFill>
                <a:latin typeface="Times New Roman" pitchFamily="18" charset="0"/>
                <a:cs typeface="Times New Roman" pitchFamily="18" charset="0"/>
              </a:rPr>
              <a:t>Зовнішні (екзогенні) ризики </a:t>
            </a:r>
            <a:r>
              <a:rPr lang="uk-UA" sz="1600" dirty="0">
                <a:solidFill>
                  <a:schemeClr val="tx1"/>
                </a:solidFill>
                <a:latin typeface="Times New Roman" pitchFamily="18" charset="0"/>
                <a:cs typeface="Times New Roman" pitchFamily="18" charset="0"/>
              </a:rPr>
              <a:t>– це ризики, які менеджери підприємства не можуть контролювати безпосередньо, але вони суттєво впливають на кінцеві результати діяльності підприємства</a:t>
            </a:r>
          </a:p>
        </p:txBody>
      </p:sp>
      <p:sp>
        <p:nvSpPr>
          <p:cNvPr id="34" name="Стрелка вниз 33"/>
          <p:cNvSpPr/>
          <p:nvPr/>
        </p:nvSpPr>
        <p:spPr>
          <a:xfrm>
            <a:off x="2743200" y="1447800"/>
            <a:ext cx="609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5" name="Стрелка вниз 34"/>
          <p:cNvSpPr/>
          <p:nvPr/>
        </p:nvSpPr>
        <p:spPr>
          <a:xfrm>
            <a:off x="8432800" y="1447800"/>
            <a:ext cx="609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6" name="TextBox 35"/>
          <p:cNvSpPr txBox="1"/>
          <p:nvPr/>
        </p:nvSpPr>
        <p:spPr>
          <a:xfrm>
            <a:off x="1016000" y="3657601"/>
            <a:ext cx="10871200" cy="584775"/>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dirty="0">
                <a:solidFill>
                  <a:schemeClr val="tx1"/>
                </a:solidFill>
                <a:latin typeface="Times New Roman" pitchFamily="18" charset="0"/>
                <a:cs typeface="Times New Roman" pitchFamily="18" charset="0"/>
              </a:rPr>
              <a:t>На ризик втрати майна </a:t>
            </a:r>
            <a:r>
              <a:rPr lang="uk-UA" sz="1600" i="1" u="sng" dirty="0">
                <a:solidFill>
                  <a:schemeClr val="tx1"/>
                </a:solidFill>
                <a:latin typeface="Times New Roman" pitchFamily="18" charset="0"/>
                <a:cs typeface="Times New Roman" pitchFamily="18" charset="0"/>
              </a:rPr>
              <a:t>(ресурсний ризик) </a:t>
            </a:r>
            <a:r>
              <a:rPr lang="uk-UA" sz="1600" dirty="0">
                <a:solidFill>
                  <a:schemeClr val="tx1"/>
                </a:solidFill>
                <a:latin typeface="Times New Roman" pitchFamily="18" charset="0"/>
                <a:cs typeface="Times New Roman" pitchFamily="18" charset="0"/>
              </a:rPr>
              <a:t>підприємства впливають стихійні лиха, аварійні ситуації, а також крадіжка майна як працівниками підприємства, так і сторонніми особами.</a:t>
            </a:r>
            <a:endParaRPr lang="uk-UA" sz="1600" b="1" dirty="0">
              <a:solidFill>
                <a:schemeClr val="tx1"/>
              </a:solidFill>
              <a:latin typeface="Times New Roman" pitchFamily="18" charset="0"/>
              <a:cs typeface="Times New Roman" pitchFamily="18" charset="0"/>
            </a:endParaRPr>
          </a:p>
        </p:txBody>
      </p:sp>
      <p:sp>
        <p:nvSpPr>
          <p:cNvPr id="37" name="TextBox 36"/>
          <p:cNvSpPr txBox="1"/>
          <p:nvPr/>
        </p:nvSpPr>
        <p:spPr>
          <a:xfrm>
            <a:off x="1016000" y="4439653"/>
            <a:ext cx="10871200" cy="830997"/>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r>
              <a:rPr lang="uk-UA" sz="1600" i="1" u="sng" dirty="0">
                <a:solidFill>
                  <a:schemeClr val="tx1"/>
                </a:solidFill>
                <a:latin typeface="Times New Roman" pitchFamily="18" charset="0"/>
                <a:cs typeface="Times New Roman" pitchFamily="18" charset="0"/>
              </a:rPr>
              <a:t>Під господарським ризиком </a:t>
            </a:r>
            <a:r>
              <a:rPr lang="uk-UA" sz="1600" dirty="0">
                <a:solidFill>
                  <a:schemeClr val="tx1"/>
                </a:solidFill>
                <a:latin typeface="Times New Roman" pitchFamily="18" charset="0"/>
                <a:cs typeface="Times New Roman" pitchFamily="18" charset="0"/>
              </a:rPr>
              <a:t>розуміють загрозу, небезпеку виникнення збитків у будь-яких видах діяльності, пов'язаних з виробництвом продукції, товарів, послуг та їх реалізацією, товарно-грошовими та фінансовими операціями, комерційною діяльністю, здійсненням соціально-економічних та науково-технічних програм.</a:t>
            </a:r>
            <a:endParaRPr lang="uk-UA" sz="1600" b="1" dirty="0">
              <a:solidFill>
                <a:schemeClr val="tx1"/>
              </a:solidFill>
              <a:latin typeface="Times New Roman" pitchFamily="18" charset="0"/>
              <a:cs typeface="Times New Roman" pitchFamily="18" charset="0"/>
            </a:endParaRPr>
          </a:p>
        </p:txBody>
      </p:sp>
      <p:sp>
        <p:nvSpPr>
          <p:cNvPr id="39" name="TextBox 38"/>
          <p:cNvSpPr txBox="1"/>
          <p:nvPr/>
        </p:nvSpPr>
        <p:spPr>
          <a:xfrm>
            <a:off x="1016000" y="5486400"/>
            <a:ext cx="10871200" cy="830997"/>
          </a:xfrm>
          <a:prstGeom prst="rect">
            <a:avLst/>
          </a:prstGeom>
          <a:solidFill>
            <a:schemeClr val="accent4">
              <a:lumMod val="20000"/>
              <a:lumOff val="80000"/>
            </a:schemeClr>
          </a:solidFill>
        </p:spPr>
        <p:style>
          <a:lnRef idx="1">
            <a:schemeClr val="accent3"/>
          </a:lnRef>
          <a:fillRef idx="3">
            <a:schemeClr val="accent3"/>
          </a:fillRef>
          <a:effectRef idx="2">
            <a:schemeClr val="accent3"/>
          </a:effectRef>
          <a:fontRef idx="minor">
            <a:schemeClr val="lt1"/>
          </a:fontRef>
        </p:style>
        <p:txBody>
          <a:bodyPr>
            <a:spAutoFit/>
          </a:bodyPr>
          <a:lstStyle/>
          <a:p>
            <a:pPr algn="just">
              <a:defRPr/>
            </a:pPr>
            <a:r>
              <a:rPr lang="uk-UA" sz="1600" dirty="0">
                <a:solidFill>
                  <a:schemeClr val="tx1"/>
                </a:solidFill>
                <a:latin typeface="Times New Roman" pitchFamily="18" charset="0"/>
                <a:cs typeface="Times New Roman" pitchFamily="18" charset="0"/>
              </a:rPr>
              <a:t>Причиною </a:t>
            </a:r>
            <a:r>
              <a:rPr lang="uk-UA" sz="1600" i="1" u="sng" dirty="0">
                <a:solidFill>
                  <a:schemeClr val="tx1"/>
                </a:solidFill>
                <a:latin typeface="Times New Roman" pitchFamily="18" charset="0"/>
                <a:cs typeface="Times New Roman" pitchFamily="18" charset="0"/>
              </a:rPr>
              <a:t>інвестиційно-інноваційного ризику </a:t>
            </a:r>
            <a:r>
              <a:rPr lang="uk-UA" sz="1600" dirty="0">
                <a:solidFill>
                  <a:schemeClr val="tx1"/>
                </a:solidFill>
                <a:latin typeface="Times New Roman" pitchFamily="18" charset="0"/>
                <a:cs typeface="Times New Roman" pitchFamily="18" charset="0"/>
              </a:rPr>
              <a:t>може бути знецінення інвестиційно-фінансового портфеля, який складається з власних та цінних паперів, які придбаваються підприємством, а також витратами на інноваційні розробки, які визнаються неперспективними чи не забезпечують належного позитивного економічного ефекту</a:t>
            </a:r>
            <a:endParaRPr lang="uk-UA" sz="1600" b="1" dirty="0">
              <a:solidFill>
                <a:schemeClr val="tx1"/>
              </a:solidFill>
              <a:latin typeface="Times New Roman" pitchFamily="18" charset="0"/>
              <a:cs typeface="Times New Roman" pitchFamily="18" charset="0"/>
            </a:endParaRPr>
          </a:p>
        </p:txBody>
      </p:sp>
      <p:sp>
        <p:nvSpPr>
          <p:cNvPr id="40" name="Стрелка углом 39"/>
          <p:cNvSpPr/>
          <p:nvPr/>
        </p:nvSpPr>
        <p:spPr>
          <a:xfrm rot="10800000" flipH="1">
            <a:off x="609600" y="2667000"/>
            <a:ext cx="406400" cy="35814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41" name="Стрелка вправо 40"/>
          <p:cNvSpPr/>
          <p:nvPr/>
        </p:nvSpPr>
        <p:spPr>
          <a:xfrm>
            <a:off x="711200" y="3276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2" name="Стрелка вправо 41"/>
          <p:cNvSpPr/>
          <p:nvPr/>
        </p:nvSpPr>
        <p:spPr>
          <a:xfrm>
            <a:off x="711200" y="38862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3" name="Стрелка вправо 42"/>
          <p:cNvSpPr/>
          <p:nvPr/>
        </p:nvSpPr>
        <p:spPr>
          <a:xfrm>
            <a:off x="711200" y="4800600"/>
            <a:ext cx="3048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кругленный прямоугольник 7"/>
          <p:cNvSpPr/>
          <p:nvPr/>
        </p:nvSpPr>
        <p:spPr>
          <a:xfrm>
            <a:off x="508000" y="914400"/>
            <a:ext cx="11277600" cy="1371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a:defRPr/>
            </a:pPr>
            <a:r>
              <a:rPr lang="uk-UA" i="1" u="sng" dirty="0">
                <a:solidFill>
                  <a:schemeClr val="tx1"/>
                </a:solidFill>
                <a:latin typeface="Times New Roman" pitchFamily="18" charset="0"/>
                <a:cs typeface="Times New Roman" pitchFamily="18" charset="0"/>
              </a:rPr>
              <a:t>Фінансовий ризик </a:t>
            </a:r>
            <a:r>
              <a:rPr lang="uk-UA" dirty="0">
                <a:solidFill>
                  <a:schemeClr val="tx1"/>
                </a:solidFill>
                <a:latin typeface="Times New Roman" pitchFamily="18" charset="0"/>
                <a:cs typeface="Times New Roman" pitchFamily="18" charset="0"/>
              </a:rPr>
              <a:t>– це велика сукупність взаємопов’язаних ризиків невиконання фінансових зобов’язань протилежною стороною та ризиків зміни кон’юнктури фінансових ризиків (зовнішня складова). Фінансові ризики, що беруть на себе банки та їх клієнти, тісно пов’язані між собою. Під ці ризики підпадають як інвестори, так і кредитори й дебітори.</a:t>
            </a:r>
          </a:p>
        </p:txBody>
      </p:sp>
      <p:sp>
        <p:nvSpPr>
          <p:cNvPr id="10" name="Стрелка вниз 9"/>
          <p:cNvSpPr/>
          <p:nvPr/>
        </p:nvSpPr>
        <p:spPr>
          <a:xfrm>
            <a:off x="5181600" y="685800"/>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7" name="Прямоугольник 6"/>
          <p:cNvSpPr/>
          <p:nvPr/>
        </p:nvSpPr>
        <p:spPr>
          <a:xfrm>
            <a:off x="609600" y="228601"/>
            <a:ext cx="10972800" cy="430213"/>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200" b="1" i="1" dirty="0">
                <a:ln w="6350">
                  <a:noFill/>
                </a:ln>
                <a:solidFill>
                  <a:prstClr val="black"/>
                </a:solidFill>
                <a:ea typeface="+mj-ea"/>
                <a:cs typeface="+mj-cs"/>
              </a:rPr>
              <a:t>Класифікація </a:t>
            </a:r>
            <a:r>
              <a:rPr lang="uk-UA" sz="2200" b="1" i="1" dirty="0">
                <a:ln w="6350">
                  <a:noFill/>
                </a:ln>
                <a:solidFill>
                  <a:prstClr val="black"/>
                </a:solidFill>
              </a:rPr>
              <a:t>ризиків</a:t>
            </a:r>
            <a:endParaRPr lang="uk-UA" sz="2200" b="1" i="1" dirty="0">
              <a:cs typeface="Times New Roman" pitchFamily="18" charset="0"/>
            </a:endParaRPr>
          </a:p>
        </p:txBody>
      </p:sp>
      <p:sp>
        <p:nvSpPr>
          <p:cNvPr id="11" name="TextBox 10"/>
          <p:cNvSpPr txBox="1"/>
          <p:nvPr/>
        </p:nvSpPr>
        <p:spPr>
          <a:xfrm>
            <a:off x="711200" y="3589421"/>
            <a:ext cx="2235200" cy="400110"/>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sz="2000" i="1" dirty="0">
                <a:solidFill>
                  <a:schemeClr val="tx1"/>
                </a:solidFill>
                <a:latin typeface="Times New Roman" pitchFamily="18" charset="0"/>
                <a:cs typeface="Times New Roman" pitchFamily="18" charset="0"/>
              </a:rPr>
              <a:t>кредитний ризик</a:t>
            </a:r>
            <a:endParaRPr lang="uk-UA" sz="2000" dirty="0">
              <a:solidFill>
                <a:schemeClr val="tx1"/>
              </a:solidFill>
              <a:latin typeface="Times New Roman" pitchFamily="18" charset="0"/>
              <a:cs typeface="Times New Roman" pitchFamily="18" charset="0"/>
            </a:endParaRPr>
          </a:p>
        </p:txBody>
      </p:sp>
      <p:sp>
        <p:nvSpPr>
          <p:cNvPr id="12" name="TextBox 11"/>
          <p:cNvSpPr txBox="1"/>
          <p:nvPr/>
        </p:nvSpPr>
        <p:spPr>
          <a:xfrm>
            <a:off x="3239169" y="2847476"/>
            <a:ext cx="8432800" cy="1815882"/>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indent="457200" algn="just">
              <a:defRPr/>
            </a:pPr>
            <a:r>
              <a:rPr lang="uk-UA" sz="1600" dirty="0">
                <a:solidFill>
                  <a:schemeClr val="tx1"/>
                </a:solidFill>
                <a:latin typeface="Times New Roman" pitchFamily="18" charset="0"/>
                <a:cs typeface="Times New Roman" pitchFamily="18" charset="0"/>
              </a:rPr>
              <a:t>імовірність втрат однієї зі сторін – укладачів контракту про придбання фінансового інструмента внаслідок невиконання зобов’язань іншою стороною. Кредитний ризик як ризик неповернення боргу виникає в результаті:</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неможливості позичальника створити у майбутньому адекватний грошовий потік;</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невпевненість в реалізації в майбутньому за необхідною ціною застави під кредит;</a:t>
            </a:r>
          </a:p>
          <a:p>
            <a:pPr indent="457200" algn="just">
              <a:buFont typeface="Arial" pitchFamily="34" charset="0"/>
              <a:buChar char="•"/>
              <a:defRPr/>
            </a:pPr>
            <a:r>
              <a:rPr lang="uk-UA" sz="1600" dirty="0">
                <a:solidFill>
                  <a:schemeClr val="tx1"/>
                </a:solidFill>
                <a:latin typeface="Times New Roman" pitchFamily="18" charset="0"/>
                <a:cs typeface="Times New Roman" pitchFamily="18" charset="0"/>
              </a:rPr>
              <a:t>погіршення іміджу (репутації) у зв’язку з непередбаченими несприятливими змінами у діловому світі;</a:t>
            </a:r>
          </a:p>
        </p:txBody>
      </p:sp>
      <p:sp>
        <p:nvSpPr>
          <p:cNvPr id="13" name="TextBox 12"/>
          <p:cNvSpPr txBox="1"/>
          <p:nvPr/>
        </p:nvSpPr>
        <p:spPr>
          <a:xfrm>
            <a:off x="711200" y="5185610"/>
            <a:ext cx="2235200" cy="400110"/>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r>
              <a:rPr lang="uk-UA" sz="2000" i="1">
                <a:solidFill>
                  <a:srgbClr val="000000"/>
                </a:solidFill>
                <a:latin typeface="Times New Roman" pitchFamily="18" charset="0"/>
                <a:cs typeface="Times New Roman" pitchFamily="18" charset="0"/>
              </a:rPr>
              <a:t>валютний ризик</a:t>
            </a:r>
            <a:endParaRPr lang="uk-UA" sz="2000">
              <a:solidFill>
                <a:schemeClr val="tx1"/>
              </a:solidFill>
              <a:latin typeface="Times New Roman" pitchFamily="18" charset="0"/>
              <a:cs typeface="Times New Roman" pitchFamily="18" charset="0"/>
            </a:endParaRPr>
          </a:p>
        </p:txBody>
      </p:sp>
      <p:sp>
        <p:nvSpPr>
          <p:cNvPr id="14" name="TextBox 13"/>
          <p:cNvSpPr txBox="1"/>
          <p:nvPr/>
        </p:nvSpPr>
        <p:spPr>
          <a:xfrm>
            <a:off x="3251200" y="5105401"/>
            <a:ext cx="8432800" cy="646331"/>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dirty="0">
                <a:solidFill>
                  <a:schemeClr val="tx1"/>
                </a:solidFill>
                <a:latin typeface="Times New Roman" pitchFamily="18" charset="0"/>
                <a:cs typeface="Times New Roman" pitchFamily="18" charset="0"/>
              </a:rPr>
              <a:t>виникає у зв’язку з невизначеністю майбутнього руху ресурсів національної валюти за відношенням до закордонних валют.</a:t>
            </a:r>
          </a:p>
        </p:txBody>
      </p:sp>
      <p:sp>
        <p:nvSpPr>
          <p:cNvPr id="15" name="TextBox 14"/>
          <p:cNvSpPr txBox="1"/>
          <p:nvPr/>
        </p:nvSpPr>
        <p:spPr>
          <a:xfrm>
            <a:off x="711200" y="5943600"/>
            <a:ext cx="2235200" cy="707886"/>
          </a:xfrm>
          <a:prstGeom prst="rect">
            <a:avLst/>
          </a:prstGeom>
          <a:solidFill>
            <a:schemeClr val="accent1">
              <a:lumMod val="40000"/>
              <a:lumOff val="6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r>
              <a:rPr lang="uk-UA" sz="2000" i="1">
                <a:solidFill>
                  <a:srgbClr val="000000"/>
                </a:solidFill>
                <a:latin typeface="Times New Roman" pitchFamily="18" charset="0"/>
                <a:cs typeface="Times New Roman" pitchFamily="18" charset="0"/>
              </a:rPr>
              <a:t>портфельний ризик </a:t>
            </a:r>
          </a:p>
        </p:txBody>
      </p:sp>
      <p:sp>
        <p:nvSpPr>
          <p:cNvPr id="16" name="TextBox 15"/>
          <p:cNvSpPr txBox="1"/>
          <p:nvPr/>
        </p:nvSpPr>
        <p:spPr>
          <a:xfrm>
            <a:off x="3251200" y="6019801"/>
            <a:ext cx="8432800" cy="646331"/>
          </a:xfrm>
          <a:prstGeom prst="rect">
            <a:avLst/>
          </a:prstGeom>
          <a:solidFill>
            <a:schemeClr val="accent1">
              <a:lumMod val="20000"/>
              <a:lumOff val="80000"/>
            </a:schemeClr>
          </a:solidFill>
          <a:effectLst>
            <a:innerShdw blurRad="63500" dist="50800" dir="18900000">
              <a:prstClr val="black">
                <a:alpha val="50000"/>
              </a:prstClr>
            </a:innerShdw>
          </a:effectLst>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uk-UA" dirty="0">
                <a:solidFill>
                  <a:schemeClr val="tx1"/>
                </a:solidFill>
                <a:latin typeface="Times New Roman" pitchFamily="18" charset="0"/>
                <a:cs typeface="Times New Roman" pitchFamily="18" charset="0"/>
              </a:rPr>
              <a:t>ризик невідповідності у майбутньому інвестиційному проекту кредитному портфелю, </a:t>
            </a:r>
            <a:r>
              <a:rPr lang="uk-UA" dirty="0" err="1">
                <a:solidFill>
                  <a:schemeClr val="tx1"/>
                </a:solidFill>
                <a:latin typeface="Times New Roman" pitchFamily="18" charset="0"/>
                <a:cs typeface="Times New Roman" pitchFamily="18" charset="0"/>
              </a:rPr>
              <a:t>портфелю</a:t>
            </a:r>
            <a:r>
              <a:rPr lang="uk-UA" dirty="0">
                <a:solidFill>
                  <a:schemeClr val="tx1"/>
                </a:solidFill>
                <a:latin typeface="Times New Roman" pitchFamily="18" charset="0"/>
                <a:cs typeface="Times New Roman" pitchFamily="18" charset="0"/>
              </a:rPr>
              <a:t> інвестиційної діяльності.</a:t>
            </a:r>
          </a:p>
        </p:txBody>
      </p:sp>
      <p:sp>
        <p:nvSpPr>
          <p:cNvPr id="17" name="Стрелка вправо 16"/>
          <p:cNvSpPr/>
          <p:nvPr/>
        </p:nvSpPr>
        <p:spPr>
          <a:xfrm>
            <a:off x="2934368" y="3737811"/>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Стрелка вправо 17"/>
          <p:cNvSpPr/>
          <p:nvPr/>
        </p:nvSpPr>
        <p:spPr>
          <a:xfrm>
            <a:off x="2946400" y="5257800"/>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Стрелка вправо 18"/>
          <p:cNvSpPr/>
          <p:nvPr/>
        </p:nvSpPr>
        <p:spPr>
          <a:xfrm>
            <a:off x="2946400" y="6248400"/>
            <a:ext cx="3048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Стрелка углом 19"/>
          <p:cNvSpPr/>
          <p:nvPr/>
        </p:nvSpPr>
        <p:spPr>
          <a:xfrm rot="10800000" flipH="1">
            <a:off x="406400" y="2133600"/>
            <a:ext cx="304800" cy="4267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solidFill>
                <a:schemeClr val="tx1"/>
              </a:solidFill>
            </a:endParaRPr>
          </a:p>
        </p:txBody>
      </p:sp>
      <p:sp>
        <p:nvSpPr>
          <p:cNvPr id="21" name="Стрелка вправо 20"/>
          <p:cNvSpPr/>
          <p:nvPr/>
        </p:nvSpPr>
        <p:spPr>
          <a:xfrm>
            <a:off x="471906" y="3761874"/>
            <a:ext cx="203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2" name="Стрелка вправо 21"/>
          <p:cNvSpPr/>
          <p:nvPr/>
        </p:nvSpPr>
        <p:spPr>
          <a:xfrm>
            <a:off x="508000" y="5334000"/>
            <a:ext cx="203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609600" y="152400"/>
            <a:ext cx="10972800" cy="40005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pPr algn="ctr" fontAlgn="auto">
              <a:spcBef>
                <a:spcPts val="0"/>
              </a:spcBef>
              <a:spcAft>
                <a:spcPts val="0"/>
              </a:spcAft>
              <a:defRPr/>
            </a:pPr>
            <a:r>
              <a:rPr lang="uk-UA" sz="2000" b="1" i="1" dirty="0">
                <a:ln w="6350">
                  <a:noFill/>
                </a:ln>
                <a:solidFill>
                  <a:prstClr val="black"/>
                </a:solidFill>
                <a:latin typeface="Times New Roman" pitchFamily="18" charset="0"/>
                <a:ea typeface="+mj-ea"/>
                <a:cs typeface="Times New Roman" pitchFamily="18" charset="0"/>
              </a:rPr>
              <a:t>Управління ризиками.</a:t>
            </a:r>
            <a:endParaRPr lang="uk-UA" sz="2000" b="1" i="1" dirty="0">
              <a:latin typeface="Times New Roman" pitchFamily="18" charset="0"/>
              <a:cs typeface="Times New Roman" pitchFamily="18" charset="0"/>
            </a:endParaRPr>
          </a:p>
        </p:txBody>
      </p:sp>
      <p:sp>
        <p:nvSpPr>
          <p:cNvPr id="10" name="Стрелка вниз 9"/>
          <p:cNvSpPr/>
          <p:nvPr/>
        </p:nvSpPr>
        <p:spPr>
          <a:xfrm>
            <a:off x="5181600" y="609600"/>
            <a:ext cx="1625600" cy="2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 name="Скругленный прямоугольник 4"/>
          <p:cNvSpPr/>
          <p:nvPr/>
        </p:nvSpPr>
        <p:spPr>
          <a:xfrm>
            <a:off x="508000" y="838200"/>
            <a:ext cx="11277600" cy="19050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Управління ризиком – </a:t>
            </a:r>
            <a:r>
              <a:rPr lang="uk-UA" dirty="0">
                <a:solidFill>
                  <a:schemeClr val="tx1"/>
                </a:solidFill>
                <a:latin typeface="Times New Roman" pitchFamily="18" charset="0"/>
                <a:cs typeface="Times New Roman" pitchFamily="18" charset="0"/>
              </a:rPr>
              <a:t>це процес реагування на події та зміни ризиків у процесі виконання будь-якого проекту.</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При цьому важливим є здійснення моніторингу ризиків, який включає контроль ризиків протягом всього життєвого циклу бізнес-проекту. Якісний моніторинг ризиків забезпечує управління інформацією, яка допомагає ухвалювати ефективні рішення до настання ризикових подій.</a:t>
            </a:r>
          </a:p>
        </p:txBody>
      </p:sp>
      <p:sp>
        <p:nvSpPr>
          <p:cNvPr id="6" name="Скругленный прямоугольник 5"/>
          <p:cNvSpPr/>
          <p:nvPr/>
        </p:nvSpPr>
        <p:spPr>
          <a:xfrm>
            <a:off x="508000" y="2895600"/>
            <a:ext cx="11277600" cy="19812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Втрати пов’язані з ризиком, можуть бути: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матеріальними (додаткові витрати сировини, матеріалів, палива, обладнання та іншого майна),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фінансовими (штрафи, пені, неустойки, неповернення дебіторської заборгованості, зменшення реалізації внаслідок зменшення цін та ін.),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трудовими (непередбачені простої, виплати за простої та ін.),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втратами часу та ін.</a:t>
            </a:r>
          </a:p>
        </p:txBody>
      </p:sp>
      <p:sp>
        <p:nvSpPr>
          <p:cNvPr id="7" name="Скругленный прямоугольник 6"/>
          <p:cNvSpPr/>
          <p:nvPr/>
        </p:nvSpPr>
        <p:spPr>
          <a:xfrm>
            <a:off x="508000" y="4953000"/>
            <a:ext cx="11277600" cy="17526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indent="457200" algn="just" fontAlgn="auto">
              <a:spcBef>
                <a:spcPts val="0"/>
              </a:spcBef>
              <a:spcAft>
                <a:spcPts val="0"/>
              </a:spcAft>
              <a:defRPr/>
            </a:pPr>
            <a:r>
              <a:rPr lang="uk-UA" b="1" i="1" dirty="0">
                <a:solidFill>
                  <a:schemeClr val="tx1"/>
                </a:solidFill>
                <a:latin typeface="Times New Roman" pitchFamily="18" charset="0"/>
                <a:cs typeface="Times New Roman" pitchFamily="18" charset="0"/>
              </a:rPr>
              <a:t>Найбільш розповсюдженими методами зниження ризику є:  </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розподіл ризику між учасниками проекту;</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страхування;</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резервування коштів на покриття непередбачених витрат;</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нейтралізація часткових ризиків;</a:t>
            </a:r>
          </a:p>
          <a:p>
            <a:pPr indent="457200" algn="just" fontAlgn="auto">
              <a:spcBef>
                <a:spcPts val="0"/>
              </a:spcBef>
              <a:spcAft>
                <a:spcPts val="0"/>
              </a:spcAft>
              <a:defRPr/>
            </a:pPr>
            <a:r>
              <a:rPr lang="uk-UA" dirty="0">
                <a:solidFill>
                  <a:schemeClr val="tx1"/>
                </a:solidFill>
                <a:latin typeface="Times New Roman" pitchFamily="18" charset="0"/>
                <a:cs typeface="Times New Roman" pitchFamily="18" charset="0"/>
              </a:rPr>
              <a:t>  зниження ризику в плані фінансування.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661737" y="1116329"/>
          <a:ext cx="9300410" cy="5219700"/>
        </p:xfrm>
        <a:graphic>
          <a:graphicData uri="http://schemas.openxmlformats.org/drawingml/2006/table">
            <a:tbl>
              <a:tblPr/>
              <a:tblGrid>
                <a:gridCol w="3470273"/>
                <a:gridCol w="5830137"/>
              </a:tblGrid>
              <a:tr h="189230">
                <a:tc>
                  <a:txBody>
                    <a:bodyPr/>
                    <a:lstStyle/>
                    <a:p>
                      <a:pPr algn="ctr">
                        <a:lnSpc>
                          <a:spcPct val="100000"/>
                        </a:lnSpc>
                        <a:spcAft>
                          <a:spcPts val="0"/>
                        </a:spcAft>
                      </a:pPr>
                      <a:r>
                        <a:rPr lang="uk-UA" sz="1800" spc="-15" dirty="0">
                          <a:latin typeface="Times New Roman"/>
                          <a:ea typeface="Times New Roman"/>
                          <a:cs typeface="Times New Roman"/>
                        </a:rPr>
                        <a:t>Види ризиків</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lnSpc>
                          <a:spcPct val="100000"/>
                        </a:lnSpc>
                        <a:spcAft>
                          <a:spcPts val="0"/>
                        </a:spcAft>
                      </a:pPr>
                      <a:r>
                        <a:rPr lang="uk-UA" sz="1800" spc="-5" dirty="0">
                          <a:latin typeface="Times New Roman"/>
                          <a:ea typeface="Times New Roman"/>
                          <a:cs typeface="Times New Roman"/>
                        </a:rPr>
                        <a:t>Заходи зменшення впливу ризиків</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955040">
                <a:tc>
                  <a:txBody>
                    <a:bodyPr/>
                    <a:lstStyle/>
                    <a:p>
                      <a:pPr algn="just">
                        <a:lnSpc>
                          <a:spcPct val="100000"/>
                        </a:lnSpc>
                        <a:spcAft>
                          <a:spcPts val="0"/>
                        </a:spcAft>
                      </a:pPr>
                      <a:r>
                        <a:rPr lang="uk-UA" sz="1800" dirty="0">
                          <a:latin typeface="Times New Roman"/>
                          <a:ea typeface="Times New Roman"/>
                          <a:cs typeface="Times New Roman"/>
                        </a:rPr>
                        <a:t>1. Ризик можливої зміни постачальників </a:t>
                      </a:r>
                      <a:r>
                        <a:rPr lang="uk-UA" sz="1800" spc="-5" dirty="0">
                          <a:latin typeface="Times New Roman"/>
                          <a:ea typeface="Times New Roman"/>
                          <a:cs typeface="Times New Roman"/>
                        </a:rPr>
                        <a:t>сировини через зниження її якості, </a:t>
                      </a:r>
                      <a:r>
                        <a:rPr lang="uk-UA" sz="1800" dirty="0">
                          <a:latin typeface="Times New Roman"/>
                          <a:ea typeface="Times New Roman"/>
                          <a:cs typeface="Times New Roman"/>
                        </a:rPr>
                        <a:t>підвищення цін на сировину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1.1. Розрив укладених угод з н</a:t>
                      </a:r>
                      <a:r>
                        <a:rPr lang="uk-UA" sz="1800" spc="-10" dirty="0">
                          <a:latin typeface="Times New Roman"/>
                          <a:ea typeface="Times New Roman"/>
                          <a:cs typeface="Times New Roman"/>
                        </a:rPr>
                        <a:t>еконкурентоспроможними постачальниками </a:t>
                      </a:r>
                      <a:r>
                        <a:rPr lang="uk-UA" sz="1800" dirty="0">
                          <a:latin typeface="Times New Roman"/>
                          <a:ea typeface="Times New Roman"/>
                          <a:cs typeface="Times New Roman"/>
                        </a:rPr>
                        <a:t>сировини й термінове встановлення зв'язків із надійними постачальниками</a:t>
                      </a:r>
                      <a:endParaRPr lang="ru-RU" sz="1800" dirty="0">
                        <a:latin typeface="Times New Roman"/>
                        <a:ea typeface="Times New Roman"/>
                        <a:cs typeface="Times New Roman"/>
                      </a:endParaRPr>
                    </a:p>
                    <a:p>
                      <a:pPr algn="just">
                        <a:lnSpc>
                          <a:spcPct val="100000"/>
                        </a:lnSpc>
                        <a:spcAft>
                          <a:spcPts val="0"/>
                        </a:spcAft>
                      </a:pPr>
                      <a:r>
                        <a:rPr lang="uk-UA" sz="1800" spc="-15" dirty="0">
                          <a:latin typeface="Times New Roman"/>
                          <a:ea typeface="Times New Roman"/>
                          <a:cs typeface="Times New Roman"/>
                        </a:rPr>
                        <a:t>1.2. Обґрунтоване підвищення продажних цін </a:t>
                      </a:r>
                      <a:r>
                        <a:rPr lang="uk-UA" sz="1800" dirty="0">
                          <a:latin typeface="Times New Roman"/>
                          <a:ea typeface="Times New Roman"/>
                          <a:cs typeface="Times New Roman"/>
                        </a:rPr>
                        <a:t>на продукцію</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1096645">
                <a:tc>
                  <a:txBody>
                    <a:bodyPr/>
                    <a:lstStyle/>
                    <a:p>
                      <a:pPr algn="just">
                        <a:lnSpc>
                          <a:spcPct val="100000"/>
                        </a:lnSpc>
                        <a:spcAft>
                          <a:spcPts val="0"/>
                        </a:spcAft>
                      </a:pPr>
                      <a:r>
                        <a:rPr lang="uk-UA" sz="1800" dirty="0">
                          <a:latin typeface="Times New Roman"/>
                          <a:ea typeface="Times New Roman"/>
                          <a:cs typeface="Times New Roman"/>
                        </a:rPr>
                        <a:t>2. Ризик втрати майна та грошових коштів через навмисний підпал і крадіжку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2.1. Страхування майна придбанням страхового полісу з конкретною умовою відшкодування заподіяної шкоди </a:t>
                      </a:r>
                      <a:endParaRPr lang="ru-RU" sz="1800" dirty="0">
                        <a:latin typeface="Times New Roman"/>
                        <a:ea typeface="Times New Roman"/>
                        <a:cs typeface="Times New Roman"/>
                      </a:endParaRPr>
                    </a:p>
                    <a:p>
                      <a:pPr algn="just">
                        <a:lnSpc>
                          <a:spcPct val="100000"/>
                        </a:lnSpc>
                        <a:spcAft>
                          <a:spcPts val="0"/>
                        </a:spcAft>
                      </a:pPr>
                      <a:r>
                        <a:rPr lang="uk-UA" sz="1800" spc="-10" dirty="0">
                          <a:latin typeface="Times New Roman"/>
                          <a:ea typeface="Times New Roman"/>
                          <a:cs typeface="Times New Roman"/>
                        </a:rPr>
                        <a:t>2.2. Введення посади платного охоронця з </a:t>
                      </a:r>
                      <a:r>
                        <a:rPr lang="uk-UA" sz="1800" dirty="0">
                          <a:latin typeface="Times New Roman"/>
                          <a:ea typeface="Times New Roman"/>
                          <a:cs typeface="Times New Roman"/>
                        </a:rPr>
                        <a:t>виконанням відповідних функцій у неробочий час </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2.3. Облаштування приміщень надійними засобами пожежогасіння</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556895">
                <a:tc>
                  <a:txBody>
                    <a:bodyPr/>
                    <a:lstStyle/>
                    <a:p>
                      <a:pPr algn="just">
                        <a:lnSpc>
                          <a:spcPct val="100000"/>
                        </a:lnSpc>
                        <a:spcAft>
                          <a:spcPts val="0"/>
                        </a:spcAft>
                      </a:pPr>
                      <a:r>
                        <a:rPr lang="uk-UA" sz="1800" dirty="0">
                          <a:latin typeface="Times New Roman"/>
                          <a:ea typeface="Times New Roman"/>
                          <a:cs typeface="Times New Roman"/>
                        </a:rPr>
                        <a:t>3. Ризик появи нових конкурентів, часткової </a:t>
                      </a:r>
                      <a:r>
                        <a:rPr lang="uk-UA" sz="1800" spc="-5" dirty="0">
                          <a:latin typeface="Times New Roman"/>
                          <a:ea typeface="Times New Roman"/>
                          <a:cs typeface="Times New Roman"/>
                        </a:rPr>
                        <a:t>втрати своєї ринкової ніші</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3.1. Пошук нової ринкової ніші в інших </a:t>
                      </a:r>
                      <a:r>
                        <a:rPr lang="uk-UA" sz="1800" spc="-5" dirty="0">
                          <a:latin typeface="Times New Roman"/>
                          <a:ea typeface="Times New Roman"/>
                          <a:cs typeface="Times New Roman"/>
                        </a:rPr>
                        <a:t>районах міста</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3.2. Запровадження цінової конкуренції</a:t>
                      </a:r>
                      <a:endParaRPr lang="ru-RU" sz="1800" dirty="0">
                        <a:latin typeface="Times New Roman"/>
                        <a:ea typeface="Times New Roman"/>
                        <a:cs typeface="Times New Roman"/>
                      </a:endParaRPr>
                    </a:p>
                    <a:p>
                      <a:pPr algn="just">
                        <a:lnSpc>
                          <a:spcPct val="100000"/>
                        </a:lnSpc>
                        <a:spcAft>
                          <a:spcPts val="0"/>
                        </a:spcAft>
                      </a:pPr>
                      <a:r>
                        <a:rPr lang="uk-UA" sz="1800" dirty="0">
                          <a:latin typeface="Times New Roman"/>
                          <a:ea typeface="Times New Roman"/>
                          <a:cs typeface="Times New Roman"/>
                        </a:rPr>
                        <a:t>3.3. Здійснення нецінових методів ринкової конкуренції</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718185">
                <a:tc>
                  <a:txBody>
                    <a:bodyPr/>
                    <a:lstStyle/>
                    <a:p>
                      <a:pPr algn="just">
                        <a:lnSpc>
                          <a:spcPct val="100000"/>
                        </a:lnSpc>
                        <a:spcAft>
                          <a:spcPts val="0"/>
                        </a:spcAft>
                      </a:pPr>
                      <a:r>
                        <a:rPr lang="uk-UA" sz="1800" spc="-10" dirty="0">
                          <a:latin typeface="Times New Roman"/>
                          <a:ea typeface="Times New Roman"/>
                          <a:cs typeface="Times New Roman"/>
                        </a:rPr>
                        <a:t>4. Вихід з ладу технологічного устаткування </a:t>
                      </a:r>
                      <a:r>
                        <a:rPr lang="uk-UA" sz="1800" dirty="0">
                          <a:latin typeface="Times New Roman"/>
                          <a:ea typeface="Times New Roman"/>
                          <a:cs typeface="Times New Roman"/>
                        </a:rPr>
                        <a:t>або автотранспорту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00000"/>
                        </a:lnSpc>
                        <a:spcAft>
                          <a:spcPts val="0"/>
                        </a:spcAft>
                      </a:pPr>
                      <a:r>
                        <a:rPr lang="uk-UA" sz="1800" dirty="0">
                          <a:latin typeface="Times New Roman"/>
                          <a:ea typeface="Times New Roman"/>
                          <a:cs typeface="Times New Roman"/>
                        </a:rPr>
                        <a:t>4.1. Готовність терміново скористатися </a:t>
                      </a:r>
                      <a:r>
                        <a:rPr lang="uk-UA" sz="1800" spc="-10" dirty="0">
                          <a:latin typeface="Times New Roman"/>
                          <a:ea typeface="Times New Roman"/>
                          <a:cs typeface="Times New Roman"/>
                        </a:rPr>
                        <a:t>послугами ремонтно-профілактичних фірм </a:t>
                      </a:r>
                      <a:endParaRPr lang="ru-RU" sz="1800" dirty="0">
                        <a:latin typeface="Times New Roman"/>
                        <a:ea typeface="Times New Roman"/>
                        <a:cs typeface="Times New Roman"/>
                      </a:endParaRPr>
                    </a:p>
                    <a:p>
                      <a:pPr algn="just">
                        <a:lnSpc>
                          <a:spcPct val="100000"/>
                        </a:lnSpc>
                        <a:spcAft>
                          <a:spcPts val="0"/>
                        </a:spcAft>
                      </a:pPr>
                      <a:r>
                        <a:rPr lang="uk-UA" sz="1800" spc="-10" dirty="0">
                          <a:latin typeface="Times New Roman"/>
                          <a:ea typeface="Times New Roman"/>
                          <a:cs typeface="Times New Roman"/>
                        </a:rPr>
                        <a:t>4.2. Наявність резервних коштів для придбання нового автотранспорту</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281940">
                <a:tc>
                  <a:txBody>
                    <a:bodyPr/>
                    <a:lstStyle/>
                    <a:p>
                      <a:pPr algn="just">
                        <a:lnSpc>
                          <a:spcPct val="100000"/>
                        </a:lnSpc>
                        <a:spcAft>
                          <a:spcPts val="0"/>
                        </a:spcAft>
                      </a:pPr>
                      <a:r>
                        <a:rPr lang="uk-UA" sz="1800" spc="-10">
                          <a:latin typeface="Times New Roman"/>
                          <a:ea typeface="Times New Roman"/>
                          <a:cs typeface="Times New Roman"/>
                        </a:rPr>
                        <a:t>…</a:t>
                      </a:r>
                      <a:endParaRPr lang="ru-RU" sz="180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00000"/>
                        </a:lnSpc>
                        <a:spcAft>
                          <a:spcPts val="0"/>
                        </a:spcAft>
                      </a:pPr>
                      <a:r>
                        <a:rPr lang="uk-UA" sz="1800" dirty="0">
                          <a:latin typeface="Times New Roman"/>
                          <a:ea typeface="Times New Roman"/>
                          <a:cs typeface="Times New Roman"/>
                        </a:rPr>
                        <a:t>…</a:t>
                      </a:r>
                      <a:endParaRPr lang="ru-RU" sz="1800" dirty="0">
                        <a:latin typeface="Times New Roman"/>
                        <a:ea typeface="Times New Roman"/>
                        <a:cs typeface="Times New Roman"/>
                      </a:endParaRPr>
                    </a:p>
                  </a:txBody>
                  <a:tcPr marL="25400" marR="254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1025" name="Rectangle 1"/>
          <p:cNvSpPr>
            <a:spLocks noChangeArrowheads="1"/>
          </p:cNvSpPr>
          <p:nvPr/>
        </p:nvSpPr>
        <p:spPr bwMode="auto">
          <a:xfrm>
            <a:off x="649706" y="276727"/>
            <a:ext cx="931244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Таблиця </a:t>
            </a:r>
            <a:endPar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Приклад ризиків підприємницької діяльності та</a:t>
            </a:r>
            <a:r>
              <a:rPr kumimoji="0" lang="en-US"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uk-UA"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заходів щодо управління ними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Грань">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Грань">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2921</TotalTime>
  <Words>1455</Words>
  <Application>Microsoft Office PowerPoint</Application>
  <PresentationFormat>Широкоэкранный</PresentationFormat>
  <Paragraphs>144</Paragraphs>
  <Slides>11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11</vt:i4>
      </vt:variant>
    </vt:vector>
  </HeadingPairs>
  <TitlesOfParts>
    <vt:vector size="20" baseType="lpstr">
      <vt:lpstr>Arial</vt:lpstr>
      <vt:lpstr>Arial Black</vt:lpstr>
      <vt:lpstr>Calibri</vt:lpstr>
      <vt:lpstr>Courier New</vt:lpstr>
      <vt:lpstr>Palatino Linotype</vt:lpstr>
      <vt:lpstr>Times New Roman</vt:lpstr>
      <vt:lpstr>Trebuchet MS</vt:lpstr>
      <vt:lpstr>Wingdings 3</vt:lpstr>
      <vt:lpstr>Грань</vt:lpstr>
      <vt:lpstr>МІНІСТЕРСТВО ОСВІТИ І НАУКИ УКРАЇНИ  ДЕРЖАВНИЙ УНІВЕРСИТЕТ «ЖИТОМИРСЬКА ПОЛІТЕХНІКА»</vt:lpstr>
      <vt:lpstr>ТЕМА 3 ТРЕНІНГУ: ПОБУДОВА БІЗНЕС-МОДЕЛІ CANVAS (BUSINESS MODEL CANVAS)</vt:lpstr>
      <vt:lpstr>ТЕМА 3 ТРЕНІНГУ: ПОБУДОВА БІЗНЕС-МОДЕЛІ CANVAS (BUSINESS MODEL CANVAS)</vt:lpstr>
      <vt:lpstr>ОБҐРУНТУВАННЯ РИЗИКІВ РЕАЛІЗАЦІЇ ПІДПРИЄМНИЦЬКОЇ ІДЕЇ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Адміністратор</dc:creator>
  <cp:lastModifiedBy>ХХХ</cp:lastModifiedBy>
  <cp:revision>353</cp:revision>
  <dcterms:created xsi:type="dcterms:W3CDTF">2017-12-12T13:35:46Z</dcterms:created>
  <dcterms:modified xsi:type="dcterms:W3CDTF">2025-06-16T07:03:01Z</dcterms:modified>
</cp:coreProperties>
</file>