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0"/>
  </p:notesMasterIdLst>
  <p:sldIdLst>
    <p:sldId id="383" r:id="rId2"/>
    <p:sldId id="423" r:id="rId3"/>
    <p:sldId id="289" r:id="rId4"/>
    <p:sldId id="453" r:id="rId5"/>
    <p:sldId id="411" r:id="rId6"/>
    <p:sldId id="422" r:id="rId7"/>
    <p:sldId id="463" r:id="rId8"/>
    <p:sldId id="455" r:id="rId9"/>
    <p:sldId id="413" r:id="rId10"/>
    <p:sldId id="450" r:id="rId11"/>
    <p:sldId id="451" r:id="rId12"/>
    <p:sldId id="452" r:id="rId13"/>
    <p:sldId id="456" r:id="rId14"/>
    <p:sldId id="382" r:id="rId15"/>
    <p:sldId id="425" r:id="rId16"/>
    <p:sldId id="432" r:id="rId17"/>
    <p:sldId id="460" r:id="rId18"/>
    <p:sldId id="457" r:id="rId19"/>
    <p:sldId id="458" r:id="rId20"/>
    <p:sldId id="459" r:id="rId21"/>
    <p:sldId id="448" r:id="rId22"/>
    <p:sldId id="449" r:id="rId23"/>
    <p:sldId id="461" r:id="rId24"/>
    <p:sldId id="462" r:id="rId25"/>
    <p:sldId id="358" r:id="rId26"/>
    <p:sldId id="434" r:id="rId27"/>
    <p:sldId id="435" r:id="rId28"/>
    <p:sldId id="431"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2300"/>
    <a:srgbClr val="402900"/>
    <a:srgbClr val="91A91A"/>
    <a:srgbClr val="6EA00D"/>
    <a:srgbClr val="BDDC04"/>
    <a:srgbClr val="336E27"/>
    <a:srgbClr val="98C83A"/>
    <a:srgbClr val="6AC0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0" autoAdjust="0"/>
    <p:restoredTop sz="74859" autoAdjust="0"/>
  </p:normalViewPr>
  <p:slideViewPr>
    <p:cSldViewPr>
      <p:cViewPr varScale="1">
        <p:scale>
          <a:sx n="115" d="100"/>
          <a:sy n="115" d="100"/>
        </p:scale>
        <p:origin x="1184" y="184"/>
      </p:cViewPr>
      <p:guideLst>
        <p:guide orient="horz" pos="162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5634"/>
    </p:cViewPr>
  </p:sorterViewPr>
  <p:notesViewPr>
    <p:cSldViewPr>
      <p:cViewPr varScale="1">
        <p:scale>
          <a:sx n="120" d="100"/>
          <a:sy n="120" d="100"/>
        </p:scale>
        <p:origin x="3888"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D833F9-1E5A-4D0A-B707-F9DD327CD96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5997EBC4-8EAD-4894-995C-0DE899554697}">
      <dgm:prSet phldrT="[Text]" custT="1"/>
      <dgm:spPr>
        <a:solidFill>
          <a:schemeClr val="bg2"/>
        </a:solidFill>
      </dgm:spPr>
      <dgm:t>
        <a:bodyPr/>
        <a:lstStyle/>
        <a:p>
          <a:r>
            <a:rPr lang="en-GB" sz="2800" b="1" dirty="0"/>
            <a:t>The missing capitals</a:t>
          </a:r>
        </a:p>
      </dgm:t>
    </dgm:pt>
    <dgm:pt modelId="{89AA774E-215D-416F-89D4-7C8A4C1628E9}" type="parTrans" cxnId="{8BD04776-821E-49B2-A2FA-428C1BD93B23}">
      <dgm:prSet/>
      <dgm:spPr/>
      <dgm:t>
        <a:bodyPr/>
        <a:lstStyle/>
        <a:p>
          <a:endParaRPr lang="en-GB"/>
        </a:p>
      </dgm:t>
    </dgm:pt>
    <dgm:pt modelId="{030F83F7-BD23-40C4-85A5-C6900D7209F0}" type="sibTrans" cxnId="{8BD04776-821E-49B2-A2FA-428C1BD93B23}">
      <dgm:prSet/>
      <dgm:spPr/>
      <dgm:t>
        <a:bodyPr/>
        <a:lstStyle/>
        <a:p>
          <a:endParaRPr lang="en-GB"/>
        </a:p>
      </dgm:t>
    </dgm:pt>
    <dgm:pt modelId="{A820DA3D-5F53-439E-AB8F-30153140EB0A}">
      <dgm:prSet phldrT="[Text]" custT="1"/>
      <dgm:spPr>
        <a:solidFill>
          <a:schemeClr val="tx2"/>
        </a:solidFill>
      </dgm:spPr>
      <dgm:t>
        <a:bodyPr/>
        <a:lstStyle/>
        <a:p>
          <a:r>
            <a:rPr lang="en-GB" sz="1800" dirty="0"/>
            <a:t>Financial</a:t>
          </a:r>
        </a:p>
      </dgm:t>
    </dgm:pt>
    <dgm:pt modelId="{2DC95CE2-4320-4E0B-AEE1-FFA86E6DC5B2}" type="parTrans" cxnId="{593A111F-7109-483F-BE96-741FCEC6AD22}">
      <dgm:prSet/>
      <dgm:spPr>
        <a:solidFill>
          <a:schemeClr val="bg2"/>
        </a:solidFill>
      </dgm:spPr>
      <dgm:t>
        <a:bodyPr/>
        <a:lstStyle/>
        <a:p>
          <a:endParaRPr lang="en-GB"/>
        </a:p>
      </dgm:t>
    </dgm:pt>
    <dgm:pt modelId="{29694BE9-2420-4C1C-B893-CF6779C31A12}" type="sibTrans" cxnId="{593A111F-7109-483F-BE96-741FCEC6AD22}">
      <dgm:prSet/>
      <dgm:spPr/>
      <dgm:t>
        <a:bodyPr/>
        <a:lstStyle/>
        <a:p>
          <a:endParaRPr lang="en-GB"/>
        </a:p>
      </dgm:t>
    </dgm:pt>
    <dgm:pt modelId="{0551E0FA-450A-4555-9A15-780E6CD0CC98}">
      <dgm:prSet phldrT="[Text]" custT="1"/>
      <dgm:spPr>
        <a:solidFill>
          <a:schemeClr val="tx2"/>
        </a:solidFill>
      </dgm:spPr>
      <dgm:t>
        <a:bodyPr/>
        <a:lstStyle/>
        <a:p>
          <a:r>
            <a:rPr lang="en-GB" sz="1700" dirty="0"/>
            <a:t>Manufactured</a:t>
          </a:r>
        </a:p>
      </dgm:t>
    </dgm:pt>
    <dgm:pt modelId="{C3116F24-0B74-40E6-8A56-D89DAF7431D5}" type="parTrans" cxnId="{FB20E802-F817-4301-8972-02BA3957B681}">
      <dgm:prSet/>
      <dgm:spPr/>
      <dgm:t>
        <a:bodyPr/>
        <a:lstStyle/>
        <a:p>
          <a:endParaRPr lang="en-GB"/>
        </a:p>
      </dgm:t>
    </dgm:pt>
    <dgm:pt modelId="{97DA8C4B-81C5-4E52-9C71-BD79AE1EFF97}" type="sibTrans" cxnId="{FB20E802-F817-4301-8972-02BA3957B681}">
      <dgm:prSet/>
      <dgm:spPr/>
      <dgm:t>
        <a:bodyPr/>
        <a:lstStyle/>
        <a:p>
          <a:endParaRPr lang="en-GB"/>
        </a:p>
      </dgm:t>
    </dgm:pt>
    <dgm:pt modelId="{E3BFAE95-FCB4-4F16-A6C9-6F6169A12C98}">
      <dgm:prSet phldrT="[Text]" custT="1"/>
      <dgm:spPr>
        <a:solidFill>
          <a:srgbClr val="00B0F0"/>
        </a:solidFill>
      </dgm:spPr>
      <dgm:t>
        <a:bodyPr/>
        <a:lstStyle/>
        <a:p>
          <a:r>
            <a:rPr lang="en-GB" sz="1800" dirty="0"/>
            <a:t>Intellectual</a:t>
          </a:r>
        </a:p>
      </dgm:t>
    </dgm:pt>
    <dgm:pt modelId="{7F480E65-EFCA-4FA4-8EBC-15381E3A5759}" type="parTrans" cxnId="{DD0DE02A-DA02-43EE-98C3-0197D59A88AE}">
      <dgm:prSet/>
      <dgm:spPr/>
      <dgm:t>
        <a:bodyPr/>
        <a:lstStyle/>
        <a:p>
          <a:endParaRPr lang="en-GB"/>
        </a:p>
      </dgm:t>
    </dgm:pt>
    <dgm:pt modelId="{5A2E87A5-5221-42EF-94A2-07980CA77275}" type="sibTrans" cxnId="{DD0DE02A-DA02-43EE-98C3-0197D59A88AE}">
      <dgm:prSet/>
      <dgm:spPr/>
      <dgm:t>
        <a:bodyPr/>
        <a:lstStyle/>
        <a:p>
          <a:endParaRPr lang="en-GB"/>
        </a:p>
      </dgm:t>
    </dgm:pt>
    <dgm:pt modelId="{69781F8D-BC46-4B47-A0FC-5DCF2249CD2E}">
      <dgm:prSet phldrT="[Text]" custT="1"/>
      <dgm:spPr>
        <a:solidFill>
          <a:srgbClr val="00B0F0"/>
        </a:solidFill>
      </dgm:spPr>
      <dgm:t>
        <a:bodyPr/>
        <a:lstStyle/>
        <a:p>
          <a:r>
            <a:rPr lang="en-GB" sz="1800" dirty="0"/>
            <a:t>Human</a:t>
          </a:r>
        </a:p>
      </dgm:t>
    </dgm:pt>
    <dgm:pt modelId="{47A55253-8EE5-41B0-96D9-50AF74AEC6A3}" type="parTrans" cxnId="{0201606F-572F-4F32-A04A-397057207626}">
      <dgm:prSet/>
      <dgm:spPr>
        <a:solidFill>
          <a:schemeClr val="bg2"/>
        </a:solidFill>
      </dgm:spPr>
      <dgm:t>
        <a:bodyPr/>
        <a:lstStyle/>
        <a:p>
          <a:endParaRPr lang="en-GB"/>
        </a:p>
      </dgm:t>
    </dgm:pt>
    <dgm:pt modelId="{B713C47F-070F-4E05-8C48-113C587FD430}" type="sibTrans" cxnId="{0201606F-572F-4F32-A04A-397057207626}">
      <dgm:prSet/>
      <dgm:spPr/>
      <dgm:t>
        <a:bodyPr/>
        <a:lstStyle/>
        <a:p>
          <a:endParaRPr lang="en-GB"/>
        </a:p>
      </dgm:t>
    </dgm:pt>
    <dgm:pt modelId="{07B8C92E-AD6C-4449-BD57-5FC268652488}">
      <dgm:prSet phldrT="[Text]" custT="1"/>
      <dgm:spPr>
        <a:solidFill>
          <a:srgbClr val="00B0F0"/>
        </a:solidFill>
      </dgm:spPr>
      <dgm:t>
        <a:bodyPr/>
        <a:lstStyle/>
        <a:p>
          <a:r>
            <a:rPr lang="en-GB" sz="1800" dirty="0"/>
            <a:t>Social and relationship</a:t>
          </a:r>
        </a:p>
      </dgm:t>
    </dgm:pt>
    <dgm:pt modelId="{8DFAC23C-1D02-4127-90CB-D014EA40FD7C}" type="parTrans" cxnId="{78F7D5C2-2E9B-4709-AE53-50B3AFE43D9B}">
      <dgm:prSet/>
      <dgm:spPr>
        <a:solidFill>
          <a:schemeClr val="bg2"/>
        </a:solidFill>
      </dgm:spPr>
      <dgm:t>
        <a:bodyPr/>
        <a:lstStyle/>
        <a:p>
          <a:endParaRPr lang="en-GB"/>
        </a:p>
      </dgm:t>
    </dgm:pt>
    <dgm:pt modelId="{A9AD9837-DB8F-430F-B7CE-C1E29D259E19}" type="sibTrans" cxnId="{78F7D5C2-2E9B-4709-AE53-50B3AFE43D9B}">
      <dgm:prSet/>
      <dgm:spPr/>
      <dgm:t>
        <a:bodyPr/>
        <a:lstStyle/>
        <a:p>
          <a:endParaRPr lang="en-GB"/>
        </a:p>
      </dgm:t>
    </dgm:pt>
    <dgm:pt modelId="{EDE275B2-5FFB-45BE-8ACB-B4EB72CA6C4C}">
      <dgm:prSet phldrT="[Text]" custT="1"/>
      <dgm:spPr>
        <a:solidFill>
          <a:schemeClr val="tx2"/>
        </a:solidFill>
      </dgm:spPr>
      <dgm:t>
        <a:bodyPr/>
        <a:lstStyle/>
        <a:p>
          <a:r>
            <a:rPr lang="en-GB" sz="1800" dirty="0"/>
            <a:t>Natural</a:t>
          </a:r>
        </a:p>
      </dgm:t>
    </dgm:pt>
    <dgm:pt modelId="{238CEE0C-3822-42FC-A60D-7D994D7AA9E0}" type="parTrans" cxnId="{56BC2A64-235C-45E1-9F4F-A59011549908}">
      <dgm:prSet/>
      <dgm:spPr/>
      <dgm:t>
        <a:bodyPr/>
        <a:lstStyle/>
        <a:p>
          <a:endParaRPr lang="en-US"/>
        </a:p>
      </dgm:t>
    </dgm:pt>
    <dgm:pt modelId="{4E35DEA7-128E-4A34-9539-32DC6ED5E650}" type="sibTrans" cxnId="{56BC2A64-235C-45E1-9F4F-A59011549908}">
      <dgm:prSet/>
      <dgm:spPr/>
      <dgm:t>
        <a:bodyPr/>
        <a:lstStyle/>
        <a:p>
          <a:endParaRPr lang="en-US"/>
        </a:p>
      </dgm:t>
    </dgm:pt>
    <dgm:pt modelId="{68E8D14D-1BE9-4BC6-B930-87FBFA858E1A}" type="pres">
      <dgm:prSet presAssocID="{F7D833F9-1E5A-4D0A-B707-F9DD327CD966}" presName="hierChild1" presStyleCnt="0">
        <dgm:presLayoutVars>
          <dgm:orgChart val="1"/>
          <dgm:chPref val="1"/>
          <dgm:dir/>
          <dgm:animOne val="branch"/>
          <dgm:animLvl val="lvl"/>
          <dgm:resizeHandles/>
        </dgm:presLayoutVars>
      </dgm:prSet>
      <dgm:spPr/>
    </dgm:pt>
    <dgm:pt modelId="{D70BB88A-B551-4785-AB44-E3B498B34CB3}" type="pres">
      <dgm:prSet presAssocID="{5997EBC4-8EAD-4894-995C-0DE899554697}" presName="hierRoot1" presStyleCnt="0">
        <dgm:presLayoutVars>
          <dgm:hierBranch val="init"/>
        </dgm:presLayoutVars>
      </dgm:prSet>
      <dgm:spPr/>
    </dgm:pt>
    <dgm:pt modelId="{CE882D20-14EC-4CE3-91DE-6C737077DAF2}" type="pres">
      <dgm:prSet presAssocID="{5997EBC4-8EAD-4894-995C-0DE899554697}" presName="rootComposite1" presStyleCnt="0"/>
      <dgm:spPr/>
    </dgm:pt>
    <dgm:pt modelId="{CF6D1131-1CB0-4956-8CB4-200C51B3C4DE}" type="pres">
      <dgm:prSet presAssocID="{5997EBC4-8EAD-4894-995C-0DE899554697}" presName="rootText1" presStyleLbl="node0" presStyleIdx="0" presStyleCnt="1" custScaleX="446655">
        <dgm:presLayoutVars>
          <dgm:chPref val="3"/>
        </dgm:presLayoutVars>
      </dgm:prSet>
      <dgm:spPr/>
    </dgm:pt>
    <dgm:pt modelId="{7F6E3A14-71DC-49BC-A042-495FFA89638F}" type="pres">
      <dgm:prSet presAssocID="{5997EBC4-8EAD-4894-995C-0DE899554697}" presName="rootConnector1" presStyleLbl="node1" presStyleIdx="0" presStyleCnt="0"/>
      <dgm:spPr/>
    </dgm:pt>
    <dgm:pt modelId="{EA485E7F-8EA4-4ED2-AB53-365EA6099C3D}" type="pres">
      <dgm:prSet presAssocID="{5997EBC4-8EAD-4894-995C-0DE899554697}" presName="hierChild2" presStyleCnt="0"/>
      <dgm:spPr/>
    </dgm:pt>
    <dgm:pt modelId="{A2CB23B0-B580-43C4-A5A9-428DDB6D6029}" type="pres">
      <dgm:prSet presAssocID="{2DC95CE2-4320-4E0B-AEE1-FFA86E6DC5B2}" presName="Name37" presStyleLbl="parChTrans1D2" presStyleIdx="0" presStyleCnt="6"/>
      <dgm:spPr/>
    </dgm:pt>
    <dgm:pt modelId="{4115485A-4526-40D4-8D01-74DCA636B5F5}" type="pres">
      <dgm:prSet presAssocID="{A820DA3D-5F53-439E-AB8F-30153140EB0A}" presName="hierRoot2" presStyleCnt="0">
        <dgm:presLayoutVars>
          <dgm:hierBranch val="init"/>
        </dgm:presLayoutVars>
      </dgm:prSet>
      <dgm:spPr/>
    </dgm:pt>
    <dgm:pt modelId="{877BE51A-B3AF-41E1-84FF-C65BAC4BBB02}" type="pres">
      <dgm:prSet presAssocID="{A820DA3D-5F53-439E-AB8F-30153140EB0A}" presName="rootComposite" presStyleCnt="0"/>
      <dgm:spPr/>
    </dgm:pt>
    <dgm:pt modelId="{39E7A39C-E69F-4478-827C-0FEBCED2D3E9}" type="pres">
      <dgm:prSet presAssocID="{A820DA3D-5F53-439E-AB8F-30153140EB0A}" presName="rootText" presStyleLbl="node2" presStyleIdx="0" presStyleCnt="6" custScaleX="111812" custScaleY="207297">
        <dgm:presLayoutVars>
          <dgm:chPref val="3"/>
        </dgm:presLayoutVars>
      </dgm:prSet>
      <dgm:spPr/>
    </dgm:pt>
    <dgm:pt modelId="{36BE64F3-3F42-4746-B00E-13A2ED91FA1D}" type="pres">
      <dgm:prSet presAssocID="{A820DA3D-5F53-439E-AB8F-30153140EB0A}" presName="rootConnector" presStyleLbl="node2" presStyleIdx="0" presStyleCnt="6"/>
      <dgm:spPr/>
    </dgm:pt>
    <dgm:pt modelId="{A32325D9-04B5-4895-8C9B-485854D12E87}" type="pres">
      <dgm:prSet presAssocID="{A820DA3D-5F53-439E-AB8F-30153140EB0A}" presName="hierChild4" presStyleCnt="0"/>
      <dgm:spPr/>
    </dgm:pt>
    <dgm:pt modelId="{D4D8DC7F-07AD-4F16-92A9-41E8F9687E5F}" type="pres">
      <dgm:prSet presAssocID="{A820DA3D-5F53-439E-AB8F-30153140EB0A}" presName="hierChild5" presStyleCnt="0"/>
      <dgm:spPr/>
    </dgm:pt>
    <dgm:pt modelId="{8D7549F8-78BD-4A0A-B8E7-664C4DA24E8F}" type="pres">
      <dgm:prSet presAssocID="{C3116F24-0B74-40E6-8A56-D89DAF7431D5}" presName="Name37" presStyleLbl="parChTrans1D2" presStyleIdx="1" presStyleCnt="6"/>
      <dgm:spPr/>
    </dgm:pt>
    <dgm:pt modelId="{A21331D9-7A2F-4746-A603-2721AFF86C0B}" type="pres">
      <dgm:prSet presAssocID="{0551E0FA-450A-4555-9A15-780E6CD0CC98}" presName="hierRoot2" presStyleCnt="0">
        <dgm:presLayoutVars>
          <dgm:hierBranch val="init"/>
        </dgm:presLayoutVars>
      </dgm:prSet>
      <dgm:spPr/>
    </dgm:pt>
    <dgm:pt modelId="{47370E08-F6A9-471A-AF7D-CD4EF9F22621}" type="pres">
      <dgm:prSet presAssocID="{0551E0FA-450A-4555-9A15-780E6CD0CC98}" presName="rootComposite" presStyleCnt="0"/>
      <dgm:spPr/>
    </dgm:pt>
    <dgm:pt modelId="{175B68AA-37ED-4CAB-AB69-C1A529127ED9}" type="pres">
      <dgm:prSet presAssocID="{0551E0FA-450A-4555-9A15-780E6CD0CC98}" presName="rootText" presStyleLbl="node2" presStyleIdx="1" presStyleCnt="6" custScaleX="111812" custScaleY="207297">
        <dgm:presLayoutVars>
          <dgm:chPref val="3"/>
        </dgm:presLayoutVars>
      </dgm:prSet>
      <dgm:spPr/>
    </dgm:pt>
    <dgm:pt modelId="{ECF02078-8773-4ECC-A01E-7F837B98D363}" type="pres">
      <dgm:prSet presAssocID="{0551E0FA-450A-4555-9A15-780E6CD0CC98}" presName="rootConnector" presStyleLbl="node2" presStyleIdx="1" presStyleCnt="6"/>
      <dgm:spPr/>
    </dgm:pt>
    <dgm:pt modelId="{CEF26CE9-DEEF-41B9-B559-658E9D14283D}" type="pres">
      <dgm:prSet presAssocID="{0551E0FA-450A-4555-9A15-780E6CD0CC98}" presName="hierChild4" presStyleCnt="0"/>
      <dgm:spPr/>
    </dgm:pt>
    <dgm:pt modelId="{369D9216-1EBF-4ADF-A8BE-06F777A42018}" type="pres">
      <dgm:prSet presAssocID="{0551E0FA-450A-4555-9A15-780E6CD0CC98}" presName="hierChild5" presStyleCnt="0"/>
      <dgm:spPr/>
    </dgm:pt>
    <dgm:pt modelId="{55B2AB45-7EA7-4B65-B183-F6B64ADCB759}" type="pres">
      <dgm:prSet presAssocID="{7F480E65-EFCA-4FA4-8EBC-15381E3A5759}" presName="Name37" presStyleLbl="parChTrans1D2" presStyleIdx="2" presStyleCnt="6"/>
      <dgm:spPr/>
    </dgm:pt>
    <dgm:pt modelId="{2901E62E-07B7-481E-BC02-FBCB8FEE8C1D}" type="pres">
      <dgm:prSet presAssocID="{E3BFAE95-FCB4-4F16-A6C9-6F6169A12C98}" presName="hierRoot2" presStyleCnt="0">
        <dgm:presLayoutVars>
          <dgm:hierBranch val="init"/>
        </dgm:presLayoutVars>
      </dgm:prSet>
      <dgm:spPr/>
    </dgm:pt>
    <dgm:pt modelId="{F4B750BB-DA2A-4045-B02D-638A2E9B91C1}" type="pres">
      <dgm:prSet presAssocID="{E3BFAE95-FCB4-4F16-A6C9-6F6169A12C98}" presName="rootComposite" presStyleCnt="0"/>
      <dgm:spPr/>
    </dgm:pt>
    <dgm:pt modelId="{19B2508E-86A9-435D-8CA4-EB4D5466516E}" type="pres">
      <dgm:prSet presAssocID="{E3BFAE95-FCB4-4F16-A6C9-6F6169A12C98}" presName="rootText" presStyleLbl="node2" presStyleIdx="2" presStyleCnt="6" custScaleX="111812" custScaleY="207297">
        <dgm:presLayoutVars>
          <dgm:chPref val="3"/>
        </dgm:presLayoutVars>
      </dgm:prSet>
      <dgm:spPr/>
    </dgm:pt>
    <dgm:pt modelId="{8EF7DBD5-DDCA-4A60-8D03-9CD635BB1971}" type="pres">
      <dgm:prSet presAssocID="{E3BFAE95-FCB4-4F16-A6C9-6F6169A12C98}" presName="rootConnector" presStyleLbl="node2" presStyleIdx="2" presStyleCnt="6"/>
      <dgm:spPr/>
    </dgm:pt>
    <dgm:pt modelId="{BAA8279F-E966-4326-BCCC-6CAA908C6528}" type="pres">
      <dgm:prSet presAssocID="{E3BFAE95-FCB4-4F16-A6C9-6F6169A12C98}" presName="hierChild4" presStyleCnt="0"/>
      <dgm:spPr/>
    </dgm:pt>
    <dgm:pt modelId="{11B0CD32-5126-4563-9AF3-F28B0716F0F8}" type="pres">
      <dgm:prSet presAssocID="{E3BFAE95-FCB4-4F16-A6C9-6F6169A12C98}" presName="hierChild5" presStyleCnt="0"/>
      <dgm:spPr/>
    </dgm:pt>
    <dgm:pt modelId="{07F35BAB-0555-4214-A175-7A4ACD94706D}" type="pres">
      <dgm:prSet presAssocID="{47A55253-8EE5-41B0-96D9-50AF74AEC6A3}" presName="Name37" presStyleLbl="parChTrans1D2" presStyleIdx="3" presStyleCnt="6"/>
      <dgm:spPr/>
    </dgm:pt>
    <dgm:pt modelId="{A4A7671D-8276-4CE8-AC79-62E1D3777509}" type="pres">
      <dgm:prSet presAssocID="{69781F8D-BC46-4B47-A0FC-5DCF2249CD2E}" presName="hierRoot2" presStyleCnt="0">
        <dgm:presLayoutVars>
          <dgm:hierBranch val="init"/>
        </dgm:presLayoutVars>
      </dgm:prSet>
      <dgm:spPr/>
    </dgm:pt>
    <dgm:pt modelId="{5026FDD5-56D4-42F4-95DE-2CDF0E0905B0}" type="pres">
      <dgm:prSet presAssocID="{69781F8D-BC46-4B47-A0FC-5DCF2249CD2E}" presName="rootComposite" presStyleCnt="0"/>
      <dgm:spPr/>
    </dgm:pt>
    <dgm:pt modelId="{F40BDA96-0D61-4CDF-893A-5103D21ACD06}" type="pres">
      <dgm:prSet presAssocID="{69781F8D-BC46-4B47-A0FC-5DCF2249CD2E}" presName="rootText" presStyleLbl="node2" presStyleIdx="3" presStyleCnt="6" custScaleX="111812" custScaleY="207297">
        <dgm:presLayoutVars>
          <dgm:chPref val="3"/>
        </dgm:presLayoutVars>
      </dgm:prSet>
      <dgm:spPr/>
    </dgm:pt>
    <dgm:pt modelId="{CE1A867F-E4D5-4744-A3FD-985FFC7001C8}" type="pres">
      <dgm:prSet presAssocID="{69781F8D-BC46-4B47-A0FC-5DCF2249CD2E}" presName="rootConnector" presStyleLbl="node2" presStyleIdx="3" presStyleCnt="6"/>
      <dgm:spPr/>
    </dgm:pt>
    <dgm:pt modelId="{2A49CACF-782B-46B6-96CF-DFC3D063A2E5}" type="pres">
      <dgm:prSet presAssocID="{69781F8D-BC46-4B47-A0FC-5DCF2249CD2E}" presName="hierChild4" presStyleCnt="0"/>
      <dgm:spPr/>
    </dgm:pt>
    <dgm:pt modelId="{AAA00D8F-FAB2-43B9-93AD-077381E30034}" type="pres">
      <dgm:prSet presAssocID="{69781F8D-BC46-4B47-A0FC-5DCF2249CD2E}" presName="hierChild5" presStyleCnt="0"/>
      <dgm:spPr/>
    </dgm:pt>
    <dgm:pt modelId="{EF0B3C4B-D409-4C7F-8BAF-CBCAECB26D54}" type="pres">
      <dgm:prSet presAssocID="{8DFAC23C-1D02-4127-90CB-D014EA40FD7C}" presName="Name37" presStyleLbl="parChTrans1D2" presStyleIdx="4" presStyleCnt="6"/>
      <dgm:spPr/>
    </dgm:pt>
    <dgm:pt modelId="{129078FC-240E-484B-903F-98896169E37E}" type="pres">
      <dgm:prSet presAssocID="{07B8C92E-AD6C-4449-BD57-5FC268652488}" presName="hierRoot2" presStyleCnt="0">
        <dgm:presLayoutVars>
          <dgm:hierBranch val="init"/>
        </dgm:presLayoutVars>
      </dgm:prSet>
      <dgm:spPr/>
    </dgm:pt>
    <dgm:pt modelId="{189DAFBD-1E28-4766-AE10-C9227D9FD14E}" type="pres">
      <dgm:prSet presAssocID="{07B8C92E-AD6C-4449-BD57-5FC268652488}" presName="rootComposite" presStyleCnt="0"/>
      <dgm:spPr/>
    </dgm:pt>
    <dgm:pt modelId="{36BCE1D3-247A-4126-9B3A-59CD2D67B4DD}" type="pres">
      <dgm:prSet presAssocID="{07B8C92E-AD6C-4449-BD57-5FC268652488}" presName="rootText" presStyleLbl="node2" presStyleIdx="4" presStyleCnt="6" custScaleX="111812" custScaleY="207297">
        <dgm:presLayoutVars>
          <dgm:chPref val="3"/>
        </dgm:presLayoutVars>
      </dgm:prSet>
      <dgm:spPr/>
    </dgm:pt>
    <dgm:pt modelId="{3F2B3571-F324-4F3B-8BD8-9EBA3CDB17B9}" type="pres">
      <dgm:prSet presAssocID="{07B8C92E-AD6C-4449-BD57-5FC268652488}" presName="rootConnector" presStyleLbl="node2" presStyleIdx="4" presStyleCnt="6"/>
      <dgm:spPr/>
    </dgm:pt>
    <dgm:pt modelId="{E8F80FEB-8E0E-425A-8D4B-FA638C043A97}" type="pres">
      <dgm:prSet presAssocID="{07B8C92E-AD6C-4449-BD57-5FC268652488}" presName="hierChild4" presStyleCnt="0"/>
      <dgm:spPr/>
    </dgm:pt>
    <dgm:pt modelId="{389DFDDE-2CB5-41A5-BD12-5C5D7CC53A9C}" type="pres">
      <dgm:prSet presAssocID="{07B8C92E-AD6C-4449-BD57-5FC268652488}" presName="hierChild5" presStyleCnt="0"/>
      <dgm:spPr/>
    </dgm:pt>
    <dgm:pt modelId="{D8850872-9012-4C4D-9637-71A01D70C432}" type="pres">
      <dgm:prSet presAssocID="{238CEE0C-3822-42FC-A60D-7D994D7AA9E0}" presName="Name37" presStyleLbl="parChTrans1D2" presStyleIdx="5" presStyleCnt="6"/>
      <dgm:spPr/>
    </dgm:pt>
    <dgm:pt modelId="{2570D9DB-E7B5-47F0-849A-D029865110C4}" type="pres">
      <dgm:prSet presAssocID="{EDE275B2-5FFB-45BE-8ACB-B4EB72CA6C4C}" presName="hierRoot2" presStyleCnt="0">
        <dgm:presLayoutVars>
          <dgm:hierBranch val="init"/>
        </dgm:presLayoutVars>
      </dgm:prSet>
      <dgm:spPr/>
    </dgm:pt>
    <dgm:pt modelId="{1E9A2BDE-8A49-4C4F-B313-4D71F7DB8EDB}" type="pres">
      <dgm:prSet presAssocID="{EDE275B2-5FFB-45BE-8ACB-B4EB72CA6C4C}" presName="rootComposite" presStyleCnt="0"/>
      <dgm:spPr/>
    </dgm:pt>
    <dgm:pt modelId="{142CFBDA-A39C-479F-AA71-CF3BDCD1B8CC}" type="pres">
      <dgm:prSet presAssocID="{EDE275B2-5FFB-45BE-8ACB-B4EB72CA6C4C}" presName="rootText" presStyleLbl="node2" presStyleIdx="5" presStyleCnt="6" custScaleY="207297">
        <dgm:presLayoutVars>
          <dgm:chPref val="3"/>
        </dgm:presLayoutVars>
      </dgm:prSet>
      <dgm:spPr/>
    </dgm:pt>
    <dgm:pt modelId="{6CD4299F-2343-444D-84B5-C9829C5FC5CF}" type="pres">
      <dgm:prSet presAssocID="{EDE275B2-5FFB-45BE-8ACB-B4EB72CA6C4C}" presName="rootConnector" presStyleLbl="node2" presStyleIdx="5" presStyleCnt="6"/>
      <dgm:spPr/>
    </dgm:pt>
    <dgm:pt modelId="{52B9FDD2-F752-43DA-AB5C-C544311E7998}" type="pres">
      <dgm:prSet presAssocID="{EDE275B2-5FFB-45BE-8ACB-B4EB72CA6C4C}" presName="hierChild4" presStyleCnt="0"/>
      <dgm:spPr/>
    </dgm:pt>
    <dgm:pt modelId="{DDDC6A9A-66B8-4B64-B81D-F35ECD443DFF}" type="pres">
      <dgm:prSet presAssocID="{EDE275B2-5FFB-45BE-8ACB-B4EB72CA6C4C}" presName="hierChild5" presStyleCnt="0"/>
      <dgm:spPr/>
    </dgm:pt>
    <dgm:pt modelId="{2B86F7E1-B00D-4397-B5D6-69E14AB37AC2}" type="pres">
      <dgm:prSet presAssocID="{5997EBC4-8EAD-4894-995C-0DE899554697}" presName="hierChild3" presStyleCnt="0"/>
      <dgm:spPr/>
    </dgm:pt>
  </dgm:ptLst>
  <dgm:cxnLst>
    <dgm:cxn modelId="{FB20E802-F817-4301-8972-02BA3957B681}" srcId="{5997EBC4-8EAD-4894-995C-0DE899554697}" destId="{0551E0FA-450A-4555-9A15-780E6CD0CC98}" srcOrd="1" destOrd="0" parTransId="{C3116F24-0B74-40E6-8A56-D89DAF7431D5}" sibTransId="{97DA8C4B-81C5-4E52-9C71-BD79AE1EFF97}"/>
    <dgm:cxn modelId="{ED182506-F952-4437-A103-4326BDD0039B}" type="presOf" srcId="{69781F8D-BC46-4B47-A0FC-5DCF2249CD2E}" destId="{CE1A867F-E4D5-4744-A3FD-985FFC7001C8}" srcOrd="1" destOrd="0" presId="urn:microsoft.com/office/officeart/2005/8/layout/orgChart1"/>
    <dgm:cxn modelId="{2F2C3114-5B9E-4694-BA5A-6057CDDE7712}" type="presOf" srcId="{47A55253-8EE5-41B0-96D9-50AF74AEC6A3}" destId="{07F35BAB-0555-4214-A175-7A4ACD94706D}" srcOrd="0" destOrd="0" presId="urn:microsoft.com/office/officeart/2005/8/layout/orgChart1"/>
    <dgm:cxn modelId="{593A111F-7109-483F-BE96-741FCEC6AD22}" srcId="{5997EBC4-8EAD-4894-995C-0DE899554697}" destId="{A820DA3D-5F53-439E-AB8F-30153140EB0A}" srcOrd="0" destOrd="0" parTransId="{2DC95CE2-4320-4E0B-AEE1-FFA86E6DC5B2}" sibTransId="{29694BE9-2420-4C1C-B893-CF6779C31A12}"/>
    <dgm:cxn modelId="{6E554C21-192A-4679-8A9D-7A2C551F31F8}" type="presOf" srcId="{8DFAC23C-1D02-4127-90CB-D014EA40FD7C}" destId="{EF0B3C4B-D409-4C7F-8BAF-CBCAECB26D54}" srcOrd="0" destOrd="0" presId="urn:microsoft.com/office/officeart/2005/8/layout/orgChart1"/>
    <dgm:cxn modelId="{7B5EC524-FB34-4560-AF6F-A08E30DAF3F6}" type="presOf" srcId="{07B8C92E-AD6C-4449-BD57-5FC268652488}" destId="{36BCE1D3-247A-4126-9B3A-59CD2D67B4DD}" srcOrd="0" destOrd="0" presId="urn:microsoft.com/office/officeart/2005/8/layout/orgChart1"/>
    <dgm:cxn modelId="{87331027-7D2E-430C-A010-EE6BED6CADAC}" type="presOf" srcId="{7F480E65-EFCA-4FA4-8EBC-15381E3A5759}" destId="{55B2AB45-7EA7-4B65-B183-F6B64ADCB759}" srcOrd="0" destOrd="0" presId="urn:microsoft.com/office/officeart/2005/8/layout/orgChart1"/>
    <dgm:cxn modelId="{DD0DE02A-DA02-43EE-98C3-0197D59A88AE}" srcId="{5997EBC4-8EAD-4894-995C-0DE899554697}" destId="{E3BFAE95-FCB4-4F16-A6C9-6F6169A12C98}" srcOrd="2" destOrd="0" parTransId="{7F480E65-EFCA-4FA4-8EBC-15381E3A5759}" sibTransId="{5A2E87A5-5221-42EF-94A2-07980CA77275}"/>
    <dgm:cxn modelId="{CB6E2536-5CCF-4696-AF96-7A8691627E7A}" type="presOf" srcId="{238CEE0C-3822-42FC-A60D-7D994D7AA9E0}" destId="{D8850872-9012-4C4D-9637-71A01D70C432}" srcOrd="0" destOrd="0" presId="urn:microsoft.com/office/officeart/2005/8/layout/orgChart1"/>
    <dgm:cxn modelId="{80313647-384F-4285-B895-5704A1C86CF6}" type="presOf" srcId="{5997EBC4-8EAD-4894-995C-0DE899554697}" destId="{7F6E3A14-71DC-49BC-A042-495FFA89638F}" srcOrd="1" destOrd="0" presId="urn:microsoft.com/office/officeart/2005/8/layout/orgChart1"/>
    <dgm:cxn modelId="{6842214C-0F6E-4A65-9C1C-0D2392C736D5}" type="presOf" srcId="{EDE275B2-5FFB-45BE-8ACB-B4EB72CA6C4C}" destId="{6CD4299F-2343-444D-84B5-C9829C5FC5CF}" srcOrd="1" destOrd="0" presId="urn:microsoft.com/office/officeart/2005/8/layout/orgChart1"/>
    <dgm:cxn modelId="{759A9952-9F34-4F48-B7CF-B3C41E5DEA67}" type="presOf" srcId="{A820DA3D-5F53-439E-AB8F-30153140EB0A}" destId="{36BE64F3-3F42-4746-B00E-13A2ED91FA1D}" srcOrd="1" destOrd="0" presId="urn:microsoft.com/office/officeart/2005/8/layout/orgChart1"/>
    <dgm:cxn modelId="{56BC2A64-235C-45E1-9F4F-A59011549908}" srcId="{5997EBC4-8EAD-4894-995C-0DE899554697}" destId="{EDE275B2-5FFB-45BE-8ACB-B4EB72CA6C4C}" srcOrd="5" destOrd="0" parTransId="{238CEE0C-3822-42FC-A60D-7D994D7AA9E0}" sibTransId="{4E35DEA7-128E-4A34-9539-32DC6ED5E650}"/>
    <dgm:cxn modelId="{0201606F-572F-4F32-A04A-397057207626}" srcId="{5997EBC4-8EAD-4894-995C-0DE899554697}" destId="{69781F8D-BC46-4B47-A0FC-5DCF2249CD2E}" srcOrd="3" destOrd="0" parTransId="{47A55253-8EE5-41B0-96D9-50AF74AEC6A3}" sibTransId="{B713C47F-070F-4E05-8C48-113C587FD430}"/>
    <dgm:cxn modelId="{8BD04776-821E-49B2-A2FA-428C1BD93B23}" srcId="{F7D833F9-1E5A-4D0A-B707-F9DD327CD966}" destId="{5997EBC4-8EAD-4894-995C-0DE899554697}" srcOrd="0" destOrd="0" parTransId="{89AA774E-215D-416F-89D4-7C8A4C1628E9}" sibTransId="{030F83F7-BD23-40C4-85A5-C6900D7209F0}"/>
    <dgm:cxn modelId="{2737B888-9E0F-4517-A3E5-0ACCE0192F96}" type="presOf" srcId="{A820DA3D-5F53-439E-AB8F-30153140EB0A}" destId="{39E7A39C-E69F-4478-827C-0FEBCED2D3E9}" srcOrd="0" destOrd="0" presId="urn:microsoft.com/office/officeart/2005/8/layout/orgChart1"/>
    <dgm:cxn modelId="{4D866290-B852-405B-9BB3-267BA58D1917}" type="presOf" srcId="{E3BFAE95-FCB4-4F16-A6C9-6F6169A12C98}" destId="{8EF7DBD5-DDCA-4A60-8D03-9CD635BB1971}" srcOrd="1" destOrd="0" presId="urn:microsoft.com/office/officeart/2005/8/layout/orgChart1"/>
    <dgm:cxn modelId="{4BB9D891-EB99-47FD-B30D-3622E2D5016E}" type="presOf" srcId="{0551E0FA-450A-4555-9A15-780E6CD0CC98}" destId="{175B68AA-37ED-4CAB-AB69-C1A529127ED9}" srcOrd="0" destOrd="0" presId="urn:microsoft.com/office/officeart/2005/8/layout/orgChart1"/>
    <dgm:cxn modelId="{02D194A4-19A2-4AB3-B22C-133C1EF09BCE}" type="presOf" srcId="{EDE275B2-5FFB-45BE-8ACB-B4EB72CA6C4C}" destId="{142CFBDA-A39C-479F-AA71-CF3BDCD1B8CC}" srcOrd="0" destOrd="0" presId="urn:microsoft.com/office/officeart/2005/8/layout/orgChart1"/>
    <dgm:cxn modelId="{19F5B6A7-BDEB-48AA-B1AF-3E1F65AE0D61}" type="presOf" srcId="{2DC95CE2-4320-4E0B-AEE1-FFA86E6DC5B2}" destId="{A2CB23B0-B580-43C4-A5A9-428DDB6D6029}" srcOrd="0" destOrd="0" presId="urn:microsoft.com/office/officeart/2005/8/layout/orgChart1"/>
    <dgm:cxn modelId="{7C0BB3AA-1A70-4560-89E7-8EEA382B31FF}" type="presOf" srcId="{C3116F24-0B74-40E6-8A56-D89DAF7431D5}" destId="{8D7549F8-78BD-4A0A-B8E7-664C4DA24E8F}" srcOrd="0" destOrd="0" presId="urn:microsoft.com/office/officeart/2005/8/layout/orgChart1"/>
    <dgm:cxn modelId="{00F717AE-EF27-4279-A20D-3034BB03D6C0}" type="presOf" srcId="{69781F8D-BC46-4B47-A0FC-5DCF2249CD2E}" destId="{F40BDA96-0D61-4CDF-893A-5103D21ACD06}" srcOrd="0" destOrd="0" presId="urn:microsoft.com/office/officeart/2005/8/layout/orgChart1"/>
    <dgm:cxn modelId="{1A1C33BA-87A1-4F9E-BE83-D9332025A8BB}" type="presOf" srcId="{07B8C92E-AD6C-4449-BD57-5FC268652488}" destId="{3F2B3571-F324-4F3B-8BD8-9EBA3CDB17B9}" srcOrd="1" destOrd="0" presId="urn:microsoft.com/office/officeart/2005/8/layout/orgChart1"/>
    <dgm:cxn modelId="{13244BBD-27DC-415F-8E51-F4E5B3004B67}" type="presOf" srcId="{0551E0FA-450A-4555-9A15-780E6CD0CC98}" destId="{ECF02078-8773-4ECC-A01E-7F837B98D363}" srcOrd="1" destOrd="0" presId="urn:microsoft.com/office/officeart/2005/8/layout/orgChart1"/>
    <dgm:cxn modelId="{78F7D5C2-2E9B-4709-AE53-50B3AFE43D9B}" srcId="{5997EBC4-8EAD-4894-995C-0DE899554697}" destId="{07B8C92E-AD6C-4449-BD57-5FC268652488}" srcOrd="4" destOrd="0" parTransId="{8DFAC23C-1D02-4127-90CB-D014EA40FD7C}" sibTransId="{A9AD9837-DB8F-430F-B7CE-C1E29D259E19}"/>
    <dgm:cxn modelId="{DF81D3EF-AE33-448A-BAF9-E36E467C9A6D}" type="presOf" srcId="{E3BFAE95-FCB4-4F16-A6C9-6F6169A12C98}" destId="{19B2508E-86A9-435D-8CA4-EB4D5466516E}" srcOrd="0" destOrd="0" presId="urn:microsoft.com/office/officeart/2005/8/layout/orgChart1"/>
    <dgm:cxn modelId="{42C543F4-3665-4D3A-9AB6-47A6DC087945}" type="presOf" srcId="{F7D833F9-1E5A-4D0A-B707-F9DD327CD966}" destId="{68E8D14D-1BE9-4BC6-B930-87FBFA858E1A}" srcOrd="0" destOrd="0" presId="urn:microsoft.com/office/officeart/2005/8/layout/orgChart1"/>
    <dgm:cxn modelId="{6D2614F6-EC8D-4238-8DAB-1CE27CE10AA0}" type="presOf" srcId="{5997EBC4-8EAD-4894-995C-0DE899554697}" destId="{CF6D1131-1CB0-4956-8CB4-200C51B3C4DE}" srcOrd="0" destOrd="0" presId="urn:microsoft.com/office/officeart/2005/8/layout/orgChart1"/>
    <dgm:cxn modelId="{7FE48C7E-ECD9-4C96-9A25-B71B43656C09}" type="presParOf" srcId="{68E8D14D-1BE9-4BC6-B930-87FBFA858E1A}" destId="{D70BB88A-B551-4785-AB44-E3B498B34CB3}" srcOrd="0" destOrd="0" presId="urn:microsoft.com/office/officeart/2005/8/layout/orgChart1"/>
    <dgm:cxn modelId="{967E663C-BF93-438F-9CB9-FBD12D516211}" type="presParOf" srcId="{D70BB88A-B551-4785-AB44-E3B498B34CB3}" destId="{CE882D20-14EC-4CE3-91DE-6C737077DAF2}" srcOrd="0" destOrd="0" presId="urn:microsoft.com/office/officeart/2005/8/layout/orgChart1"/>
    <dgm:cxn modelId="{4DB5CE24-C20B-4A36-9BCB-29A842CC0292}" type="presParOf" srcId="{CE882D20-14EC-4CE3-91DE-6C737077DAF2}" destId="{CF6D1131-1CB0-4956-8CB4-200C51B3C4DE}" srcOrd="0" destOrd="0" presId="urn:microsoft.com/office/officeart/2005/8/layout/orgChart1"/>
    <dgm:cxn modelId="{77A4360A-2016-4794-988A-420F8CF900C3}" type="presParOf" srcId="{CE882D20-14EC-4CE3-91DE-6C737077DAF2}" destId="{7F6E3A14-71DC-49BC-A042-495FFA89638F}" srcOrd="1" destOrd="0" presId="urn:microsoft.com/office/officeart/2005/8/layout/orgChart1"/>
    <dgm:cxn modelId="{8BFE7A4D-7E12-4DDC-BA08-A33354B2592B}" type="presParOf" srcId="{D70BB88A-B551-4785-AB44-E3B498B34CB3}" destId="{EA485E7F-8EA4-4ED2-AB53-365EA6099C3D}" srcOrd="1" destOrd="0" presId="urn:microsoft.com/office/officeart/2005/8/layout/orgChart1"/>
    <dgm:cxn modelId="{BD421FD0-E2A6-4EEA-B8A0-7E7A579667F5}" type="presParOf" srcId="{EA485E7F-8EA4-4ED2-AB53-365EA6099C3D}" destId="{A2CB23B0-B580-43C4-A5A9-428DDB6D6029}" srcOrd="0" destOrd="0" presId="urn:microsoft.com/office/officeart/2005/8/layout/orgChart1"/>
    <dgm:cxn modelId="{FBA797B8-0E51-457C-B612-F549419DFD6E}" type="presParOf" srcId="{EA485E7F-8EA4-4ED2-AB53-365EA6099C3D}" destId="{4115485A-4526-40D4-8D01-74DCA636B5F5}" srcOrd="1" destOrd="0" presId="urn:microsoft.com/office/officeart/2005/8/layout/orgChart1"/>
    <dgm:cxn modelId="{622682D0-4005-45A4-B3DA-E924549E025B}" type="presParOf" srcId="{4115485A-4526-40D4-8D01-74DCA636B5F5}" destId="{877BE51A-B3AF-41E1-84FF-C65BAC4BBB02}" srcOrd="0" destOrd="0" presId="urn:microsoft.com/office/officeart/2005/8/layout/orgChart1"/>
    <dgm:cxn modelId="{661627C2-0AFB-4002-8BD9-96B88205248D}" type="presParOf" srcId="{877BE51A-B3AF-41E1-84FF-C65BAC4BBB02}" destId="{39E7A39C-E69F-4478-827C-0FEBCED2D3E9}" srcOrd="0" destOrd="0" presId="urn:microsoft.com/office/officeart/2005/8/layout/orgChart1"/>
    <dgm:cxn modelId="{2FD9A932-8E7B-4E36-A918-199C0B8D138E}" type="presParOf" srcId="{877BE51A-B3AF-41E1-84FF-C65BAC4BBB02}" destId="{36BE64F3-3F42-4746-B00E-13A2ED91FA1D}" srcOrd="1" destOrd="0" presId="urn:microsoft.com/office/officeart/2005/8/layout/orgChart1"/>
    <dgm:cxn modelId="{85C96D94-F80B-4897-A6FB-64341181FDD0}" type="presParOf" srcId="{4115485A-4526-40D4-8D01-74DCA636B5F5}" destId="{A32325D9-04B5-4895-8C9B-485854D12E87}" srcOrd="1" destOrd="0" presId="urn:microsoft.com/office/officeart/2005/8/layout/orgChart1"/>
    <dgm:cxn modelId="{F0E3A2EB-3927-45B2-B354-9F84A2696483}" type="presParOf" srcId="{4115485A-4526-40D4-8D01-74DCA636B5F5}" destId="{D4D8DC7F-07AD-4F16-92A9-41E8F9687E5F}" srcOrd="2" destOrd="0" presId="urn:microsoft.com/office/officeart/2005/8/layout/orgChart1"/>
    <dgm:cxn modelId="{C4703F1C-ADA1-447C-87EB-21549C2AF659}" type="presParOf" srcId="{EA485E7F-8EA4-4ED2-AB53-365EA6099C3D}" destId="{8D7549F8-78BD-4A0A-B8E7-664C4DA24E8F}" srcOrd="2" destOrd="0" presId="urn:microsoft.com/office/officeart/2005/8/layout/orgChart1"/>
    <dgm:cxn modelId="{206F1CDD-D0ED-41FA-A20F-CCA6455CAA6C}" type="presParOf" srcId="{EA485E7F-8EA4-4ED2-AB53-365EA6099C3D}" destId="{A21331D9-7A2F-4746-A603-2721AFF86C0B}" srcOrd="3" destOrd="0" presId="urn:microsoft.com/office/officeart/2005/8/layout/orgChart1"/>
    <dgm:cxn modelId="{D3D94B53-B192-4032-8BC4-D6940629202F}" type="presParOf" srcId="{A21331D9-7A2F-4746-A603-2721AFF86C0B}" destId="{47370E08-F6A9-471A-AF7D-CD4EF9F22621}" srcOrd="0" destOrd="0" presId="urn:microsoft.com/office/officeart/2005/8/layout/orgChart1"/>
    <dgm:cxn modelId="{69959C43-FB67-45DC-AA55-CB233F82EDC0}" type="presParOf" srcId="{47370E08-F6A9-471A-AF7D-CD4EF9F22621}" destId="{175B68AA-37ED-4CAB-AB69-C1A529127ED9}" srcOrd="0" destOrd="0" presId="urn:microsoft.com/office/officeart/2005/8/layout/orgChart1"/>
    <dgm:cxn modelId="{2C3440CF-14DD-4475-A5CC-4A29852E4053}" type="presParOf" srcId="{47370E08-F6A9-471A-AF7D-CD4EF9F22621}" destId="{ECF02078-8773-4ECC-A01E-7F837B98D363}" srcOrd="1" destOrd="0" presId="urn:microsoft.com/office/officeart/2005/8/layout/orgChart1"/>
    <dgm:cxn modelId="{D3EDA22D-ABEB-4E49-B063-09C504E6D0B3}" type="presParOf" srcId="{A21331D9-7A2F-4746-A603-2721AFF86C0B}" destId="{CEF26CE9-DEEF-41B9-B559-658E9D14283D}" srcOrd="1" destOrd="0" presId="urn:microsoft.com/office/officeart/2005/8/layout/orgChart1"/>
    <dgm:cxn modelId="{9BC7E0D9-5216-4716-9EA0-F189674C4C1A}" type="presParOf" srcId="{A21331D9-7A2F-4746-A603-2721AFF86C0B}" destId="{369D9216-1EBF-4ADF-A8BE-06F777A42018}" srcOrd="2" destOrd="0" presId="urn:microsoft.com/office/officeart/2005/8/layout/orgChart1"/>
    <dgm:cxn modelId="{02B7E6B6-151B-488D-90B4-C3A3913DA815}" type="presParOf" srcId="{EA485E7F-8EA4-4ED2-AB53-365EA6099C3D}" destId="{55B2AB45-7EA7-4B65-B183-F6B64ADCB759}" srcOrd="4" destOrd="0" presId="urn:microsoft.com/office/officeart/2005/8/layout/orgChart1"/>
    <dgm:cxn modelId="{B8180D96-64E3-4585-9C3D-91CA48A109A5}" type="presParOf" srcId="{EA485E7F-8EA4-4ED2-AB53-365EA6099C3D}" destId="{2901E62E-07B7-481E-BC02-FBCB8FEE8C1D}" srcOrd="5" destOrd="0" presId="urn:microsoft.com/office/officeart/2005/8/layout/orgChart1"/>
    <dgm:cxn modelId="{6D239E44-7864-4102-9099-DF17DF1F3D82}" type="presParOf" srcId="{2901E62E-07B7-481E-BC02-FBCB8FEE8C1D}" destId="{F4B750BB-DA2A-4045-B02D-638A2E9B91C1}" srcOrd="0" destOrd="0" presId="urn:microsoft.com/office/officeart/2005/8/layout/orgChart1"/>
    <dgm:cxn modelId="{734C2FDE-FE79-4634-B113-973D84C61980}" type="presParOf" srcId="{F4B750BB-DA2A-4045-B02D-638A2E9B91C1}" destId="{19B2508E-86A9-435D-8CA4-EB4D5466516E}" srcOrd="0" destOrd="0" presId="urn:microsoft.com/office/officeart/2005/8/layout/orgChart1"/>
    <dgm:cxn modelId="{612FE65D-C291-4C79-B5E6-E3D1CB5A457E}" type="presParOf" srcId="{F4B750BB-DA2A-4045-B02D-638A2E9B91C1}" destId="{8EF7DBD5-DDCA-4A60-8D03-9CD635BB1971}" srcOrd="1" destOrd="0" presId="urn:microsoft.com/office/officeart/2005/8/layout/orgChart1"/>
    <dgm:cxn modelId="{F509C5BC-57E8-42C7-9B52-1D6D38125555}" type="presParOf" srcId="{2901E62E-07B7-481E-BC02-FBCB8FEE8C1D}" destId="{BAA8279F-E966-4326-BCCC-6CAA908C6528}" srcOrd="1" destOrd="0" presId="urn:microsoft.com/office/officeart/2005/8/layout/orgChart1"/>
    <dgm:cxn modelId="{7A5724A2-24E0-45F6-A213-687F2DA0BC2E}" type="presParOf" srcId="{2901E62E-07B7-481E-BC02-FBCB8FEE8C1D}" destId="{11B0CD32-5126-4563-9AF3-F28B0716F0F8}" srcOrd="2" destOrd="0" presId="urn:microsoft.com/office/officeart/2005/8/layout/orgChart1"/>
    <dgm:cxn modelId="{DEC16DCF-8979-4354-9302-56752CE30F86}" type="presParOf" srcId="{EA485E7F-8EA4-4ED2-AB53-365EA6099C3D}" destId="{07F35BAB-0555-4214-A175-7A4ACD94706D}" srcOrd="6" destOrd="0" presId="urn:microsoft.com/office/officeart/2005/8/layout/orgChart1"/>
    <dgm:cxn modelId="{9D29143F-0DBD-4EBA-B544-B0F756F4CBAF}" type="presParOf" srcId="{EA485E7F-8EA4-4ED2-AB53-365EA6099C3D}" destId="{A4A7671D-8276-4CE8-AC79-62E1D3777509}" srcOrd="7" destOrd="0" presId="urn:microsoft.com/office/officeart/2005/8/layout/orgChart1"/>
    <dgm:cxn modelId="{5F28E055-D83D-4585-B24D-80A29B750D0E}" type="presParOf" srcId="{A4A7671D-8276-4CE8-AC79-62E1D3777509}" destId="{5026FDD5-56D4-42F4-95DE-2CDF0E0905B0}" srcOrd="0" destOrd="0" presId="urn:microsoft.com/office/officeart/2005/8/layout/orgChart1"/>
    <dgm:cxn modelId="{013932DE-FB75-4B65-A97D-92C427929D2C}" type="presParOf" srcId="{5026FDD5-56D4-42F4-95DE-2CDF0E0905B0}" destId="{F40BDA96-0D61-4CDF-893A-5103D21ACD06}" srcOrd="0" destOrd="0" presId="urn:microsoft.com/office/officeart/2005/8/layout/orgChart1"/>
    <dgm:cxn modelId="{D51F8700-7650-4115-9D1E-EF3E62E46A9E}" type="presParOf" srcId="{5026FDD5-56D4-42F4-95DE-2CDF0E0905B0}" destId="{CE1A867F-E4D5-4744-A3FD-985FFC7001C8}" srcOrd="1" destOrd="0" presId="urn:microsoft.com/office/officeart/2005/8/layout/orgChart1"/>
    <dgm:cxn modelId="{AACB2BE7-44BF-4624-B80B-47665889F3F8}" type="presParOf" srcId="{A4A7671D-8276-4CE8-AC79-62E1D3777509}" destId="{2A49CACF-782B-46B6-96CF-DFC3D063A2E5}" srcOrd="1" destOrd="0" presId="urn:microsoft.com/office/officeart/2005/8/layout/orgChart1"/>
    <dgm:cxn modelId="{76675235-F1BB-4E64-BFCC-3CB0A7C0469B}" type="presParOf" srcId="{A4A7671D-8276-4CE8-AC79-62E1D3777509}" destId="{AAA00D8F-FAB2-43B9-93AD-077381E30034}" srcOrd="2" destOrd="0" presId="urn:microsoft.com/office/officeart/2005/8/layout/orgChart1"/>
    <dgm:cxn modelId="{B16565C8-5C97-4C57-9BA4-03E94E1AC672}" type="presParOf" srcId="{EA485E7F-8EA4-4ED2-AB53-365EA6099C3D}" destId="{EF0B3C4B-D409-4C7F-8BAF-CBCAECB26D54}" srcOrd="8" destOrd="0" presId="urn:microsoft.com/office/officeart/2005/8/layout/orgChart1"/>
    <dgm:cxn modelId="{0957C102-7F33-424B-AA70-565112A40072}" type="presParOf" srcId="{EA485E7F-8EA4-4ED2-AB53-365EA6099C3D}" destId="{129078FC-240E-484B-903F-98896169E37E}" srcOrd="9" destOrd="0" presId="urn:microsoft.com/office/officeart/2005/8/layout/orgChart1"/>
    <dgm:cxn modelId="{96A7AC8D-09D0-4014-856E-E9536EFB0441}" type="presParOf" srcId="{129078FC-240E-484B-903F-98896169E37E}" destId="{189DAFBD-1E28-4766-AE10-C9227D9FD14E}" srcOrd="0" destOrd="0" presId="urn:microsoft.com/office/officeart/2005/8/layout/orgChart1"/>
    <dgm:cxn modelId="{99F35175-345D-44F7-8CA5-E07788163077}" type="presParOf" srcId="{189DAFBD-1E28-4766-AE10-C9227D9FD14E}" destId="{36BCE1D3-247A-4126-9B3A-59CD2D67B4DD}" srcOrd="0" destOrd="0" presId="urn:microsoft.com/office/officeart/2005/8/layout/orgChart1"/>
    <dgm:cxn modelId="{472223A5-425D-4F49-89FE-5FAC87EFF7FC}" type="presParOf" srcId="{189DAFBD-1E28-4766-AE10-C9227D9FD14E}" destId="{3F2B3571-F324-4F3B-8BD8-9EBA3CDB17B9}" srcOrd="1" destOrd="0" presId="urn:microsoft.com/office/officeart/2005/8/layout/orgChart1"/>
    <dgm:cxn modelId="{047E680F-A9D2-41DB-B4E8-B5D42D77B3B0}" type="presParOf" srcId="{129078FC-240E-484B-903F-98896169E37E}" destId="{E8F80FEB-8E0E-425A-8D4B-FA638C043A97}" srcOrd="1" destOrd="0" presId="urn:microsoft.com/office/officeart/2005/8/layout/orgChart1"/>
    <dgm:cxn modelId="{FDC28470-EBBA-4A44-B06F-BFCF889CD5D7}" type="presParOf" srcId="{129078FC-240E-484B-903F-98896169E37E}" destId="{389DFDDE-2CB5-41A5-BD12-5C5D7CC53A9C}" srcOrd="2" destOrd="0" presId="urn:microsoft.com/office/officeart/2005/8/layout/orgChart1"/>
    <dgm:cxn modelId="{B4FBD3A5-96C9-43D4-8072-2167977C4766}" type="presParOf" srcId="{EA485E7F-8EA4-4ED2-AB53-365EA6099C3D}" destId="{D8850872-9012-4C4D-9637-71A01D70C432}" srcOrd="10" destOrd="0" presId="urn:microsoft.com/office/officeart/2005/8/layout/orgChart1"/>
    <dgm:cxn modelId="{6D559D22-9FB8-4FE6-BC05-23F6975A1C79}" type="presParOf" srcId="{EA485E7F-8EA4-4ED2-AB53-365EA6099C3D}" destId="{2570D9DB-E7B5-47F0-849A-D029865110C4}" srcOrd="11" destOrd="0" presId="urn:microsoft.com/office/officeart/2005/8/layout/orgChart1"/>
    <dgm:cxn modelId="{76573492-BE24-41BF-806E-DCBA317C7C3C}" type="presParOf" srcId="{2570D9DB-E7B5-47F0-849A-D029865110C4}" destId="{1E9A2BDE-8A49-4C4F-B313-4D71F7DB8EDB}" srcOrd="0" destOrd="0" presId="urn:microsoft.com/office/officeart/2005/8/layout/orgChart1"/>
    <dgm:cxn modelId="{379A6482-6ED2-4742-AC6F-504A79896F4B}" type="presParOf" srcId="{1E9A2BDE-8A49-4C4F-B313-4D71F7DB8EDB}" destId="{142CFBDA-A39C-479F-AA71-CF3BDCD1B8CC}" srcOrd="0" destOrd="0" presId="urn:microsoft.com/office/officeart/2005/8/layout/orgChart1"/>
    <dgm:cxn modelId="{CD22F053-B89F-40DD-90FB-DEBFEA1B3FEA}" type="presParOf" srcId="{1E9A2BDE-8A49-4C4F-B313-4D71F7DB8EDB}" destId="{6CD4299F-2343-444D-84B5-C9829C5FC5CF}" srcOrd="1" destOrd="0" presId="urn:microsoft.com/office/officeart/2005/8/layout/orgChart1"/>
    <dgm:cxn modelId="{FF3BADDE-8169-45B6-9734-CB258FC262A9}" type="presParOf" srcId="{2570D9DB-E7B5-47F0-849A-D029865110C4}" destId="{52B9FDD2-F752-43DA-AB5C-C544311E7998}" srcOrd="1" destOrd="0" presId="urn:microsoft.com/office/officeart/2005/8/layout/orgChart1"/>
    <dgm:cxn modelId="{102FF993-920F-4321-96CE-A7768F076202}" type="presParOf" srcId="{2570D9DB-E7B5-47F0-849A-D029865110C4}" destId="{DDDC6A9A-66B8-4B64-B81D-F35ECD443DFF}" srcOrd="2" destOrd="0" presId="urn:microsoft.com/office/officeart/2005/8/layout/orgChart1"/>
    <dgm:cxn modelId="{D11E9D18-14A7-442C-8EF4-59218AC51A2F}" type="presParOf" srcId="{D70BB88A-B551-4785-AB44-E3B498B34CB3}" destId="{2B86F7E1-B00D-4397-B5D6-69E14AB37AC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50872-9012-4C4D-9637-71A01D70C432}">
      <dsp:nvSpPr>
        <dsp:cNvPr id="0" name=""/>
        <dsp:cNvSpPr/>
      </dsp:nvSpPr>
      <dsp:spPr>
        <a:xfrm>
          <a:off x="4392488" y="2146562"/>
          <a:ext cx="3814334" cy="241246"/>
        </a:xfrm>
        <a:custGeom>
          <a:avLst/>
          <a:gdLst/>
          <a:ahLst/>
          <a:cxnLst/>
          <a:rect l="0" t="0" r="0" b="0"/>
          <a:pathLst>
            <a:path>
              <a:moveTo>
                <a:pt x="0" y="0"/>
              </a:moveTo>
              <a:lnTo>
                <a:pt x="0" y="120623"/>
              </a:lnTo>
              <a:lnTo>
                <a:pt x="3814334" y="120623"/>
              </a:lnTo>
              <a:lnTo>
                <a:pt x="3814334" y="241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0B3C4B-D409-4C7F-8BAF-CBCAECB26D54}">
      <dsp:nvSpPr>
        <dsp:cNvPr id="0" name=""/>
        <dsp:cNvSpPr/>
      </dsp:nvSpPr>
      <dsp:spPr>
        <a:xfrm>
          <a:off x="4392488" y="2146562"/>
          <a:ext cx="2356448" cy="241246"/>
        </a:xfrm>
        <a:custGeom>
          <a:avLst/>
          <a:gdLst/>
          <a:ahLst/>
          <a:cxnLst/>
          <a:rect l="0" t="0" r="0" b="0"/>
          <a:pathLst>
            <a:path>
              <a:moveTo>
                <a:pt x="0" y="0"/>
              </a:moveTo>
              <a:lnTo>
                <a:pt x="0" y="120623"/>
              </a:lnTo>
              <a:lnTo>
                <a:pt x="2356448" y="120623"/>
              </a:lnTo>
              <a:lnTo>
                <a:pt x="2356448" y="241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F35BAB-0555-4214-A175-7A4ACD94706D}">
      <dsp:nvSpPr>
        <dsp:cNvPr id="0" name=""/>
        <dsp:cNvSpPr/>
      </dsp:nvSpPr>
      <dsp:spPr>
        <a:xfrm>
          <a:off x="4392488" y="2146562"/>
          <a:ext cx="830714" cy="241246"/>
        </a:xfrm>
        <a:custGeom>
          <a:avLst/>
          <a:gdLst/>
          <a:ahLst/>
          <a:cxnLst/>
          <a:rect l="0" t="0" r="0" b="0"/>
          <a:pathLst>
            <a:path>
              <a:moveTo>
                <a:pt x="0" y="0"/>
              </a:moveTo>
              <a:lnTo>
                <a:pt x="0" y="120623"/>
              </a:lnTo>
              <a:lnTo>
                <a:pt x="830714" y="120623"/>
              </a:lnTo>
              <a:lnTo>
                <a:pt x="830714" y="241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B2AB45-7EA7-4B65-B183-F6B64ADCB759}">
      <dsp:nvSpPr>
        <dsp:cNvPr id="0" name=""/>
        <dsp:cNvSpPr/>
      </dsp:nvSpPr>
      <dsp:spPr>
        <a:xfrm>
          <a:off x="3697468" y="2146562"/>
          <a:ext cx="695019" cy="241246"/>
        </a:xfrm>
        <a:custGeom>
          <a:avLst/>
          <a:gdLst/>
          <a:ahLst/>
          <a:cxnLst/>
          <a:rect l="0" t="0" r="0" b="0"/>
          <a:pathLst>
            <a:path>
              <a:moveTo>
                <a:pt x="695019" y="0"/>
              </a:moveTo>
              <a:lnTo>
                <a:pt x="695019" y="120623"/>
              </a:lnTo>
              <a:lnTo>
                <a:pt x="0" y="120623"/>
              </a:lnTo>
              <a:lnTo>
                <a:pt x="0" y="241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7549F8-78BD-4A0A-B8E7-664C4DA24E8F}">
      <dsp:nvSpPr>
        <dsp:cNvPr id="0" name=""/>
        <dsp:cNvSpPr/>
      </dsp:nvSpPr>
      <dsp:spPr>
        <a:xfrm>
          <a:off x="2171734" y="2146562"/>
          <a:ext cx="2220753" cy="241246"/>
        </a:xfrm>
        <a:custGeom>
          <a:avLst/>
          <a:gdLst/>
          <a:ahLst/>
          <a:cxnLst/>
          <a:rect l="0" t="0" r="0" b="0"/>
          <a:pathLst>
            <a:path>
              <a:moveTo>
                <a:pt x="2220753" y="0"/>
              </a:moveTo>
              <a:lnTo>
                <a:pt x="2220753" y="120623"/>
              </a:lnTo>
              <a:lnTo>
                <a:pt x="0" y="120623"/>
              </a:lnTo>
              <a:lnTo>
                <a:pt x="0" y="241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CB23B0-B580-43C4-A5A9-428DDB6D6029}">
      <dsp:nvSpPr>
        <dsp:cNvPr id="0" name=""/>
        <dsp:cNvSpPr/>
      </dsp:nvSpPr>
      <dsp:spPr>
        <a:xfrm>
          <a:off x="646000" y="2146562"/>
          <a:ext cx="3746487" cy="241246"/>
        </a:xfrm>
        <a:custGeom>
          <a:avLst/>
          <a:gdLst/>
          <a:ahLst/>
          <a:cxnLst/>
          <a:rect l="0" t="0" r="0" b="0"/>
          <a:pathLst>
            <a:path>
              <a:moveTo>
                <a:pt x="3746487" y="0"/>
              </a:moveTo>
              <a:lnTo>
                <a:pt x="3746487" y="120623"/>
              </a:lnTo>
              <a:lnTo>
                <a:pt x="0" y="120623"/>
              </a:lnTo>
              <a:lnTo>
                <a:pt x="0" y="241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6D1131-1CB0-4956-8CB4-200C51B3C4DE}">
      <dsp:nvSpPr>
        <dsp:cNvPr id="0" name=""/>
        <dsp:cNvSpPr/>
      </dsp:nvSpPr>
      <dsp:spPr>
        <a:xfrm>
          <a:off x="1826919" y="1572166"/>
          <a:ext cx="5131137" cy="57439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b="1" kern="1200" dirty="0"/>
            <a:t>The missing capitals</a:t>
          </a:r>
        </a:p>
      </dsp:txBody>
      <dsp:txXfrm>
        <a:off x="1826919" y="1572166"/>
        <a:ext cx="5131137" cy="574396"/>
      </dsp:txXfrm>
    </dsp:sp>
    <dsp:sp modelId="{39E7A39C-E69F-4478-827C-0FEBCED2D3E9}">
      <dsp:nvSpPr>
        <dsp:cNvPr id="0" name=""/>
        <dsp:cNvSpPr/>
      </dsp:nvSpPr>
      <dsp:spPr>
        <a:xfrm>
          <a:off x="3757" y="2387809"/>
          <a:ext cx="1284487" cy="1190705"/>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Financial</a:t>
          </a:r>
        </a:p>
      </dsp:txBody>
      <dsp:txXfrm>
        <a:off x="3757" y="2387809"/>
        <a:ext cx="1284487" cy="1190705"/>
      </dsp:txXfrm>
    </dsp:sp>
    <dsp:sp modelId="{175B68AA-37ED-4CAB-AB69-C1A529127ED9}">
      <dsp:nvSpPr>
        <dsp:cNvPr id="0" name=""/>
        <dsp:cNvSpPr/>
      </dsp:nvSpPr>
      <dsp:spPr>
        <a:xfrm>
          <a:off x="1529491" y="2387809"/>
          <a:ext cx="1284487" cy="1190705"/>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Manufactured</a:t>
          </a:r>
        </a:p>
      </dsp:txBody>
      <dsp:txXfrm>
        <a:off x="1529491" y="2387809"/>
        <a:ext cx="1284487" cy="1190705"/>
      </dsp:txXfrm>
    </dsp:sp>
    <dsp:sp modelId="{19B2508E-86A9-435D-8CA4-EB4D5466516E}">
      <dsp:nvSpPr>
        <dsp:cNvPr id="0" name=""/>
        <dsp:cNvSpPr/>
      </dsp:nvSpPr>
      <dsp:spPr>
        <a:xfrm>
          <a:off x="3055224" y="2387809"/>
          <a:ext cx="1284487" cy="1190705"/>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Intellectual</a:t>
          </a:r>
        </a:p>
      </dsp:txBody>
      <dsp:txXfrm>
        <a:off x="3055224" y="2387809"/>
        <a:ext cx="1284487" cy="1190705"/>
      </dsp:txXfrm>
    </dsp:sp>
    <dsp:sp modelId="{F40BDA96-0D61-4CDF-893A-5103D21ACD06}">
      <dsp:nvSpPr>
        <dsp:cNvPr id="0" name=""/>
        <dsp:cNvSpPr/>
      </dsp:nvSpPr>
      <dsp:spPr>
        <a:xfrm>
          <a:off x="4580958" y="2387809"/>
          <a:ext cx="1284487" cy="1190705"/>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Human</a:t>
          </a:r>
        </a:p>
      </dsp:txBody>
      <dsp:txXfrm>
        <a:off x="4580958" y="2387809"/>
        <a:ext cx="1284487" cy="1190705"/>
      </dsp:txXfrm>
    </dsp:sp>
    <dsp:sp modelId="{36BCE1D3-247A-4126-9B3A-59CD2D67B4DD}">
      <dsp:nvSpPr>
        <dsp:cNvPr id="0" name=""/>
        <dsp:cNvSpPr/>
      </dsp:nvSpPr>
      <dsp:spPr>
        <a:xfrm>
          <a:off x="6106692" y="2387809"/>
          <a:ext cx="1284487" cy="1190705"/>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Social and relationship</a:t>
          </a:r>
        </a:p>
      </dsp:txBody>
      <dsp:txXfrm>
        <a:off x="6106692" y="2387809"/>
        <a:ext cx="1284487" cy="1190705"/>
      </dsp:txXfrm>
    </dsp:sp>
    <dsp:sp modelId="{142CFBDA-A39C-479F-AA71-CF3BDCD1B8CC}">
      <dsp:nvSpPr>
        <dsp:cNvPr id="0" name=""/>
        <dsp:cNvSpPr/>
      </dsp:nvSpPr>
      <dsp:spPr>
        <a:xfrm>
          <a:off x="7632426" y="2387809"/>
          <a:ext cx="1148792" cy="1190705"/>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Natural</a:t>
          </a:r>
        </a:p>
      </dsp:txBody>
      <dsp:txXfrm>
        <a:off x="7632426" y="2387809"/>
        <a:ext cx="1148792" cy="119070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902EFE-1F8C-4086-B1FE-F47CA3264C3E}" type="datetimeFigureOut">
              <a:rPr lang="en-GB" smtClean="0"/>
              <a:t>21/04/2022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6BF742-2E25-4BAB-99FB-6874DB730910}" type="slidenum">
              <a:rPr lang="en-GB" smtClean="0"/>
              <a:t>‹#›</a:t>
            </a:fld>
            <a:endParaRPr lang="en-GB"/>
          </a:p>
        </p:txBody>
      </p:sp>
    </p:spTree>
    <p:extLst>
      <p:ext uri="{BB962C8B-B14F-4D97-AF65-F5344CB8AC3E}">
        <p14:creationId xmlns:p14="http://schemas.microsoft.com/office/powerpoint/2010/main" val="66008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integratedreporting.org/profile/professor-mervyn-e-king/"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integratedreporting.org/profile/paul-druckman-chief-executive-officer/"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GB" dirty="0"/>
          </a:p>
        </p:txBody>
      </p:sp>
      <p:sp>
        <p:nvSpPr>
          <p:cNvPr id="4" name="Slide Number Placeholder 3"/>
          <p:cNvSpPr>
            <a:spLocks noGrp="1"/>
          </p:cNvSpPr>
          <p:nvPr>
            <p:ph type="sldNum" sz="quarter" idx="10"/>
          </p:nvPr>
        </p:nvSpPr>
        <p:spPr/>
        <p:txBody>
          <a:bodyPr/>
          <a:lstStyle/>
          <a:p>
            <a:pPr algn="l" rtl="0"/>
            <a:fld id="{9A6BF742-2E25-4BAB-99FB-6874DB730910}" type="slidenum">
              <a:rPr lang="en-GB" smtClean="0"/>
              <a:t>2</a:t>
            </a:fld>
            <a:endParaRPr lang="en-GB"/>
          </a:p>
        </p:txBody>
      </p:sp>
    </p:spTree>
    <p:extLst>
      <p:ext uri="{BB962C8B-B14F-4D97-AF65-F5344CB8AC3E}">
        <p14:creationId xmlns:p14="http://schemas.microsoft.com/office/powerpoint/2010/main" val="2715478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GB"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DCC5DE75-BE63-4582-A06C-7119DFAFEF45}" type="slidenum">
              <a:rPr lang="en-AU" smtClean="0"/>
              <a:t>18</a:t>
            </a:fld>
            <a:endParaRPr lang="en-AU"/>
          </a:p>
        </p:txBody>
      </p:sp>
    </p:spTree>
    <p:extLst>
      <p:ext uri="{BB962C8B-B14F-4D97-AF65-F5344CB8AC3E}">
        <p14:creationId xmlns:p14="http://schemas.microsoft.com/office/powerpoint/2010/main" val="1777911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GB"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DCC5DE75-BE63-4582-A06C-7119DFAFEF45}" type="slidenum">
              <a:rPr lang="en-AU" smtClean="0"/>
              <a:t>19</a:t>
            </a:fld>
            <a:endParaRPr lang="en-AU"/>
          </a:p>
        </p:txBody>
      </p:sp>
    </p:spTree>
    <p:extLst>
      <p:ext uri="{BB962C8B-B14F-4D97-AF65-F5344CB8AC3E}">
        <p14:creationId xmlns:p14="http://schemas.microsoft.com/office/powerpoint/2010/main" val="3359629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GB"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DCC5DE75-BE63-4582-A06C-7119DFAFEF45}" type="slidenum">
              <a:rPr lang="en-AU" smtClean="0"/>
              <a:t>20</a:t>
            </a:fld>
            <a:endParaRPr lang="en-AU"/>
          </a:p>
        </p:txBody>
      </p:sp>
    </p:spTree>
    <p:extLst>
      <p:ext uri="{BB962C8B-B14F-4D97-AF65-F5344CB8AC3E}">
        <p14:creationId xmlns:p14="http://schemas.microsoft.com/office/powerpoint/2010/main" val="2404084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GB"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DCC5DE75-BE63-4582-A06C-7119DFAFEF45}" type="slidenum">
              <a:rPr lang="en-AU" smtClean="0"/>
              <a:t>22</a:t>
            </a:fld>
            <a:endParaRPr lang="en-AU"/>
          </a:p>
        </p:txBody>
      </p:sp>
    </p:spTree>
    <p:extLst>
      <p:ext uri="{BB962C8B-B14F-4D97-AF65-F5344CB8AC3E}">
        <p14:creationId xmlns:p14="http://schemas.microsoft.com/office/powerpoint/2010/main" val="1917361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GB"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DCC5DE75-BE63-4582-A06C-7119DFAFEF45}" type="slidenum">
              <a:rPr lang="en-AU" smtClean="0"/>
              <a:t>24</a:t>
            </a:fld>
            <a:endParaRPr lang="en-AU"/>
          </a:p>
        </p:txBody>
      </p:sp>
    </p:spTree>
    <p:extLst>
      <p:ext uri="{BB962C8B-B14F-4D97-AF65-F5344CB8AC3E}">
        <p14:creationId xmlns:p14="http://schemas.microsoft.com/office/powerpoint/2010/main" val="1790426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GB" dirty="0"/>
          </a:p>
        </p:txBody>
      </p:sp>
      <p:sp>
        <p:nvSpPr>
          <p:cNvPr id="4" name="Slide Number Placeholder 3"/>
          <p:cNvSpPr>
            <a:spLocks noGrp="1"/>
          </p:cNvSpPr>
          <p:nvPr>
            <p:ph type="sldNum" sz="quarter" idx="10"/>
          </p:nvPr>
        </p:nvSpPr>
        <p:spPr/>
        <p:txBody>
          <a:bodyPr/>
          <a:lstStyle/>
          <a:p>
            <a:pPr algn="l" rtl="0"/>
            <a:fld id="{9A6BF742-2E25-4BAB-99FB-6874DB730910}" type="slidenum">
              <a:rPr lang="en-GB" smtClean="0"/>
              <a:t>25</a:t>
            </a:fld>
            <a:endParaRPr lang="en-GB"/>
          </a:p>
        </p:txBody>
      </p:sp>
    </p:spTree>
    <p:extLst>
      <p:ext uri="{BB962C8B-B14F-4D97-AF65-F5344CB8AC3E}">
        <p14:creationId xmlns:p14="http://schemas.microsoft.com/office/powerpoint/2010/main" val="3280205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GB" dirty="0"/>
          </a:p>
        </p:txBody>
      </p:sp>
      <p:sp>
        <p:nvSpPr>
          <p:cNvPr id="4" name="Slide Number Placeholder 3"/>
          <p:cNvSpPr>
            <a:spLocks noGrp="1"/>
          </p:cNvSpPr>
          <p:nvPr>
            <p:ph type="sldNum" sz="quarter" idx="10"/>
          </p:nvPr>
        </p:nvSpPr>
        <p:spPr/>
        <p:txBody>
          <a:bodyPr/>
          <a:lstStyle/>
          <a:p>
            <a:pPr algn="l" rtl="0"/>
            <a:fld id="{9A6BF742-2E25-4BAB-99FB-6874DB730910}" type="slidenum">
              <a:rPr lang="en-GB" smtClean="0"/>
              <a:t>27</a:t>
            </a:fld>
            <a:endParaRPr lang="en-GB"/>
          </a:p>
        </p:txBody>
      </p:sp>
    </p:spTree>
    <p:extLst>
      <p:ext uri="{BB962C8B-B14F-4D97-AF65-F5344CB8AC3E}">
        <p14:creationId xmlns:p14="http://schemas.microsoft.com/office/powerpoint/2010/main" val="2916335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sz="700" b="0" i="0" kern="1200" dirty="0">
                <a:solidFill>
                  <a:schemeClr val="tx1"/>
                </a:solidFill>
                <a:effectLst/>
                <a:latin typeface="+mn-lt"/>
                <a:ea typeface="+mn-ea"/>
                <a:cs typeface="+mn-cs"/>
              </a:rPr>
              <a:t>Міжнародна рада інтегрованої звітності (IIRC) – це глобальна коаліція регуляторів, інвесторів, компаній, установників стандартів, бухгалтерів та неурядових організацій. Коаліція сприяє комунікації щодо створення вартості як наступного кроку в еволюції корпоративної звітності. IIRC очолює</a:t>
            </a:r>
            <a:r>
              <a:rPr lang="en-GB" sz="700" b="0" i="0" u="none" strike="noStrike" kern="1200" dirty="0">
                <a:solidFill>
                  <a:schemeClr val="tx1"/>
                </a:solidFill>
                <a:effectLst/>
                <a:latin typeface="+mn-lt"/>
                <a:ea typeface="+mn-ea"/>
                <a:cs typeface="+mn-cs"/>
                <a:hlinkClick r:id="rId3" tooltip="Mervyn E. King, Judge Professor"/>
              </a:rPr>
              <a:t>Професор Мервін Кінг</a:t>
            </a:r>
            <a:r>
              <a:rPr lang="en-GB" sz="700" b="0" i="0" kern="1200" dirty="0">
                <a:solidFill>
                  <a:schemeClr val="tx1"/>
                </a:solidFill>
                <a:effectLst/>
                <a:latin typeface="+mn-lt"/>
                <a:ea typeface="+mn-ea"/>
                <a:cs typeface="+mn-cs"/>
              </a:rPr>
              <a:t>і</a:t>
            </a:r>
            <a:r>
              <a:rPr lang="en-GB" sz="700" b="0" i="0" u="none" strike="noStrike" kern="1200" dirty="0">
                <a:solidFill>
                  <a:schemeClr val="tx1"/>
                </a:solidFill>
                <a:effectLst/>
                <a:latin typeface="+mn-lt"/>
                <a:ea typeface="+mn-ea"/>
                <a:cs typeface="+mn-cs"/>
                <a:hlinkClick r:id="rId4" tooltip="Paul Druckman"/>
              </a:rPr>
              <a:t>Павло</a:t>
            </a:r>
            <a:r>
              <a:rPr lang="en-GB" sz="700" b="0" i="0" u="none" strike="noStrike" kern="1200" dirty="0" err="1">
                <a:solidFill>
                  <a:schemeClr val="tx1"/>
                </a:solidFill>
                <a:effectLst/>
                <a:latin typeface="+mn-lt"/>
                <a:ea typeface="+mn-ea"/>
                <a:cs typeface="+mn-cs"/>
                <a:hlinkClick r:id="rId4" tooltip="Paul Druckman"/>
              </a:rPr>
              <a:t>Друкмен</a:t>
            </a:r>
            <a:r>
              <a:rPr lang="en-GB" sz="700" b="0" i="0" kern="1200" dirty="0">
                <a:solidFill>
                  <a:schemeClr val="tx1"/>
                </a:solidFill>
                <a:effectLst/>
                <a:latin typeface="+mn-lt"/>
                <a:ea typeface="+mn-ea"/>
                <a:cs typeface="+mn-cs"/>
              </a:rPr>
              <a:t>є головним виконавчим директором.</a:t>
            </a:r>
          </a:p>
          <a:p>
            <a:pPr algn="l" rtl="0"/>
            <a:endParaRPr lang="en-GB" sz="700" b="0" i="0" kern="1200" dirty="0">
              <a:solidFill>
                <a:schemeClr val="tx1"/>
              </a:solidFill>
              <a:effectLst/>
              <a:latin typeface="+mn-lt"/>
              <a:ea typeface="+mn-ea"/>
              <a:cs typeface="+mn-cs"/>
            </a:endParaRPr>
          </a:p>
          <a:p>
            <a:pPr algn="l" rtl="0"/>
            <a:r>
              <a:rPr lang="en-GB" sz="700" b="0" i="0" kern="1200" dirty="0">
                <a:solidFill>
                  <a:schemeClr val="tx1"/>
                </a:solidFill>
                <a:effectLst/>
                <a:latin typeface="+mn-lt"/>
                <a:ea typeface="+mn-ea"/>
                <a:cs typeface="+mn-cs"/>
              </a:rPr>
              <a:t>Місія IIRC полягає в тому, щоб створити інтегровану звітність і мислення в рамках основної бізнес-практики як норму в державному та приватному секторах.</a:t>
            </a:r>
            <a:endParaRPr lang="en-GB" sz="700" dirty="0"/>
          </a:p>
        </p:txBody>
      </p:sp>
      <p:sp>
        <p:nvSpPr>
          <p:cNvPr id="4" name="Slide Number Placeholder 3"/>
          <p:cNvSpPr>
            <a:spLocks noGrp="1"/>
          </p:cNvSpPr>
          <p:nvPr>
            <p:ph type="sldNum" sz="quarter" idx="10"/>
          </p:nvPr>
        </p:nvSpPr>
        <p:spPr/>
        <p:txBody>
          <a:bodyPr/>
          <a:lstStyle/>
          <a:p>
            <a:pPr algn="l" rtl="0"/>
            <a:fld id="{9A6BF742-2E25-4BAB-99FB-6874DB730910}" type="slidenum">
              <a:rPr lang="en-GB" smtClean="0"/>
              <a:t>3</a:t>
            </a:fld>
            <a:endParaRPr lang="en-GB"/>
          </a:p>
        </p:txBody>
      </p:sp>
    </p:spTree>
    <p:extLst>
      <p:ext uri="{BB962C8B-B14F-4D97-AF65-F5344CB8AC3E}">
        <p14:creationId xmlns:p14="http://schemas.microsoft.com/office/powerpoint/2010/main" val="3422091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sz="1200" b="1" i="0" kern="1200" dirty="0">
                <a:solidFill>
                  <a:schemeClr val="tx1"/>
                </a:solidFill>
                <a:effectLst/>
                <a:latin typeface="+mn-lt"/>
                <a:ea typeface="+mn-ea"/>
                <a:cs typeface="+mn-cs"/>
              </a:rPr>
              <a:t>ЕНРІКЕ</a:t>
            </a:r>
          </a:p>
        </p:txBody>
      </p:sp>
      <p:sp>
        <p:nvSpPr>
          <p:cNvPr id="4" name="Slide Number Placeholder 3"/>
          <p:cNvSpPr>
            <a:spLocks noGrp="1"/>
          </p:cNvSpPr>
          <p:nvPr>
            <p:ph type="sldNum" sz="quarter" idx="10"/>
          </p:nvPr>
        </p:nvSpPr>
        <p:spPr/>
        <p:txBody>
          <a:bodyPr/>
          <a:lstStyle/>
          <a:p>
            <a:pPr algn="l" rtl="0"/>
            <a:fld id="{DCC5DE75-BE63-4582-A06C-7119DFAFEF45}" type="slidenum">
              <a:rPr lang="en-AU" smtClean="0"/>
              <a:t>4</a:t>
            </a:fld>
            <a:endParaRPr lang="en-AU"/>
          </a:p>
        </p:txBody>
      </p:sp>
    </p:spTree>
    <p:extLst>
      <p:ext uri="{BB962C8B-B14F-4D97-AF65-F5344CB8AC3E}">
        <p14:creationId xmlns:p14="http://schemas.microsoft.com/office/powerpoint/2010/main" val="1453275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Потрібен дизайн</a:t>
            </a:r>
          </a:p>
        </p:txBody>
      </p:sp>
      <p:sp>
        <p:nvSpPr>
          <p:cNvPr id="4" name="Slide Number Placeholder 3"/>
          <p:cNvSpPr>
            <a:spLocks noGrp="1"/>
          </p:cNvSpPr>
          <p:nvPr>
            <p:ph type="sldNum" sz="quarter" idx="10"/>
          </p:nvPr>
        </p:nvSpPr>
        <p:spPr/>
        <p:txBody>
          <a:bodyPr/>
          <a:lstStyle/>
          <a:p>
            <a:pPr algn="l" rtl="0"/>
            <a:fld id="{9A6BF742-2E25-4BAB-99FB-6874DB730910}" type="slidenum">
              <a:rPr lang="en-GB" smtClean="0"/>
              <a:t>5</a:t>
            </a:fld>
            <a:endParaRPr lang="en-GB"/>
          </a:p>
        </p:txBody>
      </p:sp>
    </p:spTree>
    <p:extLst>
      <p:ext uri="{BB962C8B-B14F-4D97-AF65-F5344CB8AC3E}">
        <p14:creationId xmlns:p14="http://schemas.microsoft.com/office/powerpoint/2010/main" val="3681328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GB" dirty="0"/>
          </a:p>
        </p:txBody>
      </p:sp>
      <p:sp>
        <p:nvSpPr>
          <p:cNvPr id="4" name="Slide Number Placeholder 3"/>
          <p:cNvSpPr>
            <a:spLocks noGrp="1"/>
          </p:cNvSpPr>
          <p:nvPr>
            <p:ph type="sldNum" sz="quarter" idx="10"/>
          </p:nvPr>
        </p:nvSpPr>
        <p:spPr/>
        <p:txBody>
          <a:bodyPr/>
          <a:lstStyle/>
          <a:p>
            <a:pPr algn="l" rtl="0"/>
            <a:fld id="{9A6BF742-2E25-4BAB-99FB-6874DB730910}" type="slidenum">
              <a:rPr lang="en-GB" smtClean="0"/>
              <a:t>6</a:t>
            </a:fld>
            <a:endParaRPr lang="en-GB"/>
          </a:p>
        </p:txBody>
      </p:sp>
    </p:spTree>
    <p:extLst>
      <p:ext uri="{BB962C8B-B14F-4D97-AF65-F5344CB8AC3E}">
        <p14:creationId xmlns:p14="http://schemas.microsoft.com/office/powerpoint/2010/main" val="24248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GB" dirty="0"/>
          </a:p>
        </p:txBody>
      </p:sp>
      <p:sp>
        <p:nvSpPr>
          <p:cNvPr id="4" name="Slide Number Placeholder 3"/>
          <p:cNvSpPr>
            <a:spLocks noGrp="1"/>
          </p:cNvSpPr>
          <p:nvPr>
            <p:ph type="sldNum" sz="quarter" idx="10"/>
          </p:nvPr>
        </p:nvSpPr>
        <p:spPr/>
        <p:txBody>
          <a:bodyPr/>
          <a:lstStyle/>
          <a:p>
            <a:pPr algn="l" rtl="0"/>
            <a:fld id="{9A6BF742-2E25-4BAB-99FB-6874DB730910}" type="slidenum">
              <a:rPr lang="en-GB" smtClean="0"/>
              <a:t>7</a:t>
            </a:fld>
            <a:endParaRPr lang="en-GB"/>
          </a:p>
        </p:txBody>
      </p:sp>
    </p:spTree>
    <p:extLst>
      <p:ext uri="{BB962C8B-B14F-4D97-AF65-F5344CB8AC3E}">
        <p14:creationId xmlns:p14="http://schemas.microsoft.com/office/powerpoint/2010/main" val="755007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a:solidFill>
                  <a:schemeClr val="tx1"/>
                </a:solidFill>
                <a:latin typeface="+mn-lt"/>
                <a:cs typeface="Arial" pitchFamily="34" charset="0"/>
              </a:rPr>
              <a:t>&lt;IR&gt; переміщує фокус на стратегію та орієнтацію на майбутнє, відновлюючи поточну невідповідність між тим, що повідомляється, і факторами, які впливають на вартість. &lt;IR&gt; гарантує, що питання, що мають центральне значення, привертають увагу, на яку вони заслуговують, дозволяючи інвесторам мати інформацію, необхідну, щоб отримати чітке уявлення про довгострокову перспективу. Наразі ринки капіталу компенсують відсутність цієї інформації шляхом встановлення цін на ризики, якими цілком можна адекватно управляти.</a:t>
            </a:r>
            <a:endParaRPr lang="en-GB" sz="1200" b="0" dirty="0">
              <a:solidFill>
                <a:schemeClr val="tx1"/>
              </a:solidFill>
              <a:latin typeface="+mn-lt"/>
              <a:cs typeface="Arial" pitchFamily="34" charset="0"/>
            </a:endParaRPr>
          </a:p>
          <a:p>
            <a:pPr algn="l" rtl="0"/>
            <a:endParaRPr lang="en-GB" dirty="0"/>
          </a:p>
        </p:txBody>
      </p:sp>
      <p:sp>
        <p:nvSpPr>
          <p:cNvPr id="4" name="Slide Number Placeholder 3"/>
          <p:cNvSpPr>
            <a:spLocks noGrp="1"/>
          </p:cNvSpPr>
          <p:nvPr>
            <p:ph type="sldNum" sz="quarter" idx="10"/>
          </p:nvPr>
        </p:nvSpPr>
        <p:spPr/>
        <p:txBody>
          <a:bodyPr/>
          <a:lstStyle/>
          <a:p>
            <a:pPr algn="l" rtl="0"/>
            <a:fld id="{9A6BF742-2E25-4BAB-99FB-6874DB730910}" type="slidenum">
              <a:rPr lang="en-GB" smtClean="0"/>
              <a:t>14</a:t>
            </a:fld>
            <a:endParaRPr lang="en-GB"/>
          </a:p>
        </p:txBody>
      </p:sp>
    </p:spTree>
    <p:extLst>
      <p:ext uri="{BB962C8B-B14F-4D97-AF65-F5344CB8AC3E}">
        <p14:creationId xmlns:p14="http://schemas.microsoft.com/office/powerpoint/2010/main" val="3589210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GB" dirty="0"/>
          </a:p>
        </p:txBody>
      </p:sp>
      <p:sp>
        <p:nvSpPr>
          <p:cNvPr id="4" name="Slide Number Placeholder 3"/>
          <p:cNvSpPr>
            <a:spLocks noGrp="1"/>
          </p:cNvSpPr>
          <p:nvPr>
            <p:ph type="sldNum" sz="quarter" idx="10"/>
          </p:nvPr>
        </p:nvSpPr>
        <p:spPr/>
        <p:txBody>
          <a:bodyPr/>
          <a:lstStyle/>
          <a:p>
            <a:pPr algn="l" rtl="0"/>
            <a:fld id="{15D92849-6188-4FC0-86FD-5EF9C8090FC6}" type="slidenum">
              <a:rPr lang="en-GB" smtClean="0"/>
              <a:t>15</a:t>
            </a:fld>
            <a:endParaRPr lang="en-GB"/>
          </a:p>
        </p:txBody>
      </p:sp>
    </p:spTree>
    <p:extLst>
      <p:ext uri="{BB962C8B-B14F-4D97-AF65-F5344CB8AC3E}">
        <p14:creationId xmlns:p14="http://schemas.microsoft.com/office/powerpoint/2010/main" val="3782879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GB" dirty="0"/>
          </a:p>
        </p:txBody>
      </p:sp>
      <p:sp>
        <p:nvSpPr>
          <p:cNvPr id="4" name="Slide Number Placeholder 3"/>
          <p:cNvSpPr>
            <a:spLocks noGrp="1"/>
          </p:cNvSpPr>
          <p:nvPr>
            <p:ph type="sldNum" sz="quarter" idx="10"/>
          </p:nvPr>
        </p:nvSpPr>
        <p:spPr/>
        <p:txBody>
          <a:bodyPr/>
          <a:lstStyle/>
          <a:p>
            <a:pPr algn="l" rtl="0"/>
            <a:fld id="{9A6BF742-2E25-4BAB-99FB-6874DB730910}" type="slidenum">
              <a:rPr lang="en-GB" smtClean="0">
                <a:solidFill>
                  <a:prstClr val="black"/>
                </a:solidFill>
              </a:rPr>
              <a:pPr algn="l" rtl="0"/>
              <a:t>17</a:t>
            </a:fld>
            <a:endParaRPr lang="en-GB">
              <a:solidFill>
                <a:prstClr val="black"/>
              </a:solidFill>
            </a:endParaRPr>
          </a:p>
        </p:txBody>
      </p:sp>
    </p:spTree>
    <p:extLst>
      <p:ext uri="{BB962C8B-B14F-4D97-AF65-F5344CB8AC3E}">
        <p14:creationId xmlns:p14="http://schemas.microsoft.com/office/powerpoint/2010/main" val="7969209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On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flipH="1">
            <a:off x="3995934" y="987574"/>
            <a:ext cx="5167953" cy="4158307"/>
          </a:xfrm>
          <a:custGeom>
            <a:avLst/>
            <a:gdLst>
              <a:gd name="connsiteX0" fmla="*/ 0 w 5140325"/>
              <a:gd name="connsiteY0" fmla="*/ 0 h 4152900"/>
              <a:gd name="connsiteX1" fmla="*/ 3063875 w 5140325"/>
              <a:gd name="connsiteY1" fmla="*/ 0 h 4152900"/>
              <a:gd name="connsiteX2" fmla="*/ 5140325 w 5140325"/>
              <a:gd name="connsiteY2" fmla="*/ 2076450 h 4152900"/>
              <a:gd name="connsiteX3" fmla="*/ 3063875 w 5140325"/>
              <a:gd name="connsiteY3" fmla="*/ 4152900 h 4152900"/>
              <a:gd name="connsiteX4" fmla="*/ 0 w 5140325"/>
              <a:gd name="connsiteY4" fmla="*/ 4152900 h 4152900"/>
              <a:gd name="connsiteX5" fmla="*/ 0 w 5140325"/>
              <a:gd name="connsiteY5" fmla="*/ 0 h 4152900"/>
              <a:gd name="connsiteX0" fmla="*/ 0 w 3063875"/>
              <a:gd name="connsiteY0" fmla="*/ 0 h 4152900"/>
              <a:gd name="connsiteX1" fmla="*/ 3063875 w 3063875"/>
              <a:gd name="connsiteY1" fmla="*/ 0 h 4152900"/>
              <a:gd name="connsiteX2" fmla="*/ 2672255 w 3063875"/>
              <a:gd name="connsiteY2" fmla="*/ 1558560 h 4152900"/>
              <a:gd name="connsiteX3" fmla="*/ 3063875 w 3063875"/>
              <a:gd name="connsiteY3" fmla="*/ 4152900 h 4152900"/>
              <a:gd name="connsiteX4" fmla="*/ 0 w 3063875"/>
              <a:gd name="connsiteY4" fmla="*/ 4152900 h 4152900"/>
              <a:gd name="connsiteX5" fmla="*/ 0 w 3063875"/>
              <a:gd name="connsiteY5" fmla="*/ 0 h 4152900"/>
              <a:gd name="connsiteX0" fmla="*/ 0 w 4083472"/>
              <a:gd name="connsiteY0" fmla="*/ 0 h 4152900"/>
              <a:gd name="connsiteX1" fmla="*/ 4083472 w 4083472"/>
              <a:gd name="connsiteY1" fmla="*/ 0 h 4152900"/>
              <a:gd name="connsiteX2" fmla="*/ 2672255 w 4083472"/>
              <a:gd name="connsiteY2" fmla="*/ 1558560 h 4152900"/>
              <a:gd name="connsiteX3" fmla="*/ 3063875 w 4083472"/>
              <a:gd name="connsiteY3" fmla="*/ 4152900 h 4152900"/>
              <a:gd name="connsiteX4" fmla="*/ 0 w 4083472"/>
              <a:gd name="connsiteY4" fmla="*/ 4152900 h 4152900"/>
              <a:gd name="connsiteX5" fmla="*/ 0 w 4083472"/>
              <a:gd name="connsiteY5" fmla="*/ 0 h 4152900"/>
              <a:gd name="connsiteX0" fmla="*/ 0 w 5062608"/>
              <a:gd name="connsiteY0" fmla="*/ 0 h 4152900"/>
              <a:gd name="connsiteX1" fmla="*/ 4083472 w 5062608"/>
              <a:gd name="connsiteY1" fmla="*/ 0 h 4152900"/>
              <a:gd name="connsiteX2" fmla="*/ 2672255 w 5062608"/>
              <a:gd name="connsiteY2" fmla="*/ 1558560 h 4152900"/>
              <a:gd name="connsiteX3" fmla="*/ 5062608 w 5062608"/>
              <a:gd name="connsiteY3" fmla="*/ 4152900 h 4152900"/>
              <a:gd name="connsiteX4" fmla="*/ 0 w 5062608"/>
              <a:gd name="connsiteY4" fmla="*/ 4152900 h 4152900"/>
              <a:gd name="connsiteX5" fmla="*/ 0 w 5062608"/>
              <a:gd name="connsiteY5" fmla="*/ 0 h 4152900"/>
              <a:gd name="connsiteX0" fmla="*/ 0 w 5081658"/>
              <a:gd name="connsiteY0" fmla="*/ 0 h 4152900"/>
              <a:gd name="connsiteX1" fmla="*/ 4083472 w 5081658"/>
              <a:gd name="connsiteY1" fmla="*/ 0 h 4152900"/>
              <a:gd name="connsiteX2" fmla="*/ 2672255 w 5081658"/>
              <a:gd name="connsiteY2" fmla="*/ 1558560 h 4152900"/>
              <a:gd name="connsiteX3" fmla="*/ 5081658 w 5081658"/>
              <a:gd name="connsiteY3" fmla="*/ 4150519 h 4152900"/>
              <a:gd name="connsiteX4" fmla="*/ 0 w 5081658"/>
              <a:gd name="connsiteY4" fmla="*/ 4152900 h 4152900"/>
              <a:gd name="connsiteX5" fmla="*/ 0 w 5081658"/>
              <a:gd name="connsiteY5" fmla="*/ 0 h 4152900"/>
              <a:gd name="connsiteX0" fmla="*/ 0 w 5081658"/>
              <a:gd name="connsiteY0" fmla="*/ 0 h 4152900"/>
              <a:gd name="connsiteX1" fmla="*/ 4083472 w 5081658"/>
              <a:gd name="connsiteY1" fmla="*/ 0 h 4152900"/>
              <a:gd name="connsiteX2" fmla="*/ 2655586 w 5081658"/>
              <a:gd name="connsiteY2" fmla="*/ 1563323 h 4152900"/>
              <a:gd name="connsiteX3" fmla="*/ 5081658 w 5081658"/>
              <a:gd name="connsiteY3" fmla="*/ 4150519 h 4152900"/>
              <a:gd name="connsiteX4" fmla="*/ 0 w 5081658"/>
              <a:gd name="connsiteY4" fmla="*/ 4152900 h 4152900"/>
              <a:gd name="connsiteX5" fmla="*/ 0 w 5081658"/>
              <a:gd name="connsiteY5" fmla="*/ 0 h 4152900"/>
              <a:gd name="connsiteX0" fmla="*/ 0 w 5081658"/>
              <a:gd name="connsiteY0" fmla="*/ 0 h 4152900"/>
              <a:gd name="connsiteX1" fmla="*/ 4083472 w 5081658"/>
              <a:gd name="connsiteY1" fmla="*/ 0 h 4152900"/>
              <a:gd name="connsiteX2" fmla="*/ 2665111 w 5081658"/>
              <a:gd name="connsiteY2" fmla="*/ 1556179 h 4152900"/>
              <a:gd name="connsiteX3" fmla="*/ 5081658 w 5081658"/>
              <a:gd name="connsiteY3" fmla="*/ 4150519 h 4152900"/>
              <a:gd name="connsiteX4" fmla="*/ 0 w 5081658"/>
              <a:gd name="connsiteY4" fmla="*/ 4152900 h 4152900"/>
              <a:gd name="connsiteX5" fmla="*/ 0 w 5081658"/>
              <a:gd name="connsiteY5" fmla="*/ 0 h 4152900"/>
              <a:gd name="connsiteX0" fmla="*/ 0 w 5081658"/>
              <a:gd name="connsiteY0" fmla="*/ 0 h 4152900"/>
              <a:gd name="connsiteX1" fmla="*/ 4083472 w 5081658"/>
              <a:gd name="connsiteY1" fmla="*/ 0 h 4152900"/>
              <a:gd name="connsiteX2" fmla="*/ 2657967 w 5081658"/>
              <a:gd name="connsiteY2" fmla="*/ 1558560 h 4152900"/>
              <a:gd name="connsiteX3" fmla="*/ 5081658 w 5081658"/>
              <a:gd name="connsiteY3" fmla="*/ 4150519 h 4152900"/>
              <a:gd name="connsiteX4" fmla="*/ 0 w 5081658"/>
              <a:gd name="connsiteY4" fmla="*/ 4152900 h 4152900"/>
              <a:gd name="connsiteX5" fmla="*/ 0 w 5081658"/>
              <a:gd name="connsiteY5" fmla="*/ 0 h 4152900"/>
              <a:gd name="connsiteX0" fmla="*/ 0 w 5081658"/>
              <a:gd name="connsiteY0" fmla="*/ 0 h 4152900"/>
              <a:gd name="connsiteX1" fmla="*/ 4083472 w 5081658"/>
              <a:gd name="connsiteY1" fmla="*/ 0 h 4152900"/>
              <a:gd name="connsiteX2" fmla="*/ 2657967 w 5081658"/>
              <a:gd name="connsiteY2" fmla="*/ 1558560 h 4152900"/>
              <a:gd name="connsiteX3" fmla="*/ 2964656 w 5081658"/>
              <a:gd name="connsiteY3" fmla="*/ 1885950 h 4152900"/>
              <a:gd name="connsiteX4" fmla="*/ 5081658 w 5081658"/>
              <a:gd name="connsiteY4" fmla="*/ 4150519 h 4152900"/>
              <a:gd name="connsiteX5" fmla="*/ 0 w 5081658"/>
              <a:gd name="connsiteY5" fmla="*/ 4152900 h 4152900"/>
              <a:gd name="connsiteX6" fmla="*/ 0 w 5081658"/>
              <a:gd name="connsiteY6" fmla="*/ 0 h 4152900"/>
              <a:gd name="connsiteX0" fmla="*/ 0 w 5081658"/>
              <a:gd name="connsiteY0" fmla="*/ 0 h 4152900"/>
              <a:gd name="connsiteX1" fmla="*/ 4083472 w 5081658"/>
              <a:gd name="connsiteY1" fmla="*/ 0 h 4152900"/>
              <a:gd name="connsiteX2" fmla="*/ 2657967 w 5081658"/>
              <a:gd name="connsiteY2" fmla="*/ 1558560 h 4152900"/>
              <a:gd name="connsiteX3" fmla="*/ 2928937 w 5081658"/>
              <a:gd name="connsiteY3" fmla="*/ 1955006 h 4152900"/>
              <a:gd name="connsiteX4" fmla="*/ 5081658 w 5081658"/>
              <a:gd name="connsiteY4" fmla="*/ 4150519 h 4152900"/>
              <a:gd name="connsiteX5" fmla="*/ 0 w 5081658"/>
              <a:gd name="connsiteY5" fmla="*/ 4152900 h 4152900"/>
              <a:gd name="connsiteX6" fmla="*/ 0 w 5081658"/>
              <a:gd name="connsiteY6" fmla="*/ 0 h 4152900"/>
              <a:gd name="connsiteX0" fmla="*/ 0 w 5081658"/>
              <a:gd name="connsiteY0" fmla="*/ 0 h 4152900"/>
              <a:gd name="connsiteX1" fmla="*/ 4083472 w 5081658"/>
              <a:gd name="connsiteY1" fmla="*/ 0 h 4152900"/>
              <a:gd name="connsiteX2" fmla="*/ 2657967 w 5081658"/>
              <a:gd name="connsiteY2" fmla="*/ 1558560 h 4152900"/>
              <a:gd name="connsiteX3" fmla="*/ 2762250 w 5081658"/>
              <a:gd name="connsiteY3" fmla="*/ 1712119 h 4152900"/>
              <a:gd name="connsiteX4" fmla="*/ 2928937 w 5081658"/>
              <a:gd name="connsiteY4" fmla="*/ 1955006 h 4152900"/>
              <a:gd name="connsiteX5" fmla="*/ 5081658 w 5081658"/>
              <a:gd name="connsiteY5" fmla="*/ 4150519 h 4152900"/>
              <a:gd name="connsiteX6" fmla="*/ 0 w 5081658"/>
              <a:gd name="connsiteY6" fmla="*/ 4152900 h 4152900"/>
              <a:gd name="connsiteX7" fmla="*/ 0 w 5081658"/>
              <a:gd name="connsiteY7" fmla="*/ 0 h 4152900"/>
              <a:gd name="connsiteX0" fmla="*/ 0 w 5081658"/>
              <a:gd name="connsiteY0" fmla="*/ 0 h 4152900"/>
              <a:gd name="connsiteX1" fmla="*/ 4083472 w 5081658"/>
              <a:gd name="connsiteY1" fmla="*/ 0 h 4152900"/>
              <a:gd name="connsiteX2" fmla="*/ 2762250 w 5081658"/>
              <a:gd name="connsiteY2" fmla="*/ 1445419 h 4152900"/>
              <a:gd name="connsiteX3" fmla="*/ 2657967 w 5081658"/>
              <a:gd name="connsiteY3" fmla="*/ 1558560 h 4152900"/>
              <a:gd name="connsiteX4" fmla="*/ 2762250 w 5081658"/>
              <a:gd name="connsiteY4" fmla="*/ 1712119 h 4152900"/>
              <a:gd name="connsiteX5" fmla="*/ 2928937 w 5081658"/>
              <a:gd name="connsiteY5" fmla="*/ 1955006 h 4152900"/>
              <a:gd name="connsiteX6" fmla="*/ 5081658 w 5081658"/>
              <a:gd name="connsiteY6" fmla="*/ 4150519 h 4152900"/>
              <a:gd name="connsiteX7" fmla="*/ 0 w 5081658"/>
              <a:gd name="connsiteY7" fmla="*/ 4152900 h 4152900"/>
              <a:gd name="connsiteX8" fmla="*/ 0 w 5081658"/>
              <a:gd name="connsiteY8" fmla="*/ 0 h 4152900"/>
              <a:gd name="connsiteX0" fmla="*/ 0 w 5081658"/>
              <a:gd name="connsiteY0" fmla="*/ 0 h 4152900"/>
              <a:gd name="connsiteX1" fmla="*/ 4083472 w 5081658"/>
              <a:gd name="connsiteY1" fmla="*/ 0 h 4152900"/>
              <a:gd name="connsiteX2" fmla="*/ 2762250 w 5081658"/>
              <a:gd name="connsiteY2" fmla="*/ 1445419 h 4152900"/>
              <a:gd name="connsiteX3" fmla="*/ 2712244 w 5081658"/>
              <a:gd name="connsiteY3" fmla="*/ 1497806 h 4152900"/>
              <a:gd name="connsiteX4" fmla="*/ 2657967 w 5081658"/>
              <a:gd name="connsiteY4" fmla="*/ 1558560 h 4152900"/>
              <a:gd name="connsiteX5" fmla="*/ 2762250 w 5081658"/>
              <a:gd name="connsiteY5" fmla="*/ 1712119 h 4152900"/>
              <a:gd name="connsiteX6" fmla="*/ 2928937 w 5081658"/>
              <a:gd name="connsiteY6" fmla="*/ 1955006 h 4152900"/>
              <a:gd name="connsiteX7" fmla="*/ 5081658 w 5081658"/>
              <a:gd name="connsiteY7" fmla="*/ 4150519 h 4152900"/>
              <a:gd name="connsiteX8" fmla="*/ 0 w 5081658"/>
              <a:gd name="connsiteY8" fmla="*/ 4152900 h 4152900"/>
              <a:gd name="connsiteX9" fmla="*/ 0 w 5081658"/>
              <a:gd name="connsiteY9" fmla="*/ 0 h 4152900"/>
              <a:gd name="connsiteX0" fmla="*/ 0 w 5081658"/>
              <a:gd name="connsiteY0" fmla="*/ 0 h 4152900"/>
              <a:gd name="connsiteX1" fmla="*/ 4083472 w 5081658"/>
              <a:gd name="connsiteY1" fmla="*/ 0 h 4152900"/>
              <a:gd name="connsiteX2" fmla="*/ 2762250 w 5081658"/>
              <a:gd name="connsiteY2" fmla="*/ 1445419 h 4152900"/>
              <a:gd name="connsiteX3" fmla="*/ 2712244 w 5081658"/>
              <a:gd name="connsiteY3" fmla="*/ 1497806 h 4152900"/>
              <a:gd name="connsiteX4" fmla="*/ 2657967 w 5081658"/>
              <a:gd name="connsiteY4" fmla="*/ 1558560 h 4152900"/>
              <a:gd name="connsiteX5" fmla="*/ 2712244 w 5081658"/>
              <a:gd name="connsiteY5" fmla="*/ 1638300 h 4152900"/>
              <a:gd name="connsiteX6" fmla="*/ 2762250 w 5081658"/>
              <a:gd name="connsiteY6" fmla="*/ 1712119 h 4152900"/>
              <a:gd name="connsiteX7" fmla="*/ 2928937 w 5081658"/>
              <a:gd name="connsiteY7" fmla="*/ 1955006 h 4152900"/>
              <a:gd name="connsiteX8" fmla="*/ 5081658 w 5081658"/>
              <a:gd name="connsiteY8" fmla="*/ 4150519 h 4152900"/>
              <a:gd name="connsiteX9" fmla="*/ 0 w 5081658"/>
              <a:gd name="connsiteY9" fmla="*/ 4152900 h 4152900"/>
              <a:gd name="connsiteX10" fmla="*/ 0 w 5081658"/>
              <a:gd name="connsiteY10" fmla="*/ 0 h 4152900"/>
              <a:gd name="connsiteX0" fmla="*/ 0 w 5081658"/>
              <a:gd name="connsiteY0" fmla="*/ 0 h 4152900"/>
              <a:gd name="connsiteX1" fmla="*/ 4083472 w 5081658"/>
              <a:gd name="connsiteY1" fmla="*/ 0 h 4152900"/>
              <a:gd name="connsiteX2" fmla="*/ 2762250 w 5081658"/>
              <a:gd name="connsiteY2" fmla="*/ 1445419 h 4152900"/>
              <a:gd name="connsiteX3" fmla="*/ 2712244 w 5081658"/>
              <a:gd name="connsiteY3" fmla="*/ 1497806 h 4152900"/>
              <a:gd name="connsiteX4" fmla="*/ 2657967 w 5081658"/>
              <a:gd name="connsiteY4" fmla="*/ 1558560 h 4152900"/>
              <a:gd name="connsiteX5" fmla="*/ 2712244 w 5081658"/>
              <a:gd name="connsiteY5" fmla="*/ 1638300 h 4152900"/>
              <a:gd name="connsiteX6" fmla="*/ 2759869 w 5081658"/>
              <a:gd name="connsiteY6" fmla="*/ 1783557 h 4152900"/>
              <a:gd name="connsiteX7" fmla="*/ 2928937 w 5081658"/>
              <a:gd name="connsiteY7" fmla="*/ 1955006 h 4152900"/>
              <a:gd name="connsiteX8" fmla="*/ 5081658 w 5081658"/>
              <a:gd name="connsiteY8" fmla="*/ 4150519 h 4152900"/>
              <a:gd name="connsiteX9" fmla="*/ 0 w 5081658"/>
              <a:gd name="connsiteY9" fmla="*/ 4152900 h 4152900"/>
              <a:gd name="connsiteX10" fmla="*/ 0 w 5081658"/>
              <a:gd name="connsiteY10" fmla="*/ 0 h 4152900"/>
              <a:gd name="connsiteX0" fmla="*/ 0 w 5081658"/>
              <a:gd name="connsiteY0" fmla="*/ 0 h 4152900"/>
              <a:gd name="connsiteX1" fmla="*/ 4083472 w 5081658"/>
              <a:gd name="connsiteY1" fmla="*/ 0 h 4152900"/>
              <a:gd name="connsiteX2" fmla="*/ 2762250 w 5081658"/>
              <a:gd name="connsiteY2" fmla="*/ 1445419 h 4152900"/>
              <a:gd name="connsiteX3" fmla="*/ 2712244 w 5081658"/>
              <a:gd name="connsiteY3" fmla="*/ 1497806 h 4152900"/>
              <a:gd name="connsiteX4" fmla="*/ 2657967 w 5081658"/>
              <a:gd name="connsiteY4" fmla="*/ 1558560 h 4152900"/>
              <a:gd name="connsiteX5" fmla="*/ 2712244 w 5081658"/>
              <a:gd name="connsiteY5" fmla="*/ 1714500 h 4152900"/>
              <a:gd name="connsiteX6" fmla="*/ 2759869 w 5081658"/>
              <a:gd name="connsiteY6" fmla="*/ 1783557 h 4152900"/>
              <a:gd name="connsiteX7" fmla="*/ 2928937 w 5081658"/>
              <a:gd name="connsiteY7" fmla="*/ 1955006 h 4152900"/>
              <a:gd name="connsiteX8" fmla="*/ 5081658 w 5081658"/>
              <a:gd name="connsiteY8" fmla="*/ 4150519 h 4152900"/>
              <a:gd name="connsiteX9" fmla="*/ 0 w 5081658"/>
              <a:gd name="connsiteY9" fmla="*/ 4152900 h 4152900"/>
              <a:gd name="connsiteX10" fmla="*/ 0 w 5081658"/>
              <a:gd name="connsiteY10" fmla="*/ 0 h 4152900"/>
              <a:gd name="connsiteX0" fmla="*/ 0 w 5081658"/>
              <a:gd name="connsiteY0" fmla="*/ 0 h 4152900"/>
              <a:gd name="connsiteX1" fmla="*/ 4083472 w 5081658"/>
              <a:gd name="connsiteY1" fmla="*/ 0 h 4152900"/>
              <a:gd name="connsiteX2" fmla="*/ 2757488 w 5081658"/>
              <a:gd name="connsiteY2" fmla="*/ 1323975 h 4152900"/>
              <a:gd name="connsiteX3" fmla="*/ 2712244 w 5081658"/>
              <a:gd name="connsiteY3" fmla="*/ 1497806 h 4152900"/>
              <a:gd name="connsiteX4" fmla="*/ 2657967 w 5081658"/>
              <a:gd name="connsiteY4" fmla="*/ 1558560 h 4152900"/>
              <a:gd name="connsiteX5" fmla="*/ 2712244 w 5081658"/>
              <a:gd name="connsiteY5" fmla="*/ 1714500 h 4152900"/>
              <a:gd name="connsiteX6" fmla="*/ 2759869 w 5081658"/>
              <a:gd name="connsiteY6" fmla="*/ 1783557 h 4152900"/>
              <a:gd name="connsiteX7" fmla="*/ 2928937 w 5081658"/>
              <a:gd name="connsiteY7" fmla="*/ 1955006 h 4152900"/>
              <a:gd name="connsiteX8" fmla="*/ 5081658 w 5081658"/>
              <a:gd name="connsiteY8" fmla="*/ 4150519 h 4152900"/>
              <a:gd name="connsiteX9" fmla="*/ 0 w 5081658"/>
              <a:gd name="connsiteY9" fmla="*/ 4152900 h 4152900"/>
              <a:gd name="connsiteX10" fmla="*/ 0 w 5081658"/>
              <a:gd name="connsiteY10" fmla="*/ 0 h 4152900"/>
              <a:gd name="connsiteX0" fmla="*/ 0 w 5081658"/>
              <a:gd name="connsiteY0" fmla="*/ 0 h 4152900"/>
              <a:gd name="connsiteX1" fmla="*/ 4083472 w 5081658"/>
              <a:gd name="connsiteY1" fmla="*/ 0 h 4152900"/>
              <a:gd name="connsiteX2" fmla="*/ 2757488 w 5081658"/>
              <a:gd name="connsiteY2" fmla="*/ 1323975 h 4152900"/>
              <a:gd name="connsiteX3" fmla="*/ 2709863 w 5081658"/>
              <a:gd name="connsiteY3" fmla="*/ 1395413 h 4152900"/>
              <a:gd name="connsiteX4" fmla="*/ 2657967 w 5081658"/>
              <a:gd name="connsiteY4" fmla="*/ 1558560 h 4152900"/>
              <a:gd name="connsiteX5" fmla="*/ 2712244 w 5081658"/>
              <a:gd name="connsiteY5" fmla="*/ 1714500 h 4152900"/>
              <a:gd name="connsiteX6" fmla="*/ 2759869 w 5081658"/>
              <a:gd name="connsiteY6" fmla="*/ 1783557 h 4152900"/>
              <a:gd name="connsiteX7" fmla="*/ 2928937 w 5081658"/>
              <a:gd name="connsiteY7" fmla="*/ 1955006 h 4152900"/>
              <a:gd name="connsiteX8" fmla="*/ 5081658 w 5081658"/>
              <a:gd name="connsiteY8" fmla="*/ 4150519 h 4152900"/>
              <a:gd name="connsiteX9" fmla="*/ 0 w 5081658"/>
              <a:gd name="connsiteY9" fmla="*/ 4152900 h 4152900"/>
              <a:gd name="connsiteX10" fmla="*/ 0 w 5081658"/>
              <a:gd name="connsiteY10" fmla="*/ 0 h 4152900"/>
              <a:gd name="connsiteX0" fmla="*/ 0 w 5081658"/>
              <a:gd name="connsiteY0" fmla="*/ 0 h 4152900"/>
              <a:gd name="connsiteX1" fmla="*/ 4083472 w 5081658"/>
              <a:gd name="connsiteY1" fmla="*/ 0 h 4152900"/>
              <a:gd name="connsiteX2" fmla="*/ 2757488 w 5081658"/>
              <a:gd name="connsiteY2" fmla="*/ 1323975 h 4152900"/>
              <a:gd name="connsiteX3" fmla="*/ 2709863 w 5081658"/>
              <a:gd name="connsiteY3" fmla="*/ 1395413 h 4152900"/>
              <a:gd name="connsiteX4" fmla="*/ 2657967 w 5081658"/>
              <a:gd name="connsiteY4" fmla="*/ 1558560 h 4152900"/>
              <a:gd name="connsiteX5" fmla="*/ 2686050 w 5081658"/>
              <a:gd name="connsiteY5" fmla="*/ 1633538 h 4152900"/>
              <a:gd name="connsiteX6" fmla="*/ 2712244 w 5081658"/>
              <a:gd name="connsiteY6" fmla="*/ 1714500 h 4152900"/>
              <a:gd name="connsiteX7" fmla="*/ 2759869 w 5081658"/>
              <a:gd name="connsiteY7" fmla="*/ 1783557 h 4152900"/>
              <a:gd name="connsiteX8" fmla="*/ 2928937 w 5081658"/>
              <a:gd name="connsiteY8" fmla="*/ 1955006 h 4152900"/>
              <a:gd name="connsiteX9" fmla="*/ 5081658 w 5081658"/>
              <a:gd name="connsiteY9" fmla="*/ 4150519 h 4152900"/>
              <a:gd name="connsiteX10" fmla="*/ 0 w 5081658"/>
              <a:gd name="connsiteY10" fmla="*/ 4152900 h 4152900"/>
              <a:gd name="connsiteX11" fmla="*/ 0 w 5081658"/>
              <a:gd name="connsiteY11" fmla="*/ 0 h 4152900"/>
              <a:gd name="connsiteX0" fmla="*/ 0 w 5081658"/>
              <a:gd name="connsiteY0" fmla="*/ 0 h 4152900"/>
              <a:gd name="connsiteX1" fmla="*/ 4083472 w 5081658"/>
              <a:gd name="connsiteY1" fmla="*/ 0 h 4152900"/>
              <a:gd name="connsiteX2" fmla="*/ 2757488 w 5081658"/>
              <a:gd name="connsiteY2" fmla="*/ 1323975 h 4152900"/>
              <a:gd name="connsiteX3" fmla="*/ 2709863 w 5081658"/>
              <a:gd name="connsiteY3" fmla="*/ 1395413 h 4152900"/>
              <a:gd name="connsiteX4" fmla="*/ 2683669 w 5081658"/>
              <a:gd name="connsiteY4" fmla="*/ 1478756 h 4152900"/>
              <a:gd name="connsiteX5" fmla="*/ 2657967 w 5081658"/>
              <a:gd name="connsiteY5" fmla="*/ 1558560 h 4152900"/>
              <a:gd name="connsiteX6" fmla="*/ 2686050 w 5081658"/>
              <a:gd name="connsiteY6" fmla="*/ 1633538 h 4152900"/>
              <a:gd name="connsiteX7" fmla="*/ 2712244 w 5081658"/>
              <a:gd name="connsiteY7" fmla="*/ 1714500 h 4152900"/>
              <a:gd name="connsiteX8" fmla="*/ 2759869 w 5081658"/>
              <a:gd name="connsiteY8" fmla="*/ 1783557 h 4152900"/>
              <a:gd name="connsiteX9" fmla="*/ 2928937 w 5081658"/>
              <a:gd name="connsiteY9" fmla="*/ 1955006 h 4152900"/>
              <a:gd name="connsiteX10" fmla="*/ 5081658 w 5081658"/>
              <a:gd name="connsiteY10" fmla="*/ 4150519 h 4152900"/>
              <a:gd name="connsiteX11" fmla="*/ 0 w 5081658"/>
              <a:gd name="connsiteY11" fmla="*/ 4152900 h 4152900"/>
              <a:gd name="connsiteX12" fmla="*/ 0 w 5081658"/>
              <a:gd name="connsiteY12" fmla="*/ 0 h 4152900"/>
              <a:gd name="connsiteX0" fmla="*/ 0 w 5081658"/>
              <a:gd name="connsiteY0" fmla="*/ 0 h 4152900"/>
              <a:gd name="connsiteX1" fmla="*/ 4083472 w 5081658"/>
              <a:gd name="connsiteY1" fmla="*/ 0 h 4152900"/>
              <a:gd name="connsiteX2" fmla="*/ 2757488 w 5081658"/>
              <a:gd name="connsiteY2" fmla="*/ 1323975 h 4152900"/>
              <a:gd name="connsiteX3" fmla="*/ 2709863 w 5081658"/>
              <a:gd name="connsiteY3" fmla="*/ 1395413 h 4152900"/>
              <a:gd name="connsiteX4" fmla="*/ 2683669 w 5081658"/>
              <a:gd name="connsiteY4" fmla="*/ 1478756 h 4152900"/>
              <a:gd name="connsiteX5" fmla="*/ 2657967 w 5081658"/>
              <a:gd name="connsiteY5" fmla="*/ 1558560 h 4152900"/>
              <a:gd name="connsiteX6" fmla="*/ 2681288 w 5081658"/>
              <a:gd name="connsiteY6" fmla="*/ 1662113 h 4152900"/>
              <a:gd name="connsiteX7" fmla="*/ 2712244 w 5081658"/>
              <a:gd name="connsiteY7" fmla="*/ 1714500 h 4152900"/>
              <a:gd name="connsiteX8" fmla="*/ 2759869 w 5081658"/>
              <a:gd name="connsiteY8" fmla="*/ 1783557 h 4152900"/>
              <a:gd name="connsiteX9" fmla="*/ 2928937 w 5081658"/>
              <a:gd name="connsiteY9" fmla="*/ 1955006 h 4152900"/>
              <a:gd name="connsiteX10" fmla="*/ 5081658 w 5081658"/>
              <a:gd name="connsiteY10" fmla="*/ 4150519 h 4152900"/>
              <a:gd name="connsiteX11" fmla="*/ 0 w 5081658"/>
              <a:gd name="connsiteY11" fmla="*/ 4152900 h 4152900"/>
              <a:gd name="connsiteX12" fmla="*/ 0 w 5081658"/>
              <a:gd name="connsiteY12" fmla="*/ 0 h 4152900"/>
              <a:gd name="connsiteX0" fmla="*/ 0 w 5081658"/>
              <a:gd name="connsiteY0" fmla="*/ 0 h 4152900"/>
              <a:gd name="connsiteX1" fmla="*/ 4083472 w 5081658"/>
              <a:gd name="connsiteY1" fmla="*/ 0 h 4152900"/>
              <a:gd name="connsiteX2" fmla="*/ 2757488 w 5081658"/>
              <a:gd name="connsiteY2" fmla="*/ 1323975 h 4152900"/>
              <a:gd name="connsiteX3" fmla="*/ 2709863 w 5081658"/>
              <a:gd name="connsiteY3" fmla="*/ 1395413 h 4152900"/>
              <a:gd name="connsiteX4" fmla="*/ 2681287 w 5081658"/>
              <a:gd name="connsiteY4" fmla="*/ 1466850 h 4152900"/>
              <a:gd name="connsiteX5" fmla="*/ 2657967 w 5081658"/>
              <a:gd name="connsiteY5" fmla="*/ 1558560 h 4152900"/>
              <a:gd name="connsiteX6" fmla="*/ 2681288 w 5081658"/>
              <a:gd name="connsiteY6" fmla="*/ 1662113 h 4152900"/>
              <a:gd name="connsiteX7" fmla="*/ 2712244 w 5081658"/>
              <a:gd name="connsiteY7" fmla="*/ 1714500 h 4152900"/>
              <a:gd name="connsiteX8" fmla="*/ 2759869 w 5081658"/>
              <a:gd name="connsiteY8" fmla="*/ 1783557 h 4152900"/>
              <a:gd name="connsiteX9" fmla="*/ 2928937 w 5081658"/>
              <a:gd name="connsiteY9" fmla="*/ 1955006 h 4152900"/>
              <a:gd name="connsiteX10" fmla="*/ 5081658 w 5081658"/>
              <a:gd name="connsiteY10" fmla="*/ 4150519 h 4152900"/>
              <a:gd name="connsiteX11" fmla="*/ 0 w 5081658"/>
              <a:gd name="connsiteY11" fmla="*/ 4152900 h 4152900"/>
              <a:gd name="connsiteX12" fmla="*/ 0 w 5081658"/>
              <a:gd name="connsiteY12" fmla="*/ 0 h 4152900"/>
              <a:gd name="connsiteX0" fmla="*/ 0 w 5081658"/>
              <a:gd name="connsiteY0" fmla="*/ 0 h 4152900"/>
              <a:gd name="connsiteX1" fmla="*/ 4083472 w 5081658"/>
              <a:gd name="connsiteY1" fmla="*/ 0 h 4152900"/>
              <a:gd name="connsiteX2" fmla="*/ 2919412 w 5081658"/>
              <a:gd name="connsiteY2" fmla="*/ 1162050 h 4152900"/>
              <a:gd name="connsiteX3" fmla="*/ 2757488 w 5081658"/>
              <a:gd name="connsiteY3" fmla="*/ 1323975 h 4152900"/>
              <a:gd name="connsiteX4" fmla="*/ 2709863 w 5081658"/>
              <a:gd name="connsiteY4" fmla="*/ 1395413 h 4152900"/>
              <a:gd name="connsiteX5" fmla="*/ 2681287 w 5081658"/>
              <a:gd name="connsiteY5" fmla="*/ 1466850 h 4152900"/>
              <a:gd name="connsiteX6" fmla="*/ 2657967 w 5081658"/>
              <a:gd name="connsiteY6" fmla="*/ 1558560 h 4152900"/>
              <a:gd name="connsiteX7" fmla="*/ 2681288 w 5081658"/>
              <a:gd name="connsiteY7" fmla="*/ 1662113 h 4152900"/>
              <a:gd name="connsiteX8" fmla="*/ 2712244 w 5081658"/>
              <a:gd name="connsiteY8" fmla="*/ 1714500 h 4152900"/>
              <a:gd name="connsiteX9" fmla="*/ 2759869 w 5081658"/>
              <a:gd name="connsiteY9" fmla="*/ 1783557 h 4152900"/>
              <a:gd name="connsiteX10" fmla="*/ 2928937 w 5081658"/>
              <a:gd name="connsiteY10" fmla="*/ 1955006 h 4152900"/>
              <a:gd name="connsiteX11" fmla="*/ 5081658 w 5081658"/>
              <a:gd name="connsiteY11" fmla="*/ 4150519 h 4152900"/>
              <a:gd name="connsiteX12" fmla="*/ 0 w 5081658"/>
              <a:gd name="connsiteY12" fmla="*/ 4152900 h 4152900"/>
              <a:gd name="connsiteX13" fmla="*/ 0 w 5081658"/>
              <a:gd name="connsiteY13" fmla="*/ 0 h 4152900"/>
              <a:gd name="connsiteX0" fmla="*/ 0 w 5081658"/>
              <a:gd name="connsiteY0" fmla="*/ 0 h 4152900"/>
              <a:gd name="connsiteX1" fmla="*/ 4083472 w 5081658"/>
              <a:gd name="connsiteY1" fmla="*/ 0 h 4152900"/>
              <a:gd name="connsiteX2" fmla="*/ 3333750 w 5081658"/>
              <a:gd name="connsiteY2" fmla="*/ 747713 h 4152900"/>
              <a:gd name="connsiteX3" fmla="*/ 2919412 w 5081658"/>
              <a:gd name="connsiteY3" fmla="*/ 1162050 h 4152900"/>
              <a:gd name="connsiteX4" fmla="*/ 2757488 w 5081658"/>
              <a:gd name="connsiteY4" fmla="*/ 1323975 h 4152900"/>
              <a:gd name="connsiteX5" fmla="*/ 2709863 w 5081658"/>
              <a:gd name="connsiteY5" fmla="*/ 1395413 h 4152900"/>
              <a:gd name="connsiteX6" fmla="*/ 2681287 w 5081658"/>
              <a:gd name="connsiteY6" fmla="*/ 1466850 h 4152900"/>
              <a:gd name="connsiteX7" fmla="*/ 2657967 w 5081658"/>
              <a:gd name="connsiteY7" fmla="*/ 1558560 h 4152900"/>
              <a:gd name="connsiteX8" fmla="*/ 2681288 w 5081658"/>
              <a:gd name="connsiteY8" fmla="*/ 1662113 h 4152900"/>
              <a:gd name="connsiteX9" fmla="*/ 2712244 w 5081658"/>
              <a:gd name="connsiteY9" fmla="*/ 1714500 h 4152900"/>
              <a:gd name="connsiteX10" fmla="*/ 2759869 w 5081658"/>
              <a:gd name="connsiteY10" fmla="*/ 1783557 h 4152900"/>
              <a:gd name="connsiteX11" fmla="*/ 2928937 w 5081658"/>
              <a:gd name="connsiteY11" fmla="*/ 1955006 h 4152900"/>
              <a:gd name="connsiteX12" fmla="*/ 5081658 w 5081658"/>
              <a:gd name="connsiteY12" fmla="*/ 4150519 h 4152900"/>
              <a:gd name="connsiteX13" fmla="*/ 0 w 5081658"/>
              <a:gd name="connsiteY13" fmla="*/ 4152900 h 4152900"/>
              <a:gd name="connsiteX14" fmla="*/ 0 w 5081658"/>
              <a:gd name="connsiteY14" fmla="*/ 0 h 4152900"/>
              <a:gd name="connsiteX0" fmla="*/ 0 w 5081658"/>
              <a:gd name="connsiteY0" fmla="*/ 0 h 4152900"/>
              <a:gd name="connsiteX1" fmla="*/ 4083472 w 5081658"/>
              <a:gd name="connsiteY1" fmla="*/ 0 h 4152900"/>
              <a:gd name="connsiteX2" fmla="*/ 3340894 w 5081658"/>
              <a:gd name="connsiteY2" fmla="*/ 752475 h 4152900"/>
              <a:gd name="connsiteX3" fmla="*/ 2919412 w 5081658"/>
              <a:gd name="connsiteY3" fmla="*/ 1162050 h 4152900"/>
              <a:gd name="connsiteX4" fmla="*/ 2757488 w 5081658"/>
              <a:gd name="connsiteY4" fmla="*/ 1323975 h 4152900"/>
              <a:gd name="connsiteX5" fmla="*/ 2709863 w 5081658"/>
              <a:gd name="connsiteY5" fmla="*/ 1395413 h 4152900"/>
              <a:gd name="connsiteX6" fmla="*/ 2681287 w 5081658"/>
              <a:gd name="connsiteY6" fmla="*/ 1466850 h 4152900"/>
              <a:gd name="connsiteX7" fmla="*/ 2657967 w 5081658"/>
              <a:gd name="connsiteY7" fmla="*/ 1558560 h 4152900"/>
              <a:gd name="connsiteX8" fmla="*/ 2681288 w 5081658"/>
              <a:gd name="connsiteY8" fmla="*/ 1662113 h 4152900"/>
              <a:gd name="connsiteX9" fmla="*/ 2712244 w 5081658"/>
              <a:gd name="connsiteY9" fmla="*/ 1714500 h 4152900"/>
              <a:gd name="connsiteX10" fmla="*/ 2759869 w 5081658"/>
              <a:gd name="connsiteY10" fmla="*/ 1783557 h 4152900"/>
              <a:gd name="connsiteX11" fmla="*/ 2928937 w 5081658"/>
              <a:gd name="connsiteY11" fmla="*/ 1955006 h 4152900"/>
              <a:gd name="connsiteX12" fmla="*/ 5081658 w 5081658"/>
              <a:gd name="connsiteY12" fmla="*/ 4150519 h 4152900"/>
              <a:gd name="connsiteX13" fmla="*/ 0 w 5081658"/>
              <a:gd name="connsiteY13" fmla="*/ 4152900 h 4152900"/>
              <a:gd name="connsiteX14" fmla="*/ 0 w 5081658"/>
              <a:gd name="connsiteY14" fmla="*/ 0 h 4152900"/>
              <a:gd name="connsiteX0" fmla="*/ 0 w 5081658"/>
              <a:gd name="connsiteY0" fmla="*/ 0 h 4152900"/>
              <a:gd name="connsiteX1" fmla="*/ 4083472 w 5081658"/>
              <a:gd name="connsiteY1" fmla="*/ 0 h 4152900"/>
              <a:gd name="connsiteX2" fmla="*/ 3340894 w 5081658"/>
              <a:gd name="connsiteY2" fmla="*/ 752475 h 4152900"/>
              <a:gd name="connsiteX3" fmla="*/ 3112294 w 5081658"/>
              <a:gd name="connsiteY3" fmla="*/ 973931 h 4152900"/>
              <a:gd name="connsiteX4" fmla="*/ 2919412 w 5081658"/>
              <a:gd name="connsiteY4" fmla="*/ 1162050 h 4152900"/>
              <a:gd name="connsiteX5" fmla="*/ 2757488 w 5081658"/>
              <a:gd name="connsiteY5" fmla="*/ 1323975 h 4152900"/>
              <a:gd name="connsiteX6" fmla="*/ 2709863 w 5081658"/>
              <a:gd name="connsiteY6" fmla="*/ 1395413 h 4152900"/>
              <a:gd name="connsiteX7" fmla="*/ 2681287 w 5081658"/>
              <a:gd name="connsiteY7" fmla="*/ 1466850 h 4152900"/>
              <a:gd name="connsiteX8" fmla="*/ 2657967 w 5081658"/>
              <a:gd name="connsiteY8" fmla="*/ 1558560 h 4152900"/>
              <a:gd name="connsiteX9" fmla="*/ 2681288 w 5081658"/>
              <a:gd name="connsiteY9" fmla="*/ 1662113 h 4152900"/>
              <a:gd name="connsiteX10" fmla="*/ 2712244 w 5081658"/>
              <a:gd name="connsiteY10" fmla="*/ 1714500 h 4152900"/>
              <a:gd name="connsiteX11" fmla="*/ 2759869 w 5081658"/>
              <a:gd name="connsiteY11" fmla="*/ 1783557 h 4152900"/>
              <a:gd name="connsiteX12" fmla="*/ 2928937 w 5081658"/>
              <a:gd name="connsiteY12" fmla="*/ 1955006 h 4152900"/>
              <a:gd name="connsiteX13" fmla="*/ 5081658 w 5081658"/>
              <a:gd name="connsiteY13" fmla="*/ 4150519 h 4152900"/>
              <a:gd name="connsiteX14" fmla="*/ 0 w 5081658"/>
              <a:gd name="connsiteY14" fmla="*/ 4152900 h 4152900"/>
              <a:gd name="connsiteX15" fmla="*/ 0 w 5081658"/>
              <a:gd name="connsiteY15" fmla="*/ 0 h 4152900"/>
              <a:gd name="connsiteX0" fmla="*/ 0 w 5081658"/>
              <a:gd name="connsiteY0" fmla="*/ 0 h 4152900"/>
              <a:gd name="connsiteX1" fmla="*/ 4083472 w 5081658"/>
              <a:gd name="connsiteY1" fmla="*/ 0 h 4152900"/>
              <a:gd name="connsiteX2" fmla="*/ 3340894 w 5081658"/>
              <a:gd name="connsiteY2" fmla="*/ 752475 h 4152900"/>
              <a:gd name="connsiteX3" fmla="*/ 3117057 w 5081658"/>
              <a:gd name="connsiteY3" fmla="*/ 981075 h 4152900"/>
              <a:gd name="connsiteX4" fmla="*/ 2919412 w 5081658"/>
              <a:gd name="connsiteY4" fmla="*/ 1162050 h 4152900"/>
              <a:gd name="connsiteX5" fmla="*/ 2757488 w 5081658"/>
              <a:gd name="connsiteY5" fmla="*/ 1323975 h 4152900"/>
              <a:gd name="connsiteX6" fmla="*/ 2709863 w 5081658"/>
              <a:gd name="connsiteY6" fmla="*/ 1395413 h 4152900"/>
              <a:gd name="connsiteX7" fmla="*/ 2681287 w 5081658"/>
              <a:gd name="connsiteY7" fmla="*/ 1466850 h 4152900"/>
              <a:gd name="connsiteX8" fmla="*/ 2657967 w 5081658"/>
              <a:gd name="connsiteY8" fmla="*/ 1558560 h 4152900"/>
              <a:gd name="connsiteX9" fmla="*/ 2681288 w 5081658"/>
              <a:gd name="connsiteY9" fmla="*/ 1662113 h 4152900"/>
              <a:gd name="connsiteX10" fmla="*/ 2712244 w 5081658"/>
              <a:gd name="connsiteY10" fmla="*/ 1714500 h 4152900"/>
              <a:gd name="connsiteX11" fmla="*/ 2759869 w 5081658"/>
              <a:gd name="connsiteY11" fmla="*/ 1783557 h 4152900"/>
              <a:gd name="connsiteX12" fmla="*/ 2928937 w 5081658"/>
              <a:gd name="connsiteY12" fmla="*/ 1955006 h 4152900"/>
              <a:gd name="connsiteX13" fmla="*/ 5081658 w 5081658"/>
              <a:gd name="connsiteY13" fmla="*/ 4150519 h 4152900"/>
              <a:gd name="connsiteX14" fmla="*/ 0 w 5081658"/>
              <a:gd name="connsiteY14" fmla="*/ 4152900 h 4152900"/>
              <a:gd name="connsiteX15" fmla="*/ 0 w 5081658"/>
              <a:gd name="connsiteY15" fmla="*/ 0 h 4152900"/>
              <a:gd name="connsiteX0" fmla="*/ 0 w 5086420"/>
              <a:gd name="connsiteY0" fmla="*/ 0 h 4152900"/>
              <a:gd name="connsiteX1" fmla="*/ 4083472 w 5086420"/>
              <a:gd name="connsiteY1" fmla="*/ 0 h 4152900"/>
              <a:gd name="connsiteX2" fmla="*/ 3340894 w 5086420"/>
              <a:gd name="connsiteY2" fmla="*/ 752475 h 4152900"/>
              <a:gd name="connsiteX3" fmla="*/ 3117057 w 5086420"/>
              <a:gd name="connsiteY3" fmla="*/ 981075 h 4152900"/>
              <a:gd name="connsiteX4" fmla="*/ 2919412 w 5086420"/>
              <a:gd name="connsiteY4" fmla="*/ 1162050 h 4152900"/>
              <a:gd name="connsiteX5" fmla="*/ 2757488 w 5086420"/>
              <a:gd name="connsiteY5" fmla="*/ 1323975 h 4152900"/>
              <a:gd name="connsiteX6" fmla="*/ 2709863 w 5086420"/>
              <a:gd name="connsiteY6" fmla="*/ 1395413 h 4152900"/>
              <a:gd name="connsiteX7" fmla="*/ 2681287 w 5086420"/>
              <a:gd name="connsiteY7" fmla="*/ 1466850 h 4152900"/>
              <a:gd name="connsiteX8" fmla="*/ 2657967 w 5086420"/>
              <a:gd name="connsiteY8" fmla="*/ 1558560 h 4152900"/>
              <a:gd name="connsiteX9" fmla="*/ 2681288 w 5086420"/>
              <a:gd name="connsiteY9" fmla="*/ 1662113 h 4152900"/>
              <a:gd name="connsiteX10" fmla="*/ 2712244 w 5086420"/>
              <a:gd name="connsiteY10" fmla="*/ 1714500 h 4152900"/>
              <a:gd name="connsiteX11" fmla="*/ 2759869 w 5086420"/>
              <a:gd name="connsiteY11" fmla="*/ 1783557 h 4152900"/>
              <a:gd name="connsiteX12" fmla="*/ 2928937 w 5086420"/>
              <a:gd name="connsiteY12" fmla="*/ 1955006 h 4152900"/>
              <a:gd name="connsiteX13" fmla="*/ 5086420 w 5086420"/>
              <a:gd name="connsiteY13" fmla="*/ 4152900 h 4152900"/>
              <a:gd name="connsiteX14" fmla="*/ 0 w 5086420"/>
              <a:gd name="connsiteY14" fmla="*/ 4152900 h 4152900"/>
              <a:gd name="connsiteX15" fmla="*/ 0 w 5086420"/>
              <a:gd name="connsiteY15" fmla="*/ 0 h 4152900"/>
              <a:gd name="connsiteX0" fmla="*/ 0 w 5095945"/>
              <a:gd name="connsiteY0" fmla="*/ 0 h 4155281"/>
              <a:gd name="connsiteX1" fmla="*/ 4083472 w 5095945"/>
              <a:gd name="connsiteY1" fmla="*/ 0 h 4155281"/>
              <a:gd name="connsiteX2" fmla="*/ 3340894 w 5095945"/>
              <a:gd name="connsiteY2" fmla="*/ 752475 h 4155281"/>
              <a:gd name="connsiteX3" fmla="*/ 3117057 w 5095945"/>
              <a:gd name="connsiteY3" fmla="*/ 981075 h 4155281"/>
              <a:gd name="connsiteX4" fmla="*/ 2919412 w 5095945"/>
              <a:gd name="connsiteY4" fmla="*/ 1162050 h 4155281"/>
              <a:gd name="connsiteX5" fmla="*/ 2757488 w 5095945"/>
              <a:gd name="connsiteY5" fmla="*/ 1323975 h 4155281"/>
              <a:gd name="connsiteX6" fmla="*/ 2709863 w 5095945"/>
              <a:gd name="connsiteY6" fmla="*/ 1395413 h 4155281"/>
              <a:gd name="connsiteX7" fmla="*/ 2681287 w 5095945"/>
              <a:gd name="connsiteY7" fmla="*/ 1466850 h 4155281"/>
              <a:gd name="connsiteX8" fmla="*/ 2657967 w 5095945"/>
              <a:gd name="connsiteY8" fmla="*/ 1558560 h 4155281"/>
              <a:gd name="connsiteX9" fmla="*/ 2681288 w 5095945"/>
              <a:gd name="connsiteY9" fmla="*/ 1662113 h 4155281"/>
              <a:gd name="connsiteX10" fmla="*/ 2712244 w 5095945"/>
              <a:gd name="connsiteY10" fmla="*/ 1714500 h 4155281"/>
              <a:gd name="connsiteX11" fmla="*/ 2759869 w 5095945"/>
              <a:gd name="connsiteY11" fmla="*/ 1783557 h 4155281"/>
              <a:gd name="connsiteX12" fmla="*/ 2928937 w 5095945"/>
              <a:gd name="connsiteY12" fmla="*/ 1955006 h 4155281"/>
              <a:gd name="connsiteX13" fmla="*/ 5095945 w 5095945"/>
              <a:gd name="connsiteY13" fmla="*/ 4155281 h 4155281"/>
              <a:gd name="connsiteX14" fmla="*/ 0 w 5095945"/>
              <a:gd name="connsiteY14" fmla="*/ 4152900 h 4155281"/>
              <a:gd name="connsiteX15" fmla="*/ 0 w 5095945"/>
              <a:gd name="connsiteY15" fmla="*/ 0 h 4155281"/>
              <a:gd name="connsiteX0" fmla="*/ 0 w 5095945"/>
              <a:gd name="connsiteY0" fmla="*/ 0 h 4155281"/>
              <a:gd name="connsiteX1" fmla="*/ 4083472 w 5095945"/>
              <a:gd name="connsiteY1" fmla="*/ 0 h 4155281"/>
              <a:gd name="connsiteX2" fmla="*/ 3340894 w 5095945"/>
              <a:gd name="connsiteY2" fmla="*/ 752475 h 4155281"/>
              <a:gd name="connsiteX3" fmla="*/ 3117057 w 5095945"/>
              <a:gd name="connsiteY3" fmla="*/ 981075 h 4155281"/>
              <a:gd name="connsiteX4" fmla="*/ 2919412 w 5095945"/>
              <a:gd name="connsiteY4" fmla="*/ 1162050 h 4155281"/>
              <a:gd name="connsiteX5" fmla="*/ 2764632 w 5095945"/>
              <a:gd name="connsiteY5" fmla="*/ 1328737 h 4155281"/>
              <a:gd name="connsiteX6" fmla="*/ 2709863 w 5095945"/>
              <a:gd name="connsiteY6" fmla="*/ 1395413 h 4155281"/>
              <a:gd name="connsiteX7" fmla="*/ 2681287 w 5095945"/>
              <a:gd name="connsiteY7" fmla="*/ 1466850 h 4155281"/>
              <a:gd name="connsiteX8" fmla="*/ 2657967 w 5095945"/>
              <a:gd name="connsiteY8" fmla="*/ 1558560 h 4155281"/>
              <a:gd name="connsiteX9" fmla="*/ 2681288 w 5095945"/>
              <a:gd name="connsiteY9" fmla="*/ 1662113 h 4155281"/>
              <a:gd name="connsiteX10" fmla="*/ 2712244 w 5095945"/>
              <a:gd name="connsiteY10" fmla="*/ 1714500 h 4155281"/>
              <a:gd name="connsiteX11" fmla="*/ 2759869 w 5095945"/>
              <a:gd name="connsiteY11" fmla="*/ 1783557 h 4155281"/>
              <a:gd name="connsiteX12" fmla="*/ 2928937 w 5095945"/>
              <a:gd name="connsiteY12" fmla="*/ 1955006 h 4155281"/>
              <a:gd name="connsiteX13" fmla="*/ 5095945 w 5095945"/>
              <a:gd name="connsiteY13" fmla="*/ 4155281 h 4155281"/>
              <a:gd name="connsiteX14" fmla="*/ 0 w 5095945"/>
              <a:gd name="connsiteY14" fmla="*/ 4152900 h 4155281"/>
              <a:gd name="connsiteX15" fmla="*/ 0 w 5095945"/>
              <a:gd name="connsiteY15" fmla="*/ 0 h 4155281"/>
              <a:gd name="connsiteX0" fmla="*/ 0 w 5095945"/>
              <a:gd name="connsiteY0" fmla="*/ 0 h 4155281"/>
              <a:gd name="connsiteX1" fmla="*/ 4083472 w 5095945"/>
              <a:gd name="connsiteY1" fmla="*/ 0 h 4155281"/>
              <a:gd name="connsiteX2" fmla="*/ 3340894 w 5095945"/>
              <a:gd name="connsiteY2" fmla="*/ 752475 h 4155281"/>
              <a:gd name="connsiteX3" fmla="*/ 3117057 w 5095945"/>
              <a:gd name="connsiteY3" fmla="*/ 981075 h 4155281"/>
              <a:gd name="connsiteX4" fmla="*/ 2919412 w 5095945"/>
              <a:gd name="connsiteY4" fmla="*/ 1162050 h 4155281"/>
              <a:gd name="connsiteX5" fmla="*/ 2764632 w 5095945"/>
              <a:gd name="connsiteY5" fmla="*/ 1328737 h 4155281"/>
              <a:gd name="connsiteX6" fmla="*/ 2709863 w 5095945"/>
              <a:gd name="connsiteY6" fmla="*/ 1395413 h 4155281"/>
              <a:gd name="connsiteX7" fmla="*/ 2681287 w 5095945"/>
              <a:gd name="connsiteY7" fmla="*/ 1466850 h 4155281"/>
              <a:gd name="connsiteX8" fmla="*/ 2665111 w 5095945"/>
              <a:gd name="connsiteY8" fmla="*/ 1556179 h 4155281"/>
              <a:gd name="connsiteX9" fmla="*/ 2681288 w 5095945"/>
              <a:gd name="connsiteY9" fmla="*/ 1662113 h 4155281"/>
              <a:gd name="connsiteX10" fmla="*/ 2712244 w 5095945"/>
              <a:gd name="connsiteY10" fmla="*/ 1714500 h 4155281"/>
              <a:gd name="connsiteX11" fmla="*/ 2759869 w 5095945"/>
              <a:gd name="connsiteY11" fmla="*/ 1783557 h 4155281"/>
              <a:gd name="connsiteX12" fmla="*/ 2928937 w 5095945"/>
              <a:gd name="connsiteY12" fmla="*/ 1955006 h 4155281"/>
              <a:gd name="connsiteX13" fmla="*/ 5095945 w 5095945"/>
              <a:gd name="connsiteY13" fmla="*/ 4155281 h 4155281"/>
              <a:gd name="connsiteX14" fmla="*/ 0 w 5095945"/>
              <a:gd name="connsiteY14" fmla="*/ 4152900 h 4155281"/>
              <a:gd name="connsiteX15" fmla="*/ 0 w 5095945"/>
              <a:gd name="connsiteY15" fmla="*/ 0 h 4155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95945" h="4155281">
                <a:moveTo>
                  <a:pt x="0" y="0"/>
                </a:moveTo>
                <a:lnTo>
                  <a:pt x="4083472" y="0"/>
                </a:lnTo>
                <a:lnTo>
                  <a:pt x="3340894" y="752475"/>
                </a:lnTo>
                <a:lnTo>
                  <a:pt x="3117057" y="981075"/>
                </a:lnTo>
                <a:lnTo>
                  <a:pt x="2919412" y="1162050"/>
                </a:lnTo>
                <a:lnTo>
                  <a:pt x="2764632" y="1328737"/>
                </a:lnTo>
                <a:lnTo>
                  <a:pt x="2709863" y="1395413"/>
                </a:lnTo>
                <a:lnTo>
                  <a:pt x="2681287" y="1466850"/>
                </a:lnTo>
                <a:lnTo>
                  <a:pt x="2665111" y="1556179"/>
                </a:lnTo>
                <a:lnTo>
                  <a:pt x="2681288" y="1662113"/>
                </a:lnTo>
                <a:lnTo>
                  <a:pt x="2712244" y="1714500"/>
                </a:lnTo>
                <a:lnTo>
                  <a:pt x="2759869" y="1783557"/>
                </a:lnTo>
                <a:lnTo>
                  <a:pt x="2928937" y="1955006"/>
                </a:lnTo>
                <a:lnTo>
                  <a:pt x="5095945" y="4155281"/>
                </a:lnTo>
                <a:lnTo>
                  <a:pt x="0" y="4152900"/>
                </a:lnTo>
                <a:lnTo>
                  <a:pt x="0" y="0"/>
                </a:lnTo>
                <a:close/>
              </a:path>
            </a:pathLst>
          </a:custGeom>
          <a:solidFill>
            <a:schemeClr val="accent5"/>
          </a:solidFill>
        </p:spPr>
        <p:txBody>
          <a:bodyPr/>
          <a:lstStyle>
            <a:lvl1pPr marL="0" indent="0" algn="r">
              <a:buNone/>
              <a:defRPr/>
            </a:lvl1pPr>
          </a:lstStyle>
          <a:p>
            <a:endParaRPr lang="en-GB" dirty="0"/>
          </a:p>
        </p:txBody>
      </p:sp>
      <p:grpSp>
        <p:nvGrpSpPr>
          <p:cNvPr id="13" name="Group 12"/>
          <p:cNvGrpSpPr/>
          <p:nvPr userDrawn="1"/>
        </p:nvGrpSpPr>
        <p:grpSpPr>
          <a:xfrm>
            <a:off x="0" y="0"/>
            <a:ext cx="6478601" cy="5143500"/>
            <a:chOff x="0" y="0"/>
            <a:chExt cx="6478601" cy="5143500"/>
          </a:xfrm>
        </p:grpSpPr>
        <p:sp>
          <p:nvSpPr>
            <p:cNvPr id="15" name="Rectangle 14"/>
            <p:cNvSpPr/>
            <p:nvPr/>
          </p:nvSpPr>
          <p:spPr>
            <a:xfrm>
              <a:off x="0" y="0"/>
              <a:ext cx="2777067"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78601" cy="5143500"/>
            </a:xfrm>
            <a:prstGeom prst="rect">
              <a:avLst/>
            </a:prstGeom>
            <a:noFill/>
            <a:ln>
              <a:noFill/>
            </a:ln>
          </p:spPr>
        </p:pic>
      </p:gr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97189" y="325800"/>
            <a:ext cx="3559316" cy="360000"/>
          </a:xfrm>
          <a:prstGeom prst="rect">
            <a:avLst/>
          </a:prstGeom>
        </p:spPr>
      </p:pic>
      <p:sp>
        <p:nvSpPr>
          <p:cNvPr id="16" name="Text Placeholder 15"/>
          <p:cNvSpPr>
            <a:spLocks noGrp="1"/>
          </p:cNvSpPr>
          <p:nvPr>
            <p:ph type="body" sz="quarter" idx="10" hasCustomPrompt="1"/>
          </p:nvPr>
        </p:nvSpPr>
        <p:spPr>
          <a:xfrm>
            <a:off x="299686" y="4280630"/>
            <a:ext cx="3875088" cy="752615"/>
          </a:xfrm>
        </p:spPr>
        <p:txBody>
          <a:bodyPr>
            <a:normAutofit/>
          </a:bodyPr>
          <a:lstStyle>
            <a:lvl1pPr marL="0" indent="0">
              <a:lnSpc>
                <a:spcPct val="90000"/>
              </a:lnSpc>
              <a:buNone/>
              <a:defRPr sz="17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Lorem ipsum </a:t>
            </a:r>
            <a:r>
              <a:rPr lang="en-GB" dirty="0" err="1"/>
              <a:t>delores</a:t>
            </a:r>
            <a:r>
              <a:rPr lang="en-GB" dirty="0"/>
              <a:t> </a:t>
            </a:r>
            <a:br>
              <a:rPr lang="en-GB" dirty="0"/>
            </a:br>
            <a:r>
              <a:rPr lang="en-GB" dirty="0"/>
              <a:t>Date and place would be next</a:t>
            </a:r>
          </a:p>
        </p:txBody>
      </p:sp>
    </p:spTree>
    <p:extLst>
      <p:ext uri="{BB962C8B-B14F-4D97-AF65-F5344CB8AC3E}">
        <p14:creationId xmlns:p14="http://schemas.microsoft.com/office/powerpoint/2010/main" val="1252062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small copy image">
    <p:spTree>
      <p:nvGrpSpPr>
        <p:cNvPr id="1" name=""/>
        <p:cNvGrpSpPr/>
        <p:nvPr/>
      </p:nvGrpSpPr>
      <p:grpSpPr>
        <a:xfrm>
          <a:off x="0" y="0"/>
          <a:ext cx="0" cy="0"/>
          <a:chOff x="0" y="0"/>
          <a:chExt cx="0" cy="0"/>
        </a:xfrm>
      </p:grpSpPr>
      <p:cxnSp>
        <p:nvCxnSpPr>
          <p:cNvPr id="6" name="Straight Connector 5"/>
          <p:cNvCxnSpPr/>
          <p:nvPr userDrawn="1"/>
        </p:nvCxnSpPr>
        <p:spPr>
          <a:xfrm>
            <a:off x="5914515" y="367643"/>
            <a:ext cx="0" cy="4411133"/>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p:nvPr>
        </p:nvSpPr>
        <p:spPr>
          <a:xfrm>
            <a:off x="612052" y="639860"/>
            <a:ext cx="5165331" cy="654102"/>
          </a:xfrm>
        </p:spPr>
        <p:txBody>
          <a:bodyPr anchor="t">
            <a:noAutofit/>
          </a:bodyPr>
          <a:lstStyle>
            <a:lvl1pPr algn="l">
              <a:defRPr sz="3700" b="1" baseline="0">
                <a:solidFill>
                  <a:schemeClr val="tx2"/>
                </a:solidFill>
              </a:defRPr>
            </a:lvl1pPr>
          </a:lstStyle>
          <a:p>
            <a:endParaRPr lang="en-GB" dirty="0"/>
          </a:p>
        </p:txBody>
      </p:sp>
      <p:sp>
        <p:nvSpPr>
          <p:cNvPr id="3" name="Content Placeholder 2"/>
          <p:cNvSpPr>
            <a:spLocks noGrp="1"/>
          </p:cNvSpPr>
          <p:nvPr userDrawn="1">
            <p:ph idx="1"/>
          </p:nvPr>
        </p:nvSpPr>
        <p:spPr>
          <a:xfrm>
            <a:off x="602812" y="1394363"/>
            <a:ext cx="5174901" cy="1356929"/>
          </a:xfrm>
        </p:spPr>
        <p:txBody>
          <a:bodyPr>
            <a:noAutofit/>
          </a:bodyPr>
          <a:lstStyle>
            <a:lvl1pPr marL="0" indent="0">
              <a:buFont typeface="Arial" panose="020B0604020202020204" pitchFamily="34" charset="0"/>
              <a:buNone/>
              <a:defRPr sz="18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cxnSp>
        <p:nvCxnSpPr>
          <p:cNvPr id="10" name="Straight Connector 9"/>
          <p:cNvCxnSpPr/>
          <p:nvPr userDrawn="1"/>
        </p:nvCxnSpPr>
        <p:spPr>
          <a:xfrm flipH="1">
            <a:off x="0" y="4778776"/>
            <a:ext cx="91440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0" y="263"/>
            <a:ext cx="9144001" cy="367380"/>
            <a:chOff x="0" y="263"/>
            <a:chExt cx="9144001" cy="367380"/>
          </a:xfrm>
        </p:grpSpPr>
        <p:sp>
          <p:nvSpPr>
            <p:cNvPr id="12" name="Rectangle 11"/>
            <p:cNvSpPr/>
            <p:nvPr/>
          </p:nvSpPr>
          <p:spPr>
            <a:xfrm>
              <a:off x="0" y="263"/>
              <a:ext cx="9144000" cy="3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3" name="Straight Connector 12"/>
            <p:cNvCxnSpPr/>
            <p:nvPr/>
          </p:nvCxnSpPr>
          <p:spPr>
            <a:xfrm flipH="1">
              <a:off x="0" y="367643"/>
              <a:ext cx="91440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4604" y="119563"/>
              <a:ext cx="1494912" cy="151200"/>
            </a:xfrm>
            <a:prstGeom prst="rect">
              <a:avLst/>
            </a:prstGeom>
          </p:spPr>
        </p:pic>
      </p:grpSp>
      <p:sp>
        <p:nvSpPr>
          <p:cNvPr id="5" name="Picture Placeholder 4"/>
          <p:cNvSpPr>
            <a:spLocks noGrp="1"/>
          </p:cNvSpPr>
          <p:nvPr>
            <p:ph type="pic" sz="quarter" idx="10"/>
          </p:nvPr>
        </p:nvSpPr>
        <p:spPr>
          <a:xfrm>
            <a:off x="5947873" y="373857"/>
            <a:ext cx="3196127" cy="4399200"/>
          </a:xfrm>
          <a:ln>
            <a:noFill/>
          </a:ln>
        </p:spPr>
        <p:txBody>
          <a:bodyPr/>
          <a:lstStyle>
            <a:lvl1pPr marL="0" indent="0">
              <a:buNone/>
              <a:defRPr/>
            </a:lvl1pPr>
          </a:lstStyle>
          <a:p>
            <a:endParaRPr lang="en-GB"/>
          </a:p>
        </p:txBody>
      </p:sp>
    </p:spTree>
    <p:extLst>
      <p:ext uri="{BB962C8B-B14F-4D97-AF65-F5344CB8AC3E}">
        <p14:creationId xmlns:p14="http://schemas.microsoft.com/office/powerpoint/2010/main" val="4028408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Single imag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296495" y="372909"/>
            <a:ext cx="8529224" cy="4305600"/>
          </a:xfrm>
          <a:ln w="69850">
            <a:noFill/>
            <a:miter lim="800000"/>
          </a:ln>
        </p:spPr>
        <p:txBody>
          <a:bodyPr>
            <a:normAutofit/>
          </a:bodyPr>
          <a:lstStyle>
            <a:lvl1pPr marL="0" indent="0">
              <a:buFont typeface="+mj-lt"/>
              <a:buNone/>
              <a:defRPr sz="2400" baseline="0"/>
            </a:lvl1pPr>
          </a:lstStyle>
          <a:p>
            <a:r>
              <a:rPr lang="en-GB" dirty="0"/>
              <a:t>Click icon to insert picture. </a:t>
            </a:r>
          </a:p>
        </p:txBody>
      </p:sp>
      <p:cxnSp>
        <p:nvCxnSpPr>
          <p:cNvPr id="15" name="Straight Connector 14"/>
          <p:cNvCxnSpPr/>
          <p:nvPr userDrawn="1"/>
        </p:nvCxnSpPr>
        <p:spPr>
          <a:xfrm>
            <a:off x="266808" y="371006"/>
            <a:ext cx="0" cy="4363200"/>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6077118" y="4840448"/>
            <a:ext cx="2956136" cy="230832"/>
          </a:xfrm>
          <a:prstGeom prst="rect">
            <a:avLst/>
          </a:prstGeom>
          <a:noFill/>
        </p:spPr>
        <p:txBody>
          <a:bodyPr wrap="square" rtlCol="0">
            <a:spAutoFit/>
          </a:bodyPr>
          <a:lstStyle/>
          <a:p>
            <a:pPr algn="r"/>
            <a:r>
              <a:rPr lang="en-GB" sz="900" b="1" spc="-30" dirty="0">
                <a:solidFill>
                  <a:srgbClr val="282828">
                    <a:lumMod val="50000"/>
                    <a:lumOff val="50000"/>
                  </a:srgbClr>
                </a:solidFill>
              </a:rPr>
              <a:t>© International Integrated Reporting Council</a:t>
            </a:r>
          </a:p>
        </p:txBody>
      </p:sp>
      <p:cxnSp>
        <p:nvCxnSpPr>
          <p:cNvPr id="18" name="Straight Connector 17"/>
          <p:cNvCxnSpPr/>
          <p:nvPr userDrawn="1"/>
        </p:nvCxnSpPr>
        <p:spPr>
          <a:xfrm flipH="1">
            <a:off x="236118" y="4702351"/>
            <a:ext cx="8589600" cy="0"/>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8856905" y="371006"/>
            <a:ext cx="0" cy="4363200"/>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0" y="263"/>
            <a:ext cx="9144001" cy="367380"/>
            <a:chOff x="0" y="263"/>
            <a:chExt cx="9144001" cy="367380"/>
          </a:xfrm>
        </p:grpSpPr>
        <p:sp>
          <p:nvSpPr>
            <p:cNvPr id="12" name="Rectangle 11"/>
            <p:cNvSpPr/>
            <p:nvPr/>
          </p:nvSpPr>
          <p:spPr>
            <a:xfrm>
              <a:off x="0" y="263"/>
              <a:ext cx="9144000" cy="3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3" name="Straight Connector 12"/>
            <p:cNvCxnSpPr/>
            <p:nvPr/>
          </p:nvCxnSpPr>
          <p:spPr>
            <a:xfrm flipH="1">
              <a:off x="0" y="367643"/>
              <a:ext cx="91440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4604" y="119563"/>
              <a:ext cx="1494912" cy="151200"/>
            </a:xfrm>
            <a:prstGeom prst="rect">
              <a:avLst/>
            </a:prstGeom>
          </p:spPr>
        </p:pic>
      </p:grpSp>
    </p:spTree>
    <p:extLst>
      <p:ext uri="{BB962C8B-B14F-4D97-AF65-F5344CB8AC3E}">
        <p14:creationId xmlns:p14="http://schemas.microsoft.com/office/powerpoint/2010/main" val="174450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Single imag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296495" y="372909"/>
            <a:ext cx="8529224" cy="4305600"/>
          </a:xfrm>
          <a:ln w="69850">
            <a:noFill/>
            <a:miter lim="800000"/>
          </a:ln>
        </p:spPr>
        <p:txBody>
          <a:bodyPr>
            <a:normAutofit/>
          </a:bodyPr>
          <a:lstStyle>
            <a:lvl1pPr marL="0" indent="0">
              <a:buFont typeface="+mj-lt"/>
              <a:buNone/>
              <a:defRPr sz="2400" baseline="0"/>
            </a:lvl1pPr>
          </a:lstStyle>
          <a:p>
            <a:r>
              <a:rPr lang="en-GB" dirty="0"/>
              <a:t>Click icon to insert picture. </a:t>
            </a:r>
          </a:p>
        </p:txBody>
      </p:sp>
      <p:cxnSp>
        <p:nvCxnSpPr>
          <p:cNvPr id="15" name="Straight Connector 14"/>
          <p:cNvCxnSpPr/>
          <p:nvPr userDrawn="1"/>
        </p:nvCxnSpPr>
        <p:spPr>
          <a:xfrm>
            <a:off x="266808" y="371006"/>
            <a:ext cx="0" cy="4363200"/>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6077118" y="4840448"/>
            <a:ext cx="2956136" cy="230832"/>
          </a:xfrm>
          <a:prstGeom prst="rect">
            <a:avLst/>
          </a:prstGeom>
          <a:noFill/>
        </p:spPr>
        <p:txBody>
          <a:bodyPr wrap="square" rtlCol="0">
            <a:spAutoFit/>
          </a:bodyPr>
          <a:lstStyle/>
          <a:p>
            <a:pPr algn="r"/>
            <a:r>
              <a:rPr lang="en-GB" sz="900" b="1" spc="-30" baseline="0" dirty="0">
                <a:solidFill>
                  <a:schemeClr val="tx1">
                    <a:lumMod val="50000"/>
                    <a:lumOff val="50000"/>
                  </a:schemeClr>
                </a:solidFill>
              </a:rPr>
              <a:t>© International Integrated Reporting Council</a:t>
            </a:r>
          </a:p>
        </p:txBody>
      </p:sp>
      <p:cxnSp>
        <p:nvCxnSpPr>
          <p:cNvPr id="18" name="Straight Connector 17"/>
          <p:cNvCxnSpPr/>
          <p:nvPr userDrawn="1"/>
        </p:nvCxnSpPr>
        <p:spPr>
          <a:xfrm flipH="1">
            <a:off x="236118" y="4702351"/>
            <a:ext cx="8589600" cy="0"/>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8856905" y="371006"/>
            <a:ext cx="0" cy="4363200"/>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0" y="263"/>
            <a:ext cx="9144001" cy="367380"/>
            <a:chOff x="0" y="263"/>
            <a:chExt cx="9144001" cy="367380"/>
          </a:xfrm>
        </p:grpSpPr>
        <p:sp>
          <p:nvSpPr>
            <p:cNvPr id="12" name="Rectangle 11"/>
            <p:cNvSpPr/>
            <p:nvPr/>
          </p:nvSpPr>
          <p:spPr>
            <a:xfrm>
              <a:off x="0" y="263"/>
              <a:ext cx="9144000" cy="3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p:nvPr/>
          </p:nvCxnSpPr>
          <p:spPr>
            <a:xfrm flipH="1">
              <a:off x="0" y="367643"/>
              <a:ext cx="91440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4604" y="119563"/>
              <a:ext cx="1494912" cy="151200"/>
            </a:xfrm>
            <a:prstGeom prst="rect">
              <a:avLst/>
            </a:prstGeom>
          </p:spPr>
        </p:pic>
      </p:grpSp>
    </p:spTree>
    <p:extLst>
      <p:ext uri="{BB962C8B-B14F-4D97-AF65-F5344CB8AC3E}">
        <p14:creationId xmlns:p14="http://schemas.microsoft.com/office/powerpoint/2010/main" val="2975025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703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465516"/>
            <a:ext cx="914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K:\Projects\IIRC\Production\Design\Logos\logo-colour.jpg"/>
          <p:cNvPicPr>
            <a:picLocks noChangeAspect="1"/>
          </p:cNvPicPr>
          <p:nvPr userDrawn="1"/>
        </p:nvPicPr>
        <p:blipFill>
          <a:blip r:embed="rId2" cstate="print"/>
          <a:srcRect/>
          <a:stretch>
            <a:fillRect/>
          </a:stretch>
        </p:blipFill>
        <p:spPr>
          <a:xfrm>
            <a:off x="6300192" y="106359"/>
            <a:ext cx="2746624" cy="207888"/>
          </a:xfrm>
          <a:prstGeom prst="rect">
            <a:avLst/>
          </a:prstGeom>
          <a:noFill/>
          <a:ln>
            <a:noFill/>
          </a:ln>
        </p:spPr>
      </p:pic>
    </p:spTree>
    <p:extLst>
      <p:ext uri="{BB962C8B-B14F-4D97-AF65-F5344CB8AC3E}">
        <p14:creationId xmlns:p14="http://schemas.microsoft.com/office/powerpoint/2010/main" val="2703941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7" name="Straight Connector 6"/>
          <p:cNvCxnSpPr/>
          <p:nvPr userDrawn="1"/>
        </p:nvCxnSpPr>
        <p:spPr>
          <a:xfrm>
            <a:off x="0" y="465516"/>
            <a:ext cx="914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K:\Projects\IIRC\Production\Design\Logos\logo-colour.jpg"/>
          <p:cNvPicPr>
            <a:picLocks noChangeAspect="1"/>
          </p:cNvPicPr>
          <p:nvPr userDrawn="1"/>
        </p:nvPicPr>
        <p:blipFill>
          <a:blip r:embed="rId2" cstate="print"/>
          <a:srcRect/>
          <a:stretch>
            <a:fillRect/>
          </a:stretch>
        </p:blipFill>
        <p:spPr>
          <a:xfrm>
            <a:off x="6300192" y="106359"/>
            <a:ext cx="2746624" cy="207888"/>
          </a:xfrm>
          <a:prstGeom prst="rect">
            <a:avLst/>
          </a:prstGeom>
          <a:noFill/>
          <a:ln>
            <a:noFill/>
          </a:ln>
        </p:spPr>
      </p:pic>
    </p:spTree>
    <p:extLst>
      <p:ext uri="{BB962C8B-B14F-4D97-AF65-F5344CB8AC3E}">
        <p14:creationId xmlns:p14="http://schemas.microsoft.com/office/powerpoint/2010/main" val="3422516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8" name="Straight Connector 7"/>
          <p:cNvCxnSpPr/>
          <p:nvPr userDrawn="1"/>
        </p:nvCxnSpPr>
        <p:spPr>
          <a:xfrm>
            <a:off x="0" y="465516"/>
            <a:ext cx="914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K:\Projects\IIRC\Production\Design\Logos\logo-colour.jpg"/>
          <p:cNvPicPr>
            <a:picLocks noChangeAspect="1"/>
          </p:cNvPicPr>
          <p:nvPr userDrawn="1"/>
        </p:nvPicPr>
        <p:blipFill>
          <a:blip r:embed="rId2" cstate="print"/>
          <a:srcRect/>
          <a:stretch>
            <a:fillRect/>
          </a:stretch>
        </p:blipFill>
        <p:spPr>
          <a:xfrm>
            <a:off x="6300192" y="106359"/>
            <a:ext cx="2746624" cy="207888"/>
          </a:xfrm>
          <a:prstGeom prst="rect">
            <a:avLst/>
          </a:prstGeom>
          <a:noFill/>
          <a:ln>
            <a:noFill/>
          </a:ln>
        </p:spPr>
      </p:pic>
    </p:spTree>
    <p:extLst>
      <p:ext uri="{BB962C8B-B14F-4D97-AF65-F5344CB8AC3E}">
        <p14:creationId xmlns:p14="http://schemas.microsoft.com/office/powerpoint/2010/main" val="3349900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0" name="Straight Connector 9"/>
          <p:cNvCxnSpPr/>
          <p:nvPr userDrawn="1"/>
        </p:nvCxnSpPr>
        <p:spPr>
          <a:xfrm>
            <a:off x="0" y="465516"/>
            <a:ext cx="914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K:\Projects\IIRC\Production\Design\Logos\logo-colour.jpg"/>
          <p:cNvPicPr>
            <a:picLocks noChangeAspect="1"/>
          </p:cNvPicPr>
          <p:nvPr userDrawn="1"/>
        </p:nvPicPr>
        <p:blipFill>
          <a:blip r:embed="rId2" cstate="print"/>
          <a:srcRect/>
          <a:stretch>
            <a:fillRect/>
          </a:stretch>
        </p:blipFill>
        <p:spPr>
          <a:xfrm>
            <a:off x="6300192" y="106359"/>
            <a:ext cx="2746624" cy="207888"/>
          </a:xfrm>
          <a:prstGeom prst="rect">
            <a:avLst/>
          </a:prstGeom>
          <a:noFill/>
          <a:ln>
            <a:noFill/>
          </a:ln>
        </p:spPr>
      </p:pic>
    </p:spTree>
    <p:extLst>
      <p:ext uri="{BB962C8B-B14F-4D97-AF65-F5344CB8AC3E}">
        <p14:creationId xmlns:p14="http://schemas.microsoft.com/office/powerpoint/2010/main" val="3303551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6" name="Straight Connector 5"/>
          <p:cNvCxnSpPr/>
          <p:nvPr userDrawn="1"/>
        </p:nvCxnSpPr>
        <p:spPr>
          <a:xfrm>
            <a:off x="0" y="465516"/>
            <a:ext cx="914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K:\Projects\IIRC\Production\Design\Logos\logo-colour.jpg"/>
          <p:cNvPicPr>
            <a:picLocks noChangeAspect="1"/>
          </p:cNvPicPr>
          <p:nvPr userDrawn="1"/>
        </p:nvPicPr>
        <p:blipFill>
          <a:blip r:embed="rId2" cstate="print"/>
          <a:srcRect/>
          <a:stretch>
            <a:fillRect/>
          </a:stretch>
        </p:blipFill>
        <p:spPr>
          <a:xfrm>
            <a:off x="6300192" y="106359"/>
            <a:ext cx="2746624" cy="207888"/>
          </a:xfrm>
          <a:prstGeom prst="rect">
            <a:avLst/>
          </a:prstGeom>
          <a:noFill/>
          <a:ln>
            <a:noFill/>
          </a:ln>
        </p:spPr>
      </p:pic>
    </p:spTree>
    <p:extLst>
      <p:ext uri="{BB962C8B-B14F-4D97-AF65-F5344CB8AC3E}">
        <p14:creationId xmlns:p14="http://schemas.microsoft.com/office/powerpoint/2010/main" val="4246051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8" name="Straight Connector 7"/>
          <p:cNvCxnSpPr/>
          <p:nvPr userDrawn="1"/>
        </p:nvCxnSpPr>
        <p:spPr>
          <a:xfrm>
            <a:off x="0" y="465516"/>
            <a:ext cx="914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K:\Projects\IIRC\Production\Design\Logos\logo-colour.jpg"/>
          <p:cNvPicPr>
            <a:picLocks noChangeAspect="1"/>
          </p:cNvPicPr>
          <p:nvPr userDrawn="1"/>
        </p:nvPicPr>
        <p:blipFill>
          <a:blip r:embed="rId2" cstate="print"/>
          <a:srcRect/>
          <a:stretch>
            <a:fillRect/>
          </a:stretch>
        </p:blipFill>
        <p:spPr>
          <a:xfrm>
            <a:off x="6300192" y="106359"/>
            <a:ext cx="2746624" cy="207888"/>
          </a:xfrm>
          <a:prstGeom prst="rect">
            <a:avLst/>
          </a:prstGeom>
          <a:noFill/>
          <a:ln>
            <a:noFill/>
          </a:ln>
        </p:spPr>
      </p:pic>
    </p:spTree>
    <p:extLst>
      <p:ext uri="{BB962C8B-B14F-4D97-AF65-F5344CB8AC3E}">
        <p14:creationId xmlns:p14="http://schemas.microsoft.com/office/powerpoint/2010/main" val="3890414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8748464" cy="5161380"/>
          </a:xfrm>
          <a:prstGeom prst="rect">
            <a:avLst/>
          </a:prstGeom>
        </p:spPr>
      </p:pic>
      <p:sp>
        <p:nvSpPr>
          <p:cNvPr id="2" name="Title 1"/>
          <p:cNvSpPr>
            <a:spLocks noGrp="1"/>
          </p:cNvSpPr>
          <p:nvPr>
            <p:ph type="title"/>
          </p:nvPr>
        </p:nvSpPr>
        <p:spPr>
          <a:xfrm>
            <a:off x="612052" y="639860"/>
            <a:ext cx="6379467" cy="654102"/>
          </a:xfrm>
        </p:spPr>
        <p:txBody>
          <a:bodyPr anchor="t">
            <a:noAutofit/>
          </a:bodyPr>
          <a:lstStyle>
            <a:lvl1pPr algn="l">
              <a:defRPr sz="3300" b="1" baseline="0">
                <a:solidFill>
                  <a:schemeClr val="bg1"/>
                </a:solidFill>
              </a:defRPr>
            </a:lvl1pPr>
          </a:lstStyle>
          <a:p>
            <a:endParaRPr lang="en-GB" dirty="0"/>
          </a:p>
        </p:txBody>
      </p:sp>
      <p:sp>
        <p:nvSpPr>
          <p:cNvPr id="3" name="Content Placeholder 2"/>
          <p:cNvSpPr>
            <a:spLocks noGrp="1"/>
          </p:cNvSpPr>
          <p:nvPr>
            <p:ph idx="1"/>
          </p:nvPr>
        </p:nvSpPr>
        <p:spPr>
          <a:xfrm>
            <a:off x="602812" y="1394363"/>
            <a:ext cx="6582915" cy="1356929"/>
          </a:xfrm>
        </p:spPr>
        <p:txBody>
          <a:bodyPr>
            <a:normAutofit/>
          </a:bodyPr>
          <a:lstStyle>
            <a:lvl1pPr marL="0" indent="0">
              <a:spcBef>
                <a:spcPts val="0"/>
              </a:spcBef>
              <a:spcAft>
                <a:spcPts val="800"/>
              </a:spcAft>
              <a:buNone/>
              <a:defRPr sz="2200" baseline="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cxnSp>
        <p:nvCxnSpPr>
          <p:cNvPr id="10" name="Straight Connector 9"/>
          <p:cNvCxnSpPr/>
          <p:nvPr userDrawn="1"/>
        </p:nvCxnSpPr>
        <p:spPr>
          <a:xfrm flipH="1">
            <a:off x="0" y="4778776"/>
            <a:ext cx="91440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0" y="263"/>
            <a:ext cx="9144001" cy="367380"/>
            <a:chOff x="0" y="263"/>
            <a:chExt cx="9144001" cy="367380"/>
          </a:xfrm>
        </p:grpSpPr>
        <p:sp>
          <p:nvSpPr>
            <p:cNvPr id="12" name="Rectangle 11"/>
            <p:cNvSpPr/>
            <p:nvPr/>
          </p:nvSpPr>
          <p:spPr>
            <a:xfrm>
              <a:off x="0" y="263"/>
              <a:ext cx="9144000" cy="3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3" name="Straight Connector 12"/>
            <p:cNvCxnSpPr/>
            <p:nvPr/>
          </p:nvCxnSpPr>
          <p:spPr>
            <a:xfrm flipH="1">
              <a:off x="0" y="367643"/>
              <a:ext cx="91440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4604" y="119563"/>
              <a:ext cx="1494912" cy="151200"/>
            </a:xfrm>
            <a:prstGeom prst="rect">
              <a:avLst/>
            </a:prstGeom>
          </p:spPr>
        </p:pic>
      </p:grpSp>
    </p:spTree>
    <p:extLst>
      <p:ext uri="{BB962C8B-B14F-4D97-AF65-F5344CB8AC3E}">
        <p14:creationId xmlns:p14="http://schemas.microsoft.com/office/powerpoint/2010/main" val="1999961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Content: One">
    <p:spTree>
      <p:nvGrpSpPr>
        <p:cNvPr id="1" name=""/>
        <p:cNvGrpSpPr/>
        <p:nvPr/>
      </p:nvGrpSpPr>
      <p:grpSpPr>
        <a:xfrm>
          <a:off x="0" y="0"/>
          <a:ext cx="0" cy="0"/>
          <a:chOff x="0" y="0"/>
          <a:chExt cx="0" cy="0"/>
        </a:xfrm>
      </p:grpSpPr>
      <p:sp>
        <p:nvSpPr>
          <p:cNvPr id="4" name="TextBox 31"/>
          <p:cNvSpPr txBox="1">
            <a:spLocks noChangeArrowheads="1"/>
          </p:cNvSpPr>
          <p:nvPr/>
        </p:nvSpPr>
        <p:spPr bwMode="auto">
          <a:xfrm>
            <a:off x="533400" y="4857750"/>
            <a:ext cx="2590800" cy="11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defRPr/>
            </a:pPr>
            <a:endParaRPr lang="en-GB" sz="1000" i="0">
              <a:solidFill>
                <a:prstClr val="black"/>
              </a:solidFill>
              <a:latin typeface="Georgia" charset="0"/>
              <a:cs typeface="Arial" charset="0"/>
            </a:endParaRPr>
          </a:p>
        </p:txBody>
      </p:sp>
      <p:cxnSp>
        <p:nvCxnSpPr>
          <p:cNvPr id="5" name="Straight Connector 4"/>
          <p:cNvCxnSpPr/>
          <p:nvPr userDrawn="1"/>
        </p:nvCxnSpPr>
        <p:spPr>
          <a:xfrm>
            <a:off x="0" y="465516"/>
            <a:ext cx="914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433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ontent: One">
    <p:spTree>
      <p:nvGrpSpPr>
        <p:cNvPr id="1" name=""/>
        <p:cNvGrpSpPr/>
        <p:nvPr/>
      </p:nvGrpSpPr>
      <p:grpSpPr>
        <a:xfrm>
          <a:off x="0" y="0"/>
          <a:ext cx="0" cy="0"/>
          <a:chOff x="0" y="0"/>
          <a:chExt cx="0" cy="0"/>
        </a:xfrm>
      </p:grpSpPr>
      <p:sp>
        <p:nvSpPr>
          <p:cNvPr id="4" name="TextBox 31"/>
          <p:cNvSpPr txBox="1">
            <a:spLocks noChangeArrowheads="1"/>
          </p:cNvSpPr>
          <p:nvPr/>
        </p:nvSpPr>
        <p:spPr bwMode="auto">
          <a:xfrm>
            <a:off x="533400" y="4857750"/>
            <a:ext cx="2590800" cy="11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defRPr/>
            </a:pPr>
            <a:endParaRPr lang="en-GB" sz="1000" i="0">
              <a:solidFill>
                <a:prstClr val="black"/>
              </a:solidFill>
              <a:latin typeface="Georgia" charset="0"/>
              <a:cs typeface="Arial" charset="0"/>
            </a:endParaRPr>
          </a:p>
        </p:txBody>
      </p:sp>
      <p:cxnSp>
        <p:nvCxnSpPr>
          <p:cNvPr id="5" name="Straight Connector 4"/>
          <p:cNvCxnSpPr/>
          <p:nvPr userDrawn="1"/>
        </p:nvCxnSpPr>
        <p:spPr>
          <a:xfrm>
            <a:off x="0" y="465516"/>
            <a:ext cx="914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137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465516"/>
            <a:ext cx="914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0576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cxnSp>
        <p:nvCxnSpPr>
          <p:cNvPr id="8" name="Straight Connector 7"/>
          <p:cNvCxnSpPr/>
          <p:nvPr userDrawn="1"/>
        </p:nvCxnSpPr>
        <p:spPr>
          <a:xfrm>
            <a:off x="0" y="465516"/>
            <a:ext cx="9144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7472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logo_Slide_1">
    <p:spTree>
      <p:nvGrpSpPr>
        <p:cNvPr id="1" name=""/>
        <p:cNvGrpSpPr/>
        <p:nvPr/>
      </p:nvGrpSpPr>
      <p:grpSpPr>
        <a:xfrm>
          <a:off x="0" y="0"/>
          <a:ext cx="0" cy="0"/>
          <a:chOff x="0" y="0"/>
          <a:chExt cx="0" cy="0"/>
        </a:xfrm>
      </p:grpSpPr>
      <p:pic>
        <p:nvPicPr>
          <p:cNvPr id="4" name="Picture 3" descr="Integrated_Rep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187" y="2201953"/>
            <a:ext cx="7634074" cy="772133"/>
          </a:xfrm>
          <a:prstGeom prst="rect">
            <a:avLst/>
          </a:prstGeom>
        </p:spPr>
      </p:pic>
    </p:spTree>
    <p:extLst>
      <p:ext uri="{BB962C8B-B14F-4D97-AF65-F5344CB8AC3E}">
        <p14:creationId xmlns:p14="http://schemas.microsoft.com/office/powerpoint/2010/main" val="2896627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81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8748464" cy="5166448"/>
          </a:xfrm>
          <a:prstGeom prst="rect">
            <a:avLst/>
          </a:prstGeom>
          <a:noFill/>
        </p:spPr>
      </p:pic>
      <p:sp>
        <p:nvSpPr>
          <p:cNvPr id="5" name="Slide Number Placeholder 4"/>
          <p:cNvSpPr>
            <a:spLocks noGrp="1"/>
          </p:cNvSpPr>
          <p:nvPr>
            <p:ph type="sldNum" sz="quarter" idx="12"/>
          </p:nvPr>
        </p:nvSpPr>
        <p:spPr/>
        <p:txBody>
          <a:bodyPr/>
          <a:lstStyle/>
          <a:p>
            <a:fld id="{A3B73530-643E-47C3-8A16-176ED1D2E617}" type="slidenum">
              <a:rPr lang="en-GB" smtClean="0">
                <a:solidFill>
                  <a:srgbClr val="282828">
                    <a:tint val="75000"/>
                  </a:srgbClr>
                </a:solidFill>
              </a:rPr>
              <a:pPr/>
              <a:t>‹#›</a:t>
            </a:fld>
            <a:endParaRPr lang="en-GB">
              <a:solidFill>
                <a:srgbClr val="282828">
                  <a:tint val="75000"/>
                </a:srgbClr>
              </a:solidFill>
            </a:endParaRPr>
          </a:p>
        </p:txBody>
      </p:sp>
      <p:cxnSp>
        <p:nvCxnSpPr>
          <p:cNvPr id="8" name="Straight Connector 7"/>
          <p:cNvCxnSpPr/>
          <p:nvPr userDrawn="1"/>
        </p:nvCxnSpPr>
        <p:spPr>
          <a:xfrm flipH="1">
            <a:off x="0" y="4778776"/>
            <a:ext cx="91440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0" y="263"/>
            <a:ext cx="9144001" cy="367380"/>
            <a:chOff x="0" y="263"/>
            <a:chExt cx="9144001" cy="367380"/>
          </a:xfrm>
        </p:grpSpPr>
        <p:sp>
          <p:nvSpPr>
            <p:cNvPr id="10" name="Rectangle 9"/>
            <p:cNvSpPr/>
            <p:nvPr/>
          </p:nvSpPr>
          <p:spPr>
            <a:xfrm>
              <a:off x="0" y="263"/>
              <a:ext cx="9144000" cy="3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1" name="Straight Connector 10"/>
            <p:cNvCxnSpPr/>
            <p:nvPr/>
          </p:nvCxnSpPr>
          <p:spPr>
            <a:xfrm flipH="1">
              <a:off x="0" y="367643"/>
              <a:ext cx="91440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4604" y="119563"/>
              <a:ext cx="1494912" cy="151200"/>
            </a:xfrm>
            <a:prstGeom prst="rect">
              <a:avLst/>
            </a:prstGeom>
          </p:spPr>
        </p:pic>
      </p:grpSp>
    </p:spTree>
    <p:extLst>
      <p:ext uri="{BB962C8B-B14F-4D97-AF65-F5344CB8AC3E}">
        <p14:creationId xmlns:p14="http://schemas.microsoft.com/office/powerpoint/2010/main" val="1003937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Brow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8748464" cy="5143498"/>
          </a:xfrm>
          <a:prstGeom prst="rect">
            <a:avLst/>
          </a:prstGeom>
        </p:spPr>
      </p:pic>
      <p:sp>
        <p:nvSpPr>
          <p:cNvPr id="2" name="Title 1"/>
          <p:cNvSpPr>
            <a:spLocks noGrp="1"/>
          </p:cNvSpPr>
          <p:nvPr userDrawn="1">
            <p:ph type="title"/>
          </p:nvPr>
        </p:nvSpPr>
        <p:spPr>
          <a:xfrm>
            <a:off x="612052" y="639860"/>
            <a:ext cx="6379467" cy="654102"/>
          </a:xfrm>
        </p:spPr>
        <p:txBody>
          <a:bodyPr anchor="t">
            <a:normAutofit/>
          </a:bodyPr>
          <a:lstStyle>
            <a:lvl1pPr algn="l">
              <a:defRPr sz="3300" b="1" baseline="0">
                <a:solidFill>
                  <a:schemeClr val="accent1"/>
                </a:solidFill>
              </a:defRPr>
            </a:lvl1pPr>
          </a:lstStyle>
          <a:p>
            <a:endParaRPr lang="en-GB" dirty="0"/>
          </a:p>
        </p:txBody>
      </p:sp>
      <p:sp>
        <p:nvSpPr>
          <p:cNvPr id="3" name="Content Placeholder 2"/>
          <p:cNvSpPr>
            <a:spLocks noGrp="1"/>
          </p:cNvSpPr>
          <p:nvPr userDrawn="1">
            <p:ph idx="1"/>
          </p:nvPr>
        </p:nvSpPr>
        <p:spPr>
          <a:xfrm>
            <a:off x="602812" y="1394363"/>
            <a:ext cx="6582915" cy="1356929"/>
          </a:xfrm>
        </p:spPr>
        <p:txBody>
          <a:bodyPr>
            <a:noAutofit/>
          </a:bodyPr>
          <a:lstStyle>
            <a:lvl1pPr marL="0" indent="0">
              <a:spcBef>
                <a:spcPts val="0"/>
              </a:spcBef>
              <a:spcAft>
                <a:spcPts val="1000"/>
              </a:spcAft>
              <a:buNone/>
              <a:defRPr sz="22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cxnSp>
        <p:nvCxnSpPr>
          <p:cNvPr id="10" name="Straight Connector 9"/>
          <p:cNvCxnSpPr/>
          <p:nvPr userDrawn="1"/>
        </p:nvCxnSpPr>
        <p:spPr>
          <a:xfrm flipH="1">
            <a:off x="0" y="4778776"/>
            <a:ext cx="91440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0" y="263"/>
            <a:ext cx="9144001" cy="367380"/>
            <a:chOff x="0" y="263"/>
            <a:chExt cx="9144001" cy="367380"/>
          </a:xfrm>
        </p:grpSpPr>
        <p:sp>
          <p:nvSpPr>
            <p:cNvPr id="12" name="Rectangle 11"/>
            <p:cNvSpPr/>
            <p:nvPr/>
          </p:nvSpPr>
          <p:spPr>
            <a:xfrm>
              <a:off x="0" y="263"/>
              <a:ext cx="9144000" cy="3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3" name="Straight Connector 12"/>
            <p:cNvCxnSpPr/>
            <p:nvPr/>
          </p:nvCxnSpPr>
          <p:spPr>
            <a:xfrm flipH="1">
              <a:off x="0" y="367643"/>
              <a:ext cx="91440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4604" y="119563"/>
              <a:ext cx="1494912" cy="151200"/>
            </a:xfrm>
            <a:prstGeom prst="rect">
              <a:avLst/>
            </a:prstGeom>
          </p:spPr>
        </p:pic>
      </p:grpSp>
    </p:spTree>
    <p:extLst>
      <p:ext uri="{BB962C8B-B14F-4D97-AF65-F5344CB8AC3E}">
        <p14:creationId xmlns:p14="http://schemas.microsoft.com/office/powerpoint/2010/main" val="4249690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big copy yellow">
    <p:spTree>
      <p:nvGrpSpPr>
        <p:cNvPr id="1" name=""/>
        <p:cNvGrpSpPr/>
        <p:nvPr/>
      </p:nvGrpSpPr>
      <p:grpSpPr>
        <a:xfrm>
          <a:off x="0" y="0"/>
          <a:ext cx="0" cy="0"/>
          <a:chOff x="0" y="0"/>
          <a:chExt cx="0" cy="0"/>
        </a:xfrm>
      </p:grpSpPr>
      <p:sp>
        <p:nvSpPr>
          <p:cNvPr id="7" name="Rectangle 6"/>
          <p:cNvSpPr/>
          <p:nvPr userDrawn="1"/>
        </p:nvSpPr>
        <p:spPr>
          <a:xfrm>
            <a:off x="5518768" y="0"/>
            <a:ext cx="3625232"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15" name="Group 14"/>
          <p:cNvGrpSpPr/>
          <p:nvPr userDrawn="1"/>
        </p:nvGrpSpPr>
        <p:grpSpPr>
          <a:xfrm>
            <a:off x="0" y="0"/>
            <a:ext cx="8746432" cy="5143500"/>
            <a:chOff x="0" y="0"/>
            <a:chExt cx="8746432" cy="5143500"/>
          </a:xfrm>
        </p:grpSpPr>
        <p:sp>
          <p:nvSpPr>
            <p:cNvPr id="8" name="Rectangle 7"/>
            <p:cNvSpPr/>
            <p:nvPr/>
          </p:nvSpPr>
          <p:spPr>
            <a:xfrm>
              <a:off x="0" y="264"/>
              <a:ext cx="4969948" cy="5143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69947" y="0"/>
              <a:ext cx="3776485" cy="5143500"/>
            </a:xfrm>
            <a:prstGeom prst="rect">
              <a:avLst/>
            </a:prstGeom>
          </p:spPr>
        </p:pic>
      </p:grpSp>
      <p:sp>
        <p:nvSpPr>
          <p:cNvPr id="2" name="Title 1"/>
          <p:cNvSpPr>
            <a:spLocks noGrp="1"/>
          </p:cNvSpPr>
          <p:nvPr userDrawn="1">
            <p:ph type="title"/>
          </p:nvPr>
        </p:nvSpPr>
        <p:spPr>
          <a:xfrm>
            <a:off x="612052" y="639860"/>
            <a:ext cx="6379467" cy="654102"/>
          </a:xfrm>
        </p:spPr>
        <p:txBody>
          <a:bodyPr anchor="t">
            <a:noAutofit/>
          </a:bodyPr>
          <a:lstStyle>
            <a:lvl1pPr algn="l">
              <a:defRPr sz="3700" b="1" baseline="0">
                <a:solidFill>
                  <a:schemeClr val="tx2"/>
                </a:solidFill>
              </a:defRPr>
            </a:lvl1pPr>
          </a:lstStyle>
          <a:p>
            <a:endParaRPr lang="en-GB" dirty="0"/>
          </a:p>
        </p:txBody>
      </p:sp>
      <p:sp>
        <p:nvSpPr>
          <p:cNvPr id="3" name="Content Placeholder 2"/>
          <p:cNvSpPr>
            <a:spLocks noGrp="1"/>
          </p:cNvSpPr>
          <p:nvPr userDrawn="1">
            <p:ph idx="1"/>
          </p:nvPr>
        </p:nvSpPr>
        <p:spPr>
          <a:xfrm>
            <a:off x="610904" y="1394363"/>
            <a:ext cx="7141266" cy="1356929"/>
          </a:xfrm>
        </p:spPr>
        <p:txBody>
          <a:bodyPr>
            <a:noAutofit/>
          </a:bodyPr>
          <a:lstStyle>
            <a:lvl1pPr marL="342900" indent="-342900">
              <a:buClr>
                <a:schemeClr val="accent1"/>
              </a:buClr>
              <a:buFont typeface="Arial" panose="020B0604020202020204" pitchFamily="34" charset="0"/>
              <a:buChar char="•"/>
              <a:defRPr sz="22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cxnSp>
        <p:nvCxnSpPr>
          <p:cNvPr id="10" name="Straight Connector 9"/>
          <p:cNvCxnSpPr/>
          <p:nvPr userDrawn="1"/>
        </p:nvCxnSpPr>
        <p:spPr>
          <a:xfrm flipH="1">
            <a:off x="0" y="4778776"/>
            <a:ext cx="91440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0" y="263"/>
            <a:ext cx="9144001" cy="367380"/>
            <a:chOff x="0" y="263"/>
            <a:chExt cx="9144001" cy="367380"/>
          </a:xfrm>
        </p:grpSpPr>
        <p:sp>
          <p:nvSpPr>
            <p:cNvPr id="12" name="Rectangle 11"/>
            <p:cNvSpPr/>
            <p:nvPr/>
          </p:nvSpPr>
          <p:spPr>
            <a:xfrm>
              <a:off x="0" y="263"/>
              <a:ext cx="9144000" cy="3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3" name="Straight Connector 12"/>
            <p:cNvCxnSpPr/>
            <p:nvPr/>
          </p:nvCxnSpPr>
          <p:spPr>
            <a:xfrm flipH="1">
              <a:off x="0" y="367643"/>
              <a:ext cx="91440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4604" y="119563"/>
              <a:ext cx="1494912" cy="151200"/>
            </a:xfrm>
            <a:prstGeom prst="rect">
              <a:avLst/>
            </a:prstGeom>
          </p:spPr>
        </p:pic>
      </p:grpSp>
      <p:sp>
        <p:nvSpPr>
          <p:cNvPr id="19" name="TextBox 18"/>
          <p:cNvSpPr txBox="1"/>
          <p:nvPr userDrawn="1"/>
        </p:nvSpPr>
        <p:spPr>
          <a:xfrm>
            <a:off x="6077118" y="4840448"/>
            <a:ext cx="2956136" cy="230832"/>
          </a:xfrm>
          <a:prstGeom prst="rect">
            <a:avLst/>
          </a:prstGeom>
          <a:noFill/>
        </p:spPr>
        <p:txBody>
          <a:bodyPr wrap="square" rtlCol="0">
            <a:spAutoFit/>
          </a:bodyPr>
          <a:lstStyle/>
          <a:p>
            <a:pPr algn="r"/>
            <a:r>
              <a:rPr lang="en-GB" sz="900" b="1" spc="-30" dirty="0">
                <a:solidFill>
                  <a:srgbClr val="282828">
                    <a:lumMod val="50000"/>
                    <a:lumOff val="50000"/>
                  </a:srgbClr>
                </a:solidFill>
              </a:rPr>
              <a:t>© International Integrated Reporting Council</a:t>
            </a:r>
          </a:p>
        </p:txBody>
      </p:sp>
    </p:spTree>
    <p:extLst>
      <p:ext uri="{BB962C8B-B14F-4D97-AF65-F5344CB8AC3E}">
        <p14:creationId xmlns:p14="http://schemas.microsoft.com/office/powerpoint/2010/main" val="603548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big copy yellow">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12052" y="639860"/>
            <a:ext cx="7569508" cy="654102"/>
          </a:xfrm>
        </p:spPr>
        <p:txBody>
          <a:bodyPr anchor="t">
            <a:noAutofit/>
          </a:bodyPr>
          <a:lstStyle>
            <a:lvl1pPr algn="l">
              <a:defRPr sz="3700" b="1" baseline="0">
                <a:solidFill>
                  <a:schemeClr val="tx2"/>
                </a:solidFill>
              </a:defRPr>
            </a:lvl1pPr>
          </a:lstStyle>
          <a:p>
            <a:endParaRPr lang="en-GB" dirty="0"/>
          </a:p>
        </p:txBody>
      </p:sp>
      <p:sp>
        <p:nvSpPr>
          <p:cNvPr id="3" name="Content Placeholder 2"/>
          <p:cNvSpPr>
            <a:spLocks noGrp="1"/>
          </p:cNvSpPr>
          <p:nvPr userDrawn="1">
            <p:ph idx="1"/>
          </p:nvPr>
        </p:nvSpPr>
        <p:spPr>
          <a:xfrm>
            <a:off x="602812" y="1394363"/>
            <a:ext cx="7579248" cy="3242373"/>
          </a:xfrm>
        </p:spPr>
        <p:txBody>
          <a:bodyPr>
            <a:noAutofit/>
          </a:bodyPr>
          <a:lstStyle>
            <a:lvl1pPr marL="342900" indent="-342900">
              <a:buFont typeface="Arial" panose="020B0604020202020204" pitchFamily="34" charset="0"/>
              <a:buChar char="•"/>
              <a:defRPr sz="19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cxnSp>
        <p:nvCxnSpPr>
          <p:cNvPr id="10" name="Straight Connector 9"/>
          <p:cNvCxnSpPr/>
          <p:nvPr userDrawn="1"/>
        </p:nvCxnSpPr>
        <p:spPr>
          <a:xfrm flipH="1">
            <a:off x="0" y="4778776"/>
            <a:ext cx="91440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0" y="263"/>
            <a:ext cx="9144001" cy="367380"/>
            <a:chOff x="0" y="263"/>
            <a:chExt cx="9144001" cy="367380"/>
          </a:xfrm>
        </p:grpSpPr>
        <p:sp>
          <p:nvSpPr>
            <p:cNvPr id="12" name="Rectangle 11"/>
            <p:cNvSpPr/>
            <p:nvPr/>
          </p:nvSpPr>
          <p:spPr>
            <a:xfrm>
              <a:off x="0" y="263"/>
              <a:ext cx="9144000" cy="3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3" name="Straight Connector 12"/>
            <p:cNvCxnSpPr/>
            <p:nvPr/>
          </p:nvCxnSpPr>
          <p:spPr>
            <a:xfrm flipH="1">
              <a:off x="0" y="367643"/>
              <a:ext cx="91440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4604" y="119563"/>
              <a:ext cx="1494912" cy="151200"/>
            </a:xfrm>
            <a:prstGeom prst="rect">
              <a:avLst/>
            </a:prstGeom>
          </p:spPr>
        </p:pic>
      </p:grpSp>
    </p:spTree>
    <p:extLst>
      <p:ext uri="{BB962C8B-B14F-4D97-AF65-F5344CB8AC3E}">
        <p14:creationId xmlns:p14="http://schemas.microsoft.com/office/powerpoint/2010/main" val="3493942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mall copy image">
    <p:spTree>
      <p:nvGrpSpPr>
        <p:cNvPr id="1" name=""/>
        <p:cNvGrpSpPr/>
        <p:nvPr/>
      </p:nvGrpSpPr>
      <p:grpSpPr>
        <a:xfrm>
          <a:off x="0" y="0"/>
          <a:ext cx="0" cy="0"/>
          <a:chOff x="0" y="0"/>
          <a:chExt cx="0" cy="0"/>
        </a:xfrm>
      </p:grpSpPr>
      <p:cxnSp>
        <p:nvCxnSpPr>
          <p:cNvPr id="6" name="Straight Connector 5"/>
          <p:cNvCxnSpPr/>
          <p:nvPr userDrawn="1"/>
        </p:nvCxnSpPr>
        <p:spPr>
          <a:xfrm>
            <a:off x="5914515" y="367643"/>
            <a:ext cx="0" cy="4411133"/>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p:nvPr>
        </p:nvSpPr>
        <p:spPr>
          <a:xfrm>
            <a:off x="612052" y="639860"/>
            <a:ext cx="5165331" cy="654102"/>
          </a:xfrm>
        </p:spPr>
        <p:txBody>
          <a:bodyPr anchor="t">
            <a:noAutofit/>
          </a:bodyPr>
          <a:lstStyle>
            <a:lvl1pPr algn="l">
              <a:defRPr sz="3700" b="1" baseline="0">
                <a:solidFill>
                  <a:schemeClr val="tx2"/>
                </a:solidFill>
              </a:defRPr>
            </a:lvl1pPr>
          </a:lstStyle>
          <a:p>
            <a:endParaRPr lang="en-GB" dirty="0"/>
          </a:p>
        </p:txBody>
      </p:sp>
      <p:sp>
        <p:nvSpPr>
          <p:cNvPr id="3" name="Content Placeholder 2"/>
          <p:cNvSpPr>
            <a:spLocks noGrp="1"/>
          </p:cNvSpPr>
          <p:nvPr userDrawn="1">
            <p:ph idx="1"/>
          </p:nvPr>
        </p:nvSpPr>
        <p:spPr>
          <a:xfrm>
            <a:off x="602812" y="1394363"/>
            <a:ext cx="5174901" cy="1356929"/>
          </a:xfrm>
        </p:spPr>
        <p:txBody>
          <a:bodyPr>
            <a:noAutofit/>
          </a:bodyPr>
          <a:lstStyle>
            <a:lvl1pPr marL="0" indent="0">
              <a:buFont typeface="Arial" panose="020B0604020202020204" pitchFamily="34" charset="0"/>
              <a:buNone/>
              <a:defRPr sz="18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cxnSp>
        <p:nvCxnSpPr>
          <p:cNvPr id="10" name="Straight Connector 9"/>
          <p:cNvCxnSpPr/>
          <p:nvPr userDrawn="1"/>
        </p:nvCxnSpPr>
        <p:spPr>
          <a:xfrm flipH="1">
            <a:off x="0" y="4778776"/>
            <a:ext cx="91440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0" y="263"/>
            <a:ext cx="9144001" cy="367380"/>
            <a:chOff x="0" y="263"/>
            <a:chExt cx="9144001" cy="367380"/>
          </a:xfrm>
        </p:grpSpPr>
        <p:sp>
          <p:nvSpPr>
            <p:cNvPr id="12" name="Rectangle 11"/>
            <p:cNvSpPr/>
            <p:nvPr/>
          </p:nvSpPr>
          <p:spPr>
            <a:xfrm>
              <a:off x="0" y="263"/>
              <a:ext cx="9144000" cy="3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3" name="Straight Connector 12"/>
            <p:cNvCxnSpPr/>
            <p:nvPr/>
          </p:nvCxnSpPr>
          <p:spPr>
            <a:xfrm flipH="1">
              <a:off x="0" y="367643"/>
              <a:ext cx="91440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4604" y="119563"/>
              <a:ext cx="1494912" cy="151200"/>
            </a:xfrm>
            <a:prstGeom prst="rect">
              <a:avLst/>
            </a:prstGeom>
          </p:spPr>
        </p:pic>
      </p:grpSp>
      <p:sp>
        <p:nvSpPr>
          <p:cNvPr id="5" name="Picture Placeholder 4"/>
          <p:cNvSpPr>
            <a:spLocks noGrp="1"/>
          </p:cNvSpPr>
          <p:nvPr>
            <p:ph type="pic" sz="quarter" idx="10"/>
          </p:nvPr>
        </p:nvSpPr>
        <p:spPr>
          <a:xfrm>
            <a:off x="5947873" y="373857"/>
            <a:ext cx="3196127" cy="4399200"/>
          </a:xfrm>
          <a:ln>
            <a:noFill/>
          </a:ln>
        </p:spPr>
        <p:txBody>
          <a:bodyPr/>
          <a:lstStyle>
            <a:lvl1pPr marL="0" indent="0">
              <a:buNone/>
              <a:defRPr/>
            </a:lvl1pPr>
          </a:lstStyle>
          <a:p>
            <a:endParaRPr lang="en-GB"/>
          </a:p>
        </p:txBody>
      </p:sp>
    </p:spTree>
    <p:extLst>
      <p:ext uri="{BB962C8B-B14F-4D97-AF65-F5344CB8AC3E}">
        <p14:creationId xmlns:p14="http://schemas.microsoft.com/office/powerpoint/2010/main" val="2104277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ingle imag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296495" y="372909"/>
            <a:ext cx="8529224" cy="4305600"/>
          </a:xfrm>
          <a:ln w="69850">
            <a:noFill/>
            <a:miter lim="800000"/>
          </a:ln>
        </p:spPr>
        <p:txBody>
          <a:bodyPr>
            <a:normAutofit/>
          </a:bodyPr>
          <a:lstStyle>
            <a:lvl1pPr marL="0" indent="0">
              <a:buFont typeface="+mj-lt"/>
              <a:buNone/>
              <a:defRPr sz="2400" baseline="0"/>
            </a:lvl1pPr>
          </a:lstStyle>
          <a:p>
            <a:r>
              <a:rPr lang="en-GB" dirty="0"/>
              <a:t>Click icon to insert picture. </a:t>
            </a:r>
          </a:p>
        </p:txBody>
      </p:sp>
      <p:cxnSp>
        <p:nvCxnSpPr>
          <p:cNvPr id="15" name="Straight Connector 14"/>
          <p:cNvCxnSpPr/>
          <p:nvPr userDrawn="1"/>
        </p:nvCxnSpPr>
        <p:spPr>
          <a:xfrm>
            <a:off x="266808" y="371006"/>
            <a:ext cx="0" cy="4363200"/>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6077118" y="4840448"/>
            <a:ext cx="2956136" cy="230832"/>
          </a:xfrm>
          <a:prstGeom prst="rect">
            <a:avLst/>
          </a:prstGeom>
          <a:noFill/>
        </p:spPr>
        <p:txBody>
          <a:bodyPr wrap="square" rtlCol="0">
            <a:spAutoFit/>
          </a:bodyPr>
          <a:lstStyle/>
          <a:p>
            <a:pPr algn="r"/>
            <a:r>
              <a:rPr lang="en-GB" sz="900" b="1" spc="-30" dirty="0">
                <a:solidFill>
                  <a:srgbClr val="282828">
                    <a:lumMod val="50000"/>
                    <a:lumOff val="50000"/>
                  </a:srgbClr>
                </a:solidFill>
              </a:rPr>
              <a:t>© International Integrated Reporting Council</a:t>
            </a:r>
          </a:p>
        </p:txBody>
      </p:sp>
      <p:cxnSp>
        <p:nvCxnSpPr>
          <p:cNvPr id="18" name="Straight Connector 17"/>
          <p:cNvCxnSpPr/>
          <p:nvPr userDrawn="1"/>
        </p:nvCxnSpPr>
        <p:spPr>
          <a:xfrm flipH="1">
            <a:off x="236118" y="4702351"/>
            <a:ext cx="8589600" cy="0"/>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8856905" y="371006"/>
            <a:ext cx="0" cy="4363200"/>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0" y="263"/>
            <a:ext cx="9144001" cy="367380"/>
            <a:chOff x="0" y="263"/>
            <a:chExt cx="9144001" cy="367380"/>
          </a:xfrm>
        </p:grpSpPr>
        <p:sp>
          <p:nvSpPr>
            <p:cNvPr id="12" name="Rectangle 11"/>
            <p:cNvSpPr/>
            <p:nvPr/>
          </p:nvSpPr>
          <p:spPr>
            <a:xfrm>
              <a:off x="0" y="263"/>
              <a:ext cx="9144000" cy="3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3" name="Straight Connector 12"/>
            <p:cNvCxnSpPr/>
            <p:nvPr/>
          </p:nvCxnSpPr>
          <p:spPr>
            <a:xfrm flipH="1">
              <a:off x="0" y="367643"/>
              <a:ext cx="91440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4604" y="119563"/>
              <a:ext cx="1494912" cy="151200"/>
            </a:xfrm>
            <a:prstGeom prst="rect">
              <a:avLst/>
            </a:prstGeom>
          </p:spPr>
        </p:pic>
      </p:grpSp>
    </p:spTree>
    <p:extLst>
      <p:ext uri="{BB962C8B-B14F-4D97-AF65-F5344CB8AC3E}">
        <p14:creationId xmlns:p14="http://schemas.microsoft.com/office/powerpoint/2010/main" val="3158804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Slide One">
    <p:spTree>
      <p:nvGrpSpPr>
        <p:cNvPr id="1" name=""/>
        <p:cNvGrpSpPr/>
        <p:nvPr/>
      </p:nvGrpSpPr>
      <p:grpSpPr>
        <a:xfrm>
          <a:off x="0" y="0"/>
          <a:ext cx="0" cy="0"/>
          <a:chOff x="0" y="0"/>
          <a:chExt cx="0" cy="0"/>
        </a:xfrm>
      </p:grpSpPr>
      <p:grpSp>
        <p:nvGrpSpPr>
          <p:cNvPr id="13" name="Group 12"/>
          <p:cNvGrpSpPr/>
          <p:nvPr userDrawn="1"/>
        </p:nvGrpSpPr>
        <p:grpSpPr>
          <a:xfrm>
            <a:off x="0" y="0"/>
            <a:ext cx="6478601" cy="5143500"/>
            <a:chOff x="0" y="0"/>
            <a:chExt cx="6478601" cy="5143500"/>
          </a:xfrm>
        </p:grpSpPr>
        <p:sp>
          <p:nvSpPr>
            <p:cNvPr id="15" name="Rectangle 14"/>
            <p:cNvSpPr/>
            <p:nvPr/>
          </p:nvSpPr>
          <p:spPr>
            <a:xfrm>
              <a:off x="0" y="0"/>
              <a:ext cx="2777067"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2332" y="0"/>
              <a:ext cx="3796269" cy="5143500"/>
            </a:xfrm>
            <a:prstGeom prst="rect">
              <a:avLst/>
            </a:prstGeom>
          </p:spPr>
        </p:pic>
      </p:grpSp>
      <p:sp>
        <p:nvSpPr>
          <p:cNvPr id="4" name="Picture Placeholder 3"/>
          <p:cNvSpPr>
            <a:spLocks noGrp="1"/>
          </p:cNvSpPr>
          <p:nvPr>
            <p:ph type="pic" sz="quarter" idx="11"/>
          </p:nvPr>
        </p:nvSpPr>
        <p:spPr>
          <a:xfrm flipH="1">
            <a:off x="4039962" y="990600"/>
            <a:ext cx="5095945" cy="4155281"/>
          </a:xfrm>
          <a:custGeom>
            <a:avLst/>
            <a:gdLst>
              <a:gd name="connsiteX0" fmla="*/ 0 w 5140325"/>
              <a:gd name="connsiteY0" fmla="*/ 0 h 4152900"/>
              <a:gd name="connsiteX1" fmla="*/ 3063875 w 5140325"/>
              <a:gd name="connsiteY1" fmla="*/ 0 h 4152900"/>
              <a:gd name="connsiteX2" fmla="*/ 5140325 w 5140325"/>
              <a:gd name="connsiteY2" fmla="*/ 2076450 h 4152900"/>
              <a:gd name="connsiteX3" fmla="*/ 3063875 w 5140325"/>
              <a:gd name="connsiteY3" fmla="*/ 4152900 h 4152900"/>
              <a:gd name="connsiteX4" fmla="*/ 0 w 5140325"/>
              <a:gd name="connsiteY4" fmla="*/ 4152900 h 4152900"/>
              <a:gd name="connsiteX5" fmla="*/ 0 w 5140325"/>
              <a:gd name="connsiteY5" fmla="*/ 0 h 4152900"/>
              <a:gd name="connsiteX0" fmla="*/ 0 w 3063875"/>
              <a:gd name="connsiteY0" fmla="*/ 0 h 4152900"/>
              <a:gd name="connsiteX1" fmla="*/ 3063875 w 3063875"/>
              <a:gd name="connsiteY1" fmla="*/ 0 h 4152900"/>
              <a:gd name="connsiteX2" fmla="*/ 2672255 w 3063875"/>
              <a:gd name="connsiteY2" fmla="*/ 1558560 h 4152900"/>
              <a:gd name="connsiteX3" fmla="*/ 3063875 w 3063875"/>
              <a:gd name="connsiteY3" fmla="*/ 4152900 h 4152900"/>
              <a:gd name="connsiteX4" fmla="*/ 0 w 3063875"/>
              <a:gd name="connsiteY4" fmla="*/ 4152900 h 4152900"/>
              <a:gd name="connsiteX5" fmla="*/ 0 w 3063875"/>
              <a:gd name="connsiteY5" fmla="*/ 0 h 4152900"/>
              <a:gd name="connsiteX0" fmla="*/ 0 w 4083472"/>
              <a:gd name="connsiteY0" fmla="*/ 0 h 4152900"/>
              <a:gd name="connsiteX1" fmla="*/ 4083472 w 4083472"/>
              <a:gd name="connsiteY1" fmla="*/ 0 h 4152900"/>
              <a:gd name="connsiteX2" fmla="*/ 2672255 w 4083472"/>
              <a:gd name="connsiteY2" fmla="*/ 1558560 h 4152900"/>
              <a:gd name="connsiteX3" fmla="*/ 3063875 w 4083472"/>
              <a:gd name="connsiteY3" fmla="*/ 4152900 h 4152900"/>
              <a:gd name="connsiteX4" fmla="*/ 0 w 4083472"/>
              <a:gd name="connsiteY4" fmla="*/ 4152900 h 4152900"/>
              <a:gd name="connsiteX5" fmla="*/ 0 w 4083472"/>
              <a:gd name="connsiteY5" fmla="*/ 0 h 4152900"/>
              <a:gd name="connsiteX0" fmla="*/ 0 w 5062608"/>
              <a:gd name="connsiteY0" fmla="*/ 0 h 4152900"/>
              <a:gd name="connsiteX1" fmla="*/ 4083472 w 5062608"/>
              <a:gd name="connsiteY1" fmla="*/ 0 h 4152900"/>
              <a:gd name="connsiteX2" fmla="*/ 2672255 w 5062608"/>
              <a:gd name="connsiteY2" fmla="*/ 1558560 h 4152900"/>
              <a:gd name="connsiteX3" fmla="*/ 5062608 w 5062608"/>
              <a:gd name="connsiteY3" fmla="*/ 4152900 h 4152900"/>
              <a:gd name="connsiteX4" fmla="*/ 0 w 5062608"/>
              <a:gd name="connsiteY4" fmla="*/ 4152900 h 4152900"/>
              <a:gd name="connsiteX5" fmla="*/ 0 w 5062608"/>
              <a:gd name="connsiteY5" fmla="*/ 0 h 4152900"/>
              <a:gd name="connsiteX0" fmla="*/ 0 w 5081658"/>
              <a:gd name="connsiteY0" fmla="*/ 0 h 4152900"/>
              <a:gd name="connsiteX1" fmla="*/ 4083472 w 5081658"/>
              <a:gd name="connsiteY1" fmla="*/ 0 h 4152900"/>
              <a:gd name="connsiteX2" fmla="*/ 2672255 w 5081658"/>
              <a:gd name="connsiteY2" fmla="*/ 1558560 h 4152900"/>
              <a:gd name="connsiteX3" fmla="*/ 5081658 w 5081658"/>
              <a:gd name="connsiteY3" fmla="*/ 4150519 h 4152900"/>
              <a:gd name="connsiteX4" fmla="*/ 0 w 5081658"/>
              <a:gd name="connsiteY4" fmla="*/ 4152900 h 4152900"/>
              <a:gd name="connsiteX5" fmla="*/ 0 w 5081658"/>
              <a:gd name="connsiteY5" fmla="*/ 0 h 4152900"/>
              <a:gd name="connsiteX0" fmla="*/ 0 w 5081658"/>
              <a:gd name="connsiteY0" fmla="*/ 0 h 4152900"/>
              <a:gd name="connsiteX1" fmla="*/ 4083472 w 5081658"/>
              <a:gd name="connsiteY1" fmla="*/ 0 h 4152900"/>
              <a:gd name="connsiteX2" fmla="*/ 2655586 w 5081658"/>
              <a:gd name="connsiteY2" fmla="*/ 1563323 h 4152900"/>
              <a:gd name="connsiteX3" fmla="*/ 5081658 w 5081658"/>
              <a:gd name="connsiteY3" fmla="*/ 4150519 h 4152900"/>
              <a:gd name="connsiteX4" fmla="*/ 0 w 5081658"/>
              <a:gd name="connsiteY4" fmla="*/ 4152900 h 4152900"/>
              <a:gd name="connsiteX5" fmla="*/ 0 w 5081658"/>
              <a:gd name="connsiteY5" fmla="*/ 0 h 4152900"/>
              <a:gd name="connsiteX0" fmla="*/ 0 w 5081658"/>
              <a:gd name="connsiteY0" fmla="*/ 0 h 4152900"/>
              <a:gd name="connsiteX1" fmla="*/ 4083472 w 5081658"/>
              <a:gd name="connsiteY1" fmla="*/ 0 h 4152900"/>
              <a:gd name="connsiteX2" fmla="*/ 2665111 w 5081658"/>
              <a:gd name="connsiteY2" fmla="*/ 1556179 h 4152900"/>
              <a:gd name="connsiteX3" fmla="*/ 5081658 w 5081658"/>
              <a:gd name="connsiteY3" fmla="*/ 4150519 h 4152900"/>
              <a:gd name="connsiteX4" fmla="*/ 0 w 5081658"/>
              <a:gd name="connsiteY4" fmla="*/ 4152900 h 4152900"/>
              <a:gd name="connsiteX5" fmla="*/ 0 w 5081658"/>
              <a:gd name="connsiteY5" fmla="*/ 0 h 4152900"/>
              <a:gd name="connsiteX0" fmla="*/ 0 w 5081658"/>
              <a:gd name="connsiteY0" fmla="*/ 0 h 4152900"/>
              <a:gd name="connsiteX1" fmla="*/ 4083472 w 5081658"/>
              <a:gd name="connsiteY1" fmla="*/ 0 h 4152900"/>
              <a:gd name="connsiteX2" fmla="*/ 2657967 w 5081658"/>
              <a:gd name="connsiteY2" fmla="*/ 1558560 h 4152900"/>
              <a:gd name="connsiteX3" fmla="*/ 5081658 w 5081658"/>
              <a:gd name="connsiteY3" fmla="*/ 4150519 h 4152900"/>
              <a:gd name="connsiteX4" fmla="*/ 0 w 5081658"/>
              <a:gd name="connsiteY4" fmla="*/ 4152900 h 4152900"/>
              <a:gd name="connsiteX5" fmla="*/ 0 w 5081658"/>
              <a:gd name="connsiteY5" fmla="*/ 0 h 4152900"/>
              <a:gd name="connsiteX0" fmla="*/ 0 w 5081658"/>
              <a:gd name="connsiteY0" fmla="*/ 0 h 4152900"/>
              <a:gd name="connsiteX1" fmla="*/ 4083472 w 5081658"/>
              <a:gd name="connsiteY1" fmla="*/ 0 h 4152900"/>
              <a:gd name="connsiteX2" fmla="*/ 2657967 w 5081658"/>
              <a:gd name="connsiteY2" fmla="*/ 1558560 h 4152900"/>
              <a:gd name="connsiteX3" fmla="*/ 2964656 w 5081658"/>
              <a:gd name="connsiteY3" fmla="*/ 1885950 h 4152900"/>
              <a:gd name="connsiteX4" fmla="*/ 5081658 w 5081658"/>
              <a:gd name="connsiteY4" fmla="*/ 4150519 h 4152900"/>
              <a:gd name="connsiteX5" fmla="*/ 0 w 5081658"/>
              <a:gd name="connsiteY5" fmla="*/ 4152900 h 4152900"/>
              <a:gd name="connsiteX6" fmla="*/ 0 w 5081658"/>
              <a:gd name="connsiteY6" fmla="*/ 0 h 4152900"/>
              <a:gd name="connsiteX0" fmla="*/ 0 w 5081658"/>
              <a:gd name="connsiteY0" fmla="*/ 0 h 4152900"/>
              <a:gd name="connsiteX1" fmla="*/ 4083472 w 5081658"/>
              <a:gd name="connsiteY1" fmla="*/ 0 h 4152900"/>
              <a:gd name="connsiteX2" fmla="*/ 2657967 w 5081658"/>
              <a:gd name="connsiteY2" fmla="*/ 1558560 h 4152900"/>
              <a:gd name="connsiteX3" fmla="*/ 2928937 w 5081658"/>
              <a:gd name="connsiteY3" fmla="*/ 1955006 h 4152900"/>
              <a:gd name="connsiteX4" fmla="*/ 5081658 w 5081658"/>
              <a:gd name="connsiteY4" fmla="*/ 4150519 h 4152900"/>
              <a:gd name="connsiteX5" fmla="*/ 0 w 5081658"/>
              <a:gd name="connsiteY5" fmla="*/ 4152900 h 4152900"/>
              <a:gd name="connsiteX6" fmla="*/ 0 w 5081658"/>
              <a:gd name="connsiteY6" fmla="*/ 0 h 4152900"/>
              <a:gd name="connsiteX0" fmla="*/ 0 w 5081658"/>
              <a:gd name="connsiteY0" fmla="*/ 0 h 4152900"/>
              <a:gd name="connsiteX1" fmla="*/ 4083472 w 5081658"/>
              <a:gd name="connsiteY1" fmla="*/ 0 h 4152900"/>
              <a:gd name="connsiteX2" fmla="*/ 2657967 w 5081658"/>
              <a:gd name="connsiteY2" fmla="*/ 1558560 h 4152900"/>
              <a:gd name="connsiteX3" fmla="*/ 2762250 w 5081658"/>
              <a:gd name="connsiteY3" fmla="*/ 1712119 h 4152900"/>
              <a:gd name="connsiteX4" fmla="*/ 2928937 w 5081658"/>
              <a:gd name="connsiteY4" fmla="*/ 1955006 h 4152900"/>
              <a:gd name="connsiteX5" fmla="*/ 5081658 w 5081658"/>
              <a:gd name="connsiteY5" fmla="*/ 4150519 h 4152900"/>
              <a:gd name="connsiteX6" fmla="*/ 0 w 5081658"/>
              <a:gd name="connsiteY6" fmla="*/ 4152900 h 4152900"/>
              <a:gd name="connsiteX7" fmla="*/ 0 w 5081658"/>
              <a:gd name="connsiteY7" fmla="*/ 0 h 4152900"/>
              <a:gd name="connsiteX0" fmla="*/ 0 w 5081658"/>
              <a:gd name="connsiteY0" fmla="*/ 0 h 4152900"/>
              <a:gd name="connsiteX1" fmla="*/ 4083472 w 5081658"/>
              <a:gd name="connsiteY1" fmla="*/ 0 h 4152900"/>
              <a:gd name="connsiteX2" fmla="*/ 2762250 w 5081658"/>
              <a:gd name="connsiteY2" fmla="*/ 1445419 h 4152900"/>
              <a:gd name="connsiteX3" fmla="*/ 2657967 w 5081658"/>
              <a:gd name="connsiteY3" fmla="*/ 1558560 h 4152900"/>
              <a:gd name="connsiteX4" fmla="*/ 2762250 w 5081658"/>
              <a:gd name="connsiteY4" fmla="*/ 1712119 h 4152900"/>
              <a:gd name="connsiteX5" fmla="*/ 2928937 w 5081658"/>
              <a:gd name="connsiteY5" fmla="*/ 1955006 h 4152900"/>
              <a:gd name="connsiteX6" fmla="*/ 5081658 w 5081658"/>
              <a:gd name="connsiteY6" fmla="*/ 4150519 h 4152900"/>
              <a:gd name="connsiteX7" fmla="*/ 0 w 5081658"/>
              <a:gd name="connsiteY7" fmla="*/ 4152900 h 4152900"/>
              <a:gd name="connsiteX8" fmla="*/ 0 w 5081658"/>
              <a:gd name="connsiteY8" fmla="*/ 0 h 4152900"/>
              <a:gd name="connsiteX0" fmla="*/ 0 w 5081658"/>
              <a:gd name="connsiteY0" fmla="*/ 0 h 4152900"/>
              <a:gd name="connsiteX1" fmla="*/ 4083472 w 5081658"/>
              <a:gd name="connsiteY1" fmla="*/ 0 h 4152900"/>
              <a:gd name="connsiteX2" fmla="*/ 2762250 w 5081658"/>
              <a:gd name="connsiteY2" fmla="*/ 1445419 h 4152900"/>
              <a:gd name="connsiteX3" fmla="*/ 2712244 w 5081658"/>
              <a:gd name="connsiteY3" fmla="*/ 1497806 h 4152900"/>
              <a:gd name="connsiteX4" fmla="*/ 2657967 w 5081658"/>
              <a:gd name="connsiteY4" fmla="*/ 1558560 h 4152900"/>
              <a:gd name="connsiteX5" fmla="*/ 2762250 w 5081658"/>
              <a:gd name="connsiteY5" fmla="*/ 1712119 h 4152900"/>
              <a:gd name="connsiteX6" fmla="*/ 2928937 w 5081658"/>
              <a:gd name="connsiteY6" fmla="*/ 1955006 h 4152900"/>
              <a:gd name="connsiteX7" fmla="*/ 5081658 w 5081658"/>
              <a:gd name="connsiteY7" fmla="*/ 4150519 h 4152900"/>
              <a:gd name="connsiteX8" fmla="*/ 0 w 5081658"/>
              <a:gd name="connsiteY8" fmla="*/ 4152900 h 4152900"/>
              <a:gd name="connsiteX9" fmla="*/ 0 w 5081658"/>
              <a:gd name="connsiteY9" fmla="*/ 0 h 4152900"/>
              <a:gd name="connsiteX0" fmla="*/ 0 w 5081658"/>
              <a:gd name="connsiteY0" fmla="*/ 0 h 4152900"/>
              <a:gd name="connsiteX1" fmla="*/ 4083472 w 5081658"/>
              <a:gd name="connsiteY1" fmla="*/ 0 h 4152900"/>
              <a:gd name="connsiteX2" fmla="*/ 2762250 w 5081658"/>
              <a:gd name="connsiteY2" fmla="*/ 1445419 h 4152900"/>
              <a:gd name="connsiteX3" fmla="*/ 2712244 w 5081658"/>
              <a:gd name="connsiteY3" fmla="*/ 1497806 h 4152900"/>
              <a:gd name="connsiteX4" fmla="*/ 2657967 w 5081658"/>
              <a:gd name="connsiteY4" fmla="*/ 1558560 h 4152900"/>
              <a:gd name="connsiteX5" fmla="*/ 2712244 w 5081658"/>
              <a:gd name="connsiteY5" fmla="*/ 1638300 h 4152900"/>
              <a:gd name="connsiteX6" fmla="*/ 2762250 w 5081658"/>
              <a:gd name="connsiteY6" fmla="*/ 1712119 h 4152900"/>
              <a:gd name="connsiteX7" fmla="*/ 2928937 w 5081658"/>
              <a:gd name="connsiteY7" fmla="*/ 1955006 h 4152900"/>
              <a:gd name="connsiteX8" fmla="*/ 5081658 w 5081658"/>
              <a:gd name="connsiteY8" fmla="*/ 4150519 h 4152900"/>
              <a:gd name="connsiteX9" fmla="*/ 0 w 5081658"/>
              <a:gd name="connsiteY9" fmla="*/ 4152900 h 4152900"/>
              <a:gd name="connsiteX10" fmla="*/ 0 w 5081658"/>
              <a:gd name="connsiteY10" fmla="*/ 0 h 4152900"/>
              <a:gd name="connsiteX0" fmla="*/ 0 w 5081658"/>
              <a:gd name="connsiteY0" fmla="*/ 0 h 4152900"/>
              <a:gd name="connsiteX1" fmla="*/ 4083472 w 5081658"/>
              <a:gd name="connsiteY1" fmla="*/ 0 h 4152900"/>
              <a:gd name="connsiteX2" fmla="*/ 2762250 w 5081658"/>
              <a:gd name="connsiteY2" fmla="*/ 1445419 h 4152900"/>
              <a:gd name="connsiteX3" fmla="*/ 2712244 w 5081658"/>
              <a:gd name="connsiteY3" fmla="*/ 1497806 h 4152900"/>
              <a:gd name="connsiteX4" fmla="*/ 2657967 w 5081658"/>
              <a:gd name="connsiteY4" fmla="*/ 1558560 h 4152900"/>
              <a:gd name="connsiteX5" fmla="*/ 2712244 w 5081658"/>
              <a:gd name="connsiteY5" fmla="*/ 1638300 h 4152900"/>
              <a:gd name="connsiteX6" fmla="*/ 2759869 w 5081658"/>
              <a:gd name="connsiteY6" fmla="*/ 1783557 h 4152900"/>
              <a:gd name="connsiteX7" fmla="*/ 2928937 w 5081658"/>
              <a:gd name="connsiteY7" fmla="*/ 1955006 h 4152900"/>
              <a:gd name="connsiteX8" fmla="*/ 5081658 w 5081658"/>
              <a:gd name="connsiteY8" fmla="*/ 4150519 h 4152900"/>
              <a:gd name="connsiteX9" fmla="*/ 0 w 5081658"/>
              <a:gd name="connsiteY9" fmla="*/ 4152900 h 4152900"/>
              <a:gd name="connsiteX10" fmla="*/ 0 w 5081658"/>
              <a:gd name="connsiteY10" fmla="*/ 0 h 4152900"/>
              <a:gd name="connsiteX0" fmla="*/ 0 w 5081658"/>
              <a:gd name="connsiteY0" fmla="*/ 0 h 4152900"/>
              <a:gd name="connsiteX1" fmla="*/ 4083472 w 5081658"/>
              <a:gd name="connsiteY1" fmla="*/ 0 h 4152900"/>
              <a:gd name="connsiteX2" fmla="*/ 2762250 w 5081658"/>
              <a:gd name="connsiteY2" fmla="*/ 1445419 h 4152900"/>
              <a:gd name="connsiteX3" fmla="*/ 2712244 w 5081658"/>
              <a:gd name="connsiteY3" fmla="*/ 1497806 h 4152900"/>
              <a:gd name="connsiteX4" fmla="*/ 2657967 w 5081658"/>
              <a:gd name="connsiteY4" fmla="*/ 1558560 h 4152900"/>
              <a:gd name="connsiteX5" fmla="*/ 2712244 w 5081658"/>
              <a:gd name="connsiteY5" fmla="*/ 1714500 h 4152900"/>
              <a:gd name="connsiteX6" fmla="*/ 2759869 w 5081658"/>
              <a:gd name="connsiteY6" fmla="*/ 1783557 h 4152900"/>
              <a:gd name="connsiteX7" fmla="*/ 2928937 w 5081658"/>
              <a:gd name="connsiteY7" fmla="*/ 1955006 h 4152900"/>
              <a:gd name="connsiteX8" fmla="*/ 5081658 w 5081658"/>
              <a:gd name="connsiteY8" fmla="*/ 4150519 h 4152900"/>
              <a:gd name="connsiteX9" fmla="*/ 0 w 5081658"/>
              <a:gd name="connsiteY9" fmla="*/ 4152900 h 4152900"/>
              <a:gd name="connsiteX10" fmla="*/ 0 w 5081658"/>
              <a:gd name="connsiteY10" fmla="*/ 0 h 4152900"/>
              <a:gd name="connsiteX0" fmla="*/ 0 w 5081658"/>
              <a:gd name="connsiteY0" fmla="*/ 0 h 4152900"/>
              <a:gd name="connsiteX1" fmla="*/ 4083472 w 5081658"/>
              <a:gd name="connsiteY1" fmla="*/ 0 h 4152900"/>
              <a:gd name="connsiteX2" fmla="*/ 2757488 w 5081658"/>
              <a:gd name="connsiteY2" fmla="*/ 1323975 h 4152900"/>
              <a:gd name="connsiteX3" fmla="*/ 2712244 w 5081658"/>
              <a:gd name="connsiteY3" fmla="*/ 1497806 h 4152900"/>
              <a:gd name="connsiteX4" fmla="*/ 2657967 w 5081658"/>
              <a:gd name="connsiteY4" fmla="*/ 1558560 h 4152900"/>
              <a:gd name="connsiteX5" fmla="*/ 2712244 w 5081658"/>
              <a:gd name="connsiteY5" fmla="*/ 1714500 h 4152900"/>
              <a:gd name="connsiteX6" fmla="*/ 2759869 w 5081658"/>
              <a:gd name="connsiteY6" fmla="*/ 1783557 h 4152900"/>
              <a:gd name="connsiteX7" fmla="*/ 2928937 w 5081658"/>
              <a:gd name="connsiteY7" fmla="*/ 1955006 h 4152900"/>
              <a:gd name="connsiteX8" fmla="*/ 5081658 w 5081658"/>
              <a:gd name="connsiteY8" fmla="*/ 4150519 h 4152900"/>
              <a:gd name="connsiteX9" fmla="*/ 0 w 5081658"/>
              <a:gd name="connsiteY9" fmla="*/ 4152900 h 4152900"/>
              <a:gd name="connsiteX10" fmla="*/ 0 w 5081658"/>
              <a:gd name="connsiteY10" fmla="*/ 0 h 4152900"/>
              <a:gd name="connsiteX0" fmla="*/ 0 w 5081658"/>
              <a:gd name="connsiteY0" fmla="*/ 0 h 4152900"/>
              <a:gd name="connsiteX1" fmla="*/ 4083472 w 5081658"/>
              <a:gd name="connsiteY1" fmla="*/ 0 h 4152900"/>
              <a:gd name="connsiteX2" fmla="*/ 2757488 w 5081658"/>
              <a:gd name="connsiteY2" fmla="*/ 1323975 h 4152900"/>
              <a:gd name="connsiteX3" fmla="*/ 2709863 w 5081658"/>
              <a:gd name="connsiteY3" fmla="*/ 1395413 h 4152900"/>
              <a:gd name="connsiteX4" fmla="*/ 2657967 w 5081658"/>
              <a:gd name="connsiteY4" fmla="*/ 1558560 h 4152900"/>
              <a:gd name="connsiteX5" fmla="*/ 2712244 w 5081658"/>
              <a:gd name="connsiteY5" fmla="*/ 1714500 h 4152900"/>
              <a:gd name="connsiteX6" fmla="*/ 2759869 w 5081658"/>
              <a:gd name="connsiteY6" fmla="*/ 1783557 h 4152900"/>
              <a:gd name="connsiteX7" fmla="*/ 2928937 w 5081658"/>
              <a:gd name="connsiteY7" fmla="*/ 1955006 h 4152900"/>
              <a:gd name="connsiteX8" fmla="*/ 5081658 w 5081658"/>
              <a:gd name="connsiteY8" fmla="*/ 4150519 h 4152900"/>
              <a:gd name="connsiteX9" fmla="*/ 0 w 5081658"/>
              <a:gd name="connsiteY9" fmla="*/ 4152900 h 4152900"/>
              <a:gd name="connsiteX10" fmla="*/ 0 w 5081658"/>
              <a:gd name="connsiteY10" fmla="*/ 0 h 4152900"/>
              <a:gd name="connsiteX0" fmla="*/ 0 w 5081658"/>
              <a:gd name="connsiteY0" fmla="*/ 0 h 4152900"/>
              <a:gd name="connsiteX1" fmla="*/ 4083472 w 5081658"/>
              <a:gd name="connsiteY1" fmla="*/ 0 h 4152900"/>
              <a:gd name="connsiteX2" fmla="*/ 2757488 w 5081658"/>
              <a:gd name="connsiteY2" fmla="*/ 1323975 h 4152900"/>
              <a:gd name="connsiteX3" fmla="*/ 2709863 w 5081658"/>
              <a:gd name="connsiteY3" fmla="*/ 1395413 h 4152900"/>
              <a:gd name="connsiteX4" fmla="*/ 2657967 w 5081658"/>
              <a:gd name="connsiteY4" fmla="*/ 1558560 h 4152900"/>
              <a:gd name="connsiteX5" fmla="*/ 2686050 w 5081658"/>
              <a:gd name="connsiteY5" fmla="*/ 1633538 h 4152900"/>
              <a:gd name="connsiteX6" fmla="*/ 2712244 w 5081658"/>
              <a:gd name="connsiteY6" fmla="*/ 1714500 h 4152900"/>
              <a:gd name="connsiteX7" fmla="*/ 2759869 w 5081658"/>
              <a:gd name="connsiteY7" fmla="*/ 1783557 h 4152900"/>
              <a:gd name="connsiteX8" fmla="*/ 2928937 w 5081658"/>
              <a:gd name="connsiteY8" fmla="*/ 1955006 h 4152900"/>
              <a:gd name="connsiteX9" fmla="*/ 5081658 w 5081658"/>
              <a:gd name="connsiteY9" fmla="*/ 4150519 h 4152900"/>
              <a:gd name="connsiteX10" fmla="*/ 0 w 5081658"/>
              <a:gd name="connsiteY10" fmla="*/ 4152900 h 4152900"/>
              <a:gd name="connsiteX11" fmla="*/ 0 w 5081658"/>
              <a:gd name="connsiteY11" fmla="*/ 0 h 4152900"/>
              <a:gd name="connsiteX0" fmla="*/ 0 w 5081658"/>
              <a:gd name="connsiteY0" fmla="*/ 0 h 4152900"/>
              <a:gd name="connsiteX1" fmla="*/ 4083472 w 5081658"/>
              <a:gd name="connsiteY1" fmla="*/ 0 h 4152900"/>
              <a:gd name="connsiteX2" fmla="*/ 2757488 w 5081658"/>
              <a:gd name="connsiteY2" fmla="*/ 1323975 h 4152900"/>
              <a:gd name="connsiteX3" fmla="*/ 2709863 w 5081658"/>
              <a:gd name="connsiteY3" fmla="*/ 1395413 h 4152900"/>
              <a:gd name="connsiteX4" fmla="*/ 2683669 w 5081658"/>
              <a:gd name="connsiteY4" fmla="*/ 1478756 h 4152900"/>
              <a:gd name="connsiteX5" fmla="*/ 2657967 w 5081658"/>
              <a:gd name="connsiteY5" fmla="*/ 1558560 h 4152900"/>
              <a:gd name="connsiteX6" fmla="*/ 2686050 w 5081658"/>
              <a:gd name="connsiteY6" fmla="*/ 1633538 h 4152900"/>
              <a:gd name="connsiteX7" fmla="*/ 2712244 w 5081658"/>
              <a:gd name="connsiteY7" fmla="*/ 1714500 h 4152900"/>
              <a:gd name="connsiteX8" fmla="*/ 2759869 w 5081658"/>
              <a:gd name="connsiteY8" fmla="*/ 1783557 h 4152900"/>
              <a:gd name="connsiteX9" fmla="*/ 2928937 w 5081658"/>
              <a:gd name="connsiteY9" fmla="*/ 1955006 h 4152900"/>
              <a:gd name="connsiteX10" fmla="*/ 5081658 w 5081658"/>
              <a:gd name="connsiteY10" fmla="*/ 4150519 h 4152900"/>
              <a:gd name="connsiteX11" fmla="*/ 0 w 5081658"/>
              <a:gd name="connsiteY11" fmla="*/ 4152900 h 4152900"/>
              <a:gd name="connsiteX12" fmla="*/ 0 w 5081658"/>
              <a:gd name="connsiteY12" fmla="*/ 0 h 4152900"/>
              <a:gd name="connsiteX0" fmla="*/ 0 w 5081658"/>
              <a:gd name="connsiteY0" fmla="*/ 0 h 4152900"/>
              <a:gd name="connsiteX1" fmla="*/ 4083472 w 5081658"/>
              <a:gd name="connsiteY1" fmla="*/ 0 h 4152900"/>
              <a:gd name="connsiteX2" fmla="*/ 2757488 w 5081658"/>
              <a:gd name="connsiteY2" fmla="*/ 1323975 h 4152900"/>
              <a:gd name="connsiteX3" fmla="*/ 2709863 w 5081658"/>
              <a:gd name="connsiteY3" fmla="*/ 1395413 h 4152900"/>
              <a:gd name="connsiteX4" fmla="*/ 2683669 w 5081658"/>
              <a:gd name="connsiteY4" fmla="*/ 1478756 h 4152900"/>
              <a:gd name="connsiteX5" fmla="*/ 2657967 w 5081658"/>
              <a:gd name="connsiteY5" fmla="*/ 1558560 h 4152900"/>
              <a:gd name="connsiteX6" fmla="*/ 2681288 w 5081658"/>
              <a:gd name="connsiteY6" fmla="*/ 1662113 h 4152900"/>
              <a:gd name="connsiteX7" fmla="*/ 2712244 w 5081658"/>
              <a:gd name="connsiteY7" fmla="*/ 1714500 h 4152900"/>
              <a:gd name="connsiteX8" fmla="*/ 2759869 w 5081658"/>
              <a:gd name="connsiteY8" fmla="*/ 1783557 h 4152900"/>
              <a:gd name="connsiteX9" fmla="*/ 2928937 w 5081658"/>
              <a:gd name="connsiteY9" fmla="*/ 1955006 h 4152900"/>
              <a:gd name="connsiteX10" fmla="*/ 5081658 w 5081658"/>
              <a:gd name="connsiteY10" fmla="*/ 4150519 h 4152900"/>
              <a:gd name="connsiteX11" fmla="*/ 0 w 5081658"/>
              <a:gd name="connsiteY11" fmla="*/ 4152900 h 4152900"/>
              <a:gd name="connsiteX12" fmla="*/ 0 w 5081658"/>
              <a:gd name="connsiteY12" fmla="*/ 0 h 4152900"/>
              <a:gd name="connsiteX0" fmla="*/ 0 w 5081658"/>
              <a:gd name="connsiteY0" fmla="*/ 0 h 4152900"/>
              <a:gd name="connsiteX1" fmla="*/ 4083472 w 5081658"/>
              <a:gd name="connsiteY1" fmla="*/ 0 h 4152900"/>
              <a:gd name="connsiteX2" fmla="*/ 2757488 w 5081658"/>
              <a:gd name="connsiteY2" fmla="*/ 1323975 h 4152900"/>
              <a:gd name="connsiteX3" fmla="*/ 2709863 w 5081658"/>
              <a:gd name="connsiteY3" fmla="*/ 1395413 h 4152900"/>
              <a:gd name="connsiteX4" fmla="*/ 2681287 w 5081658"/>
              <a:gd name="connsiteY4" fmla="*/ 1466850 h 4152900"/>
              <a:gd name="connsiteX5" fmla="*/ 2657967 w 5081658"/>
              <a:gd name="connsiteY5" fmla="*/ 1558560 h 4152900"/>
              <a:gd name="connsiteX6" fmla="*/ 2681288 w 5081658"/>
              <a:gd name="connsiteY6" fmla="*/ 1662113 h 4152900"/>
              <a:gd name="connsiteX7" fmla="*/ 2712244 w 5081658"/>
              <a:gd name="connsiteY7" fmla="*/ 1714500 h 4152900"/>
              <a:gd name="connsiteX8" fmla="*/ 2759869 w 5081658"/>
              <a:gd name="connsiteY8" fmla="*/ 1783557 h 4152900"/>
              <a:gd name="connsiteX9" fmla="*/ 2928937 w 5081658"/>
              <a:gd name="connsiteY9" fmla="*/ 1955006 h 4152900"/>
              <a:gd name="connsiteX10" fmla="*/ 5081658 w 5081658"/>
              <a:gd name="connsiteY10" fmla="*/ 4150519 h 4152900"/>
              <a:gd name="connsiteX11" fmla="*/ 0 w 5081658"/>
              <a:gd name="connsiteY11" fmla="*/ 4152900 h 4152900"/>
              <a:gd name="connsiteX12" fmla="*/ 0 w 5081658"/>
              <a:gd name="connsiteY12" fmla="*/ 0 h 4152900"/>
              <a:gd name="connsiteX0" fmla="*/ 0 w 5081658"/>
              <a:gd name="connsiteY0" fmla="*/ 0 h 4152900"/>
              <a:gd name="connsiteX1" fmla="*/ 4083472 w 5081658"/>
              <a:gd name="connsiteY1" fmla="*/ 0 h 4152900"/>
              <a:gd name="connsiteX2" fmla="*/ 2919412 w 5081658"/>
              <a:gd name="connsiteY2" fmla="*/ 1162050 h 4152900"/>
              <a:gd name="connsiteX3" fmla="*/ 2757488 w 5081658"/>
              <a:gd name="connsiteY3" fmla="*/ 1323975 h 4152900"/>
              <a:gd name="connsiteX4" fmla="*/ 2709863 w 5081658"/>
              <a:gd name="connsiteY4" fmla="*/ 1395413 h 4152900"/>
              <a:gd name="connsiteX5" fmla="*/ 2681287 w 5081658"/>
              <a:gd name="connsiteY5" fmla="*/ 1466850 h 4152900"/>
              <a:gd name="connsiteX6" fmla="*/ 2657967 w 5081658"/>
              <a:gd name="connsiteY6" fmla="*/ 1558560 h 4152900"/>
              <a:gd name="connsiteX7" fmla="*/ 2681288 w 5081658"/>
              <a:gd name="connsiteY7" fmla="*/ 1662113 h 4152900"/>
              <a:gd name="connsiteX8" fmla="*/ 2712244 w 5081658"/>
              <a:gd name="connsiteY8" fmla="*/ 1714500 h 4152900"/>
              <a:gd name="connsiteX9" fmla="*/ 2759869 w 5081658"/>
              <a:gd name="connsiteY9" fmla="*/ 1783557 h 4152900"/>
              <a:gd name="connsiteX10" fmla="*/ 2928937 w 5081658"/>
              <a:gd name="connsiteY10" fmla="*/ 1955006 h 4152900"/>
              <a:gd name="connsiteX11" fmla="*/ 5081658 w 5081658"/>
              <a:gd name="connsiteY11" fmla="*/ 4150519 h 4152900"/>
              <a:gd name="connsiteX12" fmla="*/ 0 w 5081658"/>
              <a:gd name="connsiteY12" fmla="*/ 4152900 h 4152900"/>
              <a:gd name="connsiteX13" fmla="*/ 0 w 5081658"/>
              <a:gd name="connsiteY13" fmla="*/ 0 h 4152900"/>
              <a:gd name="connsiteX0" fmla="*/ 0 w 5081658"/>
              <a:gd name="connsiteY0" fmla="*/ 0 h 4152900"/>
              <a:gd name="connsiteX1" fmla="*/ 4083472 w 5081658"/>
              <a:gd name="connsiteY1" fmla="*/ 0 h 4152900"/>
              <a:gd name="connsiteX2" fmla="*/ 3333750 w 5081658"/>
              <a:gd name="connsiteY2" fmla="*/ 747713 h 4152900"/>
              <a:gd name="connsiteX3" fmla="*/ 2919412 w 5081658"/>
              <a:gd name="connsiteY3" fmla="*/ 1162050 h 4152900"/>
              <a:gd name="connsiteX4" fmla="*/ 2757488 w 5081658"/>
              <a:gd name="connsiteY4" fmla="*/ 1323975 h 4152900"/>
              <a:gd name="connsiteX5" fmla="*/ 2709863 w 5081658"/>
              <a:gd name="connsiteY5" fmla="*/ 1395413 h 4152900"/>
              <a:gd name="connsiteX6" fmla="*/ 2681287 w 5081658"/>
              <a:gd name="connsiteY6" fmla="*/ 1466850 h 4152900"/>
              <a:gd name="connsiteX7" fmla="*/ 2657967 w 5081658"/>
              <a:gd name="connsiteY7" fmla="*/ 1558560 h 4152900"/>
              <a:gd name="connsiteX8" fmla="*/ 2681288 w 5081658"/>
              <a:gd name="connsiteY8" fmla="*/ 1662113 h 4152900"/>
              <a:gd name="connsiteX9" fmla="*/ 2712244 w 5081658"/>
              <a:gd name="connsiteY9" fmla="*/ 1714500 h 4152900"/>
              <a:gd name="connsiteX10" fmla="*/ 2759869 w 5081658"/>
              <a:gd name="connsiteY10" fmla="*/ 1783557 h 4152900"/>
              <a:gd name="connsiteX11" fmla="*/ 2928937 w 5081658"/>
              <a:gd name="connsiteY11" fmla="*/ 1955006 h 4152900"/>
              <a:gd name="connsiteX12" fmla="*/ 5081658 w 5081658"/>
              <a:gd name="connsiteY12" fmla="*/ 4150519 h 4152900"/>
              <a:gd name="connsiteX13" fmla="*/ 0 w 5081658"/>
              <a:gd name="connsiteY13" fmla="*/ 4152900 h 4152900"/>
              <a:gd name="connsiteX14" fmla="*/ 0 w 5081658"/>
              <a:gd name="connsiteY14" fmla="*/ 0 h 4152900"/>
              <a:gd name="connsiteX0" fmla="*/ 0 w 5081658"/>
              <a:gd name="connsiteY0" fmla="*/ 0 h 4152900"/>
              <a:gd name="connsiteX1" fmla="*/ 4083472 w 5081658"/>
              <a:gd name="connsiteY1" fmla="*/ 0 h 4152900"/>
              <a:gd name="connsiteX2" fmla="*/ 3340894 w 5081658"/>
              <a:gd name="connsiteY2" fmla="*/ 752475 h 4152900"/>
              <a:gd name="connsiteX3" fmla="*/ 2919412 w 5081658"/>
              <a:gd name="connsiteY3" fmla="*/ 1162050 h 4152900"/>
              <a:gd name="connsiteX4" fmla="*/ 2757488 w 5081658"/>
              <a:gd name="connsiteY4" fmla="*/ 1323975 h 4152900"/>
              <a:gd name="connsiteX5" fmla="*/ 2709863 w 5081658"/>
              <a:gd name="connsiteY5" fmla="*/ 1395413 h 4152900"/>
              <a:gd name="connsiteX6" fmla="*/ 2681287 w 5081658"/>
              <a:gd name="connsiteY6" fmla="*/ 1466850 h 4152900"/>
              <a:gd name="connsiteX7" fmla="*/ 2657967 w 5081658"/>
              <a:gd name="connsiteY7" fmla="*/ 1558560 h 4152900"/>
              <a:gd name="connsiteX8" fmla="*/ 2681288 w 5081658"/>
              <a:gd name="connsiteY8" fmla="*/ 1662113 h 4152900"/>
              <a:gd name="connsiteX9" fmla="*/ 2712244 w 5081658"/>
              <a:gd name="connsiteY9" fmla="*/ 1714500 h 4152900"/>
              <a:gd name="connsiteX10" fmla="*/ 2759869 w 5081658"/>
              <a:gd name="connsiteY10" fmla="*/ 1783557 h 4152900"/>
              <a:gd name="connsiteX11" fmla="*/ 2928937 w 5081658"/>
              <a:gd name="connsiteY11" fmla="*/ 1955006 h 4152900"/>
              <a:gd name="connsiteX12" fmla="*/ 5081658 w 5081658"/>
              <a:gd name="connsiteY12" fmla="*/ 4150519 h 4152900"/>
              <a:gd name="connsiteX13" fmla="*/ 0 w 5081658"/>
              <a:gd name="connsiteY13" fmla="*/ 4152900 h 4152900"/>
              <a:gd name="connsiteX14" fmla="*/ 0 w 5081658"/>
              <a:gd name="connsiteY14" fmla="*/ 0 h 4152900"/>
              <a:gd name="connsiteX0" fmla="*/ 0 w 5081658"/>
              <a:gd name="connsiteY0" fmla="*/ 0 h 4152900"/>
              <a:gd name="connsiteX1" fmla="*/ 4083472 w 5081658"/>
              <a:gd name="connsiteY1" fmla="*/ 0 h 4152900"/>
              <a:gd name="connsiteX2" fmla="*/ 3340894 w 5081658"/>
              <a:gd name="connsiteY2" fmla="*/ 752475 h 4152900"/>
              <a:gd name="connsiteX3" fmla="*/ 3112294 w 5081658"/>
              <a:gd name="connsiteY3" fmla="*/ 973931 h 4152900"/>
              <a:gd name="connsiteX4" fmla="*/ 2919412 w 5081658"/>
              <a:gd name="connsiteY4" fmla="*/ 1162050 h 4152900"/>
              <a:gd name="connsiteX5" fmla="*/ 2757488 w 5081658"/>
              <a:gd name="connsiteY5" fmla="*/ 1323975 h 4152900"/>
              <a:gd name="connsiteX6" fmla="*/ 2709863 w 5081658"/>
              <a:gd name="connsiteY6" fmla="*/ 1395413 h 4152900"/>
              <a:gd name="connsiteX7" fmla="*/ 2681287 w 5081658"/>
              <a:gd name="connsiteY7" fmla="*/ 1466850 h 4152900"/>
              <a:gd name="connsiteX8" fmla="*/ 2657967 w 5081658"/>
              <a:gd name="connsiteY8" fmla="*/ 1558560 h 4152900"/>
              <a:gd name="connsiteX9" fmla="*/ 2681288 w 5081658"/>
              <a:gd name="connsiteY9" fmla="*/ 1662113 h 4152900"/>
              <a:gd name="connsiteX10" fmla="*/ 2712244 w 5081658"/>
              <a:gd name="connsiteY10" fmla="*/ 1714500 h 4152900"/>
              <a:gd name="connsiteX11" fmla="*/ 2759869 w 5081658"/>
              <a:gd name="connsiteY11" fmla="*/ 1783557 h 4152900"/>
              <a:gd name="connsiteX12" fmla="*/ 2928937 w 5081658"/>
              <a:gd name="connsiteY12" fmla="*/ 1955006 h 4152900"/>
              <a:gd name="connsiteX13" fmla="*/ 5081658 w 5081658"/>
              <a:gd name="connsiteY13" fmla="*/ 4150519 h 4152900"/>
              <a:gd name="connsiteX14" fmla="*/ 0 w 5081658"/>
              <a:gd name="connsiteY14" fmla="*/ 4152900 h 4152900"/>
              <a:gd name="connsiteX15" fmla="*/ 0 w 5081658"/>
              <a:gd name="connsiteY15" fmla="*/ 0 h 4152900"/>
              <a:gd name="connsiteX0" fmla="*/ 0 w 5081658"/>
              <a:gd name="connsiteY0" fmla="*/ 0 h 4152900"/>
              <a:gd name="connsiteX1" fmla="*/ 4083472 w 5081658"/>
              <a:gd name="connsiteY1" fmla="*/ 0 h 4152900"/>
              <a:gd name="connsiteX2" fmla="*/ 3340894 w 5081658"/>
              <a:gd name="connsiteY2" fmla="*/ 752475 h 4152900"/>
              <a:gd name="connsiteX3" fmla="*/ 3117057 w 5081658"/>
              <a:gd name="connsiteY3" fmla="*/ 981075 h 4152900"/>
              <a:gd name="connsiteX4" fmla="*/ 2919412 w 5081658"/>
              <a:gd name="connsiteY4" fmla="*/ 1162050 h 4152900"/>
              <a:gd name="connsiteX5" fmla="*/ 2757488 w 5081658"/>
              <a:gd name="connsiteY5" fmla="*/ 1323975 h 4152900"/>
              <a:gd name="connsiteX6" fmla="*/ 2709863 w 5081658"/>
              <a:gd name="connsiteY6" fmla="*/ 1395413 h 4152900"/>
              <a:gd name="connsiteX7" fmla="*/ 2681287 w 5081658"/>
              <a:gd name="connsiteY7" fmla="*/ 1466850 h 4152900"/>
              <a:gd name="connsiteX8" fmla="*/ 2657967 w 5081658"/>
              <a:gd name="connsiteY8" fmla="*/ 1558560 h 4152900"/>
              <a:gd name="connsiteX9" fmla="*/ 2681288 w 5081658"/>
              <a:gd name="connsiteY9" fmla="*/ 1662113 h 4152900"/>
              <a:gd name="connsiteX10" fmla="*/ 2712244 w 5081658"/>
              <a:gd name="connsiteY10" fmla="*/ 1714500 h 4152900"/>
              <a:gd name="connsiteX11" fmla="*/ 2759869 w 5081658"/>
              <a:gd name="connsiteY11" fmla="*/ 1783557 h 4152900"/>
              <a:gd name="connsiteX12" fmla="*/ 2928937 w 5081658"/>
              <a:gd name="connsiteY12" fmla="*/ 1955006 h 4152900"/>
              <a:gd name="connsiteX13" fmla="*/ 5081658 w 5081658"/>
              <a:gd name="connsiteY13" fmla="*/ 4150519 h 4152900"/>
              <a:gd name="connsiteX14" fmla="*/ 0 w 5081658"/>
              <a:gd name="connsiteY14" fmla="*/ 4152900 h 4152900"/>
              <a:gd name="connsiteX15" fmla="*/ 0 w 5081658"/>
              <a:gd name="connsiteY15" fmla="*/ 0 h 4152900"/>
              <a:gd name="connsiteX0" fmla="*/ 0 w 5086420"/>
              <a:gd name="connsiteY0" fmla="*/ 0 h 4152900"/>
              <a:gd name="connsiteX1" fmla="*/ 4083472 w 5086420"/>
              <a:gd name="connsiteY1" fmla="*/ 0 h 4152900"/>
              <a:gd name="connsiteX2" fmla="*/ 3340894 w 5086420"/>
              <a:gd name="connsiteY2" fmla="*/ 752475 h 4152900"/>
              <a:gd name="connsiteX3" fmla="*/ 3117057 w 5086420"/>
              <a:gd name="connsiteY3" fmla="*/ 981075 h 4152900"/>
              <a:gd name="connsiteX4" fmla="*/ 2919412 w 5086420"/>
              <a:gd name="connsiteY4" fmla="*/ 1162050 h 4152900"/>
              <a:gd name="connsiteX5" fmla="*/ 2757488 w 5086420"/>
              <a:gd name="connsiteY5" fmla="*/ 1323975 h 4152900"/>
              <a:gd name="connsiteX6" fmla="*/ 2709863 w 5086420"/>
              <a:gd name="connsiteY6" fmla="*/ 1395413 h 4152900"/>
              <a:gd name="connsiteX7" fmla="*/ 2681287 w 5086420"/>
              <a:gd name="connsiteY7" fmla="*/ 1466850 h 4152900"/>
              <a:gd name="connsiteX8" fmla="*/ 2657967 w 5086420"/>
              <a:gd name="connsiteY8" fmla="*/ 1558560 h 4152900"/>
              <a:gd name="connsiteX9" fmla="*/ 2681288 w 5086420"/>
              <a:gd name="connsiteY9" fmla="*/ 1662113 h 4152900"/>
              <a:gd name="connsiteX10" fmla="*/ 2712244 w 5086420"/>
              <a:gd name="connsiteY10" fmla="*/ 1714500 h 4152900"/>
              <a:gd name="connsiteX11" fmla="*/ 2759869 w 5086420"/>
              <a:gd name="connsiteY11" fmla="*/ 1783557 h 4152900"/>
              <a:gd name="connsiteX12" fmla="*/ 2928937 w 5086420"/>
              <a:gd name="connsiteY12" fmla="*/ 1955006 h 4152900"/>
              <a:gd name="connsiteX13" fmla="*/ 5086420 w 5086420"/>
              <a:gd name="connsiteY13" fmla="*/ 4152900 h 4152900"/>
              <a:gd name="connsiteX14" fmla="*/ 0 w 5086420"/>
              <a:gd name="connsiteY14" fmla="*/ 4152900 h 4152900"/>
              <a:gd name="connsiteX15" fmla="*/ 0 w 5086420"/>
              <a:gd name="connsiteY15" fmla="*/ 0 h 4152900"/>
              <a:gd name="connsiteX0" fmla="*/ 0 w 5095945"/>
              <a:gd name="connsiteY0" fmla="*/ 0 h 4155281"/>
              <a:gd name="connsiteX1" fmla="*/ 4083472 w 5095945"/>
              <a:gd name="connsiteY1" fmla="*/ 0 h 4155281"/>
              <a:gd name="connsiteX2" fmla="*/ 3340894 w 5095945"/>
              <a:gd name="connsiteY2" fmla="*/ 752475 h 4155281"/>
              <a:gd name="connsiteX3" fmla="*/ 3117057 w 5095945"/>
              <a:gd name="connsiteY3" fmla="*/ 981075 h 4155281"/>
              <a:gd name="connsiteX4" fmla="*/ 2919412 w 5095945"/>
              <a:gd name="connsiteY4" fmla="*/ 1162050 h 4155281"/>
              <a:gd name="connsiteX5" fmla="*/ 2757488 w 5095945"/>
              <a:gd name="connsiteY5" fmla="*/ 1323975 h 4155281"/>
              <a:gd name="connsiteX6" fmla="*/ 2709863 w 5095945"/>
              <a:gd name="connsiteY6" fmla="*/ 1395413 h 4155281"/>
              <a:gd name="connsiteX7" fmla="*/ 2681287 w 5095945"/>
              <a:gd name="connsiteY7" fmla="*/ 1466850 h 4155281"/>
              <a:gd name="connsiteX8" fmla="*/ 2657967 w 5095945"/>
              <a:gd name="connsiteY8" fmla="*/ 1558560 h 4155281"/>
              <a:gd name="connsiteX9" fmla="*/ 2681288 w 5095945"/>
              <a:gd name="connsiteY9" fmla="*/ 1662113 h 4155281"/>
              <a:gd name="connsiteX10" fmla="*/ 2712244 w 5095945"/>
              <a:gd name="connsiteY10" fmla="*/ 1714500 h 4155281"/>
              <a:gd name="connsiteX11" fmla="*/ 2759869 w 5095945"/>
              <a:gd name="connsiteY11" fmla="*/ 1783557 h 4155281"/>
              <a:gd name="connsiteX12" fmla="*/ 2928937 w 5095945"/>
              <a:gd name="connsiteY12" fmla="*/ 1955006 h 4155281"/>
              <a:gd name="connsiteX13" fmla="*/ 5095945 w 5095945"/>
              <a:gd name="connsiteY13" fmla="*/ 4155281 h 4155281"/>
              <a:gd name="connsiteX14" fmla="*/ 0 w 5095945"/>
              <a:gd name="connsiteY14" fmla="*/ 4152900 h 4155281"/>
              <a:gd name="connsiteX15" fmla="*/ 0 w 5095945"/>
              <a:gd name="connsiteY15" fmla="*/ 0 h 4155281"/>
              <a:gd name="connsiteX0" fmla="*/ 0 w 5095945"/>
              <a:gd name="connsiteY0" fmla="*/ 0 h 4155281"/>
              <a:gd name="connsiteX1" fmla="*/ 4083472 w 5095945"/>
              <a:gd name="connsiteY1" fmla="*/ 0 h 4155281"/>
              <a:gd name="connsiteX2" fmla="*/ 3340894 w 5095945"/>
              <a:gd name="connsiteY2" fmla="*/ 752475 h 4155281"/>
              <a:gd name="connsiteX3" fmla="*/ 3117057 w 5095945"/>
              <a:gd name="connsiteY3" fmla="*/ 981075 h 4155281"/>
              <a:gd name="connsiteX4" fmla="*/ 2919412 w 5095945"/>
              <a:gd name="connsiteY4" fmla="*/ 1162050 h 4155281"/>
              <a:gd name="connsiteX5" fmla="*/ 2764632 w 5095945"/>
              <a:gd name="connsiteY5" fmla="*/ 1328737 h 4155281"/>
              <a:gd name="connsiteX6" fmla="*/ 2709863 w 5095945"/>
              <a:gd name="connsiteY6" fmla="*/ 1395413 h 4155281"/>
              <a:gd name="connsiteX7" fmla="*/ 2681287 w 5095945"/>
              <a:gd name="connsiteY7" fmla="*/ 1466850 h 4155281"/>
              <a:gd name="connsiteX8" fmla="*/ 2657967 w 5095945"/>
              <a:gd name="connsiteY8" fmla="*/ 1558560 h 4155281"/>
              <a:gd name="connsiteX9" fmla="*/ 2681288 w 5095945"/>
              <a:gd name="connsiteY9" fmla="*/ 1662113 h 4155281"/>
              <a:gd name="connsiteX10" fmla="*/ 2712244 w 5095945"/>
              <a:gd name="connsiteY10" fmla="*/ 1714500 h 4155281"/>
              <a:gd name="connsiteX11" fmla="*/ 2759869 w 5095945"/>
              <a:gd name="connsiteY11" fmla="*/ 1783557 h 4155281"/>
              <a:gd name="connsiteX12" fmla="*/ 2928937 w 5095945"/>
              <a:gd name="connsiteY12" fmla="*/ 1955006 h 4155281"/>
              <a:gd name="connsiteX13" fmla="*/ 5095945 w 5095945"/>
              <a:gd name="connsiteY13" fmla="*/ 4155281 h 4155281"/>
              <a:gd name="connsiteX14" fmla="*/ 0 w 5095945"/>
              <a:gd name="connsiteY14" fmla="*/ 4152900 h 4155281"/>
              <a:gd name="connsiteX15" fmla="*/ 0 w 5095945"/>
              <a:gd name="connsiteY15" fmla="*/ 0 h 4155281"/>
              <a:gd name="connsiteX0" fmla="*/ 0 w 5095945"/>
              <a:gd name="connsiteY0" fmla="*/ 0 h 4155281"/>
              <a:gd name="connsiteX1" fmla="*/ 4083472 w 5095945"/>
              <a:gd name="connsiteY1" fmla="*/ 0 h 4155281"/>
              <a:gd name="connsiteX2" fmla="*/ 3340894 w 5095945"/>
              <a:gd name="connsiteY2" fmla="*/ 752475 h 4155281"/>
              <a:gd name="connsiteX3" fmla="*/ 3117057 w 5095945"/>
              <a:gd name="connsiteY3" fmla="*/ 981075 h 4155281"/>
              <a:gd name="connsiteX4" fmla="*/ 2919412 w 5095945"/>
              <a:gd name="connsiteY4" fmla="*/ 1162050 h 4155281"/>
              <a:gd name="connsiteX5" fmla="*/ 2764632 w 5095945"/>
              <a:gd name="connsiteY5" fmla="*/ 1328737 h 4155281"/>
              <a:gd name="connsiteX6" fmla="*/ 2709863 w 5095945"/>
              <a:gd name="connsiteY6" fmla="*/ 1395413 h 4155281"/>
              <a:gd name="connsiteX7" fmla="*/ 2681287 w 5095945"/>
              <a:gd name="connsiteY7" fmla="*/ 1466850 h 4155281"/>
              <a:gd name="connsiteX8" fmla="*/ 2665111 w 5095945"/>
              <a:gd name="connsiteY8" fmla="*/ 1556179 h 4155281"/>
              <a:gd name="connsiteX9" fmla="*/ 2681288 w 5095945"/>
              <a:gd name="connsiteY9" fmla="*/ 1662113 h 4155281"/>
              <a:gd name="connsiteX10" fmla="*/ 2712244 w 5095945"/>
              <a:gd name="connsiteY10" fmla="*/ 1714500 h 4155281"/>
              <a:gd name="connsiteX11" fmla="*/ 2759869 w 5095945"/>
              <a:gd name="connsiteY11" fmla="*/ 1783557 h 4155281"/>
              <a:gd name="connsiteX12" fmla="*/ 2928937 w 5095945"/>
              <a:gd name="connsiteY12" fmla="*/ 1955006 h 4155281"/>
              <a:gd name="connsiteX13" fmla="*/ 5095945 w 5095945"/>
              <a:gd name="connsiteY13" fmla="*/ 4155281 h 4155281"/>
              <a:gd name="connsiteX14" fmla="*/ 0 w 5095945"/>
              <a:gd name="connsiteY14" fmla="*/ 4152900 h 4155281"/>
              <a:gd name="connsiteX15" fmla="*/ 0 w 5095945"/>
              <a:gd name="connsiteY15" fmla="*/ 0 h 4155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95945" h="4155281">
                <a:moveTo>
                  <a:pt x="0" y="0"/>
                </a:moveTo>
                <a:lnTo>
                  <a:pt x="4083472" y="0"/>
                </a:lnTo>
                <a:lnTo>
                  <a:pt x="3340894" y="752475"/>
                </a:lnTo>
                <a:lnTo>
                  <a:pt x="3117057" y="981075"/>
                </a:lnTo>
                <a:lnTo>
                  <a:pt x="2919412" y="1162050"/>
                </a:lnTo>
                <a:lnTo>
                  <a:pt x="2764632" y="1328737"/>
                </a:lnTo>
                <a:lnTo>
                  <a:pt x="2709863" y="1395413"/>
                </a:lnTo>
                <a:lnTo>
                  <a:pt x="2681287" y="1466850"/>
                </a:lnTo>
                <a:lnTo>
                  <a:pt x="2665111" y="1556179"/>
                </a:lnTo>
                <a:lnTo>
                  <a:pt x="2681288" y="1662113"/>
                </a:lnTo>
                <a:lnTo>
                  <a:pt x="2712244" y="1714500"/>
                </a:lnTo>
                <a:lnTo>
                  <a:pt x="2759869" y="1783557"/>
                </a:lnTo>
                <a:lnTo>
                  <a:pt x="2928937" y="1955006"/>
                </a:lnTo>
                <a:lnTo>
                  <a:pt x="5095945" y="4155281"/>
                </a:lnTo>
                <a:lnTo>
                  <a:pt x="0" y="4152900"/>
                </a:lnTo>
                <a:lnTo>
                  <a:pt x="0" y="0"/>
                </a:lnTo>
                <a:close/>
              </a:path>
            </a:pathLst>
          </a:custGeom>
          <a:solidFill>
            <a:schemeClr val="accent5"/>
          </a:solidFill>
        </p:spPr>
        <p:txBody>
          <a:bodyPr/>
          <a:lstStyle>
            <a:lvl1pPr marL="0" indent="0" algn="r">
              <a:buNone/>
              <a:defRPr/>
            </a:lvl1pPr>
          </a:lstStyle>
          <a:p>
            <a:endParaRPr lang="en-GB"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97189" y="325800"/>
            <a:ext cx="3559316" cy="360000"/>
          </a:xfrm>
          <a:prstGeom prst="rect">
            <a:avLst/>
          </a:prstGeom>
        </p:spPr>
      </p:pic>
      <p:sp>
        <p:nvSpPr>
          <p:cNvPr id="16" name="Text Placeholder 15"/>
          <p:cNvSpPr>
            <a:spLocks noGrp="1"/>
          </p:cNvSpPr>
          <p:nvPr>
            <p:ph type="body" sz="quarter" idx="10" hasCustomPrompt="1"/>
          </p:nvPr>
        </p:nvSpPr>
        <p:spPr>
          <a:xfrm>
            <a:off x="299686" y="4280630"/>
            <a:ext cx="3875088" cy="752615"/>
          </a:xfrm>
        </p:spPr>
        <p:txBody>
          <a:bodyPr>
            <a:normAutofit/>
          </a:bodyPr>
          <a:lstStyle>
            <a:lvl1pPr marL="0" indent="0">
              <a:lnSpc>
                <a:spcPct val="90000"/>
              </a:lnSpc>
              <a:buNone/>
              <a:defRPr sz="17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Lorem ipsum </a:t>
            </a:r>
            <a:r>
              <a:rPr lang="en-GB" dirty="0" err="1"/>
              <a:t>delores</a:t>
            </a:r>
            <a:r>
              <a:rPr lang="en-GB" dirty="0"/>
              <a:t> </a:t>
            </a:r>
            <a:br>
              <a:rPr lang="en-GB" dirty="0"/>
            </a:br>
            <a:r>
              <a:rPr lang="en-GB" dirty="0"/>
              <a:t>Date and place would be next</a:t>
            </a:r>
          </a:p>
        </p:txBody>
      </p:sp>
    </p:spTree>
    <p:extLst>
      <p:ext uri="{BB962C8B-B14F-4D97-AF65-F5344CB8AC3E}">
        <p14:creationId xmlns:p14="http://schemas.microsoft.com/office/powerpoint/2010/main" val="601669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5130F8-6075-4A4E-90FD-8F7C75B4F3DF}" type="datetimeFigureOut">
              <a:rPr lang="en-GB" smtClean="0">
                <a:solidFill>
                  <a:srgbClr val="282828">
                    <a:tint val="75000"/>
                  </a:srgbClr>
                </a:solidFill>
              </a:rPr>
              <a:pPr/>
              <a:t>21/04/2022</a:t>
            </a:fld>
            <a:endParaRPr lang="en-GB">
              <a:solidFill>
                <a:srgbClr val="282828">
                  <a:tint val="75000"/>
                </a:srgb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282828">
                  <a:tint val="75000"/>
                </a:srgb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3B73530-643E-47C3-8A16-176ED1D2E617}" type="slidenum">
              <a:rPr lang="en-GB" smtClean="0">
                <a:solidFill>
                  <a:srgbClr val="282828">
                    <a:tint val="75000"/>
                  </a:srgbClr>
                </a:solidFill>
              </a:rPr>
              <a:pPr/>
              <a:t>‹#›</a:t>
            </a:fld>
            <a:endParaRPr lang="en-GB">
              <a:solidFill>
                <a:srgbClr val="282828">
                  <a:tint val="75000"/>
                </a:srgbClr>
              </a:solidFill>
            </a:endParaRPr>
          </a:p>
        </p:txBody>
      </p:sp>
      <p:grpSp>
        <p:nvGrpSpPr>
          <p:cNvPr id="7" name="Group 6"/>
          <p:cNvGrpSpPr/>
          <p:nvPr userDrawn="1"/>
        </p:nvGrpSpPr>
        <p:grpSpPr>
          <a:xfrm>
            <a:off x="0" y="263"/>
            <a:ext cx="9144001" cy="367380"/>
            <a:chOff x="0" y="263"/>
            <a:chExt cx="9144001" cy="367380"/>
          </a:xfrm>
        </p:grpSpPr>
        <p:sp>
          <p:nvSpPr>
            <p:cNvPr id="8" name="Rectangle 7"/>
            <p:cNvSpPr/>
            <p:nvPr/>
          </p:nvSpPr>
          <p:spPr>
            <a:xfrm>
              <a:off x="0" y="263"/>
              <a:ext cx="9144000" cy="3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9" name="Straight Connector 8"/>
            <p:cNvCxnSpPr/>
            <p:nvPr/>
          </p:nvCxnSpPr>
          <p:spPr>
            <a:xfrm flipH="1">
              <a:off x="0" y="367643"/>
              <a:ext cx="91440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434604" y="119563"/>
              <a:ext cx="1494912" cy="151200"/>
            </a:xfrm>
            <a:prstGeom prst="rect">
              <a:avLst/>
            </a:prstGeom>
          </p:spPr>
        </p:pic>
      </p:grpSp>
      <p:cxnSp>
        <p:nvCxnSpPr>
          <p:cNvPr id="11" name="Straight Connector 10"/>
          <p:cNvCxnSpPr/>
          <p:nvPr userDrawn="1"/>
        </p:nvCxnSpPr>
        <p:spPr>
          <a:xfrm flipH="1">
            <a:off x="0" y="4778776"/>
            <a:ext cx="91440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6077118" y="4840448"/>
            <a:ext cx="2956136" cy="230832"/>
          </a:xfrm>
          <a:prstGeom prst="rect">
            <a:avLst/>
          </a:prstGeom>
          <a:noFill/>
        </p:spPr>
        <p:txBody>
          <a:bodyPr wrap="square" rtlCol="0">
            <a:spAutoFit/>
          </a:bodyPr>
          <a:lstStyle/>
          <a:p>
            <a:pPr algn="r"/>
            <a:r>
              <a:rPr lang="en-GB" sz="900" b="1" spc="-30" dirty="0">
                <a:solidFill>
                  <a:srgbClr val="282828">
                    <a:lumMod val="50000"/>
                    <a:lumOff val="50000"/>
                  </a:srgbClr>
                </a:solidFill>
              </a:rPr>
              <a:t>© International Integrated Reporting Council</a:t>
            </a:r>
          </a:p>
        </p:txBody>
      </p:sp>
    </p:spTree>
    <p:extLst>
      <p:ext uri="{BB962C8B-B14F-4D97-AF65-F5344CB8AC3E}">
        <p14:creationId xmlns:p14="http://schemas.microsoft.com/office/powerpoint/2010/main" val="806900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720" r:id="rId3"/>
    <p:sldLayoutId id="2147483677" r:id="rId4"/>
    <p:sldLayoutId id="2147483678" r:id="rId5"/>
    <p:sldLayoutId id="2147483679" r:id="rId6"/>
    <p:sldLayoutId id="2147483680" r:id="rId7"/>
    <p:sldLayoutId id="2147483681" r:id="rId8"/>
    <p:sldLayoutId id="2147483664" r:id="rId9"/>
    <p:sldLayoutId id="2147483670" r:id="rId10"/>
    <p:sldLayoutId id="2147483671" r:id="rId11"/>
    <p:sldLayoutId id="2147483718" r:id="rId12"/>
    <p:sldLayoutId id="2147483683" r:id="rId13"/>
    <p:sldLayoutId id="2147483684" r:id="rId14"/>
    <p:sldLayoutId id="2147483685" r:id="rId15"/>
    <p:sldLayoutId id="2147483686" r:id="rId16"/>
    <p:sldLayoutId id="2147483687" r:id="rId17"/>
    <p:sldLayoutId id="2147483688" r:id="rId18"/>
    <p:sldLayoutId id="2147483690" r:id="rId19"/>
    <p:sldLayoutId id="2147483691" r:id="rId20"/>
    <p:sldLayoutId id="2147483692" r:id="rId21"/>
    <p:sldLayoutId id="2147483693" r:id="rId22"/>
    <p:sldLayoutId id="2147483696" r:id="rId23"/>
    <p:sldLayoutId id="2147483719" r:id="rId24"/>
    <p:sldLayoutId id="2147483721" r:id="rId2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onlinedoctranslator.com/en/?utm_source=onlinedoctranslator&amp;utm_medium=pptx&amp;utm_campaign=attribution" TargetMode="Externa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integratedreporting.org/" TargetMode="External"/><Relationship Id="rId4" Type="http://schemas.openxmlformats.org/officeDocument/2006/relationships/hyperlink" Target="http://examples.integratedreporting.org/hom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Translated from English to Ukrainian - </a:t>
            </a:r>
            <a:r>
              <a:rPr lang="en-US" sz="1000" u="sng" dirty="0">
                <a:solidFill>
                  <a:srgbClr val="0F2B46"/>
                </a:solidFill>
                <a:effectLst/>
                <a:latin typeface="Roboto" panose="02000000000000000000" pitchFamily="2" charset="0"/>
                <a:hlinkClick r:id="rId2"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extLst>
      <p:ext uri="{BB962C8B-B14F-4D97-AF65-F5344CB8AC3E}">
        <p14:creationId xmlns:p14="http://schemas.microsoft.com/office/powerpoint/2010/main" val="1610829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88817" y="612442"/>
            <a:ext cx="4921827" cy="3918617"/>
          </a:xfrm>
          <a:prstGeom prst="rect">
            <a:avLst/>
          </a:prstGeom>
        </p:spPr>
      </p:pic>
      <p:sp>
        <p:nvSpPr>
          <p:cNvPr id="7" name="TextBox 6"/>
          <p:cNvSpPr txBox="1"/>
          <p:nvPr/>
        </p:nvSpPr>
        <p:spPr>
          <a:xfrm>
            <a:off x="6041045" y="1171367"/>
            <a:ext cx="2951018" cy="2800767"/>
          </a:xfrm>
          <a:prstGeom prst="rect">
            <a:avLst/>
          </a:prstGeom>
          <a:noFill/>
        </p:spPr>
        <p:txBody>
          <a:bodyPr wrap="square" rtlCol="0">
            <a:spAutoFit/>
          </a:bodyPr>
          <a:lstStyle/>
          <a:p>
            <a:pPr algn="l" rtl="0"/>
            <a:r>
              <a:rPr lang="en-GB" sz="2200" dirty="0">
                <a:solidFill>
                  <a:schemeClr val="bg2"/>
                </a:solidFill>
              </a:rPr>
              <a:t>Компанії, які розкривають більше, ніж просто фінансову інформацію, почали перевершувати свою контрольну групу в середині 2010 року.</a:t>
            </a:r>
          </a:p>
          <a:p>
            <a:pPr algn="l" rtl="0"/>
            <a:endParaRPr lang="en-GB" sz="2200" dirty="0">
              <a:solidFill>
                <a:schemeClr val="bg2"/>
              </a:solidFill>
            </a:endParaRPr>
          </a:p>
          <a:p>
            <a:pPr algn="l" rtl="0"/>
            <a:r>
              <a:rPr lang="en-GB" sz="2200" dirty="0">
                <a:solidFill>
                  <a:schemeClr val="bg2"/>
                </a:solidFill>
              </a:rPr>
              <a:t>Джерело: KPMG</a:t>
            </a:r>
          </a:p>
        </p:txBody>
      </p:sp>
    </p:spTree>
    <p:extLst>
      <p:ext uri="{BB962C8B-B14F-4D97-AF65-F5344CB8AC3E}">
        <p14:creationId xmlns:p14="http://schemas.microsoft.com/office/powerpoint/2010/main" val="357857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02187" y="911398"/>
            <a:ext cx="5637742" cy="3320705"/>
          </a:xfrm>
          <a:prstGeom prst="rect">
            <a:avLst/>
          </a:prstGeom>
        </p:spPr>
      </p:pic>
      <p:sp>
        <p:nvSpPr>
          <p:cNvPr id="3" name="Rectangle 2"/>
          <p:cNvSpPr/>
          <p:nvPr/>
        </p:nvSpPr>
        <p:spPr>
          <a:xfrm>
            <a:off x="355598" y="564148"/>
            <a:ext cx="2746589" cy="4108817"/>
          </a:xfrm>
          <a:prstGeom prst="rect">
            <a:avLst/>
          </a:prstGeom>
        </p:spPr>
        <p:txBody>
          <a:bodyPr wrap="square">
            <a:spAutoFit/>
          </a:bodyPr>
          <a:lstStyle/>
          <a:p>
            <a:pPr algn="l" rtl="0"/>
            <a:r>
              <a:rPr lang="en-GB" dirty="0">
                <a:solidFill>
                  <a:schemeClr val="bg2"/>
                </a:solidFill>
              </a:rPr>
              <a:t>У дослідженні Наньянської бізнес-школи розглядається зв’язок між &lt;IR&gt; та оцінкою компанії.</a:t>
            </a:r>
          </a:p>
          <a:p>
            <a:pPr algn="l" rtl="0"/>
            <a:endParaRPr lang="en-GB" sz="900" dirty="0">
              <a:solidFill>
                <a:schemeClr val="bg2"/>
              </a:solidFill>
            </a:endParaRPr>
          </a:p>
          <a:p>
            <a:pPr algn="l" rtl="0"/>
            <a:r>
              <a:rPr lang="en-GB" dirty="0">
                <a:solidFill>
                  <a:schemeClr val="bg2"/>
                </a:solidFill>
              </a:rPr>
              <a:t>Оцінка була побудована на основі рівня розкриття інформації, а також була оцінена ринкова оцінка власного капіталу інвесторами.</a:t>
            </a:r>
          </a:p>
          <a:p>
            <a:pPr algn="l" rtl="0"/>
            <a:endParaRPr lang="en-GB" sz="900" dirty="0">
              <a:solidFill>
                <a:schemeClr val="bg2"/>
              </a:solidFill>
            </a:endParaRPr>
          </a:p>
          <a:p>
            <a:pPr algn="l" rtl="0"/>
            <a:r>
              <a:rPr lang="en-GB" dirty="0">
                <a:solidFill>
                  <a:schemeClr val="bg2"/>
                </a:solidFill>
              </a:rPr>
              <a:t>Результати показують, що фірми з вищим балом мають вищу ринкову оцінку.</a:t>
            </a:r>
          </a:p>
        </p:txBody>
      </p:sp>
    </p:spTree>
    <p:extLst>
      <p:ext uri="{BB962C8B-B14F-4D97-AF65-F5344CB8AC3E}">
        <p14:creationId xmlns:p14="http://schemas.microsoft.com/office/powerpoint/2010/main" val="3191072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02453" y="380770"/>
            <a:ext cx="7112001" cy="4260040"/>
          </a:xfrm>
          <a:prstGeom prst="rect">
            <a:avLst/>
          </a:prstGeom>
        </p:spPr>
      </p:pic>
    </p:spTree>
    <p:extLst>
      <p:ext uri="{BB962C8B-B14F-4D97-AF65-F5344CB8AC3E}">
        <p14:creationId xmlns:p14="http://schemas.microsoft.com/office/powerpoint/2010/main" val="3513074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779662"/>
            <a:ext cx="6984776" cy="654102"/>
          </a:xfrm>
        </p:spPr>
        <p:txBody>
          <a:bodyPr/>
          <a:lstStyle/>
          <a:p>
            <a:pPr algn="l" rtl="0"/>
            <a:r>
              <a:rPr lang="en-GB" sz="4800" dirty="0"/>
              <a:t>Погляд компанії</a:t>
            </a:r>
          </a:p>
        </p:txBody>
      </p:sp>
    </p:spTree>
    <p:extLst>
      <p:ext uri="{BB962C8B-B14F-4D97-AF65-F5344CB8AC3E}">
        <p14:creationId xmlns:p14="http://schemas.microsoft.com/office/powerpoint/2010/main" val="292452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827584" y="1275606"/>
            <a:ext cx="7416824" cy="3312368"/>
          </a:xfrm>
          <a:prstGeom prst="rect">
            <a:avLst/>
          </a:prstGeom>
          <a:solidFill>
            <a:srgbClr val="E0EFFA"/>
          </a:solidFill>
          <a:ln>
            <a:noFill/>
          </a:ln>
        </p:spPr>
        <p:style>
          <a:lnRef idx="2">
            <a:schemeClr val="dk1"/>
          </a:lnRef>
          <a:fillRef idx="1">
            <a:schemeClr val="lt1"/>
          </a:fillRef>
          <a:effectRef idx="0">
            <a:schemeClr val="dk1"/>
          </a:effectRef>
          <a:fontRef idx="minor">
            <a:schemeClr val="dk1"/>
          </a:fontRef>
        </p:style>
        <p:txBody>
          <a:bodyPr rtlCol="0" anchor="ctr"/>
          <a:lstStyle/>
          <a:p>
            <a:pPr algn="ctr" rtl="0"/>
            <a:endParaRPr lang="en-US" dirty="0"/>
          </a:p>
        </p:txBody>
      </p:sp>
      <p:sp>
        <p:nvSpPr>
          <p:cNvPr id="2" name="Title 1"/>
          <p:cNvSpPr>
            <a:spLocks noGrp="1"/>
          </p:cNvSpPr>
          <p:nvPr>
            <p:ph type="title" idx="4294967295"/>
          </p:nvPr>
        </p:nvSpPr>
        <p:spPr>
          <a:xfrm>
            <a:off x="467544" y="765572"/>
            <a:ext cx="8208912" cy="798066"/>
          </a:xfrm>
        </p:spPr>
        <p:txBody>
          <a:bodyPr>
            <a:normAutofit fontScale="90000"/>
          </a:bodyPr>
          <a:lstStyle/>
          <a:p>
            <a:pPr algn="l" rtl="0"/>
            <a:r>
              <a:rPr lang="en-GB" b="1" dirty="0">
                <a:solidFill>
                  <a:schemeClr val="tx2"/>
                </a:solidFill>
              </a:rPr>
              <a:t>Невідповідність звітності</a:t>
            </a:r>
            <a:br>
              <a:rPr lang="en-GB" b="1" dirty="0">
                <a:solidFill>
                  <a:schemeClr val="tx2"/>
                </a:solidFill>
              </a:rPr>
            </a:br>
            <a:endParaRPr lang="en-GB" b="1" dirty="0">
              <a:solidFill>
                <a:schemeClr val="tx2"/>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059582"/>
            <a:ext cx="6394639" cy="3744416"/>
          </a:xfrm>
          <a:prstGeom prst="rect">
            <a:avLst/>
          </a:prstGeom>
        </p:spPr>
      </p:pic>
      <p:sp>
        <p:nvSpPr>
          <p:cNvPr id="9" name="Rectangle 8"/>
          <p:cNvSpPr/>
          <p:nvPr/>
        </p:nvSpPr>
        <p:spPr>
          <a:xfrm>
            <a:off x="2051720" y="1410330"/>
            <a:ext cx="1937903" cy="369332"/>
          </a:xfrm>
          <a:prstGeom prst="rect">
            <a:avLst/>
          </a:prstGeom>
        </p:spPr>
        <p:txBody>
          <a:bodyPr wrap="none">
            <a:spAutoFit/>
          </a:bodyPr>
          <a:lstStyle/>
          <a:p>
            <a:pPr algn="l" rtl="0"/>
            <a:r>
              <a:rPr lang="en-GB" b="1" dirty="0">
                <a:solidFill>
                  <a:schemeClr val="tx2"/>
                </a:solidFill>
                <a:latin typeface="Calibri" panose="020F0502020204030204" pitchFamily="34" charset="0"/>
                <a:ea typeface="Verdana" panose="020B0604030504040204" pitchFamily="34" charset="0"/>
                <a:cs typeface="Verdana" panose="020B0604030504040204" pitchFamily="34" charset="0"/>
              </a:rPr>
              <a:t>Звітний вміст</a:t>
            </a:r>
            <a:endParaRPr lang="en-US" b="1" dirty="0">
              <a:solidFill>
                <a:schemeClr val="tx2"/>
              </a:solidFill>
            </a:endParaRPr>
          </a:p>
        </p:txBody>
      </p:sp>
      <p:sp>
        <p:nvSpPr>
          <p:cNvPr id="22" name="Rectangle 21"/>
          <p:cNvSpPr/>
          <p:nvPr/>
        </p:nvSpPr>
        <p:spPr>
          <a:xfrm>
            <a:off x="5220727" y="1410330"/>
            <a:ext cx="1592231" cy="369332"/>
          </a:xfrm>
          <a:prstGeom prst="rect">
            <a:avLst/>
          </a:prstGeom>
        </p:spPr>
        <p:txBody>
          <a:bodyPr wrap="none">
            <a:spAutoFit/>
          </a:bodyPr>
          <a:lstStyle/>
          <a:p>
            <a:pPr algn="l" rtl="0"/>
            <a:r>
              <a:rPr lang="en-GB" b="1" dirty="0">
                <a:solidFill>
                  <a:schemeClr val="tx2"/>
                </a:solidFill>
                <a:latin typeface="Calibri" panose="020F0502020204030204" pitchFamily="34" charset="0"/>
                <a:ea typeface="Verdana" panose="020B0604030504040204" pitchFamily="34" charset="0"/>
                <a:cs typeface="Verdana" panose="020B0604030504040204" pitchFamily="34" charset="0"/>
              </a:rPr>
              <a:t>Цінність бізнесу</a:t>
            </a:r>
            <a:endParaRPr lang="en-US" b="1" dirty="0">
              <a:solidFill>
                <a:schemeClr val="tx2"/>
              </a:solidFill>
            </a:endParaRPr>
          </a:p>
        </p:txBody>
      </p:sp>
      <p:sp>
        <p:nvSpPr>
          <p:cNvPr id="23" name="Rectangle 22"/>
          <p:cNvSpPr/>
          <p:nvPr/>
        </p:nvSpPr>
        <p:spPr>
          <a:xfrm>
            <a:off x="2199003" y="1920364"/>
            <a:ext cx="1643335" cy="369332"/>
          </a:xfrm>
          <a:prstGeom prst="rect">
            <a:avLst/>
          </a:prstGeom>
        </p:spPr>
        <p:txBody>
          <a:bodyPr wrap="none">
            <a:spAutoFit/>
          </a:bodyPr>
          <a:lstStyle/>
          <a:p>
            <a:pPr algn="l" rtl="0"/>
            <a:r>
              <a:rPr lang="en-GB" dirty="0">
                <a:solidFill>
                  <a:schemeClr val="bg1"/>
                </a:solidFill>
                <a:latin typeface="Calibri" panose="020F0502020204030204" pitchFamily="34" charset="0"/>
                <a:ea typeface="Verdana" panose="020B0604030504040204" pitchFamily="34" charset="0"/>
                <a:cs typeface="Verdana" panose="020B0604030504040204" pitchFamily="34" charset="0"/>
              </a:rPr>
              <a:t>Стратегічні питання</a:t>
            </a:r>
            <a:endParaRPr lang="en-US" dirty="0">
              <a:solidFill>
                <a:schemeClr val="bg1"/>
              </a:solidFill>
            </a:endParaRPr>
          </a:p>
        </p:txBody>
      </p:sp>
      <p:sp>
        <p:nvSpPr>
          <p:cNvPr id="24" name="Rectangle 23"/>
          <p:cNvSpPr/>
          <p:nvPr/>
        </p:nvSpPr>
        <p:spPr>
          <a:xfrm>
            <a:off x="2199003" y="2497666"/>
            <a:ext cx="1645772" cy="369332"/>
          </a:xfrm>
          <a:prstGeom prst="rect">
            <a:avLst/>
          </a:prstGeom>
        </p:spPr>
        <p:txBody>
          <a:bodyPr wrap="none">
            <a:spAutoFit/>
          </a:bodyPr>
          <a:lstStyle/>
          <a:p>
            <a:pPr algn="l" rtl="0"/>
            <a:r>
              <a:rPr lang="en-GB" dirty="0">
                <a:solidFill>
                  <a:schemeClr val="bg1"/>
                </a:solidFill>
                <a:latin typeface="Calibri" panose="020F0502020204030204" pitchFamily="34" charset="0"/>
                <a:ea typeface="Verdana" panose="020B0604030504040204" pitchFamily="34" charset="0"/>
                <a:cs typeface="Verdana" panose="020B0604030504040204" pitchFamily="34" charset="0"/>
              </a:rPr>
              <a:t>Прогнози/Плани</a:t>
            </a:r>
            <a:endParaRPr lang="en-US" dirty="0">
              <a:solidFill>
                <a:schemeClr val="bg1"/>
              </a:solidFill>
            </a:endParaRPr>
          </a:p>
        </p:txBody>
      </p:sp>
      <p:sp>
        <p:nvSpPr>
          <p:cNvPr id="25" name="Rectangle 24"/>
          <p:cNvSpPr/>
          <p:nvPr/>
        </p:nvSpPr>
        <p:spPr>
          <a:xfrm>
            <a:off x="2103912" y="3498562"/>
            <a:ext cx="1833515" cy="369332"/>
          </a:xfrm>
          <a:prstGeom prst="rect">
            <a:avLst/>
          </a:prstGeom>
        </p:spPr>
        <p:txBody>
          <a:bodyPr wrap="none">
            <a:spAutoFit/>
          </a:bodyPr>
          <a:lstStyle/>
          <a:p>
            <a:pPr algn="l" rtl="0"/>
            <a:r>
              <a:rPr lang="en-GB" dirty="0">
                <a:solidFill>
                  <a:schemeClr val="bg1"/>
                </a:solidFill>
                <a:latin typeface="Calibri" panose="020F0502020204030204" pitchFamily="34" charset="0"/>
                <a:ea typeface="Verdana" panose="020B0604030504040204" pitchFamily="34" charset="0"/>
                <a:cs typeface="Verdana" panose="020B0604030504040204" pitchFamily="34" charset="0"/>
              </a:rPr>
              <a:t>Минулий виступ</a:t>
            </a:r>
            <a:endParaRPr lang="en-US" dirty="0">
              <a:solidFill>
                <a:schemeClr val="bg1"/>
              </a:solidFill>
            </a:endParaRPr>
          </a:p>
        </p:txBody>
      </p:sp>
      <p:sp>
        <p:nvSpPr>
          <p:cNvPr id="27" name="Rectangle 26"/>
          <p:cNvSpPr/>
          <p:nvPr/>
        </p:nvSpPr>
        <p:spPr>
          <a:xfrm>
            <a:off x="5435158" y="1995686"/>
            <a:ext cx="1723805" cy="646331"/>
          </a:xfrm>
          <a:prstGeom prst="rect">
            <a:avLst/>
          </a:prstGeom>
        </p:spPr>
        <p:txBody>
          <a:bodyPr wrap="none">
            <a:spAutoFit/>
          </a:bodyPr>
          <a:lstStyle/>
          <a:p>
            <a:pPr algn="ctr" rtl="0"/>
            <a:r>
              <a:rPr lang="en-GB" dirty="0">
                <a:solidFill>
                  <a:schemeClr val="bg1"/>
                </a:solidFill>
                <a:latin typeface="Calibri" panose="020F0502020204030204" pitchFamily="34" charset="0"/>
                <a:ea typeface="Verdana" panose="020B0604030504040204" pitchFamily="34" charset="0"/>
                <a:cs typeface="Verdana" panose="020B0604030504040204" pitchFamily="34" charset="0"/>
              </a:rPr>
              <a:t>Стратегія</a:t>
            </a:r>
          </a:p>
          <a:p>
            <a:pPr algn="ctr" rtl="0"/>
            <a:r>
              <a:rPr lang="en-GB" dirty="0">
                <a:solidFill>
                  <a:schemeClr val="bg1"/>
                </a:solidFill>
                <a:latin typeface="Calibri" panose="020F0502020204030204" pitchFamily="34" charset="0"/>
                <a:ea typeface="Verdana" panose="020B0604030504040204" pitchFamily="34" charset="0"/>
                <a:cs typeface="Verdana" panose="020B0604030504040204" pitchFamily="34" charset="0"/>
              </a:rPr>
              <a:t>та управління</a:t>
            </a:r>
            <a:endParaRPr lang="en-US" dirty="0">
              <a:solidFill>
                <a:schemeClr val="bg1"/>
              </a:solidFill>
            </a:endParaRPr>
          </a:p>
        </p:txBody>
      </p:sp>
      <p:sp>
        <p:nvSpPr>
          <p:cNvPr id="28" name="Rectangle 27"/>
          <p:cNvSpPr/>
          <p:nvPr/>
        </p:nvSpPr>
        <p:spPr>
          <a:xfrm>
            <a:off x="5148064" y="2999152"/>
            <a:ext cx="2239267" cy="369332"/>
          </a:xfrm>
          <a:prstGeom prst="rect">
            <a:avLst/>
          </a:prstGeom>
        </p:spPr>
        <p:txBody>
          <a:bodyPr wrap="none">
            <a:spAutoFit/>
          </a:bodyPr>
          <a:lstStyle/>
          <a:p>
            <a:pPr algn="ctr" rtl="0"/>
            <a:r>
              <a:rPr lang="en-GB" dirty="0">
                <a:solidFill>
                  <a:schemeClr val="bg1"/>
                </a:solidFill>
                <a:latin typeface="Calibri" panose="020F0502020204030204" pitchFamily="34" charset="0"/>
                <a:ea typeface="Verdana" panose="020B0604030504040204" pitchFamily="34" charset="0"/>
                <a:cs typeface="Verdana" panose="020B0604030504040204" pitchFamily="34" charset="0"/>
              </a:rPr>
              <a:t>Плани впровадження</a:t>
            </a:r>
            <a:endParaRPr lang="en-US" dirty="0">
              <a:solidFill>
                <a:schemeClr val="bg1"/>
              </a:solidFill>
            </a:endParaRPr>
          </a:p>
        </p:txBody>
      </p:sp>
      <p:sp>
        <p:nvSpPr>
          <p:cNvPr id="29" name="Rectangle 28"/>
          <p:cNvSpPr/>
          <p:nvPr/>
        </p:nvSpPr>
        <p:spPr>
          <a:xfrm>
            <a:off x="5370658" y="3723878"/>
            <a:ext cx="1794082" cy="369332"/>
          </a:xfrm>
          <a:prstGeom prst="rect">
            <a:avLst/>
          </a:prstGeom>
        </p:spPr>
        <p:txBody>
          <a:bodyPr wrap="none">
            <a:spAutoFit/>
          </a:bodyPr>
          <a:lstStyle/>
          <a:p>
            <a:pPr algn="ctr" rtl="0"/>
            <a:r>
              <a:rPr lang="en-GB" dirty="0">
                <a:solidFill>
                  <a:schemeClr val="bg1"/>
                </a:solidFill>
                <a:latin typeface="Calibri" panose="020F0502020204030204" pitchFamily="34" charset="0"/>
                <a:ea typeface="Verdana" panose="020B0604030504040204" pitchFamily="34" charset="0"/>
                <a:cs typeface="Verdana" panose="020B0604030504040204" pitchFamily="34" charset="0"/>
              </a:rPr>
              <a:t>Звичайний бізнес</a:t>
            </a:r>
            <a:endParaRPr lang="en-US" dirty="0">
              <a:solidFill>
                <a:schemeClr val="bg1"/>
              </a:solidFill>
            </a:endParaRPr>
          </a:p>
        </p:txBody>
      </p:sp>
    </p:spTree>
    <p:extLst>
      <p:ext uri="{BB962C8B-B14F-4D97-AF65-F5344CB8AC3E}">
        <p14:creationId xmlns:p14="http://schemas.microsoft.com/office/powerpoint/2010/main" val="266800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94643" y="1368733"/>
            <a:ext cx="5069851" cy="1000125"/>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 name="Title 3"/>
          <p:cNvSpPr>
            <a:spLocks noGrp="1"/>
          </p:cNvSpPr>
          <p:nvPr>
            <p:ph type="title"/>
          </p:nvPr>
        </p:nvSpPr>
        <p:spPr>
          <a:xfrm>
            <a:off x="612052" y="639860"/>
            <a:ext cx="7998548" cy="654102"/>
          </a:xfrm>
        </p:spPr>
        <p:txBody>
          <a:bodyPr/>
          <a:lstStyle/>
          <a:p>
            <a:pPr algn="l" rtl="0"/>
            <a:r>
              <a:rPr lang="en-GB" dirty="0"/>
              <a:t>Чого не вистачає в корпоративних звітах?</a:t>
            </a:r>
          </a:p>
        </p:txBody>
      </p:sp>
      <p:sp>
        <p:nvSpPr>
          <p:cNvPr id="33" name="Title 3"/>
          <p:cNvSpPr txBox="1">
            <a:spLocks/>
          </p:cNvSpPr>
          <p:nvPr/>
        </p:nvSpPr>
        <p:spPr>
          <a:xfrm>
            <a:off x="2342076" y="1427311"/>
            <a:ext cx="1340573" cy="988915"/>
          </a:xfrm>
          <a:prstGeom prst="rect">
            <a:avLst/>
          </a:prstGeom>
        </p:spPr>
        <p:txBody>
          <a:bodyPr vert="horz" lIns="91440" tIns="45720" rIns="91440" bIns="45720" rtlCol="0" anchor="t">
            <a:noAutofit/>
          </a:bodyPr>
          <a:lstStyle>
            <a:lvl1pPr algn="l" defTabSz="914400" rtl="0" eaLnBrk="1" latinLnBrk="0" hangingPunct="1">
              <a:spcBef>
                <a:spcPct val="0"/>
              </a:spcBef>
              <a:buNone/>
              <a:defRPr sz="3700" b="1" kern="1200" baseline="0">
                <a:solidFill>
                  <a:schemeClr val="tx2"/>
                </a:solidFill>
                <a:latin typeface="+mj-lt"/>
                <a:ea typeface="+mj-ea"/>
                <a:cs typeface="+mj-cs"/>
              </a:defRPr>
            </a:lvl1pPr>
          </a:lstStyle>
          <a:p>
            <a:pPr algn="l" rtl="0"/>
            <a:r>
              <a:rPr lang="en-GB" sz="4800" dirty="0">
                <a:solidFill>
                  <a:schemeClr val="accent3"/>
                </a:solidFill>
              </a:rPr>
              <a:t>44%</a:t>
            </a:r>
          </a:p>
        </p:txBody>
      </p:sp>
      <p:sp>
        <p:nvSpPr>
          <p:cNvPr id="34" name="TextBox 33"/>
          <p:cNvSpPr txBox="1"/>
          <p:nvPr/>
        </p:nvSpPr>
        <p:spPr>
          <a:xfrm>
            <a:off x="3563157" y="1558062"/>
            <a:ext cx="1985722" cy="584775"/>
          </a:xfrm>
          <a:prstGeom prst="rect">
            <a:avLst/>
          </a:prstGeom>
          <a:noFill/>
        </p:spPr>
        <p:txBody>
          <a:bodyPr wrap="square" rtlCol="0">
            <a:spAutoFit/>
          </a:bodyPr>
          <a:lstStyle/>
          <a:p>
            <a:pPr algn="l" rtl="0">
              <a:spcAft>
                <a:spcPts val="600"/>
              </a:spcAft>
            </a:pPr>
            <a:r>
              <a:rPr lang="en-GB" sz="1600" b="1" dirty="0">
                <a:solidFill>
                  <a:schemeClr val="tx2"/>
                </a:solidFill>
              </a:rPr>
              <a:t>не дивитися далі короткострокових ініціатив</a:t>
            </a:r>
          </a:p>
        </p:txBody>
      </p:sp>
      <p:sp>
        <p:nvSpPr>
          <p:cNvPr id="42" name="Rounded Rectangle 41"/>
          <p:cNvSpPr/>
          <p:nvPr/>
        </p:nvSpPr>
        <p:spPr>
          <a:xfrm>
            <a:off x="2221776" y="2501899"/>
            <a:ext cx="5069851" cy="1000125"/>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3" name="Title 3"/>
          <p:cNvSpPr txBox="1">
            <a:spLocks/>
          </p:cNvSpPr>
          <p:nvPr/>
        </p:nvSpPr>
        <p:spPr>
          <a:xfrm>
            <a:off x="4083955" y="2582056"/>
            <a:ext cx="1340573" cy="988915"/>
          </a:xfrm>
          <a:prstGeom prst="rect">
            <a:avLst/>
          </a:prstGeom>
        </p:spPr>
        <p:txBody>
          <a:bodyPr vert="horz" lIns="91440" tIns="45720" rIns="91440" bIns="45720" rtlCol="0" anchor="t">
            <a:noAutofit/>
          </a:bodyPr>
          <a:lstStyle>
            <a:lvl1pPr algn="l" defTabSz="914400" rtl="0" eaLnBrk="1" latinLnBrk="0" hangingPunct="1">
              <a:spcBef>
                <a:spcPct val="0"/>
              </a:spcBef>
              <a:buNone/>
              <a:defRPr sz="3700" b="1" kern="1200" baseline="0">
                <a:solidFill>
                  <a:schemeClr val="tx2"/>
                </a:solidFill>
                <a:latin typeface="+mj-lt"/>
                <a:ea typeface="+mj-ea"/>
                <a:cs typeface="+mj-cs"/>
              </a:defRPr>
            </a:lvl1pPr>
          </a:lstStyle>
          <a:p>
            <a:pPr algn="ctr" rtl="0">
              <a:lnSpc>
                <a:spcPct val="80000"/>
              </a:lnSpc>
            </a:pPr>
            <a:r>
              <a:rPr lang="en-US" sz="2000" dirty="0">
                <a:solidFill>
                  <a:schemeClr val="accent3"/>
                </a:solidFill>
              </a:rPr>
              <a:t>Тільки</a:t>
            </a:r>
            <a:endParaRPr lang="en-GB" sz="2000" dirty="0">
              <a:solidFill>
                <a:schemeClr val="accent3"/>
              </a:solidFill>
            </a:endParaRPr>
          </a:p>
          <a:p>
            <a:pPr algn="l" rtl="0">
              <a:lnSpc>
                <a:spcPct val="80000"/>
              </a:lnSpc>
            </a:pPr>
            <a:r>
              <a:rPr lang="en-GB" sz="4800" dirty="0">
                <a:solidFill>
                  <a:schemeClr val="accent3"/>
                </a:solidFill>
              </a:rPr>
              <a:t>58%</a:t>
            </a:r>
          </a:p>
        </p:txBody>
      </p:sp>
      <p:sp>
        <p:nvSpPr>
          <p:cNvPr id="48" name="TextBox 47"/>
          <p:cNvSpPr txBox="1"/>
          <p:nvPr/>
        </p:nvSpPr>
        <p:spPr>
          <a:xfrm>
            <a:off x="5282190" y="2583720"/>
            <a:ext cx="1907413" cy="830997"/>
          </a:xfrm>
          <a:prstGeom prst="rect">
            <a:avLst/>
          </a:prstGeom>
          <a:noFill/>
        </p:spPr>
        <p:txBody>
          <a:bodyPr wrap="square" rtlCol="0">
            <a:spAutoFit/>
          </a:bodyPr>
          <a:lstStyle/>
          <a:p>
            <a:pPr algn="l" rtl="0">
              <a:spcAft>
                <a:spcPts val="600"/>
              </a:spcAft>
            </a:pPr>
            <a:r>
              <a:rPr lang="en-GB" sz="1600" b="1" dirty="0">
                <a:solidFill>
                  <a:schemeClr val="tx2"/>
                </a:solidFill>
              </a:rPr>
              <a:t>визначити знання та досвід як ключовий елемент</a:t>
            </a:r>
          </a:p>
        </p:txBody>
      </p:sp>
      <p:sp>
        <p:nvSpPr>
          <p:cNvPr id="49" name="Rounded Rectangle 48"/>
          <p:cNvSpPr/>
          <p:nvPr/>
        </p:nvSpPr>
        <p:spPr>
          <a:xfrm>
            <a:off x="3540749" y="3645742"/>
            <a:ext cx="5069851" cy="1000125"/>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53" name="TextBox 52"/>
          <p:cNvSpPr txBox="1"/>
          <p:nvPr/>
        </p:nvSpPr>
        <p:spPr>
          <a:xfrm>
            <a:off x="6411728" y="3740099"/>
            <a:ext cx="2305050" cy="830997"/>
          </a:xfrm>
          <a:prstGeom prst="rect">
            <a:avLst/>
          </a:prstGeom>
          <a:noFill/>
        </p:spPr>
        <p:txBody>
          <a:bodyPr wrap="square" rtlCol="0">
            <a:spAutoFit/>
          </a:bodyPr>
          <a:lstStyle/>
          <a:p>
            <a:pPr algn="l" rtl="0">
              <a:spcAft>
                <a:spcPts val="600"/>
              </a:spcAft>
            </a:pPr>
            <a:r>
              <a:rPr lang="en-GB" sz="1600" b="1" dirty="0">
                <a:solidFill>
                  <a:schemeClr val="tx2"/>
                </a:solidFill>
              </a:rPr>
              <a:t>розповісти вам, завойовує бізнес чи утримує клієнтів</a:t>
            </a:r>
          </a:p>
        </p:txBody>
      </p:sp>
      <p:sp>
        <p:nvSpPr>
          <p:cNvPr id="54" name="Title 3"/>
          <p:cNvSpPr txBox="1">
            <a:spLocks/>
          </p:cNvSpPr>
          <p:nvPr/>
        </p:nvSpPr>
        <p:spPr>
          <a:xfrm>
            <a:off x="5231938" y="3740099"/>
            <a:ext cx="1340573" cy="988915"/>
          </a:xfrm>
          <a:prstGeom prst="rect">
            <a:avLst/>
          </a:prstGeom>
        </p:spPr>
        <p:txBody>
          <a:bodyPr vert="horz" lIns="91440" tIns="45720" rIns="91440" bIns="45720" rtlCol="0" anchor="t">
            <a:noAutofit/>
          </a:bodyPr>
          <a:lstStyle>
            <a:lvl1pPr algn="l" defTabSz="914400" rtl="0" eaLnBrk="1" latinLnBrk="0" hangingPunct="1">
              <a:spcBef>
                <a:spcPct val="0"/>
              </a:spcBef>
              <a:buNone/>
              <a:defRPr sz="3700" b="1" kern="1200" baseline="0">
                <a:solidFill>
                  <a:schemeClr val="tx2"/>
                </a:solidFill>
                <a:latin typeface="+mj-lt"/>
                <a:ea typeface="+mj-ea"/>
                <a:cs typeface="+mj-cs"/>
              </a:defRPr>
            </a:lvl1pPr>
          </a:lstStyle>
          <a:p>
            <a:pPr algn="ctr" rtl="0">
              <a:lnSpc>
                <a:spcPct val="80000"/>
              </a:lnSpc>
            </a:pPr>
            <a:r>
              <a:rPr lang="en-US" sz="2000" dirty="0">
                <a:solidFill>
                  <a:schemeClr val="accent3"/>
                </a:solidFill>
              </a:rPr>
              <a:t>Тільки</a:t>
            </a:r>
            <a:endParaRPr lang="en-GB" sz="2000" dirty="0">
              <a:solidFill>
                <a:schemeClr val="accent3"/>
              </a:solidFill>
            </a:endParaRPr>
          </a:p>
          <a:p>
            <a:pPr algn="l" rtl="0">
              <a:lnSpc>
                <a:spcPct val="80000"/>
              </a:lnSpc>
            </a:pPr>
            <a:r>
              <a:rPr lang="en-GB" sz="4800" dirty="0">
                <a:solidFill>
                  <a:schemeClr val="accent3"/>
                </a:solidFill>
              </a:rPr>
              <a:t>17%</a:t>
            </a:r>
          </a:p>
        </p:txBody>
      </p:sp>
      <p:sp>
        <p:nvSpPr>
          <p:cNvPr id="55" name="TextBox 54"/>
          <p:cNvSpPr txBox="1"/>
          <p:nvPr/>
        </p:nvSpPr>
        <p:spPr>
          <a:xfrm>
            <a:off x="461866" y="1974755"/>
            <a:ext cx="1874229" cy="369332"/>
          </a:xfrm>
          <a:prstGeom prst="rect">
            <a:avLst/>
          </a:prstGeom>
          <a:noFill/>
        </p:spPr>
        <p:txBody>
          <a:bodyPr wrap="square" rtlCol="0">
            <a:spAutoFit/>
          </a:bodyPr>
          <a:lstStyle/>
          <a:p>
            <a:pPr algn="ctr" rtl="0">
              <a:spcAft>
                <a:spcPts val="600"/>
              </a:spcAft>
            </a:pPr>
            <a:r>
              <a:rPr lang="en-GB" b="1" dirty="0">
                <a:solidFill>
                  <a:schemeClr val="tx2"/>
                </a:solidFill>
              </a:rPr>
              <a:t>Стратегія</a:t>
            </a:r>
          </a:p>
        </p:txBody>
      </p:sp>
      <p:sp>
        <p:nvSpPr>
          <p:cNvPr id="56" name="TextBox 55"/>
          <p:cNvSpPr txBox="1"/>
          <p:nvPr/>
        </p:nvSpPr>
        <p:spPr>
          <a:xfrm>
            <a:off x="2209726" y="3104446"/>
            <a:ext cx="1874229" cy="369332"/>
          </a:xfrm>
          <a:prstGeom prst="rect">
            <a:avLst/>
          </a:prstGeom>
          <a:noFill/>
        </p:spPr>
        <p:txBody>
          <a:bodyPr wrap="square" rtlCol="0">
            <a:spAutoFit/>
          </a:bodyPr>
          <a:lstStyle/>
          <a:p>
            <a:pPr algn="ctr" rtl="0">
              <a:spcAft>
                <a:spcPts val="600"/>
              </a:spcAft>
            </a:pPr>
            <a:r>
              <a:rPr lang="en-GB" b="1" dirty="0">
                <a:solidFill>
                  <a:schemeClr val="tx2"/>
                </a:solidFill>
              </a:rPr>
              <a:t>Бізнес-модель</a:t>
            </a:r>
          </a:p>
        </p:txBody>
      </p:sp>
      <p:sp>
        <p:nvSpPr>
          <p:cNvPr id="58" name="TextBox 57"/>
          <p:cNvSpPr txBox="1"/>
          <p:nvPr/>
        </p:nvSpPr>
        <p:spPr>
          <a:xfrm>
            <a:off x="3317358" y="4201764"/>
            <a:ext cx="2212566" cy="369332"/>
          </a:xfrm>
          <a:prstGeom prst="rect">
            <a:avLst/>
          </a:prstGeom>
          <a:noFill/>
        </p:spPr>
        <p:txBody>
          <a:bodyPr wrap="square" rtlCol="0">
            <a:spAutoFit/>
          </a:bodyPr>
          <a:lstStyle/>
          <a:p>
            <a:pPr algn="ctr" rtl="0">
              <a:spcAft>
                <a:spcPts val="600"/>
              </a:spcAft>
            </a:pPr>
            <a:r>
              <a:rPr lang="en-GB" b="1" dirty="0">
                <a:solidFill>
                  <a:schemeClr val="tx2"/>
                </a:solidFill>
              </a:rPr>
              <a:t>Продуктивність</a:t>
            </a:r>
          </a:p>
        </p:txBody>
      </p:sp>
      <p:grpSp>
        <p:nvGrpSpPr>
          <p:cNvPr id="14" name="Group 13"/>
          <p:cNvGrpSpPr/>
          <p:nvPr/>
        </p:nvGrpSpPr>
        <p:grpSpPr>
          <a:xfrm>
            <a:off x="2794896" y="2652854"/>
            <a:ext cx="689941" cy="480943"/>
            <a:chOff x="1868593" y="-1127976"/>
            <a:chExt cx="2169540" cy="1512339"/>
          </a:xfrm>
          <a:solidFill>
            <a:schemeClr val="tx2"/>
          </a:solidFill>
        </p:grpSpPr>
        <p:sp>
          <p:nvSpPr>
            <p:cNvPr id="10" name="Rectangle 9"/>
            <p:cNvSpPr/>
            <p:nvPr/>
          </p:nvSpPr>
          <p:spPr>
            <a:xfrm>
              <a:off x="1868593" y="-181994"/>
              <a:ext cx="836760" cy="5663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70" name="Rectangle 69"/>
            <p:cNvSpPr/>
            <p:nvPr/>
          </p:nvSpPr>
          <p:spPr>
            <a:xfrm>
              <a:off x="3201373" y="-181994"/>
              <a:ext cx="836760" cy="5663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71" name="Rectangle 70"/>
            <p:cNvSpPr/>
            <p:nvPr/>
          </p:nvSpPr>
          <p:spPr>
            <a:xfrm>
              <a:off x="2502604" y="-1127976"/>
              <a:ext cx="836760" cy="5663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76" name="Freeform 75"/>
            <p:cNvSpPr/>
            <p:nvPr/>
          </p:nvSpPr>
          <p:spPr>
            <a:xfrm>
              <a:off x="2264113" y="-522719"/>
              <a:ext cx="1378499" cy="313669"/>
            </a:xfrm>
            <a:custGeom>
              <a:avLst/>
              <a:gdLst>
                <a:gd name="connsiteX0" fmla="*/ 643177 w 1378499"/>
                <a:gd name="connsiteY0" fmla="*/ 0 h 313669"/>
                <a:gd name="connsiteX1" fmla="*/ 688896 w 1378499"/>
                <a:gd name="connsiteY1" fmla="*/ 0 h 313669"/>
                <a:gd name="connsiteX2" fmla="*/ 688896 w 1378499"/>
                <a:gd name="connsiteY2" fmla="*/ 131450 h 313669"/>
                <a:gd name="connsiteX3" fmla="*/ 1378499 w 1378499"/>
                <a:gd name="connsiteY3" fmla="*/ 131450 h 313669"/>
                <a:gd name="connsiteX4" fmla="*/ 1378499 w 1378499"/>
                <a:gd name="connsiteY4" fmla="*/ 159756 h 313669"/>
                <a:gd name="connsiteX5" fmla="*/ 1378499 w 1378499"/>
                <a:gd name="connsiteY5" fmla="*/ 177169 h 313669"/>
                <a:gd name="connsiteX6" fmla="*/ 1378499 w 1378499"/>
                <a:gd name="connsiteY6" fmla="*/ 308619 h 313669"/>
                <a:gd name="connsiteX7" fmla="*/ 1332780 w 1378499"/>
                <a:gd name="connsiteY7" fmla="*/ 308619 h 313669"/>
                <a:gd name="connsiteX8" fmla="*/ 1332780 w 1378499"/>
                <a:gd name="connsiteY8" fmla="*/ 177169 h 313669"/>
                <a:gd name="connsiteX9" fmla="*/ 45719 w 1378499"/>
                <a:gd name="connsiteY9" fmla="*/ 177169 h 313669"/>
                <a:gd name="connsiteX10" fmla="*/ 45719 w 1378499"/>
                <a:gd name="connsiteY10" fmla="*/ 313669 h 313669"/>
                <a:gd name="connsiteX11" fmla="*/ 0 w 1378499"/>
                <a:gd name="connsiteY11" fmla="*/ 313669 h 313669"/>
                <a:gd name="connsiteX12" fmla="*/ 0 w 1378499"/>
                <a:gd name="connsiteY12" fmla="*/ 177169 h 313669"/>
                <a:gd name="connsiteX13" fmla="*/ 0 w 1378499"/>
                <a:gd name="connsiteY13" fmla="*/ 164806 h 313669"/>
                <a:gd name="connsiteX14" fmla="*/ 0 w 1378499"/>
                <a:gd name="connsiteY14" fmla="*/ 131450 h 313669"/>
                <a:gd name="connsiteX15" fmla="*/ 643177 w 1378499"/>
                <a:gd name="connsiteY15" fmla="*/ 131450 h 31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8499" h="313669">
                  <a:moveTo>
                    <a:pt x="643177" y="0"/>
                  </a:moveTo>
                  <a:lnTo>
                    <a:pt x="688896" y="0"/>
                  </a:lnTo>
                  <a:lnTo>
                    <a:pt x="688896" y="131450"/>
                  </a:lnTo>
                  <a:lnTo>
                    <a:pt x="1378499" y="131450"/>
                  </a:lnTo>
                  <a:lnTo>
                    <a:pt x="1378499" y="159756"/>
                  </a:lnTo>
                  <a:lnTo>
                    <a:pt x="1378499" y="177169"/>
                  </a:lnTo>
                  <a:lnTo>
                    <a:pt x="1378499" y="308619"/>
                  </a:lnTo>
                  <a:lnTo>
                    <a:pt x="1332780" y="308619"/>
                  </a:lnTo>
                  <a:lnTo>
                    <a:pt x="1332780" y="177169"/>
                  </a:lnTo>
                  <a:lnTo>
                    <a:pt x="45719" y="177169"/>
                  </a:lnTo>
                  <a:lnTo>
                    <a:pt x="45719" y="313669"/>
                  </a:lnTo>
                  <a:lnTo>
                    <a:pt x="0" y="313669"/>
                  </a:lnTo>
                  <a:lnTo>
                    <a:pt x="0" y="177169"/>
                  </a:lnTo>
                  <a:lnTo>
                    <a:pt x="0" y="164806"/>
                  </a:lnTo>
                  <a:lnTo>
                    <a:pt x="0" y="131450"/>
                  </a:lnTo>
                  <a:lnTo>
                    <a:pt x="643177" y="1314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29" name="Group 28"/>
          <p:cNvGrpSpPr/>
          <p:nvPr/>
        </p:nvGrpSpPr>
        <p:grpSpPr>
          <a:xfrm>
            <a:off x="1196144" y="1517348"/>
            <a:ext cx="405672" cy="462949"/>
            <a:chOff x="845785" y="2553327"/>
            <a:chExt cx="661551" cy="754955"/>
          </a:xfrm>
          <a:solidFill>
            <a:schemeClr val="tx2"/>
          </a:solidFill>
        </p:grpSpPr>
        <p:sp>
          <p:nvSpPr>
            <p:cNvPr id="30" name="Freeform 73"/>
            <p:cNvSpPr>
              <a:spLocks noEditPoints="1"/>
            </p:cNvSpPr>
            <p:nvPr/>
          </p:nvSpPr>
          <p:spPr bwMode="auto">
            <a:xfrm>
              <a:off x="1270396" y="2859957"/>
              <a:ext cx="236940" cy="448325"/>
            </a:xfrm>
            <a:custGeom>
              <a:avLst/>
              <a:gdLst/>
              <a:ahLst/>
              <a:cxnLst>
                <a:cxn ang="0">
                  <a:pos x="25" y="37"/>
                </a:cxn>
                <a:cxn ang="0">
                  <a:pos x="19" y="22"/>
                </a:cxn>
                <a:cxn ang="0">
                  <a:pos x="27" y="6"/>
                </a:cxn>
                <a:cxn ang="0">
                  <a:pos x="19" y="10"/>
                </a:cxn>
                <a:cxn ang="0">
                  <a:pos x="15" y="22"/>
                </a:cxn>
                <a:cxn ang="0">
                  <a:pos x="24" y="38"/>
                </a:cxn>
                <a:cxn ang="0">
                  <a:pos x="23" y="79"/>
                </a:cxn>
                <a:cxn ang="0">
                  <a:pos x="28" y="44"/>
                </a:cxn>
                <a:cxn ang="0">
                  <a:pos x="14" y="107"/>
                </a:cxn>
                <a:cxn ang="0">
                  <a:pos x="12" y="99"/>
                </a:cxn>
                <a:cxn ang="0">
                  <a:pos x="18" y="93"/>
                </a:cxn>
                <a:cxn ang="0">
                  <a:pos x="49" y="91"/>
                </a:cxn>
                <a:cxn ang="0">
                  <a:pos x="6" y="101"/>
                </a:cxn>
                <a:cxn ang="0">
                  <a:pos x="14" y="107"/>
                </a:cxn>
                <a:cxn ang="0">
                  <a:pos x="12" y="113"/>
                </a:cxn>
                <a:cxn ang="0">
                  <a:pos x="6" y="114"/>
                </a:cxn>
                <a:cxn ang="0">
                  <a:pos x="16" y="119"/>
                </a:cxn>
                <a:cxn ang="0">
                  <a:pos x="4" y="119"/>
                </a:cxn>
                <a:cxn ang="0">
                  <a:pos x="2" y="118"/>
                </a:cxn>
                <a:cxn ang="0">
                  <a:pos x="1" y="115"/>
                </a:cxn>
                <a:cxn ang="0">
                  <a:pos x="2" y="109"/>
                </a:cxn>
                <a:cxn ang="0">
                  <a:pos x="0" y="102"/>
                </a:cxn>
                <a:cxn ang="0">
                  <a:pos x="10" y="88"/>
                </a:cxn>
                <a:cxn ang="0">
                  <a:pos x="9" y="86"/>
                </a:cxn>
                <a:cxn ang="0">
                  <a:pos x="13" y="83"/>
                </a:cxn>
                <a:cxn ang="0">
                  <a:pos x="13" y="78"/>
                </a:cxn>
                <a:cxn ang="0">
                  <a:pos x="16" y="38"/>
                </a:cxn>
                <a:cxn ang="0">
                  <a:pos x="16" y="7"/>
                </a:cxn>
                <a:cxn ang="0">
                  <a:pos x="31" y="0"/>
                </a:cxn>
                <a:cxn ang="0">
                  <a:pos x="47" y="7"/>
                </a:cxn>
                <a:cxn ang="0">
                  <a:pos x="47" y="7"/>
                </a:cxn>
                <a:cxn ang="0">
                  <a:pos x="47" y="38"/>
                </a:cxn>
                <a:cxn ang="0">
                  <a:pos x="40" y="43"/>
                </a:cxn>
                <a:cxn ang="0">
                  <a:pos x="51" y="80"/>
                </a:cxn>
                <a:cxn ang="0">
                  <a:pos x="50" y="83"/>
                </a:cxn>
                <a:cxn ang="0">
                  <a:pos x="52" y="83"/>
                </a:cxn>
                <a:cxn ang="0">
                  <a:pos x="54" y="87"/>
                </a:cxn>
                <a:cxn ang="0">
                  <a:pos x="62" y="99"/>
                </a:cxn>
                <a:cxn ang="0">
                  <a:pos x="63" y="102"/>
                </a:cxn>
                <a:cxn ang="0">
                  <a:pos x="61" y="109"/>
                </a:cxn>
                <a:cxn ang="0">
                  <a:pos x="62" y="115"/>
                </a:cxn>
                <a:cxn ang="0">
                  <a:pos x="61" y="118"/>
                </a:cxn>
                <a:cxn ang="0">
                  <a:pos x="16" y="119"/>
                </a:cxn>
              </a:cxnLst>
              <a:rect l="0" t="0" r="r" b="b"/>
              <a:pathLst>
                <a:path w="63" h="119">
                  <a:moveTo>
                    <a:pt x="24" y="38"/>
                  </a:moveTo>
                  <a:cubicBezTo>
                    <a:pt x="24" y="37"/>
                    <a:pt x="25" y="37"/>
                    <a:pt x="25" y="37"/>
                  </a:cubicBezTo>
                  <a:cubicBezTo>
                    <a:pt x="25" y="37"/>
                    <a:pt x="25" y="36"/>
                    <a:pt x="24" y="36"/>
                  </a:cubicBezTo>
                  <a:cubicBezTo>
                    <a:pt x="21" y="32"/>
                    <a:pt x="19" y="28"/>
                    <a:pt x="19" y="22"/>
                  </a:cubicBezTo>
                  <a:cubicBezTo>
                    <a:pt x="19" y="17"/>
                    <a:pt x="21" y="12"/>
                    <a:pt x="24" y="9"/>
                  </a:cubicBezTo>
                  <a:cubicBezTo>
                    <a:pt x="25" y="8"/>
                    <a:pt x="26" y="7"/>
                    <a:pt x="27" y="6"/>
                  </a:cubicBezTo>
                  <a:cubicBezTo>
                    <a:pt x="24" y="7"/>
                    <a:pt x="22" y="8"/>
                    <a:pt x="19" y="10"/>
                  </a:cubicBezTo>
                  <a:cubicBezTo>
                    <a:pt x="19" y="10"/>
                    <a:pt x="19" y="10"/>
                    <a:pt x="19" y="10"/>
                  </a:cubicBezTo>
                  <a:cubicBezTo>
                    <a:pt x="19" y="10"/>
                    <a:pt x="19" y="10"/>
                    <a:pt x="19" y="10"/>
                  </a:cubicBezTo>
                  <a:cubicBezTo>
                    <a:pt x="16" y="13"/>
                    <a:pt x="15" y="18"/>
                    <a:pt x="15" y="22"/>
                  </a:cubicBezTo>
                  <a:cubicBezTo>
                    <a:pt x="15" y="27"/>
                    <a:pt x="16" y="31"/>
                    <a:pt x="19" y="34"/>
                  </a:cubicBezTo>
                  <a:cubicBezTo>
                    <a:pt x="21" y="36"/>
                    <a:pt x="22" y="37"/>
                    <a:pt x="24" y="38"/>
                  </a:cubicBezTo>
                  <a:close/>
                  <a:moveTo>
                    <a:pt x="18" y="79"/>
                  </a:moveTo>
                  <a:cubicBezTo>
                    <a:pt x="23" y="79"/>
                    <a:pt x="23" y="79"/>
                    <a:pt x="23" y="79"/>
                  </a:cubicBezTo>
                  <a:cubicBezTo>
                    <a:pt x="27" y="70"/>
                    <a:pt x="30" y="53"/>
                    <a:pt x="31" y="44"/>
                  </a:cubicBezTo>
                  <a:cubicBezTo>
                    <a:pt x="30" y="44"/>
                    <a:pt x="29" y="44"/>
                    <a:pt x="28" y="44"/>
                  </a:cubicBezTo>
                  <a:cubicBezTo>
                    <a:pt x="27" y="57"/>
                    <a:pt x="22" y="69"/>
                    <a:pt x="18" y="79"/>
                  </a:cubicBezTo>
                  <a:close/>
                  <a:moveTo>
                    <a:pt x="14" y="107"/>
                  </a:moveTo>
                  <a:cubicBezTo>
                    <a:pt x="12" y="102"/>
                    <a:pt x="12" y="102"/>
                    <a:pt x="12" y="102"/>
                  </a:cubicBezTo>
                  <a:cubicBezTo>
                    <a:pt x="11" y="101"/>
                    <a:pt x="11" y="100"/>
                    <a:pt x="12" y="99"/>
                  </a:cubicBezTo>
                  <a:cubicBezTo>
                    <a:pt x="16" y="94"/>
                    <a:pt x="16" y="94"/>
                    <a:pt x="16" y="94"/>
                  </a:cubicBezTo>
                  <a:cubicBezTo>
                    <a:pt x="16" y="94"/>
                    <a:pt x="17" y="93"/>
                    <a:pt x="18" y="93"/>
                  </a:cubicBezTo>
                  <a:cubicBezTo>
                    <a:pt x="51" y="93"/>
                    <a:pt x="51" y="93"/>
                    <a:pt x="51" y="93"/>
                  </a:cubicBezTo>
                  <a:cubicBezTo>
                    <a:pt x="49" y="91"/>
                    <a:pt x="49" y="91"/>
                    <a:pt x="49" y="91"/>
                  </a:cubicBezTo>
                  <a:cubicBezTo>
                    <a:pt x="14" y="91"/>
                    <a:pt x="14" y="91"/>
                    <a:pt x="14" y="91"/>
                  </a:cubicBezTo>
                  <a:cubicBezTo>
                    <a:pt x="6" y="101"/>
                    <a:pt x="6" y="101"/>
                    <a:pt x="6" y="101"/>
                  </a:cubicBezTo>
                  <a:cubicBezTo>
                    <a:pt x="8" y="107"/>
                    <a:pt x="8" y="107"/>
                    <a:pt x="8" y="107"/>
                  </a:cubicBezTo>
                  <a:cubicBezTo>
                    <a:pt x="14" y="107"/>
                    <a:pt x="14" y="107"/>
                    <a:pt x="14" y="107"/>
                  </a:cubicBezTo>
                  <a:close/>
                  <a:moveTo>
                    <a:pt x="12" y="114"/>
                  </a:moveTo>
                  <a:cubicBezTo>
                    <a:pt x="12" y="113"/>
                    <a:pt x="12" y="113"/>
                    <a:pt x="12" y="113"/>
                  </a:cubicBezTo>
                  <a:cubicBezTo>
                    <a:pt x="6" y="113"/>
                    <a:pt x="6" y="113"/>
                    <a:pt x="6" y="113"/>
                  </a:cubicBezTo>
                  <a:cubicBezTo>
                    <a:pt x="6" y="114"/>
                    <a:pt x="6" y="114"/>
                    <a:pt x="6" y="114"/>
                  </a:cubicBezTo>
                  <a:cubicBezTo>
                    <a:pt x="12" y="114"/>
                    <a:pt x="12" y="114"/>
                    <a:pt x="12" y="114"/>
                  </a:cubicBezTo>
                  <a:close/>
                  <a:moveTo>
                    <a:pt x="16" y="119"/>
                  </a:moveTo>
                  <a:cubicBezTo>
                    <a:pt x="16" y="119"/>
                    <a:pt x="16" y="119"/>
                    <a:pt x="16" y="119"/>
                  </a:cubicBezTo>
                  <a:cubicBezTo>
                    <a:pt x="4" y="119"/>
                    <a:pt x="4" y="119"/>
                    <a:pt x="4" y="119"/>
                  </a:cubicBezTo>
                  <a:cubicBezTo>
                    <a:pt x="3" y="119"/>
                    <a:pt x="3" y="118"/>
                    <a:pt x="2" y="118"/>
                  </a:cubicBezTo>
                  <a:cubicBezTo>
                    <a:pt x="2" y="118"/>
                    <a:pt x="2" y="118"/>
                    <a:pt x="2" y="118"/>
                  </a:cubicBezTo>
                  <a:cubicBezTo>
                    <a:pt x="2" y="118"/>
                    <a:pt x="2" y="118"/>
                    <a:pt x="2" y="118"/>
                  </a:cubicBezTo>
                  <a:cubicBezTo>
                    <a:pt x="1" y="117"/>
                    <a:pt x="1" y="116"/>
                    <a:pt x="1" y="115"/>
                  </a:cubicBezTo>
                  <a:cubicBezTo>
                    <a:pt x="1" y="111"/>
                    <a:pt x="1" y="111"/>
                    <a:pt x="1" y="111"/>
                  </a:cubicBezTo>
                  <a:cubicBezTo>
                    <a:pt x="1" y="110"/>
                    <a:pt x="1" y="109"/>
                    <a:pt x="2" y="109"/>
                  </a:cubicBezTo>
                  <a:cubicBezTo>
                    <a:pt x="2" y="108"/>
                    <a:pt x="3" y="108"/>
                    <a:pt x="3" y="108"/>
                  </a:cubicBezTo>
                  <a:cubicBezTo>
                    <a:pt x="0" y="102"/>
                    <a:pt x="0" y="102"/>
                    <a:pt x="0" y="102"/>
                  </a:cubicBezTo>
                  <a:cubicBezTo>
                    <a:pt x="0" y="101"/>
                    <a:pt x="0" y="100"/>
                    <a:pt x="1" y="99"/>
                  </a:cubicBezTo>
                  <a:cubicBezTo>
                    <a:pt x="10" y="88"/>
                    <a:pt x="10" y="88"/>
                    <a:pt x="10" y="88"/>
                  </a:cubicBezTo>
                  <a:cubicBezTo>
                    <a:pt x="9" y="87"/>
                    <a:pt x="9" y="87"/>
                    <a:pt x="9" y="87"/>
                  </a:cubicBezTo>
                  <a:cubicBezTo>
                    <a:pt x="9" y="86"/>
                    <a:pt x="9" y="86"/>
                    <a:pt x="9" y="86"/>
                  </a:cubicBezTo>
                  <a:cubicBezTo>
                    <a:pt x="9" y="84"/>
                    <a:pt x="10" y="83"/>
                    <a:pt x="11" y="83"/>
                  </a:cubicBezTo>
                  <a:cubicBezTo>
                    <a:pt x="13" y="83"/>
                    <a:pt x="13" y="83"/>
                    <a:pt x="13" y="83"/>
                  </a:cubicBezTo>
                  <a:cubicBezTo>
                    <a:pt x="12" y="82"/>
                    <a:pt x="12" y="81"/>
                    <a:pt x="12" y="80"/>
                  </a:cubicBezTo>
                  <a:cubicBezTo>
                    <a:pt x="13" y="78"/>
                    <a:pt x="13" y="78"/>
                    <a:pt x="13" y="78"/>
                  </a:cubicBezTo>
                  <a:cubicBezTo>
                    <a:pt x="17" y="68"/>
                    <a:pt x="23" y="56"/>
                    <a:pt x="23" y="43"/>
                  </a:cubicBezTo>
                  <a:cubicBezTo>
                    <a:pt x="20" y="42"/>
                    <a:pt x="18" y="40"/>
                    <a:pt x="16" y="38"/>
                  </a:cubicBezTo>
                  <a:cubicBezTo>
                    <a:pt x="12" y="34"/>
                    <a:pt x="9" y="28"/>
                    <a:pt x="9" y="22"/>
                  </a:cubicBezTo>
                  <a:cubicBezTo>
                    <a:pt x="9" y="16"/>
                    <a:pt x="12" y="11"/>
                    <a:pt x="16" y="7"/>
                  </a:cubicBezTo>
                  <a:cubicBezTo>
                    <a:pt x="16" y="7"/>
                    <a:pt x="16" y="7"/>
                    <a:pt x="16" y="7"/>
                  </a:cubicBezTo>
                  <a:cubicBezTo>
                    <a:pt x="20" y="3"/>
                    <a:pt x="25" y="0"/>
                    <a:pt x="31" y="0"/>
                  </a:cubicBezTo>
                  <a:cubicBezTo>
                    <a:pt x="38" y="0"/>
                    <a:pt x="43" y="3"/>
                    <a:pt x="47" y="7"/>
                  </a:cubicBezTo>
                  <a:cubicBezTo>
                    <a:pt x="47" y="7"/>
                    <a:pt x="47" y="7"/>
                    <a:pt x="47" y="7"/>
                  </a:cubicBezTo>
                  <a:cubicBezTo>
                    <a:pt x="47" y="7"/>
                    <a:pt x="47" y="7"/>
                    <a:pt x="47" y="7"/>
                  </a:cubicBezTo>
                  <a:cubicBezTo>
                    <a:pt x="47" y="7"/>
                    <a:pt x="47" y="7"/>
                    <a:pt x="47" y="7"/>
                  </a:cubicBezTo>
                  <a:cubicBezTo>
                    <a:pt x="51" y="11"/>
                    <a:pt x="54" y="16"/>
                    <a:pt x="54" y="22"/>
                  </a:cubicBezTo>
                  <a:cubicBezTo>
                    <a:pt x="54" y="28"/>
                    <a:pt x="51" y="34"/>
                    <a:pt x="47" y="38"/>
                  </a:cubicBezTo>
                  <a:cubicBezTo>
                    <a:pt x="47" y="38"/>
                    <a:pt x="47" y="38"/>
                    <a:pt x="47" y="38"/>
                  </a:cubicBezTo>
                  <a:cubicBezTo>
                    <a:pt x="45" y="40"/>
                    <a:pt x="43" y="42"/>
                    <a:pt x="40" y="43"/>
                  </a:cubicBezTo>
                  <a:cubicBezTo>
                    <a:pt x="40" y="56"/>
                    <a:pt x="45" y="67"/>
                    <a:pt x="50" y="77"/>
                  </a:cubicBezTo>
                  <a:cubicBezTo>
                    <a:pt x="50" y="77"/>
                    <a:pt x="50" y="78"/>
                    <a:pt x="51" y="80"/>
                  </a:cubicBezTo>
                  <a:cubicBezTo>
                    <a:pt x="51" y="80"/>
                    <a:pt x="51" y="81"/>
                    <a:pt x="51" y="81"/>
                  </a:cubicBezTo>
                  <a:cubicBezTo>
                    <a:pt x="51" y="82"/>
                    <a:pt x="51" y="83"/>
                    <a:pt x="50" y="83"/>
                  </a:cubicBezTo>
                  <a:cubicBezTo>
                    <a:pt x="52" y="83"/>
                    <a:pt x="52" y="83"/>
                    <a:pt x="52" y="83"/>
                  </a:cubicBezTo>
                  <a:cubicBezTo>
                    <a:pt x="52" y="83"/>
                    <a:pt x="52" y="83"/>
                    <a:pt x="52" y="83"/>
                  </a:cubicBezTo>
                  <a:cubicBezTo>
                    <a:pt x="52" y="83"/>
                    <a:pt x="53" y="83"/>
                    <a:pt x="53" y="83"/>
                  </a:cubicBezTo>
                  <a:cubicBezTo>
                    <a:pt x="54" y="84"/>
                    <a:pt x="55" y="85"/>
                    <a:pt x="54" y="87"/>
                  </a:cubicBezTo>
                  <a:cubicBezTo>
                    <a:pt x="53" y="88"/>
                    <a:pt x="53" y="88"/>
                    <a:pt x="53" y="88"/>
                  </a:cubicBezTo>
                  <a:cubicBezTo>
                    <a:pt x="62" y="99"/>
                    <a:pt x="62" y="99"/>
                    <a:pt x="62" y="99"/>
                  </a:cubicBezTo>
                  <a:cubicBezTo>
                    <a:pt x="62" y="99"/>
                    <a:pt x="62" y="99"/>
                    <a:pt x="62" y="99"/>
                  </a:cubicBezTo>
                  <a:cubicBezTo>
                    <a:pt x="63" y="100"/>
                    <a:pt x="63" y="101"/>
                    <a:pt x="63" y="102"/>
                  </a:cubicBezTo>
                  <a:cubicBezTo>
                    <a:pt x="60" y="108"/>
                    <a:pt x="60" y="108"/>
                    <a:pt x="60" y="108"/>
                  </a:cubicBezTo>
                  <a:cubicBezTo>
                    <a:pt x="60" y="108"/>
                    <a:pt x="61" y="108"/>
                    <a:pt x="61" y="109"/>
                  </a:cubicBezTo>
                  <a:cubicBezTo>
                    <a:pt x="62" y="109"/>
                    <a:pt x="62" y="110"/>
                    <a:pt x="62" y="111"/>
                  </a:cubicBezTo>
                  <a:cubicBezTo>
                    <a:pt x="62" y="115"/>
                    <a:pt x="62" y="115"/>
                    <a:pt x="62" y="115"/>
                  </a:cubicBezTo>
                  <a:cubicBezTo>
                    <a:pt x="62" y="116"/>
                    <a:pt x="62" y="117"/>
                    <a:pt x="61" y="118"/>
                  </a:cubicBezTo>
                  <a:cubicBezTo>
                    <a:pt x="61" y="118"/>
                    <a:pt x="61" y="118"/>
                    <a:pt x="61" y="118"/>
                  </a:cubicBezTo>
                  <a:cubicBezTo>
                    <a:pt x="60" y="118"/>
                    <a:pt x="59" y="119"/>
                    <a:pt x="59" y="119"/>
                  </a:cubicBezTo>
                  <a:cubicBezTo>
                    <a:pt x="16" y="119"/>
                    <a:pt x="16" y="119"/>
                    <a:pt x="16" y="1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rtl="0"/>
              <a:endParaRPr lang="en-GB"/>
            </a:p>
          </p:txBody>
        </p:sp>
        <p:sp>
          <p:nvSpPr>
            <p:cNvPr id="31" name="Freeform 75"/>
            <p:cNvSpPr>
              <a:spLocks noEditPoints="1"/>
            </p:cNvSpPr>
            <p:nvPr/>
          </p:nvSpPr>
          <p:spPr bwMode="auto">
            <a:xfrm>
              <a:off x="845785" y="2553327"/>
              <a:ext cx="322890" cy="754955"/>
            </a:xfrm>
            <a:custGeom>
              <a:avLst/>
              <a:gdLst/>
              <a:ahLst/>
              <a:cxnLst>
                <a:cxn ang="0">
                  <a:pos x="32" y="9"/>
                </a:cxn>
                <a:cxn ang="0">
                  <a:pos x="41" y="0"/>
                </a:cxn>
                <a:cxn ang="0">
                  <a:pos x="49" y="9"/>
                </a:cxn>
                <a:cxn ang="0">
                  <a:pos x="58" y="17"/>
                </a:cxn>
                <a:cxn ang="0">
                  <a:pos x="49" y="24"/>
                </a:cxn>
                <a:cxn ang="0">
                  <a:pos x="76" y="28"/>
                </a:cxn>
                <a:cxn ang="0">
                  <a:pos x="80" y="49"/>
                </a:cxn>
                <a:cxn ang="0">
                  <a:pos x="81" y="55"/>
                </a:cxn>
                <a:cxn ang="0">
                  <a:pos x="80" y="58"/>
                </a:cxn>
                <a:cxn ang="0">
                  <a:pos x="68" y="65"/>
                </a:cxn>
                <a:cxn ang="0">
                  <a:pos x="67" y="144"/>
                </a:cxn>
                <a:cxn ang="0">
                  <a:pos x="73" y="150"/>
                </a:cxn>
                <a:cxn ang="0">
                  <a:pos x="74" y="156"/>
                </a:cxn>
                <a:cxn ang="0">
                  <a:pos x="86" y="180"/>
                </a:cxn>
                <a:cxn ang="0">
                  <a:pos x="84" y="188"/>
                </a:cxn>
                <a:cxn ang="0">
                  <a:pos x="84" y="199"/>
                </a:cxn>
                <a:cxn ang="0">
                  <a:pos x="18" y="201"/>
                </a:cxn>
                <a:cxn ang="0">
                  <a:pos x="2" y="199"/>
                </a:cxn>
                <a:cxn ang="0">
                  <a:pos x="1" y="191"/>
                </a:cxn>
                <a:cxn ang="0">
                  <a:pos x="0" y="180"/>
                </a:cxn>
                <a:cxn ang="0">
                  <a:pos x="0" y="178"/>
                </a:cxn>
                <a:cxn ang="0">
                  <a:pos x="12" y="156"/>
                </a:cxn>
                <a:cxn ang="0">
                  <a:pos x="16" y="147"/>
                </a:cxn>
                <a:cxn ang="0">
                  <a:pos x="21" y="68"/>
                </a:cxn>
                <a:cxn ang="0">
                  <a:pos x="18" y="65"/>
                </a:cxn>
                <a:cxn ang="0">
                  <a:pos x="7" y="58"/>
                </a:cxn>
                <a:cxn ang="0">
                  <a:pos x="5" y="52"/>
                </a:cxn>
                <a:cxn ang="0">
                  <a:pos x="10" y="48"/>
                </a:cxn>
                <a:cxn ang="0">
                  <a:pos x="12" y="24"/>
                </a:cxn>
                <a:cxn ang="0">
                  <a:pos x="38" y="24"/>
                </a:cxn>
                <a:cxn ang="0">
                  <a:pos x="29" y="17"/>
                </a:cxn>
                <a:cxn ang="0">
                  <a:pos x="17" y="30"/>
                </a:cxn>
                <a:cxn ang="0">
                  <a:pos x="29" y="61"/>
                </a:cxn>
                <a:cxn ang="0">
                  <a:pos x="23" y="61"/>
                </a:cxn>
                <a:cxn ang="0">
                  <a:pos x="29" y="61"/>
                </a:cxn>
                <a:cxn ang="0">
                  <a:pos x="33" y="68"/>
                </a:cxn>
                <a:cxn ang="0">
                  <a:pos x="25" y="147"/>
                </a:cxn>
                <a:cxn ang="0">
                  <a:pos x="25" y="153"/>
                </a:cxn>
                <a:cxn ang="0">
                  <a:pos x="24" y="156"/>
                </a:cxn>
                <a:cxn ang="0">
                  <a:pos x="7" y="193"/>
                </a:cxn>
                <a:cxn ang="0">
                  <a:pos x="72" y="162"/>
                </a:cxn>
                <a:cxn ang="0">
                  <a:pos x="7" y="179"/>
                </a:cxn>
                <a:cxn ang="0">
                  <a:pos x="13" y="180"/>
                </a:cxn>
                <a:cxn ang="0">
                  <a:pos x="13" y="178"/>
                </a:cxn>
                <a:cxn ang="0">
                  <a:pos x="74" y="166"/>
                </a:cxn>
              </a:cxnLst>
              <a:rect l="0" t="0" r="r" b="b"/>
              <a:pathLst>
                <a:path w="86" h="201">
                  <a:moveTo>
                    <a:pt x="29" y="17"/>
                  </a:moveTo>
                  <a:cubicBezTo>
                    <a:pt x="29" y="12"/>
                    <a:pt x="29" y="12"/>
                    <a:pt x="29" y="12"/>
                  </a:cubicBezTo>
                  <a:cubicBezTo>
                    <a:pt x="29" y="10"/>
                    <a:pt x="30" y="9"/>
                    <a:pt x="32" y="9"/>
                  </a:cubicBezTo>
                  <a:cubicBezTo>
                    <a:pt x="38" y="9"/>
                    <a:pt x="38" y="9"/>
                    <a:pt x="38" y="9"/>
                  </a:cubicBezTo>
                  <a:cubicBezTo>
                    <a:pt x="38" y="3"/>
                    <a:pt x="38" y="3"/>
                    <a:pt x="38" y="3"/>
                  </a:cubicBezTo>
                  <a:cubicBezTo>
                    <a:pt x="38" y="1"/>
                    <a:pt x="39" y="0"/>
                    <a:pt x="41" y="0"/>
                  </a:cubicBezTo>
                  <a:cubicBezTo>
                    <a:pt x="46" y="0"/>
                    <a:pt x="46" y="0"/>
                    <a:pt x="46" y="0"/>
                  </a:cubicBezTo>
                  <a:cubicBezTo>
                    <a:pt x="47" y="0"/>
                    <a:pt x="49" y="1"/>
                    <a:pt x="49" y="3"/>
                  </a:cubicBezTo>
                  <a:cubicBezTo>
                    <a:pt x="49" y="9"/>
                    <a:pt x="49" y="9"/>
                    <a:pt x="49" y="9"/>
                  </a:cubicBezTo>
                  <a:cubicBezTo>
                    <a:pt x="54" y="9"/>
                    <a:pt x="54" y="9"/>
                    <a:pt x="54" y="9"/>
                  </a:cubicBezTo>
                  <a:cubicBezTo>
                    <a:pt x="56" y="9"/>
                    <a:pt x="58" y="10"/>
                    <a:pt x="58" y="12"/>
                  </a:cubicBezTo>
                  <a:cubicBezTo>
                    <a:pt x="58" y="17"/>
                    <a:pt x="58" y="17"/>
                    <a:pt x="58" y="17"/>
                  </a:cubicBezTo>
                  <a:cubicBezTo>
                    <a:pt x="58" y="18"/>
                    <a:pt x="56" y="20"/>
                    <a:pt x="54" y="20"/>
                  </a:cubicBezTo>
                  <a:cubicBezTo>
                    <a:pt x="49" y="20"/>
                    <a:pt x="49" y="20"/>
                    <a:pt x="49" y="20"/>
                  </a:cubicBezTo>
                  <a:cubicBezTo>
                    <a:pt x="49" y="24"/>
                    <a:pt x="49" y="24"/>
                    <a:pt x="49" y="24"/>
                  </a:cubicBezTo>
                  <a:cubicBezTo>
                    <a:pt x="74" y="24"/>
                    <a:pt x="74" y="24"/>
                    <a:pt x="74" y="24"/>
                  </a:cubicBezTo>
                  <a:cubicBezTo>
                    <a:pt x="75" y="24"/>
                    <a:pt x="77" y="25"/>
                    <a:pt x="77" y="27"/>
                  </a:cubicBezTo>
                  <a:cubicBezTo>
                    <a:pt x="77" y="27"/>
                    <a:pt x="77" y="28"/>
                    <a:pt x="76" y="28"/>
                  </a:cubicBezTo>
                  <a:cubicBezTo>
                    <a:pt x="72" y="48"/>
                    <a:pt x="72" y="48"/>
                    <a:pt x="72" y="48"/>
                  </a:cubicBezTo>
                  <a:cubicBezTo>
                    <a:pt x="76" y="48"/>
                    <a:pt x="76" y="48"/>
                    <a:pt x="76" y="48"/>
                  </a:cubicBezTo>
                  <a:cubicBezTo>
                    <a:pt x="78" y="48"/>
                    <a:pt x="79" y="48"/>
                    <a:pt x="80" y="49"/>
                  </a:cubicBezTo>
                  <a:cubicBezTo>
                    <a:pt x="80" y="49"/>
                    <a:pt x="80" y="49"/>
                    <a:pt x="80" y="49"/>
                  </a:cubicBezTo>
                  <a:cubicBezTo>
                    <a:pt x="80" y="50"/>
                    <a:pt x="81" y="51"/>
                    <a:pt x="81" y="52"/>
                  </a:cubicBezTo>
                  <a:cubicBezTo>
                    <a:pt x="81" y="55"/>
                    <a:pt x="81" y="55"/>
                    <a:pt x="81" y="55"/>
                  </a:cubicBezTo>
                  <a:cubicBezTo>
                    <a:pt x="81" y="56"/>
                    <a:pt x="80" y="57"/>
                    <a:pt x="80" y="58"/>
                  </a:cubicBezTo>
                  <a:cubicBezTo>
                    <a:pt x="80" y="58"/>
                    <a:pt x="80" y="58"/>
                    <a:pt x="80" y="58"/>
                  </a:cubicBezTo>
                  <a:cubicBezTo>
                    <a:pt x="80" y="58"/>
                    <a:pt x="80" y="58"/>
                    <a:pt x="80" y="58"/>
                  </a:cubicBezTo>
                  <a:cubicBezTo>
                    <a:pt x="79" y="59"/>
                    <a:pt x="78" y="60"/>
                    <a:pt x="76" y="60"/>
                  </a:cubicBezTo>
                  <a:cubicBezTo>
                    <a:pt x="70" y="60"/>
                    <a:pt x="70" y="60"/>
                    <a:pt x="70" y="60"/>
                  </a:cubicBezTo>
                  <a:cubicBezTo>
                    <a:pt x="68" y="65"/>
                    <a:pt x="68" y="65"/>
                    <a:pt x="68" y="65"/>
                  </a:cubicBezTo>
                  <a:cubicBezTo>
                    <a:pt x="68" y="66"/>
                    <a:pt x="67" y="68"/>
                    <a:pt x="65" y="68"/>
                  </a:cubicBezTo>
                  <a:cubicBezTo>
                    <a:pt x="65" y="68"/>
                    <a:pt x="65" y="68"/>
                    <a:pt x="65" y="68"/>
                  </a:cubicBezTo>
                  <a:cubicBezTo>
                    <a:pt x="56" y="101"/>
                    <a:pt x="61" y="122"/>
                    <a:pt x="67" y="144"/>
                  </a:cubicBezTo>
                  <a:cubicBezTo>
                    <a:pt x="68" y="147"/>
                    <a:pt x="68" y="147"/>
                    <a:pt x="68" y="147"/>
                  </a:cubicBezTo>
                  <a:cubicBezTo>
                    <a:pt x="70" y="147"/>
                    <a:pt x="70" y="147"/>
                    <a:pt x="70" y="147"/>
                  </a:cubicBezTo>
                  <a:cubicBezTo>
                    <a:pt x="71" y="147"/>
                    <a:pt x="73" y="148"/>
                    <a:pt x="73" y="150"/>
                  </a:cubicBezTo>
                  <a:cubicBezTo>
                    <a:pt x="74" y="156"/>
                    <a:pt x="74" y="156"/>
                    <a:pt x="74" y="156"/>
                  </a:cubicBezTo>
                  <a:cubicBezTo>
                    <a:pt x="74" y="156"/>
                    <a:pt x="74" y="156"/>
                    <a:pt x="74" y="156"/>
                  </a:cubicBezTo>
                  <a:cubicBezTo>
                    <a:pt x="74" y="156"/>
                    <a:pt x="74" y="156"/>
                    <a:pt x="74" y="156"/>
                  </a:cubicBezTo>
                  <a:cubicBezTo>
                    <a:pt x="76" y="156"/>
                    <a:pt x="77" y="157"/>
                    <a:pt x="77" y="158"/>
                  </a:cubicBezTo>
                  <a:cubicBezTo>
                    <a:pt x="86" y="178"/>
                    <a:pt x="86" y="178"/>
                    <a:pt x="86" y="178"/>
                  </a:cubicBezTo>
                  <a:cubicBezTo>
                    <a:pt x="86" y="179"/>
                    <a:pt x="86" y="180"/>
                    <a:pt x="86" y="180"/>
                  </a:cubicBezTo>
                  <a:cubicBezTo>
                    <a:pt x="82" y="187"/>
                    <a:pt x="82" y="187"/>
                    <a:pt x="82" y="187"/>
                  </a:cubicBezTo>
                  <a:cubicBezTo>
                    <a:pt x="83" y="187"/>
                    <a:pt x="84" y="188"/>
                    <a:pt x="84" y="188"/>
                  </a:cubicBezTo>
                  <a:cubicBezTo>
                    <a:pt x="84" y="188"/>
                    <a:pt x="84" y="188"/>
                    <a:pt x="84" y="188"/>
                  </a:cubicBezTo>
                  <a:cubicBezTo>
                    <a:pt x="85" y="189"/>
                    <a:pt x="85" y="190"/>
                    <a:pt x="85" y="191"/>
                  </a:cubicBezTo>
                  <a:cubicBezTo>
                    <a:pt x="85" y="196"/>
                    <a:pt x="85" y="196"/>
                    <a:pt x="85" y="196"/>
                  </a:cubicBezTo>
                  <a:cubicBezTo>
                    <a:pt x="85" y="198"/>
                    <a:pt x="85" y="199"/>
                    <a:pt x="84" y="199"/>
                  </a:cubicBezTo>
                  <a:cubicBezTo>
                    <a:pt x="84" y="199"/>
                    <a:pt x="84" y="199"/>
                    <a:pt x="84" y="199"/>
                  </a:cubicBezTo>
                  <a:cubicBezTo>
                    <a:pt x="83" y="200"/>
                    <a:pt x="82" y="201"/>
                    <a:pt x="81" y="201"/>
                  </a:cubicBezTo>
                  <a:cubicBezTo>
                    <a:pt x="18" y="201"/>
                    <a:pt x="18" y="201"/>
                    <a:pt x="18" y="201"/>
                  </a:cubicBezTo>
                  <a:cubicBezTo>
                    <a:pt x="17" y="201"/>
                    <a:pt x="17" y="201"/>
                    <a:pt x="17" y="201"/>
                  </a:cubicBezTo>
                  <a:cubicBezTo>
                    <a:pt x="5" y="201"/>
                    <a:pt x="5" y="201"/>
                    <a:pt x="5" y="201"/>
                  </a:cubicBezTo>
                  <a:cubicBezTo>
                    <a:pt x="4" y="201"/>
                    <a:pt x="3" y="200"/>
                    <a:pt x="2" y="199"/>
                  </a:cubicBezTo>
                  <a:cubicBezTo>
                    <a:pt x="2" y="199"/>
                    <a:pt x="2" y="199"/>
                    <a:pt x="2" y="199"/>
                  </a:cubicBezTo>
                  <a:cubicBezTo>
                    <a:pt x="1" y="199"/>
                    <a:pt x="1" y="198"/>
                    <a:pt x="1" y="196"/>
                  </a:cubicBezTo>
                  <a:cubicBezTo>
                    <a:pt x="1" y="191"/>
                    <a:pt x="1" y="191"/>
                    <a:pt x="1" y="191"/>
                  </a:cubicBezTo>
                  <a:cubicBezTo>
                    <a:pt x="1" y="190"/>
                    <a:pt x="1" y="189"/>
                    <a:pt x="2" y="188"/>
                  </a:cubicBezTo>
                  <a:cubicBezTo>
                    <a:pt x="3" y="188"/>
                    <a:pt x="3" y="187"/>
                    <a:pt x="4" y="187"/>
                  </a:cubicBezTo>
                  <a:cubicBezTo>
                    <a:pt x="0" y="180"/>
                    <a:pt x="0" y="180"/>
                    <a:pt x="0" y="180"/>
                  </a:cubicBezTo>
                  <a:cubicBezTo>
                    <a:pt x="0" y="180"/>
                    <a:pt x="0" y="180"/>
                    <a:pt x="0" y="180"/>
                  </a:cubicBezTo>
                  <a:cubicBezTo>
                    <a:pt x="0" y="180"/>
                    <a:pt x="0" y="180"/>
                    <a:pt x="0" y="180"/>
                  </a:cubicBezTo>
                  <a:cubicBezTo>
                    <a:pt x="0" y="180"/>
                    <a:pt x="0" y="179"/>
                    <a:pt x="0" y="178"/>
                  </a:cubicBezTo>
                  <a:cubicBezTo>
                    <a:pt x="9" y="158"/>
                    <a:pt x="9" y="158"/>
                    <a:pt x="9" y="158"/>
                  </a:cubicBezTo>
                  <a:cubicBezTo>
                    <a:pt x="9" y="157"/>
                    <a:pt x="11" y="156"/>
                    <a:pt x="12" y="156"/>
                  </a:cubicBezTo>
                  <a:cubicBezTo>
                    <a:pt x="12" y="156"/>
                    <a:pt x="12" y="156"/>
                    <a:pt x="12" y="156"/>
                  </a:cubicBezTo>
                  <a:cubicBezTo>
                    <a:pt x="13" y="150"/>
                    <a:pt x="13" y="150"/>
                    <a:pt x="13" y="150"/>
                  </a:cubicBezTo>
                  <a:cubicBezTo>
                    <a:pt x="14" y="148"/>
                    <a:pt x="15" y="147"/>
                    <a:pt x="16" y="147"/>
                  </a:cubicBezTo>
                  <a:cubicBezTo>
                    <a:pt x="16" y="147"/>
                    <a:pt x="16" y="147"/>
                    <a:pt x="16" y="147"/>
                  </a:cubicBezTo>
                  <a:cubicBezTo>
                    <a:pt x="18" y="147"/>
                    <a:pt x="18" y="147"/>
                    <a:pt x="18" y="147"/>
                  </a:cubicBezTo>
                  <a:cubicBezTo>
                    <a:pt x="19" y="144"/>
                    <a:pt x="19" y="144"/>
                    <a:pt x="19" y="144"/>
                  </a:cubicBezTo>
                  <a:cubicBezTo>
                    <a:pt x="25" y="122"/>
                    <a:pt x="30" y="101"/>
                    <a:pt x="21" y="68"/>
                  </a:cubicBezTo>
                  <a:cubicBezTo>
                    <a:pt x="21" y="68"/>
                    <a:pt x="21" y="68"/>
                    <a:pt x="21" y="68"/>
                  </a:cubicBezTo>
                  <a:cubicBezTo>
                    <a:pt x="21" y="68"/>
                    <a:pt x="21" y="68"/>
                    <a:pt x="21" y="68"/>
                  </a:cubicBezTo>
                  <a:cubicBezTo>
                    <a:pt x="19" y="68"/>
                    <a:pt x="18" y="67"/>
                    <a:pt x="18" y="65"/>
                  </a:cubicBezTo>
                  <a:cubicBezTo>
                    <a:pt x="17" y="60"/>
                    <a:pt x="17" y="60"/>
                    <a:pt x="17" y="60"/>
                  </a:cubicBezTo>
                  <a:cubicBezTo>
                    <a:pt x="10" y="60"/>
                    <a:pt x="10" y="60"/>
                    <a:pt x="10" y="60"/>
                  </a:cubicBezTo>
                  <a:cubicBezTo>
                    <a:pt x="9" y="60"/>
                    <a:pt x="8" y="59"/>
                    <a:pt x="7" y="58"/>
                  </a:cubicBezTo>
                  <a:cubicBezTo>
                    <a:pt x="7" y="58"/>
                    <a:pt x="7" y="58"/>
                    <a:pt x="6" y="58"/>
                  </a:cubicBezTo>
                  <a:cubicBezTo>
                    <a:pt x="6" y="57"/>
                    <a:pt x="5" y="56"/>
                    <a:pt x="5" y="55"/>
                  </a:cubicBezTo>
                  <a:cubicBezTo>
                    <a:pt x="5" y="52"/>
                    <a:pt x="5" y="52"/>
                    <a:pt x="5" y="52"/>
                  </a:cubicBezTo>
                  <a:cubicBezTo>
                    <a:pt x="5" y="51"/>
                    <a:pt x="6" y="50"/>
                    <a:pt x="7" y="49"/>
                  </a:cubicBezTo>
                  <a:cubicBezTo>
                    <a:pt x="7" y="49"/>
                    <a:pt x="7" y="49"/>
                    <a:pt x="7" y="49"/>
                  </a:cubicBezTo>
                  <a:cubicBezTo>
                    <a:pt x="8" y="48"/>
                    <a:pt x="9" y="48"/>
                    <a:pt x="10" y="48"/>
                  </a:cubicBezTo>
                  <a:cubicBezTo>
                    <a:pt x="14" y="48"/>
                    <a:pt x="14" y="48"/>
                    <a:pt x="14" y="48"/>
                  </a:cubicBezTo>
                  <a:cubicBezTo>
                    <a:pt x="10" y="28"/>
                    <a:pt x="10" y="28"/>
                    <a:pt x="10" y="28"/>
                  </a:cubicBezTo>
                  <a:cubicBezTo>
                    <a:pt x="9" y="26"/>
                    <a:pt x="10" y="24"/>
                    <a:pt x="12" y="24"/>
                  </a:cubicBezTo>
                  <a:cubicBezTo>
                    <a:pt x="12" y="24"/>
                    <a:pt x="13" y="24"/>
                    <a:pt x="13" y="24"/>
                  </a:cubicBezTo>
                  <a:cubicBezTo>
                    <a:pt x="13" y="24"/>
                    <a:pt x="13" y="24"/>
                    <a:pt x="13" y="24"/>
                  </a:cubicBezTo>
                  <a:cubicBezTo>
                    <a:pt x="38" y="24"/>
                    <a:pt x="38" y="24"/>
                    <a:pt x="38" y="24"/>
                  </a:cubicBezTo>
                  <a:cubicBezTo>
                    <a:pt x="38" y="20"/>
                    <a:pt x="38" y="20"/>
                    <a:pt x="38" y="20"/>
                  </a:cubicBezTo>
                  <a:cubicBezTo>
                    <a:pt x="32" y="20"/>
                    <a:pt x="32" y="20"/>
                    <a:pt x="32" y="20"/>
                  </a:cubicBezTo>
                  <a:cubicBezTo>
                    <a:pt x="30" y="20"/>
                    <a:pt x="29" y="18"/>
                    <a:pt x="29" y="17"/>
                  </a:cubicBezTo>
                  <a:close/>
                  <a:moveTo>
                    <a:pt x="26" y="48"/>
                  </a:moveTo>
                  <a:cubicBezTo>
                    <a:pt x="22" y="30"/>
                    <a:pt x="22" y="30"/>
                    <a:pt x="22" y="30"/>
                  </a:cubicBezTo>
                  <a:cubicBezTo>
                    <a:pt x="17" y="30"/>
                    <a:pt x="17" y="30"/>
                    <a:pt x="17" y="30"/>
                  </a:cubicBezTo>
                  <a:cubicBezTo>
                    <a:pt x="21" y="48"/>
                    <a:pt x="21" y="48"/>
                    <a:pt x="21" y="48"/>
                  </a:cubicBezTo>
                  <a:cubicBezTo>
                    <a:pt x="26" y="48"/>
                    <a:pt x="26" y="48"/>
                    <a:pt x="26" y="48"/>
                  </a:cubicBezTo>
                  <a:close/>
                  <a:moveTo>
                    <a:pt x="29" y="61"/>
                  </a:moveTo>
                  <a:cubicBezTo>
                    <a:pt x="29" y="60"/>
                    <a:pt x="29" y="60"/>
                    <a:pt x="29" y="60"/>
                  </a:cubicBezTo>
                  <a:cubicBezTo>
                    <a:pt x="23" y="60"/>
                    <a:pt x="23" y="60"/>
                    <a:pt x="23" y="60"/>
                  </a:cubicBezTo>
                  <a:cubicBezTo>
                    <a:pt x="23" y="61"/>
                    <a:pt x="23" y="61"/>
                    <a:pt x="23" y="61"/>
                  </a:cubicBezTo>
                  <a:cubicBezTo>
                    <a:pt x="24" y="61"/>
                    <a:pt x="24" y="61"/>
                    <a:pt x="24" y="61"/>
                  </a:cubicBezTo>
                  <a:cubicBezTo>
                    <a:pt x="24" y="61"/>
                    <a:pt x="24" y="61"/>
                    <a:pt x="24" y="61"/>
                  </a:cubicBezTo>
                  <a:cubicBezTo>
                    <a:pt x="29" y="61"/>
                    <a:pt x="29" y="61"/>
                    <a:pt x="29" y="61"/>
                  </a:cubicBezTo>
                  <a:close/>
                  <a:moveTo>
                    <a:pt x="31" y="147"/>
                  </a:moveTo>
                  <a:cubicBezTo>
                    <a:pt x="31" y="144"/>
                    <a:pt x="31" y="144"/>
                    <a:pt x="31" y="144"/>
                  </a:cubicBezTo>
                  <a:cubicBezTo>
                    <a:pt x="37" y="122"/>
                    <a:pt x="42" y="101"/>
                    <a:pt x="33" y="68"/>
                  </a:cubicBezTo>
                  <a:cubicBezTo>
                    <a:pt x="28" y="68"/>
                    <a:pt x="28" y="68"/>
                    <a:pt x="28" y="68"/>
                  </a:cubicBezTo>
                  <a:cubicBezTo>
                    <a:pt x="37" y="102"/>
                    <a:pt x="31" y="123"/>
                    <a:pt x="25" y="146"/>
                  </a:cubicBezTo>
                  <a:cubicBezTo>
                    <a:pt x="25" y="147"/>
                    <a:pt x="25" y="147"/>
                    <a:pt x="25" y="147"/>
                  </a:cubicBezTo>
                  <a:cubicBezTo>
                    <a:pt x="31" y="147"/>
                    <a:pt x="31" y="147"/>
                    <a:pt x="31" y="147"/>
                  </a:cubicBezTo>
                  <a:close/>
                  <a:moveTo>
                    <a:pt x="24" y="156"/>
                  </a:moveTo>
                  <a:cubicBezTo>
                    <a:pt x="25" y="153"/>
                    <a:pt x="25" y="153"/>
                    <a:pt x="25" y="153"/>
                  </a:cubicBezTo>
                  <a:cubicBezTo>
                    <a:pt x="19" y="153"/>
                    <a:pt x="19" y="153"/>
                    <a:pt x="19" y="153"/>
                  </a:cubicBezTo>
                  <a:cubicBezTo>
                    <a:pt x="18" y="156"/>
                    <a:pt x="18" y="156"/>
                    <a:pt x="18" y="156"/>
                  </a:cubicBezTo>
                  <a:cubicBezTo>
                    <a:pt x="24" y="156"/>
                    <a:pt x="24" y="156"/>
                    <a:pt x="24" y="156"/>
                  </a:cubicBezTo>
                  <a:close/>
                  <a:moveTo>
                    <a:pt x="13" y="195"/>
                  </a:moveTo>
                  <a:cubicBezTo>
                    <a:pt x="13" y="193"/>
                    <a:pt x="13" y="193"/>
                    <a:pt x="13" y="193"/>
                  </a:cubicBezTo>
                  <a:cubicBezTo>
                    <a:pt x="7" y="193"/>
                    <a:pt x="7" y="193"/>
                    <a:pt x="7" y="193"/>
                  </a:cubicBezTo>
                  <a:cubicBezTo>
                    <a:pt x="7" y="195"/>
                    <a:pt x="7" y="195"/>
                    <a:pt x="7" y="195"/>
                  </a:cubicBezTo>
                  <a:cubicBezTo>
                    <a:pt x="13" y="195"/>
                    <a:pt x="13" y="195"/>
                    <a:pt x="13" y="195"/>
                  </a:cubicBezTo>
                  <a:close/>
                  <a:moveTo>
                    <a:pt x="72" y="162"/>
                  </a:moveTo>
                  <a:cubicBezTo>
                    <a:pt x="15" y="162"/>
                    <a:pt x="15" y="162"/>
                    <a:pt x="15" y="162"/>
                  </a:cubicBezTo>
                  <a:cubicBezTo>
                    <a:pt x="14" y="162"/>
                    <a:pt x="14" y="162"/>
                    <a:pt x="14" y="162"/>
                  </a:cubicBezTo>
                  <a:cubicBezTo>
                    <a:pt x="7" y="179"/>
                    <a:pt x="7" y="179"/>
                    <a:pt x="7" y="179"/>
                  </a:cubicBezTo>
                  <a:cubicBezTo>
                    <a:pt x="10" y="186"/>
                    <a:pt x="10" y="186"/>
                    <a:pt x="10" y="186"/>
                  </a:cubicBezTo>
                  <a:cubicBezTo>
                    <a:pt x="15" y="186"/>
                    <a:pt x="15" y="186"/>
                    <a:pt x="15" y="186"/>
                  </a:cubicBezTo>
                  <a:cubicBezTo>
                    <a:pt x="13" y="180"/>
                    <a:pt x="13" y="180"/>
                    <a:pt x="13" y="180"/>
                  </a:cubicBezTo>
                  <a:cubicBezTo>
                    <a:pt x="13" y="180"/>
                    <a:pt x="13" y="180"/>
                    <a:pt x="13" y="180"/>
                  </a:cubicBezTo>
                  <a:cubicBezTo>
                    <a:pt x="13" y="180"/>
                    <a:pt x="13" y="180"/>
                    <a:pt x="13" y="180"/>
                  </a:cubicBezTo>
                  <a:cubicBezTo>
                    <a:pt x="12" y="180"/>
                    <a:pt x="12" y="179"/>
                    <a:pt x="13" y="178"/>
                  </a:cubicBezTo>
                  <a:cubicBezTo>
                    <a:pt x="17" y="168"/>
                    <a:pt x="17" y="168"/>
                    <a:pt x="17" y="168"/>
                  </a:cubicBezTo>
                  <a:cubicBezTo>
                    <a:pt x="17" y="167"/>
                    <a:pt x="18" y="166"/>
                    <a:pt x="20" y="166"/>
                  </a:cubicBezTo>
                  <a:cubicBezTo>
                    <a:pt x="74" y="166"/>
                    <a:pt x="74" y="166"/>
                    <a:pt x="74" y="166"/>
                  </a:cubicBezTo>
                  <a:cubicBezTo>
                    <a:pt x="72" y="162"/>
                    <a:pt x="72" y="162"/>
                    <a:pt x="72" y="162"/>
                  </a:cubicBezTo>
                  <a:cubicBezTo>
                    <a:pt x="72" y="162"/>
                    <a:pt x="72" y="162"/>
                    <a:pt x="72" y="16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rtl="0"/>
              <a:endParaRPr lang="en-GB"/>
            </a:p>
          </p:txBody>
        </p:sp>
      </p:grpSp>
      <p:grpSp>
        <p:nvGrpSpPr>
          <p:cNvPr id="38" name="Group 104"/>
          <p:cNvGrpSpPr/>
          <p:nvPr/>
        </p:nvGrpSpPr>
        <p:grpSpPr>
          <a:xfrm>
            <a:off x="4123899" y="3761936"/>
            <a:ext cx="596529" cy="424829"/>
            <a:chOff x="1528762" y="3954780"/>
            <a:chExt cx="962977" cy="685800"/>
          </a:xfrm>
        </p:grpSpPr>
        <p:sp>
          <p:nvSpPr>
            <p:cNvPr id="40" name="Rectangle 28"/>
            <p:cNvSpPr>
              <a:spLocks noChangeArrowheads="1"/>
            </p:cNvSpPr>
            <p:nvPr/>
          </p:nvSpPr>
          <p:spPr bwMode="auto">
            <a:xfrm>
              <a:off x="1812608" y="4301491"/>
              <a:ext cx="96838" cy="219075"/>
            </a:xfrm>
            <a:prstGeom prst="rect">
              <a:avLst/>
            </a:prstGeom>
            <a:solidFill>
              <a:schemeClr val="tx2"/>
            </a:solidFill>
            <a:ln w="9525">
              <a:solidFill>
                <a:schemeClr val="tx2"/>
              </a:solidFill>
              <a:miter lim="800000"/>
              <a:headEnd/>
              <a:tailEnd/>
            </a:ln>
          </p:spPr>
          <p:txBody>
            <a:bodyPr vert="horz" wrap="square" lIns="91440" tIns="45720" rIns="91440" bIns="45720" numCol="1" anchor="t" anchorCtr="0" compatLnSpc="1">
              <a:prstTxWarp prst="textNoShape">
                <a:avLst/>
              </a:prstTxWarp>
            </a:bodyPr>
            <a:lstStyle/>
            <a:p>
              <a:pPr algn="l" rtl="0"/>
              <a:endParaRPr lang="en-GB"/>
            </a:p>
          </p:txBody>
        </p:sp>
        <p:sp>
          <p:nvSpPr>
            <p:cNvPr id="41" name="Rectangle 29"/>
            <p:cNvSpPr>
              <a:spLocks noChangeArrowheads="1"/>
            </p:cNvSpPr>
            <p:nvPr/>
          </p:nvSpPr>
          <p:spPr bwMode="auto">
            <a:xfrm>
              <a:off x="2115820" y="4212591"/>
              <a:ext cx="98425" cy="307975"/>
            </a:xfrm>
            <a:prstGeom prst="rect">
              <a:avLst/>
            </a:prstGeom>
            <a:solidFill>
              <a:schemeClr val="tx2"/>
            </a:solidFill>
            <a:ln w="9525">
              <a:solidFill>
                <a:schemeClr val="tx2"/>
              </a:solidFill>
              <a:miter lim="800000"/>
              <a:headEnd/>
              <a:tailEnd/>
            </a:ln>
          </p:spPr>
          <p:txBody>
            <a:bodyPr vert="horz" wrap="square" lIns="91440" tIns="45720" rIns="91440" bIns="45720" numCol="1" anchor="t" anchorCtr="0" compatLnSpc="1">
              <a:prstTxWarp prst="textNoShape">
                <a:avLst/>
              </a:prstTxWarp>
            </a:bodyPr>
            <a:lstStyle/>
            <a:p>
              <a:pPr algn="l" rtl="0"/>
              <a:endParaRPr lang="en-GB"/>
            </a:p>
          </p:txBody>
        </p:sp>
        <p:sp>
          <p:nvSpPr>
            <p:cNvPr id="44" name="Rectangle 30"/>
            <p:cNvSpPr>
              <a:spLocks noChangeArrowheads="1"/>
            </p:cNvSpPr>
            <p:nvPr/>
          </p:nvSpPr>
          <p:spPr bwMode="auto">
            <a:xfrm>
              <a:off x="1963420" y="4182428"/>
              <a:ext cx="98425" cy="338138"/>
            </a:xfrm>
            <a:prstGeom prst="rect">
              <a:avLst/>
            </a:prstGeom>
            <a:solidFill>
              <a:schemeClr val="tx2"/>
            </a:solidFill>
            <a:ln w="9525">
              <a:solidFill>
                <a:schemeClr val="tx2"/>
              </a:solidFill>
              <a:miter lim="800000"/>
              <a:headEnd/>
              <a:tailEnd/>
            </a:ln>
          </p:spPr>
          <p:txBody>
            <a:bodyPr vert="horz" wrap="square" lIns="91440" tIns="45720" rIns="91440" bIns="45720" numCol="1" anchor="t" anchorCtr="0" compatLnSpc="1">
              <a:prstTxWarp prst="textNoShape">
                <a:avLst/>
              </a:prstTxWarp>
            </a:bodyPr>
            <a:lstStyle/>
            <a:p>
              <a:pPr algn="l" rtl="0"/>
              <a:endParaRPr lang="en-GB"/>
            </a:p>
          </p:txBody>
        </p:sp>
        <p:sp>
          <p:nvSpPr>
            <p:cNvPr id="45" name="Rectangle 31"/>
            <p:cNvSpPr>
              <a:spLocks noChangeArrowheads="1"/>
            </p:cNvSpPr>
            <p:nvPr/>
          </p:nvSpPr>
          <p:spPr bwMode="auto">
            <a:xfrm>
              <a:off x="2268220" y="4044316"/>
              <a:ext cx="98425" cy="476250"/>
            </a:xfrm>
            <a:prstGeom prst="rect">
              <a:avLst/>
            </a:prstGeom>
            <a:solidFill>
              <a:schemeClr val="tx2"/>
            </a:solidFill>
            <a:ln w="9525">
              <a:solidFill>
                <a:schemeClr val="tx2"/>
              </a:solidFill>
              <a:miter lim="800000"/>
              <a:headEnd/>
              <a:tailEnd/>
            </a:ln>
          </p:spPr>
          <p:txBody>
            <a:bodyPr vert="horz" wrap="square" lIns="91440" tIns="45720" rIns="91440" bIns="45720" numCol="1" anchor="t" anchorCtr="0" compatLnSpc="1">
              <a:prstTxWarp prst="textNoShape">
                <a:avLst/>
              </a:prstTxWarp>
            </a:bodyPr>
            <a:lstStyle/>
            <a:p>
              <a:pPr algn="l" rtl="0"/>
              <a:endParaRPr lang="en-GB"/>
            </a:p>
          </p:txBody>
        </p:sp>
        <p:sp>
          <p:nvSpPr>
            <p:cNvPr id="46" name="Rectangle 34"/>
            <p:cNvSpPr>
              <a:spLocks noChangeArrowheads="1"/>
            </p:cNvSpPr>
            <p:nvPr/>
          </p:nvSpPr>
          <p:spPr bwMode="auto">
            <a:xfrm>
              <a:off x="1612583" y="4538028"/>
              <a:ext cx="800100" cy="23813"/>
            </a:xfrm>
            <a:prstGeom prst="rect">
              <a:avLst/>
            </a:prstGeom>
            <a:solidFill>
              <a:schemeClr val="tx2"/>
            </a:solidFill>
            <a:ln w="9525">
              <a:solidFill>
                <a:schemeClr val="tx2"/>
              </a:solidFill>
              <a:miter lim="800000"/>
              <a:headEnd/>
              <a:tailEnd/>
            </a:ln>
          </p:spPr>
          <p:txBody>
            <a:bodyPr vert="horz" wrap="square" lIns="91440" tIns="45720" rIns="91440" bIns="45720" numCol="1" anchor="t" anchorCtr="0" compatLnSpc="1">
              <a:prstTxWarp prst="textNoShape">
                <a:avLst/>
              </a:prstTxWarp>
            </a:bodyPr>
            <a:lstStyle/>
            <a:p>
              <a:pPr algn="l" rtl="0"/>
              <a:endParaRPr lang="en-GB"/>
            </a:p>
          </p:txBody>
        </p:sp>
        <p:sp>
          <p:nvSpPr>
            <p:cNvPr id="47" name="Rectangle 46"/>
            <p:cNvSpPr/>
            <p:nvPr/>
          </p:nvSpPr>
          <p:spPr>
            <a:xfrm>
              <a:off x="1528762" y="3954780"/>
              <a:ext cx="962977" cy="68580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50" name="Rectangle 28"/>
            <p:cNvSpPr>
              <a:spLocks noChangeArrowheads="1"/>
            </p:cNvSpPr>
            <p:nvPr/>
          </p:nvSpPr>
          <p:spPr bwMode="auto">
            <a:xfrm>
              <a:off x="1653064" y="4383881"/>
              <a:ext cx="96838" cy="136685"/>
            </a:xfrm>
            <a:prstGeom prst="rect">
              <a:avLst/>
            </a:prstGeom>
            <a:solidFill>
              <a:schemeClr val="tx2"/>
            </a:solidFill>
            <a:ln w="9525">
              <a:solidFill>
                <a:schemeClr val="tx2"/>
              </a:solidFill>
              <a:miter lim="800000"/>
              <a:headEnd/>
              <a:tailEnd/>
            </a:ln>
          </p:spPr>
          <p:txBody>
            <a:bodyPr vert="horz" wrap="square" lIns="91440" tIns="45720" rIns="91440" bIns="45720" numCol="1" anchor="t" anchorCtr="0" compatLnSpc="1">
              <a:prstTxWarp prst="textNoShape">
                <a:avLst/>
              </a:prstTxWarp>
            </a:bodyPr>
            <a:lstStyle/>
            <a:p>
              <a:pPr algn="l" rtl="0"/>
              <a:endParaRPr lang="en-GB"/>
            </a:p>
          </p:txBody>
        </p:sp>
      </p:grpSp>
      <p:sp>
        <p:nvSpPr>
          <p:cNvPr id="32" name="TextBox 31"/>
          <p:cNvSpPr txBox="1"/>
          <p:nvPr/>
        </p:nvSpPr>
        <p:spPr>
          <a:xfrm>
            <a:off x="612051" y="4371041"/>
            <a:ext cx="3045549" cy="400110"/>
          </a:xfrm>
          <a:prstGeom prst="rect">
            <a:avLst/>
          </a:prstGeom>
          <a:noFill/>
        </p:spPr>
        <p:txBody>
          <a:bodyPr wrap="square" rtlCol="0">
            <a:spAutoFit/>
          </a:bodyPr>
          <a:lstStyle/>
          <a:p>
            <a:pPr algn="l" rtl="0"/>
            <a:r>
              <a:rPr lang="en-US" sz="1000" dirty="0">
                <a:solidFill>
                  <a:schemeClr val="tx2"/>
                </a:solidFill>
              </a:rPr>
              <a:t>Джерело: Опитування бізнес-звітності KPMG</a:t>
            </a:r>
          </a:p>
          <a:p>
            <a:pPr algn="l" rtl="0"/>
            <a:r>
              <a:rPr lang="en-US" sz="1000" dirty="0">
                <a:solidFill>
                  <a:schemeClr val="tx2"/>
                </a:solidFill>
              </a:rPr>
              <a:t>Аналіз великих компаній, які котуються на біржі</a:t>
            </a:r>
          </a:p>
        </p:txBody>
      </p:sp>
    </p:spTree>
    <p:extLst>
      <p:ext uri="{BB962C8B-B14F-4D97-AF65-F5344CB8AC3E}">
        <p14:creationId xmlns:p14="http://schemas.microsoft.com/office/powerpoint/2010/main" val="4145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P spid="48" grpId="0"/>
      <p:bldP spid="49" grpId="0" animBg="1"/>
      <p:bldP spid="53" grpId="0"/>
      <p:bldP spid="54" grpId="0"/>
      <p:bldP spid="56" grpId="0"/>
      <p:bldP spid="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3236" y="1154996"/>
            <a:ext cx="6881380" cy="2833509"/>
          </a:xfrm>
          <a:prstGeom prst="rect">
            <a:avLst/>
          </a:prstGeom>
        </p:spPr>
      </p:pic>
    </p:spTree>
    <p:extLst>
      <p:ext uri="{BB962C8B-B14F-4D97-AF65-F5344CB8AC3E}">
        <p14:creationId xmlns:p14="http://schemas.microsoft.com/office/powerpoint/2010/main" val="2267731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892" y="339502"/>
            <a:ext cx="7569508" cy="654102"/>
          </a:xfrm>
        </p:spPr>
        <p:txBody>
          <a:bodyPr/>
          <a:lstStyle/>
          <a:p>
            <a:pPr algn="l" rtl="0"/>
            <a:r>
              <a:rPr lang="en-GB" dirty="0"/>
              <a:t>Кому вигідно?</a:t>
            </a:r>
          </a:p>
        </p:txBody>
      </p:sp>
      <p:sp>
        <p:nvSpPr>
          <p:cNvPr id="3" name="Rectangle 2"/>
          <p:cNvSpPr/>
          <p:nvPr/>
        </p:nvSpPr>
        <p:spPr>
          <a:xfrm>
            <a:off x="602892" y="1347614"/>
            <a:ext cx="6336704" cy="2677656"/>
          </a:xfrm>
          <a:prstGeom prst="rect">
            <a:avLst/>
          </a:prstGeom>
        </p:spPr>
        <p:txBody>
          <a:bodyPr wrap="square">
            <a:spAutoFit/>
          </a:bodyPr>
          <a:lstStyle/>
          <a:p>
            <a:pPr algn="l" rtl="0"/>
            <a:r>
              <a:rPr lang="en-GB" sz="2800" dirty="0">
                <a:solidFill>
                  <a:srgbClr val="0073CF"/>
                </a:solidFill>
              </a:rPr>
              <a:t>Unilever, GE, Generali, Anglo American, South African Airways, Omron, Sanofi, New Zealand Post, Sanford, EnBW, Світовий банк,</a:t>
            </a:r>
            <a:r>
              <a:rPr lang="en-GB" sz="2800" dirty="0" err="1">
                <a:solidFill>
                  <a:srgbClr val="0073CF"/>
                </a:solidFill>
              </a:rPr>
              <a:t>Ітау</a:t>
            </a:r>
            <a:r>
              <a:rPr lang="en-GB" sz="2800" dirty="0">
                <a:solidFill>
                  <a:srgbClr val="0073CF"/>
                </a:solidFill>
              </a:rPr>
              <a:t> </a:t>
            </a:r>
            <a:r>
              <a:rPr lang="en-GB" sz="2800" dirty="0" err="1">
                <a:solidFill>
                  <a:srgbClr val="0073CF"/>
                </a:solidFill>
              </a:rPr>
              <a:t>Unibanco</a:t>
            </a:r>
            <a:r>
              <a:rPr lang="en-GB" sz="2800" dirty="0">
                <a:solidFill>
                  <a:srgbClr val="0073CF"/>
                </a:solidFill>
              </a:rPr>
              <a:t>, UBS, United Utilities…</a:t>
            </a:r>
            <a:r>
              <a:rPr lang="en-GB" sz="2800" dirty="0">
                <a:solidFill>
                  <a:srgbClr val="00B0F0"/>
                </a:solidFill>
              </a:rPr>
              <a:t>кажуть, що їм вигідно інтегроване мислення</a:t>
            </a:r>
          </a:p>
        </p:txBody>
      </p:sp>
    </p:spTree>
    <p:extLst>
      <p:ext uri="{BB962C8B-B14F-4D97-AF65-F5344CB8AC3E}">
        <p14:creationId xmlns:p14="http://schemas.microsoft.com/office/powerpoint/2010/main" val="4011794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52" y="512860"/>
            <a:ext cx="6759132" cy="654102"/>
          </a:xfrm>
        </p:spPr>
        <p:txBody>
          <a:bodyPr/>
          <a:lstStyle/>
          <a:p>
            <a:pPr marL="342900" lvl="1" algn="l" rtl="0"/>
            <a:r>
              <a:rPr lang="en-US" sz="3700" b="1" dirty="0" err="1">
                <a:solidFill>
                  <a:schemeClr val="tx2"/>
                </a:solidFill>
                <a:latin typeface="+mj-lt"/>
              </a:rPr>
              <a:t>Південна</a:t>
            </a:r>
            <a:r>
              <a:rPr lang="en-US" sz="3700" b="1" dirty="0">
                <a:solidFill>
                  <a:schemeClr val="tx2"/>
                </a:solidFill>
                <a:latin typeface="+mj-lt"/>
              </a:rPr>
              <a:t> </a:t>
            </a:r>
            <a:r>
              <a:rPr lang="en-US" sz="3700" b="1" dirty="0" err="1">
                <a:solidFill>
                  <a:schemeClr val="tx2"/>
                </a:solidFill>
                <a:latin typeface="+mj-lt"/>
              </a:rPr>
              <a:t>Африка</a:t>
            </a:r>
            <a:endParaRPr lang="en-US" sz="3700" b="1" dirty="0">
              <a:solidFill>
                <a:schemeClr val="tx2"/>
              </a:solidFill>
              <a:latin typeface="+mj-lt"/>
            </a:endParaRPr>
          </a:p>
        </p:txBody>
      </p:sp>
      <p:sp>
        <p:nvSpPr>
          <p:cNvPr id="4" name="Content Placeholder 2"/>
          <p:cNvSpPr>
            <a:spLocks noGrp="1"/>
          </p:cNvSpPr>
          <p:nvPr>
            <p:ph idx="1"/>
          </p:nvPr>
        </p:nvSpPr>
        <p:spPr>
          <a:xfrm>
            <a:off x="683568" y="1563638"/>
            <a:ext cx="6481228" cy="3208089"/>
          </a:xfrm>
        </p:spPr>
        <p:txBody>
          <a:bodyPr/>
          <a:lstStyle/>
          <a:p>
            <a:pPr marL="361950" indent="-361950" algn="l" rtl="0">
              <a:spcBef>
                <a:spcPts val="600"/>
              </a:spcBef>
              <a:spcAft>
                <a:spcPts val="1800"/>
              </a:spcAft>
            </a:pPr>
            <a:r>
              <a:rPr lang="en-GB" sz="2400" dirty="0"/>
              <a:t>Інтегроване мислення покращує прийняття рішень на рівні керівництва (74% керівників)</a:t>
            </a:r>
          </a:p>
          <a:p>
            <a:pPr marL="361950" indent="-361950" algn="l" rtl="0">
              <a:spcBef>
                <a:spcPts val="600"/>
              </a:spcBef>
              <a:spcAft>
                <a:spcPts val="1800"/>
              </a:spcAft>
            </a:pPr>
            <a:r>
              <a:rPr lang="en-GB" sz="2400" dirty="0"/>
              <a:t>Інтегроване мислення покращує прийняття рішень на рівні ради (72% керівників)</a:t>
            </a:r>
          </a:p>
          <a:p>
            <a:pPr marL="361950" indent="-361950" algn="l" rtl="0">
              <a:spcBef>
                <a:spcPts val="600"/>
              </a:spcBef>
              <a:spcAft>
                <a:spcPts val="1800"/>
              </a:spcAft>
            </a:pPr>
            <a:r>
              <a:rPr lang="en-GB" sz="2400" dirty="0"/>
              <a:t>Інтегрована звітність стимулює комплексне мислення (78% керівників)</a:t>
            </a:r>
          </a:p>
        </p:txBody>
      </p:sp>
    </p:spTree>
    <p:extLst>
      <p:ext uri="{BB962C8B-B14F-4D97-AF65-F5344CB8AC3E}">
        <p14:creationId xmlns:p14="http://schemas.microsoft.com/office/powerpoint/2010/main" val="349448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9502"/>
            <a:ext cx="6759132" cy="654102"/>
          </a:xfrm>
        </p:spPr>
        <p:txBody>
          <a:bodyPr/>
          <a:lstStyle/>
          <a:p>
            <a:pPr marL="342900" lvl="1" algn="l" rtl="0"/>
            <a:r>
              <a:rPr lang="uk-UA" sz="3700" b="1" dirty="0" err="1">
                <a:solidFill>
                  <a:schemeClr val="tx2"/>
                </a:solidFill>
                <a:latin typeface="+mj-lt"/>
              </a:rPr>
              <a:t>П</a:t>
            </a:r>
            <a:r>
              <a:rPr lang="en-US" sz="3700" b="1" dirty="0" err="1">
                <a:solidFill>
                  <a:schemeClr val="tx2"/>
                </a:solidFill>
                <a:latin typeface="+mj-lt"/>
              </a:rPr>
              <a:t>ерегляд</a:t>
            </a:r>
            <a:r>
              <a:rPr lang="en-US" sz="3700" b="1" dirty="0">
                <a:solidFill>
                  <a:schemeClr val="tx2"/>
                </a:solidFill>
                <a:latin typeface="+mj-lt"/>
              </a:rPr>
              <a:t> CIMA</a:t>
            </a:r>
          </a:p>
        </p:txBody>
      </p:sp>
      <p:sp>
        <p:nvSpPr>
          <p:cNvPr id="4" name="Content Placeholder 2"/>
          <p:cNvSpPr>
            <a:spLocks noGrp="1"/>
          </p:cNvSpPr>
          <p:nvPr>
            <p:ph idx="1"/>
          </p:nvPr>
        </p:nvSpPr>
        <p:spPr>
          <a:xfrm>
            <a:off x="683568" y="1203598"/>
            <a:ext cx="6481228" cy="3208089"/>
          </a:xfrm>
        </p:spPr>
        <p:txBody>
          <a:bodyPr/>
          <a:lstStyle/>
          <a:p>
            <a:pPr marL="361950" indent="-361950" algn="l" rtl="0">
              <a:spcBef>
                <a:spcPts val="600"/>
              </a:spcBef>
              <a:spcAft>
                <a:spcPts val="1800"/>
              </a:spcAft>
            </a:pPr>
            <a:r>
              <a:rPr lang="en-GB" sz="2400" dirty="0"/>
              <a:t>Збалансована інформація про драйвери вартості</a:t>
            </a:r>
          </a:p>
          <a:p>
            <a:pPr marL="361950" indent="-361950" algn="l" rtl="0">
              <a:spcBef>
                <a:spcPts val="600"/>
              </a:spcBef>
              <a:spcAft>
                <a:spcPts val="1800"/>
              </a:spcAft>
            </a:pPr>
            <a:r>
              <a:rPr lang="en-GB" sz="2400" dirty="0"/>
              <a:t>Розширена співпраця між бізнес-підрозділами для покращення рішень</a:t>
            </a:r>
          </a:p>
          <a:p>
            <a:pPr marL="361950" indent="-361950" algn="l" rtl="0">
              <a:spcBef>
                <a:spcPts val="600"/>
              </a:spcBef>
              <a:spcAft>
                <a:spcPts val="1800"/>
              </a:spcAft>
            </a:pPr>
            <a:r>
              <a:rPr lang="en-GB" sz="2400" dirty="0"/>
              <a:t>Залучення зовнішніх зацікавлених сторін</a:t>
            </a:r>
          </a:p>
          <a:p>
            <a:pPr marL="361950" indent="-361950" algn="l" rtl="0">
              <a:spcBef>
                <a:spcPts val="600"/>
              </a:spcBef>
              <a:spcAft>
                <a:spcPts val="1800"/>
              </a:spcAft>
            </a:pPr>
            <a:r>
              <a:rPr lang="en-GB" sz="2400" dirty="0"/>
              <a:t>Більша прозорість – глибоке розуміння бізнес-моделі в організації</a:t>
            </a:r>
          </a:p>
        </p:txBody>
      </p:sp>
    </p:spTree>
    <p:extLst>
      <p:ext uri="{BB962C8B-B14F-4D97-AF65-F5344CB8AC3E}">
        <p14:creationId xmlns:p14="http://schemas.microsoft.com/office/powerpoint/2010/main" val="408150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88000" y="1569306"/>
            <a:ext cx="5724160" cy="1963614"/>
          </a:xfrm>
          <a:prstGeom prst="rect">
            <a:avLst/>
          </a:prstGeom>
          <a:noFill/>
        </p:spPr>
        <p:txBody>
          <a:bodyPr wrap="square" rtlCol="0" anchor="ctr" anchorCtr="0">
            <a:spAutoFit/>
          </a:bodyPr>
          <a:lstStyle/>
          <a:p>
            <a:pPr algn="l" rtl="0">
              <a:lnSpc>
                <a:spcPct val="90000"/>
              </a:lnSpc>
            </a:pPr>
            <a:r>
              <a:rPr lang="en-GB" sz="4000" b="1" dirty="0">
                <a:solidFill>
                  <a:schemeClr val="bg2"/>
                </a:solidFill>
              </a:rPr>
              <a:t>Інтегроване мислення для довгострокового створення цінності</a:t>
            </a:r>
          </a:p>
          <a:p>
            <a:pPr algn="l" rtl="0">
              <a:lnSpc>
                <a:spcPct val="90000"/>
              </a:lnSpc>
              <a:spcBef>
                <a:spcPts val="600"/>
              </a:spcBef>
            </a:pPr>
            <a:r>
              <a:rPr lang="en-GB" sz="2400" dirty="0">
                <a:solidFill>
                  <a:schemeClr val="bg1"/>
                </a:solidFill>
              </a:rPr>
              <a:t>Ніл Стівенсон</a:t>
            </a:r>
          </a:p>
          <a:p>
            <a:pPr algn="l" rtl="0">
              <a:lnSpc>
                <a:spcPct val="90000"/>
              </a:lnSpc>
              <a:spcBef>
                <a:spcPts val="600"/>
              </a:spcBef>
            </a:pPr>
            <a:r>
              <a:rPr lang="en-GB" sz="2000" dirty="0">
                <a:solidFill>
                  <a:schemeClr val="bg1"/>
                </a:solidFill>
              </a:rPr>
              <a:t>Міжнародна рада з інтегрованої звітності</a:t>
            </a:r>
          </a:p>
        </p:txBody>
      </p:sp>
    </p:spTree>
    <p:extLst>
      <p:ext uri="{BB962C8B-B14F-4D97-AF65-F5344CB8AC3E}">
        <p14:creationId xmlns:p14="http://schemas.microsoft.com/office/powerpoint/2010/main" val="2511213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52" y="512860"/>
            <a:ext cx="6759132" cy="654102"/>
          </a:xfrm>
        </p:spPr>
        <p:txBody>
          <a:bodyPr/>
          <a:lstStyle/>
          <a:p>
            <a:pPr marL="342900" lvl="1" algn="l" rtl="0"/>
            <a:r>
              <a:rPr lang="en-US" sz="3700" b="1" dirty="0">
                <a:solidFill>
                  <a:schemeClr val="tx2"/>
                </a:solidFill>
                <a:latin typeface="+mj-lt"/>
              </a:rPr>
              <a:t>Практичні кроки</a:t>
            </a:r>
          </a:p>
        </p:txBody>
      </p:sp>
      <p:sp>
        <p:nvSpPr>
          <p:cNvPr id="4" name="Content Placeholder 2"/>
          <p:cNvSpPr>
            <a:spLocks noGrp="1"/>
          </p:cNvSpPr>
          <p:nvPr>
            <p:ph idx="1"/>
          </p:nvPr>
        </p:nvSpPr>
        <p:spPr>
          <a:xfrm>
            <a:off x="683060" y="1349843"/>
            <a:ext cx="6481228" cy="3208089"/>
          </a:xfrm>
        </p:spPr>
        <p:txBody>
          <a:bodyPr/>
          <a:lstStyle/>
          <a:p>
            <a:pPr marL="361950" indent="-361950" algn="l" rtl="0">
              <a:spcBef>
                <a:spcPts val="600"/>
              </a:spcBef>
              <a:spcAft>
                <a:spcPts val="1800"/>
              </a:spcAft>
            </a:pPr>
            <a:r>
              <a:rPr lang="en-GB" sz="2400" dirty="0"/>
              <a:t>IFAC – фінансова функція рухається до інтегрованого мислення</a:t>
            </a:r>
          </a:p>
          <a:p>
            <a:pPr marL="361950" indent="-361950" algn="l" rtl="0">
              <a:spcBef>
                <a:spcPts val="600"/>
              </a:spcBef>
              <a:spcAft>
                <a:spcPts val="1800"/>
              </a:spcAft>
            </a:pPr>
            <a:r>
              <a:rPr lang="en-GB" sz="2400" dirty="0"/>
              <a:t>Італійська мережа бізнес-звітування (NIBR) – шлях до інтегрованого мислення</a:t>
            </a:r>
          </a:p>
          <a:p>
            <a:pPr marL="361950" indent="-361950" algn="l" rtl="0">
              <a:spcBef>
                <a:spcPts val="600"/>
              </a:spcBef>
              <a:spcAft>
                <a:spcPts val="1800"/>
              </a:spcAft>
            </a:pPr>
            <a:r>
              <a:rPr lang="en-GB" sz="2400" dirty="0"/>
              <a:t>IIRC «Створення цінності – інтегроване мислення»</a:t>
            </a:r>
          </a:p>
        </p:txBody>
      </p:sp>
    </p:spTree>
    <p:extLst>
      <p:ext uri="{BB962C8B-B14F-4D97-AF65-F5344CB8AC3E}">
        <p14:creationId xmlns:p14="http://schemas.microsoft.com/office/powerpoint/2010/main" val="3063408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67694"/>
            <a:ext cx="6984776" cy="1152128"/>
          </a:xfrm>
        </p:spPr>
        <p:txBody>
          <a:bodyPr/>
          <a:lstStyle/>
          <a:p>
            <a:pPr algn="l" rtl="0"/>
            <a:r>
              <a:rPr lang="en-GB" sz="4800" dirty="0"/>
              <a:t>Сфери академічних досліджень</a:t>
            </a:r>
          </a:p>
        </p:txBody>
      </p:sp>
    </p:spTree>
    <p:extLst>
      <p:ext uri="{BB962C8B-B14F-4D97-AF65-F5344CB8AC3E}">
        <p14:creationId xmlns:p14="http://schemas.microsoft.com/office/powerpoint/2010/main" val="4211557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52" y="512860"/>
            <a:ext cx="6759132" cy="654102"/>
          </a:xfrm>
        </p:spPr>
        <p:txBody>
          <a:bodyPr/>
          <a:lstStyle/>
          <a:p>
            <a:pPr marL="342900" lvl="1" algn="l" rtl="0"/>
            <a:r>
              <a:rPr lang="en-US" sz="3700" b="1" dirty="0">
                <a:solidFill>
                  <a:schemeClr val="tx2"/>
                </a:solidFill>
                <a:latin typeface="+mj-lt"/>
              </a:rPr>
              <a:t>Теми досліджень</a:t>
            </a:r>
          </a:p>
        </p:txBody>
      </p:sp>
      <p:sp>
        <p:nvSpPr>
          <p:cNvPr id="4" name="Content Placeholder 2"/>
          <p:cNvSpPr>
            <a:spLocks noGrp="1"/>
          </p:cNvSpPr>
          <p:nvPr>
            <p:ph idx="1"/>
          </p:nvPr>
        </p:nvSpPr>
        <p:spPr>
          <a:xfrm>
            <a:off x="683060" y="1275606"/>
            <a:ext cx="5601116" cy="3208089"/>
          </a:xfrm>
        </p:spPr>
        <p:txBody>
          <a:bodyPr/>
          <a:lstStyle/>
          <a:p>
            <a:pPr marL="361950" indent="-361950" algn="l" rtl="0">
              <a:spcBef>
                <a:spcPts val="600"/>
              </a:spcBef>
              <a:spcAft>
                <a:spcPts val="1800"/>
              </a:spcAft>
            </a:pPr>
            <a:r>
              <a:rPr lang="en-GB" sz="2400" dirty="0"/>
              <a:t>Результати та переваги</a:t>
            </a:r>
          </a:p>
          <a:p>
            <a:pPr marL="361950" indent="-361950" algn="l" rtl="0">
              <a:spcBef>
                <a:spcPts val="600"/>
              </a:spcBef>
              <a:spcAft>
                <a:spcPts val="1800"/>
              </a:spcAft>
            </a:pPr>
            <a:r>
              <a:rPr lang="en-GB" sz="2400" dirty="0"/>
              <a:t>&lt;IR&gt; і кращі внутрішні з'єднання та продуктивність</a:t>
            </a:r>
          </a:p>
          <a:p>
            <a:pPr marL="361950" indent="-361950" algn="l" rtl="0">
              <a:spcBef>
                <a:spcPts val="600"/>
              </a:spcBef>
              <a:spcAft>
                <a:spcPts val="1800"/>
              </a:spcAft>
            </a:pPr>
            <a:r>
              <a:rPr lang="en-GB" sz="2400" dirty="0"/>
              <a:t>Бізнес-моделі</a:t>
            </a:r>
          </a:p>
          <a:p>
            <a:pPr marL="361950" indent="-361950" algn="l" rtl="0">
              <a:spcBef>
                <a:spcPts val="600"/>
              </a:spcBef>
              <a:spcAft>
                <a:spcPts val="1800"/>
              </a:spcAft>
            </a:pPr>
            <a:r>
              <a:rPr lang="en-GB" sz="2400" dirty="0"/>
              <a:t>Кращі результати інвестицій</a:t>
            </a:r>
          </a:p>
          <a:p>
            <a:pPr marL="361950" indent="-361950" algn="l" rtl="0">
              <a:spcBef>
                <a:spcPts val="600"/>
              </a:spcBef>
              <a:spcAft>
                <a:spcPts val="1800"/>
              </a:spcAft>
            </a:pPr>
            <a:r>
              <a:rPr lang="en-GB" sz="2400" dirty="0"/>
              <a:t>Узгодження з ЦУР</a:t>
            </a:r>
          </a:p>
        </p:txBody>
      </p:sp>
    </p:spTree>
    <p:extLst>
      <p:ext uri="{BB962C8B-B14F-4D97-AF65-F5344CB8AC3E}">
        <p14:creationId xmlns:p14="http://schemas.microsoft.com/office/powerpoint/2010/main" val="2062110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67694"/>
            <a:ext cx="6984776" cy="1152128"/>
          </a:xfrm>
        </p:spPr>
        <p:txBody>
          <a:bodyPr/>
          <a:lstStyle/>
          <a:p>
            <a:pPr algn="l" rtl="0"/>
            <a:r>
              <a:rPr lang="en-GB" sz="4800" dirty="0"/>
              <a:t>Висновок</a:t>
            </a:r>
          </a:p>
        </p:txBody>
      </p:sp>
    </p:spTree>
    <p:extLst>
      <p:ext uri="{BB962C8B-B14F-4D97-AF65-F5344CB8AC3E}">
        <p14:creationId xmlns:p14="http://schemas.microsoft.com/office/powerpoint/2010/main" val="2408235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55526"/>
            <a:ext cx="6759132" cy="654102"/>
          </a:xfrm>
        </p:spPr>
        <p:txBody>
          <a:bodyPr/>
          <a:lstStyle/>
          <a:p>
            <a:pPr marL="342900" lvl="1" algn="l" rtl="0"/>
            <a:r>
              <a:rPr lang="en-US" sz="3200" b="1" dirty="0">
                <a:solidFill>
                  <a:schemeClr val="tx2"/>
                </a:solidFill>
                <a:latin typeface="+mj-lt"/>
              </a:rPr>
              <a:t>Інтегроване мислення та &lt;IR&gt; – це дві сторони однієї медалі. Вони призводять до самопідкріплюючого циклу покращення бізнесу та взаємодії, </a:t>
            </a:r>
            <a:r>
              <a:rPr lang="en-US" sz="3200" b="1" dirty="0" err="1">
                <a:solidFill>
                  <a:schemeClr val="tx2"/>
                </a:solidFill>
                <a:latin typeface="+mj-lt"/>
              </a:rPr>
              <a:t>узгодження</a:t>
            </a:r>
            <a:r>
              <a:rPr lang="uk-UA" sz="3200" b="1" dirty="0">
                <a:solidFill>
                  <a:schemeClr val="tx2"/>
                </a:solidFill>
                <a:latin typeface="+mj-lt"/>
              </a:rPr>
              <a:t> </a:t>
            </a:r>
            <a:r>
              <a:rPr lang="en-US" sz="3200" b="1" dirty="0" err="1">
                <a:solidFill>
                  <a:schemeClr val="tx2"/>
                </a:solidFill>
                <a:latin typeface="+mj-lt"/>
              </a:rPr>
              <a:t>поведінки</a:t>
            </a:r>
            <a:r>
              <a:rPr lang="uk-UA" sz="3200" b="1" dirty="0">
                <a:solidFill>
                  <a:schemeClr val="tx2"/>
                </a:solidFill>
                <a:latin typeface="+mj-lt"/>
              </a:rPr>
              <a:t> </a:t>
            </a:r>
            <a:r>
              <a:rPr lang="en-US" sz="3200" b="1" dirty="0" err="1">
                <a:solidFill>
                  <a:schemeClr val="tx2"/>
                </a:solidFill>
                <a:latin typeface="+mj-lt"/>
              </a:rPr>
              <a:t>та</a:t>
            </a:r>
            <a:r>
              <a:rPr lang="en-US" sz="3200" b="1" dirty="0">
                <a:solidFill>
                  <a:schemeClr val="tx2"/>
                </a:solidFill>
                <a:latin typeface="+mj-lt"/>
              </a:rPr>
              <a:t> інвестиційні рішення для досягнення довгострокових цілей.</a:t>
            </a:r>
          </a:p>
        </p:txBody>
      </p:sp>
    </p:spTree>
    <p:extLst>
      <p:ext uri="{BB962C8B-B14F-4D97-AF65-F5344CB8AC3E}">
        <p14:creationId xmlns:p14="http://schemas.microsoft.com/office/powerpoint/2010/main" val="684095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3" y="495312"/>
            <a:ext cx="3932221" cy="654102"/>
          </a:xfrm>
        </p:spPr>
        <p:txBody>
          <a:bodyPr/>
          <a:lstStyle/>
          <a:p>
            <a:pPr algn="l" rtl="0"/>
            <a:r>
              <a:rPr lang="en-GB" sz="3200" dirty="0"/>
              <a:t>Ресурси</a:t>
            </a:r>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99" t="15104" r="1757" b="8724"/>
          <a:stretch/>
        </p:blipFill>
        <p:spPr bwMode="auto">
          <a:xfrm>
            <a:off x="135723" y="1491630"/>
            <a:ext cx="4752528" cy="22423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6"/>
          <p:cNvSpPr txBox="1"/>
          <p:nvPr/>
        </p:nvSpPr>
        <p:spPr>
          <a:xfrm>
            <a:off x="5220072" y="555526"/>
            <a:ext cx="3744416" cy="1077218"/>
          </a:xfrm>
          <a:prstGeom prst="rect">
            <a:avLst/>
          </a:prstGeom>
          <a:noFill/>
          <a:ln>
            <a:solidFill>
              <a:schemeClr val="bg1"/>
            </a:solidFill>
          </a:ln>
        </p:spPr>
        <p:txBody>
          <a:bodyPr wrap="square" rtlCol="0">
            <a:spAutoFit/>
          </a:bodyPr>
          <a:lstStyle/>
          <a:p>
            <a:pPr algn="ctr" rtl="0"/>
            <a:r>
              <a:rPr lang="en-GB" sz="1600" b="1" dirty="0">
                <a:solidFill>
                  <a:schemeClr val="tx2"/>
                </a:solidFill>
                <a:cs typeface="Arial" pitchFamily="34" charset="0"/>
              </a:rPr>
              <a:t>Інтегрована база даних прикладів звітності</a:t>
            </a:r>
          </a:p>
          <a:p>
            <a:pPr algn="ctr" rtl="0"/>
            <a:r>
              <a:rPr lang="en-GB" sz="1600" dirty="0">
                <a:solidFill>
                  <a:schemeClr val="tx1">
                    <a:lumMod val="75000"/>
                    <a:lumOff val="25000"/>
                  </a:schemeClr>
                </a:solidFill>
                <a:cs typeface="Arial" pitchFamily="34" charset="0"/>
              </a:rPr>
              <a:t>Ділимося реальними прикладами лідерства</a:t>
            </a:r>
          </a:p>
          <a:p>
            <a:pPr algn="ctr" rtl="0"/>
            <a:r>
              <a:rPr lang="en-GB" sz="1600" dirty="0">
                <a:solidFill>
                  <a:schemeClr val="tx1">
                    <a:lumMod val="75000"/>
                    <a:lumOff val="25000"/>
                  </a:schemeClr>
                </a:solidFill>
                <a:cs typeface="Arial" pitchFamily="34" charset="0"/>
              </a:rPr>
              <a:t>Практика в інтегрованій звітності, щоб допомогти</a:t>
            </a:r>
          </a:p>
          <a:p>
            <a:pPr algn="ctr" rtl="0"/>
            <a:r>
              <a:rPr lang="en-GB" sz="1600" dirty="0">
                <a:solidFill>
                  <a:schemeClr val="tx1">
                    <a:lumMod val="75000"/>
                    <a:lumOff val="25000"/>
                  </a:schemeClr>
                </a:solidFill>
                <a:cs typeface="Arial" pitchFamily="34" charset="0"/>
              </a:rPr>
              <a:t>організації в подорожі &lt;IR&gt;</a:t>
            </a:r>
          </a:p>
        </p:txBody>
      </p:sp>
      <p:cxnSp>
        <p:nvCxnSpPr>
          <p:cNvPr id="4" name="Straight Connector 3"/>
          <p:cNvCxnSpPr/>
          <p:nvPr/>
        </p:nvCxnSpPr>
        <p:spPr>
          <a:xfrm>
            <a:off x="5076056" y="533325"/>
            <a:ext cx="0" cy="4109619"/>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119846" y="1851670"/>
            <a:ext cx="3844642" cy="830997"/>
          </a:xfrm>
          <a:prstGeom prst="rect">
            <a:avLst/>
          </a:prstGeom>
          <a:noFill/>
          <a:ln>
            <a:solidFill>
              <a:schemeClr val="bg1"/>
            </a:solidFill>
          </a:ln>
        </p:spPr>
        <p:txBody>
          <a:bodyPr wrap="square" rtlCol="0">
            <a:spAutoFit/>
          </a:bodyPr>
          <a:lstStyle/>
          <a:p>
            <a:pPr algn="ctr" rtl="0"/>
            <a:r>
              <a:rPr lang="en-GB" sz="1600" b="1" dirty="0">
                <a:solidFill>
                  <a:schemeClr val="tx2"/>
                </a:solidFill>
                <a:cs typeface="Arial" pitchFamily="34" charset="0"/>
              </a:rPr>
              <a:t>Міжнародна рамка &lt;IR&gt;</a:t>
            </a:r>
          </a:p>
          <a:p>
            <a:pPr algn="ctr" rtl="0"/>
            <a:r>
              <a:rPr lang="en-GB" sz="1600" dirty="0">
                <a:solidFill>
                  <a:schemeClr val="tx1">
                    <a:lumMod val="75000"/>
                    <a:lumOff val="25000"/>
                  </a:schemeClr>
                </a:solidFill>
                <a:cs typeface="Arial" pitchFamily="34" charset="0"/>
              </a:rPr>
              <a:t>Надання принципів і концепцій</a:t>
            </a:r>
          </a:p>
          <a:p>
            <a:pPr algn="ctr" rtl="0"/>
            <a:r>
              <a:rPr lang="en-GB" sz="1600" dirty="0">
                <a:solidFill>
                  <a:schemeClr val="tx1">
                    <a:lumMod val="75000"/>
                    <a:lumOff val="25000"/>
                  </a:schemeClr>
                </a:solidFill>
                <a:cs typeface="Arial" pitchFamily="34" charset="0"/>
              </a:rPr>
              <a:t>для організацій, які приймають &lt;IR&gt;</a:t>
            </a:r>
          </a:p>
        </p:txBody>
      </p:sp>
      <p:sp>
        <p:nvSpPr>
          <p:cNvPr id="15" name="TextBox 14"/>
          <p:cNvSpPr txBox="1"/>
          <p:nvPr/>
        </p:nvSpPr>
        <p:spPr>
          <a:xfrm>
            <a:off x="5119846" y="2931790"/>
            <a:ext cx="3844642" cy="1077218"/>
          </a:xfrm>
          <a:prstGeom prst="rect">
            <a:avLst/>
          </a:prstGeom>
          <a:noFill/>
          <a:ln>
            <a:solidFill>
              <a:schemeClr val="bg1"/>
            </a:solidFill>
          </a:ln>
        </p:spPr>
        <p:txBody>
          <a:bodyPr wrap="square" rtlCol="0">
            <a:spAutoFit/>
          </a:bodyPr>
          <a:lstStyle/>
          <a:p>
            <a:pPr algn="ctr" rtl="0"/>
            <a:r>
              <a:rPr lang="en-GB" sz="1600" b="1" dirty="0">
                <a:solidFill>
                  <a:schemeClr val="tx2"/>
                </a:solidFill>
                <a:cs typeface="Arial" pitchFamily="34" charset="0"/>
              </a:rPr>
              <a:t>&lt;IR&gt; Мережа</a:t>
            </a:r>
          </a:p>
          <a:p>
            <a:pPr algn="ctr" rtl="0"/>
            <a:r>
              <a:rPr lang="en-GB" sz="1600" dirty="0">
                <a:solidFill>
                  <a:schemeClr val="tx1">
                    <a:lumMod val="75000"/>
                    <a:lumOff val="25000"/>
                  </a:schemeClr>
                </a:solidFill>
                <a:cs typeface="Arial" pitchFamily="34" charset="0"/>
              </a:rPr>
              <a:t>Об’єднання організацій по всьому світу</a:t>
            </a:r>
          </a:p>
          <a:p>
            <a:pPr algn="ctr" rtl="0"/>
            <a:r>
              <a:rPr lang="en-GB" sz="1600" dirty="0">
                <a:solidFill>
                  <a:schemeClr val="tx1">
                    <a:lumMod val="75000"/>
                    <a:lumOff val="25000"/>
                  </a:schemeClr>
                </a:solidFill>
                <a:cs typeface="Arial" pitchFamily="34" charset="0"/>
              </a:rPr>
              <a:t>покращити спосіб мислення,</a:t>
            </a:r>
          </a:p>
          <a:p>
            <a:pPr algn="ctr" rtl="0"/>
            <a:r>
              <a:rPr lang="en-GB" sz="1600" dirty="0">
                <a:solidFill>
                  <a:schemeClr val="tx1">
                    <a:lumMod val="75000"/>
                    <a:lumOff val="25000"/>
                  </a:schemeClr>
                </a:solidFill>
                <a:cs typeface="Arial" pitchFamily="34" charset="0"/>
              </a:rPr>
              <a:t>планувати та звітувати.</a:t>
            </a:r>
          </a:p>
        </p:txBody>
      </p:sp>
      <p:sp>
        <p:nvSpPr>
          <p:cNvPr id="16" name="TextBox 15"/>
          <p:cNvSpPr txBox="1"/>
          <p:nvPr/>
        </p:nvSpPr>
        <p:spPr>
          <a:xfrm>
            <a:off x="5148064" y="4299942"/>
            <a:ext cx="3844642" cy="338554"/>
          </a:xfrm>
          <a:prstGeom prst="rect">
            <a:avLst/>
          </a:prstGeom>
          <a:noFill/>
          <a:ln>
            <a:solidFill>
              <a:schemeClr val="bg1"/>
            </a:solidFill>
          </a:ln>
        </p:spPr>
        <p:txBody>
          <a:bodyPr wrap="square" rtlCol="0">
            <a:spAutoFit/>
          </a:bodyPr>
          <a:lstStyle/>
          <a:p>
            <a:pPr algn="ctr" rtl="0"/>
            <a:r>
              <a:rPr lang="en-GB" sz="1600" b="1" u="sng" dirty="0" err="1">
                <a:solidFill>
                  <a:schemeClr val="accent1"/>
                </a:solidFill>
                <a:cs typeface="Arial" pitchFamily="34" charset="0"/>
                <a:hlinkClick r:id="rId4"/>
              </a:rPr>
              <a:t>examples.integratedreporting.org</a:t>
            </a:r>
            <a:endParaRPr lang="en-GB" sz="1600" u="sng" dirty="0">
              <a:solidFill>
                <a:schemeClr val="accent1"/>
              </a:solidFill>
              <a:cs typeface="Arial" pitchFamily="34" charset="0"/>
            </a:endParaRPr>
          </a:p>
        </p:txBody>
      </p:sp>
      <p:sp>
        <p:nvSpPr>
          <p:cNvPr id="17" name="TextBox 16"/>
          <p:cNvSpPr txBox="1"/>
          <p:nvPr/>
        </p:nvSpPr>
        <p:spPr>
          <a:xfrm>
            <a:off x="467544" y="4299942"/>
            <a:ext cx="3844642" cy="338554"/>
          </a:xfrm>
          <a:prstGeom prst="rect">
            <a:avLst/>
          </a:prstGeom>
          <a:noFill/>
          <a:ln>
            <a:solidFill>
              <a:schemeClr val="bg1"/>
            </a:solidFill>
          </a:ln>
        </p:spPr>
        <p:txBody>
          <a:bodyPr wrap="square" rtlCol="0">
            <a:spAutoFit/>
          </a:bodyPr>
          <a:lstStyle/>
          <a:p>
            <a:pPr algn="ctr" rtl="0"/>
            <a:r>
              <a:rPr lang="en-GB" sz="1600" b="1" u="sng" dirty="0" err="1">
                <a:solidFill>
                  <a:schemeClr val="accent1"/>
                </a:solidFill>
                <a:cs typeface="Arial" pitchFamily="34" charset="0"/>
                <a:hlinkClick r:id="rId5"/>
              </a:rPr>
              <a:t>www.integratedreporting.org</a:t>
            </a:r>
            <a:endParaRPr lang="en-GB" sz="1600" u="sng" dirty="0">
              <a:solidFill>
                <a:schemeClr val="accent1"/>
              </a:solidFill>
              <a:cs typeface="Arial" pitchFamily="34" charset="0"/>
            </a:endParaRPr>
          </a:p>
        </p:txBody>
      </p:sp>
    </p:spTree>
    <p:extLst>
      <p:ext uri="{BB962C8B-B14F-4D97-AF65-F5344CB8AC3E}">
        <p14:creationId xmlns:p14="http://schemas.microsoft.com/office/powerpoint/2010/main" val="983632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67694"/>
            <a:ext cx="6984776" cy="1152128"/>
          </a:xfrm>
        </p:spPr>
        <p:txBody>
          <a:bodyPr/>
          <a:lstStyle/>
          <a:p>
            <a:pPr algn="l" rtl="0"/>
            <a:r>
              <a:rPr lang="en-GB" sz="4800" dirty="0"/>
              <a:t>Карта ландшафту корпоративної звітності</a:t>
            </a:r>
          </a:p>
        </p:txBody>
      </p:sp>
    </p:spTree>
    <p:extLst>
      <p:ext uri="{BB962C8B-B14F-4D97-AF65-F5344CB8AC3E}">
        <p14:creationId xmlns:p14="http://schemas.microsoft.com/office/powerpoint/2010/main" val="2301800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4544" y="-164554"/>
            <a:ext cx="10297144" cy="5789317"/>
          </a:xfrm>
          <a:prstGeom prst="rect">
            <a:avLst/>
          </a:prstGeom>
        </p:spPr>
      </p:pic>
    </p:spTree>
    <p:extLst>
      <p:ext uri="{BB962C8B-B14F-4D97-AF65-F5344CB8AC3E}">
        <p14:creationId xmlns:p14="http://schemas.microsoft.com/office/powerpoint/2010/main" val="371863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4698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7488"/>
            <a:ext cx="7569508" cy="654102"/>
          </a:xfrm>
        </p:spPr>
        <p:txBody>
          <a:bodyPr/>
          <a:lstStyle/>
          <a:p>
            <a:pPr algn="l" rtl="0"/>
            <a:r>
              <a:rPr lang="en-GB" sz="3300" dirty="0"/>
              <a:t>Хто такий IIRC?</a:t>
            </a:r>
          </a:p>
        </p:txBody>
      </p:sp>
      <p:sp>
        <p:nvSpPr>
          <p:cNvPr id="12" name="TextBox 11"/>
          <p:cNvSpPr txBox="1"/>
          <p:nvPr/>
        </p:nvSpPr>
        <p:spPr>
          <a:xfrm>
            <a:off x="9900592" y="3997028"/>
            <a:ext cx="2567085" cy="461665"/>
          </a:xfrm>
          <a:prstGeom prst="rect">
            <a:avLst/>
          </a:prstGeom>
          <a:noFill/>
        </p:spPr>
        <p:txBody>
          <a:bodyPr wrap="square" rtlCol="0">
            <a:spAutoFit/>
          </a:bodyPr>
          <a:lstStyle/>
          <a:p>
            <a:pPr algn="l" rtl="0"/>
            <a:r>
              <a:rPr lang="en-AU" sz="1200" b="1" dirty="0">
                <a:solidFill>
                  <a:schemeClr val="accent1"/>
                </a:solidFill>
                <a:latin typeface="Calibri"/>
                <a:ea typeface="Verdana" panose="020B0604030504040204" pitchFamily="34" charset="0"/>
                <a:cs typeface="Calibri"/>
              </a:rPr>
              <a:t>стілець:</a:t>
            </a:r>
            <a:r>
              <a:rPr lang="en-AU" sz="1200" dirty="0">
                <a:solidFill>
                  <a:schemeClr val="accent1"/>
                </a:solidFill>
                <a:latin typeface="Calibri"/>
                <a:ea typeface="Verdana" panose="020B0604030504040204" pitchFamily="34" charset="0"/>
                <a:cs typeface="Calibri"/>
              </a:rPr>
              <a:t>Професор Мервін Кінг</a:t>
            </a:r>
          </a:p>
          <a:p>
            <a:pPr algn="l" rtl="0"/>
            <a:r>
              <a:rPr lang="en-AU" sz="1200" b="1" dirty="0" err="1">
                <a:solidFill>
                  <a:schemeClr val="accent1"/>
                </a:solidFill>
                <a:latin typeface="Calibri"/>
                <a:ea typeface="Verdana" panose="020B0604030504040204" pitchFamily="34" charset="0"/>
                <a:cs typeface="Calibri"/>
              </a:rPr>
              <a:t>генеральний директор</a:t>
            </a:r>
            <a:r>
              <a:rPr lang="en-AU" sz="1200" b="1" dirty="0">
                <a:solidFill>
                  <a:schemeClr val="accent1"/>
                </a:solidFill>
                <a:latin typeface="Calibri"/>
                <a:ea typeface="Verdana" panose="020B0604030504040204" pitchFamily="34" charset="0"/>
                <a:cs typeface="Calibri"/>
              </a:rPr>
              <a:t>:</a:t>
            </a:r>
            <a:r>
              <a:rPr lang="en-AU" sz="1200" dirty="0">
                <a:solidFill>
                  <a:schemeClr val="accent1"/>
                </a:solidFill>
                <a:latin typeface="Calibri"/>
                <a:ea typeface="Verdana" panose="020B0604030504040204" pitchFamily="34" charset="0"/>
                <a:cs typeface="Calibri"/>
              </a:rPr>
              <a:t>Пол Дракман</a:t>
            </a:r>
          </a:p>
        </p:txBody>
      </p:sp>
      <p:sp>
        <p:nvSpPr>
          <p:cNvPr id="30" name="Rectangle 29"/>
          <p:cNvSpPr/>
          <p:nvPr/>
        </p:nvSpPr>
        <p:spPr>
          <a:xfrm>
            <a:off x="9162208" y="-1244674"/>
            <a:ext cx="4392488" cy="30243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GB" sz="2200" kern="1200" dirty="0">
                <a:solidFill>
                  <a:schemeClr val="tx2"/>
                </a:solidFill>
              </a:rPr>
              <a:t>інвестори</a:t>
            </a:r>
          </a:p>
          <a:p>
            <a:pPr lvl="0" algn="l" defTabSz="1511300" rtl="0">
              <a:lnSpc>
                <a:spcPct val="90000"/>
              </a:lnSpc>
              <a:spcBef>
                <a:spcPct val="0"/>
              </a:spcBef>
              <a:spcAft>
                <a:spcPct val="35000"/>
              </a:spcAft>
            </a:pPr>
            <a:r>
              <a:rPr lang="en-GB" sz="2200" dirty="0">
                <a:solidFill>
                  <a:schemeClr val="tx2"/>
                </a:solidFill>
              </a:rPr>
              <a:t>Компанії</a:t>
            </a:r>
          </a:p>
          <a:p>
            <a:pPr lvl="0" algn="l" defTabSz="1511300" rtl="0">
              <a:lnSpc>
                <a:spcPct val="90000"/>
              </a:lnSpc>
              <a:spcBef>
                <a:spcPct val="0"/>
              </a:spcBef>
              <a:spcAft>
                <a:spcPct val="35000"/>
              </a:spcAft>
            </a:pPr>
            <a:r>
              <a:rPr lang="en-GB" sz="2200" kern="1200" dirty="0">
                <a:solidFill>
                  <a:schemeClr val="tx2"/>
                </a:solidFill>
              </a:rPr>
              <a:t>НУО</a:t>
            </a:r>
          </a:p>
          <a:p>
            <a:pPr lvl="0" algn="l" defTabSz="1511300" rtl="0">
              <a:lnSpc>
                <a:spcPct val="90000"/>
              </a:lnSpc>
              <a:spcBef>
                <a:spcPct val="0"/>
              </a:spcBef>
              <a:spcAft>
                <a:spcPct val="35000"/>
              </a:spcAft>
            </a:pPr>
            <a:r>
              <a:rPr lang="en-GB" sz="2200" dirty="0">
                <a:solidFill>
                  <a:schemeClr val="tx2"/>
                </a:solidFill>
              </a:rPr>
              <a:t>Регулятори</a:t>
            </a:r>
          </a:p>
          <a:p>
            <a:pPr lvl="0" algn="l" defTabSz="1511300" rtl="0">
              <a:lnSpc>
                <a:spcPct val="90000"/>
              </a:lnSpc>
              <a:spcBef>
                <a:spcPct val="0"/>
              </a:spcBef>
              <a:spcAft>
                <a:spcPct val="35000"/>
              </a:spcAft>
            </a:pPr>
            <a:r>
              <a:rPr lang="en-GB" sz="2200" dirty="0">
                <a:solidFill>
                  <a:schemeClr val="tx2"/>
                </a:solidFill>
              </a:rPr>
              <a:t>Стандартні сетери</a:t>
            </a:r>
          </a:p>
          <a:p>
            <a:pPr lvl="0" algn="l" defTabSz="1511300" rtl="0">
              <a:lnSpc>
                <a:spcPct val="90000"/>
              </a:lnSpc>
              <a:spcBef>
                <a:spcPct val="0"/>
              </a:spcBef>
              <a:spcAft>
                <a:spcPct val="35000"/>
              </a:spcAft>
            </a:pPr>
            <a:r>
              <a:rPr lang="en-GB" sz="2200" dirty="0" err="1">
                <a:solidFill>
                  <a:schemeClr val="tx2"/>
                </a:solidFill>
              </a:rPr>
              <a:t>Бухгалтерський облік</a:t>
            </a:r>
            <a:endParaRPr lang="en-GB" sz="2200" dirty="0">
              <a:solidFill>
                <a:schemeClr val="tx2"/>
              </a:solidFill>
            </a:endParaRPr>
          </a:p>
        </p:txBody>
      </p:sp>
      <p:sp>
        <p:nvSpPr>
          <p:cNvPr id="14" name="Hexagon 13"/>
          <p:cNvSpPr/>
          <p:nvPr/>
        </p:nvSpPr>
        <p:spPr>
          <a:xfrm>
            <a:off x="1954509" y="1544394"/>
            <a:ext cx="1609379" cy="1387396"/>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4" name="Hexagon 23"/>
          <p:cNvSpPr/>
          <p:nvPr/>
        </p:nvSpPr>
        <p:spPr>
          <a:xfrm>
            <a:off x="3347864" y="752306"/>
            <a:ext cx="1609379" cy="1387396"/>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5" name="Hexagon 24"/>
          <p:cNvSpPr/>
          <p:nvPr/>
        </p:nvSpPr>
        <p:spPr>
          <a:xfrm>
            <a:off x="4716016" y="1544394"/>
            <a:ext cx="1609379" cy="138739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6" name="Hexagon 25"/>
          <p:cNvSpPr/>
          <p:nvPr/>
        </p:nvSpPr>
        <p:spPr>
          <a:xfrm>
            <a:off x="3347864" y="2283718"/>
            <a:ext cx="1609379" cy="1387396"/>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7" name="Hexagon 26"/>
          <p:cNvSpPr/>
          <p:nvPr/>
        </p:nvSpPr>
        <p:spPr>
          <a:xfrm>
            <a:off x="4716016" y="3075806"/>
            <a:ext cx="1609379" cy="1387396"/>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8" name="Hexagon 27"/>
          <p:cNvSpPr/>
          <p:nvPr/>
        </p:nvSpPr>
        <p:spPr>
          <a:xfrm>
            <a:off x="6130973" y="2283718"/>
            <a:ext cx="1609379" cy="1387396"/>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9" name="Rectangle 28"/>
          <p:cNvSpPr/>
          <p:nvPr/>
        </p:nvSpPr>
        <p:spPr>
          <a:xfrm>
            <a:off x="2012685" y="1886729"/>
            <a:ext cx="1342949" cy="5760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GB" dirty="0">
                <a:solidFill>
                  <a:schemeClr val="bg1"/>
                </a:solidFill>
              </a:rPr>
              <a:t>інвестори</a:t>
            </a:r>
          </a:p>
        </p:txBody>
      </p:sp>
      <p:sp>
        <p:nvSpPr>
          <p:cNvPr id="34" name="Rectangle 33"/>
          <p:cNvSpPr/>
          <p:nvPr/>
        </p:nvSpPr>
        <p:spPr>
          <a:xfrm>
            <a:off x="3452535" y="1114452"/>
            <a:ext cx="1342949" cy="5760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GB" dirty="0">
                <a:solidFill>
                  <a:schemeClr val="bg1"/>
                </a:solidFill>
              </a:rPr>
              <a:t>Компанії</a:t>
            </a:r>
          </a:p>
        </p:txBody>
      </p:sp>
      <p:sp>
        <p:nvSpPr>
          <p:cNvPr id="35" name="Rectangle 34"/>
          <p:cNvSpPr/>
          <p:nvPr/>
        </p:nvSpPr>
        <p:spPr>
          <a:xfrm>
            <a:off x="4849231" y="1940816"/>
            <a:ext cx="1342949" cy="5760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GB" dirty="0">
                <a:solidFill>
                  <a:schemeClr val="bg1"/>
                </a:solidFill>
              </a:rPr>
              <a:t>НУО</a:t>
            </a:r>
          </a:p>
        </p:txBody>
      </p:sp>
      <p:sp>
        <p:nvSpPr>
          <p:cNvPr id="36" name="Rectangle 35"/>
          <p:cNvSpPr/>
          <p:nvPr/>
        </p:nvSpPr>
        <p:spPr>
          <a:xfrm>
            <a:off x="3481079" y="2645864"/>
            <a:ext cx="1342949" cy="5760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GB" dirty="0">
                <a:solidFill>
                  <a:schemeClr val="bg1"/>
                </a:solidFill>
              </a:rPr>
              <a:t>Регулятори</a:t>
            </a:r>
          </a:p>
        </p:txBody>
      </p:sp>
      <p:sp>
        <p:nvSpPr>
          <p:cNvPr id="38" name="Rectangle 37"/>
          <p:cNvSpPr/>
          <p:nvPr/>
        </p:nvSpPr>
        <p:spPr>
          <a:xfrm>
            <a:off x="4849230" y="3466520"/>
            <a:ext cx="1342949" cy="5760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rtl="0">
              <a:spcBef>
                <a:spcPct val="0"/>
              </a:spcBef>
              <a:spcAft>
                <a:spcPct val="35000"/>
              </a:spcAft>
            </a:pPr>
            <a:r>
              <a:rPr lang="uk-UA" dirty="0" err="1">
                <a:solidFill>
                  <a:schemeClr val="tx1">
                    <a:lumMod val="90000"/>
                    <a:lumOff val="10000"/>
                  </a:schemeClr>
                </a:solidFill>
              </a:rPr>
              <a:t>Регламентатори</a:t>
            </a:r>
            <a:endParaRPr lang="en-GB" dirty="0">
              <a:solidFill>
                <a:schemeClr val="tx1">
                  <a:lumMod val="90000"/>
                  <a:lumOff val="10000"/>
                </a:schemeClr>
              </a:solidFill>
            </a:endParaRPr>
          </a:p>
        </p:txBody>
      </p:sp>
      <p:sp>
        <p:nvSpPr>
          <p:cNvPr id="39" name="Rectangle 38"/>
          <p:cNvSpPr/>
          <p:nvPr/>
        </p:nvSpPr>
        <p:spPr>
          <a:xfrm>
            <a:off x="6264187" y="2681490"/>
            <a:ext cx="1342949" cy="5760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rtl="0">
              <a:spcBef>
                <a:spcPct val="0"/>
              </a:spcBef>
              <a:spcAft>
                <a:spcPct val="35000"/>
              </a:spcAft>
            </a:pPr>
            <a:r>
              <a:rPr lang="en-GB" dirty="0">
                <a:solidFill>
                  <a:schemeClr val="bg1"/>
                </a:solidFill>
              </a:rPr>
              <a:t>Бухгалтерський облік</a:t>
            </a:r>
          </a:p>
        </p:txBody>
      </p:sp>
    </p:spTree>
    <p:extLst>
      <p:ext uri="{BB962C8B-B14F-4D97-AF65-F5344CB8AC3E}">
        <p14:creationId xmlns:p14="http://schemas.microsoft.com/office/powerpoint/2010/main" val="3095150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52" y="512860"/>
            <a:ext cx="6759132" cy="654102"/>
          </a:xfrm>
        </p:spPr>
        <p:txBody>
          <a:bodyPr/>
          <a:lstStyle/>
          <a:p>
            <a:pPr marL="342900" lvl="1" algn="l" rtl="0"/>
            <a:r>
              <a:rPr lang="en-US" sz="3700" b="1" dirty="0">
                <a:solidFill>
                  <a:schemeClr val="tx2"/>
                </a:solidFill>
                <a:latin typeface="+mj-lt"/>
              </a:rPr>
              <a:t>Інтегроване мислення об’єднує ряд ідей – довгострокові інвестиції, краще управління, управління вартістю, кращі результати, сталий розвиток та нові бізнес-моделі.</a:t>
            </a:r>
          </a:p>
        </p:txBody>
      </p:sp>
    </p:spTree>
    <p:extLst>
      <p:ext uri="{BB962C8B-B14F-4D97-AF65-F5344CB8AC3E}">
        <p14:creationId xmlns:p14="http://schemas.microsoft.com/office/powerpoint/2010/main" val="3986214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43808" y="1923678"/>
            <a:ext cx="4536504" cy="591170"/>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000" dirty="0">
                <a:solidFill>
                  <a:schemeClr val="bg1"/>
                </a:solidFill>
              </a:rPr>
              <a:t> </a:t>
            </a:r>
            <a:r>
              <a:rPr lang="en-US" sz="2000" b="1" dirty="0">
                <a:solidFill>
                  <a:schemeClr val="bg1"/>
                </a:solidFill>
              </a:rPr>
              <a:t>Довгострокове створення вартості</a:t>
            </a:r>
            <a:endParaRPr lang="en-GB" sz="2000" dirty="0"/>
          </a:p>
        </p:txBody>
      </p:sp>
      <p:sp>
        <p:nvSpPr>
          <p:cNvPr id="2" name="Title 1"/>
          <p:cNvSpPr>
            <a:spLocks noGrp="1"/>
          </p:cNvSpPr>
          <p:nvPr>
            <p:ph type="title"/>
          </p:nvPr>
        </p:nvSpPr>
        <p:spPr/>
        <p:txBody>
          <a:bodyPr/>
          <a:lstStyle/>
          <a:p>
            <a:pPr algn="l" rtl="0"/>
            <a:r>
              <a:rPr lang="en-GB" sz="3400" dirty="0"/>
              <a:t>Завдяки &lt;IR&gt; ми бачимо прогрес у…</a:t>
            </a:r>
          </a:p>
        </p:txBody>
      </p:sp>
      <p:sp>
        <p:nvSpPr>
          <p:cNvPr id="4" name="Rectangle 3"/>
          <p:cNvSpPr/>
          <p:nvPr/>
        </p:nvSpPr>
        <p:spPr>
          <a:xfrm>
            <a:off x="251520" y="1275606"/>
            <a:ext cx="8424936" cy="576064"/>
          </a:xfrm>
          <a:prstGeom prst="rect">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000" b="1" dirty="0">
                <a:solidFill>
                  <a:schemeClr val="bg1"/>
                </a:solidFill>
              </a:rPr>
              <a:t>Розподіл капіталу відповідно до фінансової стабільності та сталого розвитку</a:t>
            </a:r>
          </a:p>
        </p:txBody>
      </p:sp>
      <p:sp>
        <p:nvSpPr>
          <p:cNvPr id="6" name="Rectangle 5"/>
          <p:cNvSpPr/>
          <p:nvPr/>
        </p:nvSpPr>
        <p:spPr>
          <a:xfrm>
            <a:off x="251520" y="2571750"/>
            <a:ext cx="5760640" cy="591170"/>
          </a:xfrm>
          <a:prstGeom prst="rect">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000" b="1" dirty="0">
                <a:solidFill>
                  <a:schemeClr val="bg1"/>
                </a:solidFill>
              </a:rPr>
              <a:t>Внутрішнє прийняття рішень і впевненість у показниках</a:t>
            </a:r>
          </a:p>
        </p:txBody>
      </p:sp>
      <p:sp>
        <p:nvSpPr>
          <p:cNvPr id="7" name="Rectangle 6"/>
          <p:cNvSpPr/>
          <p:nvPr/>
        </p:nvSpPr>
        <p:spPr>
          <a:xfrm>
            <a:off x="2123728" y="3219822"/>
            <a:ext cx="6624736" cy="591170"/>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000" b="1" dirty="0">
                <a:solidFill>
                  <a:schemeClr val="bg1"/>
                </a:solidFill>
              </a:rPr>
              <a:t>Корисна для прийняття рішень звітність, яку використовують інвестори</a:t>
            </a:r>
          </a:p>
        </p:txBody>
      </p:sp>
      <p:sp>
        <p:nvSpPr>
          <p:cNvPr id="8" name="Rectangle 7"/>
          <p:cNvSpPr/>
          <p:nvPr/>
        </p:nvSpPr>
        <p:spPr>
          <a:xfrm>
            <a:off x="467544" y="3867894"/>
            <a:ext cx="6912768" cy="591170"/>
          </a:xfrm>
          <a:prstGeom prst="rect">
            <a:avLst/>
          </a:prstGeom>
          <a:solidFill>
            <a:schemeClr val="accent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000" b="1" dirty="0">
                <a:solidFill>
                  <a:schemeClr val="bg1"/>
                </a:solidFill>
              </a:rPr>
              <a:t>Діалог між фреймворками та установниками стандартів</a:t>
            </a:r>
          </a:p>
        </p:txBody>
      </p:sp>
      <p:sp>
        <p:nvSpPr>
          <p:cNvPr id="9" name="Rectangle 8"/>
          <p:cNvSpPr/>
          <p:nvPr/>
        </p:nvSpPr>
        <p:spPr>
          <a:xfrm>
            <a:off x="1115616" y="4500860"/>
            <a:ext cx="5256584" cy="591170"/>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000" b="1" dirty="0">
                <a:solidFill>
                  <a:schemeClr val="bg1"/>
                </a:solidFill>
              </a:rPr>
              <a:t>Ефективна та ефективна звітність</a:t>
            </a:r>
            <a:endParaRPr lang="en-GB" sz="2000" b="1" dirty="0">
              <a:solidFill>
                <a:schemeClr val="bg1"/>
              </a:solidFill>
            </a:endParaRPr>
          </a:p>
        </p:txBody>
      </p:sp>
      <p:sp>
        <p:nvSpPr>
          <p:cNvPr id="3" name="Content Placeholder 2"/>
          <p:cNvSpPr>
            <a:spLocks noGrp="1"/>
          </p:cNvSpPr>
          <p:nvPr>
            <p:ph idx="1"/>
          </p:nvPr>
        </p:nvSpPr>
        <p:spPr>
          <a:xfrm>
            <a:off x="-6661248" y="1901127"/>
            <a:ext cx="8640960" cy="3242373"/>
          </a:xfrm>
        </p:spPr>
        <p:txBody>
          <a:bodyPr/>
          <a:lstStyle/>
          <a:p>
            <a:pPr algn="l" rtl="0"/>
            <a:endParaRPr lang="en-GB" sz="1600" dirty="0"/>
          </a:p>
          <a:p>
            <a:pPr algn="l" rtl="0"/>
            <a:endParaRPr lang="en-GB" sz="1800" dirty="0"/>
          </a:p>
          <a:p>
            <a:pPr algn="l" rtl="0"/>
            <a:endParaRPr lang="en-GB" sz="1600" dirty="0"/>
          </a:p>
          <a:p>
            <a:pPr algn="l" rtl="0"/>
            <a:endParaRPr lang="en-GB" sz="1600" dirty="0"/>
          </a:p>
          <a:p>
            <a:pPr marL="0" indent="0" algn="l" rtl="0">
              <a:buNone/>
            </a:pPr>
            <a:endParaRPr lang="en-GB" sz="1600" dirty="0"/>
          </a:p>
        </p:txBody>
      </p:sp>
    </p:spTree>
    <p:extLst>
      <p:ext uri="{BB962C8B-B14F-4D97-AF65-F5344CB8AC3E}">
        <p14:creationId xmlns:p14="http://schemas.microsoft.com/office/powerpoint/2010/main" val="148225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rtl="0"/>
            <a:r>
              <a:rPr lang="en-GB" sz="3700" dirty="0"/>
              <a:t>Чому &lt;IR&gt;?</a:t>
            </a:r>
          </a:p>
        </p:txBody>
      </p:sp>
      <p:sp>
        <p:nvSpPr>
          <p:cNvPr id="12" name="TextBox 11"/>
          <p:cNvSpPr txBox="1"/>
          <p:nvPr/>
        </p:nvSpPr>
        <p:spPr>
          <a:xfrm>
            <a:off x="227670" y="1474495"/>
            <a:ext cx="8712968" cy="3185487"/>
          </a:xfrm>
          <a:prstGeom prst="rect">
            <a:avLst/>
          </a:prstGeom>
          <a:noFill/>
        </p:spPr>
        <p:txBody>
          <a:bodyPr wrap="square" rtlCol="0">
            <a:spAutoFit/>
          </a:bodyPr>
          <a:lstStyle/>
          <a:p>
            <a:pPr algn="l" rtl="0"/>
            <a:r>
              <a:rPr lang="en-GB" sz="2000" dirty="0">
                <a:solidFill>
                  <a:schemeClr val="bg1"/>
                </a:solidFill>
                <a:latin typeface="Calibri" panose="020F0502020204030204" pitchFamily="34" charset="0"/>
                <a:ea typeface="Verdana" panose="020B0604030504040204" pitchFamily="34" charset="0"/>
                <a:cs typeface="Verdana" panose="020B0604030504040204" pitchFamily="34" charset="0"/>
              </a:rPr>
              <a:t>Розробка &lt;IR&gt; базується на ключових висновках:</a:t>
            </a:r>
          </a:p>
          <a:p>
            <a:pPr algn="l" rtl="0"/>
            <a:endParaRPr lang="en-GB" sz="2000" dirty="0">
              <a:solidFill>
                <a:schemeClr val="bg1"/>
              </a:solidFill>
              <a:latin typeface="Calibri" panose="020F0502020204030204" pitchFamily="34" charset="0"/>
              <a:ea typeface="Verdana" panose="020B0604030504040204" pitchFamily="34" charset="0"/>
              <a:cs typeface="Verdana" panose="020B0604030504040204" pitchFamily="34" charset="0"/>
            </a:endParaRPr>
          </a:p>
          <a:p>
            <a:pPr algn="l" rtl="0"/>
            <a:endParaRPr lang="en-GB" sz="600" dirty="0">
              <a:solidFill>
                <a:schemeClr val="bg1"/>
              </a:solidFill>
              <a:latin typeface="Calibri" panose="020F0502020204030204" pitchFamily="34" charset="0"/>
              <a:ea typeface="Verdana" panose="020B0604030504040204" pitchFamily="34" charset="0"/>
              <a:cs typeface="Verdana" panose="020B0604030504040204" pitchFamily="34" charset="0"/>
            </a:endParaRPr>
          </a:p>
          <a:p>
            <a:pPr marL="285750" indent="-285750" algn="l" rtl="0">
              <a:buFont typeface="Arial" panose="020B0604020202020204" pitchFamily="34" charset="0"/>
              <a:buChar char="•"/>
            </a:pPr>
            <a:r>
              <a:rPr lang="en-GB" sz="2000" dirty="0">
                <a:solidFill>
                  <a:schemeClr val="bg1"/>
                </a:solidFill>
                <a:latin typeface="Calibri" panose="020F0502020204030204" pitchFamily="34" charset="0"/>
                <a:ea typeface="Verdana" panose="020B0604030504040204" pitchFamily="34" charset="0"/>
                <a:cs typeface="Verdana" panose="020B0604030504040204" pitchFamily="34" charset="0"/>
              </a:rPr>
              <a:t>Збільшення вартості бізнесу обумовлено рядом капіталів</a:t>
            </a:r>
          </a:p>
          <a:p>
            <a:pPr marL="285750" indent="-285750" algn="l" rtl="0">
              <a:buFont typeface="Arial" panose="020B0604020202020204" pitchFamily="34" charset="0"/>
              <a:buChar char="•"/>
            </a:pPr>
            <a:endParaRPr lang="en-GB" sz="600" dirty="0">
              <a:solidFill>
                <a:schemeClr val="bg1"/>
              </a:solidFill>
              <a:latin typeface="Calibri" panose="020F0502020204030204" pitchFamily="34" charset="0"/>
              <a:ea typeface="Verdana" panose="020B0604030504040204" pitchFamily="34" charset="0"/>
              <a:cs typeface="Verdana" panose="020B0604030504040204" pitchFamily="34" charset="0"/>
            </a:endParaRPr>
          </a:p>
          <a:p>
            <a:pPr marL="285750" indent="-285750" algn="l" rtl="0">
              <a:buFont typeface="Arial" panose="020B0604020202020204" pitchFamily="34" charset="0"/>
              <a:buChar char="•"/>
            </a:pPr>
            <a:r>
              <a:rPr lang="en-GB" sz="2000" dirty="0">
                <a:solidFill>
                  <a:schemeClr val="bg1"/>
                </a:solidFill>
                <a:latin typeface="Calibri" panose="020F0502020204030204" pitchFamily="34" charset="0"/>
                <a:ea typeface="Verdana" panose="020B0604030504040204" pitchFamily="34" charset="0"/>
                <a:cs typeface="Verdana" panose="020B0604030504040204" pitchFamily="34" charset="0"/>
              </a:rPr>
              <a:t>Репортаж фрагментарний – історія втрачена в деталях</a:t>
            </a:r>
          </a:p>
          <a:p>
            <a:pPr marL="285750" indent="-285750" algn="l" rtl="0">
              <a:buFont typeface="Arial" panose="020B0604020202020204" pitchFamily="34" charset="0"/>
              <a:buChar char="•"/>
            </a:pPr>
            <a:endParaRPr lang="en-GB" sz="600" dirty="0">
              <a:solidFill>
                <a:schemeClr val="bg1"/>
              </a:solidFill>
              <a:latin typeface="Calibri" panose="020F0502020204030204" pitchFamily="34" charset="0"/>
              <a:ea typeface="Verdana" panose="020B0604030504040204" pitchFamily="34" charset="0"/>
              <a:cs typeface="Verdana" panose="020B0604030504040204" pitchFamily="34" charset="0"/>
            </a:endParaRPr>
          </a:p>
          <a:p>
            <a:pPr marL="285750" indent="-285750" algn="l" rtl="0">
              <a:buFont typeface="Arial" panose="020B0604020202020204" pitchFamily="34" charset="0"/>
              <a:buChar char="•"/>
            </a:pPr>
            <a:r>
              <a:rPr lang="en-GB" sz="2000" dirty="0">
                <a:solidFill>
                  <a:schemeClr val="bg1"/>
                </a:solidFill>
                <a:latin typeface="Calibri" panose="020F0502020204030204" pitchFamily="34" charset="0"/>
                <a:ea typeface="Verdana" panose="020B0604030504040204" pitchFamily="34" charset="0"/>
                <a:cs typeface="Verdana" panose="020B0604030504040204" pitchFamily="34" charset="0"/>
              </a:rPr>
              <a:t>Користувачі хочуть читати про створення цінності з часом</a:t>
            </a:r>
          </a:p>
          <a:p>
            <a:pPr marL="285750" indent="-285750" algn="l" rtl="0">
              <a:buFont typeface="Arial" panose="020B0604020202020204" pitchFamily="34" charset="0"/>
              <a:buChar char="•"/>
            </a:pPr>
            <a:endParaRPr lang="en-GB" sz="600" dirty="0">
              <a:solidFill>
                <a:schemeClr val="bg1"/>
              </a:solidFill>
              <a:latin typeface="Calibri" panose="020F0502020204030204" pitchFamily="34" charset="0"/>
              <a:ea typeface="Verdana" panose="020B0604030504040204" pitchFamily="34" charset="0"/>
              <a:cs typeface="Verdana" panose="020B0604030504040204" pitchFamily="34" charset="0"/>
            </a:endParaRPr>
          </a:p>
          <a:p>
            <a:pPr marL="285750" indent="-285750" algn="l" rtl="0">
              <a:buFont typeface="Arial" panose="020B0604020202020204" pitchFamily="34" charset="0"/>
              <a:buChar char="•"/>
            </a:pPr>
            <a:r>
              <a:rPr lang="en-GB" sz="2000" dirty="0">
                <a:solidFill>
                  <a:schemeClr val="bg1"/>
                </a:solidFill>
                <a:latin typeface="Calibri" panose="020F0502020204030204" pitchFamily="34" charset="0"/>
                <a:ea typeface="Verdana" panose="020B0604030504040204" pitchFamily="34" charset="0"/>
                <a:cs typeface="Verdana" panose="020B0604030504040204" pitchFamily="34" charset="0"/>
              </a:rPr>
              <a:t>Звітування може вплинути на кращі результати</a:t>
            </a:r>
          </a:p>
          <a:p>
            <a:pPr marL="285750" indent="-285750" algn="l" rtl="0">
              <a:buFont typeface="Arial" panose="020B0604020202020204" pitchFamily="34" charset="0"/>
              <a:buChar char="•"/>
            </a:pPr>
            <a:endParaRPr lang="en-GB" sz="600" dirty="0">
              <a:solidFill>
                <a:schemeClr val="bg1"/>
              </a:solidFill>
              <a:latin typeface="Calibri" panose="020F0502020204030204" pitchFamily="34" charset="0"/>
              <a:ea typeface="Verdana" panose="020B0604030504040204" pitchFamily="34" charset="0"/>
              <a:cs typeface="Verdana" panose="020B0604030504040204" pitchFamily="34" charset="0"/>
            </a:endParaRPr>
          </a:p>
          <a:p>
            <a:pPr marL="285750" indent="-285750" algn="l" rtl="0">
              <a:buFont typeface="Arial" panose="020B0604020202020204" pitchFamily="34" charset="0"/>
              <a:buChar char="•"/>
            </a:pPr>
            <a:r>
              <a:rPr lang="en-GB" sz="2000" dirty="0">
                <a:solidFill>
                  <a:schemeClr val="bg1"/>
                </a:solidFill>
                <a:latin typeface="Calibri" panose="020F0502020204030204" pitchFamily="34" charset="0"/>
                <a:ea typeface="Verdana" panose="020B0604030504040204" pitchFamily="34" charset="0"/>
                <a:cs typeface="Verdana" panose="020B0604030504040204" pitchFamily="34" charset="0"/>
              </a:rPr>
              <a:t>Не тільки фінансові, а й ширші питання</a:t>
            </a:r>
          </a:p>
          <a:p>
            <a:pPr marL="285750" indent="-285750" algn="l" rtl="0">
              <a:buFont typeface="Arial" panose="020B0604020202020204" pitchFamily="34" charset="0"/>
              <a:buChar char="•"/>
            </a:pPr>
            <a:endParaRPr lang="en-GB" sz="600" dirty="0">
              <a:solidFill>
                <a:schemeClr val="bg1"/>
              </a:solidFill>
              <a:latin typeface="Calibri" panose="020F0502020204030204" pitchFamily="34" charset="0"/>
              <a:ea typeface="Verdana" panose="020B0604030504040204" pitchFamily="34" charset="0"/>
              <a:cs typeface="Verdana" panose="020B0604030504040204" pitchFamily="34" charset="0"/>
            </a:endParaRPr>
          </a:p>
          <a:p>
            <a:pPr marL="285750" indent="-285750" algn="l" rtl="0">
              <a:buFont typeface="Arial" panose="020B0604020202020204" pitchFamily="34" charset="0"/>
              <a:buChar char="•"/>
            </a:pPr>
            <a:r>
              <a:rPr lang="en-GB" sz="2000" dirty="0">
                <a:solidFill>
                  <a:schemeClr val="bg1"/>
                </a:solidFill>
                <a:latin typeface="Calibri" panose="020F0502020204030204" pitchFamily="34" charset="0"/>
                <a:ea typeface="Verdana" panose="020B0604030504040204" pitchFamily="34" charset="0"/>
                <a:cs typeface="Verdana" panose="020B0604030504040204" pitchFamily="34" charset="0"/>
              </a:rPr>
              <a:t>Краща звітність може допомогти розблокувати довгострокові інвестиції</a:t>
            </a:r>
          </a:p>
        </p:txBody>
      </p:sp>
    </p:spTree>
    <p:extLst>
      <p:ext uri="{BB962C8B-B14F-4D97-AF65-F5344CB8AC3E}">
        <p14:creationId xmlns:p14="http://schemas.microsoft.com/office/powerpoint/2010/main" val="113422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animEffect transition="in" filter="fade">
                                      <p:cBhvr>
                                        <p:cTn id="11" dur="500"/>
                                        <p:tgtEl>
                                          <p:spTgt spid="12">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animEffect transition="in" filter="fade">
                                      <p:cBhvr>
                                        <p:cTn id="15" dur="500"/>
                                        <p:tgtEl>
                                          <p:spTgt spid="12">
                                            <p:txEl>
                                              <p:pRg st="5" end="5"/>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xEl>
                                              <p:pRg st="7" end="7"/>
                                            </p:txEl>
                                          </p:spTgt>
                                        </p:tgtEl>
                                        <p:attrNameLst>
                                          <p:attrName>style.visibility</p:attrName>
                                        </p:attrNameLst>
                                      </p:cBhvr>
                                      <p:to>
                                        <p:strVal val="visible"/>
                                      </p:to>
                                    </p:set>
                                    <p:animEffect transition="in" filter="fade">
                                      <p:cBhvr>
                                        <p:cTn id="19" dur="500"/>
                                        <p:tgtEl>
                                          <p:spTgt spid="12">
                                            <p:txEl>
                                              <p:pRg st="7" end="7"/>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xEl>
                                              <p:pRg st="9" end="9"/>
                                            </p:txEl>
                                          </p:spTgt>
                                        </p:tgtEl>
                                        <p:attrNameLst>
                                          <p:attrName>style.visibility</p:attrName>
                                        </p:attrNameLst>
                                      </p:cBhvr>
                                      <p:to>
                                        <p:strVal val="visible"/>
                                      </p:to>
                                    </p:set>
                                    <p:animEffect transition="in" filter="fade">
                                      <p:cBhvr>
                                        <p:cTn id="23" dur="500"/>
                                        <p:tgtEl>
                                          <p:spTgt spid="12">
                                            <p:txEl>
                                              <p:pRg st="9" end="9"/>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
                                            <p:txEl>
                                              <p:pRg st="11" end="11"/>
                                            </p:txEl>
                                          </p:spTgt>
                                        </p:tgtEl>
                                        <p:attrNameLst>
                                          <p:attrName>style.visibility</p:attrName>
                                        </p:attrNameLst>
                                      </p:cBhvr>
                                      <p:to>
                                        <p:strVal val="visible"/>
                                      </p:to>
                                    </p:set>
                                    <p:animEffect transition="in" filter="fade">
                                      <p:cBhvr>
                                        <p:cTn id="27" dur="500"/>
                                        <p:tgtEl>
                                          <p:spTgt spid="12">
                                            <p:txEl>
                                              <p:pRg st="11" end="11"/>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2">
                                            <p:txEl>
                                              <p:pRg st="13" end="13"/>
                                            </p:txEl>
                                          </p:spTgt>
                                        </p:tgtEl>
                                        <p:attrNameLst>
                                          <p:attrName>style.visibility</p:attrName>
                                        </p:attrNameLst>
                                      </p:cBhvr>
                                      <p:to>
                                        <p:strVal val="visible"/>
                                      </p:to>
                                    </p:set>
                                    <p:animEffect transition="in" filter="fade">
                                      <p:cBhvr>
                                        <p:cTn id="31" dur="500"/>
                                        <p:tgtEl>
                                          <p:spTgt spid="1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96046665"/>
              </p:ext>
            </p:extLst>
          </p:nvPr>
        </p:nvGraphicFramePr>
        <p:xfrm>
          <a:off x="107504" y="-452586"/>
          <a:ext cx="8784976" cy="5150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878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779662"/>
            <a:ext cx="6984776" cy="654102"/>
          </a:xfrm>
        </p:spPr>
        <p:txBody>
          <a:bodyPr/>
          <a:lstStyle/>
          <a:p>
            <a:pPr algn="l" rtl="0"/>
            <a:r>
              <a:rPr lang="en-GB" sz="4800" dirty="0"/>
              <a:t>Погляд інвестора</a:t>
            </a:r>
          </a:p>
        </p:txBody>
      </p:sp>
    </p:spTree>
    <p:extLst>
      <p:ext uri="{BB962C8B-B14F-4D97-AF65-F5344CB8AC3E}">
        <p14:creationId xmlns:p14="http://schemas.microsoft.com/office/powerpoint/2010/main" val="3192713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9050" y="2096752"/>
            <a:ext cx="4136055" cy="613207"/>
          </a:xfrm>
          <a:prstGeom prst="rect">
            <a:avLst/>
          </a:prstGeom>
        </p:spPr>
        <p:txBody>
          <a:bodyPr vert="horz" lIns="91440" tIns="45720" rIns="91440" bIns="45720" rtlCol="0" anchor="t">
            <a:normAutofit/>
          </a:bodyPr>
          <a:lstStyle>
            <a:lvl1pPr algn="l" defTabSz="914400" rtl="0" eaLnBrk="1" latinLnBrk="0" hangingPunct="1">
              <a:spcBef>
                <a:spcPct val="0"/>
              </a:spcBef>
              <a:buNone/>
              <a:defRPr sz="3700" b="1" kern="1200" baseline="0">
                <a:solidFill>
                  <a:schemeClr val="tx2"/>
                </a:solidFill>
                <a:latin typeface="+mj-lt"/>
                <a:ea typeface="+mj-ea"/>
                <a:cs typeface="+mj-cs"/>
              </a:defRPr>
            </a:lvl1pPr>
          </a:lstStyle>
          <a:p>
            <a:pPr algn="l" rtl="0"/>
            <a:r>
              <a:rPr lang="en-GB" sz="2400" dirty="0"/>
              <a:t>Ларрі Фінк, генеральний директор BlackRock</a:t>
            </a:r>
          </a:p>
        </p:txBody>
      </p:sp>
      <p:sp>
        <p:nvSpPr>
          <p:cNvPr id="5" name="Rectangle 4"/>
          <p:cNvSpPr/>
          <p:nvPr/>
        </p:nvSpPr>
        <p:spPr>
          <a:xfrm>
            <a:off x="179050" y="3851079"/>
            <a:ext cx="6396848" cy="830997"/>
          </a:xfrm>
          <a:prstGeom prst="rect">
            <a:avLst/>
          </a:prstGeom>
        </p:spPr>
        <p:txBody>
          <a:bodyPr wrap="square">
            <a:spAutoFit/>
          </a:bodyPr>
          <a:lstStyle/>
          <a:p>
            <a:pPr algn="l" rtl="0"/>
            <a:r>
              <a:rPr lang="en-GB" sz="2400" b="1" dirty="0">
                <a:solidFill>
                  <a:schemeClr val="tx2"/>
                </a:solidFill>
                <a:latin typeface="+mj-lt"/>
                <a:ea typeface="+mj-ea"/>
                <a:cs typeface="+mj-cs"/>
              </a:rPr>
              <a:t>Сандра Пітерс, керівник відділу глобальної політики фінансової звітності, CFA Institute</a:t>
            </a:r>
            <a:endParaRPr lang="en-GB" dirty="0"/>
          </a:p>
        </p:txBody>
      </p:sp>
      <p:sp>
        <p:nvSpPr>
          <p:cNvPr id="8" name="Content Placeholder 2"/>
          <p:cNvSpPr>
            <a:spLocks noGrp="1"/>
          </p:cNvSpPr>
          <p:nvPr>
            <p:ph idx="1"/>
          </p:nvPr>
        </p:nvSpPr>
        <p:spPr>
          <a:xfrm>
            <a:off x="179050" y="588470"/>
            <a:ext cx="8624651" cy="1605559"/>
          </a:xfrm>
        </p:spPr>
        <p:txBody>
          <a:bodyPr>
            <a:noAutofit/>
          </a:bodyPr>
          <a:lstStyle/>
          <a:p>
            <a:pPr marL="0" indent="0" algn="l" rtl="0">
              <a:buNone/>
            </a:pPr>
            <a:r>
              <a:rPr lang="en-GB" sz="1800" dirty="0"/>
              <a:t>«Ми просимо, щоб кожен генеральний директор щороку викладав для акціонерів стратегічну основу для довгострокового створення вартості. Крім того, оскільки ради директорів відіграють важливу роль у стратегічному плануванні, ми вважаємо, що генеральні директори повинні чітко підтвердити, що їхні ради переглянули ці плани . Команда з корпоративного управління BlackRock, співпрацюючи з компаніями, буде шукати цю структуру та огляд правління».</a:t>
            </a:r>
          </a:p>
        </p:txBody>
      </p:sp>
      <p:sp>
        <p:nvSpPr>
          <p:cNvPr id="9" name="Rectangle 8"/>
          <p:cNvSpPr/>
          <p:nvPr/>
        </p:nvSpPr>
        <p:spPr>
          <a:xfrm>
            <a:off x="179050" y="2927749"/>
            <a:ext cx="6396848" cy="923330"/>
          </a:xfrm>
          <a:prstGeom prst="rect">
            <a:avLst/>
          </a:prstGeom>
          <a:solidFill>
            <a:srgbClr val="FFF1E0"/>
          </a:solidFill>
        </p:spPr>
        <p:txBody>
          <a:bodyPr wrap="square">
            <a:spAutoFit/>
          </a:bodyPr>
          <a:lstStyle/>
          <a:p>
            <a:pPr algn="l" rtl="0"/>
            <a:r>
              <a:rPr lang="en-GB" dirty="0">
                <a:solidFill>
                  <a:schemeClr val="bg2">
                    <a:lumMod val="50000"/>
                  </a:schemeClr>
                </a:solidFill>
              </a:rPr>
              <a:t>«Зусилля Міжнародної ради з інтегрованої звітності розробити структуру для створення цінності звітності здаються дуже відповідними тому, що пропонує пан Фінк».</a:t>
            </a:r>
          </a:p>
        </p:txBody>
      </p:sp>
      <p:pic>
        <p:nvPicPr>
          <p:cNvPr id="12" name="Picture 11"/>
          <p:cNvPicPr>
            <a:picLocks noChangeAspect="1"/>
          </p:cNvPicPr>
          <p:nvPr/>
        </p:nvPicPr>
        <p:blipFill>
          <a:blip r:embed="rId2"/>
          <a:stretch>
            <a:fillRect/>
          </a:stretch>
        </p:blipFill>
        <p:spPr>
          <a:xfrm>
            <a:off x="6895003" y="1837929"/>
            <a:ext cx="2023353" cy="2844147"/>
          </a:xfrm>
          <a:prstGeom prst="rect">
            <a:avLst/>
          </a:prstGeom>
          <a:effectLst>
            <a:softEdge rad="12700"/>
          </a:effectLst>
        </p:spPr>
      </p:pic>
    </p:spTree>
    <p:extLst>
      <p:ext uri="{BB962C8B-B14F-4D97-AF65-F5344CB8AC3E}">
        <p14:creationId xmlns:p14="http://schemas.microsoft.com/office/powerpoint/2010/main" val="1412540342"/>
      </p:ext>
    </p:extLst>
  </p:cSld>
  <p:clrMapOvr>
    <a:masterClrMapping/>
  </p:clrMapOvr>
</p:sld>
</file>

<file path=ppt/theme/theme1.xml><?xml version="1.0" encoding="utf-8"?>
<a:theme xmlns:a="http://schemas.openxmlformats.org/drawingml/2006/main" name="1_IR-Theme-Nov-2014">
  <a:themeElements>
    <a:clrScheme name="IR-Theme-Nov-2014">
      <a:dk1>
        <a:srgbClr val="282828"/>
      </a:dk1>
      <a:lt1>
        <a:sysClr val="window" lastClr="FFFFFF"/>
      </a:lt1>
      <a:dk2>
        <a:srgbClr val="0073CF"/>
      </a:dk2>
      <a:lt2>
        <a:srgbClr val="563B29"/>
      </a:lt2>
      <a:accent1>
        <a:srgbClr val="63B1E5"/>
      </a:accent1>
      <a:accent2>
        <a:srgbClr val="C0504D"/>
      </a:accent2>
      <a:accent3>
        <a:srgbClr val="A2C617"/>
      </a:accent3>
      <a:accent4>
        <a:srgbClr val="8064A2"/>
      </a:accent4>
      <a:accent5>
        <a:srgbClr val="E9F4FC"/>
      </a:accent5>
      <a:accent6>
        <a:srgbClr val="F9F2A9"/>
      </a:accent6>
      <a:hlink>
        <a:srgbClr val="51630B"/>
      </a:hlink>
      <a:folHlink>
        <a:srgbClr val="5163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4544</TotalTime>
  <Words>888</Words>
  <Application>Microsoft Macintosh PowerPoint</Application>
  <PresentationFormat>On-screen Show (16:9)</PresentationFormat>
  <Paragraphs>151</Paragraphs>
  <Slides>28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Georgia</vt:lpstr>
      <vt:lpstr>Roboto</vt:lpstr>
      <vt:lpstr>1_IR-Theme-Nov-2014</vt:lpstr>
      <vt:lpstr>PowerPoint Presentation</vt:lpstr>
      <vt:lpstr>PowerPoint Presentation</vt:lpstr>
      <vt:lpstr>Хто такий IIRC?</vt:lpstr>
      <vt:lpstr>Інтегроване мислення об’єднує ряд ідей – довгострокові інвестиції, краще управління, управління вартістю, кращі результати, сталий розвиток та нові бізнес-моделі.</vt:lpstr>
      <vt:lpstr>Завдяки &lt;IR&gt; ми бачимо прогрес у…</vt:lpstr>
      <vt:lpstr>Чому &lt;IR&gt;?</vt:lpstr>
      <vt:lpstr>PowerPoint Presentation</vt:lpstr>
      <vt:lpstr>Погляд інвестора</vt:lpstr>
      <vt:lpstr>PowerPoint Presentation</vt:lpstr>
      <vt:lpstr>PowerPoint Presentation</vt:lpstr>
      <vt:lpstr>PowerPoint Presentation</vt:lpstr>
      <vt:lpstr>PowerPoint Presentation</vt:lpstr>
      <vt:lpstr>Погляд компанії</vt:lpstr>
      <vt:lpstr>Невідповідність звітності </vt:lpstr>
      <vt:lpstr>Чого не вистачає в корпоративних звітах?</vt:lpstr>
      <vt:lpstr>PowerPoint Presentation</vt:lpstr>
      <vt:lpstr>Кому вигідно?</vt:lpstr>
      <vt:lpstr>Південна Африка</vt:lpstr>
      <vt:lpstr>Перегляд CIMA</vt:lpstr>
      <vt:lpstr>Практичні кроки</vt:lpstr>
      <vt:lpstr>Сфери академічних досліджень</vt:lpstr>
      <vt:lpstr>Теми досліджень</vt:lpstr>
      <vt:lpstr>Висновок</vt:lpstr>
      <vt:lpstr>Інтегроване мислення та &lt;IR&gt; – це дві сторони однієї медалі. Вони призводять до самопідкріплюючого циклу покращення бізнесу та взаємодії, узгодження поведінки та інвестиційні рішення для досягнення довгострокових цілей.</vt:lpstr>
      <vt:lpstr>Ресурси</vt:lpstr>
      <vt:lpstr>Карта ландшафту корпоративної звітності</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Fabrizio Grana</dc:creator>
  <cp:lastModifiedBy>Dmytro Zakharov</cp:lastModifiedBy>
  <cp:revision>324</cp:revision>
  <dcterms:created xsi:type="dcterms:W3CDTF">2015-06-11T10:31:40Z</dcterms:created>
  <dcterms:modified xsi:type="dcterms:W3CDTF">2022-04-21T09:05:26Z</dcterms:modified>
</cp:coreProperties>
</file>