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02.05.2025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0825" y="404813"/>
            <a:ext cx="8435975" cy="572135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Тема 6. ВИБІР ОПТИМАЛЬНОЇ ФОРМИ ОПОДАТКУВАННЯ БІЗНЕСУ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1. Види податків і обов'язкових зборів. 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2. Спрощена система оподаткування суб'єктів господарювання.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3. Загальна система оподаткування. 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4. Єдиний соціальний внесок. 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7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5" y="1196753"/>
            <a:ext cx="7983432" cy="4494956"/>
          </a:xfrm>
        </p:spPr>
      </p:pic>
    </p:spTree>
    <p:extLst>
      <p:ext uri="{BB962C8B-B14F-4D97-AF65-F5344CB8AC3E}">
        <p14:creationId xmlns:p14="http://schemas.microsoft.com/office/powerpoint/2010/main" val="141598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7" y="1196752"/>
            <a:ext cx="7307637" cy="4680520"/>
          </a:xfrm>
        </p:spPr>
      </p:pic>
    </p:spTree>
    <p:extLst>
      <p:ext uri="{BB962C8B-B14F-4D97-AF65-F5344CB8AC3E}">
        <p14:creationId xmlns:p14="http://schemas.microsoft.com/office/powerpoint/2010/main" val="233713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1" y="1340768"/>
            <a:ext cx="7983494" cy="4896543"/>
          </a:xfrm>
        </p:spPr>
      </p:pic>
    </p:spTree>
    <p:extLst>
      <p:ext uri="{BB962C8B-B14F-4D97-AF65-F5344CB8AC3E}">
        <p14:creationId xmlns:p14="http://schemas.microsoft.com/office/powerpoint/2010/main" val="231239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340768"/>
            <a:ext cx="6498121" cy="4248472"/>
          </a:xfrm>
        </p:spPr>
      </p:pic>
    </p:spTree>
    <p:extLst>
      <p:ext uri="{BB962C8B-B14F-4D97-AF65-F5344CB8AC3E}">
        <p14:creationId xmlns:p14="http://schemas.microsoft.com/office/powerpoint/2010/main" val="359602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3"/>
            <a:ext cx="6624735" cy="4806578"/>
          </a:xfrm>
        </p:spPr>
      </p:pic>
    </p:spTree>
    <p:extLst>
      <p:ext uri="{BB962C8B-B14F-4D97-AF65-F5344CB8AC3E}">
        <p14:creationId xmlns:p14="http://schemas.microsoft.com/office/powerpoint/2010/main" val="361461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Загальна система оподаткування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1020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ФОП на загальній системі оподаткування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Загальна система оподаткування — це умови для ведення діяльності фізичних та юридичних осіб, яким за певних причин не підходить спрощений варіант. «Загальники» сплачують податок на доходи 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фізосіб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(ПДФО), ПДВ, ЄСВ і військовий збір.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Головною перевагою в цьому випадку є можливість розраховувати суму податків з прибутку. Це різниця доходів і дозволених витрат підприємця. Тобто, якщо ФОП має можливість підтвердити власні бізнес-витрати (наприклад, на закупівлю сировини, палива, запчастин тощо), то йому вигідніше бути саме «загальником», адже оподаткуванню підлягатиме лише та сума, що залишається після покриття всіх витрат.</a:t>
            </a:r>
          </a:p>
          <a:p>
            <a:pPr marL="0" indent="0">
              <a:buNone/>
            </a:pPr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Також варто обирати загальну систему, якщо підприємець:</a:t>
            </a:r>
          </a:p>
          <a:p>
            <a:pPr marL="0" indent="342900" algn="just">
              <a:spcBef>
                <a:spcPts val="0"/>
              </a:spcBef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бажає вести заборонену для «спрощенців» діяльність, тобто працювати брокером, здійснювати технічний аудит, організовувати гастрольні заходи тощо;</a:t>
            </a:r>
          </a:p>
          <a:p>
            <a:pPr marL="0" indent="342900" algn="just">
              <a:spcBef>
                <a:spcPts val="0"/>
              </a:spcBef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вести розрахунки, не дозволені «спрощенцям» — наприклад, розраховуватись бартером чи векселями;</a:t>
            </a:r>
          </a:p>
          <a:p>
            <a:pPr marL="0" indent="342900" algn="just">
              <a:spcBef>
                <a:spcPts val="0"/>
              </a:spcBef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прагне працювати без обмежень у виторгу (варто нагадати, що ФОП на ЄП може заробити лише 1167 «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мінімалок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» на рік. У разі перевищення його автоматично переведуть на загальну систему).</a:t>
            </a:r>
          </a:p>
          <a:p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Оподаткування ФОП на загальній системі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Система оподаткування вже декілька років працює без особливих змін, тому всі наведені дані актуальні й для 2023 року. Український підприємець на загальній системі сплачує: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ПДФО — 18%;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ЄСВ — 22%;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військовий збір — 1,5%.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Базою для розрахунку всіх зборів є отриманий чистий прибуток. Для його розрахунку варто використовувати наступну формулу:</a:t>
            </a: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Чистий прибуток = дохід ФОП мінус витрати підприємця.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0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9766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того, ФОП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вносити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транспорт;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екологічний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земельний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плати за землю;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нерухоме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плату;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експортно-імпортні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ПДВ (за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доходу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мільйон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У такому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декларацію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накладні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ПДВ,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ігнорувати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ПДФО, ЄСВ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кожного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репатріацію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Стандартна ставка — 15%, але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подвійного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актуальний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виплачують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-нерезиденту.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ставку треба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доходу.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треба подати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декларацію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ПН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юрособи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року.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5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4. Єдиний соціальний внесок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загальнообов'язкове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консолідований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страховий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загальнообов'язкового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порядку та на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регулярній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застрахованих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страхових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діючими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загальнообов'язкового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гарантії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страховий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сума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мінімального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законом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Максимальна величина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максимальна сума доходу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застрахованої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п’ятнадцяти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законом, на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0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35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Платниками єдиного внеску є:</a:t>
            </a:r>
            <a:endParaRPr lang="uk-UA" sz="3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роботодавці;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фізичні особи - підприємці, в тому числі ті, які обрали спрощену систему оподаткування;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особи, які провадять незалежну професійну діяльність, а саме наукову, літературну, артистичну, художню, освітню або викладацьку, а також медичну, юридичну практику, в тому числі адвокатську, нотаріальну діяльність, або особи, які провадять релігійну (місіонерську) діяльність, іншу подібну діяльність та отримують дохід від цієї діяльності;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члени фермерського господарства, якщо вони не належать до осіб, які підлягають страхуванню на інших підставах;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особи, які беруть добровільну участь у системі загальнообов'язкового державного соціального страхування;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центральний орган виконавчої влади, що забезпечує формування державної політики у сфері зовнішніх зносин (Міністерство закордонних справ України), уповноважений орган центрального органу виконавчої влади, що забезпечує формування державної політики з питань національної безпеки у воєнній сфері,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оборони і військового будівництва у мирний час та особливий період (Міністерство оборони України), - за непрацюючого іншого з подружжя працівника дипломатичної служби, який перебуває за кордоном за місцем довготермінового відрядження такого працівника.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255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Види податків і обов'язкових зборів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Однією з провідних складових податкової системи с система податків. Відповідно до положень Податкового кодексу України види податків і зборів (обов'язкових платежів), що справляються на території України, поділяються на загальнодержавні та місцеві.</a:t>
            </a:r>
          </a:p>
          <a:p>
            <a:pPr fontAlgn="base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До загальнодержавних належать такі податки й збори (обов'язкові платежі):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податок на додану вартість;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акцизний збір;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податок на прибуток підприємств;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податок на доходи фізичних осіб;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мито: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екологічний податок;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рентна плата;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військовий збір.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04656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До місцевих податків належать: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податок на майно (податок на нерухоме майно, відмінне від земельної ділянки, транспортний податок,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на землю);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єдиний податок.</a:t>
            </a:r>
          </a:p>
          <a:p>
            <a:pPr marL="0" indent="0" fontAlgn="base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До місцевих зборів (обов'язкових платежів) належать: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збір за місця для паркування транспортних засобів;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туристичний збір.</a:t>
            </a:r>
          </a:p>
          <a:p>
            <a:pPr marL="0" indent="0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Встановлення й скасування податків та інших обов'язкових платежів податкового характеру, а також пільг їх платникам здійснюються Верховною Радою України, сільськими, селищними, міськими радами відповідно до положень Податкового кодексу України та інших законів України про оподаткування.</a:t>
            </a:r>
          </a:p>
          <a:p>
            <a:pPr marL="0" indent="0"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ільські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селищні, міські ради можуть встановлювати додаткові пільги щодо оподаткування в межах сум, що надходять до їх бюджетів.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2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20680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(пряма форма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base"/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належать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тариф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перераховуються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(непряма форма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доходом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Об'єктом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розширюється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непрямого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покупці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продавці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продавцем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5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стягуються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ПДВ,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платежі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непрямий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Податковим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кодексом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підакцизні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платежі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справляються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переміщенням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митний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кордон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контроль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справлянням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контролюючі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непрямий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входить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сплачується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покупцем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перерахування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державного бюджету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продавець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агент).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Облік ПДВ на підприємстві, яке зареєстроване як платник ПДВ, складається з обліку таких компонентів: податковий кредит та податкове зобов’язання.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     Податковий кредит – це сума, на яку платник податку має право зменшити податкове зобов’язання  за звітний період.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     Податкове зобов’язання – загальна сума податку, нарахована платником у звітному періоді.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 бюджету платник перераховує суму ПДВ, яка є різницею між податковим зобов’язанням та податковим кредитом.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Платниками податку є як фізичні, так і юридичні особи, які здійснюють підприємницьку діяльність в Україні. Обов'язковою для оподаткування є діяльність на суму, яка перевищує 1000000 гривень за 12 попередніх календарних місяців. Об'єктом оподаткування є продаж товарів (робіт, послуг) на митній території України (здійснюване як резидентами, так і нерезидентами), завезення товарів і послуг (в тому числі в вигляді оренди чи лізингу) та вивезення товарів та послуг за межі митної території України. Не є платниками ПДВ філії, оскільки відповідно до Цивільного Кодексу України вони не є ні юридичними особами, ні суб'єктами підприємницької діяльності.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3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2. Спрощена система оподаткування суб'єктів господарювання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554162"/>
            <a:ext cx="8659688" cy="4827166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Спрощена система оподаткування, обліку та звітності суб'єктів малого підприємництва передбачає заміну сплати встановлених законодавством податків і зборів (обов'язкових платежів) у формі єдиного податку та може застосовуватися на вибір суб'єкта підприємницької діяльності.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Це той випадок, коли назва найкраще пояснює сутність терміну. Звітність у підприємців на ЄП простіша, а податкове навантаження — менше. Чинна спрощена система оподаткування — це спеціальний режим, що регулюється частиною І розділу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Податкового кодексу. Метою його створення є оптимізація податкового навантаження та активізація малого підприємництва. «Спрощенцями» можуть бути як фізичні, так і юридичні особи.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Механізм, що передбачає сплату єдиного податку, був введений у 1999 році відповідним президентським указом №727/98. У 2011 році відбулися певні зміни (зокрема, був змінений порядок обов’язкових відрахувань). Загалом після 2015 року цей принцип працює стабільно, без кардинальної зміни умов. 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7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6336704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Загальна і спрощена система оподаткування відрізняються першою чергою розміром податків, а також особливостями обліку. «Спрощенці» мають обмеження на розмір доходу, а також на кількість найманих працівників (для деяких груп). Водночас такі умови можна назвати оптимальними для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мікро-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й малого бізнесу, завдяки чому саме цей принцип нарахувань обирає велика кількість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юросіб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 Україні.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Такий механізм працює не лише у нас. У Німеччині аналогом нашої спрощеної системи оподаткування 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Kleinunternehmerregelung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Цей варіант призначений для підприємств з річним оборотом до 22000 євро, і дозволяє сплачувати податок за фіксованою ставкою.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Kleinunternehmerregelung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визначає: бізнес може бути звільнений від сплати ПДВ. Однак у такому випадку компанії також не мають права відраховувати ПДВ зі своїх витрат.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5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1206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Групи спрощеної системи оподаткування</a:t>
            </a:r>
          </a:p>
          <a:p>
            <a:pPr marL="0" indent="0" algn="ctr">
              <a:buNone/>
            </a:pPr>
            <a:endParaRPr lang="uk-UA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 Україні діє чотири групи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єдинників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». Підприємець може обрати будь-яку групу, залежно від особливостей власного бізнесу.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Спрощена система оподаткування для 1 групи підходить виключно для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Вирізняється фіксованою сумою податку та є сталою незалежно від суми отриманого доходу. Найвлучніший приклад такого спрощенця — людина, що торгує на ринку вроздріб і працює самостійно.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Спрощена система оподаткування для 2 групи теж доступна лише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фізособам-підприємцям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передбачає фіксовану суму податку. Громадянам, що належать до цієї категорії, можна торгувати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надавати послуги (наприклад, ремонтувати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смартфони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або працювати 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фрілансі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), але заборонено співпрацювати з компаніями.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Спрощена система оподаткування для 3 групи доступна для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юросіб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Предметом стягнення є дохід: саме з нього потрібно платити фіксований відсоток. Варіантів діяльності тут найбільше: це різні види торгівлі та послуг, зокрема, можливість співпраці 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юрособами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«Спрощенцями» 4 групи можуть бути виключно виробники с/г продукції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юр.особи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наприклад, фермерські господарства). Розмір податку визначається нормативною грошовою оцінкою землі й загальної площі ділянок. Тобто, ані дохід, ані прибуток у цьому сенсі не мають значення.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5" y="1268760"/>
            <a:ext cx="7564044" cy="4248472"/>
          </a:xfrm>
        </p:spPr>
      </p:pic>
    </p:spTree>
    <p:extLst>
      <p:ext uri="{BB962C8B-B14F-4D97-AF65-F5344CB8AC3E}">
        <p14:creationId xmlns:p14="http://schemas.microsoft.com/office/powerpoint/2010/main" val="427357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1945</Words>
  <Application>Microsoft Office PowerPoint</Application>
  <PresentationFormat>Екран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Franklin Gothic Book</vt:lpstr>
      <vt:lpstr>Franklin Gothic Medium</vt:lpstr>
      <vt:lpstr>Times New Roman</vt:lpstr>
      <vt:lpstr>Wingdings 2</vt:lpstr>
      <vt:lpstr>Валка</vt:lpstr>
      <vt:lpstr>Презентація PowerPoint</vt:lpstr>
      <vt:lpstr>1. Види податків і обов'язкових зборів </vt:lpstr>
      <vt:lpstr>Презентація PowerPoint</vt:lpstr>
      <vt:lpstr>Презентація PowerPoint</vt:lpstr>
      <vt:lpstr>Презентація PowerPoint</vt:lpstr>
      <vt:lpstr>2. Спрощена система оподаткування суб'єктів господарювання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Загальна система оподаткування </vt:lpstr>
      <vt:lpstr>Презентація PowerPoint</vt:lpstr>
      <vt:lpstr>Презентація PowerPoint</vt:lpstr>
      <vt:lpstr>4. Єдиний соціальний внесок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Iryna Abramova</cp:lastModifiedBy>
  <cp:revision>26</cp:revision>
  <dcterms:created xsi:type="dcterms:W3CDTF">2010-02-23T11:30:32Z</dcterms:created>
  <dcterms:modified xsi:type="dcterms:W3CDTF">2025-05-02T10:08:15Z</dcterms:modified>
</cp:coreProperties>
</file>