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9"/>
  </p:notesMasterIdLst>
  <p:sldIdLst>
    <p:sldId id="256" r:id="rId2"/>
    <p:sldId id="257"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295" r:id="rId20"/>
    <p:sldId id="296" r:id="rId21"/>
    <p:sldId id="297" r:id="rId22"/>
    <p:sldId id="298" r:id="rId23"/>
    <p:sldId id="299" r:id="rId24"/>
    <p:sldId id="300" r:id="rId25"/>
    <p:sldId id="301" r:id="rId26"/>
    <p:sldId id="302" r:id="rId27"/>
    <p:sldId id="303" r:id="rId28"/>
    <p:sldId id="304" r:id="rId29"/>
    <p:sldId id="305" r:id="rId30"/>
    <p:sldId id="306" r:id="rId31"/>
    <p:sldId id="307" r:id="rId32"/>
    <p:sldId id="308" r:id="rId33"/>
    <p:sldId id="309" r:id="rId34"/>
    <p:sldId id="310" r:id="rId35"/>
    <p:sldId id="311" r:id="rId36"/>
    <p:sldId id="312" r:id="rId37"/>
    <p:sldId id="313" r:id="rId38"/>
    <p:sldId id="314" r:id="rId39"/>
    <p:sldId id="315" r:id="rId40"/>
    <p:sldId id="316" r:id="rId41"/>
    <p:sldId id="317" r:id="rId42"/>
    <p:sldId id="318" r:id="rId43"/>
    <p:sldId id="319" r:id="rId44"/>
    <p:sldId id="320" r:id="rId45"/>
    <p:sldId id="321" r:id="rId46"/>
    <p:sldId id="322" r:id="rId47"/>
    <p:sldId id="277" r:id="rId4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344DBE-E358-4772-B478-A5875CE926EB}" type="datetimeFigureOut">
              <a:rPr lang="ru-RU" smtClean="0"/>
              <a:t>08.05.2025</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514DB4-33CB-4AF7-B9EC-C1DF6FCD86CD}" type="slidenum">
              <a:rPr lang="ru-RU" smtClean="0"/>
              <a:t>‹#›</a:t>
            </a:fld>
            <a:endParaRPr lang="ru-RU"/>
          </a:p>
        </p:txBody>
      </p:sp>
    </p:spTree>
    <p:extLst>
      <p:ext uri="{BB962C8B-B14F-4D97-AF65-F5344CB8AC3E}">
        <p14:creationId xmlns:p14="http://schemas.microsoft.com/office/powerpoint/2010/main" val="3327578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E514DB4-33CB-4AF7-B9EC-C1DF6FCD86CD}" type="slidenum">
              <a:rPr lang="ru-RU" smtClean="0"/>
              <a:t>1</a:t>
            </a:fld>
            <a:endParaRPr lang="ru-RU"/>
          </a:p>
        </p:txBody>
      </p:sp>
    </p:spTree>
    <p:extLst>
      <p:ext uri="{BB962C8B-B14F-4D97-AF65-F5344CB8AC3E}">
        <p14:creationId xmlns:p14="http://schemas.microsoft.com/office/powerpoint/2010/main" val="1876630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3E514DB4-33CB-4AF7-B9EC-C1DF6FCD86CD}" type="slidenum">
              <a:rPr lang="ru-RU" smtClean="0"/>
              <a:t>2</a:t>
            </a:fld>
            <a:endParaRPr lang="ru-RU"/>
          </a:p>
        </p:txBody>
      </p:sp>
    </p:spTree>
    <p:extLst>
      <p:ext uri="{BB962C8B-B14F-4D97-AF65-F5344CB8AC3E}">
        <p14:creationId xmlns:p14="http://schemas.microsoft.com/office/powerpoint/2010/main" val="28588815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AB9E28F-C7C7-4E53-87CB-F36AA433F22F}" type="datetime1">
              <a:rPr lang="ru-RU" smtClean="0"/>
              <a:t>08.05.2025</a:t>
            </a:fld>
            <a:endParaRPr lang="ru-RU"/>
          </a:p>
        </p:txBody>
      </p:sp>
      <p:sp>
        <p:nvSpPr>
          <p:cNvPr id="5" name="Нижний колонтитул 4"/>
          <p:cNvSpPr>
            <a:spLocks noGrp="1"/>
          </p:cNvSpPr>
          <p:nvPr>
            <p:ph type="ftr" sz="quarter" idx="11"/>
          </p:nvPr>
        </p:nvSpPr>
        <p:spPr/>
        <p:txBody>
          <a:bodyPr/>
          <a:lstStyle/>
          <a:p>
            <a:r>
              <a:rPr lang="ru-RU" smtClean="0"/>
              <a:t>Методи і аналіз великих даних</a:t>
            </a:r>
            <a:endParaRPr lang="ru-RU"/>
          </a:p>
        </p:txBody>
      </p:sp>
      <p:sp>
        <p:nvSpPr>
          <p:cNvPr id="6" name="Номер слайда 5"/>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286427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A21C480-00CE-494E-9B39-8D687B6CB2BB}" type="datetime1">
              <a:rPr lang="ru-RU" smtClean="0"/>
              <a:t>08.05.2025</a:t>
            </a:fld>
            <a:endParaRPr lang="ru-RU"/>
          </a:p>
        </p:txBody>
      </p:sp>
      <p:sp>
        <p:nvSpPr>
          <p:cNvPr id="5" name="Нижний колонтитул 4"/>
          <p:cNvSpPr>
            <a:spLocks noGrp="1"/>
          </p:cNvSpPr>
          <p:nvPr>
            <p:ph type="ftr" sz="quarter" idx="11"/>
          </p:nvPr>
        </p:nvSpPr>
        <p:spPr/>
        <p:txBody>
          <a:bodyPr/>
          <a:lstStyle/>
          <a:p>
            <a:r>
              <a:rPr lang="ru-RU" smtClean="0"/>
              <a:t>Методи і аналіз великих даних</a:t>
            </a:r>
            <a:endParaRPr lang="ru-RU"/>
          </a:p>
        </p:txBody>
      </p:sp>
      <p:sp>
        <p:nvSpPr>
          <p:cNvPr id="6" name="Номер слайда 5"/>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1550538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7A0670C-7584-496F-8D50-AA17400E802B}" type="datetime1">
              <a:rPr lang="ru-RU" smtClean="0"/>
              <a:t>08.05.2025</a:t>
            </a:fld>
            <a:endParaRPr lang="ru-RU"/>
          </a:p>
        </p:txBody>
      </p:sp>
      <p:sp>
        <p:nvSpPr>
          <p:cNvPr id="5" name="Нижний колонтитул 4"/>
          <p:cNvSpPr>
            <a:spLocks noGrp="1"/>
          </p:cNvSpPr>
          <p:nvPr>
            <p:ph type="ftr" sz="quarter" idx="11"/>
          </p:nvPr>
        </p:nvSpPr>
        <p:spPr/>
        <p:txBody>
          <a:bodyPr/>
          <a:lstStyle/>
          <a:p>
            <a:r>
              <a:rPr lang="ru-RU" smtClean="0"/>
              <a:t>Методи і аналіз великих даних</a:t>
            </a:r>
            <a:endParaRPr lang="ru-RU"/>
          </a:p>
        </p:txBody>
      </p:sp>
      <p:sp>
        <p:nvSpPr>
          <p:cNvPr id="6" name="Номер слайда 5"/>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992246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9A66F02-EBEB-4121-A2F2-CFAEC0BD40C2}" type="datetime1">
              <a:rPr lang="ru-RU" smtClean="0"/>
              <a:t>08.05.2025</a:t>
            </a:fld>
            <a:endParaRPr lang="ru-RU"/>
          </a:p>
        </p:txBody>
      </p:sp>
      <p:sp>
        <p:nvSpPr>
          <p:cNvPr id="5" name="Нижний колонтитул 4"/>
          <p:cNvSpPr>
            <a:spLocks noGrp="1"/>
          </p:cNvSpPr>
          <p:nvPr>
            <p:ph type="ftr" sz="quarter" idx="11"/>
          </p:nvPr>
        </p:nvSpPr>
        <p:spPr/>
        <p:txBody>
          <a:bodyPr/>
          <a:lstStyle/>
          <a:p>
            <a:r>
              <a:rPr lang="ru-RU" smtClean="0"/>
              <a:t>Методи і аналіз великих даних</a:t>
            </a:r>
            <a:endParaRPr lang="ru-RU"/>
          </a:p>
        </p:txBody>
      </p:sp>
      <p:sp>
        <p:nvSpPr>
          <p:cNvPr id="6" name="Номер слайда 5"/>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4220184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B1181A1-0C20-4F68-8725-7E4D9E875900}" type="datetime1">
              <a:rPr lang="ru-RU" smtClean="0"/>
              <a:t>08.05.2025</a:t>
            </a:fld>
            <a:endParaRPr lang="ru-RU"/>
          </a:p>
        </p:txBody>
      </p:sp>
      <p:sp>
        <p:nvSpPr>
          <p:cNvPr id="5" name="Нижний колонтитул 4"/>
          <p:cNvSpPr>
            <a:spLocks noGrp="1"/>
          </p:cNvSpPr>
          <p:nvPr>
            <p:ph type="ftr" sz="quarter" idx="11"/>
          </p:nvPr>
        </p:nvSpPr>
        <p:spPr/>
        <p:txBody>
          <a:bodyPr/>
          <a:lstStyle/>
          <a:p>
            <a:r>
              <a:rPr lang="ru-RU" smtClean="0"/>
              <a:t>Методи і аналіз великих даних</a:t>
            </a:r>
            <a:endParaRPr lang="ru-RU"/>
          </a:p>
        </p:txBody>
      </p:sp>
      <p:sp>
        <p:nvSpPr>
          <p:cNvPr id="6" name="Номер слайда 5"/>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334352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CBFB80EE-16BA-4E0E-9140-C47D3B4F7961}" type="datetime1">
              <a:rPr lang="ru-RU" smtClean="0"/>
              <a:t>08.05.2025</a:t>
            </a:fld>
            <a:endParaRPr lang="ru-RU"/>
          </a:p>
        </p:txBody>
      </p:sp>
      <p:sp>
        <p:nvSpPr>
          <p:cNvPr id="6" name="Нижний колонтитул 5"/>
          <p:cNvSpPr>
            <a:spLocks noGrp="1"/>
          </p:cNvSpPr>
          <p:nvPr>
            <p:ph type="ftr" sz="quarter" idx="11"/>
          </p:nvPr>
        </p:nvSpPr>
        <p:spPr/>
        <p:txBody>
          <a:bodyPr/>
          <a:lstStyle/>
          <a:p>
            <a:r>
              <a:rPr lang="ru-RU" smtClean="0"/>
              <a:t>Методи і аналіз великих даних</a:t>
            </a:r>
            <a:endParaRPr lang="ru-RU"/>
          </a:p>
        </p:txBody>
      </p:sp>
      <p:sp>
        <p:nvSpPr>
          <p:cNvPr id="7" name="Номер слайда 6"/>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40195090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3EE030C-D9BC-47CE-B4B3-E1B7182EDF21}" type="datetime1">
              <a:rPr lang="ru-RU" smtClean="0"/>
              <a:t>08.05.2025</a:t>
            </a:fld>
            <a:endParaRPr lang="ru-RU"/>
          </a:p>
        </p:txBody>
      </p:sp>
      <p:sp>
        <p:nvSpPr>
          <p:cNvPr id="8" name="Нижний колонтитул 7"/>
          <p:cNvSpPr>
            <a:spLocks noGrp="1"/>
          </p:cNvSpPr>
          <p:nvPr>
            <p:ph type="ftr" sz="quarter" idx="11"/>
          </p:nvPr>
        </p:nvSpPr>
        <p:spPr/>
        <p:txBody>
          <a:bodyPr/>
          <a:lstStyle/>
          <a:p>
            <a:r>
              <a:rPr lang="ru-RU" smtClean="0"/>
              <a:t>Методи і аналіз великих даних</a:t>
            </a:r>
            <a:endParaRPr lang="ru-RU"/>
          </a:p>
        </p:txBody>
      </p:sp>
      <p:sp>
        <p:nvSpPr>
          <p:cNvPr id="9" name="Номер слайда 8"/>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15272843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6DF2393-1B17-40E5-93AC-352685B524D8}" type="datetime1">
              <a:rPr lang="ru-RU" smtClean="0"/>
              <a:t>08.05.2025</a:t>
            </a:fld>
            <a:endParaRPr lang="ru-RU"/>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1474835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5FB3FCD-83F3-43F7-844B-7BD8A521DFF5}" type="datetime1">
              <a:rPr lang="ru-RU" smtClean="0"/>
              <a:t>08.05.2025</a:t>
            </a:fld>
            <a:endParaRPr lang="ru-RU"/>
          </a:p>
        </p:txBody>
      </p:sp>
      <p:sp>
        <p:nvSpPr>
          <p:cNvPr id="3" name="Нижний колонтитул 2"/>
          <p:cNvSpPr>
            <a:spLocks noGrp="1"/>
          </p:cNvSpPr>
          <p:nvPr>
            <p:ph type="ftr" sz="quarter" idx="11"/>
          </p:nvPr>
        </p:nvSpPr>
        <p:spPr/>
        <p:txBody>
          <a:bodyPr/>
          <a:lstStyle/>
          <a:p>
            <a:r>
              <a:rPr lang="ru-RU" smtClean="0"/>
              <a:t>Методи і аналіз великих даних</a:t>
            </a:r>
            <a:endParaRPr lang="ru-RU"/>
          </a:p>
        </p:txBody>
      </p:sp>
      <p:sp>
        <p:nvSpPr>
          <p:cNvPr id="4" name="Номер слайда 3"/>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226207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CFB1A599-84CA-4D71-BBB2-32E3C8AB5427}" type="datetime1">
              <a:rPr lang="ru-RU" smtClean="0"/>
              <a:t>08.05.2025</a:t>
            </a:fld>
            <a:endParaRPr lang="ru-RU"/>
          </a:p>
        </p:txBody>
      </p:sp>
      <p:sp>
        <p:nvSpPr>
          <p:cNvPr id="6" name="Нижний колонтитул 5"/>
          <p:cNvSpPr>
            <a:spLocks noGrp="1"/>
          </p:cNvSpPr>
          <p:nvPr>
            <p:ph type="ftr" sz="quarter" idx="11"/>
          </p:nvPr>
        </p:nvSpPr>
        <p:spPr/>
        <p:txBody>
          <a:bodyPr/>
          <a:lstStyle/>
          <a:p>
            <a:r>
              <a:rPr lang="ru-RU" smtClean="0"/>
              <a:t>Методи і аналіз великих даних</a:t>
            </a:r>
            <a:endParaRPr lang="ru-RU"/>
          </a:p>
        </p:txBody>
      </p:sp>
      <p:sp>
        <p:nvSpPr>
          <p:cNvPr id="7" name="Номер слайда 6"/>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3440667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8FCF5017-1F7B-4B41-B774-1A2820096821}" type="datetime1">
              <a:rPr lang="ru-RU" smtClean="0"/>
              <a:t>08.05.2025</a:t>
            </a:fld>
            <a:endParaRPr lang="ru-RU"/>
          </a:p>
        </p:txBody>
      </p:sp>
      <p:sp>
        <p:nvSpPr>
          <p:cNvPr id="6" name="Нижний колонтитул 5"/>
          <p:cNvSpPr>
            <a:spLocks noGrp="1"/>
          </p:cNvSpPr>
          <p:nvPr>
            <p:ph type="ftr" sz="quarter" idx="11"/>
          </p:nvPr>
        </p:nvSpPr>
        <p:spPr/>
        <p:txBody>
          <a:bodyPr/>
          <a:lstStyle/>
          <a:p>
            <a:r>
              <a:rPr lang="ru-RU" smtClean="0"/>
              <a:t>Методи і аналіз великих даних</a:t>
            </a:r>
            <a:endParaRPr lang="ru-RU"/>
          </a:p>
        </p:txBody>
      </p:sp>
      <p:sp>
        <p:nvSpPr>
          <p:cNvPr id="7" name="Номер слайда 6"/>
          <p:cNvSpPr>
            <a:spLocks noGrp="1"/>
          </p:cNvSpPr>
          <p:nvPr>
            <p:ph type="sldNum" sz="quarter" idx="12"/>
          </p:nvPr>
        </p:nvSpPr>
        <p:spPr/>
        <p:txBody>
          <a:bodyPr/>
          <a:lstStyle/>
          <a:p>
            <a:fld id="{E5986D3C-FC1D-4316-9C8D-D0C65A7BFC4F}" type="slidenum">
              <a:rPr lang="ru-RU" smtClean="0"/>
              <a:t>‹#›</a:t>
            </a:fld>
            <a:endParaRPr lang="ru-RU"/>
          </a:p>
        </p:txBody>
      </p:sp>
    </p:spTree>
    <p:extLst>
      <p:ext uri="{BB962C8B-B14F-4D97-AF65-F5344CB8AC3E}">
        <p14:creationId xmlns:p14="http://schemas.microsoft.com/office/powerpoint/2010/main" val="504002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1FEEEF-F2D0-4F73-9B9D-0870874E42C8}" type="datetime1">
              <a:rPr lang="ru-RU" smtClean="0"/>
              <a:t>08.05.2025</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ru-RU" smtClean="0"/>
              <a:t>Методи і аналіз великих даних</a:t>
            </a:r>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986D3C-FC1D-4316-9C8D-D0C65A7BFC4F}" type="slidenum">
              <a:rPr lang="ru-RU" smtClean="0"/>
              <a:t>‹#›</a:t>
            </a:fld>
            <a:endParaRPr lang="ru-RU"/>
          </a:p>
        </p:txBody>
      </p:sp>
    </p:spTree>
    <p:extLst>
      <p:ext uri="{BB962C8B-B14F-4D97-AF65-F5344CB8AC3E}">
        <p14:creationId xmlns:p14="http://schemas.microsoft.com/office/powerpoint/2010/main" val="4212765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uk.wikipedia.org/w/index.php?title=ISAM&amp;action=edit&amp;redlink=1" TargetMode="External"/><Relationship Id="rId3" Type="http://schemas.openxmlformats.org/officeDocument/2006/relationships/hyperlink" Target="https://uk.wikipedia.org/wiki/XML" TargetMode="External"/><Relationship Id="rId7" Type="http://schemas.openxmlformats.org/officeDocument/2006/relationships/hyperlink" Target="https://uk.wikipedia.org/w/index.php?title=Virtual_Storage_Access_Method&amp;action=edit&amp;redlink=1" TargetMode="External"/><Relationship Id="rId2" Type="http://schemas.openxmlformats.org/officeDocument/2006/relationships/hyperlink" Target="https://uk.wikipedia.org/wiki/%D0%A0%D0%B5%D0%BB%D1%8F%D1%86%D1%96%D0%B9%D0%BD%D0%B0_%D0%B1%D0%B0%D0%B7%D0%B0_%D0%B4%D0%B0%D0%BD%D0%B8%D1%85" TargetMode="External"/><Relationship Id="rId1" Type="http://schemas.openxmlformats.org/officeDocument/2006/relationships/slideLayout" Target="../slideLayouts/slideLayout2.xml"/><Relationship Id="rId6" Type="http://schemas.openxmlformats.org/officeDocument/2006/relationships/hyperlink" Target="https://uk.wikipedia.org/w/index.php?title=Information_Management_System&amp;action=edit&amp;redlink=1" TargetMode="External"/><Relationship Id="rId5" Type="http://schemas.openxmlformats.org/officeDocument/2006/relationships/hyperlink" Target="https://uk.wikipedia.org/wiki/%D0%9F%D0%BB%D0%BE%D1%81%D0%BA%D0%B0_%D0%B1%D0%B0%D0%B7%D0%B0_%D0%B4%D0%B0%D0%BD%D0%B8%D1%85" TargetMode="External"/><Relationship Id="rId10" Type="http://schemas.openxmlformats.org/officeDocument/2006/relationships/hyperlink" Target="https://uk.wikipedia.org/w/index.php?title=%D0%92%D0%B8%D1%82%D1%8F%D0%B3%D1%83%D0%B2%D0%B0%D0%BD%D0%BD%D1%8F_%D0%B4%D0%B0%D0%BD%D0%B8%D1%85&amp;action=edit&amp;redlink=1" TargetMode="External"/><Relationship Id="rId4" Type="http://schemas.openxmlformats.org/officeDocument/2006/relationships/hyperlink" Target="https://uk.wikipedia.org/wiki/JSON" TargetMode="External"/><Relationship Id="rId9" Type="http://schemas.openxmlformats.org/officeDocument/2006/relationships/hyperlink" Target="https://uk.wikipedia.org/wiki/%D0%9F%D0%BE%D1%88%D1%83%D0%BA%D0%BE%D0%B2%D0%B8%D0%B9_%D1%80%D0%BE%D0%B1%D0%BE%D1%82"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s://uk.wikipedia.org/wiki/%D0%92%D0%B0%D0%BB%D1%96%D0%B4%D0%B0%D1%86%D1%96%D1%8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uk.wikipedia.org/wiki/Null_(SQ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uk.wikipedia.org/w/index.php?title=%D0%92%D0%B8%D0%BA%D0%BB%D0%B0%D0%B4%D0%B5%D0%BD%D0%BD%D1%8F_%D0%B4%D0%B0%D0%BD%D0%B8%D1%85&amp;action=edit&amp;redlink=1" TargetMode="External"/><Relationship Id="rId2" Type="http://schemas.openxmlformats.org/officeDocument/2006/relationships/hyperlink" Target="https://uk.wikipedia.org/wiki/%D0%A0%D0%B5%D0%BB%D1%8F%D1%86%D1%96%D0%B9%D0%BD%D0%B0_%D0%B0%D0%BB%D0%B3%D0%B5%D0%B1%D1%80%D0%B0" TargetMode="External"/><Relationship Id="rId1" Type="http://schemas.openxmlformats.org/officeDocument/2006/relationships/slideLayout" Target="../slideLayouts/slideLayout2.xml"/><Relationship Id="rId6" Type="http://schemas.openxmlformats.org/officeDocument/2006/relationships/hyperlink" Target="https://uk.wikipedia.org/wiki/CSV" TargetMode="External"/><Relationship Id="rId5" Type="http://schemas.openxmlformats.org/officeDocument/2006/relationships/hyperlink" Target="https://uk.wikipedia.org/wiki/%D0%A2%D1%80%D0%B0%D0%BD%D1%81%D0%BF%D0%BE%D0%BD%D0%BE%D0%B2%D0%B0%D0%BD%D0%B0_%D0%BC%D0%B0%D1%82%D1%80%D0%B8%D1%86%D1%8F" TargetMode="External"/><Relationship Id="rId4" Type="http://schemas.openxmlformats.org/officeDocument/2006/relationships/hyperlink" Target="https://uk.wikipedia.org/wiki/%D0%A1%D1%83%D1%80%D0%BE%D0%B3%D0%B0%D1%82%D0%BD%D0%B8%D0%B9_%D0%BA%D0%BB%D1%8E%D1%87"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uk.wikipedia.org/wiki/%D0%A1%D1%85%D0%BE%D0%B2%D0%B8%D1%89%D0%B5_%D0%B4%D0%B0%D0%BD%D0%B8%D1%85"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uk.wikipedia.org/wiki/%D0%A6%D1%96%D0%BB%D1%96%D1%81%D0%BD%D1%96%D1%81%D1%82%D1%8C_%D1%96%D0%BD%D1%84%D0%BE%D1%80%D0%BC%D0%B0%D1%86%D1%96%D1%97" TargetMode="External"/><Relationship Id="rId7" Type="http://schemas.openxmlformats.org/officeDocument/2006/relationships/hyperlink" Target="https://uk.wikipedia.org/wiki/SQL" TargetMode="External"/><Relationship Id="rId2" Type="http://schemas.openxmlformats.org/officeDocument/2006/relationships/hyperlink" Target="https://uk.wikipedia.org/w/index.php?title=%D0%A2%D0%B0%D0%B1%D0%BB%D0%B8%D1%86%D1%8F_%D1%80%D0%BE%D0%B7%D0%B4%D1%96%D0%BB%D1%96%D0%B2&amp;action=edit&amp;redlink=1" TargetMode="External"/><Relationship Id="rId1" Type="http://schemas.openxmlformats.org/officeDocument/2006/relationships/slideLayout" Target="../slideLayouts/slideLayout2.xml"/><Relationship Id="rId6" Type="http://schemas.openxmlformats.org/officeDocument/2006/relationships/hyperlink" Target="https://uk.wikipedia.org/wiki/%D0%9F%D1%80%D0%B8%D0%BA%D0%BB%D0%B0%D0%B4%D0%BD%D0%B8%D0%B9_%D0%BF%D1%80%D0%BE%D0%B3%D1%80%D0%B0%D0%BC%D0%BD%D0%B8%D0%B9_%D1%96%D0%BD%D1%82%D0%B5%D1%80%D1%84%D0%B5%D0%B9%D1%81" TargetMode="External"/><Relationship Id="rId5" Type="http://schemas.openxmlformats.org/officeDocument/2006/relationships/hyperlink" Target="https://uk.wikipedia.org/wiki/%D0%86%D0%BD%D0%B4%D0%B5%D0%BA%D1%81_%D1%82%D0%B0%D0%B1%D0%BB%D0%B8%D1%86%D1%96_%D0%B1%D0%B0%D0%B7%D0%B8_%D0%B4%D0%B0%D0%BD%D0%B8%D1%85" TargetMode="External"/><Relationship Id="rId4" Type="http://schemas.openxmlformats.org/officeDocument/2006/relationships/hyperlink" Target="https://uk.wikipedia.org/wiki/%D0%A2%D1%80%D0%B8%D0%B3%D0%B5%D1%80_(%D0%B1%D0%B0%D0%B7%D0%B8_%D0%B4%D0%B0%D0%BD%D0%B8%D1%85)"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uk.wikipedia.org/wiki/OLTP" TargetMode="External"/><Relationship Id="rId2" Type="http://schemas.openxmlformats.org/officeDocument/2006/relationships/hyperlink" Target="https://uk.wikipedia.org/wiki/%D0%90%D0%BD%D0%B3%D0%BB%D1%96%D0%B9%D1%81%D1%8C%D0%BA%D0%B0_%D0%BC%D0%BE%D0%B2%D0%B0" TargetMode="External"/><Relationship Id="rId1" Type="http://schemas.openxmlformats.org/officeDocument/2006/relationships/slideLayout" Target="../slideLayouts/slideLayout2.xml"/><Relationship Id="rId4" Type="http://schemas.openxmlformats.org/officeDocument/2006/relationships/hyperlink" Target="https://uk.wikipedia.org/wiki/%D0%A1%D0%B8%D1%81%D1%82%D0%B5%D0%BC%D0%B8_%D0%BF%D1%96%D0%B4%D1%82%D1%80%D0%B8%D0%BC%D0%BA%D0%B8_%D1%80%D1%96%D1%88%D0%B5%D0%BD%D1%8C" TargetMode="External"/></Relationships>
</file>

<file path=ppt/slides/_rels/slide30.xml.rels><?xml version="1.0" encoding="UTF-8" standalone="yes"?>
<Relationships xmlns="http://schemas.openxmlformats.org/package/2006/relationships"><Relationship Id="rId8" Type="http://schemas.openxmlformats.org/officeDocument/2006/relationships/hyperlink" Target="https://uk.wikipedia.org/w/index.php?title=%D0%AF%D0%BA%D1%96%D1%81%D1%82%D1%8C_%D0%B4%D0%B0%D0%BD%D0%B8%D1%85&amp;action=edit&amp;redlink=1" TargetMode="External"/><Relationship Id="rId3" Type="http://schemas.openxmlformats.org/officeDocument/2006/relationships/hyperlink" Target="https://uk.wikipedia.org/wiki/%D0%A0%D0%B5%D0%BB%D1%8F%D1%86%D1%96%D0%B9%D0%BD%D0%B0_%D0%B1%D0%B0%D0%B7%D0%B0_%D0%B4%D0%B0%D0%BD%D0%B8%D1%85" TargetMode="External"/><Relationship Id="rId7" Type="http://schemas.openxmlformats.org/officeDocument/2006/relationships/hyperlink" Target="https://uk.wikipedia.org/wiki/%D0%9F%D1%80%D0%BE%D1%84%D1%96%D0%BB%D1%8C_%D0%B4%D0%B0%D0%BD%D0%B8%D1%85" TargetMode="External"/><Relationship Id="rId2" Type="http://schemas.openxmlformats.org/officeDocument/2006/relationships/hyperlink" Target="https://uk.wikipedia.org/wiki/%D0%9C%D0%B0%D1%81%D1%88%D1%82%D0%B0%D0%B1%D0%BE%D0%B2%D0%BD%D1%96%D1%81%D1%82%D1%8C" TargetMode="External"/><Relationship Id="rId1" Type="http://schemas.openxmlformats.org/officeDocument/2006/relationships/slideLayout" Target="../slideLayouts/slideLayout2.xml"/><Relationship Id="rId6" Type="http://schemas.openxmlformats.org/officeDocument/2006/relationships/hyperlink" Target="https://uk.wikipedia.org/wiki/%D0%86%D0%BD%D1%82%D0%B5%D0%B3%D1%80%D0%B0%D1%86%D1%96%D0%B9%D0%BD%D0%B0_%D1%88%D0%B8%D0%BD%D0%B0_%D0%B4%D0%B0%D0%BD%D0%B8%D1%85" TargetMode="External"/><Relationship Id="rId5" Type="http://schemas.openxmlformats.org/officeDocument/2006/relationships/hyperlink" Target="https://en.wikipedia.org/wiki/Enterprise_application_integration" TargetMode="External"/><Relationship Id="rId4" Type="http://schemas.openxmlformats.org/officeDocument/2006/relationships/hyperlink" Target="https://uk.wikipedia.org/w/index.php?title=%D0%86%D0%BD%D1%82%D0%B5%D0%B3%D1%80%D0%B0%D1%86%D1%96%D1%8F_%D0%BA%D0%BE%D1%80%D0%BF%D0%BE%D1%80%D0%B0%D1%82%D0%B8%D0%B2%D0%BD%D0%B8%D1%85_%D0%BF%D1%80%D0%BE%D0%B3%D1%80%D0%B0%D0%BC&amp;action=edit&amp;redlink=1" TargetMode="External"/><Relationship Id="rId9" Type="http://schemas.openxmlformats.org/officeDocument/2006/relationships/hyperlink" Target="https://uk.wikipedia.org/wiki/%D0%9C%D0%B5%D1%82%D0%B0%D0%B4%D0%B0%D0%BD%D1%96" TargetMode="Externa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hyperlink" Target="https://uk.wikipedia.org/w/index.php?title=KNIME&amp;action=edit&amp;redlink=1" TargetMode="External"/><Relationship Id="rId13" Type="http://schemas.openxmlformats.org/officeDocument/2006/relationships/hyperlink" Target="https://uk.wikipedia.org/w/index.php?title=Physics_Analysis_Workstation&amp;action=edit&amp;redlink=1" TargetMode="External"/><Relationship Id="rId18" Type="http://schemas.openxmlformats.org/officeDocument/2006/relationships/hyperlink" Target="https://uk.wikipedia.org/wiki/SciPy" TargetMode="External"/><Relationship Id="rId3" Type="http://schemas.openxmlformats.org/officeDocument/2006/relationships/hyperlink" Target="https://en.wikipedia.org/wiki/DevInfo" TargetMode="External"/><Relationship Id="rId7" Type="http://schemas.openxmlformats.org/officeDocument/2006/relationships/hyperlink" Target="https://en.wikipedia.org/wiki/ELKI" TargetMode="External"/><Relationship Id="rId12" Type="http://schemas.openxmlformats.org/officeDocument/2006/relationships/hyperlink" Target="https://uk.wikipedia.org/wiki/Pandas" TargetMode="External"/><Relationship Id="rId17" Type="http://schemas.openxmlformats.org/officeDocument/2006/relationships/hyperlink" Target="https://uk.wikipedia.org/wiki/ROOT" TargetMode="External"/><Relationship Id="rId2" Type="http://schemas.openxmlformats.org/officeDocument/2006/relationships/hyperlink" Target="https://uk.wikipedia.org/w/index.php?title=DevInfo&amp;action=edit&amp;redlink=1" TargetMode="External"/><Relationship Id="rId16" Type="http://schemas.openxmlformats.org/officeDocument/2006/relationships/hyperlink" Target="https://uk.wikipedia.org/wiki/R_(%D0%BC%D0%BE%D0%B2%D0%B0_%D0%BF%D1%80%D0%BE%D0%B3%D1%80%D0%B0%D0%BC%D1%83%D0%B2%D0%B0%D0%BD%D0%BD%D1%8F)" TargetMode="External"/><Relationship Id="rId1" Type="http://schemas.openxmlformats.org/officeDocument/2006/relationships/slideLayout" Target="../slideLayouts/slideLayout2.xml"/><Relationship Id="rId6" Type="http://schemas.openxmlformats.org/officeDocument/2006/relationships/hyperlink" Target="https://uk.wikipedia.org/w/index.php?title=ELKI&amp;action=edit&amp;redlink=1" TargetMode="External"/><Relationship Id="rId11" Type="http://schemas.openxmlformats.org/officeDocument/2006/relationships/hyperlink" Target="https://en.wikipedia.org/wiki/Orange_(software)" TargetMode="External"/><Relationship Id="rId5" Type="http://schemas.openxmlformats.org/officeDocument/2006/relationships/hyperlink" Target="https://en.wikipedia.org/wiki/United_Nations_Sustainable_Development_Group" TargetMode="External"/><Relationship Id="rId15" Type="http://schemas.openxmlformats.org/officeDocument/2006/relationships/hyperlink" Target="https://uk.wikipedia.org/wiki/CERN" TargetMode="External"/><Relationship Id="rId10" Type="http://schemas.openxmlformats.org/officeDocument/2006/relationships/hyperlink" Target="https://uk.wikipedia.org/w/index.php?title=Orange_(software)&amp;action=edit&amp;redlink=1" TargetMode="External"/><Relationship Id="rId19" Type="http://schemas.openxmlformats.org/officeDocument/2006/relationships/hyperlink" Target="https://uk.wikipedia.org/wiki/Julia_(%D0%BC%D0%BE%D0%B2%D0%B0_%D0%BF%D1%80%D0%BE%D0%B3%D1%80%D0%B0%D0%BC%D1%83%D0%B2%D0%B0%D0%BD%D0%BD%D1%8F)" TargetMode="External"/><Relationship Id="rId4" Type="http://schemas.openxmlformats.org/officeDocument/2006/relationships/hyperlink" Target="https://uk.wikipedia.org/w/index.php?title=United_Nations_Sustainable_Development_Group&amp;action=edit&amp;redlink=1" TargetMode="External"/><Relationship Id="rId9" Type="http://schemas.openxmlformats.org/officeDocument/2006/relationships/hyperlink" Target="https://en.wikipedia.org/wiki/KNIME" TargetMode="External"/><Relationship Id="rId14" Type="http://schemas.openxmlformats.org/officeDocument/2006/relationships/hyperlink" Target="https://en.wikipedia.org/wiki/Physics_Analysis_Workstation"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hyperlink" Target="https://uk.wikipedia.org/wiki/%D0%A1%D0%B8%D1%81%D1%82%D0%B5%D0%BC%D0%B0_%D0%BF%D0%B5%D1%80%D0%B5%D0%B2%D1%96%D1%80%D0%BA%D0%B8_%D0%BF%D1%80%D0%B0%D0%B2%D0%BE%D0%BF%D0%B8%D1%81%D1%83" TargetMode="External"/><Relationship Id="rId3" Type="http://schemas.openxmlformats.org/officeDocument/2006/relationships/hyperlink" Target="https://uk.wikipedia.org/wiki/%D0%9F%D0%B0%D1%82%D0%B5%D1%80%D0%BD" TargetMode="External"/><Relationship Id="rId7" Type="http://schemas.openxmlformats.org/officeDocument/2006/relationships/hyperlink" Target="https://en.wikipedia.org/wiki/Bank_fraud" TargetMode="External"/><Relationship Id="rId2" Type="http://schemas.openxmlformats.org/officeDocument/2006/relationships/hyperlink" Target="https://uk.wikipedia.org/wiki/%D0%93%D0%BB%D0%B8%D0%B1%D0%B8%D0%BD%D0%BD%D0%B8%D0%B9_%D0%B0%D0%BD%D0%B0%D0%BB%D1%96%D0%B7_%D0%B4%D0%B0%D0%BD%D0%B8%D1%85" TargetMode="External"/><Relationship Id="rId1" Type="http://schemas.openxmlformats.org/officeDocument/2006/relationships/slideLayout" Target="../slideLayouts/slideLayout2.xml"/><Relationship Id="rId6" Type="http://schemas.openxmlformats.org/officeDocument/2006/relationships/hyperlink" Target="https://uk.wikipedia.org/w/index.php?title=%D0%91%D0%B0%D0%BD%D0%BA%D1%96%D0%B2%D1%81%D1%8C%D0%BA%D0%B5_%D1%88%D0%B0%D1%85%D1%80%D0%B0%D0%B9%D1%81%D1%82%D0%B2%D0%BE&amp;action=edit&amp;redlink=1" TargetMode="External"/><Relationship Id="rId5" Type="http://schemas.openxmlformats.org/officeDocument/2006/relationships/hyperlink" Target="https://uk.wikipedia.org/wiki/%D0%92%D0%B8%D1%8F%D0%B2%D0%BB%D0%B5%D0%BD%D0%BD%D1%8F_%D0%B0%D0%BD%D0%BE%D0%BC%D0%B0%D0%BB%D1%96%D0%B9#cite_note-1" TargetMode="External"/><Relationship Id="rId10" Type="http://schemas.openxmlformats.org/officeDocument/2006/relationships/hyperlink" Target="https://uk.wikipedia.org/wiki/%D0%92%D0%B8%D1%8F%D0%B2%D0%BB%D0%B5%D0%BD%D0%BD%D1%8F_%D0%B0%D0%BD%D0%BE%D0%BC%D0%B0%D0%BB%D1%96%D0%B9#cite_note-2" TargetMode="External"/><Relationship Id="rId4" Type="http://schemas.openxmlformats.org/officeDocument/2006/relationships/hyperlink" Target="https://uk.wikipedia.org/wiki/%D0%9D%D0%B0%D0%B1%D1%96%D1%80_%D0%B4%D0%B0%D0%BD%D0%B8%D1%85" TargetMode="External"/><Relationship Id="rId9" Type="http://schemas.openxmlformats.org/officeDocument/2006/relationships/hyperlink" Target="https://uk.wikipedia.org/wiki/%D0%92%D0%B8%D0%BA%D0%B8%D0%B4_(%D1%81%D1%82%D0%B0%D1%82%D0%B8%D1%81%D1%82%D0%B8%D0%BA%D0%B0)" TargetMode="External"/></Relationships>
</file>

<file path=ppt/slides/_rels/slide45.xml.rels><?xml version="1.0" encoding="UTF-8" standalone="yes"?>
<Relationships xmlns="http://schemas.openxmlformats.org/package/2006/relationships"><Relationship Id="rId2" Type="http://schemas.openxmlformats.org/officeDocument/2006/relationships/hyperlink" Target="https://uk.wikipedia.org/wiki/%D0%97%D0%B0%D0%B4%D0%B0%D1%87%D0%B0_%D0%BA%D0%BB%D0%B0%D1%81%D0%B8%D1%84%D1%96%D0%BA%D0%B0%D1%86%D1%96%D1%97"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8" Type="http://schemas.openxmlformats.org/officeDocument/2006/relationships/hyperlink" Target="https://uk.wikipedia.org/wiki/%D0%9A%D0%BB%D0%B0%D1%81%D1%82%D0%B5%D1%80%D0%BD%D0%B8%D0%B9_%D0%B0%D0%BD%D0%B0%D0%BB%D1%96%D0%B7" TargetMode="External"/><Relationship Id="rId3" Type="http://schemas.openxmlformats.org/officeDocument/2006/relationships/hyperlink" Target="https://uk.wikipedia.org/wiki/%D0%A4%D0%B0%D0%BA%D1%82%D0%BE%D1%80_%D0%BB%D0%BE%D0%BA%D0%B0%D0%BB%D1%8C%D0%BD%D0%BE%D0%B3%D0%BE_%D0%B2%D1%96%D0%B4%D1%85%D0%B8%D0%BB%D0%B5%D0%BD%D0%BD%D1%8F" TargetMode="External"/><Relationship Id="rId7" Type="http://schemas.openxmlformats.org/officeDocument/2006/relationships/hyperlink" Target="https://uk.wikipedia.org/wiki/%D0%A8%D1%82%D1%83%D1%87%D0%BD%D0%B0_%D0%BD%D0%B5%D0%B9%D1%80%D0%BE%D0%BD%D0%BD%D0%B0_%D0%BC%D0%B5%D1%80%D0%B5%D0%B6%D0%B0" TargetMode="External"/><Relationship Id="rId12" Type="http://schemas.openxmlformats.org/officeDocument/2006/relationships/hyperlink" Target="https://uk.wikipedia.org/w/index.php?title=%D0%9C%D0%B5%D1%82%D0%BE%D0%B4_%D0%B2%D0%B8%D0%BF%D0%B0%D0%B4%D0%BA%D0%BE%D0%B2%D0%B8%D1%85_%D0%BF%D1%96%D0%B4%D0%BF%D1%80%D0%BE%D1%81%D1%82%D0%BE%D1%80%D1%96%D0%B2&amp;action=edit&amp;redlink=1" TargetMode="External"/><Relationship Id="rId2" Type="http://schemas.openxmlformats.org/officeDocument/2006/relationships/hyperlink" Target="https://uk.wikipedia.org/wiki/%D0%9C%D0%B5%D1%82%D0%BE%D0%B4_%D0%BD%D0%B0%D0%B9%D0%B1%D0%BB%D0%B8%D0%B6%D1%87%D0%B8%D1%85_k-%D1%81%D1%83%D1%81%D1%96%D0%B4%D1%96%D0%B2" TargetMode="External"/><Relationship Id="rId1" Type="http://schemas.openxmlformats.org/officeDocument/2006/relationships/slideLayout" Target="../slideLayouts/slideLayout2.xml"/><Relationship Id="rId6" Type="http://schemas.openxmlformats.org/officeDocument/2006/relationships/hyperlink" Target="https://uk.wikipedia.org/wiki/%D0%92%D0%B8%D1%8F%D0%B2%D0%BB%D0%B5%D0%BD%D0%BD%D1%8F_%D0%B0%D0%BD%D0%BE%D0%BC%D0%B0%D0%BB%D1%96%D0%B9#cite_note-15" TargetMode="External"/><Relationship Id="rId11" Type="http://schemas.openxmlformats.org/officeDocument/2006/relationships/hyperlink" Target="https://uk.wikipedia.org/wiki/%D0%90%D0%BD%D1%81%D0%B0%D0%BC%D0%B1%D0%BB%D0%B5%D0%B2%D0%B5_%D0%BD%D0%B0%D0%B2%D1%87%D0%B0%D0%BD%D0%BD%D1%8F" TargetMode="External"/><Relationship Id="rId5" Type="http://schemas.openxmlformats.org/officeDocument/2006/relationships/hyperlink" Target="https://uk.wikipedia.org/w/index.php?title=%D0%86%D0%B7%D0%BE%D0%BB%D1%8F%D1%86%D1%96%D0%B9%D0%BD%D0%B8%D0%B9_%D0%BB%D1%96%D1%81&amp;action=edit&amp;redlink=1" TargetMode="External"/><Relationship Id="rId10" Type="http://schemas.openxmlformats.org/officeDocument/2006/relationships/hyperlink" Target="https://uk.wikipedia.org/wiki/%D0%9D%D0%B5%D1%87%D1%96%D1%82%D0%BA%D0%B0_%D0%BB%D0%BE%D0%B3%D1%96%D0%BA%D0%B0" TargetMode="External"/><Relationship Id="rId4" Type="http://schemas.openxmlformats.org/officeDocument/2006/relationships/hyperlink" Target="https://uk.wikipedia.org/wiki/%D0%9C%D0%B5%D1%82%D0%BE%D0%B4_%D0%BE%D0%BF%D0%BE%D1%80%D0%BD%D0%B8%D1%85_%D0%B2%D0%B5%D0%BA%D1%82%D0%BE%D1%80%D1%96%D0%B2" TargetMode="External"/><Relationship Id="rId9" Type="http://schemas.openxmlformats.org/officeDocument/2006/relationships/hyperlink" Target="https://uk.wikipedia.org/wiki/%D0%9D%D0%B0%D0%B2%D1%87%D0%B0%D0%BD%D0%BD%D1%8F_%D0%B0%D1%81%D0%BE%D1%86%D1%96%D0%B0%D1%82%D0%B8%D0%B2%D0%BD%D0%B8%D1%85_%D0%BF%D1%80%D0%B0%D0%B2%D0%B8%D0%BB" TargetMode="Externa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ru-RU" dirty="0"/>
              <a:t/>
            </a:r>
            <a:br>
              <a:rPr lang="ru-RU" dirty="0"/>
            </a:br>
            <a:r>
              <a:rPr lang="uk-UA" b="1" i="1" dirty="0"/>
              <a:t>ЕTL-процес</a:t>
            </a:r>
            <a:endParaRPr lang="ru-RU" dirty="0"/>
          </a:p>
        </p:txBody>
      </p:sp>
      <p:sp>
        <p:nvSpPr>
          <p:cNvPr id="3" name="Подзаголовок 2"/>
          <p:cNvSpPr>
            <a:spLocks noGrp="1"/>
          </p:cNvSpPr>
          <p:nvPr>
            <p:ph type="subTitle" idx="1"/>
          </p:nvPr>
        </p:nvSpPr>
        <p:spPr/>
        <p:txBody>
          <a:bodyPr/>
          <a:lstStyle/>
          <a:p>
            <a:r>
              <a:rPr lang="uk-UA" b="1" dirty="0" smtClean="0"/>
              <a:t>Лекція </a:t>
            </a:r>
            <a:r>
              <a:rPr lang="uk-UA" b="1" dirty="0" smtClean="0"/>
              <a:t>10</a:t>
            </a:r>
            <a:endParaRPr lang="ru-RU" dirty="0"/>
          </a:p>
        </p:txBody>
      </p:sp>
      <p:sp>
        <p:nvSpPr>
          <p:cNvPr id="4" name="Нижний колонтитул 3"/>
          <p:cNvSpPr>
            <a:spLocks noGrp="1"/>
          </p:cNvSpPr>
          <p:nvPr>
            <p:ph type="ftr" sz="quarter" idx="11"/>
          </p:nvPr>
        </p:nvSpPr>
        <p:spPr/>
        <p:txBody>
          <a:bodyPr/>
          <a:lstStyle/>
          <a:p>
            <a:r>
              <a:rPr lang="ru-RU" dirty="0" err="1" smtClean="0"/>
              <a:t>Методи</a:t>
            </a:r>
            <a:r>
              <a:rPr lang="ru-RU" dirty="0" smtClean="0"/>
              <a:t> </a:t>
            </a:r>
            <a:r>
              <a:rPr lang="uk-UA" dirty="0" smtClean="0"/>
              <a:t>і аналіз великих даних</a:t>
            </a:r>
            <a:endParaRPr lang="ru-RU" dirty="0"/>
          </a:p>
        </p:txBody>
      </p:sp>
      <p:sp>
        <p:nvSpPr>
          <p:cNvPr id="5" name="Номер слайда 4"/>
          <p:cNvSpPr>
            <a:spLocks noGrp="1"/>
          </p:cNvSpPr>
          <p:nvPr>
            <p:ph type="sldNum" sz="quarter" idx="12"/>
          </p:nvPr>
        </p:nvSpPr>
        <p:spPr/>
        <p:txBody>
          <a:bodyPr/>
          <a:lstStyle/>
          <a:p>
            <a:fld id="{E5986D3C-FC1D-4316-9C8D-D0C65A7BFC4F}" type="slidenum">
              <a:rPr lang="ru-RU" smtClean="0"/>
              <a:t>1</a:t>
            </a:fld>
            <a:endParaRPr lang="ru-RU"/>
          </a:p>
        </p:txBody>
      </p:sp>
    </p:spTree>
    <p:extLst>
      <p:ext uri="{BB962C8B-B14F-4D97-AF65-F5344CB8AC3E}">
        <p14:creationId xmlns:p14="http://schemas.microsoft.com/office/powerpoint/2010/main" val="1279082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Виймання даних</a:t>
            </a:r>
            <a:endParaRPr lang="uk-UA" dirty="0"/>
          </a:p>
        </p:txBody>
      </p:sp>
      <p:sp>
        <p:nvSpPr>
          <p:cNvPr id="3" name="Объект 2"/>
          <p:cNvSpPr>
            <a:spLocks noGrp="1"/>
          </p:cNvSpPr>
          <p:nvPr>
            <p:ph idx="1"/>
          </p:nvPr>
        </p:nvSpPr>
        <p:spPr/>
        <p:txBody>
          <a:bodyPr>
            <a:normAutofit fontScale="92500" lnSpcReduction="10000"/>
          </a:bodyPr>
          <a:lstStyle/>
          <a:p>
            <a:r>
              <a:rPr lang="uk-UA" dirty="0" smtClean="0"/>
              <a:t>Загальні джерела даних форматів включають </a:t>
            </a:r>
            <a:r>
              <a:rPr lang="uk-UA" u="sng" dirty="0" smtClean="0">
                <a:hlinkClick r:id="rId2" tooltip="Реляційна база даних"/>
              </a:rPr>
              <a:t>реляційні бази даних</a:t>
            </a:r>
            <a:r>
              <a:rPr lang="uk-UA" dirty="0" smtClean="0"/>
              <a:t>, </a:t>
            </a:r>
            <a:r>
              <a:rPr lang="uk-UA" u="sng" dirty="0" smtClean="0">
                <a:hlinkClick r:id="rId3" tooltip="XML"/>
              </a:rPr>
              <a:t>XML</a:t>
            </a:r>
            <a:r>
              <a:rPr lang="uk-UA" dirty="0" smtClean="0"/>
              <a:t>, </a:t>
            </a:r>
            <a:r>
              <a:rPr lang="uk-UA" u="sng" dirty="0" smtClean="0">
                <a:hlinkClick r:id="rId4" tooltip="JSON"/>
              </a:rPr>
              <a:t>JSON</a:t>
            </a:r>
            <a:r>
              <a:rPr lang="uk-UA" dirty="0" smtClean="0"/>
              <a:t> і </a:t>
            </a:r>
            <a:r>
              <a:rPr lang="uk-UA" u="sng" dirty="0" smtClean="0">
                <a:hlinkClick r:id="rId5" tooltip="Плоска база даних"/>
              </a:rPr>
              <a:t>плоскі бази даних</a:t>
            </a:r>
            <a:r>
              <a:rPr lang="uk-UA" dirty="0" smtClean="0"/>
              <a:t>, але можуть також включати структури не реляційної бази даних, такі, як </a:t>
            </a:r>
            <a:r>
              <a:rPr lang="uk-UA" u="sng" dirty="0" err="1" smtClean="0">
                <a:hlinkClick r:id="rId6" tooltip="Information Management System (ще не написана)"/>
              </a:rPr>
              <a:t>Information</a:t>
            </a:r>
            <a:r>
              <a:rPr lang="uk-UA" u="sng" dirty="0" smtClean="0">
                <a:hlinkClick r:id="rId6" tooltip="Information Management System (ще не написана)"/>
              </a:rPr>
              <a:t> </a:t>
            </a:r>
            <a:r>
              <a:rPr lang="uk-UA" u="sng" dirty="0" err="1" smtClean="0">
                <a:hlinkClick r:id="rId6" tooltip="Information Management System (ще не написана)"/>
              </a:rPr>
              <a:t>Management</a:t>
            </a:r>
            <a:r>
              <a:rPr lang="uk-UA" u="sng" dirty="0" smtClean="0">
                <a:hlinkClick r:id="rId6" tooltip="Information Management System (ще не написана)"/>
              </a:rPr>
              <a:t> </a:t>
            </a:r>
            <a:r>
              <a:rPr lang="uk-UA" u="sng" dirty="0" err="1" smtClean="0">
                <a:hlinkClick r:id="rId6" tooltip="Information Management System (ще не написана)"/>
              </a:rPr>
              <a:t>System</a:t>
            </a:r>
            <a:r>
              <a:rPr lang="uk-UA" dirty="0" smtClean="0"/>
              <a:t> або інші структури даних, такі, як </a:t>
            </a:r>
            <a:r>
              <a:rPr lang="uk-UA" u="sng" dirty="0" smtClean="0">
                <a:hlinkClick r:id="rId7" tooltip="Virtual Storage Access Method (ще не написана)"/>
              </a:rPr>
              <a:t>метод доступу до віртуального сховища (VSAM)</a:t>
            </a:r>
            <a:r>
              <a:rPr lang="uk-UA" dirty="0" smtClean="0"/>
              <a:t> або </a:t>
            </a:r>
            <a:r>
              <a:rPr lang="uk-UA" u="sng" dirty="0" smtClean="0">
                <a:hlinkClick r:id="rId8" tooltip="ISAM (ще не написана)"/>
              </a:rPr>
              <a:t>індексований послідовний метод доступу (ISAM)</a:t>
            </a:r>
            <a:r>
              <a:rPr lang="uk-UA" dirty="0" smtClean="0"/>
              <a:t>, або навіть формати, отримані з зовнішніх джерел за допомогою таких засобів, як </a:t>
            </a:r>
            <a:r>
              <a:rPr lang="uk-UA" u="sng" dirty="0" smtClean="0">
                <a:hlinkClick r:id="rId9" tooltip="Пошуковий робот"/>
              </a:rPr>
              <a:t>пошуковий робот</a:t>
            </a:r>
            <a:r>
              <a:rPr lang="uk-UA" dirty="0" smtClean="0"/>
              <a:t> або </a:t>
            </a:r>
            <a:r>
              <a:rPr lang="uk-UA" u="sng" dirty="0" smtClean="0">
                <a:hlinkClick r:id="rId10" tooltip="Витягування даних (ще не написана)"/>
              </a:rPr>
              <a:t>витягування даних</a:t>
            </a:r>
            <a:r>
              <a:rPr lang="uk-UA" dirty="0" smtClean="0"/>
              <a:t>. </a:t>
            </a:r>
          </a:p>
          <a:p>
            <a:r>
              <a:rPr lang="uk-UA" dirty="0" smtClean="0"/>
              <a:t>Потокове відтворення вихідного джерела даних та завантаження на льоту в цільову базу даних є ще одним способом здійснення ETL, коли не вимагається проміжного зберігання даних. Загалом, фаза виймання спрямована на перетворення даних в єдиний формат, який потрібен на наступному кроці перетворення інформації.</a:t>
            </a:r>
            <a:endParaRPr lang="uk-UA"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10</a:t>
            </a:fld>
            <a:endParaRPr lang="ru-RU"/>
          </a:p>
        </p:txBody>
      </p:sp>
    </p:spTree>
    <p:extLst>
      <p:ext uri="{BB962C8B-B14F-4D97-AF65-F5344CB8AC3E}">
        <p14:creationId xmlns:p14="http://schemas.microsoft.com/office/powerpoint/2010/main" val="2046749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uk-UA" dirty="0" smtClean="0"/>
              <a:t>Внутрішня частина виймання передбачає </a:t>
            </a:r>
            <a:r>
              <a:rPr lang="uk-UA" u="sng" dirty="0" smtClean="0">
                <a:hlinkClick r:id="rId2" tooltip="Валідація"/>
              </a:rPr>
              <a:t>перевірку</a:t>
            </a:r>
            <a:r>
              <a:rPr lang="uk-UA" dirty="0" smtClean="0"/>
              <a:t> даних, щоб підтвердити, чи дані, отримані з джерел, мають правильні/очікувані значення в певному домені (наприклад, шаблонні/за умовчанням дані або список значень). </a:t>
            </a:r>
          </a:p>
          <a:p>
            <a:r>
              <a:rPr lang="uk-UA" dirty="0" smtClean="0"/>
              <a:t>Якщо дані не відповідають правилам перевірки, вони </a:t>
            </a:r>
            <a:r>
              <a:rPr lang="uk-UA" dirty="0" smtClean="0">
                <a:solidFill>
                  <a:srgbClr val="FF0000"/>
                </a:solidFill>
              </a:rPr>
              <a:t>повністю</a:t>
            </a:r>
            <a:r>
              <a:rPr lang="uk-UA" dirty="0" smtClean="0"/>
              <a:t> або </a:t>
            </a:r>
            <a:r>
              <a:rPr lang="uk-UA" dirty="0" smtClean="0">
                <a:solidFill>
                  <a:srgbClr val="FF0000"/>
                </a:solidFill>
              </a:rPr>
              <a:t>частково відхиляються</a:t>
            </a:r>
            <a:r>
              <a:rPr lang="uk-UA" dirty="0" smtClean="0"/>
              <a:t>. </a:t>
            </a:r>
          </a:p>
          <a:p>
            <a:r>
              <a:rPr lang="uk-UA" dirty="0" smtClean="0"/>
              <a:t>Відкинуті дані в ідеальному варіанті відправляються назад у джерельну систему для подальшого </a:t>
            </a:r>
            <a:r>
              <a:rPr lang="uk-UA" dirty="0" smtClean="0">
                <a:solidFill>
                  <a:srgbClr val="FF0000"/>
                </a:solidFill>
              </a:rPr>
              <a:t>аналізу для виявлення та виправлення невірних записів</a:t>
            </a:r>
            <a:r>
              <a:rPr lang="uk-UA" dirty="0" smtClean="0"/>
              <a:t>. </a:t>
            </a:r>
          </a:p>
          <a:p>
            <a:r>
              <a:rPr lang="uk-UA" dirty="0" smtClean="0"/>
              <a:t>У деяких випадках сам процес виймання може мати правило перевірки даних, щоб прийняти дані та </a:t>
            </a:r>
            <a:r>
              <a:rPr lang="uk-UA" dirty="0" smtClean="0">
                <a:solidFill>
                  <a:srgbClr val="FF0000"/>
                </a:solidFill>
              </a:rPr>
              <a:t>перейти на наступний етап</a:t>
            </a:r>
            <a:r>
              <a:rPr lang="uk-UA" dirty="0" smtClean="0"/>
              <a:t>. </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11</a:t>
            </a:fld>
            <a:endParaRPr lang="ru-RU"/>
          </a:p>
        </p:txBody>
      </p:sp>
    </p:spTree>
    <p:extLst>
      <p:ext uri="{BB962C8B-B14F-4D97-AF65-F5344CB8AC3E}">
        <p14:creationId xmlns:p14="http://schemas.microsoft.com/office/powerpoint/2010/main" val="128520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Перетворення даних</a:t>
            </a:r>
            <a:endParaRPr lang="uk-UA" dirty="0"/>
          </a:p>
        </p:txBody>
      </p:sp>
      <p:sp>
        <p:nvSpPr>
          <p:cNvPr id="3" name="Объект 2"/>
          <p:cNvSpPr>
            <a:spLocks noGrp="1"/>
          </p:cNvSpPr>
          <p:nvPr>
            <p:ph idx="1"/>
          </p:nvPr>
        </p:nvSpPr>
        <p:spPr/>
        <p:txBody>
          <a:bodyPr/>
          <a:lstStyle/>
          <a:p>
            <a:r>
              <a:rPr lang="uk-UA" dirty="0" smtClean="0"/>
              <a:t>На етапі перетворення даних застосовується серія правил або функцій до здобутих даних для підготовки цих даних до досягнення кінцевої цілі. Деякі дані взагалі не потребують перетворення; такі дані як «пряме переміщення» або «проходження крізь» дані.  </a:t>
            </a:r>
          </a:p>
          <a:p>
            <a:r>
              <a:rPr lang="uk-UA" dirty="0" smtClean="0"/>
              <a:t>Важливою функцією перетворення є очищення даних, яке має на меті передавати лише «правильні» дані. Виклик при взаємодії різних систем полягає у взаємодії відповідних систем. Набори символів, які можуть бути доступними в одній системі, можуть бути недоступними у інших системах.  </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12</a:t>
            </a:fld>
            <a:endParaRPr lang="ru-RU"/>
          </a:p>
        </p:txBody>
      </p:sp>
    </p:spTree>
    <p:extLst>
      <p:ext uri="{BB962C8B-B14F-4D97-AF65-F5344CB8AC3E}">
        <p14:creationId xmlns:p14="http://schemas.microsoft.com/office/powerpoint/2010/main" val="2194167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типи перетворень</a:t>
            </a:r>
            <a:endParaRPr lang="uk-UA" dirty="0"/>
          </a:p>
        </p:txBody>
      </p:sp>
      <p:sp>
        <p:nvSpPr>
          <p:cNvPr id="3" name="Объект 2"/>
          <p:cNvSpPr>
            <a:spLocks noGrp="1"/>
          </p:cNvSpPr>
          <p:nvPr>
            <p:ph idx="1"/>
          </p:nvPr>
        </p:nvSpPr>
        <p:spPr/>
        <p:txBody>
          <a:bodyPr>
            <a:normAutofit fontScale="92500" lnSpcReduction="20000"/>
          </a:bodyPr>
          <a:lstStyle/>
          <a:p>
            <a:pPr lvl="0"/>
            <a:r>
              <a:rPr lang="uk-UA" dirty="0" smtClean="0">
                <a:solidFill>
                  <a:srgbClr val="FF0000"/>
                </a:solidFill>
              </a:rPr>
              <a:t>Вибір</a:t>
            </a:r>
            <a:r>
              <a:rPr lang="uk-UA" dirty="0" smtClean="0"/>
              <a:t> лише певних стовпців для завантаження: (або вибір </a:t>
            </a:r>
            <a:r>
              <a:rPr lang="uk-UA" u="sng" dirty="0" err="1" smtClean="0">
                <a:hlinkClick r:id="rId2" tooltip="Null (SQL)"/>
              </a:rPr>
              <a:t>null</a:t>
            </a:r>
            <a:r>
              <a:rPr lang="uk-UA" u="sng" dirty="0" smtClean="0">
                <a:hlinkClick r:id="rId2" tooltip="Null (SQL)"/>
              </a:rPr>
              <a:t> (недійсних)</a:t>
            </a:r>
            <a:r>
              <a:rPr lang="uk-UA" dirty="0" smtClean="0"/>
              <a:t> стовпчиків для завантаження). Наприклад, якщо вихідні дані мають три стовпці (наприклад, «</a:t>
            </a:r>
            <a:r>
              <a:rPr lang="uk-UA" dirty="0" err="1" smtClean="0"/>
              <a:t>attributes</a:t>
            </a:r>
            <a:r>
              <a:rPr lang="uk-UA" dirty="0" smtClean="0"/>
              <a:t>»), </a:t>
            </a:r>
            <a:r>
              <a:rPr lang="uk-UA" dirty="0" err="1" smtClean="0"/>
              <a:t>roll_no</a:t>
            </a:r>
            <a:r>
              <a:rPr lang="uk-UA" dirty="0" smtClean="0"/>
              <a:t>, вік та зарплата, то вибір може мати лише </a:t>
            </a:r>
            <a:r>
              <a:rPr lang="uk-UA" dirty="0" err="1" smtClean="0"/>
              <a:t>roll_no</a:t>
            </a:r>
            <a:r>
              <a:rPr lang="uk-UA" dirty="0" smtClean="0"/>
              <a:t> та зарплату. Або механізм вибору може ігнорувати всі ті записи, де немає зарплати (</a:t>
            </a:r>
            <a:r>
              <a:rPr lang="uk-UA" dirty="0" err="1" smtClean="0"/>
              <a:t>salary</a:t>
            </a:r>
            <a:r>
              <a:rPr lang="uk-UA" dirty="0" smtClean="0"/>
              <a:t> = </a:t>
            </a:r>
            <a:r>
              <a:rPr lang="uk-UA" dirty="0" err="1" smtClean="0"/>
              <a:t>null</a:t>
            </a:r>
            <a:r>
              <a:rPr lang="uk-UA" dirty="0" smtClean="0"/>
              <a:t>).</a:t>
            </a:r>
          </a:p>
          <a:p>
            <a:pPr lvl="0"/>
            <a:r>
              <a:rPr lang="uk-UA" dirty="0" smtClean="0">
                <a:solidFill>
                  <a:srgbClr val="FF0000"/>
                </a:solidFill>
              </a:rPr>
              <a:t>Переклад</a:t>
            </a:r>
            <a:r>
              <a:rPr lang="uk-UA" dirty="0" smtClean="0"/>
              <a:t> закодованих значень: (наприклад, якщо вихідна система кодів чоловіків помічається як «1» та жінок — як «2», але </a:t>
            </a:r>
            <a:r>
              <a:rPr lang="uk-UA" dirty="0" err="1" smtClean="0"/>
              <a:t>warehouse</a:t>
            </a:r>
            <a:r>
              <a:rPr lang="uk-UA" dirty="0" smtClean="0"/>
              <a:t> коди чоловіків як «Ч» і жінок як «Ж»)</a:t>
            </a:r>
          </a:p>
          <a:p>
            <a:pPr lvl="1"/>
            <a:r>
              <a:rPr lang="uk-UA" dirty="0" smtClean="0"/>
              <a:t>Значення вільної форми кодування: (наприклад, відображення «Чоловік» для «Ч»)</a:t>
            </a:r>
          </a:p>
          <a:p>
            <a:pPr lvl="1"/>
            <a:r>
              <a:rPr lang="uk-UA" dirty="0" smtClean="0"/>
              <a:t>Виведення нової розрахункової вартості: (наприклад, </a:t>
            </a:r>
            <a:r>
              <a:rPr lang="uk-UA" dirty="0" err="1" smtClean="0"/>
              <a:t>sale_amount</a:t>
            </a:r>
            <a:r>
              <a:rPr lang="uk-UA" dirty="0" smtClean="0"/>
              <a:t> = </a:t>
            </a:r>
            <a:r>
              <a:rPr lang="uk-UA" dirty="0" err="1" smtClean="0"/>
              <a:t>qty</a:t>
            </a:r>
            <a:r>
              <a:rPr lang="uk-UA" dirty="0" smtClean="0"/>
              <a:t> * </a:t>
            </a:r>
            <a:r>
              <a:rPr lang="uk-UA" dirty="0" err="1" smtClean="0"/>
              <a:t>unit_price</a:t>
            </a:r>
            <a:r>
              <a:rPr lang="uk-UA" dirty="0" smtClean="0"/>
              <a:t>)</a:t>
            </a:r>
          </a:p>
          <a:p>
            <a:pPr lvl="1"/>
            <a:r>
              <a:rPr lang="uk-UA" dirty="0" smtClean="0"/>
              <a:t>Сортування даних на основі списку стовпців для покращення ефективності пошуку</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13</a:t>
            </a:fld>
            <a:endParaRPr lang="ru-RU"/>
          </a:p>
        </p:txBody>
      </p:sp>
    </p:spTree>
    <p:extLst>
      <p:ext uri="{BB962C8B-B14F-4D97-AF65-F5344CB8AC3E}">
        <p14:creationId xmlns:p14="http://schemas.microsoft.com/office/powerpoint/2010/main" val="2707384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типи перетворень</a:t>
            </a:r>
            <a:endParaRPr lang="ru-RU" dirty="0"/>
          </a:p>
        </p:txBody>
      </p:sp>
      <p:sp>
        <p:nvSpPr>
          <p:cNvPr id="3" name="Объект 2"/>
          <p:cNvSpPr>
            <a:spLocks noGrp="1"/>
          </p:cNvSpPr>
          <p:nvPr>
            <p:ph idx="1"/>
          </p:nvPr>
        </p:nvSpPr>
        <p:spPr/>
        <p:txBody>
          <a:bodyPr>
            <a:normAutofit fontScale="92500" lnSpcReduction="20000"/>
          </a:bodyPr>
          <a:lstStyle/>
          <a:p>
            <a:pPr lvl="0"/>
            <a:r>
              <a:rPr lang="ru-RU" u="sng" dirty="0" err="1">
                <a:hlinkClick r:id="rId2" tooltip="Реляційна алгебра"/>
              </a:rPr>
              <a:t>Об'єднання</a:t>
            </a:r>
            <a:r>
              <a:rPr lang="ru-RU" dirty="0"/>
              <a:t> </a:t>
            </a:r>
            <a:r>
              <a:rPr lang="ru-RU" dirty="0" err="1"/>
              <a:t>даних</a:t>
            </a:r>
            <a:r>
              <a:rPr lang="ru-RU" dirty="0"/>
              <a:t> </a:t>
            </a:r>
            <a:r>
              <a:rPr lang="ru-RU" dirty="0" err="1"/>
              <a:t>із</a:t>
            </a:r>
            <a:r>
              <a:rPr lang="ru-RU" dirty="0"/>
              <a:t> </a:t>
            </a:r>
            <a:r>
              <a:rPr lang="ru-RU" dirty="0" err="1"/>
              <a:t>кількох</a:t>
            </a:r>
            <a:r>
              <a:rPr lang="ru-RU" dirty="0"/>
              <a:t> </a:t>
            </a:r>
            <a:r>
              <a:rPr lang="ru-RU" dirty="0" err="1"/>
              <a:t>джерел</a:t>
            </a:r>
            <a:r>
              <a:rPr lang="ru-RU" dirty="0"/>
              <a:t> (</a:t>
            </a:r>
            <a:r>
              <a:rPr lang="ru-RU" dirty="0" err="1"/>
              <a:t>наприклад</a:t>
            </a:r>
            <a:r>
              <a:rPr lang="ru-RU" dirty="0"/>
              <a:t>, </a:t>
            </a:r>
            <a:r>
              <a:rPr lang="ru-RU" dirty="0" err="1"/>
              <a:t>пошуку</a:t>
            </a:r>
            <a:r>
              <a:rPr lang="ru-RU" dirty="0"/>
              <a:t>, </a:t>
            </a:r>
            <a:r>
              <a:rPr lang="ru-RU" dirty="0" err="1"/>
              <a:t>злиття</a:t>
            </a:r>
            <a:r>
              <a:rPr lang="ru-RU" dirty="0"/>
              <a:t>) та </a:t>
            </a:r>
            <a:r>
              <a:rPr lang="ru-RU" u="sng" dirty="0" err="1">
                <a:hlinkClick r:id="rId3" tooltip="Викладення даних (ще не написана)"/>
              </a:rPr>
              <a:t>викладення</a:t>
            </a:r>
            <a:r>
              <a:rPr lang="ru-RU" u="sng" dirty="0">
                <a:hlinkClick r:id="rId3" tooltip="Викладення даних (ще не написана)"/>
              </a:rPr>
              <a:t> </a:t>
            </a:r>
            <a:r>
              <a:rPr lang="ru-RU" u="sng" dirty="0" err="1">
                <a:hlinkClick r:id="rId3" tooltip="Викладення даних (ще не написана)"/>
              </a:rPr>
              <a:t>даних</a:t>
            </a:r>
            <a:endParaRPr lang="ru-RU" dirty="0"/>
          </a:p>
          <a:p>
            <a:pPr lvl="0"/>
            <a:r>
              <a:rPr lang="ru-RU" dirty="0" err="1"/>
              <a:t>Агрегація</a:t>
            </a:r>
            <a:r>
              <a:rPr lang="ru-RU" dirty="0"/>
              <a:t> (</a:t>
            </a:r>
            <a:r>
              <a:rPr lang="ru-RU" dirty="0" err="1"/>
              <a:t>наприклад</a:t>
            </a:r>
            <a:r>
              <a:rPr lang="ru-RU" dirty="0"/>
              <a:t>, </a:t>
            </a:r>
            <a:r>
              <a:rPr lang="ru-RU" dirty="0" err="1"/>
              <a:t>rollup</a:t>
            </a:r>
            <a:r>
              <a:rPr lang="ru-RU" dirty="0"/>
              <a:t> — </a:t>
            </a:r>
            <a:r>
              <a:rPr lang="ru-RU" dirty="0" err="1"/>
              <a:t>узагальнення</a:t>
            </a:r>
            <a:r>
              <a:rPr lang="ru-RU" dirty="0"/>
              <a:t> </a:t>
            </a:r>
            <a:r>
              <a:rPr lang="ru-RU" dirty="0" err="1"/>
              <a:t>кількох</a:t>
            </a:r>
            <a:r>
              <a:rPr lang="ru-RU" dirty="0"/>
              <a:t> </a:t>
            </a:r>
            <a:r>
              <a:rPr lang="ru-RU" dirty="0" err="1"/>
              <a:t>рядків</a:t>
            </a:r>
            <a:r>
              <a:rPr lang="ru-RU" dirty="0"/>
              <a:t> </a:t>
            </a:r>
            <a:r>
              <a:rPr lang="ru-RU" dirty="0" err="1"/>
              <a:t>даних</a:t>
            </a:r>
            <a:r>
              <a:rPr lang="ru-RU" dirty="0"/>
              <a:t> — </a:t>
            </a:r>
            <a:r>
              <a:rPr lang="ru-RU" dirty="0" err="1"/>
              <a:t>загальний</a:t>
            </a:r>
            <a:r>
              <a:rPr lang="ru-RU" dirty="0"/>
              <a:t> </a:t>
            </a:r>
            <a:r>
              <a:rPr lang="ru-RU" dirty="0" err="1"/>
              <a:t>обсяг</a:t>
            </a:r>
            <a:r>
              <a:rPr lang="ru-RU" dirty="0"/>
              <a:t> </a:t>
            </a:r>
            <a:r>
              <a:rPr lang="ru-RU" dirty="0" err="1"/>
              <a:t>продажів</a:t>
            </a:r>
            <a:r>
              <a:rPr lang="ru-RU" dirty="0"/>
              <a:t> для кожного магазину, і для кожного </a:t>
            </a:r>
            <a:r>
              <a:rPr lang="ru-RU" dirty="0" err="1"/>
              <a:t>регіону</a:t>
            </a:r>
            <a:r>
              <a:rPr lang="ru-RU" dirty="0"/>
              <a:t> </a:t>
            </a:r>
            <a:r>
              <a:rPr lang="ru-RU" dirty="0" err="1"/>
              <a:t>тощо</a:t>
            </a:r>
            <a:r>
              <a:rPr lang="ru-RU" dirty="0"/>
              <a:t>)</a:t>
            </a:r>
          </a:p>
          <a:p>
            <a:pPr lvl="0"/>
            <a:r>
              <a:rPr lang="ru-RU" dirty="0" err="1"/>
              <a:t>Створення</a:t>
            </a:r>
            <a:r>
              <a:rPr lang="ru-RU" dirty="0"/>
              <a:t> </a:t>
            </a:r>
            <a:r>
              <a:rPr lang="ru-RU" dirty="0" err="1"/>
              <a:t>значень</a:t>
            </a:r>
            <a:r>
              <a:rPr lang="ru-RU" dirty="0"/>
              <a:t> </a:t>
            </a:r>
            <a:r>
              <a:rPr lang="ru-RU" u="sng" dirty="0" err="1">
                <a:hlinkClick r:id="rId4" tooltip="Сурогатний ключ"/>
              </a:rPr>
              <a:t>сурогатних</a:t>
            </a:r>
            <a:r>
              <a:rPr lang="ru-RU" u="sng" dirty="0">
                <a:hlinkClick r:id="rId4" tooltip="Сурогатний ключ"/>
              </a:rPr>
              <a:t> </a:t>
            </a:r>
            <a:r>
              <a:rPr lang="ru-RU" u="sng" dirty="0" err="1">
                <a:hlinkClick r:id="rId4" tooltip="Сурогатний ключ"/>
              </a:rPr>
              <a:t>ключів</a:t>
            </a:r>
            <a:endParaRPr lang="ru-RU" dirty="0"/>
          </a:p>
          <a:p>
            <a:pPr lvl="0"/>
            <a:r>
              <a:rPr lang="ru-RU" u="sng" dirty="0" err="1">
                <a:hlinkClick r:id="rId5" tooltip="Транспонована матриця"/>
              </a:rPr>
              <a:t>Транспонування</a:t>
            </a:r>
            <a:r>
              <a:rPr lang="ru-RU" dirty="0"/>
              <a:t> </a:t>
            </a:r>
            <a:r>
              <a:rPr lang="ru-RU" dirty="0" err="1"/>
              <a:t>або</a:t>
            </a:r>
            <a:r>
              <a:rPr lang="ru-RU" dirty="0"/>
              <a:t> поворот (</a:t>
            </a:r>
            <a:r>
              <a:rPr lang="ru-RU" dirty="0" err="1"/>
              <a:t>перетворення</a:t>
            </a:r>
            <a:r>
              <a:rPr lang="ru-RU" dirty="0"/>
              <a:t> </a:t>
            </a:r>
            <a:r>
              <a:rPr lang="ru-RU" dirty="0" err="1"/>
              <a:t>кількох</a:t>
            </a:r>
            <a:r>
              <a:rPr lang="ru-RU" dirty="0"/>
              <a:t> </a:t>
            </a:r>
            <a:r>
              <a:rPr lang="ru-RU" dirty="0" err="1"/>
              <a:t>стовпців</a:t>
            </a:r>
            <a:r>
              <a:rPr lang="ru-RU" dirty="0"/>
              <a:t> на </a:t>
            </a:r>
            <a:r>
              <a:rPr lang="ru-RU" dirty="0" err="1"/>
              <a:t>кілька</a:t>
            </a:r>
            <a:r>
              <a:rPr lang="ru-RU" dirty="0"/>
              <a:t> </a:t>
            </a:r>
            <a:r>
              <a:rPr lang="ru-RU" dirty="0" err="1"/>
              <a:t>рядків</a:t>
            </a:r>
            <a:r>
              <a:rPr lang="ru-RU" dirty="0"/>
              <a:t> </a:t>
            </a:r>
            <a:r>
              <a:rPr lang="ru-RU" dirty="0" err="1"/>
              <a:t>або</a:t>
            </a:r>
            <a:r>
              <a:rPr lang="ru-RU" dirty="0"/>
              <a:t> </a:t>
            </a:r>
            <a:r>
              <a:rPr lang="ru-RU" dirty="0" err="1"/>
              <a:t>навпаки</a:t>
            </a:r>
            <a:r>
              <a:rPr lang="ru-RU" dirty="0"/>
              <a:t>)</a:t>
            </a:r>
          </a:p>
          <a:p>
            <a:pPr lvl="0"/>
            <a:r>
              <a:rPr lang="ru-RU" dirty="0" err="1"/>
              <a:t>Розбиття</a:t>
            </a:r>
            <a:r>
              <a:rPr lang="ru-RU" dirty="0"/>
              <a:t> </a:t>
            </a:r>
            <a:r>
              <a:rPr lang="ru-RU" dirty="0" err="1"/>
              <a:t>стовпця</a:t>
            </a:r>
            <a:r>
              <a:rPr lang="ru-RU" dirty="0"/>
              <a:t> на </a:t>
            </a:r>
            <a:r>
              <a:rPr lang="ru-RU" dirty="0" err="1"/>
              <a:t>кілька</a:t>
            </a:r>
            <a:r>
              <a:rPr lang="ru-RU" dirty="0"/>
              <a:t> </a:t>
            </a:r>
            <a:r>
              <a:rPr lang="ru-RU" dirty="0" err="1"/>
              <a:t>стовпців</a:t>
            </a:r>
            <a:r>
              <a:rPr lang="ru-RU" dirty="0"/>
              <a:t> (</a:t>
            </a:r>
            <a:r>
              <a:rPr lang="ru-RU" dirty="0" err="1"/>
              <a:t>наприклад</a:t>
            </a:r>
            <a:r>
              <a:rPr lang="ru-RU" dirty="0"/>
              <a:t>, </a:t>
            </a:r>
            <a:r>
              <a:rPr lang="ru-RU" dirty="0" err="1"/>
              <a:t>перетворення</a:t>
            </a:r>
            <a:r>
              <a:rPr lang="ru-RU" dirty="0"/>
              <a:t> CSV </a:t>
            </a:r>
            <a:r>
              <a:rPr lang="ru-RU" u="sng" dirty="0">
                <a:hlinkClick r:id="rId6" tooltip="CSV"/>
              </a:rPr>
              <a:t>списку </a:t>
            </a:r>
            <a:r>
              <a:rPr lang="ru-RU" u="sng" dirty="0" err="1">
                <a:hlinkClick r:id="rId6" tooltip="CSV"/>
              </a:rPr>
              <a:t>розділеного</a:t>
            </a:r>
            <a:r>
              <a:rPr lang="ru-RU" u="sng" dirty="0">
                <a:hlinkClick r:id="rId6" tooltip="CSV"/>
              </a:rPr>
              <a:t> комами</a:t>
            </a:r>
            <a:r>
              <a:rPr lang="ru-RU" dirty="0"/>
              <a:t>, </a:t>
            </a:r>
            <a:r>
              <a:rPr lang="ru-RU" dirty="0" err="1"/>
              <a:t>вказаного</a:t>
            </a:r>
            <a:r>
              <a:rPr lang="ru-RU" dirty="0"/>
              <a:t> як рядок в одному </a:t>
            </a:r>
            <a:r>
              <a:rPr lang="ru-RU" dirty="0" err="1"/>
              <a:t>стовпчику</a:t>
            </a:r>
            <a:r>
              <a:rPr lang="ru-RU" dirty="0"/>
              <a:t>, в </a:t>
            </a:r>
            <a:r>
              <a:rPr lang="ru-RU" dirty="0" err="1"/>
              <a:t>окремі</a:t>
            </a:r>
            <a:r>
              <a:rPr lang="ru-RU" dirty="0"/>
              <a:t> </a:t>
            </a:r>
            <a:r>
              <a:rPr lang="ru-RU" dirty="0" err="1"/>
              <a:t>значення</a:t>
            </a:r>
            <a:r>
              <a:rPr lang="ru-RU" dirty="0"/>
              <a:t> в </a:t>
            </a:r>
            <a:r>
              <a:rPr lang="ru-RU" dirty="0" err="1"/>
              <a:t>різних</a:t>
            </a:r>
            <a:r>
              <a:rPr lang="ru-RU" dirty="0"/>
              <a:t> </a:t>
            </a:r>
            <a:r>
              <a:rPr lang="ru-RU" dirty="0" err="1"/>
              <a:t>стовпцях</a:t>
            </a:r>
            <a:r>
              <a:rPr lang="ru-RU" dirty="0"/>
              <a:t>).</a:t>
            </a:r>
          </a:p>
          <a:p>
            <a:pPr lvl="0"/>
            <a:r>
              <a:rPr lang="ru-RU" dirty="0" err="1"/>
              <a:t>Розбиття</a:t>
            </a:r>
            <a:r>
              <a:rPr lang="ru-RU" dirty="0"/>
              <a:t> </a:t>
            </a:r>
            <a:r>
              <a:rPr lang="ru-RU" dirty="0" err="1"/>
              <a:t>повторюваних</a:t>
            </a:r>
            <a:r>
              <a:rPr lang="ru-RU" dirty="0"/>
              <a:t> </a:t>
            </a:r>
            <a:r>
              <a:rPr lang="ru-RU" dirty="0" err="1"/>
              <a:t>стовпців</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14</a:t>
            </a:fld>
            <a:endParaRPr lang="ru-RU"/>
          </a:p>
        </p:txBody>
      </p:sp>
    </p:spTree>
    <p:extLst>
      <p:ext uri="{BB962C8B-B14F-4D97-AF65-F5344CB8AC3E}">
        <p14:creationId xmlns:p14="http://schemas.microsoft.com/office/powerpoint/2010/main" val="1349597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Типи</a:t>
            </a:r>
            <a:r>
              <a:rPr lang="ru-RU" dirty="0" smtClean="0"/>
              <a:t> </a:t>
            </a:r>
            <a:r>
              <a:rPr lang="ru-RU" dirty="0" err="1" smtClean="0"/>
              <a:t>перетворень</a:t>
            </a:r>
            <a:endParaRPr lang="ru-RU" dirty="0"/>
          </a:p>
        </p:txBody>
      </p:sp>
      <p:sp>
        <p:nvSpPr>
          <p:cNvPr id="3" name="Объект 2"/>
          <p:cNvSpPr>
            <a:spLocks noGrp="1"/>
          </p:cNvSpPr>
          <p:nvPr>
            <p:ph idx="1"/>
          </p:nvPr>
        </p:nvSpPr>
        <p:spPr/>
        <p:txBody>
          <a:bodyPr/>
          <a:lstStyle/>
          <a:p>
            <a:pPr lvl="0"/>
            <a:r>
              <a:rPr lang="ru-RU" dirty="0" err="1">
                <a:solidFill>
                  <a:srgbClr val="FF0000"/>
                </a:solidFill>
              </a:rPr>
              <a:t>Пошук</a:t>
            </a:r>
            <a:r>
              <a:rPr lang="ru-RU" dirty="0">
                <a:solidFill>
                  <a:srgbClr val="FF0000"/>
                </a:solidFill>
              </a:rPr>
              <a:t> та </a:t>
            </a:r>
            <a:r>
              <a:rPr lang="ru-RU" dirty="0" err="1">
                <a:solidFill>
                  <a:srgbClr val="FF0000"/>
                </a:solidFill>
              </a:rPr>
              <a:t>перевірка</a:t>
            </a:r>
            <a:r>
              <a:rPr lang="ru-RU" dirty="0">
                <a:solidFill>
                  <a:srgbClr val="FF0000"/>
                </a:solidFill>
              </a:rPr>
              <a:t> </a:t>
            </a:r>
            <a:r>
              <a:rPr lang="ru-RU" dirty="0" err="1"/>
              <a:t>відповідних</a:t>
            </a:r>
            <a:r>
              <a:rPr lang="ru-RU" dirty="0"/>
              <a:t> </a:t>
            </a:r>
            <a:r>
              <a:rPr lang="ru-RU" dirty="0" err="1"/>
              <a:t>даних</a:t>
            </a:r>
            <a:r>
              <a:rPr lang="ru-RU" dirty="0"/>
              <a:t> з </a:t>
            </a:r>
            <a:r>
              <a:rPr lang="ru-RU" dirty="0" err="1"/>
              <a:t>таблиць</a:t>
            </a:r>
            <a:r>
              <a:rPr lang="ru-RU" dirty="0"/>
              <a:t> </a:t>
            </a:r>
            <a:r>
              <a:rPr lang="ru-RU" dirty="0" err="1"/>
              <a:t>або</a:t>
            </a:r>
            <a:r>
              <a:rPr lang="ru-RU" dirty="0"/>
              <a:t> </a:t>
            </a:r>
            <a:r>
              <a:rPr lang="ru-RU" dirty="0" err="1"/>
              <a:t>реферованих</a:t>
            </a:r>
            <a:r>
              <a:rPr lang="ru-RU" dirty="0"/>
              <a:t> </a:t>
            </a:r>
            <a:r>
              <a:rPr lang="ru-RU" dirty="0" err="1"/>
              <a:t>файлів</a:t>
            </a:r>
            <a:endParaRPr lang="ru-RU" dirty="0"/>
          </a:p>
          <a:p>
            <a:pPr lvl="0"/>
            <a:r>
              <a:rPr lang="ru-RU" dirty="0" err="1"/>
              <a:t>Застосування</a:t>
            </a:r>
            <a:r>
              <a:rPr lang="ru-RU" dirty="0"/>
              <a:t> будь-</a:t>
            </a:r>
            <a:r>
              <a:rPr lang="ru-RU" dirty="0" err="1"/>
              <a:t>якої</a:t>
            </a:r>
            <a:r>
              <a:rPr lang="ru-RU" dirty="0"/>
              <a:t> </a:t>
            </a:r>
            <a:r>
              <a:rPr lang="ru-RU" dirty="0" err="1"/>
              <a:t>форми</a:t>
            </a:r>
            <a:r>
              <a:rPr lang="ru-RU" dirty="0"/>
              <a:t> </a:t>
            </a:r>
            <a:r>
              <a:rPr lang="ru-RU" dirty="0" err="1">
                <a:solidFill>
                  <a:srgbClr val="FF0000"/>
                </a:solidFill>
              </a:rPr>
              <a:t>перевірки</a:t>
            </a:r>
            <a:r>
              <a:rPr lang="ru-RU" dirty="0">
                <a:solidFill>
                  <a:srgbClr val="FF0000"/>
                </a:solidFill>
              </a:rPr>
              <a:t> </a:t>
            </a:r>
            <a:r>
              <a:rPr lang="ru-RU" dirty="0" err="1"/>
              <a:t>даних</a:t>
            </a:r>
            <a:r>
              <a:rPr lang="ru-RU" dirty="0"/>
              <a:t>; </a:t>
            </a:r>
            <a:r>
              <a:rPr lang="ru-RU" dirty="0" err="1"/>
              <a:t>невдала</a:t>
            </a:r>
            <a:r>
              <a:rPr lang="ru-RU" dirty="0"/>
              <a:t> </a:t>
            </a:r>
            <a:r>
              <a:rPr lang="ru-RU" dirty="0" err="1"/>
              <a:t>перевірка</a:t>
            </a:r>
            <a:r>
              <a:rPr lang="ru-RU" dirty="0"/>
              <a:t> </a:t>
            </a:r>
            <a:r>
              <a:rPr lang="ru-RU" dirty="0" err="1"/>
              <a:t>може</a:t>
            </a:r>
            <a:r>
              <a:rPr lang="ru-RU" dirty="0"/>
              <a:t> </a:t>
            </a:r>
            <a:r>
              <a:rPr lang="ru-RU" dirty="0" err="1"/>
              <a:t>призвести</a:t>
            </a:r>
            <a:r>
              <a:rPr lang="ru-RU" dirty="0"/>
              <a:t> до </a:t>
            </a:r>
            <a:r>
              <a:rPr lang="ru-RU" dirty="0" err="1"/>
              <a:t>повного</a:t>
            </a:r>
            <a:r>
              <a:rPr lang="ru-RU" dirty="0"/>
              <a:t> </a:t>
            </a:r>
            <a:r>
              <a:rPr lang="ru-RU" dirty="0" err="1"/>
              <a:t>відхилення</a:t>
            </a:r>
            <a:r>
              <a:rPr lang="ru-RU" dirty="0"/>
              <a:t> </a:t>
            </a:r>
            <a:r>
              <a:rPr lang="ru-RU" dirty="0" err="1"/>
              <a:t>даних</a:t>
            </a:r>
            <a:r>
              <a:rPr lang="ru-RU" dirty="0"/>
              <a:t>, </a:t>
            </a:r>
            <a:r>
              <a:rPr lang="ru-RU" dirty="0" err="1"/>
              <a:t>часткового</a:t>
            </a:r>
            <a:r>
              <a:rPr lang="ru-RU" dirty="0"/>
              <a:t> </a:t>
            </a:r>
            <a:r>
              <a:rPr lang="ru-RU" dirty="0" err="1"/>
              <a:t>відхилення</a:t>
            </a:r>
            <a:r>
              <a:rPr lang="ru-RU" dirty="0"/>
              <a:t> </a:t>
            </a:r>
            <a:r>
              <a:rPr lang="ru-RU" dirty="0" err="1"/>
              <a:t>або</a:t>
            </a:r>
            <a:r>
              <a:rPr lang="ru-RU" dirty="0"/>
              <a:t> </a:t>
            </a:r>
            <a:r>
              <a:rPr lang="ru-RU" dirty="0" err="1"/>
              <a:t>відсутності</a:t>
            </a:r>
            <a:r>
              <a:rPr lang="ru-RU" dirty="0"/>
              <a:t> </a:t>
            </a:r>
            <a:r>
              <a:rPr lang="ru-RU" dirty="0" err="1"/>
              <a:t>відмови</a:t>
            </a:r>
            <a:r>
              <a:rPr lang="ru-RU" dirty="0"/>
              <a:t> </a:t>
            </a:r>
            <a:r>
              <a:rPr lang="ru-RU" dirty="0" err="1"/>
              <a:t>взагалі</a:t>
            </a:r>
            <a:r>
              <a:rPr lang="ru-RU" dirty="0"/>
              <a:t>, і таким чином </a:t>
            </a:r>
            <a:r>
              <a:rPr lang="ru-RU" dirty="0" err="1"/>
              <a:t>ніякі</a:t>
            </a:r>
            <a:r>
              <a:rPr lang="ru-RU" dirty="0"/>
              <a:t>, </a:t>
            </a:r>
            <a:r>
              <a:rPr lang="ru-RU" dirty="0" err="1"/>
              <a:t>деякі</a:t>
            </a:r>
            <a:r>
              <a:rPr lang="ru-RU" dirty="0"/>
              <a:t> </a:t>
            </a:r>
            <a:r>
              <a:rPr lang="ru-RU" dirty="0" err="1"/>
              <a:t>або</a:t>
            </a:r>
            <a:r>
              <a:rPr lang="ru-RU" dirty="0"/>
              <a:t> </a:t>
            </a:r>
            <a:r>
              <a:rPr lang="ru-RU" dirty="0" err="1"/>
              <a:t>всі</a:t>
            </a:r>
            <a:r>
              <a:rPr lang="ru-RU" dirty="0"/>
              <a:t> </a:t>
            </a:r>
            <a:r>
              <a:rPr lang="ru-RU" dirty="0" err="1"/>
              <a:t>дані</a:t>
            </a:r>
            <a:r>
              <a:rPr lang="ru-RU" dirty="0"/>
              <a:t> не </a:t>
            </a:r>
            <a:r>
              <a:rPr lang="ru-RU" dirty="0" err="1"/>
              <a:t>передаються</a:t>
            </a:r>
            <a:r>
              <a:rPr lang="ru-RU" dirty="0"/>
              <a:t> на </a:t>
            </a:r>
            <a:r>
              <a:rPr lang="ru-RU" dirty="0" err="1"/>
              <a:t>наступний</a:t>
            </a:r>
            <a:r>
              <a:rPr lang="ru-RU" dirty="0"/>
              <a:t> </a:t>
            </a:r>
            <a:r>
              <a:rPr lang="ru-RU" dirty="0" err="1"/>
              <a:t>крок</a:t>
            </a:r>
            <a:r>
              <a:rPr lang="ru-RU" dirty="0"/>
              <a:t> </a:t>
            </a:r>
            <a:r>
              <a:rPr lang="ru-RU" dirty="0" err="1"/>
              <a:t>залежно</a:t>
            </a:r>
            <a:r>
              <a:rPr lang="ru-RU" dirty="0"/>
              <a:t> </a:t>
            </a:r>
            <a:r>
              <a:rPr lang="ru-RU" dirty="0" err="1"/>
              <a:t>від</a:t>
            </a:r>
            <a:r>
              <a:rPr lang="ru-RU" dirty="0"/>
              <a:t> </a:t>
            </a:r>
            <a:r>
              <a:rPr lang="ru-RU" dirty="0" err="1"/>
              <a:t>розробки</a:t>
            </a:r>
            <a:r>
              <a:rPr lang="ru-RU" dirty="0"/>
              <a:t> правил та </a:t>
            </a:r>
            <a:r>
              <a:rPr lang="ru-RU" dirty="0" err="1"/>
              <a:t>обробки</a:t>
            </a:r>
            <a:r>
              <a:rPr lang="ru-RU" dirty="0"/>
              <a:t> </a:t>
            </a:r>
            <a:r>
              <a:rPr lang="ru-RU" dirty="0" err="1"/>
              <a:t>винятків</a:t>
            </a:r>
            <a:r>
              <a:rPr lang="ru-RU" dirty="0"/>
              <a:t>; </a:t>
            </a:r>
            <a:r>
              <a:rPr lang="ru-RU" dirty="0" err="1"/>
              <a:t>багато</a:t>
            </a:r>
            <a:r>
              <a:rPr lang="ru-RU" dirty="0"/>
              <a:t> з </a:t>
            </a:r>
            <a:r>
              <a:rPr lang="ru-RU" dirty="0" err="1"/>
              <a:t>перерахованих</a:t>
            </a:r>
            <a:r>
              <a:rPr lang="ru-RU" dirty="0"/>
              <a:t> </a:t>
            </a:r>
            <a:r>
              <a:rPr lang="ru-RU" dirty="0" err="1"/>
              <a:t>вище</a:t>
            </a:r>
            <a:r>
              <a:rPr lang="ru-RU" dirty="0"/>
              <a:t> </a:t>
            </a:r>
            <a:r>
              <a:rPr lang="ru-RU" dirty="0" err="1"/>
              <a:t>перетворень</a:t>
            </a:r>
            <a:r>
              <a:rPr lang="ru-RU" dirty="0"/>
              <a:t> </a:t>
            </a:r>
            <a:r>
              <a:rPr lang="ru-RU" dirty="0" err="1"/>
              <a:t>можуть</a:t>
            </a:r>
            <a:r>
              <a:rPr lang="ru-RU" dirty="0"/>
              <a:t> </a:t>
            </a:r>
            <a:r>
              <a:rPr lang="ru-RU" dirty="0" err="1"/>
              <a:t>призвести</a:t>
            </a:r>
            <a:r>
              <a:rPr lang="ru-RU" dirty="0"/>
              <a:t> до </a:t>
            </a:r>
            <a:r>
              <a:rPr lang="ru-RU" dirty="0" err="1"/>
              <a:t>винятків</a:t>
            </a:r>
            <a:r>
              <a:rPr lang="ru-RU" dirty="0"/>
              <a:t>, </a:t>
            </a:r>
            <a:r>
              <a:rPr lang="ru-RU" dirty="0" err="1"/>
              <a:t>наприклад</a:t>
            </a:r>
            <a:r>
              <a:rPr lang="ru-RU" dirty="0"/>
              <a:t>, коли </a:t>
            </a:r>
            <a:r>
              <a:rPr lang="ru-RU" dirty="0" err="1"/>
              <a:t>кодовий</a:t>
            </a:r>
            <a:r>
              <a:rPr lang="ru-RU" dirty="0"/>
              <a:t> переклад </a:t>
            </a:r>
            <a:r>
              <a:rPr lang="ru-RU" dirty="0" err="1"/>
              <a:t>аналізує</a:t>
            </a:r>
            <a:r>
              <a:rPr lang="ru-RU" dirty="0"/>
              <a:t> </a:t>
            </a:r>
            <a:r>
              <a:rPr lang="ru-RU" dirty="0" err="1"/>
              <a:t>невідомий</a:t>
            </a:r>
            <a:r>
              <a:rPr lang="ru-RU" dirty="0"/>
              <a:t> код у </a:t>
            </a:r>
            <a:r>
              <a:rPr lang="ru-RU" dirty="0" err="1"/>
              <a:t>розширеному</a:t>
            </a:r>
            <a:r>
              <a:rPr lang="ru-RU" dirty="0"/>
              <a:t> </a:t>
            </a:r>
            <a:r>
              <a:rPr lang="ru-RU" dirty="0" err="1"/>
              <a:t>вигляді</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15</a:t>
            </a:fld>
            <a:endParaRPr lang="ru-RU"/>
          </a:p>
        </p:txBody>
      </p:sp>
    </p:spTree>
    <p:extLst>
      <p:ext uri="{BB962C8B-B14F-4D97-AF65-F5344CB8AC3E}">
        <p14:creationId xmlns:p14="http://schemas.microsoft.com/office/powerpoint/2010/main" val="8947595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Завантаження</a:t>
            </a:r>
            <a:endParaRPr lang="ru-RU" dirty="0"/>
          </a:p>
        </p:txBody>
      </p:sp>
      <p:sp>
        <p:nvSpPr>
          <p:cNvPr id="3" name="Объект 2"/>
          <p:cNvSpPr>
            <a:spLocks noGrp="1"/>
          </p:cNvSpPr>
          <p:nvPr>
            <p:ph idx="1"/>
          </p:nvPr>
        </p:nvSpPr>
        <p:spPr/>
        <p:txBody>
          <a:bodyPr>
            <a:normAutofit fontScale="92500" lnSpcReduction="10000"/>
          </a:bodyPr>
          <a:lstStyle/>
          <a:p>
            <a:r>
              <a:rPr lang="uk-UA" dirty="0" smtClean="0"/>
              <a:t>Фаза завантаження завантажує дані в кінцеву ціль, яка може бути простим обмеженим плоским файлом або </a:t>
            </a:r>
            <a:r>
              <a:rPr lang="uk-UA" u="sng" dirty="0" smtClean="0">
                <a:hlinkClick r:id="rId2" tooltip="Сховище даних"/>
              </a:rPr>
              <a:t>сховищем даних</a:t>
            </a:r>
            <a:r>
              <a:rPr lang="uk-UA" dirty="0" smtClean="0"/>
              <a:t>. Залежно від потреб організації, цей процес дуже різниться. </a:t>
            </a:r>
          </a:p>
          <a:p>
            <a:pPr lvl="1"/>
            <a:r>
              <a:rPr lang="uk-UA" dirty="0" smtClean="0"/>
              <a:t>Деякі сховища даних можуть перезаписувати існуючу інформацію з сукупною інформацією; оновлення витягнутих даних часто проводиться щоденно, щотижнево або щомісячно. </a:t>
            </a:r>
          </a:p>
          <a:p>
            <a:pPr lvl="1"/>
            <a:r>
              <a:rPr lang="uk-UA" dirty="0" smtClean="0"/>
              <a:t>Інші сховища даних (або навіть інші частини одного і того ж сховища даних) можуть додавати нові дані в історичну форму через регулярні інтервали, наприклад, щогодини. </a:t>
            </a:r>
          </a:p>
          <a:p>
            <a:r>
              <a:rPr lang="uk-UA" dirty="0" smtClean="0"/>
              <a:t>Час і обсяг заміни чи додавання — це вибір стратегічного дизайну залежно від наявного часу та потреб бізнесу. </a:t>
            </a:r>
          </a:p>
          <a:p>
            <a:r>
              <a:rPr lang="uk-UA" dirty="0" smtClean="0"/>
              <a:t>Більш складні системи можуть підтримувати історію та аудит усіх змін у даних, завантажених у сховище даних. </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16</a:t>
            </a:fld>
            <a:endParaRPr lang="ru-RU"/>
          </a:p>
        </p:txBody>
      </p:sp>
    </p:spTree>
    <p:extLst>
      <p:ext uri="{BB962C8B-B14F-4D97-AF65-F5344CB8AC3E}">
        <p14:creationId xmlns:p14="http://schemas.microsoft.com/office/powerpoint/2010/main" val="3542950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Реальний</a:t>
            </a:r>
            <a:r>
              <a:rPr lang="ru-RU" b="1" dirty="0"/>
              <a:t> цикл </a:t>
            </a:r>
            <a:r>
              <a:rPr lang="ru-RU" b="1" dirty="0" smtClean="0"/>
              <a:t>ETL</a:t>
            </a:r>
            <a:endParaRPr lang="ru-RU" dirty="0"/>
          </a:p>
        </p:txBody>
      </p:sp>
      <p:sp>
        <p:nvSpPr>
          <p:cNvPr id="3" name="Объект 2"/>
          <p:cNvSpPr>
            <a:spLocks noGrp="1"/>
          </p:cNvSpPr>
          <p:nvPr>
            <p:ph idx="1"/>
          </p:nvPr>
        </p:nvSpPr>
        <p:spPr/>
        <p:txBody>
          <a:bodyPr>
            <a:normAutofit fontScale="92500" lnSpcReduction="20000"/>
          </a:bodyPr>
          <a:lstStyle/>
          <a:p>
            <a:pPr lvl="0"/>
            <a:r>
              <a:rPr lang="ru-RU" dirty="0"/>
              <a:t>Початок циклу</a:t>
            </a:r>
          </a:p>
          <a:p>
            <a:pPr lvl="0"/>
            <a:r>
              <a:rPr lang="ru-RU" dirty="0" err="1"/>
              <a:t>Створення</a:t>
            </a:r>
            <a:r>
              <a:rPr lang="ru-RU" dirty="0"/>
              <a:t> </a:t>
            </a:r>
            <a:r>
              <a:rPr lang="ru-RU" dirty="0" err="1"/>
              <a:t>довідкових</a:t>
            </a:r>
            <a:r>
              <a:rPr lang="ru-RU" dirty="0"/>
              <a:t> </a:t>
            </a:r>
            <a:r>
              <a:rPr lang="ru-RU" dirty="0" err="1"/>
              <a:t>даних</a:t>
            </a:r>
            <a:endParaRPr lang="ru-RU" dirty="0"/>
          </a:p>
          <a:p>
            <a:pPr lvl="0"/>
            <a:r>
              <a:rPr lang="ru-RU" dirty="0" err="1"/>
              <a:t>Витяг</a:t>
            </a:r>
            <a:r>
              <a:rPr lang="ru-RU" dirty="0"/>
              <a:t> (з </a:t>
            </a:r>
            <a:r>
              <a:rPr lang="ru-RU" dirty="0" err="1"/>
              <a:t>джерел</a:t>
            </a:r>
            <a:r>
              <a:rPr lang="ru-RU" dirty="0"/>
              <a:t>)</a:t>
            </a:r>
          </a:p>
          <a:p>
            <a:pPr lvl="0"/>
            <a:r>
              <a:rPr lang="ru-RU" dirty="0" err="1"/>
              <a:t>Перевірка</a:t>
            </a:r>
            <a:endParaRPr lang="ru-RU" dirty="0"/>
          </a:p>
          <a:p>
            <a:pPr lvl="0"/>
            <a:r>
              <a:rPr lang="ru-RU" dirty="0" err="1"/>
              <a:t>Трансформування</a:t>
            </a:r>
            <a:r>
              <a:rPr lang="ru-RU" dirty="0"/>
              <a:t> (</a:t>
            </a:r>
            <a:r>
              <a:rPr lang="ru-RU" dirty="0" err="1"/>
              <a:t>очищення</a:t>
            </a:r>
            <a:r>
              <a:rPr lang="ru-RU" dirty="0"/>
              <a:t> </a:t>
            </a:r>
            <a:r>
              <a:rPr lang="ru-RU" dirty="0" err="1"/>
              <a:t>даних</a:t>
            </a:r>
            <a:r>
              <a:rPr lang="ru-RU" dirty="0"/>
              <a:t>, </a:t>
            </a:r>
            <a:r>
              <a:rPr lang="ru-RU" dirty="0" err="1"/>
              <a:t>застосування</a:t>
            </a:r>
            <a:r>
              <a:rPr lang="ru-RU" dirty="0"/>
              <a:t> </a:t>
            </a:r>
            <a:r>
              <a:rPr lang="ru-RU" dirty="0" err="1"/>
              <a:t>бізнес</a:t>
            </a:r>
            <a:r>
              <a:rPr lang="ru-RU" dirty="0"/>
              <a:t>-правил, </a:t>
            </a:r>
            <a:r>
              <a:rPr lang="ru-RU" dirty="0" err="1"/>
              <a:t>перевірка</a:t>
            </a:r>
            <a:r>
              <a:rPr lang="ru-RU" dirty="0"/>
              <a:t> </a:t>
            </a:r>
            <a:r>
              <a:rPr lang="ru-RU" dirty="0" err="1"/>
              <a:t>цілісності</a:t>
            </a:r>
            <a:r>
              <a:rPr lang="ru-RU" dirty="0"/>
              <a:t> </a:t>
            </a:r>
            <a:r>
              <a:rPr lang="ru-RU" dirty="0" err="1"/>
              <a:t>інформації</a:t>
            </a:r>
            <a:r>
              <a:rPr lang="ru-RU" dirty="0"/>
              <a:t>, </a:t>
            </a:r>
            <a:r>
              <a:rPr lang="ru-RU" dirty="0" err="1"/>
              <a:t>створення</a:t>
            </a:r>
            <a:r>
              <a:rPr lang="ru-RU" dirty="0"/>
              <a:t> </a:t>
            </a:r>
            <a:r>
              <a:rPr lang="ru-RU" dirty="0" err="1"/>
              <a:t>агрегатів</a:t>
            </a:r>
            <a:r>
              <a:rPr lang="ru-RU" dirty="0"/>
              <a:t> </a:t>
            </a:r>
            <a:r>
              <a:rPr lang="ru-RU" dirty="0" err="1"/>
              <a:t>або</a:t>
            </a:r>
            <a:r>
              <a:rPr lang="ru-RU" dirty="0"/>
              <a:t> </a:t>
            </a:r>
            <a:r>
              <a:rPr lang="ru-RU" dirty="0" err="1"/>
              <a:t>дезагрегації</a:t>
            </a:r>
            <a:r>
              <a:rPr lang="ru-RU" dirty="0"/>
              <a:t>)</a:t>
            </a:r>
          </a:p>
          <a:p>
            <a:pPr lvl="0"/>
            <a:r>
              <a:rPr lang="ru-RU" dirty="0" err="1"/>
              <a:t>Стадія</a:t>
            </a:r>
            <a:r>
              <a:rPr lang="ru-RU" dirty="0"/>
              <a:t> (</a:t>
            </a:r>
            <a:r>
              <a:rPr lang="ru-RU" dirty="0" err="1"/>
              <a:t>завантаження</a:t>
            </a:r>
            <a:r>
              <a:rPr lang="ru-RU" dirty="0"/>
              <a:t> в </a:t>
            </a:r>
            <a:r>
              <a:rPr lang="ru-RU" dirty="0" err="1"/>
              <a:t>таблиці</a:t>
            </a:r>
            <a:r>
              <a:rPr lang="ru-RU" dirty="0"/>
              <a:t> постановок, </a:t>
            </a:r>
            <a:r>
              <a:rPr lang="ru-RU" dirty="0" err="1"/>
              <a:t>якщо</a:t>
            </a:r>
            <a:r>
              <a:rPr lang="ru-RU" dirty="0"/>
              <a:t> </a:t>
            </a:r>
            <a:r>
              <a:rPr lang="ru-RU" dirty="0" err="1"/>
              <a:t>використовуються</a:t>
            </a:r>
            <a:r>
              <a:rPr lang="ru-RU" dirty="0"/>
              <a:t>)</a:t>
            </a:r>
          </a:p>
          <a:p>
            <a:pPr lvl="0"/>
            <a:r>
              <a:rPr lang="ru-RU" dirty="0" err="1"/>
              <a:t>Аудиторські</a:t>
            </a:r>
            <a:r>
              <a:rPr lang="ru-RU" dirty="0"/>
              <a:t> </a:t>
            </a:r>
            <a:r>
              <a:rPr lang="ru-RU" dirty="0" err="1"/>
              <a:t>звіти</a:t>
            </a:r>
            <a:r>
              <a:rPr lang="ru-RU" dirty="0"/>
              <a:t> (</a:t>
            </a:r>
            <a:r>
              <a:rPr lang="ru-RU" dirty="0" err="1"/>
              <a:t>наприклад</a:t>
            </a:r>
            <a:r>
              <a:rPr lang="ru-RU" dirty="0"/>
              <a:t>, про </a:t>
            </a:r>
            <a:r>
              <a:rPr lang="ru-RU" dirty="0" err="1"/>
              <a:t>дотримання</a:t>
            </a:r>
            <a:r>
              <a:rPr lang="ru-RU" dirty="0"/>
              <a:t> </a:t>
            </a:r>
            <a:r>
              <a:rPr lang="ru-RU" dirty="0" err="1"/>
              <a:t>ділових</a:t>
            </a:r>
            <a:r>
              <a:rPr lang="ru-RU" dirty="0"/>
              <a:t> правил, а </a:t>
            </a:r>
            <a:r>
              <a:rPr lang="ru-RU" dirty="0" err="1"/>
              <a:t>також</a:t>
            </a:r>
            <a:r>
              <a:rPr lang="ru-RU" dirty="0"/>
              <a:t> у </a:t>
            </a:r>
            <a:r>
              <a:rPr lang="ru-RU" dirty="0" err="1"/>
              <a:t>випадку</a:t>
            </a:r>
            <a:r>
              <a:rPr lang="ru-RU" dirty="0"/>
              <a:t> </a:t>
            </a:r>
            <a:r>
              <a:rPr lang="ru-RU" dirty="0" err="1"/>
              <a:t>несправності</a:t>
            </a:r>
            <a:r>
              <a:rPr lang="ru-RU" dirty="0"/>
              <a:t>, </a:t>
            </a:r>
            <a:r>
              <a:rPr lang="ru-RU" dirty="0" err="1"/>
              <a:t>допомагає</a:t>
            </a:r>
            <a:r>
              <a:rPr lang="ru-RU" dirty="0"/>
              <a:t> </a:t>
            </a:r>
            <a:r>
              <a:rPr lang="ru-RU" dirty="0" err="1"/>
              <a:t>діагностувати</a:t>
            </a:r>
            <a:r>
              <a:rPr lang="ru-RU" dirty="0"/>
              <a:t> / </a:t>
            </a:r>
            <a:r>
              <a:rPr lang="ru-RU" dirty="0" err="1"/>
              <a:t>відновлювати</a:t>
            </a:r>
            <a:r>
              <a:rPr lang="ru-RU" dirty="0"/>
              <a:t>)</a:t>
            </a:r>
          </a:p>
          <a:p>
            <a:pPr lvl="0"/>
            <a:r>
              <a:rPr lang="ru-RU" dirty="0" err="1"/>
              <a:t>Опублікування</a:t>
            </a:r>
            <a:r>
              <a:rPr lang="ru-RU" dirty="0"/>
              <a:t> (для </a:t>
            </a:r>
            <a:r>
              <a:rPr lang="ru-RU" dirty="0" err="1"/>
              <a:t>цільових</a:t>
            </a:r>
            <a:r>
              <a:rPr lang="ru-RU" dirty="0"/>
              <a:t> </a:t>
            </a:r>
            <a:r>
              <a:rPr lang="ru-RU" dirty="0" err="1"/>
              <a:t>таблиць</a:t>
            </a:r>
            <a:r>
              <a:rPr lang="ru-RU" dirty="0"/>
              <a:t>)</a:t>
            </a:r>
          </a:p>
          <a:p>
            <a:pPr lvl="0"/>
            <a:r>
              <a:rPr lang="ru-RU" dirty="0" err="1"/>
              <a:t>Архівування</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17</a:t>
            </a:fld>
            <a:endParaRPr lang="ru-RU"/>
          </a:p>
        </p:txBody>
      </p:sp>
    </p:spTree>
    <p:extLst>
      <p:ext uri="{BB962C8B-B14F-4D97-AF65-F5344CB8AC3E}">
        <p14:creationId xmlns:p14="http://schemas.microsoft.com/office/powerpoint/2010/main" val="32960531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Виклики</a:t>
            </a:r>
            <a:endParaRPr lang="ru-RU" dirty="0"/>
          </a:p>
        </p:txBody>
      </p:sp>
      <p:sp>
        <p:nvSpPr>
          <p:cNvPr id="3" name="Объект 2"/>
          <p:cNvSpPr>
            <a:spLocks noGrp="1"/>
          </p:cNvSpPr>
          <p:nvPr>
            <p:ph idx="1"/>
          </p:nvPr>
        </p:nvSpPr>
        <p:spPr>
          <a:xfrm>
            <a:off x="838200" y="1825624"/>
            <a:ext cx="10515600" cy="4639569"/>
          </a:xfrm>
        </p:spPr>
        <p:txBody>
          <a:bodyPr>
            <a:normAutofit fontScale="92500" lnSpcReduction="10000"/>
          </a:bodyPr>
          <a:lstStyle/>
          <a:p>
            <a:r>
              <a:rPr lang="uk-UA" dirty="0" smtClean="0">
                <a:solidFill>
                  <a:srgbClr val="FF0000"/>
                </a:solidFill>
              </a:rPr>
              <a:t>Складн</a:t>
            </a:r>
            <a:r>
              <a:rPr lang="uk-UA" dirty="0" smtClean="0"/>
              <a:t>ість процесів</a:t>
            </a:r>
          </a:p>
          <a:p>
            <a:r>
              <a:rPr lang="uk-UA" dirty="0" smtClean="0"/>
              <a:t>Діапазон значень даних або якість даних в операційній системі може </a:t>
            </a:r>
            <a:r>
              <a:rPr lang="uk-UA" dirty="0" smtClean="0">
                <a:solidFill>
                  <a:srgbClr val="FF0000"/>
                </a:solidFill>
              </a:rPr>
              <a:t>перевищувати очікування дизайнерів </a:t>
            </a:r>
            <a:r>
              <a:rPr lang="uk-UA" dirty="0" smtClean="0"/>
              <a:t>у процесі перевірки правильності та виконанні правил перетворення.</a:t>
            </a:r>
          </a:p>
          <a:p>
            <a:r>
              <a:rPr lang="uk-UA" dirty="0" smtClean="0"/>
              <a:t>ETL є </a:t>
            </a:r>
            <a:r>
              <a:rPr lang="uk-UA" dirty="0" smtClean="0">
                <a:solidFill>
                  <a:srgbClr val="FF0000"/>
                </a:solidFill>
              </a:rPr>
              <a:t>ключовим процесом </a:t>
            </a:r>
            <a:r>
              <a:rPr lang="uk-UA" dirty="0" smtClean="0"/>
              <a:t>для об'єднання всіх даних у стандартному, однорідному середовищі</a:t>
            </a:r>
          </a:p>
          <a:p>
            <a:r>
              <a:rPr lang="uk-UA" dirty="0" smtClean="0">
                <a:solidFill>
                  <a:srgbClr val="FF0000"/>
                </a:solidFill>
              </a:rPr>
              <a:t>Час, доступний для витягування із вихідних систем</a:t>
            </a:r>
            <a:r>
              <a:rPr lang="uk-UA" dirty="0" smtClean="0"/>
              <a:t>, може змінюватися, що може означати, що однакова кількість даних може бути оброблена за менший час. </a:t>
            </a:r>
          </a:p>
          <a:p>
            <a:r>
              <a:rPr lang="uk-UA" dirty="0" smtClean="0"/>
              <a:t>Деякі системи ETL повинні масштабувати настільки, щоб </a:t>
            </a:r>
            <a:r>
              <a:rPr lang="uk-UA" dirty="0" smtClean="0">
                <a:solidFill>
                  <a:srgbClr val="FF0000"/>
                </a:solidFill>
              </a:rPr>
              <a:t>обробляти </a:t>
            </a:r>
            <a:r>
              <a:rPr lang="uk-UA" dirty="0" err="1" smtClean="0">
                <a:solidFill>
                  <a:srgbClr val="FF0000"/>
                </a:solidFill>
              </a:rPr>
              <a:t>терабайти</a:t>
            </a:r>
            <a:r>
              <a:rPr lang="uk-UA" dirty="0" smtClean="0">
                <a:solidFill>
                  <a:srgbClr val="FF0000"/>
                </a:solidFill>
              </a:rPr>
              <a:t> даних </a:t>
            </a:r>
            <a:r>
              <a:rPr lang="uk-UA" dirty="0" smtClean="0"/>
              <a:t>для оновлення сховищ даних з десятками </a:t>
            </a:r>
            <a:r>
              <a:rPr lang="uk-UA" dirty="0" err="1" smtClean="0"/>
              <a:t>терабайтів</a:t>
            </a:r>
            <a:r>
              <a:rPr lang="uk-UA" dirty="0" smtClean="0"/>
              <a:t> даних. </a:t>
            </a:r>
            <a:endParaRPr lang="uk-UA"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18</a:t>
            </a:fld>
            <a:endParaRPr lang="ru-RU"/>
          </a:p>
        </p:txBody>
      </p:sp>
    </p:spTree>
    <p:extLst>
      <p:ext uri="{BB962C8B-B14F-4D97-AF65-F5344CB8AC3E}">
        <p14:creationId xmlns:p14="http://schemas.microsoft.com/office/powerpoint/2010/main" val="1754739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Продуктивність</a:t>
            </a:r>
            <a:endParaRPr lang="uk-UA" dirty="0"/>
          </a:p>
        </p:txBody>
      </p:sp>
      <p:sp>
        <p:nvSpPr>
          <p:cNvPr id="3" name="Объект 2"/>
          <p:cNvSpPr>
            <a:spLocks noGrp="1"/>
          </p:cNvSpPr>
          <p:nvPr>
            <p:ph idx="1"/>
          </p:nvPr>
        </p:nvSpPr>
        <p:spPr/>
        <p:txBody>
          <a:bodyPr/>
          <a:lstStyle/>
          <a:p>
            <a:r>
              <a:rPr lang="uk-UA" dirty="0" smtClean="0"/>
              <a:t>Продуктивність ETL-постачальники порівнюють свої реєстрові системи з </a:t>
            </a:r>
            <a:r>
              <a:rPr lang="uk-UA" dirty="0" smtClean="0">
                <a:solidFill>
                  <a:srgbClr val="FF0000"/>
                </a:solidFill>
              </a:rPr>
              <a:t>кількома ТБ (в </a:t>
            </a:r>
            <a:r>
              <a:rPr lang="uk-UA" dirty="0" err="1" smtClean="0">
                <a:solidFill>
                  <a:srgbClr val="FF0000"/>
                </a:solidFill>
              </a:rPr>
              <a:t>терабайтах</a:t>
            </a:r>
            <a:r>
              <a:rPr lang="uk-UA" dirty="0" smtClean="0">
                <a:solidFill>
                  <a:srgbClr val="FF0000"/>
                </a:solidFill>
              </a:rPr>
              <a:t>) на годину </a:t>
            </a:r>
            <a:r>
              <a:rPr lang="uk-UA" dirty="0" smtClean="0"/>
              <a:t>(або ~ 1 </a:t>
            </a:r>
            <a:r>
              <a:rPr lang="uk-UA" dirty="0" err="1" smtClean="0"/>
              <a:t>Гб</a:t>
            </a:r>
            <a:r>
              <a:rPr lang="uk-UA" dirty="0" smtClean="0"/>
              <a:t> в секунду) за допомогою потужних серверів з декількома процесорами, кількома жорсткими дисками, декількома </a:t>
            </a:r>
            <a:r>
              <a:rPr lang="uk-UA" dirty="0" err="1" smtClean="0"/>
              <a:t>гігабітними</a:t>
            </a:r>
            <a:r>
              <a:rPr lang="uk-UA" dirty="0" smtClean="0"/>
              <a:t> мережевими з'єднаннями та великою кількістю пам'яті. </a:t>
            </a:r>
          </a:p>
          <a:p>
            <a:r>
              <a:rPr lang="uk-UA" dirty="0" smtClean="0"/>
              <a:t>У реальному житті </a:t>
            </a:r>
            <a:r>
              <a:rPr lang="uk-UA" dirty="0" smtClean="0">
                <a:solidFill>
                  <a:srgbClr val="FF0000"/>
                </a:solidFill>
              </a:rPr>
              <a:t>найнижча частина процесу ETL </a:t>
            </a:r>
            <a:r>
              <a:rPr lang="uk-UA" dirty="0" smtClean="0"/>
              <a:t>зазвичай відбувається у фазі завантаження бази даних. </a:t>
            </a:r>
          </a:p>
          <a:p>
            <a:pPr lvl="1"/>
            <a:r>
              <a:rPr lang="uk-UA" dirty="0" smtClean="0"/>
              <a:t>Бази даних можуть виконуватися повільно, оскільки вони повинні дбати про паралелі, підтримці цілісності та індексах. </a:t>
            </a:r>
            <a:endParaRPr lang="uk-UA"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19</a:t>
            </a:fld>
            <a:endParaRPr lang="ru-RU"/>
          </a:p>
        </p:txBody>
      </p:sp>
    </p:spTree>
    <p:extLst>
      <p:ext uri="{BB962C8B-B14F-4D97-AF65-F5344CB8AC3E}">
        <p14:creationId xmlns:p14="http://schemas.microsoft.com/office/powerpoint/2010/main" val="2514706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Зміст</a:t>
            </a:r>
            <a:endParaRPr lang="ru-RU" dirty="0"/>
          </a:p>
        </p:txBody>
      </p:sp>
      <p:sp>
        <p:nvSpPr>
          <p:cNvPr id="3" name="Объект 2"/>
          <p:cNvSpPr>
            <a:spLocks noGrp="1"/>
          </p:cNvSpPr>
          <p:nvPr>
            <p:ph idx="1"/>
          </p:nvPr>
        </p:nvSpPr>
        <p:spPr/>
        <p:txBody>
          <a:bodyPr>
            <a:normAutofit/>
          </a:bodyPr>
          <a:lstStyle/>
          <a:p>
            <a:pPr marL="514350" lvl="0" indent="-514350">
              <a:buFont typeface="+mj-lt"/>
              <a:buAutoNum type="arabicPeriod"/>
            </a:pPr>
            <a:r>
              <a:rPr lang="uk-UA" dirty="0"/>
              <a:t>Спеціалізовані сховища даних. ЕTL-процес. </a:t>
            </a:r>
            <a:endParaRPr lang="ru-RU" dirty="0"/>
          </a:p>
          <a:p>
            <a:pPr marL="514350" lvl="0" indent="-514350">
              <a:buFont typeface="+mj-lt"/>
              <a:buAutoNum type="arabicPeriod"/>
            </a:pPr>
            <a:r>
              <a:rPr lang="uk-UA" dirty="0"/>
              <a:t>Сховища даних у системах підтримки прийняття рішень (СППР). Відмінності СППР та OLTP-систем. </a:t>
            </a:r>
            <a:endParaRPr lang="ru-RU" dirty="0"/>
          </a:p>
          <a:p>
            <a:pPr marL="514350" lvl="0" indent="-514350">
              <a:buFont typeface="+mj-lt"/>
              <a:buAutoNum type="arabicPeriod"/>
            </a:pPr>
            <a:r>
              <a:rPr lang="uk-UA" dirty="0" err="1"/>
              <a:t>Одноплатформені</a:t>
            </a:r>
            <a:r>
              <a:rPr lang="uk-UA" dirty="0"/>
              <a:t> та </a:t>
            </a:r>
            <a:r>
              <a:rPr lang="uk-UA" dirty="0" err="1"/>
              <a:t>кросплатформені</a:t>
            </a:r>
            <a:r>
              <a:rPr lang="uk-UA" dirty="0"/>
              <a:t> сховища даних. OLAP-системи.</a:t>
            </a:r>
            <a:endParaRPr lang="ru-RU" dirty="0"/>
          </a:p>
          <a:p>
            <a:pPr marL="514350" lvl="0" indent="-514350">
              <a:buFont typeface="+mj-lt"/>
              <a:buAutoNum type="arabicPeriod"/>
            </a:pPr>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a:t>
            </a:fld>
            <a:endParaRPr lang="ru-RU"/>
          </a:p>
        </p:txBody>
      </p:sp>
    </p:spTree>
    <p:extLst>
      <p:ext uri="{BB962C8B-B14F-4D97-AF65-F5344CB8AC3E}">
        <p14:creationId xmlns:p14="http://schemas.microsoft.com/office/powerpoint/2010/main" val="184924456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підвищення продуктивності</a:t>
            </a:r>
            <a:endParaRPr lang="uk-UA" dirty="0"/>
          </a:p>
        </p:txBody>
      </p:sp>
      <p:sp>
        <p:nvSpPr>
          <p:cNvPr id="3" name="Объект 2"/>
          <p:cNvSpPr>
            <a:spLocks noGrp="1"/>
          </p:cNvSpPr>
          <p:nvPr>
            <p:ph idx="1"/>
          </p:nvPr>
        </p:nvSpPr>
        <p:spPr/>
        <p:txBody>
          <a:bodyPr/>
          <a:lstStyle/>
          <a:p>
            <a:pPr lvl="0"/>
            <a:r>
              <a:rPr lang="uk-UA" dirty="0" smtClean="0"/>
              <a:t>Пряме виймання або метод розвантаження, коли це можливо (замість запитів до бази даних), щоб зменшити навантаження на вихідну систему при отриманні високошвидкісного виймання </a:t>
            </a:r>
          </a:p>
          <a:p>
            <a:pPr lvl="0"/>
            <a:r>
              <a:rPr lang="uk-UA" dirty="0" smtClean="0"/>
              <a:t>Більшість обробки перетворень поза межами бази даних </a:t>
            </a:r>
          </a:p>
          <a:p>
            <a:pPr lvl="0"/>
            <a:r>
              <a:rPr lang="uk-UA" dirty="0" smtClean="0"/>
              <a:t>Обмеження навантаження, коли це можливо</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20</a:t>
            </a:fld>
            <a:endParaRPr lang="ru-RU"/>
          </a:p>
        </p:txBody>
      </p:sp>
    </p:spTree>
    <p:extLst>
      <p:ext uri="{BB962C8B-B14F-4D97-AF65-F5344CB8AC3E}">
        <p14:creationId xmlns:p14="http://schemas.microsoft.com/office/powerpoint/2010/main" val="2561085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Методи</a:t>
            </a:r>
            <a:r>
              <a:rPr lang="ru-RU" dirty="0" smtClean="0"/>
              <a:t> </a:t>
            </a:r>
            <a:r>
              <a:rPr lang="ru-RU" dirty="0" err="1" smtClean="0"/>
              <a:t>підвищення</a:t>
            </a:r>
            <a:r>
              <a:rPr lang="ru-RU" dirty="0" smtClean="0"/>
              <a:t> </a:t>
            </a:r>
            <a:r>
              <a:rPr lang="ru-RU" dirty="0" err="1"/>
              <a:t>продуктивності</a:t>
            </a:r>
            <a:endParaRPr lang="ru-RU" dirty="0"/>
          </a:p>
        </p:txBody>
      </p:sp>
      <p:sp>
        <p:nvSpPr>
          <p:cNvPr id="3" name="Объект 2"/>
          <p:cNvSpPr>
            <a:spLocks noGrp="1"/>
          </p:cNvSpPr>
          <p:nvPr>
            <p:ph idx="1"/>
          </p:nvPr>
        </p:nvSpPr>
        <p:spPr>
          <a:xfrm>
            <a:off x="838200" y="1825624"/>
            <a:ext cx="10515600" cy="4665327"/>
          </a:xfrm>
        </p:spPr>
        <p:txBody>
          <a:bodyPr>
            <a:normAutofit fontScale="70000" lnSpcReduction="20000"/>
          </a:bodyPr>
          <a:lstStyle/>
          <a:p>
            <a:pPr lvl="0"/>
            <a:r>
              <a:rPr lang="uk-UA" u="sng" dirty="0" smtClean="0">
                <a:hlinkClick r:id="rId2" tooltip="Таблиця розділів (ще не написана)"/>
              </a:rPr>
              <a:t>Таблиці розділів</a:t>
            </a:r>
            <a:r>
              <a:rPr lang="uk-UA" dirty="0" smtClean="0"/>
              <a:t> (та індекси): спробуйте зберегти подібні розміри розділів (дивіться нульові значення, які можуть перекосити розділи).</a:t>
            </a:r>
          </a:p>
          <a:p>
            <a:pPr lvl="1"/>
            <a:r>
              <a:rPr lang="uk-UA" dirty="0" smtClean="0"/>
              <a:t>Проведіть всю перевірку в шасі ETL перед завантаженням: вимкніть перевірку </a:t>
            </a:r>
            <a:r>
              <a:rPr lang="uk-UA" u="sng" dirty="0" smtClean="0">
                <a:hlinkClick r:id="rId3" tooltip="Цілісність інформації"/>
              </a:rPr>
              <a:t>цілісності</a:t>
            </a:r>
            <a:r>
              <a:rPr lang="uk-UA" dirty="0" smtClean="0"/>
              <a:t> (вимкніть обмеження) у таблицях цільових баз під час завантаження</a:t>
            </a:r>
          </a:p>
          <a:p>
            <a:pPr lvl="0"/>
            <a:r>
              <a:rPr lang="uk-UA" dirty="0" smtClean="0"/>
              <a:t>Відключити </a:t>
            </a:r>
            <a:r>
              <a:rPr lang="uk-UA" u="sng" dirty="0" smtClean="0">
                <a:hlinkClick r:id="rId4" tooltip="Тригер (бази даних)"/>
              </a:rPr>
              <a:t>тригери</a:t>
            </a:r>
            <a:r>
              <a:rPr lang="uk-UA" dirty="0" smtClean="0"/>
              <a:t> (вимкнути тригер) у таблицях цільових баз під час завантаження: імітувати їх ефект як окремий крок</a:t>
            </a:r>
          </a:p>
          <a:p>
            <a:pPr lvl="0"/>
            <a:r>
              <a:rPr lang="uk-UA" dirty="0" smtClean="0"/>
              <a:t>Створення ідентифікаторів на рівні ETL (не в базі даних)</a:t>
            </a:r>
          </a:p>
          <a:p>
            <a:pPr lvl="0"/>
            <a:r>
              <a:rPr lang="uk-UA" dirty="0" smtClean="0"/>
              <a:t>Видалити </a:t>
            </a:r>
            <a:r>
              <a:rPr lang="uk-UA" u="sng" dirty="0" smtClean="0">
                <a:hlinkClick r:id="rId5" tooltip="Індекс таблиці бази даних"/>
              </a:rPr>
              <a:t>індекси</a:t>
            </a:r>
            <a:r>
              <a:rPr lang="uk-UA" dirty="0" smtClean="0"/>
              <a:t> (у таблиці або розділі) перед завантаженням — і відтворити їх після завантаження (SQL: </a:t>
            </a:r>
            <a:r>
              <a:rPr lang="uk-UA" dirty="0" err="1" smtClean="0"/>
              <a:t>drop</a:t>
            </a:r>
            <a:r>
              <a:rPr lang="uk-UA" dirty="0" smtClean="0"/>
              <a:t> </a:t>
            </a:r>
            <a:r>
              <a:rPr lang="uk-UA" dirty="0" err="1" smtClean="0"/>
              <a:t>index</a:t>
            </a:r>
            <a:r>
              <a:rPr lang="uk-UA" dirty="0" smtClean="0"/>
              <a:t>; </a:t>
            </a:r>
            <a:r>
              <a:rPr lang="uk-UA" dirty="0" err="1" smtClean="0"/>
              <a:t>create</a:t>
            </a:r>
            <a:r>
              <a:rPr lang="uk-UA" dirty="0" smtClean="0"/>
              <a:t> </a:t>
            </a:r>
            <a:r>
              <a:rPr lang="uk-UA" dirty="0" err="1" smtClean="0"/>
              <a:t>index</a:t>
            </a:r>
            <a:r>
              <a:rPr lang="uk-UA" dirty="0" smtClean="0"/>
              <a:t>)</a:t>
            </a:r>
          </a:p>
          <a:p>
            <a:pPr lvl="0"/>
            <a:r>
              <a:rPr lang="uk-UA" dirty="0" smtClean="0"/>
              <a:t>Використовуйте паралельне об'ємне навантаження, коли можливо — добре працює, коли таблиця розділена або немає індексів </a:t>
            </a:r>
          </a:p>
          <a:p>
            <a:pPr lvl="1"/>
            <a:r>
              <a:rPr lang="uk-UA" dirty="0" smtClean="0"/>
              <a:t>(Примітка: спроба здійснення паралельних навантажень в одну таблицю (розділ) зазвичай призводить до блокування — якщо не на рядках даних, то на показники)</a:t>
            </a:r>
          </a:p>
          <a:p>
            <a:pPr lvl="0"/>
            <a:r>
              <a:rPr lang="uk-UA" dirty="0" smtClean="0"/>
              <a:t>Якщо існує вимога виконувати вставки, оновлення або видалення, дізнайтеся, які рядки слід обробляти таким чином у ETL, а потім обробляти ці три операції в базі даних окремо; </a:t>
            </a:r>
          </a:p>
          <a:p>
            <a:pPr lvl="1"/>
            <a:r>
              <a:rPr lang="uk-UA" dirty="0" smtClean="0"/>
              <a:t>можна зробити масове завантаження для вставок, але оновлення та видалення зазвичай проходять через </a:t>
            </a:r>
            <a:r>
              <a:rPr lang="uk-UA" u="sng" dirty="0" smtClean="0">
                <a:hlinkClick r:id="rId6" tooltip="Прикладний програмний інтерфейс"/>
              </a:rPr>
              <a:t>API</a:t>
            </a:r>
            <a:r>
              <a:rPr lang="uk-UA" dirty="0" smtClean="0"/>
              <a:t> (за допомогою </a:t>
            </a:r>
            <a:r>
              <a:rPr lang="uk-UA" u="sng" dirty="0" smtClean="0">
                <a:hlinkClick r:id="rId7" tooltip="SQL"/>
              </a:rPr>
              <a:t>SQL</a:t>
            </a:r>
            <a:r>
              <a:rPr lang="uk-UA" dirty="0" smtClean="0"/>
              <a:t>)</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21</a:t>
            </a:fld>
            <a:endParaRPr lang="ru-RU"/>
          </a:p>
        </p:txBody>
      </p:sp>
    </p:spTree>
    <p:extLst>
      <p:ext uri="{BB962C8B-B14F-4D97-AF65-F5344CB8AC3E}">
        <p14:creationId xmlns:p14="http://schemas.microsoft.com/office/powerpoint/2010/main" val="14132854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Проблема</a:t>
            </a:r>
            <a:endParaRPr lang="ru-RU" dirty="0"/>
          </a:p>
        </p:txBody>
      </p:sp>
      <p:sp>
        <p:nvSpPr>
          <p:cNvPr id="3" name="Объект 2"/>
          <p:cNvSpPr>
            <a:spLocks noGrp="1"/>
          </p:cNvSpPr>
          <p:nvPr>
            <p:ph idx="1"/>
          </p:nvPr>
        </p:nvSpPr>
        <p:spPr/>
        <p:txBody>
          <a:bodyPr/>
          <a:lstStyle/>
          <a:p>
            <a:r>
              <a:rPr lang="uk-UA" dirty="0" smtClean="0"/>
              <a:t>дані поширюються між декількома базами даних, а обробка даних здійснюється в цих базах даних послідовно</a:t>
            </a:r>
          </a:p>
          <a:p>
            <a:r>
              <a:rPr lang="uk-UA" dirty="0" smtClean="0"/>
              <a:t>Загальне рішення — зменшити графік обробки лише на три шари: </a:t>
            </a:r>
          </a:p>
          <a:p>
            <a:pPr lvl="1"/>
            <a:r>
              <a:rPr lang="uk-UA" dirty="0" smtClean="0"/>
              <a:t>Джерела</a:t>
            </a:r>
          </a:p>
          <a:p>
            <a:pPr lvl="1"/>
            <a:r>
              <a:rPr lang="uk-UA" dirty="0" smtClean="0"/>
              <a:t>Центральний ETL шар</a:t>
            </a:r>
          </a:p>
          <a:p>
            <a:pPr lvl="1"/>
            <a:r>
              <a:rPr lang="uk-UA" dirty="0" smtClean="0"/>
              <a:t>Цілі</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22</a:t>
            </a:fld>
            <a:endParaRPr lang="ru-RU"/>
          </a:p>
        </p:txBody>
      </p:sp>
    </p:spTree>
    <p:extLst>
      <p:ext uri="{BB962C8B-B14F-4D97-AF65-F5344CB8AC3E}">
        <p14:creationId xmlns:p14="http://schemas.microsoft.com/office/powerpoint/2010/main" val="30666508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Паралельне обчислення</a:t>
            </a:r>
            <a:endParaRPr lang="uk-UA" dirty="0"/>
          </a:p>
        </p:txBody>
      </p:sp>
      <p:sp>
        <p:nvSpPr>
          <p:cNvPr id="3" name="Объект 2"/>
          <p:cNvSpPr>
            <a:spLocks noGrp="1"/>
          </p:cNvSpPr>
          <p:nvPr>
            <p:ph idx="1"/>
          </p:nvPr>
        </p:nvSpPr>
        <p:spPr/>
        <p:txBody>
          <a:bodyPr/>
          <a:lstStyle/>
          <a:p>
            <a:r>
              <a:rPr lang="uk-UA" dirty="0" smtClean="0"/>
              <a:t>Програми ETL реалізують три основні типи паралелізму: </a:t>
            </a:r>
          </a:p>
          <a:p>
            <a:pPr lvl="1"/>
            <a:r>
              <a:rPr lang="uk-UA" dirty="0" smtClean="0"/>
              <a:t>Дані: розбиваючи один послідовний файл на менші файли даних для забезпечення паралельного доступу </a:t>
            </a:r>
          </a:p>
          <a:p>
            <a:pPr lvl="1"/>
            <a:r>
              <a:rPr lang="uk-UA" dirty="0" err="1" smtClean="0"/>
              <a:t>Pipeline</a:t>
            </a:r>
            <a:r>
              <a:rPr lang="uk-UA" dirty="0" smtClean="0"/>
              <a:t>: дозволяє одночасно виконувати декілька компонентів в одному потоці даних, наприклад, шукаючи значення запису 1 одночасно з додаванням двох полів у запису 2 </a:t>
            </a:r>
          </a:p>
          <a:p>
            <a:pPr lvl="1"/>
            <a:r>
              <a:rPr lang="uk-UA" dirty="0" smtClean="0"/>
              <a:t>Компонент: одночасне проходження кількох процесів на різні потоки даних у тій самій </a:t>
            </a:r>
            <a:r>
              <a:rPr lang="uk-UA" dirty="0" err="1" smtClean="0"/>
              <a:t>джобі</a:t>
            </a:r>
            <a:r>
              <a:rPr lang="uk-UA" dirty="0" smtClean="0"/>
              <a:t>, наприклад, сортування одного вхідного файлу при видаленні дублікатів в іншому файлі </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23</a:t>
            </a:fld>
            <a:endParaRPr lang="ru-RU"/>
          </a:p>
        </p:txBody>
      </p:sp>
    </p:spTree>
    <p:extLst>
      <p:ext uri="{BB962C8B-B14F-4D97-AF65-F5344CB8AC3E}">
        <p14:creationId xmlns:p14="http://schemas.microsoft.com/office/powerpoint/2010/main" val="7465214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різниця між системами OLAP та OLTP</a:t>
            </a:r>
            <a:endParaRPr lang="ru-RU" dirty="0"/>
          </a:p>
        </p:txBody>
      </p:sp>
      <p:sp>
        <p:nvSpPr>
          <p:cNvPr id="3" name="Объект 2"/>
          <p:cNvSpPr>
            <a:spLocks noGrp="1"/>
          </p:cNvSpPr>
          <p:nvPr>
            <p:ph idx="1"/>
          </p:nvPr>
        </p:nvSpPr>
        <p:spPr/>
        <p:txBody>
          <a:bodyPr>
            <a:normAutofit lnSpcReduction="10000"/>
          </a:bodyPr>
          <a:lstStyle/>
          <a:p>
            <a:r>
              <a:rPr lang="uk-UA" dirty="0"/>
              <a:t>Аналітична обробка онлайн (OLAP) та обробка транзакцій онлайн (OLTP) – це системи обробки даних, які допомагають зберігати та аналізувати бізнес-дані. </a:t>
            </a:r>
            <a:endParaRPr lang="uk-UA" dirty="0" smtClean="0"/>
          </a:p>
          <a:p>
            <a:pPr lvl="1"/>
            <a:r>
              <a:rPr lang="uk-UA" dirty="0" smtClean="0"/>
              <a:t>Можна </a:t>
            </a:r>
            <a:r>
              <a:rPr lang="uk-UA" dirty="0"/>
              <a:t>збирати та зберігати дані з кількох джерел, таких як веб-сайти, програми, інтелектуальні лічильники та внутрішні системи. </a:t>
            </a:r>
            <a:r>
              <a:rPr lang="uk-UA" dirty="0" smtClean="0"/>
              <a:t>O</a:t>
            </a:r>
          </a:p>
          <a:p>
            <a:r>
              <a:rPr lang="uk-UA" dirty="0" smtClean="0"/>
              <a:t>LAP </a:t>
            </a:r>
            <a:r>
              <a:rPr lang="uk-UA" dirty="0"/>
              <a:t>об'єднує та групує дані, щоб ви могли аналізувати їх з різних точок зору. </a:t>
            </a:r>
            <a:endParaRPr lang="uk-UA" dirty="0" smtClean="0"/>
          </a:p>
          <a:p>
            <a:r>
              <a:rPr lang="uk-UA" dirty="0" smtClean="0"/>
              <a:t>OLTP </a:t>
            </a:r>
            <a:r>
              <a:rPr lang="uk-UA" dirty="0"/>
              <a:t>надійно та ефективно зберігає та оновлює великі обсяги </a:t>
            </a:r>
            <a:r>
              <a:rPr lang="uk-UA" dirty="0" err="1"/>
              <a:t>транзакційних</a:t>
            </a:r>
            <a:r>
              <a:rPr lang="uk-UA" dirty="0"/>
              <a:t> даних. </a:t>
            </a:r>
            <a:endParaRPr lang="uk-UA" dirty="0" smtClean="0"/>
          </a:p>
          <a:p>
            <a:r>
              <a:rPr lang="uk-UA" dirty="0" smtClean="0"/>
              <a:t>Бази </a:t>
            </a:r>
            <a:r>
              <a:rPr lang="uk-UA" dirty="0"/>
              <a:t>даних OLTP можуть бути одним із джерел даних для системи OLAP.</a:t>
            </a:r>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24</a:t>
            </a:fld>
            <a:endParaRPr lang="ru-RU"/>
          </a:p>
        </p:txBody>
      </p:sp>
    </p:spTree>
    <p:extLst>
      <p:ext uri="{BB962C8B-B14F-4D97-AF65-F5344CB8AC3E}">
        <p14:creationId xmlns:p14="http://schemas.microsoft.com/office/powerpoint/2010/main" val="3237625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схожість між системами OLAP та OLTP</a:t>
            </a:r>
            <a:endParaRPr lang="ru-RU" dirty="0"/>
          </a:p>
        </p:txBody>
      </p:sp>
      <p:sp>
        <p:nvSpPr>
          <p:cNvPr id="3" name="Объект 2"/>
          <p:cNvSpPr>
            <a:spLocks noGrp="1"/>
          </p:cNvSpPr>
          <p:nvPr>
            <p:ph idx="1"/>
          </p:nvPr>
        </p:nvSpPr>
        <p:spPr/>
        <p:txBody>
          <a:bodyPr>
            <a:normAutofit fontScale="92500" lnSpcReduction="10000"/>
          </a:bodyPr>
          <a:lstStyle/>
          <a:p>
            <a:r>
              <a:rPr lang="uk-UA" dirty="0"/>
              <a:t>Як аналітична обробка онлайн (OLAP), і обробка транзакцій онлайн (OLTP) є системи управління базами даних зберігання та обробки великих обсягів даних. </a:t>
            </a:r>
            <a:endParaRPr lang="uk-UA" dirty="0" smtClean="0"/>
          </a:p>
          <a:p>
            <a:r>
              <a:rPr lang="uk-UA" dirty="0" smtClean="0"/>
              <a:t>Для </a:t>
            </a:r>
            <a:r>
              <a:rPr lang="uk-UA" dirty="0"/>
              <a:t>безперебійної роботи їм потрібна ефективна та надійна ІТ-інфраструктура. Їх можна використовувати як для запиту існуючих даних, так і для збереження нових даних. </a:t>
            </a:r>
            <a:endParaRPr lang="uk-UA" dirty="0" smtClean="0"/>
          </a:p>
          <a:p>
            <a:r>
              <a:rPr lang="uk-UA" dirty="0" smtClean="0"/>
              <a:t>Обидві </a:t>
            </a:r>
            <a:r>
              <a:rPr lang="uk-UA" dirty="0"/>
              <a:t>системи підтримують прийняття рішень з урахуванням даних у організації. Більшість компаній використовують системи OLTP та OLAP разом для задоволення своїх вимог до бізнес-аналітики. </a:t>
            </a:r>
            <a:endParaRPr lang="uk-UA" dirty="0" smtClean="0"/>
          </a:p>
          <a:p>
            <a:r>
              <a:rPr lang="uk-UA" dirty="0" smtClean="0"/>
              <a:t>Однак </a:t>
            </a:r>
            <a:r>
              <a:rPr lang="uk-UA" dirty="0"/>
              <a:t>підхід до управління даними та його мета суттєво різняться в OLAP та OLTP.</a:t>
            </a:r>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25</a:t>
            </a:fld>
            <a:endParaRPr lang="ru-RU"/>
          </a:p>
        </p:txBody>
      </p:sp>
    </p:spTree>
    <p:extLst>
      <p:ext uri="{BB962C8B-B14F-4D97-AF65-F5344CB8AC3E}">
        <p14:creationId xmlns:p14="http://schemas.microsoft.com/office/powerpoint/2010/main" val="39354944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Ключові відмінності: OLAP та OLTP </a:t>
            </a:r>
            <a:endParaRPr lang="ru-RU" dirty="0"/>
          </a:p>
        </p:txBody>
      </p:sp>
      <p:sp>
        <p:nvSpPr>
          <p:cNvPr id="3" name="Объект 2"/>
          <p:cNvSpPr>
            <a:spLocks noGrp="1"/>
          </p:cNvSpPr>
          <p:nvPr>
            <p:ph idx="1"/>
          </p:nvPr>
        </p:nvSpPr>
        <p:spPr/>
        <p:txBody>
          <a:bodyPr>
            <a:normAutofit lnSpcReduction="10000"/>
          </a:bodyPr>
          <a:lstStyle/>
          <a:p>
            <a:r>
              <a:rPr lang="uk-UA" dirty="0"/>
              <a:t>Основна мета аналітичної обробки онлайн (OLAP) - аналіз об'єднаних даних, а основна мета обробки онлайн транзакцій (OLTP) - обробка транзакцій бази даних. </a:t>
            </a:r>
            <a:endParaRPr lang="uk-UA" dirty="0" smtClean="0"/>
          </a:p>
          <a:p>
            <a:r>
              <a:rPr lang="uk-UA" dirty="0" smtClean="0"/>
              <a:t>Ви </a:t>
            </a:r>
            <a:r>
              <a:rPr lang="uk-UA" dirty="0"/>
              <a:t>використовуєте системи OLAP для створення звітів, виконання складного аналізу даних та виявлення тенденцій, а системи OLTP – для обробки замовлень, оновлення запасів та управління рахунками клієнтів. </a:t>
            </a:r>
            <a:endParaRPr lang="uk-UA" dirty="0" smtClean="0"/>
          </a:p>
          <a:p>
            <a:r>
              <a:rPr lang="uk-UA" dirty="0" smtClean="0"/>
              <a:t>Інші </a:t>
            </a:r>
            <a:r>
              <a:rPr lang="uk-UA" dirty="0"/>
              <a:t>суттєві відмінності включають форматування даних, архітектуру даних, продуктивність та вимоги. Ми також розглянемо приклад, коли організація може використовувати OLAP, а коли – OLTP</a:t>
            </a:r>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26</a:t>
            </a:fld>
            <a:endParaRPr lang="ru-RU"/>
          </a:p>
        </p:txBody>
      </p:sp>
    </p:spTree>
    <p:extLst>
      <p:ext uri="{BB962C8B-B14F-4D97-AF65-F5344CB8AC3E}">
        <p14:creationId xmlns:p14="http://schemas.microsoft.com/office/powerpoint/2010/main" val="9192124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Форматування даних </a:t>
            </a:r>
            <a:endParaRPr lang="ru-RU" dirty="0"/>
          </a:p>
        </p:txBody>
      </p:sp>
      <p:sp>
        <p:nvSpPr>
          <p:cNvPr id="3" name="Объект 2"/>
          <p:cNvSpPr>
            <a:spLocks noGrp="1"/>
          </p:cNvSpPr>
          <p:nvPr>
            <p:ph idx="1"/>
          </p:nvPr>
        </p:nvSpPr>
        <p:spPr/>
        <p:txBody>
          <a:bodyPr/>
          <a:lstStyle/>
          <a:p>
            <a:r>
              <a:rPr lang="uk-UA" dirty="0" smtClean="0"/>
              <a:t>Системи </a:t>
            </a:r>
            <a:r>
              <a:rPr lang="uk-UA" dirty="0"/>
              <a:t>OLAP використовують багатовимірні моделі даних, тому одні й самі дані можна переглядати під різними кутами. Бази даних OLAP зберігають дані у форматі куба, де кожен вимір є окремим атрибутом даних. Кожна комірка куба є значенням або мірою перетину вимірювань. На відміну від них, системи OLTP є одновимірними та зосереджені на одному аспекті даних. Вони використовують реляційну базу даних для організації даних у таблиці. Кожен рядок таблиці представляє </a:t>
            </a:r>
            <a:r>
              <a:rPr lang="uk-UA" dirty="0" err="1"/>
              <a:t>інстанс</a:t>
            </a:r>
            <a:r>
              <a:rPr lang="uk-UA" dirty="0"/>
              <a:t> сутності, кожен стовпець – атрибут сутності.</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27</a:t>
            </a:fld>
            <a:endParaRPr lang="ru-RU"/>
          </a:p>
        </p:txBody>
      </p:sp>
    </p:spTree>
    <p:extLst>
      <p:ext uri="{BB962C8B-B14F-4D97-AF65-F5344CB8AC3E}">
        <p14:creationId xmlns:p14="http://schemas.microsoft.com/office/powerpoint/2010/main" val="22687242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Архітектура </a:t>
            </a:r>
            <a:r>
              <a:rPr lang="uk-UA" b="1" dirty="0" smtClean="0"/>
              <a:t>даних</a:t>
            </a:r>
            <a:endParaRPr lang="ru-RU" dirty="0"/>
          </a:p>
        </p:txBody>
      </p:sp>
      <p:sp>
        <p:nvSpPr>
          <p:cNvPr id="3" name="Объект 2"/>
          <p:cNvSpPr>
            <a:spLocks noGrp="1"/>
          </p:cNvSpPr>
          <p:nvPr>
            <p:ph idx="1"/>
          </p:nvPr>
        </p:nvSpPr>
        <p:spPr/>
        <p:txBody>
          <a:bodyPr>
            <a:normAutofit fontScale="92500" lnSpcReduction="10000"/>
          </a:bodyPr>
          <a:lstStyle/>
          <a:p>
            <a:r>
              <a:rPr lang="uk-UA" dirty="0" smtClean="0"/>
              <a:t>Архітектура </a:t>
            </a:r>
            <a:r>
              <a:rPr lang="uk-UA" dirty="0"/>
              <a:t>бази даних OLAP надає пріоритет операціям читання, а не запису даних. Ви можете швидко та ефективно виконувати складні запити до великих обсягів даних. Доступність є другорядною проблемою, оскільки основним варіантом використання є аналітика. З іншого боку, архітектура бази даних OLTP надає пріоритет операціям запису даних. Він оптимізований для робочих навантажень з великим обсягом запису та може оновлювати високочастотні </a:t>
            </a:r>
            <a:r>
              <a:rPr lang="uk-UA" dirty="0" err="1"/>
              <a:t>транзакційні</a:t>
            </a:r>
            <a:r>
              <a:rPr lang="uk-UA" dirty="0"/>
              <a:t> дані великого обсягу без шкоди для цілісності даних. Наприклад, якщо два клієнти купують один і той же товар одночасно, система OLTP може точно регулювати рівень запасів і при цьому віддаватиме пріоритет хронологічно першому покупцю, якщо товар виявляється останнім на складі. Доступність є високим пріоритетом і зазвичай досягається за рахунок багаторазового резервного копіювання даних.</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28</a:t>
            </a:fld>
            <a:endParaRPr lang="ru-RU"/>
          </a:p>
        </p:txBody>
      </p:sp>
    </p:spTree>
    <p:extLst>
      <p:ext uri="{BB962C8B-B14F-4D97-AF65-F5344CB8AC3E}">
        <p14:creationId xmlns:p14="http://schemas.microsoft.com/office/powerpoint/2010/main" val="3669766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Продуктивність </a:t>
            </a:r>
            <a:endParaRPr lang="ru-RU" dirty="0"/>
          </a:p>
        </p:txBody>
      </p:sp>
      <p:sp>
        <p:nvSpPr>
          <p:cNvPr id="3" name="Объект 2"/>
          <p:cNvSpPr>
            <a:spLocks noGrp="1"/>
          </p:cNvSpPr>
          <p:nvPr>
            <p:ph idx="1"/>
          </p:nvPr>
        </p:nvSpPr>
        <p:spPr/>
        <p:txBody>
          <a:bodyPr>
            <a:normAutofit/>
          </a:bodyPr>
          <a:lstStyle/>
          <a:p>
            <a:r>
              <a:rPr lang="uk-UA" dirty="0" smtClean="0"/>
              <a:t>Час </a:t>
            </a:r>
            <a:r>
              <a:rPr lang="uk-UA" dirty="0"/>
              <a:t>обробки OLAP може змінюватись від хвилин до годин залежно від типу та обсягу аналізованих даних. Щоб оновити базу даних OLAP, ви періодично обробляєте дані великими партіями, а потім одразу завантажуєте пакет у систему. Частота оновлення даних також залежить від системи: від щоденного до щотижневого або навіть щомісячного. На відміну від цього час обробки OLTP вимірюється в </a:t>
            </a:r>
            <a:r>
              <a:rPr lang="uk-UA" dirty="0" err="1"/>
              <a:t>мілісекундах</a:t>
            </a:r>
            <a:r>
              <a:rPr lang="uk-UA" dirty="0"/>
              <a:t> або менше. Бази даних OLTP управляють оновленнями баз даних у реальному часі. Оновлення швидкі, короткі та </a:t>
            </a:r>
            <a:r>
              <a:rPr lang="uk-UA" dirty="0" err="1"/>
              <a:t>ініціюються</a:t>
            </a:r>
            <a:r>
              <a:rPr lang="uk-UA" dirty="0"/>
              <a:t> вами чи вашими користувачами. Часто використовується потокове оброблення замість пакетної. </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29</a:t>
            </a:fld>
            <a:endParaRPr lang="ru-RU"/>
          </a:p>
        </p:txBody>
      </p:sp>
    </p:spTree>
    <p:extLst>
      <p:ext uri="{BB962C8B-B14F-4D97-AF65-F5344CB8AC3E}">
        <p14:creationId xmlns:p14="http://schemas.microsoft.com/office/powerpoint/2010/main" val="4093795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Сховище даних</a:t>
            </a:r>
            <a:endParaRPr lang="ru-RU" dirty="0"/>
          </a:p>
        </p:txBody>
      </p:sp>
      <p:sp>
        <p:nvSpPr>
          <p:cNvPr id="3" name="Объект 2"/>
          <p:cNvSpPr>
            <a:spLocks noGrp="1"/>
          </p:cNvSpPr>
          <p:nvPr>
            <p:ph idx="1"/>
          </p:nvPr>
        </p:nvSpPr>
        <p:spPr/>
        <p:txBody>
          <a:bodyPr>
            <a:normAutofit fontScale="92500" lnSpcReduction="10000"/>
          </a:bodyPr>
          <a:lstStyle/>
          <a:p>
            <a:r>
              <a:rPr lang="uk-UA" b="1" dirty="0"/>
              <a:t>Сховище даних</a:t>
            </a:r>
            <a:r>
              <a:rPr lang="uk-UA" dirty="0"/>
              <a:t> (</a:t>
            </a:r>
            <a:r>
              <a:rPr lang="uk-UA" u="sng" dirty="0" err="1">
                <a:hlinkClick r:id="rId2" tooltip="Англійська мова"/>
              </a:rPr>
              <a:t>англ</a:t>
            </a:r>
            <a:r>
              <a:rPr lang="uk-UA" u="sng" dirty="0">
                <a:hlinkClick r:id="rId2" tooltip="Англійська мова"/>
              </a:rPr>
              <a:t>.</a:t>
            </a:r>
            <a:r>
              <a:rPr lang="uk-UA" dirty="0"/>
              <a:t> </a:t>
            </a:r>
            <a:r>
              <a:rPr lang="ru-RU" i="1" dirty="0" err="1"/>
              <a:t>data</a:t>
            </a:r>
            <a:r>
              <a:rPr lang="ru-RU" i="1" dirty="0"/>
              <a:t> </a:t>
            </a:r>
            <a:r>
              <a:rPr lang="ru-RU" i="1" dirty="0" err="1"/>
              <a:t>warehouse</a:t>
            </a:r>
            <a:r>
              <a:rPr lang="uk-UA" dirty="0"/>
              <a:t>)</a:t>
            </a:r>
            <a:r>
              <a:rPr lang="ru-RU" dirty="0"/>
              <a:t> </a:t>
            </a:r>
            <a:r>
              <a:rPr lang="uk-UA" dirty="0"/>
              <a:t>— предметно орієнтований, інтегрований, незмінний набір даних, що підтримує хронологію і здатний бути комплексним джерелом достовірної інформації для оперативного аналізу та прийняття рішень. </a:t>
            </a:r>
            <a:endParaRPr lang="uk-UA" dirty="0" smtClean="0"/>
          </a:p>
          <a:p>
            <a:r>
              <a:rPr lang="ru-RU" dirty="0" smtClean="0"/>
              <a:t>В </a:t>
            </a:r>
            <a:r>
              <a:rPr lang="ru-RU" dirty="0" err="1"/>
              <a:t>основі</a:t>
            </a:r>
            <a:r>
              <a:rPr lang="ru-RU" dirty="0"/>
              <a:t> </a:t>
            </a:r>
            <a:r>
              <a:rPr lang="ru-RU" dirty="0" err="1"/>
              <a:t>концепції</a:t>
            </a:r>
            <a:r>
              <a:rPr lang="ru-RU" dirty="0"/>
              <a:t> </a:t>
            </a:r>
            <a:r>
              <a:rPr lang="ru-RU" dirty="0" err="1"/>
              <a:t>сховища</a:t>
            </a:r>
            <a:r>
              <a:rPr lang="ru-RU" dirty="0"/>
              <a:t> </a:t>
            </a:r>
            <a:r>
              <a:rPr lang="ru-RU" dirty="0" err="1"/>
              <a:t>даних</a:t>
            </a:r>
            <a:r>
              <a:rPr lang="ru-RU" dirty="0"/>
              <a:t> (СД) </a:t>
            </a:r>
            <a:r>
              <a:rPr lang="ru-RU" dirty="0" err="1"/>
              <a:t>лежить</a:t>
            </a:r>
            <a:r>
              <a:rPr lang="ru-RU" dirty="0"/>
              <a:t> </a:t>
            </a:r>
            <a:r>
              <a:rPr lang="ru-RU" dirty="0" err="1"/>
              <a:t>розподіл</a:t>
            </a:r>
            <a:r>
              <a:rPr lang="ru-RU" dirty="0"/>
              <a:t> </a:t>
            </a:r>
            <a:r>
              <a:rPr lang="ru-RU" dirty="0" err="1"/>
              <a:t>інформації</a:t>
            </a:r>
            <a:r>
              <a:rPr lang="ru-RU" dirty="0"/>
              <a:t>, </a:t>
            </a:r>
            <a:r>
              <a:rPr lang="ru-RU" dirty="0" err="1"/>
              <a:t>що</a:t>
            </a:r>
            <a:r>
              <a:rPr lang="ru-RU" dirty="0"/>
              <a:t> </a:t>
            </a:r>
            <a:r>
              <a:rPr lang="ru-RU" dirty="0" err="1"/>
              <a:t>використовують</a:t>
            </a:r>
            <a:r>
              <a:rPr lang="ru-RU" dirty="0"/>
              <a:t> в системах </a:t>
            </a:r>
            <a:r>
              <a:rPr lang="ru-RU" dirty="0" err="1"/>
              <a:t>оперативної</a:t>
            </a:r>
            <a:r>
              <a:rPr lang="ru-RU" dirty="0"/>
              <a:t> </a:t>
            </a:r>
            <a:r>
              <a:rPr lang="ru-RU" dirty="0" err="1"/>
              <a:t>обробки</a:t>
            </a:r>
            <a:r>
              <a:rPr lang="ru-RU" dirty="0"/>
              <a:t> </a:t>
            </a:r>
            <a:r>
              <a:rPr lang="ru-RU" dirty="0" err="1"/>
              <a:t>даних</a:t>
            </a:r>
            <a:r>
              <a:rPr lang="ru-RU" dirty="0"/>
              <a:t> (</a:t>
            </a:r>
            <a:r>
              <a:rPr lang="ru-RU" u="sng" dirty="0">
                <a:hlinkClick r:id="rId3" tooltip="OLTP"/>
              </a:rPr>
              <a:t>OLTP</a:t>
            </a:r>
            <a:r>
              <a:rPr lang="ru-RU" dirty="0"/>
              <a:t>) і в системах </a:t>
            </a:r>
            <a:r>
              <a:rPr lang="ru-RU" dirty="0" err="1"/>
              <a:t>підтримки</a:t>
            </a:r>
            <a:r>
              <a:rPr lang="ru-RU" dirty="0"/>
              <a:t> </a:t>
            </a:r>
            <a:r>
              <a:rPr lang="ru-RU" dirty="0" err="1"/>
              <a:t>прийняття</a:t>
            </a:r>
            <a:r>
              <a:rPr lang="ru-RU" dirty="0"/>
              <a:t> </a:t>
            </a:r>
            <a:r>
              <a:rPr lang="ru-RU" dirty="0" err="1"/>
              <a:t>рішень</a:t>
            </a:r>
            <a:r>
              <a:rPr lang="ru-RU" dirty="0"/>
              <a:t> (</a:t>
            </a:r>
            <a:r>
              <a:rPr lang="ru-RU" u="sng" dirty="0">
                <a:hlinkClick r:id="rId4" tooltip="Системи підтримки рішень"/>
              </a:rPr>
              <a:t>СППР</a:t>
            </a:r>
            <a:r>
              <a:rPr lang="ru-RU" dirty="0"/>
              <a:t>). </a:t>
            </a:r>
            <a:endParaRPr lang="ru-RU" dirty="0" smtClean="0"/>
          </a:p>
          <a:p>
            <a:r>
              <a:rPr lang="ru-RU" dirty="0" err="1" smtClean="0"/>
              <a:t>Такий</a:t>
            </a:r>
            <a:r>
              <a:rPr lang="ru-RU" dirty="0" smtClean="0"/>
              <a:t> </a:t>
            </a:r>
            <a:r>
              <a:rPr lang="ru-RU" dirty="0" err="1"/>
              <a:t>розподіл</a:t>
            </a:r>
            <a:r>
              <a:rPr lang="ru-RU" dirty="0"/>
              <a:t> </a:t>
            </a:r>
            <a:r>
              <a:rPr lang="ru-RU" dirty="0" err="1"/>
              <a:t>дозволяє</a:t>
            </a:r>
            <a:r>
              <a:rPr lang="ru-RU" dirty="0"/>
              <a:t> </a:t>
            </a:r>
            <a:r>
              <a:rPr lang="ru-RU" dirty="0" err="1"/>
              <a:t>оптимізувати</a:t>
            </a:r>
            <a:r>
              <a:rPr lang="ru-RU" dirty="0"/>
              <a:t> як </a:t>
            </a:r>
            <a:r>
              <a:rPr lang="ru-RU" dirty="0" err="1"/>
              <a:t>структури</a:t>
            </a:r>
            <a:r>
              <a:rPr lang="ru-RU" dirty="0"/>
              <a:t> </a:t>
            </a:r>
            <a:r>
              <a:rPr lang="ru-RU" dirty="0" err="1"/>
              <a:t>даних</a:t>
            </a:r>
            <a:r>
              <a:rPr lang="ru-RU" dirty="0"/>
              <a:t> оперативного </a:t>
            </a:r>
            <a:r>
              <a:rPr lang="ru-RU" dirty="0" err="1"/>
              <a:t>зберігання</a:t>
            </a:r>
            <a:r>
              <a:rPr lang="ru-RU" dirty="0"/>
              <a:t> для </a:t>
            </a:r>
            <a:r>
              <a:rPr lang="ru-RU" dirty="0" err="1"/>
              <a:t>виконання</a:t>
            </a:r>
            <a:r>
              <a:rPr lang="ru-RU" dirty="0"/>
              <a:t> </a:t>
            </a:r>
            <a:r>
              <a:rPr lang="ru-RU" dirty="0" err="1"/>
              <a:t>операцій</a:t>
            </a:r>
            <a:r>
              <a:rPr lang="ru-RU" dirty="0"/>
              <a:t> </a:t>
            </a:r>
            <a:r>
              <a:rPr lang="ru-RU" dirty="0" err="1"/>
              <a:t>введення</a:t>
            </a:r>
            <a:r>
              <a:rPr lang="ru-RU" dirty="0"/>
              <a:t>, </a:t>
            </a:r>
            <a:r>
              <a:rPr lang="ru-RU" dirty="0" err="1"/>
              <a:t>модифікації</a:t>
            </a:r>
            <a:r>
              <a:rPr lang="ru-RU" dirty="0"/>
              <a:t>, </a:t>
            </a:r>
            <a:r>
              <a:rPr lang="ru-RU" dirty="0" err="1"/>
              <a:t>знищення</a:t>
            </a:r>
            <a:r>
              <a:rPr lang="ru-RU" dirty="0"/>
              <a:t> та </a:t>
            </a:r>
            <a:r>
              <a:rPr lang="ru-RU" dirty="0" err="1"/>
              <a:t>пошуку</a:t>
            </a:r>
            <a:r>
              <a:rPr lang="ru-RU" dirty="0"/>
              <a:t>, так і </a:t>
            </a:r>
            <a:r>
              <a:rPr lang="ru-RU" dirty="0" err="1"/>
              <a:t>структури</a:t>
            </a:r>
            <a:r>
              <a:rPr lang="ru-RU" dirty="0"/>
              <a:t> </a:t>
            </a:r>
            <a:r>
              <a:rPr lang="ru-RU" dirty="0" err="1"/>
              <a:t>даних</a:t>
            </a:r>
            <a:r>
              <a:rPr lang="ru-RU" dirty="0"/>
              <a:t>, </a:t>
            </a:r>
            <a:r>
              <a:rPr lang="ru-RU" dirty="0" err="1"/>
              <a:t>що</a:t>
            </a:r>
            <a:r>
              <a:rPr lang="ru-RU" dirty="0"/>
              <a:t> </a:t>
            </a:r>
            <a:r>
              <a:rPr lang="ru-RU" dirty="0" err="1"/>
              <a:t>використовуються</a:t>
            </a:r>
            <a:r>
              <a:rPr lang="ru-RU" dirty="0"/>
              <a:t> для </a:t>
            </a:r>
            <a:r>
              <a:rPr lang="ru-RU" dirty="0" err="1"/>
              <a:t>аналізу</a:t>
            </a:r>
            <a:r>
              <a:rPr lang="ru-RU" dirty="0"/>
              <a:t>. В СППР </a:t>
            </a:r>
            <a:r>
              <a:rPr lang="ru-RU" dirty="0" err="1"/>
              <a:t>ці</a:t>
            </a:r>
            <a:r>
              <a:rPr lang="ru-RU" dirty="0"/>
              <a:t> два </a:t>
            </a:r>
            <a:r>
              <a:rPr lang="ru-RU" dirty="0" err="1"/>
              <a:t>типи</a:t>
            </a:r>
            <a:r>
              <a:rPr lang="ru-RU" dirty="0"/>
              <a:t> </a:t>
            </a:r>
            <a:r>
              <a:rPr lang="ru-RU" dirty="0" err="1"/>
              <a:t>даних</a:t>
            </a:r>
            <a:r>
              <a:rPr lang="ru-RU" dirty="0"/>
              <a:t> </a:t>
            </a:r>
            <a:r>
              <a:rPr lang="ru-RU" dirty="0" err="1"/>
              <a:t>називаються</a:t>
            </a:r>
            <a:r>
              <a:rPr lang="ru-RU" dirty="0"/>
              <a:t> </a:t>
            </a:r>
            <a:r>
              <a:rPr lang="ru-RU" dirty="0" err="1"/>
              <a:t>відповідно</a:t>
            </a:r>
            <a:r>
              <a:rPr lang="ru-RU" dirty="0"/>
              <a:t> </a:t>
            </a:r>
            <a:r>
              <a:rPr lang="ru-RU" dirty="0" err="1"/>
              <a:t>оперативними</a:t>
            </a:r>
            <a:r>
              <a:rPr lang="ru-RU" dirty="0"/>
              <a:t> </a:t>
            </a:r>
            <a:r>
              <a:rPr lang="ru-RU" dirty="0" err="1"/>
              <a:t>джерелами</a:t>
            </a:r>
            <a:r>
              <a:rPr lang="ru-RU" dirty="0"/>
              <a:t> </a:t>
            </a:r>
            <a:r>
              <a:rPr lang="ru-RU" dirty="0" err="1"/>
              <a:t>даних</a:t>
            </a:r>
            <a:r>
              <a:rPr lang="ru-RU" dirty="0"/>
              <a:t> (ОДД) та </a:t>
            </a:r>
            <a:r>
              <a:rPr lang="ru-RU" dirty="0" err="1"/>
              <a:t>сховищем</a:t>
            </a:r>
            <a:r>
              <a:rPr lang="ru-RU" dirty="0"/>
              <a:t> </a:t>
            </a:r>
            <a:r>
              <a:rPr lang="ru-RU" dirty="0" err="1"/>
              <a:t>даних</a:t>
            </a:r>
            <a:r>
              <a:rPr lang="ru-RU" dirty="0"/>
              <a:t>. </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a:t>
            </a:fld>
            <a:endParaRPr lang="ru-RU"/>
          </a:p>
        </p:txBody>
      </p:sp>
    </p:spTree>
    <p:extLst>
      <p:ext uri="{BB962C8B-B14F-4D97-AF65-F5344CB8AC3E}">
        <p14:creationId xmlns:p14="http://schemas.microsoft.com/office/powerpoint/2010/main" val="21035935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Інструменти</a:t>
            </a:r>
            <a:endParaRPr lang="ru-RU" dirty="0"/>
          </a:p>
        </p:txBody>
      </p:sp>
      <p:sp>
        <p:nvSpPr>
          <p:cNvPr id="3" name="Объект 2"/>
          <p:cNvSpPr>
            <a:spLocks noGrp="1"/>
          </p:cNvSpPr>
          <p:nvPr>
            <p:ph idx="1"/>
          </p:nvPr>
        </p:nvSpPr>
        <p:spPr>
          <a:xfrm>
            <a:off x="838200" y="1825624"/>
            <a:ext cx="10515600" cy="4530725"/>
          </a:xfrm>
        </p:spPr>
        <p:txBody>
          <a:bodyPr>
            <a:normAutofit fontScale="85000" lnSpcReduction="20000"/>
          </a:bodyPr>
          <a:lstStyle/>
          <a:p>
            <a:r>
              <a:rPr lang="uk-UA" dirty="0" smtClean="0"/>
              <a:t>Використовуючи встановлену ETL-схему, можна збільшити шанси досягнення кращого підключення та </a:t>
            </a:r>
            <a:r>
              <a:rPr lang="uk-UA" u="sng" dirty="0" smtClean="0">
                <a:hlinkClick r:id="rId2" tooltip="Масштабовність"/>
              </a:rPr>
              <a:t>масштабованості</a:t>
            </a:r>
            <a:r>
              <a:rPr lang="uk-UA" dirty="0" smtClean="0"/>
              <a:t>. Хороший інструмент ETL повинен мати можливість спілкуватися з багатьма різними </a:t>
            </a:r>
            <a:r>
              <a:rPr lang="uk-UA" u="sng" dirty="0" smtClean="0">
                <a:hlinkClick r:id="rId3" tooltip="Реляційна база даних"/>
              </a:rPr>
              <a:t>реляційними базами даних</a:t>
            </a:r>
            <a:r>
              <a:rPr lang="uk-UA" dirty="0" smtClean="0"/>
              <a:t> і прочитати різні формати файлів, які використовуються в організації. </a:t>
            </a:r>
          </a:p>
          <a:p>
            <a:r>
              <a:rPr lang="uk-UA" dirty="0" smtClean="0"/>
              <a:t>Інструменти ETL почали мігрувати в </a:t>
            </a:r>
            <a:r>
              <a:rPr lang="uk-UA" u="sng" dirty="0" smtClean="0">
                <a:hlinkClick r:id="rId4" tooltip="Інтеграція корпоративних програм (ще не написана)"/>
              </a:rPr>
              <a:t>Інтеграцію корпоративних програм</a:t>
            </a:r>
            <a:r>
              <a:rPr lang="uk-UA" u="sng" baseline="30000" dirty="0" smtClean="0">
                <a:hlinkClick r:id="rId5" tooltip="en:Enterprise application integration"/>
              </a:rPr>
              <a:t>]</a:t>
            </a:r>
            <a:r>
              <a:rPr lang="uk-UA" dirty="0" smtClean="0"/>
              <a:t> або навіть в </a:t>
            </a:r>
            <a:r>
              <a:rPr lang="uk-UA" u="sng" dirty="0" smtClean="0">
                <a:hlinkClick r:id="rId6" tooltip="Інтеграційна шина даних"/>
              </a:rPr>
              <a:t>Інтеграційну шину даних</a:t>
            </a:r>
            <a:r>
              <a:rPr lang="uk-UA" dirty="0" smtClean="0"/>
              <a:t>, які зараз охоплюють значно більше, ніж просто виймання, перетворення та завантаження даних. </a:t>
            </a:r>
          </a:p>
          <a:p>
            <a:r>
              <a:rPr lang="uk-UA" dirty="0" smtClean="0"/>
              <a:t>Багато постачальників ETL тепер мають </a:t>
            </a:r>
            <a:r>
              <a:rPr lang="uk-UA" u="sng" dirty="0" smtClean="0">
                <a:hlinkClick r:id="rId7" tooltip="Профіль даних"/>
              </a:rPr>
              <a:t>профілі даних</a:t>
            </a:r>
            <a:r>
              <a:rPr lang="uk-UA" dirty="0" smtClean="0"/>
              <a:t>, </a:t>
            </a:r>
            <a:r>
              <a:rPr lang="uk-UA" u="sng" dirty="0" smtClean="0">
                <a:hlinkClick r:id="rId8" tooltip="Якість даних (ще не написана)"/>
              </a:rPr>
              <a:t>якість даних</a:t>
            </a:r>
            <a:r>
              <a:rPr lang="uk-UA" dirty="0" smtClean="0"/>
              <a:t> та можливості </a:t>
            </a:r>
            <a:r>
              <a:rPr lang="uk-UA" u="sng" dirty="0" smtClean="0">
                <a:hlinkClick r:id="rId9" tooltip="Метадані"/>
              </a:rPr>
              <a:t>метаданих</a:t>
            </a:r>
            <a:r>
              <a:rPr lang="uk-UA" dirty="0" smtClean="0"/>
              <a:t>. Звичайне використання для інструментів ETL включає перетворення файлів CSV у формат, який можна зчитувати реляційними базами даних. </a:t>
            </a:r>
          </a:p>
          <a:p>
            <a:r>
              <a:rPr lang="uk-UA" dirty="0" smtClean="0"/>
              <a:t>Типовий переклад мільйонів записів полегшує ETL інструменти, які дозволяють користувачам вводити канали / файли даних </a:t>
            </a:r>
            <a:r>
              <a:rPr lang="uk-UA" dirty="0" err="1" smtClean="0"/>
              <a:t>csv</a:t>
            </a:r>
            <a:r>
              <a:rPr lang="uk-UA" dirty="0" smtClean="0"/>
              <a:t> і імпортувати їх у базу даних з якнайменш можливою кількістю коду.</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30</a:t>
            </a:fld>
            <a:endParaRPr lang="ru-RU"/>
          </a:p>
        </p:txBody>
      </p:sp>
    </p:spTree>
    <p:extLst>
      <p:ext uri="{BB962C8B-B14F-4D97-AF65-F5344CB8AC3E}">
        <p14:creationId xmlns:p14="http://schemas.microsoft.com/office/powerpoint/2010/main" val="39129251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err="1"/>
              <a:t>Технологія</a:t>
            </a:r>
            <a:r>
              <a:rPr lang="ru-RU" b="1" dirty="0"/>
              <a:t> </a:t>
            </a:r>
            <a:r>
              <a:rPr lang="ru-RU" b="1" dirty="0" err="1"/>
              <a:t>аналітичної</a:t>
            </a:r>
            <a:r>
              <a:rPr lang="ru-RU" b="1" dirty="0"/>
              <a:t> </a:t>
            </a:r>
            <a:r>
              <a:rPr lang="ru-RU" b="1" dirty="0" err="1"/>
              <a:t>обробки</a:t>
            </a:r>
            <a:r>
              <a:rPr lang="ru-RU" b="1" dirty="0"/>
              <a:t> </a:t>
            </a:r>
            <a:r>
              <a:rPr lang="ru-RU" b="1" dirty="0" err="1"/>
              <a:t>даних</a:t>
            </a:r>
            <a:r>
              <a:rPr lang="ru-RU" b="1" dirty="0"/>
              <a:t> в реальному </a:t>
            </a:r>
            <a:r>
              <a:rPr lang="ru-RU" b="1" dirty="0" err="1"/>
              <a:t>часі</a:t>
            </a:r>
            <a:r>
              <a:rPr lang="ru-RU" b="1" dirty="0"/>
              <a:t> </a:t>
            </a:r>
            <a:r>
              <a:rPr lang="en-US" b="1" dirty="0" smtClean="0"/>
              <a:t>OLAP</a:t>
            </a:r>
            <a:endParaRPr lang="ru-RU" dirty="0"/>
          </a:p>
        </p:txBody>
      </p:sp>
      <p:sp>
        <p:nvSpPr>
          <p:cNvPr id="3" name="Объект 2"/>
          <p:cNvSpPr>
            <a:spLocks noGrp="1"/>
          </p:cNvSpPr>
          <p:nvPr>
            <p:ph idx="1"/>
          </p:nvPr>
        </p:nvSpPr>
        <p:spPr/>
        <p:txBody>
          <a:bodyPr/>
          <a:lstStyle/>
          <a:p>
            <a:r>
              <a:rPr lang="en-US" i="1" dirty="0" smtClean="0"/>
              <a:t>OLAP </a:t>
            </a:r>
            <a:r>
              <a:rPr lang="ru-RU" dirty="0"/>
              <a:t>(</a:t>
            </a:r>
            <a:r>
              <a:rPr lang="en-US" dirty="0"/>
              <a:t>On</a:t>
            </a:r>
            <a:r>
              <a:rPr lang="ru-RU" dirty="0"/>
              <a:t>-</a:t>
            </a:r>
            <a:r>
              <a:rPr lang="en-US" dirty="0"/>
              <a:t>Line Analytical Processing</a:t>
            </a:r>
            <a:r>
              <a:rPr lang="ru-RU" dirty="0"/>
              <a:t>) є </a:t>
            </a:r>
            <a:r>
              <a:rPr lang="ru-RU" dirty="0" err="1"/>
              <a:t>ключовим</a:t>
            </a:r>
            <a:r>
              <a:rPr lang="ru-RU" dirty="0"/>
              <a:t> компонентом </a:t>
            </a:r>
            <a:r>
              <a:rPr lang="ru-RU" dirty="0" err="1"/>
              <a:t>організації</a:t>
            </a:r>
            <a:r>
              <a:rPr lang="ru-RU" dirty="0"/>
              <a:t> </a:t>
            </a:r>
            <a:r>
              <a:rPr lang="ru-RU" dirty="0" err="1"/>
              <a:t>сховищ</a:t>
            </a:r>
            <a:r>
              <a:rPr lang="ru-RU" dirty="0"/>
              <a:t> </a:t>
            </a:r>
            <a:r>
              <a:rPr lang="ru-RU" dirty="0" err="1"/>
              <a:t>даних</a:t>
            </a:r>
            <a:r>
              <a:rPr lang="ru-RU" dirty="0"/>
              <a:t>. </a:t>
            </a:r>
            <a:endParaRPr lang="ru-RU" dirty="0" smtClean="0"/>
          </a:p>
          <a:p>
            <a:pPr lvl="1"/>
            <a:r>
              <a:rPr lang="ru-RU" dirty="0" err="1" smtClean="0"/>
              <a:t>Ця</a:t>
            </a:r>
            <a:r>
              <a:rPr lang="ru-RU" dirty="0" smtClean="0"/>
              <a:t> </a:t>
            </a:r>
            <a:r>
              <a:rPr lang="ru-RU" dirty="0" err="1"/>
              <a:t>технологія</a:t>
            </a:r>
            <a:r>
              <a:rPr lang="ru-RU" dirty="0"/>
              <a:t> заснована на </a:t>
            </a:r>
            <a:r>
              <a:rPr lang="ru-RU" dirty="0" err="1"/>
              <a:t>побудові</a:t>
            </a:r>
            <a:r>
              <a:rPr lang="ru-RU" dirty="0"/>
              <a:t> і </a:t>
            </a:r>
            <a:r>
              <a:rPr lang="ru-RU" dirty="0" err="1"/>
              <a:t>візуалізації</a:t>
            </a:r>
            <a:r>
              <a:rPr lang="ru-RU" dirty="0"/>
              <a:t> </a:t>
            </a:r>
            <a:r>
              <a:rPr lang="ru-RU" dirty="0" err="1"/>
              <a:t>багатовимірних</a:t>
            </a:r>
            <a:r>
              <a:rPr lang="ru-RU" dirty="0"/>
              <a:t> </a:t>
            </a:r>
            <a:r>
              <a:rPr lang="ru-RU" dirty="0" err="1"/>
              <a:t>кубів</a:t>
            </a:r>
            <a:r>
              <a:rPr lang="ru-RU" dirty="0"/>
              <a:t> </a:t>
            </a:r>
            <a:r>
              <a:rPr lang="ru-RU" dirty="0" err="1"/>
              <a:t>даних</a:t>
            </a:r>
            <a:r>
              <a:rPr lang="ru-RU" dirty="0"/>
              <a:t> з </a:t>
            </a:r>
            <a:r>
              <a:rPr lang="ru-RU" dirty="0" err="1"/>
              <a:t>можливістю</a:t>
            </a:r>
            <a:r>
              <a:rPr lang="ru-RU" dirty="0"/>
              <a:t> </a:t>
            </a:r>
            <a:r>
              <a:rPr lang="ru-RU" dirty="0" err="1"/>
              <a:t>довільного</a:t>
            </a:r>
            <a:r>
              <a:rPr lang="ru-RU" dirty="0"/>
              <a:t> </a:t>
            </a:r>
            <a:r>
              <a:rPr lang="ru-RU" dirty="0" err="1"/>
              <a:t>маніпулювання</a:t>
            </a:r>
            <a:r>
              <a:rPr lang="ru-RU" dirty="0"/>
              <a:t> </a:t>
            </a:r>
            <a:r>
              <a:rPr lang="ru-RU" dirty="0" err="1"/>
              <a:t>даними</a:t>
            </a:r>
            <a:r>
              <a:rPr lang="ru-RU" dirty="0"/>
              <a:t>, </a:t>
            </a:r>
            <a:r>
              <a:rPr lang="ru-RU" dirty="0" err="1"/>
              <a:t>що</a:t>
            </a:r>
            <a:r>
              <a:rPr lang="ru-RU" dirty="0"/>
              <a:t> </a:t>
            </a:r>
            <a:r>
              <a:rPr lang="ru-RU" dirty="0" err="1"/>
              <a:t>містяться</a:t>
            </a:r>
            <a:r>
              <a:rPr lang="ru-RU" dirty="0"/>
              <a:t> в </a:t>
            </a:r>
            <a:r>
              <a:rPr lang="ru-RU" dirty="0" err="1"/>
              <a:t>кубі</a:t>
            </a:r>
            <a:r>
              <a:rPr lang="ru-RU" dirty="0"/>
              <a:t> </a:t>
            </a:r>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31</a:t>
            </a:fld>
            <a:endParaRPr lang="ru-RU"/>
          </a:p>
        </p:txBody>
      </p:sp>
      <p:pic>
        <p:nvPicPr>
          <p:cNvPr id="6" name="Рисунок 5"/>
          <p:cNvPicPr/>
          <p:nvPr/>
        </p:nvPicPr>
        <p:blipFill rotWithShape="1">
          <a:blip r:embed="rId2"/>
          <a:srcRect l="16642" t="23586" r="18057" b="24192"/>
          <a:stretch/>
        </p:blipFill>
        <p:spPr bwMode="auto">
          <a:xfrm>
            <a:off x="2894897" y="3524775"/>
            <a:ext cx="6249103" cy="295329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353204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a:t>Приклад </a:t>
            </a:r>
            <a:r>
              <a:rPr lang="ru-RU" b="1" dirty="0" err="1"/>
              <a:t>багатовимірного</a:t>
            </a:r>
            <a:r>
              <a:rPr lang="ru-RU" b="1" dirty="0"/>
              <a:t> </a:t>
            </a:r>
            <a:r>
              <a:rPr lang="ru-RU" b="1" dirty="0" err="1"/>
              <a:t>звіту</a:t>
            </a:r>
            <a:endParaRPr lang="ru-RU" dirty="0"/>
          </a:p>
        </p:txBody>
      </p:sp>
      <p:graphicFrame>
        <p:nvGraphicFramePr>
          <p:cNvPr id="6" name="Объект 5"/>
          <p:cNvGraphicFramePr>
            <a:graphicFrameLocks noGrp="1"/>
          </p:cNvGraphicFramePr>
          <p:nvPr>
            <p:ph idx="1"/>
            <p:extLst>
              <p:ext uri="{D42A27DB-BD31-4B8C-83A1-F6EECF244321}">
                <p14:modId xmlns:p14="http://schemas.microsoft.com/office/powerpoint/2010/main" val="4085981865"/>
              </p:ext>
            </p:extLst>
          </p:nvPr>
        </p:nvGraphicFramePr>
        <p:xfrm>
          <a:off x="1403797" y="1313650"/>
          <a:ext cx="8950818" cy="5478910"/>
        </p:xfrm>
        <a:graphic>
          <a:graphicData uri="http://schemas.openxmlformats.org/drawingml/2006/table">
            <a:tbl>
              <a:tblPr firstRow="1" firstCol="1" bandRow="1">
                <a:tableStyleId>{5C22544A-7EE6-4342-B048-85BDC9FD1C3A}</a:tableStyleId>
              </a:tblPr>
              <a:tblGrid>
                <a:gridCol w="1637829"/>
                <a:gridCol w="1284483"/>
                <a:gridCol w="1284483"/>
                <a:gridCol w="1261047"/>
                <a:gridCol w="1160992"/>
                <a:gridCol w="1160992"/>
                <a:gridCol w="1160992"/>
              </a:tblGrid>
              <a:tr h="715696">
                <a:tc>
                  <a:txBody>
                    <a:bodyPr/>
                    <a:lstStyle/>
                    <a:p>
                      <a:pPr>
                        <a:lnSpc>
                          <a:spcPct val="107000"/>
                        </a:lnSpc>
                        <a:spcAft>
                          <a:spcPts val="0"/>
                        </a:spcAft>
                      </a:pPr>
                      <a:r>
                        <a:rPr lang="ru-RU" sz="2400" dirty="0" err="1">
                          <a:effectLst/>
                        </a:rPr>
                        <a:t>Місяць</a:t>
                      </a:r>
                      <a:endParaRPr lang="ru-RU" sz="2400" dirty="0">
                        <a:effectLst/>
                      </a:endParaRPr>
                    </a:p>
                    <a:p>
                      <a:pPr>
                        <a:lnSpc>
                          <a:spcPct val="107000"/>
                        </a:lnSpc>
                        <a:spcAft>
                          <a:spcPts val="0"/>
                        </a:spcAft>
                      </a:pPr>
                      <a:r>
                        <a:rPr lang="ru-RU" sz="2400" dirty="0">
                          <a:effectLst/>
                        </a:rPr>
                        <a:t> </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ТТ</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Товар 1</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Товар 2</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Товар 3</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Товар 4</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Разом</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774">
                <a:tc rowSpan="3">
                  <a:txBody>
                    <a:bodyPr/>
                    <a:lstStyle/>
                    <a:p>
                      <a:pPr>
                        <a:lnSpc>
                          <a:spcPct val="107000"/>
                        </a:lnSpc>
                        <a:spcAft>
                          <a:spcPts val="0"/>
                        </a:spcAft>
                      </a:pPr>
                      <a:r>
                        <a:rPr lang="ru-RU" sz="2400">
                          <a:effectLst/>
                        </a:rPr>
                        <a:t>Січень</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ТТ1</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913,45</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861,28</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1056,94</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1345,52</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4177,19</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774">
                <a:tc vMerge="1">
                  <a:txBody>
                    <a:bodyPr/>
                    <a:lstStyle/>
                    <a:p>
                      <a:endParaRPr lang="ru-RU"/>
                    </a:p>
                  </a:txBody>
                  <a:tcPr/>
                </a:tc>
                <a:tc>
                  <a:txBody>
                    <a:bodyPr/>
                    <a:lstStyle/>
                    <a:p>
                      <a:pPr>
                        <a:lnSpc>
                          <a:spcPct val="107000"/>
                        </a:lnSpc>
                        <a:spcAft>
                          <a:spcPts val="0"/>
                        </a:spcAft>
                      </a:pPr>
                      <a:r>
                        <a:rPr lang="ru-RU" sz="2400">
                          <a:effectLst/>
                        </a:rPr>
                        <a:t>ТТ5</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970,14</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1789,58</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1865,78</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2299,86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6925,36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774">
                <a:tc vMerge="1">
                  <a:txBody>
                    <a:bodyPr/>
                    <a:lstStyle/>
                    <a:p>
                      <a:endParaRPr lang="ru-RU"/>
                    </a:p>
                  </a:txBody>
                  <a:tcPr/>
                </a:tc>
                <a:tc>
                  <a:txBody>
                    <a:bodyPr/>
                    <a:lstStyle/>
                    <a:p>
                      <a:pPr>
                        <a:lnSpc>
                          <a:spcPct val="107000"/>
                        </a:lnSpc>
                        <a:spcAft>
                          <a:spcPts val="0"/>
                        </a:spcAft>
                      </a:pPr>
                      <a:r>
                        <a:rPr lang="ru-RU" sz="2400">
                          <a:effectLst/>
                        </a:rPr>
                        <a:t>Разом</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1883,59 </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2650,86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2922,72</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3645,38</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11102,55</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774">
                <a:tc rowSpan="3">
                  <a:txBody>
                    <a:bodyPr/>
                    <a:lstStyle/>
                    <a:p>
                      <a:pPr>
                        <a:lnSpc>
                          <a:spcPct val="107000"/>
                        </a:lnSpc>
                        <a:spcAft>
                          <a:spcPts val="0"/>
                        </a:spcAft>
                      </a:pPr>
                      <a:r>
                        <a:rPr lang="ru-RU" sz="2400">
                          <a:effectLst/>
                        </a:rPr>
                        <a:t>Лютий</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ТТ1</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911,16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843,40</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1653,50</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1171,23</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4579,29</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774">
                <a:tc vMerge="1">
                  <a:txBody>
                    <a:bodyPr/>
                    <a:lstStyle/>
                    <a:p>
                      <a:endParaRPr lang="ru-RU"/>
                    </a:p>
                  </a:txBody>
                  <a:tcPr/>
                </a:tc>
                <a:tc>
                  <a:txBody>
                    <a:bodyPr/>
                    <a:lstStyle/>
                    <a:p>
                      <a:pPr>
                        <a:lnSpc>
                          <a:spcPct val="107000"/>
                        </a:lnSpc>
                        <a:spcAft>
                          <a:spcPts val="0"/>
                        </a:spcAft>
                      </a:pPr>
                      <a:r>
                        <a:rPr lang="ru-RU" sz="2400">
                          <a:effectLst/>
                        </a:rPr>
                        <a:t>ТТ5</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1291,62</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1655,36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2528,30</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2741,24</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8216,52</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774">
                <a:tc vMerge="1">
                  <a:txBody>
                    <a:bodyPr/>
                    <a:lstStyle/>
                    <a:p>
                      <a:endParaRPr lang="ru-RU"/>
                    </a:p>
                  </a:txBody>
                  <a:tcPr/>
                </a:tc>
                <a:tc>
                  <a:txBody>
                    <a:bodyPr/>
                    <a:lstStyle/>
                    <a:p>
                      <a:pPr>
                        <a:lnSpc>
                          <a:spcPct val="107000"/>
                        </a:lnSpc>
                        <a:spcAft>
                          <a:spcPts val="0"/>
                        </a:spcAft>
                      </a:pPr>
                      <a:r>
                        <a:rPr lang="ru-RU" sz="2400">
                          <a:effectLst/>
                        </a:rPr>
                        <a:t>Разом</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2202,78</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2498,76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4181,8</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3912,47</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12795,81</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774">
                <a:tc rowSpan="3">
                  <a:txBody>
                    <a:bodyPr/>
                    <a:lstStyle/>
                    <a:p>
                      <a:pPr>
                        <a:lnSpc>
                          <a:spcPct val="107000"/>
                        </a:lnSpc>
                        <a:spcAft>
                          <a:spcPts val="0"/>
                        </a:spcAft>
                      </a:pPr>
                      <a:r>
                        <a:rPr lang="ru-RU" sz="2400">
                          <a:effectLst/>
                        </a:rPr>
                        <a:t>Березень</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ТТ1</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790,07</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954,59</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1093,96</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583,46</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3422,08</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774">
                <a:tc vMerge="1">
                  <a:txBody>
                    <a:bodyPr/>
                    <a:lstStyle/>
                    <a:p>
                      <a:endParaRPr lang="ru-RU"/>
                    </a:p>
                  </a:txBody>
                  <a:tcPr/>
                </a:tc>
                <a:tc>
                  <a:txBody>
                    <a:bodyPr/>
                    <a:lstStyle/>
                    <a:p>
                      <a:pPr>
                        <a:lnSpc>
                          <a:spcPct val="107000"/>
                        </a:lnSpc>
                        <a:spcAft>
                          <a:spcPts val="0"/>
                        </a:spcAft>
                      </a:pPr>
                      <a:r>
                        <a:rPr lang="ru-RU" sz="2400">
                          <a:effectLst/>
                        </a:rPr>
                        <a:t>ТТ5</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1599,17</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1451,85</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2041,93</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2326,35</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7419,30</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49774">
                <a:tc vMerge="1">
                  <a:txBody>
                    <a:bodyPr/>
                    <a:lstStyle/>
                    <a:p>
                      <a:endParaRPr lang="ru-RU"/>
                    </a:p>
                  </a:txBody>
                  <a:tcPr/>
                </a:tc>
                <a:tc>
                  <a:txBody>
                    <a:bodyPr/>
                    <a:lstStyle/>
                    <a:p>
                      <a:pPr>
                        <a:lnSpc>
                          <a:spcPct val="107000"/>
                        </a:lnSpc>
                        <a:spcAft>
                          <a:spcPts val="0"/>
                        </a:spcAft>
                      </a:pPr>
                      <a:r>
                        <a:rPr lang="ru-RU" sz="2400">
                          <a:effectLst/>
                        </a:rPr>
                        <a:t>Разом</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2389,24</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2406,44</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3135,89</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a:effectLst/>
                        </a:rPr>
                        <a:t>2909,81</a:t>
                      </a:r>
                      <a:endParaRPr lang="ru-RU"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ru-RU" sz="2400" dirty="0">
                          <a:effectLst/>
                        </a:rPr>
                        <a:t>10841,38</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32</a:t>
            </a:fld>
            <a:endParaRPr lang="ru-RU"/>
          </a:p>
        </p:txBody>
      </p:sp>
    </p:spTree>
    <p:extLst>
      <p:ext uri="{BB962C8B-B14F-4D97-AF65-F5344CB8AC3E}">
        <p14:creationId xmlns:p14="http://schemas.microsoft.com/office/powerpoint/2010/main" val="9729903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правила </a:t>
            </a:r>
            <a:r>
              <a:rPr lang="ru-RU" dirty="0"/>
              <a:t>OLAP</a:t>
            </a:r>
          </a:p>
        </p:txBody>
      </p:sp>
      <p:sp>
        <p:nvSpPr>
          <p:cNvPr id="3" name="Объект 2"/>
          <p:cNvSpPr>
            <a:spLocks noGrp="1"/>
          </p:cNvSpPr>
          <p:nvPr>
            <p:ph idx="1"/>
          </p:nvPr>
        </p:nvSpPr>
        <p:spPr/>
        <p:txBody>
          <a:bodyPr>
            <a:normAutofit/>
          </a:bodyPr>
          <a:lstStyle/>
          <a:p>
            <a:pPr lvl="0"/>
            <a:r>
              <a:rPr lang="ru-RU" i="1" dirty="0" err="1"/>
              <a:t>Основні</a:t>
            </a:r>
            <a:r>
              <a:rPr lang="ru-RU" i="1" dirty="0"/>
              <a:t> </a:t>
            </a:r>
            <a:r>
              <a:rPr lang="ru-RU" i="1" dirty="0" err="1"/>
              <a:t>властивості</a:t>
            </a:r>
            <a:r>
              <a:rPr lang="ru-RU" i="1" dirty="0"/>
              <a:t>:</a:t>
            </a:r>
            <a:endParaRPr lang="ru-RU" dirty="0"/>
          </a:p>
          <a:p>
            <a:pPr marL="457200" lvl="1" indent="0">
              <a:buNone/>
            </a:pPr>
            <a:r>
              <a:rPr lang="ru-RU" dirty="0"/>
              <a:t>1. </a:t>
            </a:r>
            <a:r>
              <a:rPr lang="ru-RU" dirty="0" err="1"/>
              <a:t>багатовимірне</a:t>
            </a:r>
            <a:r>
              <a:rPr lang="ru-RU" dirty="0"/>
              <a:t> </a:t>
            </a:r>
            <a:r>
              <a:rPr lang="ru-RU" dirty="0" err="1"/>
              <a:t>представлення</a:t>
            </a:r>
            <a:r>
              <a:rPr lang="ru-RU" dirty="0"/>
              <a:t> </a:t>
            </a:r>
            <a:r>
              <a:rPr lang="ru-RU" dirty="0" err="1"/>
              <a:t>даних</a:t>
            </a:r>
            <a:r>
              <a:rPr lang="ru-RU" dirty="0"/>
              <a:t>;</a:t>
            </a:r>
          </a:p>
          <a:p>
            <a:pPr marL="457200" lvl="1" indent="0">
              <a:buNone/>
            </a:pPr>
            <a:r>
              <a:rPr lang="ru-RU" dirty="0"/>
              <a:t>2. </a:t>
            </a:r>
            <a:r>
              <a:rPr lang="ru-RU" dirty="0" err="1"/>
              <a:t>інтуїтивне</a:t>
            </a:r>
            <a:r>
              <a:rPr lang="ru-RU" dirty="0"/>
              <a:t> </a:t>
            </a:r>
            <a:r>
              <a:rPr lang="ru-RU" dirty="0" err="1"/>
              <a:t>оперування</a:t>
            </a:r>
            <a:r>
              <a:rPr lang="ru-RU" dirty="0"/>
              <a:t> </a:t>
            </a:r>
            <a:r>
              <a:rPr lang="ru-RU" dirty="0" err="1"/>
              <a:t>даними</a:t>
            </a:r>
            <a:r>
              <a:rPr lang="ru-RU" dirty="0"/>
              <a:t> (без </a:t>
            </a:r>
            <a:r>
              <a:rPr lang="ru-RU" dirty="0" err="1"/>
              <a:t>застосування</a:t>
            </a:r>
            <a:r>
              <a:rPr lang="ru-RU" dirty="0"/>
              <a:t> меню);</a:t>
            </a:r>
          </a:p>
          <a:p>
            <a:pPr marL="457200" lvl="1" indent="0">
              <a:buNone/>
            </a:pPr>
            <a:r>
              <a:rPr lang="ru-RU" dirty="0"/>
              <a:t>3. </a:t>
            </a:r>
            <a:r>
              <a:rPr lang="ru-RU" dirty="0" err="1"/>
              <a:t>доступність</a:t>
            </a:r>
            <a:r>
              <a:rPr lang="ru-RU" dirty="0"/>
              <a:t>;</a:t>
            </a:r>
          </a:p>
          <a:p>
            <a:pPr marL="457200" lvl="1" indent="0">
              <a:buNone/>
            </a:pPr>
            <a:r>
              <a:rPr lang="ru-RU" dirty="0"/>
              <a:t>4. </a:t>
            </a:r>
            <a:r>
              <a:rPr lang="ru-RU" dirty="0" err="1"/>
              <a:t>пакетне</a:t>
            </a:r>
            <a:r>
              <a:rPr lang="ru-RU" dirty="0"/>
              <a:t> </a:t>
            </a:r>
            <a:r>
              <a:rPr lang="ru-RU" dirty="0" err="1"/>
              <a:t>вилучення</a:t>
            </a:r>
            <a:r>
              <a:rPr lang="ru-RU" dirty="0"/>
              <a:t> </a:t>
            </a:r>
            <a:r>
              <a:rPr lang="ru-RU" dirty="0" err="1"/>
              <a:t>замість</a:t>
            </a:r>
            <a:r>
              <a:rPr lang="ru-RU" dirty="0"/>
              <a:t> </a:t>
            </a:r>
            <a:r>
              <a:rPr lang="ru-RU" dirty="0" err="1"/>
              <a:t>інтерпретації</a:t>
            </a:r>
            <a:r>
              <a:rPr lang="ru-RU" dirty="0"/>
              <a:t>;</a:t>
            </a:r>
          </a:p>
          <a:p>
            <a:pPr marL="457200" lvl="1" indent="0">
              <a:buNone/>
            </a:pPr>
            <a:r>
              <a:rPr lang="ru-RU" dirty="0"/>
              <a:t>5. </a:t>
            </a:r>
            <a:r>
              <a:rPr lang="ru-RU" dirty="0" err="1"/>
              <a:t>моделі</a:t>
            </a:r>
            <a:r>
              <a:rPr lang="ru-RU" dirty="0"/>
              <a:t> </a:t>
            </a:r>
            <a:r>
              <a:rPr lang="ru-RU" dirty="0" err="1"/>
              <a:t>аналізу</a:t>
            </a:r>
            <a:r>
              <a:rPr lang="ru-RU" dirty="0"/>
              <a:t> OLAP (за </a:t>
            </a:r>
            <a:r>
              <a:rPr lang="ru-RU" dirty="0" err="1"/>
              <a:t>категоріями</a:t>
            </a:r>
            <a:r>
              <a:rPr lang="ru-RU" dirty="0"/>
              <a:t>, </a:t>
            </a:r>
            <a:r>
              <a:rPr lang="ru-RU" dirty="0" err="1"/>
              <a:t>тлумачний</a:t>
            </a:r>
            <a:r>
              <a:rPr lang="ru-RU" dirty="0"/>
              <a:t>, </a:t>
            </a:r>
            <a:r>
              <a:rPr lang="ru-RU" dirty="0" err="1"/>
              <a:t>абстрактний</a:t>
            </a:r>
            <a:r>
              <a:rPr lang="ru-RU" dirty="0"/>
              <a:t> і </a:t>
            </a:r>
            <a:r>
              <a:rPr lang="ru-RU" dirty="0" err="1"/>
              <a:t>стереотипний</a:t>
            </a:r>
            <a:r>
              <a:rPr lang="ru-RU" dirty="0"/>
              <a:t>);</a:t>
            </a:r>
          </a:p>
          <a:p>
            <a:pPr marL="457200" lvl="1" indent="0">
              <a:buNone/>
            </a:pPr>
            <a:r>
              <a:rPr lang="ru-RU" dirty="0"/>
              <a:t>6. </a:t>
            </a:r>
            <a:r>
              <a:rPr lang="ru-RU" dirty="0" err="1"/>
              <a:t>архітектура</a:t>
            </a:r>
            <a:r>
              <a:rPr lang="ru-RU" dirty="0"/>
              <a:t> “</a:t>
            </a:r>
            <a:r>
              <a:rPr lang="ru-RU" dirty="0" err="1"/>
              <a:t>клієнт</a:t>
            </a:r>
            <a:r>
              <a:rPr lang="ru-RU" dirty="0"/>
              <a:t>-сервер”;</a:t>
            </a:r>
          </a:p>
          <a:p>
            <a:pPr marL="457200" lvl="1" indent="0">
              <a:buNone/>
            </a:pPr>
            <a:r>
              <a:rPr lang="ru-RU" dirty="0"/>
              <a:t>7. </a:t>
            </a:r>
            <a:r>
              <a:rPr lang="ru-RU" dirty="0" err="1"/>
              <a:t>прозорість</a:t>
            </a:r>
            <a:r>
              <a:rPr lang="ru-RU" dirty="0"/>
              <a:t>;</a:t>
            </a:r>
          </a:p>
          <a:p>
            <a:pPr marL="457200" lvl="1" indent="0">
              <a:buNone/>
            </a:pPr>
            <a:r>
              <a:rPr lang="ru-RU" dirty="0"/>
              <a:t>8. </a:t>
            </a:r>
            <a:r>
              <a:rPr lang="ru-RU" dirty="0" err="1"/>
              <a:t>можливість</a:t>
            </a:r>
            <a:r>
              <a:rPr lang="ru-RU" dirty="0"/>
              <a:t> </a:t>
            </a:r>
            <a:r>
              <a:rPr lang="ru-RU" dirty="0" err="1"/>
              <a:t>одночасного</a:t>
            </a:r>
            <a:r>
              <a:rPr lang="ru-RU" dirty="0"/>
              <a:t> </a:t>
            </a:r>
            <a:r>
              <a:rPr lang="ru-RU" dirty="0" err="1"/>
              <a:t>обслуговування</a:t>
            </a:r>
            <a:r>
              <a:rPr lang="ru-RU" dirty="0"/>
              <a:t> </a:t>
            </a:r>
            <a:r>
              <a:rPr lang="ru-RU" dirty="0" err="1"/>
              <a:t>багатьох</a:t>
            </a:r>
            <a:r>
              <a:rPr lang="ru-RU" dirty="0"/>
              <a:t> </a:t>
            </a:r>
            <a:r>
              <a:rPr lang="ru-RU" dirty="0" err="1"/>
              <a:t>користувачів</a:t>
            </a:r>
            <a:r>
              <a:rPr lang="ru-RU" dirty="0"/>
              <a:t>.</a:t>
            </a:r>
          </a:p>
          <a:p>
            <a:pPr marL="457200" lvl="1" indent="0">
              <a:buNone/>
            </a:pPr>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33</a:t>
            </a:fld>
            <a:endParaRPr lang="ru-RU"/>
          </a:p>
        </p:txBody>
      </p:sp>
    </p:spTree>
    <p:extLst>
      <p:ext uri="{BB962C8B-B14F-4D97-AF65-F5344CB8AC3E}">
        <p14:creationId xmlns:p14="http://schemas.microsoft.com/office/powerpoint/2010/main" val="405895873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Правила </a:t>
            </a:r>
            <a:r>
              <a:rPr lang="pl-PL" dirty="0" smtClean="0"/>
              <a:t>OLAP</a:t>
            </a:r>
            <a:endParaRPr lang="ru-RU" dirty="0"/>
          </a:p>
        </p:txBody>
      </p:sp>
      <p:sp>
        <p:nvSpPr>
          <p:cNvPr id="3" name="Объект 2"/>
          <p:cNvSpPr>
            <a:spLocks noGrp="1"/>
          </p:cNvSpPr>
          <p:nvPr>
            <p:ph idx="1"/>
          </p:nvPr>
        </p:nvSpPr>
        <p:spPr/>
        <p:txBody>
          <a:bodyPr/>
          <a:lstStyle/>
          <a:p>
            <a:pPr lvl="0"/>
            <a:r>
              <a:rPr lang="ru-RU" i="1" dirty="0" err="1"/>
              <a:t>Спеціальні</a:t>
            </a:r>
            <a:r>
              <a:rPr lang="ru-RU" i="1" dirty="0"/>
              <a:t> </a:t>
            </a:r>
            <a:r>
              <a:rPr lang="ru-RU" i="1" dirty="0" err="1"/>
              <a:t>властивості</a:t>
            </a:r>
            <a:r>
              <a:rPr lang="ru-RU" i="1" dirty="0"/>
              <a:t>:</a:t>
            </a:r>
            <a:endParaRPr lang="ru-RU" dirty="0"/>
          </a:p>
          <a:p>
            <a:pPr marL="457200" lvl="1" indent="0">
              <a:buNone/>
            </a:pPr>
            <a:r>
              <a:rPr lang="ru-RU" dirty="0"/>
              <a:t>9. </a:t>
            </a:r>
            <a:r>
              <a:rPr lang="ru-RU" dirty="0" err="1"/>
              <a:t>обробка</a:t>
            </a:r>
            <a:r>
              <a:rPr lang="ru-RU" dirty="0"/>
              <a:t> </a:t>
            </a:r>
            <a:r>
              <a:rPr lang="ru-RU" dirty="0" err="1"/>
              <a:t>ненормалізованих</a:t>
            </a:r>
            <a:r>
              <a:rPr lang="ru-RU" dirty="0"/>
              <a:t> </a:t>
            </a:r>
            <a:r>
              <a:rPr lang="ru-RU" dirty="0" err="1"/>
              <a:t>даних</a:t>
            </a:r>
            <a:r>
              <a:rPr lang="ru-RU" dirty="0"/>
              <a:t>;</a:t>
            </a:r>
          </a:p>
          <a:p>
            <a:pPr marL="457200" lvl="1" indent="0">
              <a:buNone/>
            </a:pPr>
            <a:r>
              <a:rPr lang="ru-RU" dirty="0"/>
              <a:t>10. </a:t>
            </a:r>
            <a:r>
              <a:rPr lang="ru-RU" dirty="0" err="1"/>
              <a:t>збереження</a:t>
            </a:r>
            <a:r>
              <a:rPr lang="ru-RU" dirty="0"/>
              <a:t> </a:t>
            </a:r>
            <a:r>
              <a:rPr lang="ru-RU" dirty="0" err="1"/>
              <a:t>результатів</a:t>
            </a:r>
            <a:r>
              <a:rPr lang="ru-RU" dirty="0"/>
              <a:t> OLAP;</a:t>
            </a:r>
          </a:p>
          <a:p>
            <a:pPr marL="457200" lvl="1" indent="0">
              <a:buNone/>
            </a:pPr>
            <a:r>
              <a:rPr lang="ru-RU" dirty="0"/>
              <a:t>11. </a:t>
            </a:r>
            <a:r>
              <a:rPr lang="ru-RU" dirty="0" err="1"/>
              <a:t>вилучення</a:t>
            </a:r>
            <a:r>
              <a:rPr lang="ru-RU" dirty="0"/>
              <a:t> </a:t>
            </a:r>
            <a:r>
              <a:rPr lang="ru-RU" dirty="0" err="1"/>
              <a:t>значень</a:t>
            </a:r>
            <a:r>
              <a:rPr lang="ru-RU" dirty="0"/>
              <a:t>, </a:t>
            </a:r>
            <a:r>
              <a:rPr lang="ru-RU" dirty="0" err="1"/>
              <a:t>яких</a:t>
            </a:r>
            <a:r>
              <a:rPr lang="ru-RU" dirty="0"/>
              <a:t> </a:t>
            </a:r>
            <a:r>
              <a:rPr lang="ru-RU" dirty="0" err="1"/>
              <a:t>немає</a:t>
            </a:r>
            <a:r>
              <a:rPr lang="ru-RU" dirty="0"/>
              <a:t> (</a:t>
            </a:r>
            <a:r>
              <a:rPr lang="ru-RU" dirty="0" err="1"/>
              <a:t>відрізняються</a:t>
            </a:r>
            <a:r>
              <a:rPr lang="ru-RU" dirty="0"/>
              <a:t> </a:t>
            </a:r>
            <a:r>
              <a:rPr lang="ru-RU" dirty="0" err="1"/>
              <a:t>від</a:t>
            </a:r>
            <a:r>
              <a:rPr lang="ru-RU" dirty="0"/>
              <a:t> </a:t>
            </a:r>
            <a:r>
              <a:rPr lang="ru-RU" dirty="0" err="1"/>
              <a:t>нульових</a:t>
            </a:r>
            <a:endParaRPr lang="ru-RU" dirty="0"/>
          </a:p>
          <a:p>
            <a:pPr marL="457200" lvl="1" indent="0">
              <a:buNone/>
            </a:pPr>
            <a:r>
              <a:rPr lang="ru-RU" dirty="0" err="1"/>
              <a:t>значень</a:t>
            </a:r>
            <a:r>
              <a:rPr lang="ru-RU" dirty="0"/>
              <a:t>);</a:t>
            </a:r>
          </a:p>
          <a:p>
            <a:pPr marL="457200" lvl="1" indent="0">
              <a:buNone/>
            </a:pPr>
            <a:r>
              <a:rPr lang="ru-RU" dirty="0"/>
              <a:t>12. </a:t>
            </a:r>
            <a:r>
              <a:rPr lang="ru-RU" dirty="0" err="1"/>
              <a:t>обробка</a:t>
            </a:r>
            <a:r>
              <a:rPr lang="ru-RU" dirty="0"/>
              <a:t> </a:t>
            </a:r>
            <a:r>
              <a:rPr lang="ru-RU" dirty="0" err="1"/>
              <a:t>значень</a:t>
            </a:r>
            <a:r>
              <a:rPr lang="ru-RU" dirty="0"/>
              <a:t>, </a:t>
            </a:r>
            <a:r>
              <a:rPr lang="ru-RU" dirty="0" err="1"/>
              <a:t>яких</a:t>
            </a:r>
            <a:r>
              <a:rPr lang="ru-RU" dirty="0"/>
              <a:t> </a:t>
            </a:r>
            <a:r>
              <a:rPr lang="ru-RU" dirty="0" err="1"/>
              <a:t>немає</a:t>
            </a:r>
            <a:r>
              <a:rPr lang="ru-RU" dirty="0"/>
              <a:t> (</a:t>
            </a:r>
            <a:r>
              <a:rPr lang="ru-RU" dirty="0" err="1"/>
              <a:t>ігноруються</a:t>
            </a:r>
            <a:r>
              <a:rPr lang="ru-RU" dirty="0"/>
              <a:t> OLAP-</a:t>
            </a:r>
            <a:r>
              <a:rPr lang="ru-RU" dirty="0" err="1"/>
              <a:t>аналізатором</a:t>
            </a:r>
            <a:endParaRPr lang="ru-RU" dirty="0"/>
          </a:p>
          <a:p>
            <a:pPr marL="457200" lvl="1" indent="0">
              <a:buNone/>
            </a:pPr>
            <a:r>
              <a:rPr lang="ru-RU" dirty="0"/>
              <a:t>без </a:t>
            </a:r>
            <a:r>
              <a:rPr lang="ru-RU" dirty="0" err="1"/>
              <a:t>врахування</a:t>
            </a:r>
            <a:r>
              <a:rPr lang="ru-RU" dirty="0"/>
              <a:t> </a:t>
            </a:r>
            <a:r>
              <a:rPr lang="ru-RU" dirty="0" err="1"/>
              <a:t>їх</a:t>
            </a:r>
            <a:r>
              <a:rPr lang="ru-RU" dirty="0"/>
              <a:t> </a:t>
            </a:r>
            <a:r>
              <a:rPr lang="ru-RU" dirty="0" err="1"/>
              <a:t>джерел</a:t>
            </a:r>
            <a:r>
              <a:rPr lang="ru-RU" dirty="0"/>
              <a:t>).</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34</a:t>
            </a:fld>
            <a:endParaRPr lang="ru-RU"/>
          </a:p>
        </p:txBody>
      </p:sp>
    </p:spTree>
    <p:extLst>
      <p:ext uri="{BB962C8B-B14F-4D97-AF65-F5344CB8AC3E}">
        <p14:creationId xmlns:p14="http://schemas.microsoft.com/office/powerpoint/2010/main" val="30261167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Правила </a:t>
            </a:r>
            <a:r>
              <a:rPr lang="pl-PL" dirty="0" smtClean="0"/>
              <a:t>OLAP</a:t>
            </a:r>
            <a:endParaRPr lang="ru-RU" dirty="0"/>
          </a:p>
        </p:txBody>
      </p:sp>
      <p:sp>
        <p:nvSpPr>
          <p:cNvPr id="3" name="Объект 2"/>
          <p:cNvSpPr>
            <a:spLocks noGrp="1"/>
          </p:cNvSpPr>
          <p:nvPr>
            <p:ph idx="1"/>
          </p:nvPr>
        </p:nvSpPr>
        <p:spPr/>
        <p:txBody>
          <a:bodyPr/>
          <a:lstStyle/>
          <a:p>
            <a:pPr lvl="0"/>
            <a:r>
              <a:rPr lang="uk-UA" i="1" dirty="0" smtClean="0"/>
              <a:t>Особливості представлення звітів:</a:t>
            </a:r>
            <a:endParaRPr lang="uk-UA" dirty="0" smtClean="0"/>
          </a:p>
          <a:p>
            <a:pPr marL="457200" lvl="1" indent="0">
              <a:buNone/>
            </a:pPr>
            <a:r>
              <a:rPr lang="uk-UA" dirty="0" smtClean="0"/>
              <a:t>13. гнучкість формування звітів;</a:t>
            </a:r>
          </a:p>
          <a:p>
            <a:pPr marL="457200" lvl="1" indent="0">
              <a:buNone/>
            </a:pPr>
            <a:r>
              <a:rPr lang="uk-UA" dirty="0" smtClean="0"/>
              <a:t>14. стандартна продуктивність звітів (не знижується із зростанням</a:t>
            </a:r>
          </a:p>
          <a:p>
            <a:pPr marL="457200" lvl="1" indent="0">
              <a:buNone/>
            </a:pPr>
            <a:r>
              <a:rPr lang="uk-UA" dirty="0" smtClean="0"/>
              <a:t>кількості вимірів і об’єму бази даних;</a:t>
            </a:r>
          </a:p>
          <a:p>
            <a:pPr marL="457200" lvl="1" indent="0">
              <a:buNone/>
            </a:pPr>
            <a:r>
              <a:rPr lang="uk-UA" dirty="0" smtClean="0"/>
              <a:t>15. автоматичне налаштування фізичного рівня.</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35</a:t>
            </a:fld>
            <a:endParaRPr lang="ru-RU"/>
          </a:p>
        </p:txBody>
      </p:sp>
    </p:spTree>
    <p:extLst>
      <p:ext uri="{BB962C8B-B14F-4D97-AF65-F5344CB8AC3E}">
        <p14:creationId xmlns:p14="http://schemas.microsoft.com/office/powerpoint/2010/main" val="28534330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lvl="0"/>
            <a:r>
              <a:rPr lang="ru-RU" dirty="0" smtClean="0"/>
              <a:t>Правила </a:t>
            </a:r>
            <a:r>
              <a:rPr lang="en-US" dirty="0" smtClean="0"/>
              <a:t>OLAP</a:t>
            </a:r>
            <a:endParaRPr lang="ru-RU" dirty="0"/>
          </a:p>
        </p:txBody>
      </p:sp>
      <p:sp>
        <p:nvSpPr>
          <p:cNvPr id="3" name="Объект 2"/>
          <p:cNvSpPr>
            <a:spLocks noGrp="1"/>
          </p:cNvSpPr>
          <p:nvPr>
            <p:ph idx="1"/>
          </p:nvPr>
        </p:nvSpPr>
        <p:spPr/>
        <p:txBody>
          <a:bodyPr/>
          <a:lstStyle/>
          <a:p>
            <a:pPr lvl="0"/>
            <a:r>
              <a:rPr lang="ru-RU" i="1" dirty="0" err="1"/>
              <a:t>Управління</a:t>
            </a:r>
            <a:r>
              <a:rPr lang="ru-RU" i="1" dirty="0"/>
              <a:t> </a:t>
            </a:r>
            <a:r>
              <a:rPr lang="ru-RU" i="1" dirty="0" err="1"/>
              <a:t>вимірами</a:t>
            </a:r>
            <a:r>
              <a:rPr lang="ru-RU" dirty="0"/>
              <a:t>:</a:t>
            </a:r>
          </a:p>
          <a:p>
            <a:pPr marL="457200" lvl="1" indent="0">
              <a:buNone/>
            </a:pPr>
            <a:r>
              <a:rPr lang="ru-RU" dirty="0" smtClean="0"/>
              <a:t>16</a:t>
            </a:r>
            <a:r>
              <a:rPr lang="ru-RU" dirty="0"/>
              <a:t>. </a:t>
            </a:r>
            <a:r>
              <a:rPr lang="ru-RU" dirty="0" err="1"/>
              <a:t>універсальність</a:t>
            </a:r>
            <a:r>
              <a:rPr lang="ru-RU" dirty="0"/>
              <a:t> </a:t>
            </a:r>
            <a:r>
              <a:rPr lang="ru-RU" dirty="0" err="1"/>
              <a:t>вимірів</a:t>
            </a:r>
            <a:r>
              <a:rPr lang="ru-RU" dirty="0"/>
              <a:t>;</a:t>
            </a:r>
          </a:p>
          <a:p>
            <a:pPr marL="457200" lvl="1" indent="0">
              <a:buNone/>
            </a:pPr>
            <a:r>
              <a:rPr lang="ru-RU" dirty="0"/>
              <a:t>17. </a:t>
            </a:r>
            <a:r>
              <a:rPr lang="ru-RU" dirty="0" err="1"/>
              <a:t>необмежена</a:t>
            </a:r>
            <a:r>
              <a:rPr lang="ru-RU" dirty="0"/>
              <a:t> </a:t>
            </a:r>
            <a:r>
              <a:rPr lang="ru-RU" dirty="0" err="1"/>
              <a:t>кількість</a:t>
            </a:r>
            <a:r>
              <a:rPr lang="ru-RU" dirty="0"/>
              <a:t> </a:t>
            </a:r>
            <a:r>
              <a:rPr lang="ru-RU" dirty="0" err="1"/>
              <a:t>вимірів</a:t>
            </a:r>
            <a:r>
              <a:rPr lang="ru-RU" dirty="0"/>
              <a:t> і </a:t>
            </a:r>
            <a:r>
              <a:rPr lang="ru-RU" dirty="0" err="1"/>
              <a:t>рівнів</a:t>
            </a:r>
            <a:r>
              <a:rPr lang="ru-RU" dirty="0"/>
              <a:t> </a:t>
            </a:r>
            <a:r>
              <a:rPr lang="ru-RU" dirty="0" err="1"/>
              <a:t>агрегації</a:t>
            </a:r>
            <a:r>
              <a:rPr lang="ru-RU" dirty="0"/>
              <a:t>;</a:t>
            </a:r>
          </a:p>
          <a:p>
            <a:pPr marL="457200" lvl="1" indent="0">
              <a:buNone/>
            </a:pPr>
            <a:r>
              <a:rPr lang="ru-RU" dirty="0"/>
              <a:t>18. </a:t>
            </a:r>
            <a:r>
              <a:rPr lang="ru-RU" dirty="0" err="1"/>
              <a:t>необмежені</a:t>
            </a:r>
            <a:r>
              <a:rPr lang="ru-RU" dirty="0"/>
              <a:t> </a:t>
            </a:r>
            <a:r>
              <a:rPr lang="ru-RU" dirty="0" err="1"/>
              <a:t>операції</a:t>
            </a:r>
            <a:r>
              <a:rPr lang="ru-RU" dirty="0"/>
              <a:t> над </a:t>
            </a:r>
            <a:r>
              <a:rPr lang="ru-RU" dirty="0" err="1"/>
              <a:t>розмінностями</a:t>
            </a:r>
            <a:r>
              <a:rPr lang="ru-RU" dirty="0"/>
              <a:t>.</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36</a:t>
            </a:fld>
            <a:endParaRPr lang="ru-RU"/>
          </a:p>
        </p:txBody>
      </p:sp>
    </p:spTree>
    <p:extLst>
      <p:ext uri="{BB962C8B-B14F-4D97-AF65-F5344CB8AC3E}">
        <p14:creationId xmlns:p14="http://schemas.microsoft.com/office/powerpoint/2010/main" val="24472167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Корпоративне</a:t>
            </a:r>
            <a:r>
              <a:rPr lang="ru-RU" dirty="0"/>
              <a:t> </a:t>
            </a:r>
            <a:r>
              <a:rPr lang="ru-RU" dirty="0" err="1"/>
              <a:t>сховище</a:t>
            </a:r>
            <a:r>
              <a:rPr lang="ru-RU" dirty="0"/>
              <a:t> </a:t>
            </a:r>
            <a:r>
              <a:rPr lang="ru-RU" dirty="0" err="1"/>
              <a:t>даних</a:t>
            </a:r>
            <a:r>
              <a:rPr lang="ru-RU" dirty="0"/>
              <a:t> </a:t>
            </a:r>
          </a:p>
        </p:txBody>
      </p:sp>
      <p:sp>
        <p:nvSpPr>
          <p:cNvPr id="3" name="Объект 2"/>
          <p:cNvSpPr>
            <a:spLocks noGrp="1"/>
          </p:cNvSpPr>
          <p:nvPr>
            <p:ph idx="1"/>
          </p:nvPr>
        </p:nvSpPr>
        <p:spPr/>
        <p:txBody>
          <a:bodyPr>
            <a:normAutofit fontScale="92500" lnSpcReduction="20000"/>
          </a:bodyPr>
          <a:lstStyle/>
          <a:p>
            <a:pPr marL="0" indent="0">
              <a:buNone/>
            </a:pPr>
            <a:r>
              <a:rPr lang="ru-RU" dirty="0"/>
              <a:t>У </a:t>
            </a:r>
            <a:r>
              <a:rPr lang="ru-RU" b="1" dirty="0"/>
              <a:t>ROLAP </a:t>
            </a:r>
            <a:r>
              <a:rPr lang="ru-RU" i="1" dirty="0"/>
              <a:t>(</a:t>
            </a:r>
            <a:r>
              <a:rPr lang="ru-RU" i="1" dirty="0" err="1"/>
              <a:t>Relation</a:t>
            </a:r>
            <a:r>
              <a:rPr lang="ru-RU" i="1" dirty="0"/>
              <a:t> OLAP) </a:t>
            </a:r>
            <a:r>
              <a:rPr lang="ru-RU" dirty="0"/>
              <a:t>– </a:t>
            </a:r>
            <a:r>
              <a:rPr lang="ru-RU" dirty="0" err="1"/>
              <a:t>архітектурі</a:t>
            </a:r>
            <a:r>
              <a:rPr lang="ru-RU" dirty="0"/>
              <a:t> </a:t>
            </a:r>
            <a:r>
              <a:rPr lang="ru-RU" dirty="0" err="1"/>
              <a:t>дані</a:t>
            </a:r>
            <a:r>
              <a:rPr lang="ru-RU" dirty="0"/>
              <a:t> </a:t>
            </a:r>
            <a:r>
              <a:rPr lang="ru-RU" dirty="0" err="1"/>
              <a:t>зберігаються</a:t>
            </a:r>
            <a:r>
              <a:rPr lang="ru-RU" dirty="0"/>
              <a:t> в </a:t>
            </a:r>
            <a:r>
              <a:rPr lang="ru-RU" dirty="0" err="1"/>
              <a:t>реляційній</a:t>
            </a:r>
            <a:r>
              <a:rPr lang="ru-RU" dirty="0"/>
              <a:t> </a:t>
            </a:r>
            <a:r>
              <a:rPr lang="ru-RU" dirty="0" err="1"/>
              <a:t>базі</a:t>
            </a:r>
            <a:r>
              <a:rPr lang="ru-RU" dirty="0"/>
              <a:t> </a:t>
            </a:r>
            <a:r>
              <a:rPr lang="ru-RU" dirty="0" err="1"/>
              <a:t>даних</a:t>
            </a:r>
            <a:r>
              <a:rPr lang="ru-RU" dirty="0"/>
              <a:t>, а </a:t>
            </a:r>
            <a:r>
              <a:rPr lang="ru-RU" dirty="0" err="1"/>
              <a:t>агретовані</a:t>
            </a:r>
            <a:r>
              <a:rPr lang="ru-RU" dirty="0"/>
              <a:t> – у </a:t>
            </a:r>
            <a:r>
              <a:rPr lang="ru-RU" dirty="0" err="1"/>
              <a:t>спеціальних</a:t>
            </a:r>
            <a:r>
              <a:rPr lang="ru-RU" dirty="0"/>
              <a:t> </a:t>
            </a:r>
            <a:r>
              <a:rPr lang="ru-RU" dirty="0" err="1"/>
              <a:t>службових</a:t>
            </a:r>
            <a:r>
              <a:rPr lang="ru-RU" dirty="0"/>
              <a:t> </a:t>
            </a:r>
            <a:r>
              <a:rPr lang="ru-RU" dirty="0" err="1"/>
              <a:t>таблицях</a:t>
            </a:r>
            <a:r>
              <a:rPr lang="ru-RU" dirty="0"/>
              <a:t>. </a:t>
            </a:r>
            <a:r>
              <a:rPr lang="ru-RU" dirty="0" err="1"/>
              <a:t>Реляційні</a:t>
            </a:r>
            <a:r>
              <a:rPr lang="ru-RU" dirty="0"/>
              <a:t> </a:t>
            </a:r>
            <a:r>
              <a:rPr lang="ru-RU" dirty="0" err="1"/>
              <a:t>таблиці</a:t>
            </a:r>
            <a:r>
              <a:rPr lang="ru-RU" dirty="0"/>
              <a:t> і </a:t>
            </a:r>
            <a:r>
              <a:rPr lang="ru-RU" dirty="0" err="1"/>
              <a:t>зв’язки</a:t>
            </a:r>
            <a:r>
              <a:rPr lang="ru-RU" dirty="0"/>
              <a:t> </a:t>
            </a:r>
            <a:r>
              <a:rPr lang="ru-RU" dirty="0" err="1"/>
              <a:t>між</a:t>
            </a:r>
            <a:r>
              <a:rPr lang="ru-RU" dirty="0"/>
              <a:t> ними </a:t>
            </a:r>
            <a:r>
              <a:rPr lang="ru-RU" dirty="0" err="1"/>
              <a:t>генеруються</a:t>
            </a:r>
            <a:r>
              <a:rPr lang="ru-RU" dirty="0"/>
              <a:t> автоматично. </a:t>
            </a:r>
            <a:r>
              <a:rPr lang="ru-RU" dirty="0" err="1"/>
              <a:t>Головні</a:t>
            </a:r>
            <a:r>
              <a:rPr lang="ru-RU" dirty="0"/>
              <a:t> </a:t>
            </a:r>
            <a:r>
              <a:rPr lang="ru-RU" dirty="0" err="1"/>
              <a:t>функції</a:t>
            </a:r>
            <a:r>
              <a:rPr lang="ru-RU" dirty="0"/>
              <a:t> </a:t>
            </a:r>
            <a:r>
              <a:rPr lang="ru-RU" dirty="0" err="1"/>
              <a:t>системи</a:t>
            </a:r>
            <a:r>
              <a:rPr lang="ru-RU" dirty="0"/>
              <a:t> </a:t>
            </a:r>
            <a:r>
              <a:rPr lang="ru-RU" dirty="0" err="1"/>
              <a:t>розподіляються</a:t>
            </a:r>
            <a:r>
              <a:rPr lang="ru-RU" dirty="0"/>
              <a:t> </a:t>
            </a:r>
            <a:r>
              <a:rPr lang="ru-RU" dirty="0" err="1"/>
              <a:t>між</a:t>
            </a:r>
            <a:r>
              <a:rPr lang="ru-RU" dirty="0"/>
              <a:t> </a:t>
            </a:r>
            <a:r>
              <a:rPr lang="ru-RU" dirty="0" err="1"/>
              <a:t>трьома</a:t>
            </a:r>
            <a:r>
              <a:rPr lang="ru-RU" dirty="0"/>
              <a:t> </a:t>
            </a:r>
            <a:r>
              <a:rPr lang="ru-RU" dirty="0" err="1"/>
              <a:t>логічними</a:t>
            </a:r>
            <a:r>
              <a:rPr lang="ru-RU" dirty="0"/>
              <a:t> </a:t>
            </a:r>
            <a:r>
              <a:rPr lang="ru-RU" dirty="0" err="1"/>
              <a:t>рівнями</a:t>
            </a:r>
            <a:r>
              <a:rPr lang="ru-RU" dirty="0"/>
              <a:t>:</a:t>
            </a:r>
          </a:p>
          <a:p>
            <a:pPr lvl="1"/>
            <a:r>
              <a:rPr lang="ru-RU" dirty="0" err="1"/>
              <a:t>масштабована</a:t>
            </a:r>
            <a:r>
              <a:rPr lang="ru-RU" dirty="0"/>
              <a:t> </a:t>
            </a:r>
            <a:r>
              <a:rPr lang="ru-RU" dirty="0" err="1"/>
              <a:t>паралельна</a:t>
            </a:r>
            <a:r>
              <a:rPr lang="ru-RU" dirty="0"/>
              <a:t> </a:t>
            </a:r>
            <a:r>
              <a:rPr lang="ru-RU" dirty="0" err="1"/>
              <a:t>реляційна</a:t>
            </a:r>
            <a:r>
              <a:rPr lang="ru-RU" dirty="0"/>
              <a:t> база </a:t>
            </a:r>
            <a:r>
              <a:rPr lang="ru-RU" dirty="0" err="1"/>
              <a:t>даних</a:t>
            </a:r>
            <a:r>
              <a:rPr lang="ru-RU" dirty="0"/>
              <a:t> </a:t>
            </a:r>
            <a:r>
              <a:rPr lang="ru-RU" dirty="0" err="1"/>
              <a:t>забезпечує</a:t>
            </a:r>
            <a:r>
              <a:rPr lang="ru-RU" dirty="0"/>
              <a:t> </a:t>
            </a:r>
            <a:r>
              <a:rPr lang="ru-RU" dirty="0" err="1"/>
              <a:t>зберігання</a:t>
            </a:r>
            <a:r>
              <a:rPr lang="ru-RU" dirty="0"/>
              <a:t> і </a:t>
            </a:r>
            <a:r>
              <a:rPr lang="ru-RU" dirty="0" err="1"/>
              <a:t>швидкий</a:t>
            </a:r>
            <a:r>
              <a:rPr lang="ru-RU" dirty="0"/>
              <a:t> доступ;</a:t>
            </a:r>
          </a:p>
          <a:p>
            <a:pPr lvl="1"/>
            <a:r>
              <a:rPr lang="ru-RU" dirty="0" err="1"/>
              <a:t>середній</a:t>
            </a:r>
            <a:r>
              <a:rPr lang="ru-RU" dirty="0"/>
              <a:t> </a:t>
            </a:r>
            <a:r>
              <a:rPr lang="ru-RU" dirty="0" err="1"/>
              <a:t>рівень</a:t>
            </a:r>
            <a:r>
              <a:rPr lang="ru-RU" dirty="0"/>
              <a:t> </a:t>
            </a:r>
            <a:r>
              <a:rPr lang="ru-RU" dirty="0" err="1"/>
              <a:t>аналізу</a:t>
            </a:r>
            <a:r>
              <a:rPr lang="ru-RU" dirty="0"/>
              <a:t> </a:t>
            </a:r>
            <a:r>
              <a:rPr lang="ru-RU" dirty="0" err="1"/>
              <a:t>підтримує</a:t>
            </a:r>
            <a:r>
              <a:rPr lang="ru-RU" dirty="0"/>
              <a:t> </a:t>
            </a:r>
            <a:r>
              <a:rPr lang="ru-RU" dirty="0" err="1"/>
              <a:t>багатовимірне</a:t>
            </a:r>
            <a:r>
              <a:rPr lang="ru-RU" dirty="0"/>
              <a:t> </a:t>
            </a:r>
            <a:r>
              <a:rPr lang="ru-RU" dirty="0" err="1"/>
              <a:t>представлення</a:t>
            </a:r>
            <a:r>
              <a:rPr lang="ru-RU" dirty="0"/>
              <a:t> </a:t>
            </a:r>
            <a:r>
              <a:rPr lang="ru-RU" dirty="0" err="1"/>
              <a:t>даних</a:t>
            </a:r>
            <a:r>
              <a:rPr lang="ru-RU" dirty="0"/>
              <a:t> і </a:t>
            </a:r>
            <a:r>
              <a:rPr lang="ru-RU" dirty="0" err="1"/>
              <a:t>розширені</a:t>
            </a:r>
            <a:r>
              <a:rPr lang="ru-RU" dirty="0"/>
              <a:t> </a:t>
            </a:r>
            <a:r>
              <a:rPr lang="ru-RU" dirty="0" err="1"/>
              <a:t>функціональні</a:t>
            </a:r>
            <a:r>
              <a:rPr lang="ru-RU" dirty="0"/>
              <a:t> </a:t>
            </a:r>
            <a:r>
              <a:rPr lang="ru-RU" dirty="0" err="1"/>
              <a:t>можливості</a:t>
            </a:r>
            <a:r>
              <a:rPr lang="ru-RU" dirty="0"/>
              <a:t>, </a:t>
            </a:r>
            <a:r>
              <a:rPr lang="ru-RU" dirty="0" err="1"/>
              <a:t>які</a:t>
            </a:r>
            <a:r>
              <a:rPr lang="ru-RU" dirty="0"/>
              <a:t> є </a:t>
            </a:r>
            <a:r>
              <a:rPr lang="ru-RU" dirty="0" err="1"/>
              <a:t>недоступними</a:t>
            </a:r>
            <a:r>
              <a:rPr lang="ru-RU" dirty="0"/>
              <a:t> на базовому </a:t>
            </a:r>
            <a:r>
              <a:rPr lang="ru-RU" dirty="0" err="1"/>
              <a:t>реляційному</a:t>
            </a:r>
            <a:r>
              <a:rPr lang="ru-RU" dirty="0"/>
              <a:t> </a:t>
            </a:r>
            <a:r>
              <a:rPr lang="ru-RU" dirty="0" err="1"/>
              <a:t>сервері</a:t>
            </a:r>
            <a:r>
              <a:rPr lang="ru-RU" dirty="0"/>
              <a:t>;</a:t>
            </a:r>
          </a:p>
          <a:p>
            <a:pPr lvl="1"/>
            <a:r>
              <a:rPr lang="ru-RU" dirty="0" err="1"/>
              <a:t>рівень</a:t>
            </a:r>
            <a:r>
              <a:rPr lang="ru-RU" dirty="0"/>
              <a:t> </a:t>
            </a:r>
            <a:r>
              <a:rPr lang="ru-RU" dirty="0" err="1"/>
              <a:t>представлення</a:t>
            </a:r>
            <a:r>
              <a:rPr lang="ru-RU" dirty="0"/>
              <a:t> </a:t>
            </a:r>
            <a:r>
              <a:rPr lang="ru-RU" dirty="0" err="1"/>
              <a:t>відповідає</a:t>
            </a:r>
            <a:r>
              <a:rPr lang="ru-RU" dirty="0"/>
              <a:t> за </a:t>
            </a:r>
            <a:r>
              <a:rPr lang="ru-RU" dirty="0" err="1"/>
              <a:t>донесення</a:t>
            </a:r>
            <a:r>
              <a:rPr lang="ru-RU" dirty="0"/>
              <a:t> </a:t>
            </a:r>
            <a:r>
              <a:rPr lang="ru-RU" dirty="0" err="1"/>
              <a:t>результатів</a:t>
            </a:r>
            <a:r>
              <a:rPr lang="ru-RU" dirty="0"/>
              <a:t> до </a:t>
            </a:r>
            <a:r>
              <a:rPr lang="ru-RU" dirty="0" err="1"/>
              <a:t>користувачів</a:t>
            </a:r>
            <a:r>
              <a:rPr lang="ru-RU" dirty="0"/>
              <a:t>.</a:t>
            </a:r>
          </a:p>
          <a:p>
            <a:pPr lvl="1"/>
            <a:r>
              <a:rPr lang="ru-RU" dirty="0" err="1"/>
              <a:t>Реляційна</a:t>
            </a:r>
            <a:r>
              <a:rPr lang="ru-RU" dirty="0"/>
              <a:t> </a:t>
            </a:r>
            <a:r>
              <a:rPr lang="ru-RU" dirty="0" err="1"/>
              <a:t>архітектура</a:t>
            </a:r>
            <a:r>
              <a:rPr lang="ru-RU" dirty="0"/>
              <a:t> </a:t>
            </a:r>
            <a:r>
              <a:rPr lang="ru-RU" dirty="0" err="1"/>
              <a:t>забезпечує</a:t>
            </a:r>
            <a:r>
              <a:rPr lang="ru-RU" dirty="0"/>
              <a:t> </a:t>
            </a:r>
            <a:r>
              <a:rPr lang="ru-RU" dirty="0" err="1"/>
              <a:t>високу</a:t>
            </a:r>
            <a:r>
              <a:rPr lang="ru-RU" dirty="0"/>
              <a:t> </a:t>
            </a:r>
            <a:r>
              <a:rPr lang="ru-RU" dirty="0" err="1"/>
              <a:t>швидкість</a:t>
            </a:r>
            <a:r>
              <a:rPr lang="ru-RU" dirty="0"/>
              <a:t> </a:t>
            </a:r>
            <a:r>
              <a:rPr lang="ru-RU" dirty="0" err="1"/>
              <a:t>роботи</a:t>
            </a:r>
            <a:r>
              <a:rPr lang="ru-RU" dirty="0"/>
              <a:t> </a:t>
            </a:r>
            <a:r>
              <a:rPr lang="ru-RU" dirty="0" err="1"/>
              <a:t>зі</a:t>
            </a:r>
            <a:r>
              <a:rPr lang="ru-RU" dirty="0"/>
              <a:t> </a:t>
            </a:r>
            <a:r>
              <a:rPr lang="ru-RU" dirty="0" err="1"/>
              <a:t>сховищем</a:t>
            </a:r>
            <a:r>
              <a:rPr lang="ru-RU" dirty="0"/>
              <a:t> при невеликих </a:t>
            </a:r>
            <a:r>
              <a:rPr lang="ru-RU" dirty="0" err="1"/>
              <a:t>обсягах</a:t>
            </a:r>
            <a:r>
              <a:rPr lang="ru-RU" dirty="0"/>
              <a:t> </a:t>
            </a:r>
            <a:r>
              <a:rPr lang="ru-RU" dirty="0" err="1"/>
              <a:t>даних</a:t>
            </a:r>
            <a:r>
              <a:rPr lang="ru-RU" dirty="0" smtClean="0"/>
              <a:t>.</a:t>
            </a:r>
          </a:p>
          <a:p>
            <a:r>
              <a:rPr lang="ru-RU" b="1" dirty="0"/>
              <a:t>HOLAP </a:t>
            </a:r>
            <a:r>
              <a:rPr lang="ru-RU" i="1" dirty="0"/>
              <a:t>(</a:t>
            </a:r>
            <a:r>
              <a:rPr lang="ru-RU" i="1" dirty="0" err="1"/>
              <a:t>Hybrid</a:t>
            </a:r>
            <a:r>
              <a:rPr lang="ru-RU" i="1" dirty="0"/>
              <a:t> OLAP) </a:t>
            </a:r>
            <a:r>
              <a:rPr lang="ru-RU" b="1" dirty="0"/>
              <a:t>– </a:t>
            </a:r>
            <a:r>
              <a:rPr lang="ru-RU" dirty="0" err="1"/>
              <a:t>передбачає</a:t>
            </a:r>
            <a:r>
              <a:rPr lang="ru-RU" dirty="0"/>
              <a:t> </a:t>
            </a:r>
            <a:r>
              <a:rPr lang="ru-RU" dirty="0" err="1"/>
              <a:t>збереження</a:t>
            </a:r>
            <a:r>
              <a:rPr lang="ru-RU" dirty="0"/>
              <a:t> </a:t>
            </a:r>
            <a:r>
              <a:rPr lang="ru-RU" dirty="0" err="1"/>
              <a:t>основних</a:t>
            </a:r>
            <a:r>
              <a:rPr lang="ru-RU" dirty="0"/>
              <a:t> </a:t>
            </a:r>
            <a:r>
              <a:rPr lang="ru-RU" dirty="0" err="1"/>
              <a:t>даних</a:t>
            </a:r>
            <a:r>
              <a:rPr lang="ru-RU" dirty="0"/>
              <a:t> в </a:t>
            </a:r>
            <a:r>
              <a:rPr lang="ru-RU" dirty="0" err="1"/>
              <a:t>реляційному</a:t>
            </a:r>
            <a:r>
              <a:rPr lang="ru-RU" dirty="0"/>
              <a:t> </a:t>
            </a:r>
            <a:r>
              <a:rPr lang="ru-RU" dirty="0" err="1"/>
              <a:t>сховищі</a:t>
            </a:r>
            <a:r>
              <a:rPr lang="ru-RU" dirty="0"/>
              <a:t>, а </a:t>
            </a:r>
            <a:r>
              <a:rPr lang="ru-RU" dirty="0" err="1"/>
              <a:t>агрегованих</a:t>
            </a:r>
            <a:r>
              <a:rPr lang="ru-RU" dirty="0"/>
              <a:t> – в </a:t>
            </a:r>
            <a:r>
              <a:rPr lang="ru-RU" dirty="0" err="1"/>
              <a:t>багатовимірній</a:t>
            </a:r>
            <a:r>
              <a:rPr lang="ru-RU" dirty="0"/>
              <a:t> </a:t>
            </a:r>
            <a:r>
              <a:rPr lang="ru-RU" dirty="0" err="1"/>
              <a:t>базі</a:t>
            </a:r>
            <a:r>
              <a:rPr lang="ru-RU" dirty="0"/>
              <a:t> MOLAP </a:t>
            </a:r>
            <a:r>
              <a:rPr lang="ru-RU" i="1" dirty="0"/>
              <a:t>(</a:t>
            </a:r>
            <a:r>
              <a:rPr lang="ru-RU" i="1" dirty="0" err="1"/>
              <a:t>Multidimensional</a:t>
            </a:r>
            <a:r>
              <a:rPr lang="ru-RU" i="1" dirty="0"/>
              <a:t> OLAP) </a:t>
            </a:r>
            <a:r>
              <a:rPr lang="ru-RU" dirty="0"/>
              <a:t>у </a:t>
            </a:r>
            <a:r>
              <a:rPr lang="ru-RU" dirty="0" err="1"/>
              <a:t>зручному</a:t>
            </a:r>
            <a:r>
              <a:rPr lang="ru-RU" dirty="0"/>
              <a:t> для </a:t>
            </a:r>
            <a:r>
              <a:rPr lang="ru-RU" dirty="0" err="1"/>
              <a:t>користувача</a:t>
            </a:r>
            <a:r>
              <a:rPr lang="ru-RU" dirty="0"/>
              <a:t> </a:t>
            </a:r>
            <a:r>
              <a:rPr lang="ru-RU" dirty="0" err="1"/>
              <a:t>вигляді</a:t>
            </a:r>
            <a:r>
              <a:rPr lang="ru-RU" dirty="0"/>
              <a:t>.</a:t>
            </a:r>
          </a:p>
          <a:p>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37</a:t>
            </a:fld>
            <a:endParaRPr lang="ru-RU"/>
          </a:p>
        </p:txBody>
      </p:sp>
    </p:spTree>
    <p:extLst>
      <p:ext uri="{BB962C8B-B14F-4D97-AF65-F5344CB8AC3E}">
        <p14:creationId xmlns:p14="http://schemas.microsoft.com/office/powerpoint/2010/main" val="1105701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b="1" dirty="0" err="1" smtClean="0"/>
              <a:t>програмне</a:t>
            </a:r>
            <a:r>
              <a:rPr lang="ru-RU" b="1" dirty="0" smtClean="0"/>
              <a:t> </a:t>
            </a:r>
            <a:r>
              <a:rPr lang="ru-RU" b="1" dirty="0" err="1"/>
              <a:t>забезпечення</a:t>
            </a:r>
            <a:r>
              <a:rPr lang="ru-RU" b="1" dirty="0"/>
              <a:t> для </a:t>
            </a:r>
            <a:r>
              <a:rPr lang="ru-RU" b="1" dirty="0" err="1"/>
              <a:t>аналізу</a:t>
            </a:r>
            <a:r>
              <a:rPr lang="ru-RU" b="1" dirty="0"/>
              <a:t> </a:t>
            </a:r>
            <a:r>
              <a:rPr lang="ru-RU" b="1" dirty="0" err="1" smtClean="0"/>
              <a:t>даних</a:t>
            </a:r>
            <a:endParaRPr lang="ru-RU" dirty="0"/>
          </a:p>
        </p:txBody>
      </p:sp>
      <p:sp>
        <p:nvSpPr>
          <p:cNvPr id="3" name="Объект 2"/>
          <p:cNvSpPr>
            <a:spLocks noGrp="1"/>
          </p:cNvSpPr>
          <p:nvPr>
            <p:ph idx="1"/>
          </p:nvPr>
        </p:nvSpPr>
        <p:spPr/>
        <p:txBody>
          <a:bodyPr>
            <a:normAutofit fontScale="70000" lnSpcReduction="20000"/>
          </a:bodyPr>
          <a:lstStyle/>
          <a:p>
            <a:pPr lvl="0"/>
            <a:r>
              <a:rPr lang="ru-RU" u="sng" dirty="0" err="1">
                <a:hlinkClick r:id="rId2" tooltip="DevInfo (ще не написана)"/>
              </a:rPr>
              <a:t>DevInfo</a:t>
            </a:r>
            <a:r>
              <a:rPr lang="ru-RU" u="sng" baseline="30000" dirty="0">
                <a:hlinkClick r:id="rId3" tooltip="en:DevInfo"/>
              </a:rPr>
              <a:t>[</a:t>
            </a:r>
            <a:r>
              <a:rPr lang="ru-RU" u="sng" baseline="30000" dirty="0" err="1">
                <a:hlinkClick r:id="rId3" tooltip="en:DevInfo"/>
              </a:rPr>
              <a:t>en</a:t>
            </a:r>
            <a:r>
              <a:rPr lang="ru-RU" u="sng" baseline="30000" dirty="0">
                <a:hlinkClick r:id="rId3" tooltip="en:DevInfo"/>
              </a:rPr>
              <a:t>]</a:t>
            </a:r>
            <a:r>
              <a:rPr lang="ru-RU" dirty="0"/>
              <a:t> – система </a:t>
            </a:r>
            <a:r>
              <a:rPr lang="ru-RU" dirty="0" err="1"/>
              <a:t>бази</a:t>
            </a:r>
            <a:r>
              <a:rPr lang="ru-RU" dirty="0"/>
              <a:t> </a:t>
            </a:r>
            <a:r>
              <a:rPr lang="ru-RU" dirty="0" err="1"/>
              <a:t>даних</a:t>
            </a:r>
            <a:r>
              <a:rPr lang="ru-RU" dirty="0"/>
              <a:t>, </a:t>
            </a:r>
            <a:r>
              <a:rPr lang="ru-RU" dirty="0" err="1"/>
              <a:t>схвалена</a:t>
            </a:r>
            <a:r>
              <a:rPr lang="ru-RU" dirty="0"/>
              <a:t> </a:t>
            </a:r>
            <a:r>
              <a:rPr lang="ru-RU" u="sng" dirty="0" err="1">
                <a:hlinkClick r:id="rId4" tooltip="United Nations Sustainable Development Group (ще не написана)"/>
              </a:rPr>
              <a:t>Групою</a:t>
            </a:r>
            <a:r>
              <a:rPr lang="ru-RU" u="sng" dirty="0">
                <a:hlinkClick r:id="rId4" tooltip="United Nations Sustainable Development Group (ще не написана)"/>
              </a:rPr>
              <a:t> </a:t>
            </a:r>
            <a:r>
              <a:rPr lang="ru-RU" u="sng" dirty="0" err="1">
                <a:hlinkClick r:id="rId4" tooltip="United Nations Sustainable Development Group (ще не написана)"/>
              </a:rPr>
              <a:t>розвитку</a:t>
            </a:r>
            <a:r>
              <a:rPr lang="ru-RU" u="sng" dirty="0">
                <a:hlinkClick r:id="rId4" tooltip="United Nations Sustainable Development Group (ще не написана)"/>
              </a:rPr>
              <a:t> ООН</a:t>
            </a:r>
            <a:r>
              <a:rPr lang="ru-RU" u="sng" baseline="30000" dirty="0">
                <a:hlinkClick r:id="rId5" tooltip="en:United Nations Sustainable Development Group"/>
              </a:rPr>
              <a:t>[</a:t>
            </a:r>
            <a:r>
              <a:rPr lang="ru-RU" u="sng" baseline="30000" dirty="0" err="1">
                <a:hlinkClick r:id="rId5" tooltip="en:United Nations Sustainable Development Group"/>
              </a:rPr>
              <a:t>en</a:t>
            </a:r>
            <a:r>
              <a:rPr lang="ru-RU" u="sng" baseline="30000" dirty="0">
                <a:hlinkClick r:id="rId5" tooltip="en:United Nations Sustainable Development Group"/>
              </a:rPr>
              <a:t>]</a:t>
            </a:r>
            <a:r>
              <a:rPr lang="ru-RU" dirty="0"/>
              <a:t> для </a:t>
            </a:r>
            <a:r>
              <a:rPr lang="ru-RU" dirty="0" err="1"/>
              <a:t>моніторингу</a:t>
            </a:r>
            <a:r>
              <a:rPr lang="ru-RU" dirty="0"/>
              <a:t> та </a:t>
            </a:r>
            <a:r>
              <a:rPr lang="ru-RU" dirty="0" err="1"/>
              <a:t>аналізу</a:t>
            </a:r>
            <a:r>
              <a:rPr lang="ru-RU" dirty="0"/>
              <a:t> </a:t>
            </a:r>
            <a:r>
              <a:rPr lang="ru-RU" dirty="0" err="1"/>
              <a:t>людського</a:t>
            </a:r>
            <a:r>
              <a:rPr lang="ru-RU" dirty="0"/>
              <a:t> </a:t>
            </a:r>
            <a:r>
              <a:rPr lang="ru-RU" dirty="0" err="1"/>
              <a:t>розвитку</a:t>
            </a:r>
            <a:r>
              <a:rPr lang="ru-RU" dirty="0"/>
              <a:t>.</a:t>
            </a:r>
          </a:p>
          <a:p>
            <a:pPr lvl="0"/>
            <a:r>
              <a:rPr lang="ru-RU" u="sng" dirty="0">
                <a:hlinkClick r:id="rId6" tooltip="ELKI (ще не написана)"/>
              </a:rPr>
              <a:t>ELKI</a:t>
            </a:r>
            <a:r>
              <a:rPr lang="ru-RU" u="sng" baseline="30000" dirty="0">
                <a:hlinkClick r:id="rId7" tooltip="en:ELKI"/>
              </a:rPr>
              <a:t>[</a:t>
            </a:r>
            <a:r>
              <a:rPr lang="ru-RU" u="sng" baseline="30000" dirty="0" err="1">
                <a:hlinkClick r:id="rId7" tooltip="en:ELKI"/>
              </a:rPr>
              <a:t>en</a:t>
            </a:r>
            <a:r>
              <a:rPr lang="ru-RU" u="sng" baseline="30000" dirty="0">
                <a:hlinkClick r:id="rId7" tooltip="en:ELKI"/>
              </a:rPr>
              <a:t>]</a:t>
            </a:r>
            <a:r>
              <a:rPr lang="ru-RU" dirty="0"/>
              <a:t> – структура </a:t>
            </a:r>
            <a:r>
              <a:rPr lang="ru-RU" dirty="0" err="1"/>
              <a:t>інтелектуального</a:t>
            </a:r>
            <a:r>
              <a:rPr lang="ru-RU" dirty="0"/>
              <a:t> </a:t>
            </a:r>
            <a:r>
              <a:rPr lang="ru-RU" dirty="0" err="1"/>
              <a:t>аналізу</a:t>
            </a:r>
            <a:r>
              <a:rPr lang="ru-RU" dirty="0"/>
              <a:t> </a:t>
            </a:r>
            <a:r>
              <a:rPr lang="ru-RU" dirty="0" err="1"/>
              <a:t>даних</a:t>
            </a:r>
            <a:r>
              <a:rPr lang="ru-RU" dirty="0"/>
              <a:t> у </a:t>
            </a:r>
            <a:r>
              <a:rPr lang="ru-RU" dirty="0" err="1"/>
              <a:t>Java</a:t>
            </a:r>
            <a:r>
              <a:rPr lang="ru-RU" dirty="0"/>
              <a:t> з </a:t>
            </a:r>
            <a:r>
              <a:rPr lang="ru-RU" dirty="0" err="1"/>
              <a:t>функціями</a:t>
            </a:r>
            <a:r>
              <a:rPr lang="ru-RU" dirty="0"/>
              <a:t> </a:t>
            </a:r>
            <a:r>
              <a:rPr lang="ru-RU" dirty="0" err="1"/>
              <a:t>візуалізації</a:t>
            </a:r>
            <a:r>
              <a:rPr lang="ru-RU" dirty="0"/>
              <a:t>, </a:t>
            </a:r>
            <a:r>
              <a:rPr lang="ru-RU" dirty="0" err="1"/>
              <a:t>орієнтованими</a:t>
            </a:r>
            <a:r>
              <a:rPr lang="ru-RU" dirty="0"/>
              <a:t> на </a:t>
            </a:r>
            <a:r>
              <a:rPr lang="ru-RU" dirty="0" err="1"/>
              <a:t>інтелектуальний</a:t>
            </a:r>
            <a:r>
              <a:rPr lang="ru-RU" dirty="0"/>
              <a:t> </a:t>
            </a:r>
            <a:r>
              <a:rPr lang="ru-RU" dirty="0" err="1"/>
              <a:t>аналіз</a:t>
            </a:r>
            <a:r>
              <a:rPr lang="ru-RU" dirty="0"/>
              <a:t> </a:t>
            </a:r>
            <a:r>
              <a:rPr lang="ru-RU" dirty="0" err="1"/>
              <a:t>даних</a:t>
            </a:r>
            <a:r>
              <a:rPr lang="ru-RU" dirty="0"/>
              <a:t>.</a:t>
            </a:r>
          </a:p>
          <a:p>
            <a:pPr lvl="0"/>
            <a:r>
              <a:rPr lang="ru-RU" u="sng" dirty="0">
                <a:hlinkClick r:id="rId8" tooltip="KNIME (ще не написана)"/>
              </a:rPr>
              <a:t>KNIME</a:t>
            </a:r>
            <a:r>
              <a:rPr lang="ru-RU" u="sng" baseline="30000" dirty="0">
                <a:hlinkClick r:id="rId9" tooltip="en:KNIME"/>
              </a:rPr>
              <a:t>[</a:t>
            </a:r>
            <a:r>
              <a:rPr lang="ru-RU" u="sng" baseline="30000" dirty="0" err="1">
                <a:hlinkClick r:id="rId9" tooltip="en:KNIME"/>
              </a:rPr>
              <a:t>en</a:t>
            </a:r>
            <a:r>
              <a:rPr lang="ru-RU" u="sng" baseline="30000" dirty="0">
                <a:hlinkClick r:id="rId9" tooltip="en:KNIME"/>
              </a:rPr>
              <a:t>]</a:t>
            </a:r>
            <a:r>
              <a:rPr lang="ru-RU" dirty="0"/>
              <a:t> – </a:t>
            </a:r>
            <a:r>
              <a:rPr lang="ru-RU" dirty="0" err="1"/>
              <a:t>The</a:t>
            </a:r>
            <a:r>
              <a:rPr lang="ru-RU" dirty="0"/>
              <a:t> </a:t>
            </a:r>
            <a:r>
              <a:rPr lang="ru-RU" dirty="0" err="1"/>
              <a:t>Konstanz</a:t>
            </a:r>
            <a:r>
              <a:rPr lang="ru-RU" dirty="0"/>
              <a:t> </a:t>
            </a:r>
            <a:r>
              <a:rPr lang="ru-RU" dirty="0" err="1"/>
              <a:t>Information</a:t>
            </a:r>
            <a:r>
              <a:rPr lang="ru-RU" dirty="0"/>
              <a:t> </a:t>
            </a:r>
            <a:r>
              <a:rPr lang="ru-RU" dirty="0" err="1"/>
              <a:t>Miner</a:t>
            </a:r>
            <a:r>
              <a:rPr lang="ru-RU" dirty="0"/>
              <a:t>, </a:t>
            </a:r>
            <a:r>
              <a:rPr lang="ru-RU" dirty="0" err="1"/>
              <a:t>зручний</a:t>
            </a:r>
            <a:r>
              <a:rPr lang="ru-RU" dirty="0"/>
              <a:t> і </a:t>
            </a:r>
            <a:r>
              <a:rPr lang="ru-RU" dirty="0" err="1"/>
              <a:t>комплексний</a:t>
            </a:r>
            <a:r>
              <a:rPr lang="ru-RU" dirty="0"/>
              <a:t> </a:t>
            </a:r>
            <a:r>
              <a:rPr lang="ru-RU" dirty="0" err="1"/>
              <a:t>інструмент</a:t>
            </a:r>
            <a:r>
              <a:rPr lang="ru-RU" dirty="0"/>
              <a:t> </a:t>
            </a:r>
            <a:r>
              <a:rPr lang="ru-RU" dirty="0" err="1"/>
              <a:t>аналізу</a:t>
            </a:r>
            <a:r>
              <a:rPr lang="ru-RU" dirty="0"/>
              <a:t> </a:t>
            </a:r>
            <a:r>
              <a:rPr lang="ru-RU" dirty="0" err="1"/>
              <a:t>даних</a:t>
            </a:r>
            <a:r>
              <a:rPr lang="ru-RU" dirty="0"/>
              <a:t>.</a:t>
            </a:r>
          </a:p>
          <a:p>
            <a:pPr lvl="0"/>
            <a:r>
              <a:rPr lang="ru-RU" u="sng" dirty="0" err="1">
                <a:hlinkClick r:id="rId10" tooltip="Orange (software) (ще не написана)"/>
              </a:rPr>
              <a:t>Orange</a:t>
            </a:r>
            <a:r>
              <a:rPr lang="ru-RU" u="sng" baseline="30000" dirty="0">
                <a:hlinkClick r:id="rId11" tooltip="en:Orange (software)"/>
              </a:rPr>
              <a:t>[</a:t>
            </a:r>
            <a:r>
              <a:rPr lang="ru-RU" u="sng" baseline="30000" dirty="0" err="1">
                <a:hlinkClick r:id="rId11" tooltip="en:Orange (software)"/>
              </a:rPr>
              <a:t>en</a:t>
            </a:r>
            <a:r>
              <a:rPr lang="ru-RU" u="sng" baseline="30000" dirty="0">
                <a:hlinkClick r:id="rId11" tooltip="en:Orange (software)"/>
              </a:rPr>
              <a:t>]</a:t>
            </a:r>
            <a:r>
              <a:rPr lang="ru-RU" dirty="0"/>
              <a:t> – </a:t>
            </a:r>
            <a:r>
              <a:rPr lang="ru-RU" dirty="0" err="1"/>
              <a:t>інструмент</a:t>
            </a:r>
            <a:r>
              <a:rPr lang="ru-RU" dirty="0"/>
              <a:t> </a:t>
            </a:r>
            <a:r>
              <a:rPr lang="ru-RU" dirty="0" err="1"/>
              <a:t>візуального</a:t>
            </a:r>
            <a:r>
              <a:rPr lang="ru-RU" dirty="0"/>
              <a:t> </a:t>
            </a:r>
            <a:r>
              <a:rPr lang="ru-RU" dirty="0" err="1"/>
              <a:t>програмування</a:t>
            </a:r>
            <a:r>
              <a:rPr lang="ru-RU" dirty="0"/>
              <a:t>, </a:t>
            </a:r>
            <a:r>
              <a:rPr lang="ru-RU" dirty="0" err="1"/>
              <a:t>що</a:t>
            </a:r>
            <a:r>
              <a:rPr lang="ru-RU" dirty="0"/>
              <a:t> </a:t>
            </a:r>
            <a:r>
              <a:rPr lang="ru-RU" dirty="0" err="1"/>
              <a:t>включає</a:t>
            </a:r>
            <a:r>
              <a:rPr lang="ru-RU" dirty="0"/>
              <a:t> </a:t>
            </a:r>
            <a:r>
              <a:rPr lang="ru-RU" dirty="0" err="1"/>
              <a:t>інтерактивну</a:t>
            </a:r>
            <a:r>
              <a:rPr lang="ru-RU" dirty="0"/>
              <a:t> </a:t>
            </a:r>
            <a:r>
              <a:rPr lang="ru-RU" dirty="0" err="1"/>
              <a:t>візуалізацію</a:t>
            </a:r>
            <a:r>
              <a:rPr lang="ru-RU" dirty="0"/>
              <a:t> </a:t>
            </a:r>
            <a:r>
              <a:rPr lang="ru-RU" dirty="0" err="1"/>
              <a:t>даних</a:t>
            </a:r>
            <a:r>
              <a:rPr lang="ru-RU" dirty="0"/>
              <a:t> і </a:t>
            </a:r>
            <a:r>
              <a:rPr lang="ru-RU" dirty="0" err="1"/>
              <a:t>методи</a:t>
            </a:r>
            <a:r>
              <a:rPr lang="ru-RU" dirty="0"/>
              <a:t> </a:t>
            </a:r>
            <a:r>
              <a:rPr lang="ru-RU" dirty="0" err="1"/>
              <a:t>статистичного</a:t>
            </a:r>
            <a:r>
              <a:rPr lang="ru-RU" dirty="0"/>
              <a:t> </a:t>
            </a:r>
            <a:r>
              <a:rPr lang="ru-RU" dirty="0" err="1"/>
              <a:t>аналізу</a:t>
            </a:r>
            <a:r>
              <a:rPr lang="ru-RU" dirty="0"/>
              <a:t> </a:t>
            </a:r>
            <a:r>
              <a:rPr lang="ru-RU" dirty="0" err="1"/>
              <a:t>даних</a:t>
            </a:r>
            <a:r>
              <a:rPr lang="ru-RU" dirty="0"/>
              <a:t>, </a:t>
            </a:r>
            <a:r>
              <a:rPr lang="ru-RU" dirty="0" err="1"/>
              <a:t>аналізу</a:t>
            </a:r>
            <a:r>
              <a:rPr lang="ru-RU" dirty="0"/>
              <a:t> </a:t>
            </a:r>
            <a:r>
              <a:rPr lang="ru-RU" dirty="0" err="1"/>
              <a:t>даних</a:t>
            </a:r>
            <a:r>
              <a:rPr lang="ru-RU" dirty="0"/>
              <a:t> і машинного </a:t>
            </a:r>
            <a:r>
              <a:rPr lang="ru-RU" dirty="0" err="1"/>
              <a:t>навчання</a:t>
            </a:r>
            <a:r>
              <a:rPr lang="ru-RU" dirty="0"/>
              <a:t>.</a:t>
            </a:r>
          </a:p>
          <a:p>
            <a:pPr lvl="0"/>
            <a:r>
              <a:rPr lang="ru-RU" u="sng" dirty="0" err="1">
                <a:hlinkClick r:id="rId12" tooltip="Pandas"/>
              </a:rPr>
              <a:t>Pandas</a:t>
            </a:r>
            <a:r>
              <a:rPr lang="ru-RU" dirty="0"/>
              <a:t> – </a:t>
            </a:r>
            <a:r>
              <a:rPr lang="ru-RU" dirty="0" err="1"/>
              <a:t>бібліотека</a:t>
            </a:r>
            <a:r>
              <a:rPr lang="ru-RU" dirty="0"/>
              <a:t> </a:t>
            </a:r>
            <a:r>
              <a:rPr lang="ru-RU" dirty="0" err="1"/>
              <a:t>Python</a:t>
            </a:r>
            <a:r>
              <a:rPr lang="ru-RU" dirty="0"/>
              <a:t> для </a:t>
            </a:r>
            <a:r>
              <a:rPr lang="ru-RU" dirty="0" err="1"/>
              <a:t>аналізу</a:t>
            </a:r>
            <a:r>
              <a:rPr lang="ru-RU" dirty="0"/>
              <a:t> </a:t>
            </a:r>
            <a:r>
              <a:rPr lang="ru-RU" dirty="0" err="1"/>
              <a:t>даних</a:t>
            </a:r>
            <a:r>
              <a:rPr lang="ru-RU" dirty="0"/>
              <a:t>.</a:t>
            </a:r>
          </a:p>
          <a:p>
            <a:pPr lvl="0"/>
            <a:r>
              <a:rPr lang="ru-RU" u="sng" dirty="0">
                <a:hlinkClick r:id="rId13" tooltip="Physics Analysis Workstation (ще не написана)"/>
              </a:rPr>
              <a:t>PAW</a:t>
            </a:r>
            <a:r>
              <a:rPr lang="ru-RU" u="sng" baseline="30000" dirty="0">
                <a:hlinkClick r:id="rId14" tooltip="en:Physics Analysis Workstation"/>
              </a:rPr>
              <a:t>[</a:t>
            </a:r>
            <a:r>
              <a:rPr lang="ru-RU" u="sng" baseline="30000" dirty="0" err="1">
                <a:hlinkClick r:id="rId14" tooltip="en:Physics Analysis Workstation"/>
              </a:rPr>
              <a:t>en</a:t>
            </a:r>
            <a:r>
              <a:rPr lang="ru-RU" u="sng" baseline="30000" dirty="0">
                <a:hlinkClick r:id="rId14" tooltip="en:Physics Analysis Workstation"/>
              </a:rPr>
              <a:t>]</a:t>
            </a:r>
            <a:r>
              <a:rPr lang="ru-RU" dirty="0"/>
              <a:t> – структура </a:t>
            </a:r>
            <a:r>
              <a:rPr lang="ru-RU" dirty="0" err="1"/>
              <a:t>аналізу</a:t>
            </a:r>
            <a:r>
              <a:rPr lang="ru-RU" dirty="0"/>
              <a:t> </a:t>
            </a:r>
            <a:r>
              <a:rPr lang="ru-RU" dirty="0" err="1"/>
              <a:t>даних</a:t>
            </a:r>
            <a:r>
              <a:rPr lang="ru-RU" dirty="0"/>
              <a:t> FORTRAN/C, </a:t>
            </a:r>
            <a:r>
              <a:rPr lang="ru-RU" dirty="0" err="1"/>
              <a:t>розроблена</a:t>
            </a:r>
            <a:r>
              <a:rPr lang="ru-RU" dirty="0"/>
              <a:t> в </a:t>
            </a:r>
            <a:r>
              <a:rPr lang="ru-RU" u="sng" dirty="0">
                <a:hlinkClick r:id="rId15" tooltip="CERN"/>
              </a:rPr>
              <a:t>CERN</a:t>
            </a:r>
            <a:r>
              <a:rPr lang="ru-RU" dirty="0"/>
              <a:t>.</a:t>
            </a:r>
          </a:p>
          <a:p>
            <a:pPr lvl="0"/>
            <a:r>
              <a:rPr lang="ru-RU" u="sng" dirty="0">
                <a:hlinkClick r:id="rId16" tooltip="R (мова програмування)"/>
              </a:rPr>
              <a:t>R</a:t>
            </a:r>
            <a:r>
              <a:rPr lang="ru-RU" dirty="0"/>
              <a:t> – </a:t>
            </a:r>
            <a:r>
              <a:rPr lang="ru-RU" dirty="0" err="1"/>
              <a:t>Мова</a:t>
            </a:r>
            <a:r>
              <a:rPr lang="ru-RU" dirty="0"/>
              <a:t> </a:t>
            </a:r>
            <a:r>
              <a:rPr lang="ru-RU" dirty="0" err="1"/>
              <a:t>програмування</a:t>
            </a:r>
            <a:r>
              <a:rPr lang="ru-RU" dirty="0"/>
              <a:t> та </a:t>
            </a:r>
            <a:r>
              <a:rPr lang="ru-RU" dirty="0" err="1"/>
              <a:t>програмне</a:t>
            </a:r>
            <a:r>
              <a:rPr lang="ru-RU" dirty="0"/>
              <a:t> </a:t>
            </a:r>
            <a:r>
              <a:rPr lang="ru-RU" dirty="0" err="1"/>
              <a:t>середовище</a:t>
            </a:r>
            <a:r>
              <a:rPr lang="ru-RU" dirty="0"/>
              <a:t> для </a:t>
            </a:r>
            <a:r>
              <a:rPr lang="ru-RU" dirty="0" err="1"/>
              <a:t>статистичних</a:t>
            </a:r>
            <a:r>
              <a:rPr lang="ru-RU" dirty="0"/>
              <a:t> </a:t>
            </a:r>
            <a:r>
              <a:rPr lang="ru-RU" dirty="0" err="1"/>
              <a:t>обчислень</a:t>
            </a:r>
            <a:r>
              <a:rPr lang="ru-RU" dirty="0"/>
              <a:t> і </a:t>
            </a:r>
            <a:r>
              <a:rPr lang="ru-RU" dirty="0" err="1"/>
              <a:t>графіки</a:t>
            </a:r>
            <a:r>
              <a:rPr lang="ru-RU" dirty="0"/>
              <a:t>.</a:t>
            </a:r>
          </a:p>
          <a:p>
            <a:pPr lvl="0"/>
            <a:r>
              <a:rPr lang="ru-RU" u="sng" dirty="0">
                <a:hlinkClick r:id="rId17" tooltip="ROOT"/>
              </a:rPr>
              <a:t>ROOT</a:t>
            </a:r>
            <a:r>
              <a:rPr lang="ru-RU" dirty="0"/>
              <a:t> – структура </a:t>
            </a:r>
            <a:r>
              <a:rPr lang="ru-RU" dirty="0" err="1"/>
              <a:t>аналізу</a:t>
            </a:r>
            <a:r>
              <a:rPr lang="ru-RU" dirty="0"/>
              <a:t> </a:t>
            </a:r>
            <a:r>
              <a:rPr lang="ru-RU" dirty="0" err="1"/>
              <a:t>даних</a:t>
            </a:r>
            <a:r>
              <a:rPr lang="ru-RU" dirty="0"/>
              <a:t> C++, </a:t>
            </a:r>
            <a:r>
              <a:rPr lang="ru-RU" dirty="0" err="1"/>
              <a:t>розроблена</a:t>
            </a:r>
            <a:r>
              <a:rPr lang="ru-RU" dirty="0"/>
              <a:t> в </a:t>
            </a:r>
            <a:r>
              <a:rPr lang="ru-RU" u="sng" dirty="0">
                <a:hlinkClick r:id="rId15" tooltip="CERN"/>
              </a:rPr>
              <a:t>CERN</a:t>
            </a:r>
            <a:r>
              <a:rPr lang="ru-RU" dirty="0"/>
              <a:t>.</a:t>
            </a:r>
          </a:p>
          <a:p>
            <a:pPr lvl="0"/>
            <a:r>
              <a:rPr lang="ru-RU" u="sng" dirty="0" err="1">
                <a:hlinkClick r:id="rId18" tooltip="SciPy"/>
              </a:rPr>
              <a:t>SciPy</a:t>
            </a:r>
            <a:r>
              <a:rPr lang="ru-RU" dirty="0"/>
              <a:t> – </a:t>
            </a:r>
            <a:r>
              <a:rPr lang="ru-RU" dirty="0" err="1"/>
              <a:t>бібліотека</a:t>
            </a:r>
            <a:r>
              <a:rPr lang="ru-RU" dirty="0"/>
              <a:t> </a:t>
            </a:r>
            <a:r>
              <a:rPr lang="ru-RU" dirty="0" err="1"/>
              <a:t>Python</a:t>
            </a:r>
            <a:r>
              <a:rPr lang="ru-RU" dirty="0"/>
              <a:t> для </a:t>
            </a:r>
            <a:r>
              <a:rPr lang="ru-RU" dirty="0" err="1"/>
              <a:t>аналізу</a:t>
            </a:r>
            <a:r>
              <a:rPr lang="ru-RU" dirty="0"/>
              <a:t> </a:t>
            </a:r>
            <a:r>
              <a:rPr lang="ru-RU" dirty="0" err="1"/>
              <a:t>даних</a:t>
            </a:r>
            <a:r>
              <a:rPr lang="ru-RU" dirty="0"/>
              <a:t>.</a:t>
            </a:r>
          </a:p>
          <a:p>
            <a:pPr lvl="0"/>
            <a:r>
              <a:rPr lang="ru-RU" u="sng" dirty="0" err="1">
                <a:hlinkClick r:id="rId19" tooltip="Julia (мова програмування)"/>
              </a:rPr>
              <a:t>Julia</a:t>
            </a:r>
            <a:r>
              <a:rPr lang="ru-RU" dirty="0"/>
              <a:t> – </a:t>
            </a:r>
            <a:r>
              <a:rPr lang="ru-RU" dirty="0" err="1"/>
              <a:t>мова</a:t>
            </a:r>
            <a:r>
              <a:rPr lang="ru-RU" dirty="0"/>
              <a:t> </a:t>
            </a:r>
            <a:r>
              <a:rPr lang="ru-RU" dirty="0" err="1"/>
              <a:t>програмування</a:t>
            </a:r>
            <a:r>
              <a:rPr lang="ru-RU" dirty="0"/>
              <a:t>, яка добре </a:t>
            </a:r>
            <a:r>
              <a:rPr lang="ru-RU" dirty="0" err="1"/>
              <a:t>підходить</a:t>
            </a:r>
            <a:r>
              <a:rPr lang="ru-RU" dirty="0"/>
              <a:t> для числового </a:t>
            </a:r>
            <a:r>
              <a:rPr lang="ru-RU" dirty="0" err="1"/>
              <a:t>аналізу</a:t>
            </a:r>
            <a:r>
              <a:rPr lang="ru-RU" dirty="0"/>
              <a:t> та </a:t>
            </a:r>
            <a:r>
              <a:rPr lang="ru-RU" dirty="0" err="1"/>
              <a:t>обчислювальної</a:t>
            </a:r>
            <a:r>
              <a:rPr lang="ru-RU" dirty="0"/>
              <a:t> </a:t>
            </a:r>
            <a:r>
              <a:rPr lang="ru-RU" dirty="0" err="1"/>
              <a:t>техніки</a:t>
            </a:r>
            <a:r>
              <a:rPr lang="ru-RU" dirty="0"/>
              <a:t>.</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38</a:t>
            </a:fld>
            <a:endParaRPr lang="ru-RU"/>
          </a:p>
        </p:txBody>
      </p:sp>
    </p:spTree>
    <p:extLst>
      <p:ext uri="{BB962C8B-B14F-4D97-AF65-F5344CB8AC3E}">
        <p14:creationId xmlns:p14="http://schemas.microsoft.com/office/powerpoint/2010/main" val="8678055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err="1"/>
              <a:t>Звідки</a:t>
            </a:r>
            <a:r>
              <a:rPr lang="ru-RU" b="1" i="1" dirty="0"/>
              <a:t> ж </a:t>
            </a:r>
            <a:r>
              <a:rPr lang="ru-RU" b="1" i="1" dirty="0" err="1"/>
              <a:t>беруться</a:t>
            </a:r>
            <a:r>
              <a:rPr lang="ru-RU" b="1" i="1" dirty="0"/>
              <a:t> </a:t>
            </a:r>
            <a:r>
              <a:rPr lang="ru-RU" b="1" i="1" dirty="0" err="1"/>
              <a:t>брудні</a:t>
            </a:r>
            <a:r>
              <a:rPr lang="ru-RU" b="1" i="1" dirty="0"/>
              <a:t> </a:t>
            </a:r>
            <a:r>
              <a:rPr lang="ru-RU" b="1" i="1" dirty="0" err="1"/>
              <a:t>дані</a:t>
            </a:r>
            <a:r>
              <a:rPr lang="ru-RU" b="1" i="1" dirty="0" smtClean="0"/>
              <a:t>?</a:t>
            </a:r>
            <a:endParaRPr lang="ru-RU" dirty="0"/>
          </a:p>
        </p:txBody>
      </p:sp>
      <p:sp>
        <p:nvSpPr>
          <p:cNvPr id="3" name="Объект 2"/>
          <p:cNvSpPr>
            <a:spLocks noGrp="1"/>
          </p:cNvSpPr>
          <p:nvPr>
            <p:ph idx="1"/>
          </p:nvPr>
        </p:nvSpPr>
        <p:spPr/>
        <p:txBody>
          <a:bodyPr/>
          <a:lstStyle/>
          <a:p>
            <a:r>
              <a:rPr lang="uk-UA" dirty="0" err="1" smtClean="0"/>
              <a:t>Людьскі</a:t>
            </a:r>
            <a:r>
              <a:rPr lang="uk-UA" dirty="0" smtClean="0"/>
              <a:t> помилки</a:t>
            </a:r>
          </a:p>
          <a:p>
            <a:r>
              <a:rPr lang="uk-UA" dirty="0" smtClean="0"/>
              <a:t>Розрізнені джерела</a:t>
            </a:r>
          </a:p>
          <a:p>
            <a:r>
              <a:rPr lang="uk-UA" dirty="0" smtClean="0"/>
              <a:t>Зміни вимог</a:t>
            </a:r>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39</a:t>
            </a:fld>
            <a:endParaRPr lang="ru-RU"/>
          </a:p>
        </p:txBody>
      </p:sp>
    </p:spTree>
    <p:extLst>
      <p:ext uri="{BB962C8B-B14F-4D97-AF65-F5344CB8AC3E}">
        <p14:creationId xmlns:p14="http://schemas.microsoft.com/office/powerpoint/2010/main" val="31607251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Обробка даних в сховищах</a:t>
            </a:r>
            <a:endParaRPr lang="ru-RU" dirty="0"/>
          </a:p>
        </p:txBody>
      </p:sp>
      <p:sp>
        <p:nvSpPr>
          <p:cNvPr id="3" name="Объект 2"/>
          <p:cNvSpPr>
            <a:spLocks noGrp="1"/>
          </p:cNvSpPr>
          <p:nvPr>
            <p:ph idx="1"/>
          </p:nvPr>
        </p:nvSpPr>
        <p:spPr/>
        <p:txBody>
          <a:bodyPr/>
          <a:lstStyle/>
          <a:p>
            <a:endParaRPr lang="ru-RU"/>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4</a:t>
            </a:fld>
            <a:endParaRPr lang="ru-RU"/>
          </a:p>
        </p:txBody>
      </p:sp>
      <p:pic>
        <p:nvPicPr>
          <p:cNvPr id="6" name="Рисунок 5" descr="undefined"/>
          <p:cNvPicPr/>
          <p:nvPr/>
        </p:nvPicPr>
        <p:blipFill>
          <a:blip r:embed="rId2">
            <a:extLst>
              <a:ext uri="{28A0092B-C50C-407E-A947-70E740481C1C}">
                <a14:useLocalDpi xmlns:a14="http://schemas.microsoft.com/office/drawing/2010/main" val="0"/>
              </a:ext>
            </a:extLst>
          </a:blip>
          <a:srcRect/>
          <a:stretch>
            <a:fillRect/>
          </a:stretch>
        </p:blipFill>
        <p:spPr bwMode="auto">
          <a:xfrm>
            <a:off x="1404870" y="1690688"/>
            <a:ext cx="8474299" cy="4449933"/>
          </a:xfrm>
          <a:prstGeom prst="rect">
            <a:avLst/>
          </a:prstGeom>
          <a:noFill/>
          <a:ln>
            <a:noFill/>
          </a:ln>
        </p:spPr>
      </p:pic>
    </p:spTree>
    <p:extLst>
      <p:ext uri="{BB962C8B-B14F-4D97-AF65-F5344CB8AC3E}">
        <p14:creationId xmlns:p14="http://schemas.microsoft.com/office/powerpoint/2010/main" val="15436134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сирі</a:t>
            </a:r>
            <a:r>
              <a:rPr lang="ru-RU" b="1" dirty="0"/>
              <a:t> </a:t>
            </a:r>
            <a:r>
              <a:rPr lang="ru-RU" b="1" dirty="0" err="1"/>
              <a:t>дані</a:t>
            </a:r>
            <a:endParaRPr lang="ru-RU" dirty="0"/>
          </a:p>
        </p:txBody>
      </p:sp>
      <p:sp>
        <p:nvSpPr>
          <p:cNvPr id="3" name="Объект 2"/>
          <p:cNvSpPr>
            <a:spLocks noGrp="1"/>
          </p:cNvSpPr>
          <p:nvPr>
            <p:ph idx="1"/>
          </p:nvPr>
        </p:nvSpPr>
        <p:spPr/>
        <p:txBody>
          <a:bodyPr/>
          <a:lstStyle/>
          <a:p>
            <a:r>
              <a:rPr lang="ru-RU" b="1" dirty="0" err="1"/>
              <a:t>сирі</a:t>
            </a:r>
            <a:r>
              <a:rPr lang="ru-RU" b="1" dirty="0"/>
              <a:t> </a:t>
            </a:r>
            <a:r>
              <a:rPr lang="ru-RU" b="1" dirty="0" err="1"/>
              <a:t>дані</a:t>
            </a:r>
            <a:r>
              <a:rPr lang="ru-RU" dirty="0"/>
              <a:t> </a:t>
            </a:r>
            <a:r>
              <a:rPr lang="ru-RU" dirty="0" err="1"/>
              <a:t>припускають</a:t>
            </a:r>
            <a:r>
              <a:rPr lang="ru-RU" dirty="0"/>
              <a:t> роботу по </a:t>
            </a:r>
            <a:r>
              <a:rPr lang="ru-RU" dirty="0" err="1"/>
              <a:t>їх</a:t>
            </a:r>
            <a:r>
              <a:rPr lang="ru-RU" dirty="0"/>
              <a:t> </a:t>
            </a:r>
            <a:r>
              <a:rPr lang="ru-RU" dirty="0" err="1"/>
              <a:t>завантаженні</a:t>
            </a:r>
            <a:r>
              <a:rPr lang="ru-RU" dirty="0"/>
              <a:t> і </a:t>
            </a:r>
            <a:r>
              <a:rPr lang="ru-RU" dirty="0" err="1"/>
              <a:t>вилучення</a:t>
            </a:r>
            <a:r>
              <a:rPr lang="ru-RU" dirty="0"/>
              <a:t> з них </a:t>
            </a:r>
            <a:r>
              <a:rPr lang="ru-RU" dirty="0" err="1"/>
              <a:t>корисної</a:t>
            </a:r>
            <a:r>
              <a:rPr lang="ru-RU" dirty="0"/>
              <a:t> </a:t>
            </a:r>
            <a:r>
              <a:rPr lang="ru-RU" dirty="0" err="1"/>
              <a:t>інформації</a:t>
            </a:r>
            <a:r>
              <a:rPr lang="ru-RU" dirty="0"/>
              <a:t>. </a:t>
            </a:r>
            <a:endParaRPr lang="ru-RU" dirty="0" smtClean="0"/>
          </a:p>
          <a:p>
            <a:r>
              <a:rPr lang="uk-UA" dirty="0" smtClean="0"/>
              <a:t>Схема обробки сирих даних</a:t>
            </a:r>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40</a:t>
            </a:fld>
            <a:endParaRPr lang="ru-RU"/>
          </a:p>
        </p:txBody>
      </p:sp>
      <p:pic>
        <p:nvPicPr>
          <p:cNvPr id="7" name="Рисунок 6"/>
          <p:cNvPicPr>
            <a:picLocks noChangeAspect="1"/>
          </p:cNvPicPr>
          <p:nvPr/>
        </p:nvPicPr>
        <p:blipFill>
          <a:blip r:embed="rId2"/>
          <a:stretch>
            <a:fillRect/>
          </a:stretch>
        </p:blipFill>
        <p:spPr>
          <a:xfrm>
            <a:off x="2128021" y="3519487"/>
            <a:ext cx="7648575" cy="1647825"/>
          </a:xfrm>
          <a:prstGeom prst="rect">
            <a:avLst/>
          </a:prstGeom>
        </p:spPr>
      </p:pic>
    </p:spTree>
    <p:extLst>
      <p:ext uri="{BB962C8B-B14F-4D97-AF65-F5344CB8AC3E}">
        <p14:creationId xmlns:p14="http://schemas.microsoft.com/office/powerpoint/2010/main" val="21624325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Сортування</a:t>
            </a:r>
            <a:r>
              <a:rPr lang="ru-RU" b="1" dirty="0"/>
              <a:t> </a:t>
            </a:r>
            <a:r>
              <a:rPr lang="ru-RU" b="1" dirty="0" err="1" smtClean="0"/>
              <a:t>даних</a:t>
            </a:r>
            <a:endParaRPr lang="ru-RU" dirty="0"/>
          </a:p>
        </p:txBody>
      </p:sp>
      <p:sp>
        <p:nvSpPr>
          <p:cNvPr id="3" name="Объект 2"/>
          <p:cNvSpPr>
            <a:spLocks noGrp="1"/>
          </p:cNvSpPr>
          <p:nvPr>
            <p:ph idx="1"/>
          </p:nvPr>
        </p:nvSpPr>
        <p:spPr/>
        <p:txBody>
          <a:bodyPr>
            <a:normAutofit/>
          </a:bodyPr>
          <a:lstStyle/>
          <a:p>
            <a:r>
              <a:rPr lang="ru-RU" dirty="0" err="1" smtClean="0"/>
              <a:t>Сортування</a:t>
            </a:r>
            <a:r>
              <a:rPr lang="ru-RU" dirty="0" smtClean="0"/>
              <a:t> </a:t>
            </a:r>
            <a:r>
              <a:rPr lang="ru-RU" dirty="0" err="1"/>
              <a:t>даних</a:t>
            </a:r>
            <a:r>
              <a:rPr lang="ru-RU" dirty="0"/>
              <a:t> – </a:t>
            </a:r>
            <a:r>
              <a:rPr lang="ru-RU" dirty="0" err="1"/>
              <a:t>це</a:t>
            </a:r>
            <a:r>
              <a:rPr lang="ru-RU" dirty="0"/>
              <a:t> </a:t>
            </a:r>
            <a:r>
              <a:rPr lang="ru-RU" dirty="0" err="1"/>
              <a:t>впорядкування</a:t>
            </a:r>
            <a:r>
              <a:rPr lang="ru-RU" dirty="0"/>
              <a:t> </a:t>
            </a:r>
            <a:r>
              <a:rPr lang="ru-RU" dirty="0" err="1"/>
              <a:t>даних</a:t>
            </a:r>
            <a:r>
              <a:rPr lang="ru-RU" dirty="0"/>
              <a:t> у </a:t>
            </a:r>
            <a:r>
              <a:rPr lang="ru-RU" dirty="0" err="1"/>
              <a:t>стовпцях</a:t>
            </a:r>
            <a:r>
              <a:rPr lang="ru-RU" dirty="0"/>
              <a:t> </a:t>
            </a:r>
            <a:r>
              <a:rPr lang="ru-RU" dirty="0" err="1"/>
              <a:t>електронної</a:t>
            </a:r>
            <a:r>
              <a:rPr lang="ru-RU" dirty="0"/>
              <a:t> </a:t>
            </a:r>
            <a:r>
              <a:rPr lang="ru-RU" dirty="0" err="1"/>
              <a:t>таблиці</a:t>
            </a:r>
            <a:r>
              <a:rPr lang="ru-RU" dirty="0"/>
              <a:t> за одним </a:t>
            </a:r>
            <a:r>
              <a:rPr lang="ru-RU" dirty="0" err="1"/>
              <a:t>або</a:t>
            </a:r>
            <a:r>
              <a:rPr lang="ru-RU" dirty="0"/>
              <a:t> </a:t>
            </a:r>
            <a:r>
              <a:rPr lang="ru-RU" dirty="0" err="1"/>
              <a:t>кількома</a:t>
            </a:r>
            <a:r>
              <a:rPr lang="ru-RU" dirty="0"/>
              <a:t> </a:t>
            </a:r>
            <a:r>
              <a:rPr lang="ru-RU" dirty="0" err="1"/>
              <a:t>заданими</a:t>
            </a:r>
            <a:r>
              <a:rPr lang="ru-RU" dirty="0"/>
              <a:t> </a:t>
            </a:r>
            <a:r>
              <a:rPr lang="ru-RU" dirty="0" err="1"/>
              <a:t>критеріями</a:t>
            </a:r>
            <a:r>
              <a:rPr lang="ru-RU" dirty="0"/>
              <a:t>.</a:t>
            </a:r>
          </a:p>
          <a:p>
            <a:r>
              <a:rPr lang="ru-RU" dirty="0" err="1"/>
              <a:t>Види</a:t>
            </a:r>
            <a:r>
              <a:rPr lang="ru-RU" dirty="0"/>
              <a:t> </a:t>
            </a:r>
            <a:r>
              <a:rPr lang="ru-RU" dirty="0" err="1"/>
              <a:t>сортування</a:t>
            </a:r>
            <a:r>
              <a:rPr lang="ru-RU" dirty="0"/>
              <a:t> в </a:t>
            </a:r>
            <a:r>
              <a:rPr lang="ru-RU" dirty="0" err="1"/>
              <a:t>Excel</a:t>
            </a:r>
            <a:r>
              <a:rPr lang="ru-RU" dirty="0"/>
              <a:t> за:</a:t>
            </a:r>
          </a:p>
          <a:p>
            <a:pPr lvl="1"/>
            <a:r>
              <a:rPr lang="ru-RU" dirty="0" err="1"/>
              <a:t>зростанням</a:t>
            </a:r>
            <a:r>
              <a:rPr lang="ru-RU" dirty="0"/>
              <a:t>;</a:t>
            </a:r>
          </a:p>
          <a:p>
            <a:pPr lvl="1"/>
            <a:r>
              <a:rPr lang="ru-RU" dirty="0" err="1"/>
              <a:t>спаданням</a:t>
            </a:r>
            <a:r>
              <a:rPr lang="ru-RU" dirty="0"/>
              <a:t>;</a:t>
            </a:r>
          </a:p>
          <a:p>
            <a:pPr lvl="1"/>
            <a:r>
              <a:rPr lang="ru-RU" dirty="0" err="1"/>
              <a:t>кольором</a:t>
            </a:r>
            <a:r>
              <a:rPr lang="ru-RU" dirty="0"/>
              <a:t> </a:t>
            </a:r>
            <a:r>
              <a:rPr lang="ru-RU" dirty="0" err="1"/>
              <a:t>клітинки</a:t>
            </a:r>
            <a:r>
              <a:rPr lang="ru-RU" dirty="0"/>
              <a:t>;</a:t>
            </a:r>
          </a:p>
          <a:p>
            <a:pPr lvl="1"/>
            <a:r>
              <a:rPr lang="ru-RU" dirty="0" err="1"/>
              <a:t>кольором</a:t>
            </a:r>
            <a:r>
              <a:rPr lang="ru-RU" dirty="0"/>
              <a:t> тексту;</a:t>
            </a:r>
          </a:p>
          <a:p>
            <a:pPr lvl="1"/>
            <a:r>
              <a:rPr lang="ru-RU" dirty="0" err="1"/>
              <a:t>піктограмою</a:t>
            </a:r>
            <a:r>
              <a:rPr lang="ru-RU" dirty="0"/>
              <a:t> </a:t>
            </a:r>
            <a:r>
              <a:rPr lang="ru-RU" dirty="0" err="1"/>
              <a:t>умовного</a:t>
            </a:r>
            <a:r>
              <a:rPr lang="ru-RU" dirty="0"/>
              <a:t> </a:t>
            </a:r>
            <a:r>
              <a:rPr lang="ru-RU" dirty="0" err="1"/>
              <a:t>форматування</a:t>
            </a:r>
            <a:r>
              <a:rPr lang="ru-RU" dirty="0"/>
              <a:t>.</a:t>
            </a:r>
          </a:p>
          <a:p>
            <a:pPr lvl="1"/>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41</a:t>
            </a:fld>
            <a:endParaRPr lang="ru-RU"/>
          </a:p>
        </p:txBody>
      </p:sp>
    </p:spTree>
    <p:extLst>
      <p:ext uri="{BB962C8B-B14F-4D97-AF65-F5344CB8AC3E}">
        <p14:creationId xmlns:p14="http://schemas.microsoft.com/office/powerpoint/2010/main" val="9835522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Багаторівневе</a:t>
            </a:r>
            <a:r>
              <a:rPr lang="ru-RU" b="1" dirty="0"/>
              <a:t> </a:t>
            </a:r>
            <a:r>
              <a:rPr lang="ru-RU" b="1" dirty="0" err="1"/>
              <a:t>сортування</a:t>
            </a:r>
            <a:endParaRPr lang="ru-RU" dirty="0"/>
          </a:p>
        </p:txBody>
      </p:sp>
      <p:sp>
        <p:nvSpPr>
          <p:cNvPr id="3" name="Объект 2"/>
          <p:cNvSpPr>
            <a:spLocks noGrp="1"/>
          </p:cNvSpPr>
          <p:nvPr>
            <p:ph idx="1"/>
          </p:nvPr>
        </p:nvSpPr>
        <p:spPr/>
        <p:txBody>
          <a:bodyPr>
            <a:normAutofit fontScale="92500" lnSpcReduction="20000"/>
          </a:bodyPr>
          <a:lstStyle/>
          <a:p>
            <a:pPr lvl="0"/>
            <a:r>
              <a:rPr lang="ru-RU" dirty="0" err="1" smtClean="0"/>
              <a:t>зробити</a:t>
            </a:r>
            <a:r>
              <a:rPr lang="ru-RU" dirty="0" smtClean="0"/>
              <a:t> </a:t>
            </a:r>
            <a:r>
              <a:rPr lang="ru-RU" dirty="0"/>
              <a:t>поточною будь-яку </a:t>
            </a:r>
            <a:r>
              <a:rPr lang="ru-RU" dirty="0" err="1"/>
              <a:t>клітинку</a:t>
            </a:r>
            <a:r>
              <a:rPr lang="ru-RU" dirty="0"/>
              <a:t> </a:t>
            </a:r>
            <a:r>
              <a:rPr lang="ru-RU" dirty="0" err="1"/>
              <a:t>електронної</a:t>
            </a:r>
            <a:r>
              <a:rPr lang="ru-RU" dirty="0"/>
              <a:t> </a:t>
            </a:r>
            <a:r>
              <a:rPr lang="ru-RU" dirty="0" err="1"/>
              <a:t>таблиці</a:t>
            </a:r>
            <a:r>
              <a:rPr lang="ru-RU" dirty="0"/>
              <a:t>, але </a:t>
            </a:r>
            <a:r>
              <a:rPr lang="ru-RU" dirty="0" err="1"/>
              <a:t>якщо</a:t>
            </a:r>
            <a:r>
              <a:rPr lang="ru-RU" dirty="0"/>
              <a:t> </a:t>
            </a:r>
            <a:r>
              <a:rPr lang="ru-RU" dirty="0" err="1"/>
              <a:t>таблиця</a:t>
            </a:r>
            <a:r>
              <a:rPr lang="ru-RU" dirty="0"/>
              <a:t> </a:t>
            </a:r>
            <a:r>
              <a:rPr lang="ru-RU" dirty="0" err="1"/>
              <a:t>містить</a:t>
            </a:r>
            <a:r>
              <a:rPr lang="ru-RU" dirty="0"/>
              <a:t> </a:t>
            </a:r>
            <a:r>
              <a:rPr lang="ru-RU" dirty="0" err="1"/>
              <a:t>пусті</a:t>
            </a:r>
            <a:r>
              <a:rPr lang="ru-RU" dirty="0"/>
              <a:t> рядки </a:t>
            </a:r>
            <a:r>
              <a:rPr lang="ru-RU" dirty="0" err="1"/>
              <a:t>або</a:t>
            </a:r>
            <a:r>
              <a:rPr lang="ru-RU" dirty="0"/>
              <a:t> </a:t>
            </a:r>
            <a:r>
              <a:rPr lang="ru-RU" dirty="0" err="1"/>
              <a:t>стовпці</a:t>
            </a:r>
            <a:r>
              <a:rPr lang="ru-RU" dirty="0"/>
              <a:t> треба </a:t>
            </a:r>
            <a:r>
              <a:rPr lang="ru-RU" dirty="0" err="1"/>
              <a:t>виділити</a:t>
            </a:r>
            <a:r>
              <a:rPr lang="ru-RU" dirty="0"/>
              <a:t> </a:t>
            </a:r>
            <a:r>
              <a:rPr lang="ru-RU" dirty="0" err="1"/>
              <a:t>усю</a:t>
            </a:r>
            <a:r>
              <a:rPr lang="ru-RU" dirty="0"/>
              <a:t> </a:t>
            </a:r>
            <a:r>
              <a:rPr lang="ru-RU" dirty="0" err="1"/>
              <a:t>таблицю</a:t>
            </a:r>
            <a:r>
              <a:rPr lang="ru-RU" dirty="0"/>
              <a:t> разом з заголовками;</a:t>
            </a:r>
          </a:p>
          <a:p>
            <a:pPr lvl="0"/>
            <a:r>
              <a:rPr lang="ru-RU" dirty="0"/>
              <a:t>перейти до вкладки </a:t>
            </a:r>
            <a:r>
              <a:rPr lang="ru-RU" dirty="0" err="1"/>
              <a:t>Data</a:t>
            </a:r>
            <a:r>
              <a:rPr lang="ru-RU" dirty="0"/>
              <a:t> (</a:t>
            </a:r>
            <a:r>
              <a:rPr lang="ru-RU" dirty="0" err="1"/>
              <a:t>Дані</a:t>
            </a:r>
            <a:r>
              <a:rPr lang="ru-RU" dirty="0"/>
              <a:t>), у </a:t>
            </a:r>
            <a:r>
              <a:rPr lang="ru-RU" dirty="0" err="1"/>
              <a:t>розділі</a:t>
            </a:r>
            <a:r>
              <a:rPr lang="ru-RU" dirty="0"/>
              <a:t> </a:t>
            </a:r>
            <a:r>
              <a:rPr lang="ru-RU" dirty="0" err="1"/>
              <a:t>Sort&amp;Filter</a:t>
            </a:r>
            <a:r>
              <a:rPr lang="ru-RU" dirty="0"/>
              <a:t> (</a:t>
            </a:r>
            <a:r>
              <a:rPr lang="ru-RU" dirty="0" err="1"/>
              <a:t>Сортування</a:t>
            </a:r>
            <a:r>
              <a:rPr lang="ru-RU" dirty="0"/>
              <a:t> й </a:t>
            </a:r>
            <a:r>
              <a:rPr lang="ru-RU" dirty="0" err="1"/>
              <a:t>Фільтр</a:t>
            </a:r>
            <a:r>
              <a:rPr lang="ru-RU" dirty="0"/>
              <a:t>) обрати параметр </a:t>
            </a:r>
            <a:r>
              <a:rPr lang="ru-RU" dirty="0" err="1"/>
              <a:t>Sort</a:t>
            </a:r>
            <a:r>
              <a:rPr lang="ru-RU" dirty="0"/>
              <a:t> (</a:t>
            </a:r>
            <a:r>
              <a:rPr lang="ru-RU" dirty="0" err="1"/>
              <a:t>Сортувати</a:t>
            </a:r>
            <a:r>
              <a:rPr lang="ru-RU" dirty="0"/>
              <a:t>);</a:t>
            </a:r>
          </a:p>
          <a:p>
            <a:pPr lvl="0"/>
            <a:r>
              <a:rPr lang="ru-RU" dirty="0"/>
              <a:t>у </a:t>
            </a:r>
            <a:r>
              <a:rPr lang="ru-RU" dirty="0" err="1"/>
              <a:t>вікні</a:t>
            </a:r>
            <a:r>
              <a:rPr lang="ru-RU" dirty="0"/>
              <a:t> </a:t>
            </a:r>
            <a:r>
              <a:rPr lang="ru-RU" dirty="0" err="1"/>
              <a:t>Sort</a:t>
            </a:r>
            <a:r>
              <a:rPr lang="ru-RU" dirty="0"/>
              <a:t> (</a:t>
            </a:r>
            <a:r>
              <a:rPr lang="ru-RU" dirty="0" err="1"/>
              <a:t>Сортування</a:t>
            </a:r>
            <a:r>
              <a:rPr lang="ru-RU" dirty="0"/>
              <a:t>) </a:t>
            </a:r>
            <a:r>
              <a:rPr lang="ru-RU" dirty="0" err="1"/>
              <a:t>налаштувати</a:t>
            </a:r>
            <a:r>
              <a:rPr lang="ru-RU" dirty="0"/>
              <a:t> </a:t>
            </a:r>
            <a:r>
              <a:rPr lang="ru-RU" dirty="0" err="1"/>
              <a:t>послідовність</a:t>
            </a:r>
            <a:r>
              <a:rPr lang="ru-RU" dirty="0"/>
              <a:t> </a:t>
            </a:r>
            <a:r>
              <a:rPr lang="ru-RU" dirty="0" err="1"/>
              <a:t>сортування</a:t>
            </a:r>
            <a:r>
              <a:rPr lang="ru-RU" dirty="0"/>
              <a:t> </a:t>
            </a:r>
            <a:r>
              <a:rPr lang="ru-RU" dirty="0" err="1"/>
              <a:t>стовпців</a:t>
            </a:r>
            <a:r>
              <a:rPr lang="ru-RU" dirty="0"/>
              <a:t>.</a:t>
            </a:r>
          </a:p>
          <a:p>
            <a:pPr lvl="0"/>
            <a:r>
              <a:rPr lang="ru-RU" dirty="0" err="1"/>
              <a:t>кликнути</a:t>
            </a:r>
            <a:r>
              <a:rPr lang="ru-RU" dirty="0"/>
              <a:t> правою </a:t>
            </a:r>
            <a:r>
              <a:rPr lang="ru-RU" dirty="0" err="1"/>
              <a:t>кнопкою</a:t>
            </a:r>
            <a:r>
              <a:rPr lang="ru-RU" dirty="0"/>
              <a:t> </a:t>
            </a:r>
            <a:r>
              <a:rPr lang="ru-RU" dirty="0" err="1"/>
              <a:t>миші</a:t>
            </a:r>
            <a:r>
              <a:rPr lang="ru-RU" dirty="0"/>
              <a:t> на будь-яку </a:t>
            </a:r>
            <a:r>
              <a:rPr lang="ru-RU" dirty="0" err="1"/>
              <a:t>клітинку</a:t>
            </a:r>
            <a:r>
              <a:rPr lang="ru-RU" dirty="0"/>
              <a:t> </a:t>
            </a:r>
            <a:r>
              <a:rPr lang="ru-RU" dirty="0" err="1"/>
              <a:t>електронної</a:t>
            </a:r>
            <a:r>
              <a:rPr lang="ru-RU" dirty="0"/>
              <a:t> </a:t>
            </a:r>
            <a:r>
              <a:rPr lang="ru-RU" dirty="0" err="1"/>
              <a:t>таблиці</a:t>
            </a:r>
            <a:r>
              <a:rPr lang="ru-RU" dirty="0"/>
              <a:t>;</a:t>
            </a:r>
          </a:p>
          <a:p>
            <a:pPr lvl="0"/>
            <a:r>
              <a:rPr lang="ru-RU" dirty="0"/>
              <a:t>у контекстному меню обрати параметр </a:t>
            </a:r>
            <a:r>
              <a:rPr lang="ru-RU" dirty="0" err="1"/>
              <a:t>Sort</a:t>
            </a:r>
            <a:r>
              <a:rPr lang="ru-RU" dirty="0"/>
              <a:t> (</a:t>
            </a:r>
            <a:r>
              <a:rPr lang="ru-RU" dirty="0" err="1"/>
              <a:t>Сортування</a:t>
            </a:r>
            <a:r>
              <a:rPr lang="ru-RU" dirty="0"/>
              <a:t>) і </a:t>
            </a:r>
            <a:r>
              <a:rPr lang="ru-RU" dirty="0" err="1"/>
              <a:t>далі</a:t>
            </a:r>
            <a:r>
              <a:rPr lang="ru-RU" dirty="0"/>
              <a:t> у списку </a:t>
            </a:r>
            <a:r>
              <a:rPr lang="ru-RU" dirty="0" err="1"/>
              <a:t>Custom</a:t>
            </a:r>
            <a:r>
              <a:rPr lang="ru-RU" dirty="0"/>
              <a:t> </a:t>
            </a:r>
            <a:r>
              <a:rPr lang="ru-RU" dirty="0" err="1"/>
              <a:t>Sort</a:t>
            </a:r>
            <a:r>
              <a:rPr lang="ru-RU" dirty="0"/>
              <a:t> (</a:t>
            </a:r>
            <a:r>
              <a:rPr lang="ru-RU" dirty="0" err="1"/>
              <a:t>Настроюване</a:t>
            </a:r>
            <a:r>
              <a:rPr lang="ru-RU" dirty="0"/>
              <a:t> </a:t>
            </a:r>
            <a:r>
              <a:rPr lang="ru-RU" dirty="0" err="1"/>
              <a:t>сортування</a:t>
            </a:r>
            <a:r>
              <a:rPr lang="ru-RU" dirty="0"/>
              <a:t>);</a:t>
            </a:r>
          </a:p>
          <a:p>
            <a:pPr lvl="0"/>
            <a:r>
              <a:rPr lang="ru-RU" dirty="0"/>
              <a:t>у </a:t>
            </a:r>
            <a:r>
              <a:rPr lang="ru-RU" dirty="0" err="1"/>
              <a:t>вікні</a:t>
            </a:r>
            <a:r>
              <a:rPr lang="ru-RU" dirty="0"/>
              <a:t> </a:t>
            </a:r>
            <a:r>
              <a:rPr lang="ru-RU" dirty="0" err="1"/>
              <a:t>Sort</a:t>
            </a:r>
            <a:r>
              <a:rPr lang="ru-RU" dirty="0"/>
              <a:t> (</a:t>
            </a:r>
            <a:r>
              <a:rPr lang="ru-RU" dirty="0" err="1"/>
              <a:t>Сортування</a:t>
            </a:r>
            <a:r>
              <a:rPr lang="ru-RU" dirty="0"/>
              <a:t>) </a:t>
            </a:r>
            <a:r>
              <a:rPr lang="ru-RU" dirty="0" err="1"/>
              <a:t>налаштувати</a:t>
            </a:r>
            <a:r>
              <a:rPr lang="ru-RU" dirty="0"/>
              <a:t> </a:t>
            </a:r>
            <a:r>
              <a:rPr lang="ru-RU" dirty="0" err="1"/>
              <a:t>послідовність</a:t>
            </a:r>
            <a:r>
              <a:rPr lang="ru-RU" dirty="0"/>
              <a:t> </a:t>
            </a:r>
            <a:r>
              <a:rPr lang="ru-RU" dirty="0" err="1"/>
              <a:t>сортування</a:t>
            </a:r>
            <a:r>
              <a:rPr lang="ru-RU" dirty="0"/>
              <a:t> </a:t>
            </a:r>
            <a:r>
              <a:rPr lang="ru-RU" dirty="0" err="1"/>
              <a:t>стовпців</a:t>
            </a:r>
            <a:r>
              <a:rPr lang="ru-RU" dirty="0"/>
              <a:t>.</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42</a:t>
            </a:fld>
            <a:endParaRPr lang="ru-RU"/>
          </a:p>
        </p:txBody>
      </p:sp>
    </p:spTree>
    <p:extLst>
      <p:ext uri="{BB962C8B-B14F-4D97-AF65-F5344CB8AC3E}">
        <p14:creationId xmlns:p14="http://schemas.microsoft.com/office/powerpoint/2010/main" val="5178218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Фільтрація</a:t>
            </a:r>
            <a:r>
              <a:rPr lang="ru-RU" b="1" dirty="0"/>
              <a:t> </a:t>
            </a:r>
            <a:r>
              <a:rPr lang="ru-RU" b="1" dirty="0" err="1"/>
              <a:t>або</a:t>
            </a:r>
            <a:r>
              <a:rPr lang="ru-RU" b="1" dirty="0"/>
              <a:t> </a:t>
            </a:r>
            <a:r>
              <a:rPr lang="ru-RU" b="1" dirty="0" err="1"/>
              <a:t>вибір</a:t>
            </a:r>
            <a:r>
              <a:rPr lang="ru-RU" b="1" dirty="0"/>
              <a:t> </a:t>
            </a:r>
            <a:r>
              <a:rPr lang="ru-RU" b="1" dirty="0" err="1"/>
              <a:t>даних</a:t>
            </a:r>
            <a:endParaRPr lang="ru-RU" dirty="0"/>
          </a:p>
        </p:txBody>
      </p:sp>
      <p:sp>
        <p:nvSpPr>
          <p:cNvPr id="3" name="Объект 2"/>
          <p:cNvSpPr>
            <a:spLocks noGrp="1"/>
          </p:cNvSpPr>
          <p:nvPr>
            <p:ph idx="1"/>
          </p:nvPr>
        </p:nvSpPr>
        <p:spPr/>
        <p:txBody>
          <a:bodyPr>
            <a:normAutofit/>
          </a:bodyPr>
          <a:lstStyle/>
          <a:p>
            <a:r>
              <a:rPr lang="ru-RU" dirty="0" err="1" smtClean="0"/>
              <a:t>Фільтрація</a:t>
            </a:r>
            <a:r>
              <a:rPr lang="ru-RU" dirty="0" smtClean="0"/>
              <a:t> </a:t>
            </a:r>
            <a:r>
              <a:rPr lang="ru-RU" dirty="0"/>
              <a:t>– </a:t>
            </a:r>
            <a:r>
              <a:rPr lang="ru-RU" dirty="0" err="1"/>
              <a:t>це</a:t>
            </a:r>
            <a:r>
              <a:rPr lang="ru-RU" dirty="0"/>
              <a:t> </a:t>
            </a:r>
            <a:r>
              <a:rPr lang="ru-RU" dirty="0" err="1"/>
              <a:t>відбір</a:t>
            </a:r>
            <a:r>
              <a:rPr lang="ru-RU" dirty="0"/>
              <a:t> тих </a:t>
            </a:r>
            <a:r>
              <a:rPr lang="ru-RU" dirty="0" err="1"/>
              <a:t>рядків</a:t>
            </a:r>
            <a:r>
              <a:rPr lang="ru-RU" dirty="0"/>
              <a:t> </a:t>
            </a:r>
            <a:r>
              <a:rPr lang="ru-RU" dirty="0" err="1"/>
              <a:t>таблиці</a:t>
            </a:r>
            <a:r>
              <a:rPr lang="ru-RU" dirty="0"/>
              <a:t>, </a:t>
            </a:r>
            <a:r>
              <a:rPr lang="ru-RU" dirty="0" err="1"/>
              <a:t>значення</a:t>
            </a:r>
            <a:r>
              <a:rPr lang="ru-RU" dirty="0"/>
              <a:t> </a:t>
            </a:r>
            <a:r>
              <a:rPr lang="ru-RU" dirty="0" err="1"/>
              <a:t>яких</a:t>
            </a:r>
            <a:r>
              <a:rPr lang="ru-RU" dirty="0"/>
              <a:t> </a:t>
            </a:r>
            <a:r>
              <a:rPr lang="ru-RU" dirty="0" err="1"/>
              <a:t>задовольняють</a:t>
            </a:r>
            <a:r>
              <a:rPr lang="ru-RU" dirty="0"/>
              <a:t> </a:t>
            </a:r>
            <a:r>
              <a:rPr lang="ru-RU" dirty="0" err="1"/>
              <a:t>обраним</a:t>
            </a:r>
            <a:r>
              <a:rPr lang="ru-RU" dirty="0"/>
              <a:t> </a:t>
            </a:r>
            <a:r>
              <a:rPr lang="ru-RU" dirty="0" err="1"/>
              <a:t>умовам</a:t>
            </a:r>
            <a:r>
              <a:rPr lang="ru-RU" dirty="0"/>
              <a:t> в </a:t>
            </a:r>
            <a:r>
              <a:rPr lang="ru-RU" dirty="0" err="1"/>
              <a:t>стовпцях</a:t>
            </a:r>
            <a:r>
              <a:rPr lang="ru-RU" dirty="0"/>
              <a:t>.</a:t>
            </a:r>
          </a:p>
          <a:p>
            <a:r>
              <a:rPr lang="ru-RU" dirty="0" err="1"/>
              <a:t>Встановлення</a:t>
            </a:r>
            <a:r>
              <a:rPr lang="ru-RU" dirty="0"/>
              <a:t> </a:t>
            </a:r>
            <a:r>
              <a:rPr lang="ru-RU" dirty="0" err="1"/>
              <a:t>фільтрів</a:t>
            </a:r>
            <a:r>
              <a:rPr lang="ru-RU" dirty="0"/>
              <a:t>:</a:t>
            </a:r>
          </a:p>
          <a:p>
            <a:pPr lvl="1"/>
            <a:r>
              <a:rPr lang="ru-RU" dirty="0" err="1"/>
              <a:t>зробити</a:t>
            </a:r>
            <a:r>
              <a:rPr lang="ru-RU" dirty="0"/>
              <a:t> поточною будь-яку </a:t>
            </a:r>
            <a:r>
              <a:rPr lang="ru-RU" dirty="0" err="1"/>
              <a:t>клітинку</a:t>
            </a:r>
            <a:r>
              <a:rPr lang="ru-RU" dirty="0"/>
              <a:t> </a:t>
            </a:r>
            <a:r>
              <a:rPr lang="ru-RU" dirty="0" err="1"/>
              <a:t>електронної</a:t>
            </a:r>
            <a:r>
              <a:rPr lang="ru-RU" dirty="0"/>
              <a:t> </a:t>
            </a:r>
            <a:r>
              <a:rPr lang="ru-RU" dirty="0" err="1"/>
              <a:t>таблиці</a:t>
            </a:r>
            <a:r>
              <a:rPr lang="ru-RU" dirty="0"/>
              <a:t>;</a:t>
            </a:r>
          </a:p>
          <a:p>
            <a:pPr lvl="1"/>
            <a:r>
              <a:rPr lang="ru-RU" dirty="0"/>
              <a:t>перейти до вкладки </a:t>
            </a:r>
            <a:r>
              <a:rPr lang="ru-RU" dirty="0" err="1"/>
              <a:t>Home</a:t>
            </a:r>
            <a:r>
              <a:rPr lang="ru-RU" dirty="0"/>
              <a:t> (</a:t>
            </a:r>
            <a:r>
              <a:rPr lang="ru-RU" dirty="0" err="1"/>
              <a:t>Основне</a:t>
            </a:r>
            <a:r>
              <a:rPr lang="ru-RU" dirty="0"/>
              <a:t>), у </a:t>
            </a:r>
            <a:r>
              <a:rPr lang="ru-RU" dirty="0" err="1"/>
              <a:t>розділі</a:t>
            </a:r>
            <a:r>
              <a:rPr lang="ru-RU" dirty="0"/>
              <a:t> </a:t>
            </a:r>
            <a:r>
              <a:rPr lang="ru-RU" dirty="0" err="1"/>
              <a:t>Editing</a:t>
            </a:r>
            <a:r>
              <a:rPr lang="ru-RU" dirty="0"/>
              <a:t> (</a:t>
            </a:r>
            <a:r>
              <a:rPr lang="ru-RU" dirty="0" err="1"/>
              <a:t>Редагування</a:t>
            </a:r>
            <a:r>
              <a:rPr lang="ru-RU" dirty="0"/>
              <a:t>) обрати параметр </a:t>
            </a:r>
            <a:r>
              <a:rPr lang="ru-RU" dirty="0" err="1"/>
              <a:t>Sort&amp;Filter</a:t>
            </a:r>
            <a:r>
              <a:rPr lang="ru-RU" dirty="0"/>
              <a:t> (</a:t>
            </a:r>
            <a:r>
              <a:rPr lang="ru-RU" dirty="0" err="1"/>
              <a:t>Сортувати</a:t>
            </a:r>
            <a:r>
              <a:rPr lang="ru-RU" dirty="0"/>
              <a:t> й </a:t>
            </a:r>
            <a:r>
              <a:rPr lang="ru-RU" dirty="0" err="1"/>
              <a:t>Фільтрувати</a:t>
            </a:r>
            <a:r>
              <a:rPr lang="ru-RU" dirty="0"/>
              <a:t>);</a:t>
            </a:r>
          </a:p>
          <a:p>
            <a:pPr lvl="1"/>
            <a:r>
              <a:rPr lang="ru-RU" dirty="0" err="1"/>
              <a:t>далі</a:t>
            </a:r>
            <a:r>
              <a:rPr lang="ru-RU" dirty="0"/>
              <a:t> обрати </a:t>
            </a:r>
            <a:r>
              <a:rPr lang="ru-RU" dirty="0" err="1"/>
              <a:t>властивість</a:t>
            </a:r>
            <a:r>
              <a:rPr lang="ru-RU" dirty="0"/>
              <a:t> </a:t>
            </a:r>
            <a:r>
              <a:rPr lang="ru-RU" dirty="0" err="1"/>
              <a:t>Filter</a:t>
            </a:r>
            <a:r>
              <a:rPr lang="ru-RU" dirty="0"/>
              <a:t> (</a:t>
            </a:r>
            <a:r>
              <a:rPr lang="ru-RU" dirty="0" err="1"/>
              <a:t>Фільтр</a:t>
            </a:r>
            <a:r>
              <a:rPr lang="ru-RU" dirty="0"/>
              <a:t>).</a:t>
            </a:r>
          </a:p>
          <a:p>
            <a:pPr lvl="1"/>
            <a:r>
              <a:rPr lang="ru-RU" dirty="0" err="1"/>
              <a:t>зробити</a:t>
            </a:r>
            <a:r>
              <a:rPr lang="ru-RU" dirty="0"/>
              <a:t> поточною будь-яку </a:t>
            </a:r>
            <a:r>
              <a:rPr lang="ru-RU" dirty="0" err="1"/>
              <a:t>клітинку</a:t>
            </a:r>
            <a:r>
              <a:rPr lang="ru-RU" dirty="0"/>
              <a:t> </a:t>
            </a:r>
            <a:r>
              <a:rPr lang="ru-RU" dirty="0" err="1"/>
              <a:t>електронної</a:t>
            </a:r>
            <a:r>
              <a:rPr lang="ru-RU" dirty="0"/>
              <a:t> </a:t>
            </a:r>
            <a:r>
              <a:rPr lang="ru-RU" dirty="0" err="1"/>
              <a:t>таблиці</a:t>
            </a:r>
            <a:r>
              <a:rPr lang="ru-RU" dirty="0"/>
              <a:t>;</a:t>
            </a:r>
          </a:p>
          <a:p>
            <a:pPr lvl="1"/>
            <a:r>
              <a:rPr lang="ru-RU" dirty="0"/>
              <a:t>перейти до вкладки </a:t>
            </a:r>
            <a:r>
              <a:rPr lang="ru-RU" dirty="0" err="1"/>
              <a:t>Data</a:t>
            </a:r>
            <a:r>
              <a:rPr lang="ru-RU" dirty="0"/>
              <a:t> (</a:t>
            </a:r>
            <a:r>
              <a:rPr lang="ru-RU" dirty="0" err="1"/>
              <a:t>Дані</a:t>
            </a:r>
            <a:r>
              <a:rPr lang="ru-RU" dirty="0"/>
              <a:t>), у </a:t>
            </a:r>
            <a:r>
              <a:rPr lang="ru-RU" dirty="0" err="1"/>
              <a:t>розділі</a:t>
            </a:r>
            <a:r>
              <a:rPr lang="ru-RU" dirty="0"/>
              <a:t> </a:t>
            </a:r>
            <a:r>
              <a:rPr lang="ru-RU" dirty="0" err="1"/>
              <a:t>Sort&amp;Filter</a:t>
            </a:r>
            <a:r>
              <a:rPr lang="ru-RU" dirty="0"/>
              <a:t> (</a:t>
            </a:r>
            <a:r>
              <a:rPr lang="ru-RU" dirty="0" err="1"/>
              <a:t>Сортування</a:t>
            </a:r>
            <a:r>
              <a:rPr lang="ru-RU" dirty="0"/>
              <a:t> й </a:t>
            </a:r>
            <a:r>
              <a:rPr lang="ru-RU" dirty="0" err="1"/>
              <a:t>Фільтр</a:t>
            </a:r>
            <a:r>
              <a:rPr lang="ru-RU" dirty="0"/>
              <a:t>) обрати параметр </a:t>
            </a:r>
            <a:r>
              <a:rPr lang="ru-RU" dirty="0" err="1"/>
              <a:t>Filter</a:t>
            </a:r>
            <a:r>
              <a:rPr lang="ru-RU" dirty="0"/>
              <a:t> (</a:t>
            </a:r>
            <a:r>
              <a:rPr lang="ru-RU" dirty="0" err="1"/>
              <a:t>Фільтр</a:t>
            </a:r>
            <a:r>
              <a:rPr lang="ru-RU" dirty="0"/>
              <a:t>).</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43</a:t>
            </a:fld>
            <a:endParaRPr lang="ru-RU"/>
          </a:p>
        </p:txBody>
      </p:sp>
    </p:spTree>
    <p:extLst>
      <p:ext uri="{BB962C8B-B14F-4D97-AF65-F5344CB8AC3E}">
        <p14:creationId xmlns:p14="http://schemas.microsoft.com/office/powerpoint/2010/main" val="32721428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Виявлення</a:t>
            </a:r>
            <a:r>
              <a:rPr lang="ru-RU" b="1" dirty="0"/>
              <a:t> </a:t>
            </a:r>
            <a:r>
              <a:rPr lang="ru-RU" b="1" dirty="0" err="1" smtClean="0"/>
              <a:t>аномалій</a:t>
            </a:r>
            <a:endParaRPr lang="ru-RU" dirty="0"/>
          </a:p>
        </p:txBody>
      </p:sp>
      <p:sp>
        <p:nvSpPr>
          <p:cNvPr id="3" name="Объект 2"/>
          <p:cNvSpPr>
            <a:spLocks noGrp="1"/>
          </p:cNvSpPr>
          <p:nvPr>
            <p:ph idx="1"/>
          </p:nvPr>
        </p:nvSpPr>
        <p:spPr/>
        <p:txBody>
          <a:bodyPr>
            <a:normAutofit/>
          </a:bodyPr>
          <a:lstStyle/>
          <a:p>
            <a:r>
              <a:rPr lang="ru-RU" dirty="0"/>
              <a:t> </a:t>
            </a:r>
            <a:r>
              <a:rPr lang="uk-UA" dirty="0" smtClean="0"/>
              <a:t>В </a:t>
            </a:r>
            <a:r>
              <a:rPr lang="uk-UA" u="sng" dirty="0">
                <a:hlinkClick r:id="rId2" tooltip="Глибинний аналіз даних"/>
              </a:rPr>
              <a:t>аналізі даних</a:t>
            </a:r>
            <a:r>
              <a:rPr lang="uk-UA" dirty="0"/>
              <a:t>, </a:t>
            </a:r>
            <a:r>
              <a:rPr lang="uk-UA" b="1" dirty="0" err="1"/>
              <a:t>ви́явленням</a:t>
            </a:r>
            <a:r>
              <a:rPr lang="uk-UA" b="1" dirty="0"/>
              <a:t> </a:t>
            </a:r>
            <a:r>
              <a:rPr lang="uk-UA" b="1" dirty="0" err="1"/>
              <a:t>анома́лій</a:t>
            </a:r>
            <a:r>
              <a:rPr lang="uk-UA" dirty="0"/>
              <a:t> (або </a:t>
            </a:r>
            <a:r>
              <a:rPr lang="uk-UA" b="1" dirty="0" err="1"/>
              <a:t>ви́явленням</a:t>
            </a:r>
            <a:r>
              <a:rPr lang="uk-UA" b="1" dirty="0"/>
              <a:t> </a:t>
            </a:r>
            <a:r>
              <a:rPr lang="uk-UA" b="1" dirty="0" err="1"/>
              <a:t>ви́кидів</a:t>
            </a:r>
            <a:r>
              <a:rPr lang="uk-UA" dirty="0"/>
              <a:t>) називається знаходження та ідентифікація елементів, подій або спостережень, що не відповідають очікуваній поведінці (</a:t>
            </a:r>
            <a:r>
              <a:rPr lang="uk-UA" u="sng" dirty="0" err="1">
                <a:hlinkClick r:id="rId3" tooltip="Патерн"/>
              </a:rPr>
              <a:t>патернам</a:t>
            </a:r>
            <a:r>
              <a:rPr lang="uk-UA" dirty="0"/>
              <a:t>) або іншим елементам </a:t>
            </a:r>
            <a:r>
              <a:rPr lang="uk-UA" u="sng" dirty="0">
                <a:hlinkClick r:id="rId4" tooltip="Набір даних"/>
              </a:rPr>
              <a:t>набору даних</a:t>
            </a:r>
            <a:r>
              <a:rPr lang="uk-UA" dirty="0"/>
              <a:t>.</a:t>
            </a:r>
            <a:r>
              <a:rPr lang="uk-UA" u="sng" baseline="30000" dirty="0">
                <a:hlinkClick r:id="rId5"/>
              </a:rPr>
              <a:t>[1]</a:t>
            </a:r>
            <a:r>
              <a:rPr lang="uk-UA" dirty="0"/>
              <a:t> Інколи аномальні елементи можуть стати причиною багатьох проблем, наприклад: </a:t>
            </a:r>
            <a:r>
              <a:rPr lang="uk-UA" u="sng" dirty="0">
                <a:hlinkClick r:id="rId6" tooltip="Банківське шахрайство (ще не написана)"/>
              </a:rPr>
              <a:t>банківське шахрайство</a:t>
            </a:r>
            <a:r>
              <a:rPr lang="uk-UA" u="sng" baseline="30000" dirty="0">
                <a:hlinkClick r:id="rId7" tooltip="en:Bank fraud"/>
              </a:rPr>
              <a:t>[</a:t>
            </a:r>
            <a:r>
              <a:rPr lang="uk-UA" u="sng" baseline="30000" dirty="0" err="1">
                <a:hlinkClick r:id="rId7" tooltip="en:Bank fraud"/>
              </a:rPr>
              <a:t>en</a:t>
            </a:r>
            <a:r>
              <a:rPr lang="uk-UA" u="sng" baseline="30000" dirty="0">
                <a:hlinkClick r:id="rId7" tooltip="en:Bank fraud"/>
              </a:rPr>
              <a:t>]</a:t>
            </a:r>
            <a:r>
              <a:rPr lang="uk-UA" dirty="0"/>
              <a:t>, медичні проблеми, </a:t>
            </a:r>
            <a:r>
              <a:rPr lang="uk-UA" u="sng" dirty="0">
                <a:hlinkClick r:id="rId8" tooltip="Система перевірки правопису"/>
              </a:rPr>
              <a:t>проблеми пошуку помилок у тексті</a:t>
            </a:r>
            <a:r>
              <a:rPr lang="uk-UA" dirty="0"/>
              <a:t> тощо. Аномалії також називають </a:t>
            </a:r>
            <a:r>
              <a:rPr lang="uk-UA" u="sng" dirty="0">
                <a:hlinkClick r:id="rId9" tooltip="Викид (статистика)"/>
              </a:rPr>
              <a:t>викидами</a:t>
            </a:r>
            <a:r>
              <a:rPr lang="uk-UA" dirty="0"/>
              <a:t>, нововведеннями, шумами, відхиленнями та винятковими ситуаціями.</a:t>
            </a:r>
            <a:r>
              <a:rPr lang="uk-UA" u="sng" baseline="30000" dirty="0">
                <a:hlinkClick r:id="rId10"/>
              </a:rPr>
              <a:t>[2]</a:t>
            </a:r>
            <a:r>
              <a:rPr lang="uk-UA" dirty="0"/>
              <a:t> </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44</a:t>
            </a:fld>
            <a:endParaRPr lang="ru-RU"/>
          </a:p>
        </p:txBody>
      </p:sp>
    </p:spTree>
    <p:extLst>
      <p:ext uri="{BB962C8B-B14F-4D97-AF65-F5344CB8AC3E}">
        <p14:creationId xmlns:p14="http://schemas.microsoft.com/office/powerpoint/2010/main" val="36471497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Методи </a:t>
            </a:r>
            <a:r>
              <a:rPr lang="uk-UA" b="1" dirty="0" err="1"/>
              <a:t>ви́явлення</a:t>
            </a:r>
            <a:r>
              <a:rPr lang="uk-UA" b="1" dirty="0"/>
              <a:t> </a:t>
            </a:r>
            <a:r>
              <a:rPr lang="uk-UA" b="1" dirty="0" err="1"/>
              <a:t>анома́лій</a:t>
            </a:r>
            <a:endParaRPr lang="ru-RU" dirty="0"/>
          </a:p>
        </p:txBody>
      </p:sp>
      <p:sp>
        <p:nvSpPr>
          <p:cNvPr id="3" name="Объект 2"/>
          <p:cNvSpPr>
            <a:spLocks noGrp="1"/>
          </p:cNvSpPr>
          <p:nvPr>
            <p:ph idx="1"/>
          </p:nvPr>
        </p:nvSpPr>
        <p:spPr/>
        <p:txBody>
          <a:bodyPr>
            <a:normAutofit fontScale="85000" lnSpcReduction="10000"/>
          </a:bodyPr>
          <a:lstStyle/>
          <a:p>
            <a:r>
              <a:rPr lang="uk-UA" dirty="0"/>
              <a:t>Методи </a:t>
            </a:r>
            <a:r>
              <a:rPr lang="uk-UA" b="1" dirty="0" err="1"/>
              <a:t>ви́явлення</a:t>
            </a:r>
            <a:r>
              <a:rPr lang="uk-UA" b="1" dirty="0"/>
              <a:t> </a:t>
            </a:r>
            <a:r>
              <a:rPr lang="uk-UA" b="1" dirty="0" err="1"/>
              <a:t>анома́лій</a:t>
            </a:r>
            <a:r>
              <a:rPr lang="uk-UA" b="1" dirty="0"/>
              <a:t> без </a:t>
            </a:r>
            <a:r>
              <a:rPr lang="uk-UA" b="1" dirty="0" err="1"/>
              <a:t>на́гляду</a:t>
            </a:r>
            <a:r>
              <a:rPr lang="uk-UA" dirty="0"/>
              <a:t> (неконтрольовані алгоритми) визначають аномалії на непозначеному наборі даних, виходячи з припущення, що більшість зразків у цьому набору є нормальними, і шукаючи зразки, що виглядають якнайменше відповідними решті набору даних. </a:t>
            </a:r>
            <a:endParaRPr lang="uk-UA" dirty="0" smtClean="0"/>
          </a:p>
          <a:p>
            <a:r>
              <a:rPr lang="uk-UA" dirty="0" smtClean="0"/>
              <a:t>Методи </a:t>
            </a:r>
            <a:r>
              <a:rPr lang="uk-UA" b="1" dirty="0" err="1"/>
              <a:t>контрольо́ваного</a:t>
            </a:r>
            <a:r>
              <a:rPr lang="uk-UA" b="1" dirty="0"/>
              <a:t> </a:t>
            </a:r>
            <a:r>
              <a:rPr lang="uk-UA" b="1" dirty="0" err="1"/>
              <a:t>ви́явлення</a:t>
            </a:r>
            <a:r>
              <a:rPr lang="uk-UA" b="1" dirty="0"/>
              <a:t> </a:t>
            </a:r>
            <a:r>
              <a:rPr lang="uk-UA" b="1" dirty="0" err="1"/>
              <a:t>анома́лій</a:t>
            </a:r>
            <a:r>
              <a:rPr lang="uk-UA" dirty="0"/>
              <a:t> вимагають набору даних, що позначено як «нормальні» або «аномальні», та включають навчання класифікатора (ключовою відмінністю від інших </a:t>
            </a:r>
            <a:r>
              <a:rPr lang="uk-UA" u="sng" dirty="0">
                <a:hlinkClick r:id="rId2" tooltip="Задача класифікації"/>
              </a:rPr>
              <a:t>задач класифікації</a:t>
            </a:r>
            <a:r>
              <a:rPr lang="uk-UA" dirty="0"/>
              <a:t> є притаманно незбалансований характер виявлення викидів). </a:t>
            </a:r>
            <a:endParaRPr lang="uk-UA" dirty="0" smtClean="0"/>
          </a:p>
          <a:p>
            <a:r>
              <a:rPr lang="uk-UA" dirty="0" smtClean="0"/>
              <a:t>Методи </a:t>
            </a:r>
            <a:r>
              <a:rPr lang="uk-UA" b="1" dirty="0" err="1"/>
              <a:t>напі́в-контрольо́ваного</a:t>
            </a:r>
            <a:r>
              <a:rPr lang="uk-UA" b="1" dirty="0"/>
              <a:t> </a:t>
            </a:r>
            <a:r>
              <a:rPr lang="uk-UA" b="1" dirty="0" err="1"/>
              <a:t>ви́явлення</a:t>
            </a:r>
            <a:r>
              <a:rPr lang="uk-UA" b="1" dirty="0"/>
              <a:t> </a:t>
            </a:r>
            <a:r>
              <a:rPr lang="uk-UA" b="1" dirty="0" err="1"/>
              <a:t>анома́лій</a:t>
            </a:r>
            <a:r>
              <a:rPr lang="uk-UA" dirty="0"/>
              <a:t> створюють модель, що представляє нормальну поведінку, виходячи із заданого </a:t>
            </a:r>
            <a:r>
              <a:rPr lang="uk-UA" i="1" dirty="0"/>
              <a:t>нормального</a:t>
            </a:r>
            <a:r>
              <a:rPr lang="uk-UA" dirty="0"/>
              <a:t> навчального набору даних, і потім перевіряють правдоподібність того, що тестовий екземпляр було породжено вивченою </a:t>
            </a:r>
            <a:r>
              <a:rPr lang="uk-UA" dirty="0" smtClean="0"/>
              <a:t>моделлю. </a:t>
            </a:r>
            <a:endParaRPr lang="ru-RU" dirty="0"/>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45</a:t>
            </a:fld>
            <a:endParaRPr lang="ru-RU"/>
          </a:p>
        </p:txBody>
      </p:sp>
    </p:spTree>
    <p:extLst>
      <p:ext uri="{BB962C8B-B14F-4D97-AF65-F5344CB8AC3E}">
        <p14:creationId xmlns:p14="http://schemas.microsoft.com/office/powerpoint/2010/main" val="9979706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Популярні</a:t>
            </a:r>
            <a:r>
              <a:rPr lang="ru-RU" b="1" dirty="0"/>
              <a:t> </a:t>
            </a:r>
            <a:r>
              <a:rPr lang="ru-RU" b="1" dirty="0" err="1" smtClean="0"/>
              <a:t>методи</a:t>
            </a:r>
            <a:endParaRPr lang="ru-RU" dirty="0"/>
          </a:p>
        </p:txBody>
      </p:sp>
      <p:sp>
        <p:nvSpPr>
          <p:cNvPr id="3" name="Объект 2"/>
          <p:cNvSpPr>
            <a:spLocks noGrp="1"/>
          </p:cNvSpPr>
          <p:nvPr>
            <p:ph idx="1"/>
          </p:nvPr>
        </p:nvSpPr>
        <p:spPr/>
        <p:txBody>
          <a:bodyPr>
            <a:normAutofit fontScale="92500"/>
          </a:bodyPr>
          <a:lstStyle/>
          <a:p>
            <a:r>
              <a:rPr lang="ru-RU" dirty="0" err="1" smtClean="0"/>
              <a:t>методи</a:t>
            </a:r>
            <a:r>
              <a:rPr lang="ru-RU" dirty="0" smtClean="0"/>
              <a:t> </a:t>
            </a:r>
            <a:r>
              <a:rPr lang="ru-RU" dirty="0" err="1"/>
              <a:t>виявлення</a:t>
            </a:r>
            <a:r>
              <a:rPr lang="ru-RU" dirty="0"/>
              <a:t> </a:t>
            </a:r>
            <a:r>
              <a:rPr lang="ru-RU" dirty="0" err="1"/>
              <a:t>аномалій</a:t>
            </a:r>
            <a:r>
              <a:rPr lang="ru-RU" dirty="0"/>
              <a:t>. </a:t>
            </a:r>
          </a:p>
          <a:p>
            <a:pPr lvl="1"/>
            <a:r>
              <a:rPr lang="ru-RU" dirty="0" err="1"/>
              <a:t>Методи</a:t>
            </a:r>
            <a:r>
              <a:rPr lang="ru-RU" dirty="0"/>
              <a:t> на </a:t>
            </a:r>
            <a:r>
              <a:rPr lang="ru-RU" dirty="0" err="1"/>
              <a:t>основі</a:t>
            </a:r>
            <a:r>
              <a:rPr lang="ru-RU" dirty="0"/>
              <a:t> </a:t>
            </a:r>
            <a:r>
              <a:rPr lang="ru-RU" dirty="0" err="1"/>
              <a:t>щільності</a:t>
            </a:r>
            <a:r>
              <a:rPr lang="ru-RU" dirty="0"/>
              <a:t> (</a:t>
            </a:r>
            <a:r>
              <a:rPr lang="ru-RU" i="1" u="sng" dirty="0">
                <a:hlinkClick r:id="rId2" tooltip="Метод найближчих k-сусідів"/>
              </a:rPr>
              <a:t>k</a:t>
            </a:r>
            <a:r>
              <a:rPr lang="ru-RU" u="sng" dirty="0">
                <a:hlinkClick r:id="rId2" tooltip="Метод найближчих k-сусідів"/>
              </a:rPr>
              <a:t> </a:t>
            </a:r>
            <a:r>
              <a:rPr lang="ru-RU" u="sng" dirty="0" err="1">
                <a:hlinkClick r:id="rId2" tooltip="Метод найближчих k-сусідів"/>
              </a:rPr>
              <a:t>найближчих</a:t>
            </a:r>
            <a:r>
              <a:rPr lang="ru-RU" u="sng" dirty="0">
                <a:hlinkClick r:id="rId2" tooltip="Метод найближчих k-сусідів"/>
              </a:rPr>
              <a:t> </a:t>
            </a:r>
            <a:r>
              <a:rPr lang="ru-RU" u="sng" dirty="0" err="1" smtClean="0">
                <a:hlinkClick r:id="rId2" tooltip="Метод найближчих k-сусідів"/>
              </a:rPr>
              <a:t>сусідів</a:t>
            </a:r>
            <a:r>
              <a:rPr lang="ru-RU" dirty="0" smtClean="0"/>
              <a:t>, </a:t>
            </a:r>
            <a:r>
              <a:rPr lang="ru-RU" u="sng" dirty="0">
                <a:hlinkClick r:id="rId3" tooltip="Фактор локального відхилення"/>
              </a:rPr>
              <a:t>фактор локального </a:t>
            </a:r>
            <a:r>
              <a:rPr lang="ru-RU" u="sng" dirty="0" err="1" smtClean="0">
                <a:hlinkClick r:id="rId3" tooltip="Фактор локального відхилення"/>
              </a:rPr>
              <a:t>відхилення</a:t>
            </a:r>
            <a:r>
              <a:rPr lang="ru-RU" dirty="0" smtClean="0"/>
              <a:t>, </a:t>
            </a:r>
            <a:r>
              <a:rPr lang="ru-RU" dirty="0"/>
              <a:t>та </a:t>
            </a:r>
            <a:r>
              <a:rPr lang="ru-RU" dirty="0" err="1"/>
              <a:t>багато</a:t>
            </a:r>
            <a:r>
              <a:rPr lang="ru-RU" dirty="0"/>
              <a:t> </a:t>
            </a:r>
            <a:r>
              <a:rPr lang="ru-RU" dirty="0" err="1"/>
              <a:t>інших</a:t>
            </a:r>
            <a:r>
              <a:rPr lang="ru-RU" dirty="0"/>
              <a:t> </a:t>
            </a:r>
            <a:r>
              <a:rPr lang="ru-RU" dirty="0" err="1"/>
              <a:t>варіацій</a:t>
            </a:r>
            <a:r>
              <a:rPr lang="ru-RU" dirty="0"/>
              <a:t> </a:t>
            </a:r>
            <a:r>
              <a:rPr lang="ru-RU" dirty="0" err="1"/>
              <a:t>цієї</a:t>
            </a:r>
            <a:r>
              <a:rPr lang="ru-RU" dirty="0"/>
              <a:t> </a:t>
            </a:r>
            <a:r>
              <a:rPr lang="ru-RU" dirty="0" err="1" smtClean="0"/>
              <a:t>ідеї</a:t>
            </a:r>
            <a:r>
              <a:rPr lang="ru-RU" dirty="0" smtClean="0"/>
              <a:t>).</a:t>
            </a:r>
            <a:endParaRPr lang="ru-RU" dirty="0"/>
          </a:p>
          <a:p>
            <a:pPr lvl="1"/>
            <a:r>
              <a:rPr lang="ru-RU" dirty="0" err="1" smtClean="0"/>
              <a:t>Підмножинне</a:t>
            </a:r>
            <a:r>
              <a:rPr lang="ru-RU" u="sng" baseline="30000" dirty="0"/>
              <a:t> </a:t>
            </a:r>
            <a:r>
              <a:rPr lang="ru-RU" dirty="0" smtClean="0"/>
              <a:t>та </a:t>
            </a:r>
            <a:r>
              <a:rPr lang="ru-RU" dirty="0" err="1" smtClean="0"/>
              <a:t>кореляційне</a:t>
            </a:r>
            <a:r>
              <a:rPr lang="ru-RU" dirty="0" smtClean="0"/>
              <a:t> </a:t>
            </a:r>
            <a:r>
              <a:rPr lang="ru-RU" dirty="0" err="1"/>
              <a:t>виявлення</a:t>
            </a:r>
            <a:r>
              <a:rPr lang="ru-RU" dirty="0"/>
              <a:t> </a:t>
            </a:r>
            <a:r>
              <a:rPr lang="ru-RU" dirty="0" err="1"/>
              <a:t>викидів</a:t>
            </a:r>
            <a:r>
              <a:rPr lang="ru-RU" dirty="0"/>
              <a:t> для </a:t>
            </a:r>
            <a:r>
              <a:rPr lang="ru-RU" dirty="0" err="1"/>
              <a:t>багатовимірних</a:t>
            </a:r>
            <a:r>
              <a:rPr lang="ru-RU" dirty="0"/>
              <a:t> </a:t>
            </a:r>
            <a:r>
              <a:rPr lang="ru-RU" dirty="0" err="1" smtClean="0"/>
              <a:t>даних</a:t>
            </a:r>
            <a:r>
              <a:rPr lang="ru-RU" dirty="0" smtClean="0"/>
              <a:t>.</a:t>
            </a:r>
            <a:endParaRPr lang="ru-RU" dirty="0"/>
          </a:p>
          <a:p>
            <a:pPr lvl="1"/>
            <a:r>
              <a:rPr lang="ru-RU" dirty="0" err="1"/>
              <a:t>Однокласовий</a:t>
            </a:r>
            <a:r>
              <a:rPr lang="ru-RU" dirty="0"/>
              <a:t> </a:t>
            </a:r>
            <a:r>
              <a:rPr lang="ru-RU" u="sng" dirty="0">
                <a:hlinkClick r:id="rId4" tooltip="Метод опорних векторів"/>
              </a:rPr>
              <a:t>метод </a:t>
            </a:r>
            <a:r>
              <a:rPr lang="ru-RU" u="sng" dirty="0" err="1">
                <a:hlinkClick r:id="rId4" tooltip="Метод опорних векторів"/>
              </a:rPr>
              <a:t>опорних</a:t>
            </a:r>
            <a:r>
              <a:rPr lang="ru-RU" u="sng" dirty="0">
                <a:hlinkClick r:id="rId4" tooltip="Метод опорних векторів"/>
              </a:rPr>
              <a:t> </a:t>
            </a:r>
            <a:r>
              <a:rPr lang="ru-RU" u="sng" dirty="0" err="1" smtClean="0">
                <a:hlinkClick r:id="rId4" tooltip="Метод опорних векторів"/>
              </a:rPr>
              <a:t>векторів</a:t>
            </a:r>
            <a:r>
              <a:rPr lang="ru-RU" dirty="0" smtClean="0"/>
              <a:t>.</a:t>
            </a:r>
          </a:p>
          <a:p>
            <a:pPr lvl="1"/>
            <a:r>
              <a:rPr lang="ru-RU" u="sng" dirty="0" err="1" smtClean="0">
                <a:hlinkClick r:id="rId5" tooltip="Ізоляційний ліс (ще не написана)"/>
              </a:rPr>
              <a:t>Ізоляційний</a:t>
            </a:r>
            <a:r>
              <a:rPr lang="ru-RU" u="sng" dirty="0" smtClean="0">
                <a:hlinkClick r:id="rId5" tooltip="Ізоляційний ліс (ще не написана)"/>
              </a:rPr>
              <a:t> </a:t>
            </a:r>
            <a:r>
              <a:rPr lang="ru-RU" u="sng" dirty="0" err="1" smtClean="0">
                <a:hlinkClick r:id="rId5" tooltip="Ізоляційний ліс (ще не написана)"/>
              </a:rPr>
              <a:t>ліс</a:t>
            </a:r>
            <a:r>
              <a:rPr lang="ru-RU" u="sng" baseline="30000" dirty="0" smtClean="0">
                <a:hlinkClick r:id="rId6"/>
              </a:rPr>
              <a:t>]</a:t>
            </a:r>
            <a:endParaRPr lang="ru-RU" dirty="0"/>
          </a:p>
          <a:p>
            <a:pPr lvl="1"/>
            <a:r>
              <a:rPr lang="ru-RU" dirty="0" err="1"/>
              <a:t>Відтворювальні</a:t>
            </a:r>
            <a:r>
              <a:rPr lang="ru-RU" dirty="0"/>
              <a:t> </a:t>
            </a:r>
            <a:r>
              <a:rPr lang="ru-RU" u="sng" dirty="0" err="1">
                <a:hlinkClick r:id="rId7" tooltip="Штучна нейронна мережа"/>
              </a:rPr>
              <a:t>штучні</a:t>
            </a:r>
            <a:r>
              <a:rPr lang="ru-RU" u="sng" dirty="0">
                <a:hlinkClick r:id="rId7" tooltip="Штучна нейронна мережа"/>
              </a:rPr>
              <a:t> </a:t>
            </a:r>
            <a:r>
              <a:rPr lang="ru-RU" u="sng" dirty="0" err="1">
                <a:hlinkClick r:id="rId7" tooltip="Штучна нейронна мережа"/>
              </a:rPr>
              <a:t>нейронні</a:t>
            </a:r>
            <a:r>
              <a:rPr lang="ru-RU" u="sng" dirty="0">
                <a:hlinkClick r:id="rId7" tooltip="Штучна нейронна мережа"/>
              </a:rPr>
              <a:t> </a:t>
            </a:r>
            <a:r>
              <a:rPr lang="ru-RU" u="sng" dirty="0" err="1" smtClean="0">
                <a:hlinkClick r:id="rId7" tooltip="Штучна нейронна мережа"/>
              </a:rPr>
              <a:t>мережі</a:t>
            </a:r>
            <a:r>
              <a:rPr lang="ru-RU" dirty="0" smtClean="0"/>
              <a:t>.</a:t>
            </a:r>
            <a:endParaRPr lang="ru-RU" dirty="0"/>
          </a:p>
          <a:p>
            <a:pPr lvl="1"/>
            <a:r>
              <a:rPr lang="ru-RU" dirty="0" err="1"/>
              <a:t>Виявлення</a:t>
            </a:r>
            <a:r>
              <a:rPr lang="ru-RU" dirty="0"/>
              <a:t> </a:t>
            </a:r>
            <a:r>
              <a:rPr lang="ru-RU" dirty="0" err="1"/>
              <a:t>викидів</a:t>
            </a:r>
            <a:r>
              <a:rPr lang="ru-RU" dirty="0"/>
              <a:t> на </a:t>
            </a:r>
            <a:r>
              <a:rPr lang="ru-RU" dirty="0" err="1"/>
              <a:t>базі</a:t>
            </a:r>
            <a:r>
              <a:rPr lang="ru-RU" dirty="0"/>
              <a:t> </a:t>
            </a:r>
            <a:r>
              <a:rPr lang="ru-RU" u="sng" dirty="0">
                <a:hlinkClick r:id="rId8" tooltip="Кластерний аналіз"/>
              </a:rPr>
              <a:t>кластерного </a:t>
            </a:r>
            <a:r>
              <a:rPr lang="ru-RU" u="sng" dirty="0" err="1" smtClean="0">
                <a:hlinkClick r:id="rId8" tooltip="Кластерний аналіз"/>
              </a:rPr>
              <a:t>аналізу</a:t>
            </a:r>
            <a:r>
              <a:rPr lang="ru-RU" dirty="0" smtClean="0"/>
              <a:t>.</a:t>
            </a:r>
            <a:endParaRPr lang="ru-RU" dirty="0"/>
          </a:p>
          <a:p>
            <a:pPr lvl="1"/>
            <a:r>
              <a:rPr lang="ru-RU" dirty="0" err="1"/>
              <a:t>Відхилення</a:t>
            </a:r>
            <a:r>
              <a:rPr lang="ru-RU" dirty="0"/>
              <a:t> </a:t>
            </a:r>
            <a:r>
              <a:rPr lang="ru-RU" dirty="0" err="1"/>
              <a:t>від</a:t>
            </a:r>
            <a:r>
              <a:rPr lang="ru-RU" dirty="0"/>
              <a:t> </a:t>
            </a:r>
            <a:r>
              <a:rPr lang="ru-RU" u="sng" dirty="0" err="1">
                <a:hlinkClick r:id="rId9" tooltip="Навчання асоціативних правил"/>
              </a:rPr>
              <a:t>асоціативних</a:t>
            </a:r>
            <a:r>
              <a:rPr lang="ru-RU" u="sng" dirty="0">
                <a:hlinkClick r:id="rId9" tooltip="Навчання асоціативних правил"/>
              </a:rPr>
              <a:t> правил</a:t>
            </a:r>
            <a:r>
              <a:rPr lang="ru-RU" dirty="0"/>
              <a:t> та </a:t>
            </a:r>
            <a:r>
              <a:rPr lang="ru-RU" dirty="0" err="1"/>
              <a:t>частих</a:t>
            </a:r>
            <a:r>
              <a:rPr lang="ru-RU" dirty="0"/>
              <a:t> </a:t>
            </a:r>
            <a:r>
              <a:rPr lang="ru-RU" dirty="0" err="1"/>
              <a:t>наборів</a:t>
            </a:r>
            <a:r>
              <a:rPr lang="ru-RU" dirty="0"/>
              <a:t> </a:t>
            </a:r>
            <a:r>
              <a:rPr lang="ru-RU" dirty="0" err="1"/>
              <a:t>даних</a:t>
            </a:r>
            <a:r>
              <a:rPr lang="ru-RU" dirty="0"/>
              <a:t>.</a:t>
            </a:r>
          </a:p>
          <a:p>
            <a:pPr lvl="1"/>
            <a:r>
              <a:rPr lang="ru-RU" dirty="0" err="1"/>
              <a:t>Виявлення</a:t>
            </a:r>
            <a:r>
              <a:rPr lang="ru-RU" dirty="0"/>
              <a:t> </a:t>
            </a:r>
            <a:r>
              <a:rPr lang="ru-RU" dirty="0" err="1"/>
              <a:t>викидів</a:t>
            </a:r>
            <a:r>
              <a:rPr lang="ru-RU" dirty="0"/>
              <a:t> на </a:t>
            </a:r>
            <a:r>
              <a:rPr lang="ru-RU" dirty="0" err="1"/>
              <a:t>базі</a:t>
            </a:r>
            <a:r>
              <a:rPr lang="ru-RU" dirty="0"/>
              <a:t> </a:t>
            </a:r>
            <a:r>
              <a:rPr lang="ru-RU" u="sng" dirty="0" err="1">
                <a:hlinkClick r:id="rId10" tooltip="Нечітка логіка"/>
              </a:rPr>
              <a:t>нечіткої</a:t>
            </a:r>
            <a:r>
              <a:rPr lang="ru-RU" u="sng" dirty="0">
                <a:hlinkClick r:id="rId10" tooltip="Нечітка логіка"/>
              </a:rPr>
              <a:t> </a:t>
            </a:r>
            <a:r>
              <a:rPr lang="ru-RU" u="sng" dirty="0" err="1">
                <a:hlinkClick r:id="rId10" tooltip="Нечітка логіка"/>
              </a:rPr>
              <a:t>логіки</a:t>
            </a:r>
            <a:r>
              <a:rPr lang="ru-RU" dirty="0"/>
              <a:t>.</a:t>
            </a:r>
          </a:p>
          <a:p>
            <a:pPr lvl="1"/>
            <a:r>
              <a:rPr lang="ru-RU" u="sng" dirty="0" err="1">
                <a:hlinkClick r:id="rId11" tooltip="Ансамблеве навчання"/>
              </a:rPr>
              <a:t>Ансамблеві</a:t>
            </a:r>
            <a:r>
              <a:rPr lang="ru-RU" u="sng" dirty="0">
                <a:hlinkClick r:id="rId11" tooltip="Ансамблеве навчання"/>
              </a:rPr>
              <a:t> </a:t>
            </a:r>
            <a:r>
              <a:rPr lang="ru-RU" u="sng" dirty="0" err="1">
                <a:hlinkClick r:id="rId11" tooltip="Ансамблеве навчання"/>
              </a:rPr>
              <a:t>методи</a:t>
            </a:r>
            <a:r>
              <a:rPr lang="ru-RU" dirty="0"/>
              <a:t> з </a:t>
            </a:r>
            <a:r>
              <a:rPr lang="ru-RU" dirty="0" err="1"/>
              <a:t>використанням</a:t>
            </a:r>
            <a:r>
              <a:rPr lang="ru-RU" dirty="0"/>
              <a:t> </a:t>
            </a:r>
            <a:r>
              <a:rPr lang="ru-RU" u="sng" dirty="0" err="1">
                <a:hlinkClick r:id="rId12" tooltip="Метод випадкових підпросторів (ще не написана)"/>
              </a:rPr>
              <a:t>бутстрепової</a:t>
            </a:r>
            <a:r>
              <a:rPr lang="ru-RU" u="sng" dirty="0">
                <a:hlinkClick r:id="rId12" tooltip="Метод випадкових підпросторів (ще не написана)"/>
              </a:rPr>
              <a:t> </a:t>
            </a:r>
            <a:r>
              <a:rPr lang="ru-RU" u="sng" dirty="0" err="1">
                <a:hlinkClick r:id="rId12" tooltip="Метод випадкових підпросторів (ще не написана)"/>
              </a:rPr>
              <a:t>агрегації</a:t>
            </a:r>
            <a:r>
              <a:rPr lang="ru-RU" u="sng" dirty="0">
                <a:hlinkClick r:id="rId12" tooltip="Метод випадкових підпросторів (ще не написана)"/>
              </a:rPr>
              <a:t> </a:t>
            </a:r>
            <a:r>
              <a:rPr lang="ru-RU" u="sng" dirty="0" err="1" smtClean="0">
                <a:hlinkClick r:id="rId12" tooltip="Метод випадкових підпросторів (ще не написана)"/>
              </a:rPr>
              <a:t>особливостей</a:t>
            </a:r>
            <a:r>
              <a:rPr lang="ru-RU" dirty="0" smtClean="0"/>
              <a:t> </a:t>
            </a:r>
            <a:r>
              <a:rPr lang="ru-RU" dirty="0" err="1"/>
              <a:t>нормалізації</a:t>
            </a:r>
            <a:r>
              <a:rPr lang="ru-RU" dirty="0"/>
              <a:t> </a:t>
            </a:r>
            <a:r>
              <a:rPr lang="ru-RU" dirty="0" err="1" smtClean="0"/>
              <a:t>оцінок</a:t>
            </a:r>
            <a:r>
              <a:rPr lang="ru-RU" dirty="0" smtClean="0"/>
              <a:t> </a:t>
            </a:r>
            <a:r>
              <a:rPr lang="ru-RU" dirty="0"/>
              <a:t>та </a:t>
            </a:r>
            <a:r>
              <a:rPr lang="ru-RU" dirty="0" err="1"/>
              <a:t>різних</a:t>
            </a:r>
            <a:r>
              <a:rPr lang="ru-RU" dirty="0"/>
              <a:t> </a:t>
            </a:r>
            <a:r>
              <a:rPr lang="ru-RU" dirty="0" err="1"/>
              <a:t>джерел</a:t>
            </a:r>
            <a:r>
              <a:rPr lang="ru-RU" dirty="0"/>
              <a:t> </a:t>
            </a:r>
            <a:r>
              <a:rPr lang="ru-RU" dirty="0" err="1" smtClean="0"/>
              <a:t>відмінності</a:t>
            </a:r>
            <a:r>
              <a:rPr lang="ru-RU" dirty="0" smtClean="0"/>
              <a:t>.</a:t>
            </a:r>
            <a:endParaRPr lang="ru-RU" dirty="0"/>
          </a:p>
          <a:p>
            <a:pPr lvl="1"/>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46</a:t>
            </a:fld>
            <a:endParaRPr lang="ru-RU"/>
          </a:p>
        </p:txBody>
      </p:sp>
    </p:spTree>
    <p:extLst>
      <p:ext uri="{BB962C8B-B14F-4D97-AF65-F5344CB8AC3E}">
        <p14:creationId xmlns:p14="http://schemas.microsoft.com/office/powerpoint/2010/main" val="16815278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Контрольні запитання</a:t>
            </a:r>
            <a:endParaRPr lang="ru-RU"/>
          </a:p>
        </p:txBody>
      </p:sp>
      <p:sp>
        <p:nvSpPr>
          <p:cNvPr id="3" name="Объект 2"/>
          <p:cNvSpPr>
            <a:spLocks noGrp="1"/>
          </p:cNvSpPr>
          <p:nvPr>
            <p:ph idx="1"/>
          </p:nvPr>
        </p:nvSpPr>
        <p:spPr/>
        <p:txBody>
          <a:bodyPr/>
          <a:lstStyle/>
          <a:p>
            <a:pPr marL="514350" indent="-514350">
              <a:buFont typeface="+mj-lt"/>
              <a:buAutoNum type="arabicPeriod"/>
            </a:pPr>
            <a:r>
              <a:rPr lang="uk-UA" dirty="0" smtClean="0"/>
              <a:t>Пояснити етапи обробки даних у сховищі.</a:t>
            </a:r>
          </a:p>
          <a:p>
            <a:pPr marL="514350" indent="-514350">
              <a:buFont typeface="+mj-lt"/>
              <a:buAutoNum type="arabicPeriod"/>
            </a:pPr>
            <a:r>
              <a:rPr lang="uk-UA" dirty="0" smtClean="0"/>
              <a:t>Пояснити етапи </a:t>
            </a:r>
            <a:r>
              <a:rPr lang="uk-UA" dirty="0"/>
              <a:t>обробки </a:t>
            </a:r>
            <a:r>
              <a:rPr lang="uk-UA" dirty="0" smtClean="0"/>
              <a:t>даних в </a:t>
            </a:r>
            <a:r>
              <a:rPr lang="pl-PL" dirty="0" smtClean="0"/>
              <a:t>ETL-</a:t>
            </a:r>
            <a:r>
              <a:rPr lang="ru-RU" dirty="0" err="1" smtClean="0"/>
              <a:t>процес</a:t>
            </a:r>
            <a:r>
              <a:rPr lang="uk-UA" dirty="0" smtClean="0"/>
              <a:t>і</a:t>
            </a:r>
          </a:p>
          <a:p>
            <a:pPr marL="514350" indent="-514350">
              <a:buFont typeface="+mj-lt"/>
              <a:buAutoNum type="arabicPeriod"/>
            </a:pPr>
            <a:r>
              <a:rPr lang="ru-RU" dirty="0" err="1"/>
              <a:t>Методи</a:t>
            </a:r>
            <a:r>
              <a:rPr lang="ru-RU" dirty="0"/>
              <a:t> </a:t>
            </a:r>
            <a:r>
              <a:rPr lang="ru-RU" dirty="0" err="1"/>
              <a:t>підвищення</a:t>
            </a:r>
            <a:r>
              <a:rPr lang="ru-RU" dirty="0"/>
              <a:t> </a:t>
            </a:r>
            <a:r>
              <a:rPr lang="ru-RU" dirty="0" err="1" smtClean="0"/>
              <a:t>продуктивності</a:t>
            </a:r>
            <a:r>
              <a:rPr lang="ru-RU" dirty="0" smtClean="0"/>
              <a:t> </a:t>
            </a:r>
            <a:r>
              <a:rPr lang="pl-PL" dirty="0" smtClean="0"/>
              <a:t>ETL-</a:t>
            </a:r>
            <a:r>
              <a:rPr lang="ru-RU" dirty="0" err="1" smtClean="0"/>
              <a:t>процес</a:t>
            </a:r>
            <a:r>
              <a:rPr lang="uk-UA" dirty="0" smtClean="0"/>
              <a:t>у</a:t>
            </a:r>
            <a:endParaRPr lang="uk-UA" dirty="0"/>
          </a:p>
          <a:p>
            <a:pPr marL="514350" indent="-514350">
              <a:buFont typeface="+mj-lt"/>
              <a:buAutoNum type="arabicPeriod"/>
            </a:pPr>
            <a:r>
              <a:rPr lang="ru-RU" dirty="0" err="1" smtClean="0"/>
              <a:t>Сформулювати</a:t>
            </a:r>
            <a:r>
              <a:rPr lang="ru-RU" dirty="0" smtClean="0"/>
              <a:t> </a:t>
            </a:r>
            <a:r>
              <a:rPr lang="ru-RU" dirty="0" err="1" smtClean="0"/>
              <a:t>засоби</a:t>
            </a:r>
            <a:r>
              <a:rPr lang="ru-RU" dirty="0" smtClean="0"/>
              <a:t> </a:t>
            </a:r>
            <a:r>
              <a:rPr lang="ru-RU" dirty="0" err="1" smtClean="0"/>
              <a:t>очищення</a:t>
            </a:r>
            <a:r>
              <a:rPr lang="ru-RU" dirty="0" smtClean="0"/>
              <a:t> </a:t>
            </a:r>
            <a:r>
              <a:rPr lang="ru-RU" dirty="0" err="1" smtClean="0"/>
              <a:t>даних</a:t>
            </a:r>
            <a:r>
              <a:rPr lang="ru-RU" dirty="0" smtClean="0"/>
              <a:t>.</a:t>
            </a:r>
          </a:p>
          <a:p>
            <a:pPr marL="514350" indent="-514350">
              <a:buFont typeface="+mj-lt"/>
              <a:buAutoNum type="arabicPeriod"/>
            </a:pPr>
            <a:r>
              <a:rPr lang="ru-RU" dirty="0" err="1" smtClean="0"/>
              <a:t>Надати</a:t>
            </a:r>
            <a:r>
              <a:rPr lang="ru-RU" dirty="0" smtClean="0"/>
              <a:t> </a:t>
            </a:r>
            <a:r>
              <a:rPr lang="ru-RU" dirty="0" err="1" smtClean="0"/>
              <a:t>методи</a:t>
            </a:r>
            <a:r>
              <a:rPr lang="ru-RU" dirty="0" smtClean="0"/>
              <a:t>  </a:t>
            </a:r>
            <a:r>
              <a:rPr lang="ru-RU" dirty="0" err="1" smtClean="0"/>
              <a:t>виявлення</a:t>
            </a:r>
            <a:r>
              <a:rPr lang="ru-RU" dirty="0" smtClean="0"/>
              <a:t> </a:t>
            </a:r>
            <a:r>
              <a:rPr lang="ru-RU" dirty="0" err="1" smtClean="0"/>
              <a:t>аномал</a:t>
            </a:r>
            <a:r>
              <a:rPr lang="uk-UA" smtClean="0"/>
              <a:t>ій</a:t>
            </a:r>
            <a:endParaRPr lang="uk-UA" dirty="0" smtClean="0"/>
          </a:p>
          <a:p>
            <a:pPr marL="514350" indent="-514350">
              <a:buFont typeface="+mj-lt"/>
              <a:buAutoNum type="arabicPeriod"/>
            </a:pPr>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47</a:t>
            </a:fld>
            <a:endParaRPr lang="ru-RU"/>
          </a:p>
        </p:txBody>
      </p:sp>
    </p:spTree>
    <p:extLst>
      <p:ext uri="{BB962C8B-B14F-4D97-AF65-F5344CB8AC3E}">
        <p14:creationId xmlns:p14="http://schemas.microsoft.com/office/powerpoint/2010/main" val="39989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Фізичне</a:t>
            </a:r>
            <a:r>
              <a:rPr lang="ru-RU" dirty="0" smtClean="0"/>
              <a:t> </a:t>
            </a:r>
            <a:r>
              <a:rPr lang="ru-RU" dirty="0"/>
              <a:t>СД</a:t>
            </a:r>
          </a:p>
        </p:txBody>
      </p:sp>
      <p:sp>
        <p:nvSpPr>
          <p:cNvPr id="3" name="Объект 2"/>
          <p:cNvSpPr>
            <a:spLocks noGrp="1"/>
          </p:cNvSpPr>
          <p:nvPr>
            <p:ph idx="1"/>
          </p:nvPr>
        </p:nvSpPr>
        <p:spPr/>
        <p:txBody>
          <a:bodyPr>
            <a:normAutofit/>
          </a:bodyPr>
          <a:lstStyle/>
          <a:p>
            <a:r>
              <a:rPr lang="uk-UA" dirty="0" smtClean="0"/>
              <a:t>Причини дублювання інформації в ОДД та в СД</a:t>
            </a:r>
          </a:p>
          <a:p>
            <a:pPr lvl="1"/>
            <a:r>
              <a:rPr lang="uk-UA" dirty="0" smtClean="0"/>
              <a:t>при завантаженні інформації із ОДД в СД дані фільтруються. багато з них не потрапляють в СД, оскільки не мають змісту з точки зору використання в процедурах аналізу;</a:t>
            </a:r>
          </a:p>
          <a:p>
            <a:pPr lvl="1"/>
            <a:r>
              <a:rPr lang="uk-UA" dirty="0" smtClean="0"/>
              <a:t>інформація в ОДД носить, як правило, оперативний характер, і дані, втративши актуальність, знищуються. В СД, навпаки, зберігається історична інформація. З цієї точки зору дублювання вмісту СД даними ОДД є дуже незначним;</a:t>
            </a:r>
          </a:p>
          <a:p>
            <a:pPr lvl="1"/>
            <a:r>
              <a:rPr lang="uk-UA" dirty="0" smtClean="0"/>
              <a:t>в СД зберігається узагальнена інформація, яка в ОДД відсутня;</a:t>
            </a:r>
          </a:p>
          <a:p>
            <a:pPr lvl="1"/>
            <a:r>
              <a:rPr lang="uk-UA" dirty="0" smtClean="0"/>
              <a:t>під час завантаження в СД дані очищаються (видаляється непотрібна інформація) і приводяться до єдиного формату. Після такої обробки дані займають значно менший обсяг.</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5</a:t>
            </a:fld>
            <a:endParaRPr lang="ru-RU"/>
          </a:p>
        </p:txBody>
      </p:sp>
    </p:spTree>
    <p:extLst>
      <p:ext uri="{BB962C8B-B14F-4D97-AF65-F5344CB8AC3E}">
        <p14:creationId xmlns:p14="http://schemas.microsoft.com/office/powerpoint/2010/main" val="4205925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a:t>Віртуальне</a:t>
            </a:r>
            <a:r>
              <a:rPr lang="ru-RU" dirty="0"/>
              <a:t> СД</a:t>
            </a:r>
          </a:p>
        </p:txBody>
      </p:sp>
      <p:sp>
        <p:nvSpPr>
          <p:cNvPr id="3" name="Объект 2"/>
          <p:cNvSpPr>
            <a:spLocks noGrp="1"/>
          </p:cNvSpPr>
          <p:nvPr>
            <p:ph idx="1"/>
          </p:nvPr>
        </p:nvSpPr>
        <p:spPr/>
        <p:txBody>
          <a:bodyPr/>
          <a:lstStyle/>
          <a:p>
            <a:r>
              <a:rPr lang="ru-RU" dirty="0"/>
              <a:t>В </a:t>
            </a:r>
            <a:r>
              <a:rPr lang="ru-RU" dirty="0" err="1" smtClean="0"/>
              <a:t>цьому</a:t>
            </a:r>
            <a:r>
              <a:rPr lang="ru-RU" dirty="0" smtClean="0"/>
              <a:t> </a:t>
            </a:r>
            <a:r>
              <a:rPr lang="ru-RU" dirty="0" err="1"/>
              <a:t>випадку</a:t>
            </a:r>
            <a:r>
              <a:rPr lang="ru-RU" dirty="0"/>
              <a:t> на </a:t>
            </a:r>
            <a:r>
              <a:rPr lang="ru-RU" dirty="0" err="1"/>
              <a:t>відміну</a:t>
            </a:r>
            <a:r>
              <a:rPr lang="ru-RU" dirty="0"/>
              <a:t> </a:t>
            </a:r>
            <a:r>
              <a:rPr lang="ru-RU" dirty="0" err="1"/>
              <a:t>від</a:t>
            </a:r>
            <a:r>
              <a:rPr lang="ru-RU" dirty="0"/>
              <a:t> </a:t>
            </a:r>
            <a:r>
              <a:rPr lang="ru-RU" dirty="0" err="1"/>
              <a:t>фізичного</a:t>
            </a:r>
            <a:r>
              <a:rPr lang="ru-RU" dirty="0"/>
              <a:t> СД </a:t>
            </a:r>
            <a:r>
              <a:rPr lang="ru-RU" dirty="0" err="1"/>
              <a:t>дані</a:t>
            </a:r>
            <a:r>
              <a:rPr lang="ru-RU" dirty="0"/>
              <a:t> з ОДД не </a:t>
            </a:r>
            <a:r>
              <a:rPr lang="ru-RU" dirty="0" err="1"/>
              <a:t>копіюються</a:t>
            </a:r>
            <a:r>
              <a:rPr lang="ru-RU" dirty="0"/>
              <a:t> в </a:t>
            </a:r>
            <a:r>
              <a:rPr lang="ru-RU" dirty="0" err="1"/>
              <a:t>єдине</a:t>
            </a:r>
            <a:r>
              <a:rPr lang="ru-RU" dirty="0"/>
              <a:t> </a:t>
            </a:r>
            <a:r>
              <a:rPr lang="ru-RU" dirty="0" err="1"/>
              <a:t>сховище</a:t>
            </a:r>
            <a:r>
              <a:rPr lang="ru-RU" dirty="0"/>
              <a:t>. </a:t>
            </a:r>
            <a:endParaRPr lang="ru-RU" dirty="0" smtClean="0"/>
          </a:p>
          <a:p>
            <a:pPr lvl="1"/>
            <a:r>
              <a:rPr lang="ru-RU" dirty="0" smtClean="0"/>
              <a:t>Вони </a:t>
            </a:r>
            <a:r>
              <a:rPr lang="ru-RU" dirty="0" err="1"/>
              <a:t>витягуються</a:t>
            </a:r>
            <a:r>
              <a:rPr lang="ru-RU" dirty="0"/>
              <a:t>, </a:t>
            </a:r>
            <a:r>
              <a:rPr lang="ru-RU" dirty="0" err="1"/>
              <a:t>перетворюються</a:t>
            </a:r>
            <a:r>
              <a:rPr lang="ru-RU" dirty="0"/>
              <a:t> та </a:t>
            </a:r>
            <a:r>
              <a:rPr lang="ru-RU" dirty="0" err="1"/>
              <a:t>інтегруються</a:t>
            </a:r>
            <a:r>
              <a:rPr lang="ru-RU" dirty="0"/>
              <a:t> </a:t>
            </a:r>
            <a:r>
              <a:rPr lang="ru-RU" dirty="0" err="1"/>
              <a:t>безпосередньо</a:t>
            </a:r>
            <a:r>
              <a:rPr lang="ru-RU" dirty="0"/>
              <a:t> при </a:t>
            </a:r>
            <a:r>
              <a:rPr lang="ru-RU" dirty="0" err="1"/>
              <a:t>виконанні</a:t>
            </a:r>
            <a:r>
              <a:rPr lang="ru-RU" dirty="0"/>
              <a:t> </a:t>
            </a:r>
            <a:r>
              <a:rPr lang="ru-RU" dirty="0" err="1"/>
              <a:t>аналітичних</a:t>
            </a:r>
            <a:r>
              <a:rPr lang="ru-RU" dirty="0"/>
              <a:t> </a:t>
            </a:r>
            <a:r>
              <a:rPr lang="ru-RU" dirty="0" err="1"/>
              <a:t>запитів</a:t>
            </a:r>
            <a:r>
              <a:rPr lang="ru-RU" dirty="0"/>
              <a:t> в </a:t>
            </a:r>
            <a:r>
              <a:rPr lang="ru-RU" dirty="0" err="1"/>
              <a:t>оперативній</a:t>
            </a:r>
            <a:r>
              <a:rPr lang="ru-RU" dirty="0"/>
              <a:t> </a:t>
            </a:r>
            <a:r>
              <a:rPr lang="ru-RU" dirty="0" err="1"/>
              <a:t>пам'яті</a:t>
            </a:r>
            <a:r>
              <a:rPr lang="ru-RU" dirty="0"/>
              <a:t> </a:t>
            </a:r>
            <a:r>
              <a:rPr lang="ru-RU" dirty="0" err="1"/>
              <a:t>комп'ютера</a:t>
            </a:r>
            <a:r>
              <a:rPr lang="ru-RU" dirty="0"/>
              <a:t>. </a:t>
            </a:r>
            <a:r>
              <a:rPr lang="ru-RU" dirty="0" err="1"/>
              <a:t>Фактично</a:t>
            </a:r>
            <a:r>
              <a:rPr lang="ru-RU" dirty="0"/>
              <a:t> </a:t>
            </a:r>
            <a:r>
              <a:rPr lang="ru-RU" dirty="0" err="1"/>
              <a:t>такі</a:t>
            </a:r>
            <a:r>
              <a:rPr lang="ru-RU" dirty="0"/>
              <a:t> </a:t>
            </a:r>
            <a:r>
              <a:rPr lang="ru-RU" dirty="0" err="1"/>
              <a:t>запити</a:t>
            </a:r>
            <a:r>
              <a:rPr lang="ru-RU" dirty="0"/>
              <a:t> </a:t>
            </a:r>
            <a:r>
              <a:rPr lang="ru-RU" dirty="0" err="1"/>
              <a:t>напряму</a:t>
            </a:r>
            <a:r>
              <a:rPr lang="ru-RU" dirty="0"/>
              <a:t> </a:t>
            </a:r>
            <a:r>
              <a:rPr lang="ru-RU" dirty="0" err="1"/>
              <a:t>адресуються</a:t>
            </a:r>
            <a:r>
              <a:rPr lang="ru-RU" dirty="0"/>
              <a:t> до ОДД. </a:t>
            </a:r>
            <a:endParaRPr lang="ru-RU" dirty="0" smtClean="0"/>
          </a:p>
          <a:p>
            <a:r>
              <a:rPr lang="ru-RU" dirty="0" err="1" smtClean="0"/>
              <a:t>Основними</a:t>
            </a:r>
            <a:r>
              <a:rPr lang="ru-RU" dirty="0" smtClean="0"/>
              <a:t> </a:t>
            </a:r>
            <a:r>
              <a:rPr lang="ru-RU" dirty="0" err="1"/>
              <a:t>перевагами</a:t>
            </a:r>
            <a:r>
              <a:rPr lang="ru-RU" dirty="0"/>
              <a:t> </a:t>
            </a:r>
            <a:r>
              <a:rPr lang="ru-RU" dirty="0" err="1"/>
              <a:t>віртуального</a:t>
            </a:r>
            <a:r>
              <a:rPr lang="ru-RU" dirty="0"/>
              <a:t> СД є: </a:t>
            </a:r>
          </a:p>
          <a:p>
            <a:pPr lvl="1"/>
            <a:r>
              <a:rPr lang="ru-RU" dirty="0" err="1"/>
              <a:t>мінімізація</a:t>
            </a:r>
            <a:r>
              <a:rPr lang="ru-RU" dirty="0"/>
              <a:t> </a:t>
            </a:r>
            <a:r>
              <a:rPr lang="ru-RU" dirty="0" err="1"/>
              <a:t>обсягу</a:t>
            </a:r>
            <a:r>
              <a:rPr lang="ru-RU" dirty="0"/>
              <a:t> </a:t>
            </a:r>
            <a:r>
              <a:rPr lang="ru-RU" dirty="0" err="1"/>
              <a:t>пам'яті</a:t>
            </a:r>
            <a:r>
              <a:rPr lang="ru-RU" dirty="0"/>
              <a:t>, </a:t>
            </a:r>
            <a:r>
              <a:rPr lang="ru-RU" dirty="0" err="1"/>
              <a:t>який</a:t>
            </a:r>
            <a:r>
              <a:rPr lang="ru-RU" dirty="0"/>
              <a:t> </a:t>
            </a:r>
            <a:r>
              <a:rPr lang="ru-RU" dirty="0" err="1"/>
              <a:t>займають</a:t>
            </a:r>
            <a:r>
              <a:rPr lang="ru-RU" dirty="0"/>
              <a:t> </a:t>
            </a:r>
            <a:r>
              <a:rPr lang="ru-RU" dirty="0" err="1"/>
              <a:t>дані</a:t>
            </a:r>
            <a:r>
              <a:rPr lang="ru-RU" dirty="0"/>
              <a:t> на </a:t>
            </a:r>
            <a:r>
              <a:rPr lang="ru-RU" dirty="0" err="1"/>
              <a:t>носії</a:t>
            </a:r>
            <a:r>
              <a:rPr lang="ru-RU" dirty="0"/>
              <a:t> </a:t>
            </a:r>
            <a:r>
              <a:rPr lang="ru-RU" dirty="0" err="1"/>
              <a:t>інформації</a:t>
            </a:r>
            <a:r>
              <a:rPr lang="ru-RU" dirty="0"/>
              <a:t>;</a:t>
            </a:r>
          </a:p>
          <a:p>
            <a:pPr lvl="1"/>
            <a:r>
              <a:rPr lang="ru-RU" dirty="0"/>
              <a:t>робота з </a:t>
            </a:r>
            <a:r>
              <a:rPr lang="ru-RU" dirty="0" err="1"/>
              <a:t>поточними</a:t>
            </a:r>
            <a:r>
              <a:rPr lang="ru-RU" dirty="0"/>
              <a:t>, </a:t>
            </a:r>
            <a:r>
              <a:rPr lang="ru-RU" dirty="0" err="1"/>
              <a:t>деталізованими</a:t>
            </a:r>
            <a:r>
              <a:rPr lang="ru-RU" dirty="0"/>
              <a:t> </a:t>
            </a:r>
            <a:r>
              <a:rPr lang="ru-RU" dirty="0" err="1"/>
              <a:t>даними</a:t>
            </a:r>
            <a:r>
              <a:rPr lang="ru-RU" dirty="0"/>
              <a:t>.</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6</a:t>
            </a:fld>
            <a:endParaRPr lang="ru-RU"/>
          </a:p>
        </p:txBody>
      </p:sp>
    </p:spTree>
    <p:extLst>
      <p:ext uri="{BB962C8B-B14F-4D97-AF65-F5344CB8AC3E}">
        <p14:creationId xmlns:p14="http://schemas.microsoft.com/office/powerpoint/2010/main" val="1047910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Недоліки ВСД</a:t>
            </a:r>
            <a:endParaRPr lang="ru-RU" dirty="0"/>
          </a:p>
        </p:txBody>
      </p:sp>
      <p:sp>
        <p:nvSpPr>
          <p:cNvPr id="3" name="Объект 2"/>
          <p:cNvSpPr>
            <a:spLocks noGrp="1"/>
          </p:cNvSpPr>
          <p:nvPr>
            <p:ph idx="1"/>
          </p:nvPr>
        </p:nvSpPr>
        <p:spPr>
          <a:xfrm>
            <a:off x="838200" y="1825624"/>
            <a:ext cx="10515600" cy="4530725"/>
          </a:xfrm>
        </p:spPr>
        <p:txBody>
          <a:bodyPr>
            <a:normAutofit fontScale="92500" lnSpcReduction="10000"/>
          </a:bodyPr>
          <a:lstStyle/>
          <a:p>
            <a:r>
              <a:rPr lang="uk-UA" dirty="0" smtClean="0">
                <a:solidFill>
                  <a:srgbClr val="FF0000"/>
                </a:solidFill>
              </a:rPr>
              <a:t>Час обробки запитів </a:t>
            </a:r>
            <a:r>
              <a:rPr lang="uk-UA" dirty="0" smtClean="0"/>
              <a:t>до віртуального сховища даних значно перевищує відповідні показники для фізичного сховища. </a:t>
            </a:r>
          </a:p>
          <a:p>
            <a:r>
              <a:rPr lang="uk-UA" dirty="0" smtClean="0">
                <a:solidFill>
                  <a:srgbClr val="FF0000"/>
                </a:solidFill>
              </a:rPr>
              <a:t>структури оперативних баз даних</a:t>
            </a:r>
            <a:r>
              <a:rPr lang="uk-UA" dirty="0" smtClean="0"/>
              <a:t>, що розраховані на інтенсивне оновлення даних є сильно нормалізованими. </a:t>
            </a:r>
          </a:p>
          <a:p>
            <a:pPr lvl="1"/>
            <a:r>
              <a:rPr lang="uk-UA" dirty="0" smtClean="0"/>
              <a:t>як для виконання аналітичного запиту вимагається об'єднання великої кількості таблиць, що також приводить до зниження швидкодії. Інтегрований погляд на віртуальне сховище можливий тільки при виконанні умови постійної доступності всіх оперативних джерел даних. Таким чином, тимчасова недоступність хоча б одного з джерел може привести або до невиконання аналітичних запитів, або до невірних результатів. </a:t>
            </a:r>
          </a:p>
          <a:p>
            <a:r>
              <a:rPr lang="uk-UA" dirty="0" smtClean="0">
                <a:solidFill>
                  <a:srgbClr val="FF0000"/>
                </a:solidFill>
              </a:rPr>
              <a:t>зниження швидкодії OLTP-систем</a:t>
            </a:r>
            <a:r>
              <a:rPr lang="uk-UA" dirty="0"/>
              <a:t> </a:t>
            </a:r>
            <a:r>
              <a:rPr lang="uk-UA" dirty="0" smtClean="0"/>
              <a:t>при виконанні </a:t>
            </a:r>
            <a:r>
              <a:rPr lang="uk-UA" dirty="0"/>
              <a:t>складних аналітичних </a:t>
            </a:r>
            <a:r>
              <a:rPr lang="uk-UA" dirty="0" smtClean="0"/>
              <a:t>запитів</a:t>
            </a:r>
          </a:p>
          <a:p>
            <a:r>
              <a:rPr lang="ru-RU" dirty="0" err="1"/>
              <a:t>неможливість</a:t>
            </a:r>
            <a:r>
              <a:rPr lang="ru-RU" dirty="0"/>
              <a:t> </a:t>
            </a:r>
            <a:r>
              <a:rPr lang="ru-RU" dirty="0" err="1">
                <a:solidFill>
                  <a:srgbClr val="FF0000"/>
                </a:solidFill>
              </a:rPr>
              <a:t>отримання</a:t>
            </a:r>
            <a:r>
              <a:rPr lang="ru-RU" dirty="0">
                <a:solidFill>
                  <a:srgbClr val="FF0000"/>
                </a:solidFill>
              </a:rPr>
              <a:t> </a:t>
            </a:r>
            <a:r>
              <a:rPr lang="ru-RU" dirty="0" err="1">
                <a:solidFill>
                  <a:srgbClr val="FF0000"/>
                </a:solidFill>
              </a:rPr>
              <a:t>даних</a:t>
            </a:r>
            <a:r>
              <a:rPr lang="ru-RU" dirty="0">
                <a:solidFill>
                  <a:srgbClr val="FF0000"/>
                </a:solidFill>
              </a:rPr>
              <a:t> </a:t>
            </a:r>
            <a:r>
              <a:rPr lang="ru-RU" dirty="0"/>
              <a:t>за </a:t>
            </a:r>
            <a:r>
              <a:rPr lang="ru-RU" dirty="0" err="1" smtClean="0"/>
              <a:t>тривалий</a:t>
            </a:r>
            <a:r>
              <a:rPr lang="ru-RU" dirty="0" smtClean="0"/>
              <a:t> </a:t>
            </a:r>
            <a:r>
              <a:rPr lang="ru-RU" dirty="0" err="1"/>
              <a:t>період</a:t>
            </a:r>
            <a:r>
              <a:rPr lang="ru-RU" dirty="0"/>
              <a:t> </a:t>
            </a:r>
            <a:r>
              <a:rPr lang="ru-RU" dirty="0" smtClean="0"/>
              <a:t>часу</a:t>
            </a:r>
            <a:endParaRPr lang="uk-UA"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7</a:t>
            </a:fld>
            <a:endParaRPr lang="ru-RU"/>
          </a:p>
        </p:txBody>
      </p:sp>
    </p:spTree>
    <p:extLst>
      <p:ext uri="{BB962C8B-B14F-4D97-AF65-F5344CB8AC3E}">
        <p14:creationId xmlns:p14="http://schemas.microsoft.com/office/powerpoint/2010/main" val="3309942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i="1" dirty="0"/>
              <a:t>ЕTL-процес</a:t>
            </a:r>
            <a:r>
              <a:rPr lang="uk-UA" b="1" dirty="0"/>
              <a:t> </a:t>
            </a:r>
            <a:endParaRPr lang="ru-RU" dirty="0"/>
          </a:p>
        </p:txBody>
      </p:sp>
      <p:sp>
        <p:nvSpPr>
          <p:cNvPr id="3" name="Объект 2"/>
          <p:cNvSpPr>
            <a:spLocks noGrp="1"/>
          </p:cNvSpPr>
          <p:nvPr>
            <p:ph idx="1"/>
          </p:nvPr>
        </p:nvSpPr>
        <p:spPr>
          <a:xfrm>
            <a:off x="838200" y="1554250"/>
            <a:ext cx="10515600" cy="4653367"/>
          </a:xfrm>
        </p:spPr>
        <p:txBody>
          <a:bodyPr>
            <a:normAutofit/>
          </a:bodyPr>
          <a:lstStyle/>
          <a:p>
            <a:r>
              <a:rPr lang="ru-RU" b="1" dirty="0" err="1"/>
              <a:t>Extract</a:t>
            </a:r>
            <a:r>
              <a:rPr lang="uk-UA" b="1" dirty="0"/>
              <a:t>, </a:t>
            </a:r>
            <a:r>
              <a:rPr lang="ru-RU" b="1" dirty="0" err="1"/>
              <a:t>Transform</a:t>
            </a:r>
            <a:r>
              <a:rPr lang="uk-UA" b="1" dirty="0"/>
              <a:t>, </a:t>
            </a:r>
            <a:r>
              <a:rPr lang="ru-RU" b="1" dirty="0" err="1"/>
              <a:t>Load</a:t>
            </a:r>
            <a:r>
              <a:rPr lang="uk-UA" dirty="0"/>
              <a:t> (</a:t>
            </a:r>
            <a:r>
              <a:rPr lang="ru-RU" b="1" dirty="0"/>
              <a:t>ETL</a:t>
            </a:r>
            <a:r>
              <a:rPr lang="uk-UA" dirty="0"/>
              <a:t>) або </a:t>
            </a:r>
            <a:r>
              <a:rPr lang="uk-UA" b="1" dirty="0"/>
              <a:t>Витяг, Перетворення та Завантаження</a:t>
            </a:r>
            <a:r>
              <a:rPr lang="ru-RU" dirty="0"/>
              <a:t> </a:t>
            </a:r>
            <a:r>
              <a:rPr lang="uk-UA" dirty="0"/>
              <a:t>— процес, який використовується в базах даних та, особливо, у сховищах даних та у засобах </a:t>
            </a:r>
            <a:r>
              <a:rPr lang="ru-RU" dirty="0" err="1"/>
              <a:t>Business</a:t>
            </a:r>
            <a:r>
              <a:rPr lang="ru-RU" dirty="0"/>
              <a:t> </a:t>
            </a:r>
            <a:r>
              <a:rPr lang="ru-RU" dirty="0" err="1"/>
              <a:t>Intelligence</a:t>
            </a:r>
            <a:r>
              <a:rPr lang="uk-UA" dirty="0"/>
              <a:t> для забезпечення їх роботи для підтримки прийняття рішень. </a:t>
            </a:r>
            <a:endParaRPr lang="uk-UA" dirty="0" smtClean="0"/>
          </a:p>
          <a:p>
            <a:r>
              <a:rPr lang="uk-UA" dirty="0" smtClean="0"/>
              <a:t>охоплює наступні етапи обробки даних: </a:t>
            </a:r>
          </a:p>
          <a:p>
            <a:pPr lvl="1"/>
            <a:r>
              <a:rPr lang="uk-UA" dirty="0" smtClean="0"/>
              <a:t>Виймання даних із зовнішніх джерел,</a:t>
            </a:r>
          </a:p>
          <a:p>
            <a:pPr lvl="1"/>
            <a:r>
              <a:rPr lang="uk-UA" dirty="0" smtClean="0"/>
              <a:t>Перетворення даних, для зберігання даних у відповідній структурі або форматі, з метою подальшого аналізу.</a:t>
            </a:r>
          </a:p>
          <a:p>
            <a:pPr lvl="1"/>
            <a:r>
              <a:rPr lang="uk-UA" dirty="0" smtClean="0"/>
              <a:t>Завантаження даних у кінцеву базу даних. Більш точно, це може бути вітрина даних або сховище даних.</a:t>
            </a:r>
          </a:p>
          <a:p>
            <a:endParaRPr lang="ru-RU" dirty="0"/>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8</a:t>
            </a:fld>
            <a:endParaRPr lang="ru-RU"/>
          </a:p>
        </p:txBody>
      </p:sp>
    </p:spTree>
    <p:extLst>
      <p:ext uri="{BB962C8B-B14F-4D97-AF65-F5344CB8AC3E}">
        <p14:creationId xmlns:p14="http://schemas.microsoft.com/office/powerpoint/2010/main" val="26138046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Типова діаграма </a:t>
            </a:r>
            <a:r>
              <a:rPr lang="pl-PL" dirty="0" smtClean="0"/>
              <a:t>ETL - </a:t>
            </a:r>
            <a:r>
              <a:rPr lang="ru-RU" dirty="0" err="1" smtClean="0"/>
              <a:t>процесу</a:t>
            </a:r>
            <a:endParaRPr lang="ru-RU" dirty="0"/>
          </a:p>
        </p:txBody>
      </p:sp>
      <p:sp>
        <p:nvSpPr>
          <p:cNvPr id="3" name="Объект 2"/>
          <p:cNvSpPr>
            <a:spLocks noGrp="1"/>
          </p:cNvSpPr>
          <p:nvPr>
            <p:ph idx="1"/>
          </p:nvPr>
        </p:nvSpPr>
        <p:spPr/>
        <p:txBody>
          <a:bodyPr/>
          <a:lstStyle/>
          <a:p>
            <a:endParaRPr lang="ru-RU"/>
          </a:p>
        </p:txBody>
      </p:sp>
      <p:sp>
        <p:nvSpPr>
          <p:cNvPr id="4" name="Нижний колонтитул 3"/>
          <p:cNvSpPr>
            <a:spLocks noGrp="1"/>
          </p:cNvSpPr>
          <p:nvPr>
            <p:ph type="ftr" sz="quarter" idx="11"/>
          </p:nvPr>
        </p:nvSpPr>
        <p:spPr/>
        <p:txBody>
          <a:bodyPr/>
          <a:lstStyle/>
          <a:p>
            <a:r>
              <a:rPr lang="ru-RU" smtClean="0"/>
              <a:t>Методи і аналіз великих даних</a:t>
            </a:r>
            <a:endParaRPr lang="ru-RU"/>
          </a:p>
        </p:txBody>
      </p:sp>
      <p:sp>
        <p:nvSpPr>
          <p:cNvPr id="5" name="Номер слайда 4"/>
          <p:cNvSpPr>
            <a:spLocks noGrp="1"/>
          </p:cNvSpPr>
          <p:nvPr>
            <p:ph type="sldNum" sz="quarter" idx="12"/>
          </p:nvPr>
        </p:nvSpPr>
        <p:spPr/>
        <p:txBody>
          <a:bodyPr/>
          <a:lstStyle/>
          <a:p>
            <a:fld id="{E5986D3C-FC1D-4316-9C8D-D0C65A7BFC4F}" type="slidenum">
              <a:rPr lang="ru-RU" smtClean="0"/>
              <a:t>9</a:t>
            </a:fld>
            <a:endParaRPr lang="ru-RU"/>
          </a:p>
        </p:txBody>
      </p:sp>
      <p:pic>
        <p:nvPicPr>
          <p:cNvPr id="6" name="Рисунок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50772" y="1870075"/>
            <a:ext cx="7688687" cy="4195874"/>
          </a:xfrm>
          <a:prstGeom prst="rect">
            <a:avLst/>
          </a:prstGeom>
          <a:noFill/>
          <a:ln>
            <a:noFill/>
          </a:ln>
        </p:spPr>
      </p:pic>
    </p:spTree>
    <p:extLst>
      <p:ext uri="{BB962C8B-B14F-4D97-AF65-F5344CB8AC3E}">
        <p14:creationId xmlns:p14="http://schemas.microsoft.com/office/powerpoint/2010/main" val="225449772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525</TotalTime>
  <Words>3374</Words>
  <Application>Microsoft Office PowerPoint</Application>
  <PresentationFormat>Широкоэкранный</PresentationFormat>
  <Paragraphs>404</Paragraphs>
  <Slides>47</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47</vt:i4>
      </vt:variant>
    </vt:vector>
  </HeadingPairs>
  <TitlesOfParts>
    <vt:vector size="52" baseType="lpstr">
      <vt:lpstr>Arial</vt:lpstr>
      <vt:lpstr>Calibri</vt:lpstr>
      <vt:lpstr>Calibri Light</vt:lpstr>
      <vt:lpstr>Times New Roman</vt:lpstr>
      <vt:lpstr>Тема Office</vt:lpstr>
      <vt:lpstr> ЕTL-процес</vt:lpstr>
      <vt:lpstr>Зміст</vt:lpstr>
      <vt:lpstr>Сховище даних</vt:lpstr>
      <vt:lpstr>Обробка даних в сховищах</vt:lpstr>
      <vt:lpstr>Фізичне СД</vt:lpstr>
      <vt:lpstr>Віртуальне СД</vt:lpstr>
      <vt:lpstr>Недоліки ВСД</vt:lpstr>
      <vt:lpstr>ЕTL-процес </vt:lpstr>
      <vt:lpstr>Типова діаграма ETL - процесу</vt:lpstr>
      <vt:lpstr>Виймання даних</vt:lpstr>
      <vt:lpstr>Презентация PowerPoint</vt:lpstr>
      <vt:lpstr>Перетворення даних</vt:lpstr>
      <vt:lpstr>типи перетворень</vt:lpstr>
      <vt:lpstr>типи перетворень</vt:lpstr>
      <vt:lpstr>Типи перетворень</vt:lpstr>
      <vt:lpstr>Завантаження</vt:lpstr>
      <vt:lpstr>Реальний цикл ETL</vt:lpstr>
      <vt:lpstr>Виклики</vt:lpstr>
      <vt:lpstr>Продуктивність</vt:lpstr>
      <vt:lpstr>підвищення продуктивності</vt:lpstr>
      <vt:lpstr>Методи підвищення продуктивності</vt:lpstr>
      <vt:lpstr>Проблема</vt:lpstr>
      <vt:lpstr>Паралельне обчислення</vt:lpstr>
      <vt:lpstr>різниця між системами OLAP та OLTP</vt:lpstr>
      <vt:lpstr>схожість між системами OLAP та OLTP</vt:lpstr>
      <vt:lpstr>Ключові відмінності: OLAP та OLTP </vt:lpstr>
      <vt:lpstr>Форматування даних </vt:lpstr>
      <vt:lpstr>Архітектура даних</vt:lpstr>
      <vt:lpstr>Продуктивність </vt:lpstr>
      <vt:lpstr>Інструменти</vt:lpstr>
      <vt:lpstr>Технологія аналітичної обробки даних в реальному часі OLAP</vt:lpstr>
      <vt:lpstr>Приклад багатовимірного звіту</vt:lpstr>
      <vt:lpstr>правила OLAP</vt:lpstr>
      <vt:lpstr>Правила OLAP</vt:lpstr>
      <vt:lpstr>Правила OLAP</vt:lpstr>
      <vt:lpstr>Правила OLAP</vt:lpstr>
      <vt:lpstr>Корпоративне сховище даних </vt:lpstr>
      <vt:lpstr>програмне забезпечення для аналізу даних</vt:lpstr>
      <vt:lpstr>Звідки ж беруться брудні дані?</vt:lpstr>
      <vt:lpstr>сирі дані</vt:lpstr>
      <vt:lpstr>Сортування даних</vt:lpstr>
      <vt:lpstr>Багаторівневе сортування</vt:lpstr>
      <vt:lpstr>Фільтрація або вибір даних</vt:lpstr>
      <vt:lpstr>Виявлення аномалій</vt:lpstr>
      <vt:lpstr>Методи ви́явлення анома́лій</vt:lpstr>
      <vt:lpstr>Популярні методи</vt:lpstr>
      <vt:lpstr>Контрольні запитання</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про аналітику даних</dc:title>
  <dc:creator>Пользователь Windows</dc:creator>
  <cp:lastModifiedBy>Пользователь Windows</cp:lastModifiedBy>
  <cp:revision>47</cp:revision>
  <dcterms:created xsi:type="dcterms:W3CDTF">2024-07-21T14:49:02Z</dcterms:created>
  <dcterms:modified xsi:type="dcterms:W3CDTF">2025-05-08T10:01:08Z</dcterms:modified>
</cp:coreProperties>
</file>