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700808"/>
            <a:ext cx="4392488" cy="2304256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МАРКЕТИНГОВІ ДОСЛІДЖЕННЯ ЦІН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" r="2881"/>
          <a:stretch/>
        </p:blipFill>
        <p:spPr bwMode="auto">
          <a:xfrm>
            <a:off x="4572000" y="2780928"/>
            <a:ext cx="3672408" cy="290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834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168642" cy="901904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Сходи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268760"/>
            <a:ext cx="6777317" cy="3508977"/>
          </a:xfrm>
        </p:spPr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виміряти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величину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залежності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Респонденту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пред'являється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опис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товару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певним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повинен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оцінку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ймовірності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купівлі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 4-х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5-ти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бальній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шкалі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переваг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(шкала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Лайкерта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демонструють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той же товар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вищою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нижчою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-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знову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задають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повторюватися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тих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буде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досягнуто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заздалегідь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визначену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градацій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ймовірність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купівлі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досягне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меж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шкали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459" y="4299239"/>
            <a:ext cx="2208989" cy="2208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73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024744" cy="1143000"/>
          </a:xfrm>
        </p:spPr>
        <p:txBody>
          <a:bodyPr>
            <a:normAutofit/>
          </a:bodyPr>
          <a:lstStyle/>
          <a:p>
            <a:r>
              <a:rPr lang="ru-RU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Існують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два </a:t>
            </a:r>
            <a:r>
              <a:rPr lang="ru-RU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різновиди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методу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844824"/>
            <a:ext cx="6777317" cy="3508977"/>
          </a:xfrm>
        </p:spPr>
        <p:txBody>
          <a:bodyPr/>
          <a:lstStyle/>
          <a:p>
            <a:pPr marL="6858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змінюється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найнижчого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найвищого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респондент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відмовиться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покупки;</a:t>
            </a:r>
          </a:p>
          <a:p>
            <a:pPr marL="6858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змінюється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найвищого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найнижчого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респондент заявить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намір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купувати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69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3789040"/>
            <a:ext cx="5149080" cy="2151112"/>
          </a:xfrm>
        </p:spPr>
        <p:txBody>
          <a:bodyPr>
            <a:normAutofit fontScale="90000"/>
          </a:bodyPr>
          <a:lstStyle/>
          <a:p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Наступне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повинно бути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аналогічним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попередньому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умові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зміниться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І так до тих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пір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доки не буде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досягнуто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оптимальне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якій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більшість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покупців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захочуть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купити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товар - "точно куплю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76672"/>
            <a:ext cx="7128792" cy="4707885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Приклад. Магазин "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Мегамакс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побутову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пральну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машину "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ARDO"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 характеристиками: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режимів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- 14, є сушка, режим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делікатного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гарантія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24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місяці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Респонденту ставиться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запитання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наскільки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ймовірно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придбаєте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пральну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машину "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ARDO"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 5600 грн.?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ймовірності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купівлі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проводиться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чотирибальною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шкалою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01008"/>
            <a:ext cx="2160240" cy="2763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165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024744" cy="1143000"/>
          </a:xfrm>
        </p:spPr>
        <p:txBody>
          <a:bodyPr/>
          <a:lstStyle/>
          <a:p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Тест без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порівняння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28800"/>
            <a:ext cx="7416824" cy="4203829"/>
          </a:xfrm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групам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респондентів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демонструють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один товар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різними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груп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дорівнює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значень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тестуються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відбувається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4-х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5-ти бальною шкалою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переваг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858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Метод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аналогічним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сходам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кожен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респондент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оцінює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вірогідність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купівлі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один раз. Очевидно,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метод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потребує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розміру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вибірки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оцінок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того,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респондентів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схожі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характеристики, для того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пріоритети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впливали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однакові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набори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чинників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43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908720"/>
            <a:ext cx="7024744" cy="114300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непрямих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відносяться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конджойнт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Conjoint analysis,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СА);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послідовний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-товар 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Price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Good Trade-Off).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5" t="4511" r="5978" b="8686"/>
          <a:stretch/>
        </p:blipFill>
        <p:spPr bwMode="auto">
          <a:xfrm>
            <a:off x="4716016" y="3292355"/>
            <a:ext cx="3816424" cy="2977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605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024744" cy="1143000"/>
          </a:xfrm>
        </p:spPr>
        <p:txBody>
          <a:bodyPr/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836712"/>
            <a:ext cx="7344816" cy="4464496"/>
          </a:xfrm>
        </p:spPr>
        <p:txBody>
          <a:bodyPr>
            <a:normAutofit fontScale="92500"/>
          </a:bodyPr>
          <a:lstStyle/>
          <a:p>
            <a:pPr marL="68580" indent="0">
              <a:buNone/>
            </a:pP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Конджойнт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багатовимірний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статистичний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метод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переваг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858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спільного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вимірюють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ступінь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споживчих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переваг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характеристик товару.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Спільний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переваг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покупців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атрибутів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товару (дизайну, упаковки,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т.д.). Тому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важливим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рішенням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властивостей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товару.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числа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атрибутів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впливає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супроводжується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швидким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зростанням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числа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варіантів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товару,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респонденти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порівняти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оцінити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858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49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836712"/>
            <a:ext cx="6777317" cy="4563869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властивості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відповідали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наступним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умовам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визначали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товару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враховували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позитивні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так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негативні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критеріями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покупці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диференціюють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незалежними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атрибутами;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атрибутів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повинно 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небагато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(7-8).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005064"/>
            <a:ext cx="2088232" cy="2384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494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052736"/>
            <a:ext cx="6777317" cy="350897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Послідовний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вибір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-товар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респондентом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придатної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одночасно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представлених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варіантів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товару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профілів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Обрана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замінюється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високу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повторюється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метод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аналогічний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методу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спільного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тут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використовується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два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атрибути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товару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більша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5" y="4139141"/>
            <a:ext cx="2358068" cy="2358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114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uk-UA" sz="4000" dirty="0" smtClean="0"/>
              <a:t>Дякую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3636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маркетингових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досліджень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розділити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прямі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ґрунтуються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опитуваннях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покупців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непрямі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ґрунтуються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комплексній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оцінці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нецінових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параметрів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товару.</a:t>
            </a:r>
          </a:p>
          <a:p>
            <a:pPr marL="6858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4" t="9406" b="13587"/>
          <a:stretch/>
        </p:blipFill>
        <p:spPr bwMode="auto">
          <a:xfrm>
            <a:off x="5364088" y="4077072"/>
            <a:ext cx="3293806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55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прямих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відносяться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ru-RU" dirty="0"/>
              <a:t>- тест Ван </a:t>
            </a:r>
            <a:r>
              <a:rPr lang="ru-RU" dirty="0" err="1"/>
              <a:t>Вестендорпа</a:t>
            </a:r>
            <a:r>
              <a:rPr lang="ru-RU" dirty="0"/>
              <a:t> (</a:t>
            </a:r>
            <a:r>
              <a:rPr lang="en-US" dirty="0"/>
              <a:t>PSM - Price Sensitivity Measurement);</a:t>
            </a:r>
          </a:p>
          <a:p>
            <a:pPr marL="68580" indent="0">
              <a:buNone/>
            </a:pPr>
            <a:r>
              <a:rPr lang="en-US" dirty="0"/>
              <a:t>- "</a:t>
            </a:r>
            <a:r>
              <a:rPr lang="ru-RU" dirty="0"/>
              <a:t>сходи </a:t>
            </a:r>
            <a:r>
              <a:rPr lang="ru-RU" dirty="0" err="1"/>
              <a:t>цін</a:t>
            </a:r>
            <a:r>
              <a:rPr lang="ru-RU" dirty="0"/>
              <a:t>" (</a:t>
            </a:r>
            <a:r>
              <a:rPr lang="en-US" dirty="0"/>
              <a:t>price ladder);</a:t>
            </a:r>
          </a:p>
          <a:p>
            <a:pPr marL="68580" indent="0">
              <a:buNone/>
            </a:pPr>
            <a:r>
              <a:rPr lang="en-US" dirty="0"/>
              <a:t>- </a:t>
            </a:r>
            <a:r>
              <a:rPr lang="uk-UA" dirty="0" smtClean="0"/>
              <a:t>т</a:t>
            </a:r>
            <a:r>
              <a:rPr lang="ru-RU" dirty="0" smtClean="0"/>
              <a:t>ест </a:t>
            </a:r>
            <a:r>
              <a:rPr lang="ru-RU" dirty="0"/>
              <a:t>без </a:t>
            </a:r>
            <a:r>
              <a:rPr lang="ru-RU" dirty="0" err="1"/>
              <a:t>порівняння</a:t>
            </a:r>
            <a:r>
              <a:rPr lang="ru-RU" dirty="0"/>
              <a:t> (</a:t>
            </a:r>
            <a:r>
              <a:rPr lang="en-US" dirty="0"/>
              <a:t>monadic test).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35696" y="4375790"/>
            <a:ext cx="3384376" cy="170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139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6808720" cy="85496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Тест Ван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Вестендорпа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2776"/>
            <a:ext cx="7065233" cy="4059813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запропонований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нідерландським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вченим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Ван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Вестендорпом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70-х роках ХХ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століття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створений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припущенні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треба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вибирати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таким чином,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більша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частина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покупців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вважало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низькою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Оскільки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низька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негативно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впливати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сприйняття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повинна 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високою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968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7024744" cy="11430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Респонденту </a:t>
            </a:r>
            <a:r>
              <a:rPr lang="ru-RU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задаються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приблизно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060848"/>
            <a:ext cx="6777317" cy="3508977"/>
          </a:xfrm>
        </p:spPr>
        <p:txBody>
          <a:bodyPr>
            <a:normAutofit fontScale="92500"/>
          </a:bodyPr>
          <a:lstStyle/>
          <a:p>
            <a:pPr marL="6858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Як Ви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вважаєте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товар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настільки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високою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Ви не станете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купувати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6858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 А яка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товару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Вам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настільки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низькою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постає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6858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3. Яка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мінімальна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товару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Вам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високою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але за яку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все-таки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купувати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6858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За яку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Ви купили б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товар,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вважаючи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вигідною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покупкою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10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обробки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числових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значень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відповідей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виділяється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п'ять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оцінок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розподілу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занадто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дорого;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занадто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дешево;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дорого;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дешево;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недешево.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Інструкція. Аномально низька ціна - e-tender.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64904"/>
            <a:ext cx="345638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85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" t="1396" r="3293" b="2456"/>
          <a:stretch/>
        </p:blipFill>
        <p:spPr bwMode="auto">
          <a:xfrm>
            <a:off x="1115616" y="332655"/>
            <a:ext cx="6910718" cy="616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846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Отримані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представити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графіка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осі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абсцис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осі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ординат - процент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респондентів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76872"/>
            <a:ext cx="7113105" cy="3629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103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692696"/>
            <a:ext cx="6777317" cy="4779893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Видно,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перетинання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ліній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"дорого" і "дешево"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точку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байдужості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IDPP -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indifferenceprice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point).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відповідає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ціні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яку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більшість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покупців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вважає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дорогою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дешевою,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їм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байдуже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8580" indent="0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Перетин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ліній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надто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дорого" і "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занадто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дешево"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точку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оптимальної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OPP - optimum price point).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відповідає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ціні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мінімум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покупців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відкидають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товар через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високу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ціну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8580" indent="0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Перетин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ліній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занадто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дешево" і "недешево"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точку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граничної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дешевизни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PMC - point of marginal cheapness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Перетин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ліній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надто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дорого" і "дешево"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точку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граничної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дорожнечі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BM - point of marginal expensiveness).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2" t="2528" r="26967"/>
          <a:stretch/>
        </p:blipFill>
        <p:spPr bwMode="auto">
          <a:xfrm>
            <a:off x="6178556" y="4356052"/>
            <a:ext cx="2281876" cy="2166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040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515</TotalTime>
  <Words>901</Words>
  <Application>Microsoft Office PowerPoint</Application>
  <PresentationFormat>Экран (4:3)</PresentationFormat>
  <Paragraphs>58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Остин</vt:lpstr>
      <vt:lpstr>МАРКЕТИНГОВІ ДОСЛІДЖЕННЯ ЦІН</vt:lpstr>
      <vt:lpstr>Методи маркетингових досліджень ціни можна розділити на дві групи:</vt:lpstr>
      <vt:lpstr>До прямих методів дослідження цін відносяться:</vt:lpstr>
      <vt:lpstr>Тест Ван Вестендорпа. </vt:lpstr>
      <vt:lpstr>Респонденту задаються приблизно такі питання:</vt:lpstr>
      <vt:lpstr>У результаті обробки числових значень відповідей виділяється п'ять оцінок розподілу:</vt:lpstr>
      <vt:lpstr>Презентация PowerPoint</vt:lpstr>
      <vt:lpstr>Отримані оцінки можна представити у вигляді графіка, на осі абсцис - ціна, на осі ординат - процент респондентів</vt:lpstr>
      <vt:lpstr> </vt:lpstr>
      <vt:lpstr>Сходи цін </vt:lpstr>
      <vt:lpstr>Існують два різновиди цього методу:</vt:lpstr>
      <vt:lpstr>Наступне питання повинно бути аналогічним попередньому при умові, що зміниться значення ціни. І так до тих пір, доки не буде досягнуто оптимальне значення ціни при якій більшість покупців захочуть купити товар - "точно куплю".</vt:lpstr>
      <vt:lpstr>Тест без порівняння</vt:lpstr>
      <vt:lpstr>До непрямих методів дослідження цін відносяться: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МАРКЕТИНГОВІ ДОСЛІДЖЕННЯ ЦІН</dc:title>
  <dc:creator>Svetlana</dc:creator>
  <cp:lastModifiedBy>Пользователь Windows</cp:lastModifiedBy>
  <cp:revision>11</cp:revision>
  <dcterms:created xsi:type="dcterms:W3CDTF">2020-12-04T12:33:00Z</dcterms:created>
  <dcterms:modified xsi:type="dcterms:W3CDTF">2020-12-04T23:10:33Z</dcterms:modified>
</cp:coreProperties>
</file>