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302" r:id="rId10"/>
    <p:sldId id="264" r:id="rId11"/>
    <p:sldId id="265" r:id="rId12"/>
    <p:sldId id="266" r:id="rId13"/>
    <p:sldId id="303" r:id="rId14"/>
    <p:sldId id="267" r:id="rId15"/>
    <p:sldId id="304" r:id="rId16"/>
    <p:sldId id="268" r:id="rId17"/>
    <p:sldId id="269" r:id="rId18"/>
    <p:sldId id="270" r:id="rId19"/>
    <p:sldId id="271" r:id="rId20"/>
    <p:sldId id="272" r:id="rId21"/>
    <p:sldId id="273" r:id="rId22"/>
    <p:sldId id="306" r:id="rId23"/>
    <p:sldId id="307" r:id="rId24"/>
    <p:sldId id="274" r:id="rId25"/>
    <p:sldId id="308" r:id="rId26"/>
    <p:sldId id="275" r:id="rId27"/>
    <p:sldId id="309" r:id="rId28"/>
    <p:sldId id="276" r:id="rId29"/>
    <p:sldId id="277" r:id="rId30"/>
    <p:sldId id="310" r:id="rId31"/>
    <p:sldId id="278" r:id="rId32"/>
    <p:sldId id="311" r:id="rId33"/>
    <p:sldId id="279" r:id="rId34"/>
    <p:sldId id="280" r:id="rId35"/>
    <p:sldId id="281" r:id="rId36"/>
    <p:sldId id="312"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CBC"/>
    <a:srgbClr val="385570"/>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171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FF2C4-41CB-42F2-A09D-5E29A2C337F5}" type="doc">
      <dgm:prSet loTypeId="urn:microsoft.com/office/officeart/2005/8/layout/pyramid2" loCatId="pyramid" qsTypeId="urn:microsoft.com/office/officeart/2005/8/quickstyle/3d2" qsCatId="3D" csTypeId="urn:microsoft.com/office/officeart/2005/8/colors/accent5_4" csCatId="accent5" phldr="1"/>
      <dgm:spPr/>
    </dgm:pt>
    <dgm:pt modelId="{DE421868-A465-426F-B06B-FF0AA08F20EA}">
      <dgm:prSet phldrT="[Текст]" custT="1"/>
      <dgm:spPr/>
      <dgm:t>
        <a:bodyPr/>
        <a:lstStyle/>
        <a:p>
          <a:r>
            <a:rPr lang="ru-RU" sz="2800" b="1" dirty="0" err="1" smtClean="0">
              <a:latin typeface="Cambria" pitchFamily="18" charset="0"/>
            </a:rPr>
            <a:t>Освітня</a:t>
          </a:r>
          <a:endParaRPr lang="ru-RU" sz="2800" b="1" dirty="0">
            <a:latin typeface="Cambria" pitchFamily="18" charset="0"/>
          </a:endParaRPr>
        </a:p>
      </dgm:t>
    </dgm:pt>
    <dgm:pt modelId="{6BE6EBF2-E852-4AF6-9F9B-6092AEC24A17}" type="parTrans" cxnId="{063C6F8B-2B7D-4033-A116-8DBFA234BDF9}">
      <dgm:prSet/>
      <dgm:spPr/>
      <dgm:t>
        <a:bodyPr/>
        <a:lstStyle/>
        <a:p>
          <a:endParaRPr lang="ru-RU"/>
        </a:p>
      </dgm:t>
    </dgm:pt>
    <dgm:pt modelId="{6501E78F-1167-43C6-8BB0-6A6FCCC2D6F2}" type="sibTrans" cxnId="{063C6F8B-2B7D-4033-A116-8DBFA234BDF9}">
      <dgm:prSet/>
      <dgm:spPr/>
      <dgm:t>
        <a:bodyPr/>
        <a:lstStyle/>
        <a:p>
          <a:endParaRPr lang="ru-RU"/>
        </a:p>
      </dgm:t>
    </dgm:pt>
    <dgm:pt modelId="{268BA274-A717-4A6B-8C9E-16C82AC6A63B}">
      <dgm:prSet phldrT="[Текст]" custT="1"/>
      <dgm:spPr/>
      <dgm:t>
        <a:bodyPr/>
        <a:lstStyle/>
        <a:p>
          <a:r>
            <a:rPr lang="ru-RU" sz="2800" b="1" dirty="0" err="1" smtClean="0">
              <a:latin typeface="Cambria" pitchFamily="18" charset="0"/>
            </a:rPr>
            <a:t>Клінічна</a:t>
          </a:r>
          <a:endParaRPr lang="ru-RU" sz="2800" b="1" dirty="0">
            <a:latin typeface="Cambria" pitchFamily="18" charset="0"/>
          </a:endParaRPr>
        </a:p>
      </dgm:t>
    </dgm:pt>
    <dgm:pt modelId="{858A1C90-0CD3-4A62-85F3-BB4279A57517}" type="parTrans" cxnId="{95CD0727-E8C8-4519-AA09-05A002770FB1}">
      <dgm:prSet/>
      <dgm:spPr/>
      <dgm:t>
        <a:bodyPr/>
        <a:lstStyle/>
        <a:p>
          <a:endParaRPr lang="ru-RU"/>
        </a:p>
      </dgm:t>
    </dgm:pt>
    <dgm:pt modelId="{75006859-964C-4C51-A71B-CF4DDCA5CD99}" type="sibTrans" cxnId="{95CD0727-E8C8-4519-AA09-05A002770FB1}">
      <dgm:prSet/>
      <dgm:spPr/>
      <dgm:t>
        <a:bodyPr/>
        <a:lstStyle/>
        <a:p>
          <a:endParaRPr lang="ru-RU"/>
        </a:p>
      </dgm:t>
    </dgm:pt>
    <dgm:pt modelId="{30152247-C06F-4A48-B4C7-FD16040FC977}">
      <dgm:prSet phldrT="[Текст]" custT="1"/>
      <dgm:spPr/>
      <dgm:t>
        <a:bodyPr/>
        <a:lstStyle/>
        <a:p>
          <a:r>
            <a:rPr lang="ru-RU" sz="2800" b="1" dirty="0" err="1" smtClean="0">
              <a:latin typeface="Cambria" pitchFamily="18" charset="0"/>
            </a:rPr>
            <a:t>Професійна</a:t>
          </a:r>
          <a:endParaRPr lang="ru-RU" sz="2800" b="1" dirty="0">
            <a:latin typeface="Cambria" pitchFamily="18" charset="0"/>
          </a:endParaRPr>
        </a:p>
      </dgm:t>
    </dgm:pt>
    <dgm:pt modelId="{3C75E6F0-85FE-405E-82ED-770F359B0ACD}" type="parTrans" cxnId="{FFC1D74F-49D3-4F20-8D84-E093DAF1EA87}">
      <dgm:prSet/>
      <dgm:spPr/>
      <dgm:t>
        <a:bodyPr/>
        <a:lstStyle/>
        <a:p>
          <a:endParaRPr lang="ru-RU"/>
        </a:p>
      </dgm:t>
    </dgm:pt>
    <dgm:pt modelId="{B9A55CDD-D526-42AC-81B0-FC9E16ADBD1A}" type="sibTrans" cxnId="{FFC1D74F-49D3-4F20-8D84-E093DAF1EA87}">
      <dgm:prSet/>
      <dgm:spPr/>
      <dgm:t>
        <a:bodyPr/>
        <a:lstStyle/>
        <a:p>
          <a:endParaRPr lang="ru-RU"/>
        </a:p>
      </dgm:t>
    </dgm:pt>
    <dgm:pt modelId="{29FC9CDF-21FC-4455-9C98-6EF92FA3545D}" type="pres">
      <dgm:prSet presAssocID="{12BFF2C4-41CB-42F2-A09D-5E29A2C337F5}" presName="compositeShape" presStyleCnt="0">
        <dgm:presLayoutVars>
          <dgm:dir/>
          <dgm:resizeHandles/>
        </dgm:presLayoutVars>
      </dgm:prSet>
      <dgm:spPr/>
    </dgm:pt>
    <dgm:pt modelId="{9F74152B-F01A-4DF2-8F64-0E08BF1DC216}" type="pres">
      <dgm:prSet presAssocID="{12BFF2C4-41CB-42F2-A09D-5E29A2C337F5}" presName="pyramid" presStyleLbl="node1" presStyleIdx="0" presStyleCnt="1" custLinFactNeighborX="9660" custLinFactNeighborY="-3156"/>
      <dgm:spPr/>
    </dgm:pt>
    <dgm:pt modelId="{5A51C91A-8D41-4C7E-AE60-8D8DED580357}" type="pres">
      <dgm:prSet presAssocID="{12BFF2C4-41CB-42F2-A09D-5E29A2C337F5}" presName="theList" presStyleCnt="0"/>
      <dgm:spPr/>
    </dgm:pt>
    <dgm:pt modelId="{252D9FBB-B97C-4743-A85E-9D203C3978CF}" type="pres">
      <dgm:prSet presAssocID="{DE421868-A465-426F-B06B-FF0AA08F20EA}" presName="aNode" presStyleLbl="fgAcc1" presStyleIdx="0" presStyleCnt="3" custScaleX="119258">
        <dgm:presLayoutVars>
          <dgm:bulletEnabled val="1"/>
        </dgm:presLayoutVars>
      </dgm:prSet>
      <dgm:spPr/>
      <dgm:t>
        <a:bodyPr/>
        <a:lstStyle/>
        <a:p>
          <a:endParaRPr lang="ru-RU"/>
        </a:p>
      </dgm:t>
    </dgm:pt>
    <dgm:pt modelId="{27E1DCE8-78E5-48BE-AFEB-57772C37B6E8}" type="pres">
      <dgm:prSet presAssocID="{DE421868-A465-426F-B06B-FF0AA08F20EA}" presName="aSpace" presStyleCnt="0"/>
      <dgm:spPr/>
    </dgm:pt>
    <dgm:pt modelId="{28DA6C8F-49EF-4CA9-B13A-8456A683CEC7}" type="pres">
      <dgm:prSet presAssocID="{268BA274-A717-4A6B-8C9E-16C82AC6A63B}" presName="aNode" presStyleLbl="fgAcc1" presStyleIdx="1" presStyleCnt="3" custScaleX="117781">
        <dgm:presLayoutVars>
          <dgm:bulletEnabled val="1"/>
        </dgm:presLayoutVars>
      </dgm:prSet>
      <dgm:spPr/>
      <dgm:t>
        <a:bodyPr/>
        <a:lstStyle/>
        <a:p>
          <a:endParaRPr lang="ru-RU"/>
        </a:p>
      </dgm:t>
    </dgm:pt>
    <dgm:pt modelId="{6FFB0FF6-74D6-4D3F-933C-5A074223798F}" type="pres">
      <dgm:prSet presAssocID="{268BA274-A717-4A6B-8C9E-16C82AC6A63B}" presName="aSpace" presStyleCnt="0"/>
      <dgm:spPr/>
    </dgm:pt>
    <dgm:pt modelId="{66E03AE0-46E2-4864-89DF-EFDC1AC11DE7}" type="pres">
      <dgm:prSet presAssocID="{30152247-C06F-4A48-B4C7-FD16040FC977}" presName="aNode" presStyleLbl="fgAcc1" presStyleIdx="2" presStyleCnt="3" custScaleX="114827">
        <dgm:presLayoutVars>
          <dgm:bulletEnabled val="1"/>
        </dgm:presLayoutVars>
      </dgm:prSet>
      <dgm:spPr/>
      <dgm:t>
        <a:bodyPr/>
        <a:lstStyle/>
        <a:p>
          <a:endParaRPr lang="ru-RU"/>
        </a:p>
      </dgm:t>
    </dgm:pt>
    <dgm:pt modelId="{A7CAD180-E509-41E1-96F5-154BCAD2584F}" type="pres">
      <dgm:prSet presAssocID="{30152247-C06F-4A48-B4C7-FD16040FC977}" presName="aSpace" presStyleCnt="0"/>
      <dgm:spPr/>
    </dgm:pt>
  </dgm:ptLst>
  <dgm:cxnLst>
    <dgm:cxn modelId="{9F37E7E7-FC09-421E-A413-2517F1DBD7F1}" type="presOf" srcId="{DE421868-A465-426F-B06B-FF0AA08F20EA}" destId="{252D9FBB-B97C-4743-A85E-9D203C3978CF}" srcOrd="0" destOrd="0" presId="urn:microsoft.com/office/officeart/2005/8/layout/pyramid2"/>
    <dgm:cxn modelId="{FFC1D74F-49D3-4F20-8D84-E093DAF1EA87}" srcId="{12BFF2C4-41CB-42F2-A09D-5E29A2C337F5}" destId="{30152247-C06F-4A48-B4C7-FD16040FC977}" srcOrd="2" destOrd="0" parTransId="{3C75E6F0-85FE-405E-82ED-770F359B0ACD}" sibTransId="{B9A55CDD-D526-42AC-81B0-FC9E16ADBD1A}"/>
    <dgm:cxn modelId="{3CBD62F0-9EB1-48F9-BDE3-D0E659A3329D}" type="presOf" srcId="{12BFF2C4-41CB-42F2-A09D-5E29A2C337F5}" destId="{29FC9CDF-21FC-4455-9C98-6EF92FA3545D}" srcOrd="0" destOrd="0" presId="urn:microsoft.com/office/officeart/2005/8/layout/pyramid2"/>
    <dgm:cxn modelId="{063C6F8B-2B7D-4033-A116-8DBFA234BDF9}" srcId="{12BFF2C4-41CB-42F2-A09D-5E29A2C337F5}" destId="{DE421868-A465-426F-B06B-FF0AA08F20EA}" srcOrd="0" destOrd="0" parTransId="{6BE6EBF2-E852-4AF6-9F9B-6092AEC24A17}" sibTransId="{6501E78F-1167-43C6-8BB0-6A6FCCC2D6F2}"/>
    <dgm:cxn modelId="{AFED8AC5-A792-4AFD-B7D4-E9480596E9C5}" type="presOf" srcId="{268BA274-A717-4A6B-8C9E-16C82AC6A63B}" destId="{28DA6C8F-49EF-4CA9-B13A-8456A683CEC7}" srcOrd="0" destOrd="0" presId="urn:microsoft.com/office/officeart/2005/8/layout/pyramid2"/>
    <dgm:cxn modelId="{A0115CB9-0DE8-4E63-843A-9BEC2F9DD810}" type="presOf" srcId="{30152247-C06F-4A48-B4C7-FD16040FC977}" destId="{66E03AE0-46E2-4864-89DF-EFDC1AC11DE7}" srcOrd="0" destOrd="0" presId="urn:microsoft.com/office/officeart/2005/8/layout/pyramid2"/>
    <dgm:cxn modelId="{95CD0727-E8C8-4519-AA09-05A002770FB1}" srcId="{12BFF2C4-41CB-42F2-A09D-5E29A2C337F5}" destId="{268BA274-A717-4A6B-8C9E-16C82AC6A63B}" srcOrd="1" destOrd="0" parTransId="{858A1C90-0CD3-4A62-85F3-BB4279A57517}" sibTransId="{75006859-964C-4C51-A71B-CF4DDCA5CD99}"/>
    <dgm:cxn modelId="{82DB5068-8684-478C-9C8C-611B1498800B}" type="presParOf" srcId="{29FC9CDF-21FC-4455-9C98-6EF92FA3545D}" destId="{9F74152B-F01A-4DF2-8F64-0E08BF1DC216}" srcOrd="0" destOrd="0" presId="urn:microsoft.com/office/officeart/2005/8/layout/pyramid2"/>
    <dgm:cxn modelId="{A5CAD29E-8AF0-45CC-B8BA-7124543E9CEF}" type="presParOf" srcId="{29FC9CDF-21FC-4455-9C98-6EF92FA3545D}" destId="{5A51C91A-8D41-4C7E-AE60-8D8DED580357}" srcOrd="1" destOrd="0" presId="urn:microsoft.com/office/officeart/2005/8/layout/pyramid2"/>
    <dgm:cxn modelId="{6CC72E0F-D410-4254-A3E1-43AB59C457C8}" type="presParOf" srcId="{5A51C91A-8D41-4C7E-AE60-8D8DED580357}" destId="{252D9FBB-B97C-4743-A85E-9D203C3978CF}" srcOrd="0" destOrd="0" presId="urn:microsoft.com/office/officeart/2005/8/layout/pyramid2"/>
    <dgm:cxn modelId="{27B92FEF-364E-4C01-AF3A-668042C2DCA0}" type="presParOf" srcId="{5A51C91A-8D41-4C7E-AE60-8D8DED580357}" destId="{27E1DCE8-78E5-48BE-AFEB-57772C37B6E8}" srcOrd="1" destOrd="0" presId="urn:microsoft.com/office/officeart/2005/8/layout/pyramid2"/>
    <dgm:cxn modelId="{05F0E2C2-4672-45A8-B875-8BB6663CCB01}" type="presParOf" srcId="{5A51C91A-8D41-4C7E-AE60-8D8DED580357}" destId="{28DA6C8F-49EF-4CA9-B13A-8456A683CEC7}" srcOrd="2" destOrd="0" presId="urn:microsoft.com/office/officeart/2005/8/layout/pyramid2"/>
    <dgm:cxn modelId="{A725EF41-7709-4BB6-B958-8482C801FCB8}" type="presParOf" srcId="{5A51C91A-8D41-4C7E-AE60-8D8DED580357}" destId="{6FFB0FF6-74D6-4D3F-933C-5A074223798F}" srcOrd="3" destOrd="0" presId="urn:microsoft.com/office/officeart/2005/8/layout/pyramid2"/>
    <dgm:cxn modelId="{87782D35-6B85-405C-9BCD-9205AEB81729}" type="presParOf" srcId="{5A51C91A-8D41-4C7E-AE60-8D8DED580357}" destId="{66E03AE0-46E2-4864-89DF-EFDC1AC11DE7}" srcOrd="4" destOrd="0" presId="urn:microsoft.com/office/officeart/2005/8/layout/pyramid2"/>
    <dgm:cxn modelId="{0D69C4A6-44CC-4F08-80B9-34631BBD1A9D}" type="presParOf" srcId="{5A51C91A-8D41-4C7E-AE60-8D8DED580357}" destId="{A7CAD180-E509-41E1-96F5-154BCAD258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4152B-F01A-4DF2-8F64-0E08BF1DC216}">
      <dsp:nvSpPr>
        <dsp:cNvPr id="0" name=""/>
        <dsp:cNvSpPr/>
      </dsp:nvSpPr>
      <dsp:spPr>
        <a:xfrm>
          <a:off x="515557" y="0"/>
          <a:ext cx="4968552" cy="4968552"/>
        </a:xfrm>
        <a:prstGeom prst="triangle">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52D9FBB-B97C-4743-A85E-9D203C3978CF}">
      <dsp:nvSpPr>
        <dsp:cNvPr id="0" name=""/>
        <dsp:cNvSpPr/>
      </dsp:nvSpPr>
      <dsp:spPr>
        <a:xfrm>
          <a:off x="2208897" y="499523"/>
          <a:ext cx="3851507" cy="1176149"/>
        </a:xfrm>
        <a:prstGeom prst="round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err="1" smtClean="0">
              <a:latin typeface="Cambria" pitchFamily="18" charset="0"/>
            </a:rPr>
            <a:t>Освітня</a:t>
          </a:r>
          <a:endParaRPr lang="ru-RU" sz="2800" b="1" kern="1200" dirty="0">
            <a:latin typeface="Cambria" pitchFamily="18" charset="0"/>
          </a:endParaRPr>
        </a:p>
      </dsp:txBody>
      <dsp:txXfrm>
        <a:off x="2266312" y="556938"/>
        <a:ext cx="3736677" cy="1061319"/>
      </dsp:txXfrm>
    </dsp:sp>
    <dsp:sp modelId="{28DA6C8F-49EF-4CA9-B13A-8456A683CEC7}">
      <dsp:nvSpPr>
        <dsp:cNvPr id="0" name=""/>
        <dsp:cNvSpPr/>
      </dsp:nvSpPr>
      <dsp:spPr>
        <a:xfrm>
          <a:off x="2232747" y="1822691"/>
          <a:ext cx="3803806" cy="1176149"/>
        </a:xfrm>
        <a:prstGeom prst="roundRect">
          <a:avLst/>
        </a:prstGeom>
        <a:solidFill>
          <a:schemeClr val="lt1">
            <a:alpha val="90000"/>
            <a:hueOff val="0"/>
            <a:satOff val="0"/>
            <a:lumOff val="0"/>
            <a:alphaOff val="0"/>
          </a:schemeClr>
        </a:solidFill>
        <a:ln w="9525" cap="flat" cmpd="sng" algn="ctr">
          <a:solidFill>
            <a:schemeClr val="accent5">
              <a:shade val="50000"/>
              <a:hueOff val="6450"/>
              <a:satOff val="19611"/>
              <a:lumOff val="1917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err="1" smtClean="0">
              <a:latin typeface="Cambria" pitchFamily="18" charset="0"/>
            </a:rPr>
            <a:t>Клінічна</a:t>
          </a:r>
          <a:endParaRPr lang="ru-RU" sz="2800" b="1" kern="1200" dirty="0">
            <a:latin typeface="Cambria" pitchFamily="18" charset="0"/>
          </a:endParaRPr>
        </a:p>
      </dsp:txBody>
      <dsp:txXfrm>
        <a:off x="2290162" y="1880106"/>
        <a:ext cx="3688976" cy="1061319"/>
      </dsp:txXfrm>
    </dsp:sp>
    <dsp:sp modelId="{66E03AE0-46E2-4864-89DF-EFDC1AC11DE7}">
      <dsp:nvSpPr>
        <dsp:cNvPr id="0" name=""/>
        <dsp:cNvSpPr/>
      </dsp:nvSpPr>
      <dsp:spPr>
        <a:xfrm>
          <a:off x="2280448" y="3145860"/>
          <a:ext cx="3708405" cy="1176149"/>
        </a:xfrm>
        <a:prstGeom prst="roundRect">
          <a:avLst/>
        </a:prstGeom>
        <a:solidFill>
          <a:schemeClr val="lt1">
            <a:alpha val="90000"/>
            <a:hueOff val="0"/>
            <a:satOff val="0"/>
            <a:lumOff val="0"/>
            <a:alphaOff val="0"/>
          </a:schemeClr>
        </a:solidFill>
        <a:ln w="9525" cap="flat" cmpd="sng" algn="ctr">
          <a:solidFill>
            <a:schemeClr val="accent5">
              <a:shade val="50000"/>
              <a:hueOff val="6450"/>
              <a:satOff val="19611"/>
              <a:lumOff val="1917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err="1" smtClean="0">
              <a:latin typeface="Cambria" pitchFamily="18" charset="0"/>
            </a:rPr>
            <a:t>Професійна</a:t>
          </a:r>
          <a:endParaRPr lang="ru-RU" sz="2800" b="1" kern="1200" dirty="0">
            <a:latin typeface="Cambria" pitchFamily="18" charset="0"/>
          </a:endParaRPr>
        </a:p>
      </dsp:txBody>
      <dsp:txXfrm>
        <a:off x="2337863" y="3203275"/>
        <a:ext cx="3593575" cy="10613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4495800"/>
            <a:ext cx="9144000" cy="609600"/>
          </a:xfrm>
        </p:spPr>
        <p:txBody>
          <a:bodyPr/>
          <a:lstStyle>
            <a:lvl1pPr>
              <a:defRPr sz="4000"/>
            </a:lvl1pPr>
          </a:lstStyle>
          <a:p>
            <a:r>
              <a:rPr lang="ru-RU" smtClean="0"/>
              <a:t>Образец заголовка</a:t>
            </a:r>
            <a:endParaRPr lang="en-US"/>
          </a:p>
        </p:txBody>
      </p:sp>
      <p:sp>
        <p:nvSpPr>
          <p:cNvPr id="11267" name="Rectangle 3"/>
          <p:cNvSpPr>
            <a:spLocks noGrp="1" noChangeArrowheads="1"/>
          </p:cNvSpPr>
          <p:nvPr>
            <p:ph type="subTitle" idx="1"/>
          </p:nvPr>
        </p:nvSpPr>
        <p:spPr>
          <a:xfrm>
            <a:off x="0" y="5029200"/>
            <a:ext cx="6934200" cy="381000"/>
          </a:xfrm>
        </p:spPr>
        <p:txBody>
          <a:bodyPr/>
          <a:lstStyle>
            <a:lvl1pPr marL="0" indent="0">
              <a:defRPr sz="2000"/>
            </a:lvl1pPr>
          </a:lstStyle>
          <a:p>
            <a:r>
              <a:rPr lang="ru-RU" smtClean="0"/>
              <a:t>Образец подзаголовка</a:t>
            </a:r>
            <a:endParaRPr lang="en-US"/>
          </a:p>
        </p:txBody>
      </p:sp>
      <p:sp>
        <p:nvSpPr>
          <p:cNvPr id="4" name="Rectangle 4"/>
          <p:cNvSpPr>
            <a:spLocks noGrp="1" noChangeArrowheads="1"/>
          </p:cNvSpPr>
          <p:nvPr>
            <p:ph type="dt" sz="half" idx="10"/>
          </p:nvPr>
        </p:nvSpPr>
        <p:spPr>
          <a:xfrm>
            <a:off x="0" y="6689725"/>
            <a:ext cx="2133600" cy="168275"/>
          </a:xfrm>
        </p:spPr>
        <p:txBody>
          <a:bodyPr/>
          <a:lstStyle>
            <a:lvl1pPr>
              <a:defRPr b="0"/>
            </a:lvl1pPr>
          </a:lstStyle>
          <a:p>
            <a:pPr>
              <a:defRPr/>
            </a:pPr>
            <a:fld id="{48CA0A6B-D25A-4974-8202-E614609100E0}" type="datetimeFigureOut">
              <a:rPr lang="ru-RU"/>
              <a:pPr>
                <a:defRPr/>
              </a:pPr>
              <a:t>01.02.2024</a:t>
            </a:fld>
            <a:endParaRPr lang="ru-RU"/>
          </a:p>
        </p:txBody>
      </p:sp>
      <p:sp>
        <p:nvSpPr>
          <p:cNvPr id="5" name="Rectangle 5"/>
          <p:cNvSpPr>
            <a:spLocks noGrp="1" noChangeArrowheads="1"/>
          </p:cNvSpPr>
          <p:nvPr>
            <p:ph type="ftr" sz="quarter" idx="11"/>
          </p:nvPr>
        </p:nvSpPr>
        <p:spPr/>
        <p:txBody>
          <a:bodyPr/>
          <a:lstStyle>
            <a:lvl1pPr>
              <a:defRPr b="0"/>
            </a:lvl1pPr>
          </a:lstStyle>
          <a:p>
            <a:pPr>
              <a:defRPr/>
            </a:pPr>
            <a:endParaRPr lang="ru-RU"/>
          </a:p>
        </p:txBody>
      </p:sp>
      <p:sp>
        <p:nvSpPr>
          <p:cNvPr id="6" name="Rectangle 6"/>
          <p:cNvSpPr>
            <a:spLocks noGrp="1" noChangeArrowheads="1"/>
          </p:cNvSpPr>
          <p:nvPr>
            <p:ph type="sldNum" sz="quarter" idx="12"/>
          </p:nvPr>
        </p:nvSpPr>
        <p:spPr>
          <a:xfrm>
            <a:off x="7010400" y="6689725"/>
            <a:ext cx="2133600" cy="168275"/>
          </a:xfrm>
        </p:spPr>
        <p:txBody>
          <a:bodyPr/>
          <a:lstStyle>
            <a:lvl1pPr>
              <a:defRPr b="0"/>
            </a:lvl1pPr>
          </a:lstStyle>
          <a:p>
            <a:fld id="{079FCD00-3747-4491-9623-B4BCD62D8BCA}" type="slidenum">
              <a:rPr lang="ru-RU" altLang="ru-RU"/>
              <a:pPr/>
              <a:t>‹№›</a:t>
            </a:fld>
            <a:endParaRPr lang="ru-RU" altLang="ru-RU"/>
          </a:p>
        </p:txBody>
      </p:sp>
    </p:spTree>
    <p:extLst>
      <p:ext uri="{BB962C8B-B14F-4D97-AF65-F5344CB8AC3E}">
        <p14:creationId xmlns:p14="http://schemas.microsoft.com/office/powerpoint/2010/main" val="1765401511"/>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130BEEF-5DC7-436E-B6C5-7EED6DE3AFD9}" type="datetimeFigureOut">
              <a:rPr lang="ru-RU"/>
              <a:pPr>
                <a:defRPr/>
              </a:pPr>
              <a:t>01.02.2024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4D517C0-37B8-4714-BA8D-FD9516B11289}" type="slidenum">
              <a:rPr lang="ru-RU" altLang="ru-RU"/>
              <a:pPr/>
              <a:t>‹№›</a:t>
            </a:fld>
            <a:endParaRPr lang="ru-RU" altLang="ru-RU"/>
          </a:p>
        </p:txBody>
      </p:sp>
    </p:spTree>
    <p:extLst>
      <p:ext uri="{BB962C8B-B14F-4D97-AF65-F5344CB8AC3E}">
        <p14:creationId xmlns:p14="http://schemas.microsoft.com/office/powerpoint/2010/main" val="306326919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228600"/>
            <a:ext cx="2076450" cy="601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76950" cy="601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A2DC991-DEDF-429B-B648-DFEEE7D480AE}" type="datetimeFigureOut">
              <a:rPr lang="ru-RU"/>
              <a:pPr>
                <a:defRPr/>
              </a:pPr>
              <a:t>01.02.2024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1D6AB72F-3E40-4295-AD4B-3A476FF346A5}" type="slidenum">
              <a:rPr lang="ru-RU" altLang="ru-RU"/>
              <a:pPr/>
              <a:t>‹№›</a:t>
            </a:fld>
            <a:endParaRPr lang="ru-RU" altLang="ru-RU"/>
          </a:p>
        </p:txBody>
      </p:sp>
    </p:spTree>
    <p:extLst>
      <p:ext uri="{BB962C8B-B14F-4D97-AF65-F5344CB8AC3E}">
        <p14:creationId xmlns:p14="http://schemas.microsoft.com/office/powerpoint/2010/main" val="2966345248"/>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772400" cy="533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95400"/>
            <a:ext cx="4076700" cy="4953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86300" y="1295400"/>
            <a:ext cx="4076700" cy="2400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86300" y="3848100"/>
            <a:ext cx="4076700" cy="2400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fld id="{8F2139A8-1650-4D07-A34A-A459E3718A66}" type="datetimeFigureOut">
              <a:rPr lang="ru-RU"/>
              <a:pPr>
                <a:defRPr/>
              </a:pPr>
              <a:t>01.02.2024</a:t>
            </a:fld>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63533460-B805-4947-B6D0-E112A69B94D3}" type="slidenum">
              <a:rPr lang="ru-RU" altLang="ru-RU"/>
              <a:pPr/>
              <a:t>‹№›</a:t>
            </a:fld>
            <a:endParaRPr lang="ru-RU" altLang="ru-RU"/>
          </a:p>
        </p:txBody>
      </p:sp>
    </p:spTree>
    <p:extLst>
      <p:ext uri="{BB962C8B-B14F-4D97-AF65-F5344CB8AC3E}">
        <p14:creationId xmlns:p14="http://schemas.microsoft.com/office/powerpoint/2010/main" val="54723172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29F26D8-AB00-429C-ADC4-4B03D5703DCB}" type="datetimeFigureOut">
              <a:rPr lang="ru-RU"/>
              <a:pPr>
                <a:defRPr/>
              </a:pPr>
              <a:t>01.02.2024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57BA7C9-8138-45C8-9583-60AD60B83632}" type="slidenum">
              <a:rPr lang="ru-RU" altLang="ru-RU"/>
              <a:pPr/>
              <a:t>‹№›</a:t>
            </a:fld>
            <a:endParaRPr lang="ru-RU" altLang="ru-RU"/>
          </a:p>
        </p:txBody>
      </p:sp>
    </p:spTree>
    <p:extLst>
      <p:ext uri="{BB962C8B-B14F-4D97-AF65-F5344CB8AC3E}">
        <p14:creationId xmlns:p14="http://schemas.microsoft.com/office/powerpoint/2010/main" val="4089821183"/>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FC7FE799-A455-4471-AB25-AE18C1D2CBE2}" type="datetimeFigureOut">
              <a:rPr lang="ru-RU"/>
              <a:pPr>
                <a:defRPr/>
              </a:pPr>
              <a:t>01.02.2024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18188B73-B8B5-41C1-9900-D16A3C97464C}" type="slidenum">
              <a:rPr lang="ru-RU" altLang="ru-RU"/>
              <a:pPr/>
              <a:t>‹№›</a:t>
            </a:fld>
            <a:endParaRPr lang="ru-RU" altLang="ru-RU"/>
          </a:p>
        </p:txBody>
      </p:sp>
    </p:spTree>
    <p:extLst>
      <p:ext uri="{BB962C8B-B14F-4D97-AF65-F5344CB8AC3E}">
        <p14:creationId xmlns:p14="http://schemas.microsoft.com/office/powerpoint/2010/main" val="389800833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EFD5C095-2880-472C-AE3A-EE36F958B654}" type="datetimeFigureOut">
              <a:rPr lang="ru-RU"/>
              <a:pPr>
                <a:defRPr/>
              </a:pPr>
              <a:t>01.02.2024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0425EB7-72AB-4BFF-B6C4-507B4DD4907C}" type="slidenum">
              <a:rPr lang="ru-RU" altLang="ru-RU"/>
              <a:pPr/>
              <a:t>‹№›</a:t>
            </a:fld>
            <a:endParaRPr lang="ru-RU" altLang="ru-RU"/>
          </a:p>
        </p:txBody>
      </p:sp>
    </p:spTree>
    <p:extLst>
      <p:ext uri="{BB962C8B-B14F-4D97-AF65-F5344CB8AC3E}">
        <p14:creationId xmlns:p14="http://schemas.microsoft.com/office/powerpoint/2010/main" val="219546971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3785C1A2-BD4E-4A6F-980A-87F11E86B6DA}" type="datetimeFigureOut">
              <a:rPr lang="ru-RU"/>
              <a:pPr>
                <a:defRPr/>
              </a:pPr>
              <a:t>01.02.2024</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09525FAA-0409-43FC-AC6F-1CA5760FE14C}" type="slidenum">
              <a:rPr lang="ru-RU" altLang="ru-RU"/>
              <a:pPr/>
              <a:t>‹№›</a:t>
            </a:fld>
            <a:endParaRPr lang="ru-RU" altLang="ru-RU"/>
          </a:p>
        </p:txBody>
      </p:sp>
    </p:spTree>
    <p:extLst>
      <p:ext uri="{BB962C8B-B14F-4D97-AF65-F5344CB8AC3E}">
        <p14:creationId xmlns:p14="http://schemas.microsoft.com/office/powerpoint/2010/main" val="410967816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8FC5661-3DFB-44BA-A4F5-817007903A3A}" type="datetimeFigureOut">
              <a:rPr lang="ru-RU"/>
              <a:pPr>
                <a:defRPr/>
              </a:pPr>
              <a:t>01.02.2024</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2D6903D6-A678-4F94-8B82-879B820CE8A6}" type="slidenum">
              <a:rPr lang="ru-RU" altLang="ru-RU"/>
              <a:pPr/>
              <a:t>‹№›</a:t>
            </a:fld>
            <a:endParaRPr lang="ru-RU" altLang="ru-RU"/>
          </a:p>
        </p:txBody>
      </p:sp>
    </p:spTree>
    <p:extLst>
      <p:ext uri="{BB962C8B-B14F-4D97-AF65-F5344CB8AC3E}">
        <p14:creationId xmlns:p14="http://schemas.microsoft.com/office/powerpoint/2010/main" val="3102883277"/>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847BEDF-450E-4026-AB38-E6B9D93C8287}" type="datetimeFigureOut">
              <a:rPr lang="ru-RU"/>
              <a:pPr>
                <a:defRPr/>
              </a:pPr>
              <a:t>01.02.2024</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8E93BF70-D83B-4445-B2EA-EB908C964A2E}" type="slidenum">
              <a:rPr lang="ru-RU" altLang="ru-RU"/>
              <a:pPr/>
              <a:t>‹№›</a:t>
            </a:fld>
            <a:endParaRPr lang="ru-RU" altLang="ru-RU"/>
          </a:p>
        </p:txBody>
      </p:sp>
    </p:spTree>
    <p:extLst>
      <p:ext uri="{BB962C8B-B14F-4D97-AF65-F5344CB8AC3E}">
        <p14:creationId xmlns:p14="http://schemas.microsoft.com/office/powerpoint/2010/main" val="108799822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3DB83D1-1A48-4207-AB81-A0FD0B9C52F2}" type="datetimeFigureOut">
              <a:rPr lang="ru-RU"/>
              <a:pPr>
                <a:defRPr/>
              </a:pPr>
              <a:t>01.02.2024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237350DF-F449-41A7-A0A7-AB4240394A99}" type="slidenum">
              <a:rPr lang="ru-RU" altLang="ru-RU"/>
              <a:pPr/>
              <a:t>‹№›</a:t>
            </a:fld>
            <a:endParaRPr lang="ru-RU" altLang="ru-RU"/>
          </a:p>
        </p:txBody>
      </p:sp>
    </p:spTree>
    <p:extLst>
      <p:ext uri="{BB962C8B-B14F-4D97-AF65-F5344CB8AC3E}">
        <p14:creationId xmlns:p14="http://schemas.microsoft.com/office/powerpoint/2010/main" val="167273967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6747061-D6DD-4C61-92FE-4842873594AA}" type="datetimeFigureOut">
              <a:rPr lang="ru-RU"/>
              <a:pPr>
                <a:defRPr/>
              </a:pPr>
              <a:t>01.02.2024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08B31BFC-B458-43DD-8FFA-BFE908926892}" type="slidenum">
              <a:rPr lang="ru-RU" altLang="ru-RU"/>
              <a:pPr/>
              <a:t>‹№›</a:t>
            </a:fld>
            <a:endParaRPr lang="ru-RU" altLang="ru-RU"/>
          </a:p>
        </p:txBody>
      </p:sp>
    </p:spTree>
    <p:extLst>
      <p:ext uri="{BB962C8B-B14F-4D97-AF65-F5344CB8AC3E}">
        <p14:creationId xmlns:p14="http://schemas.microsoft.com/office/powerpoint/2010/main" val="27267904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457200" y="1295400"/>
            <a:ext cx="830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000" b="1">
                <a:solidFill>
                  <a:schemeClr val="bg1"/>
                </a:solidFill>
                <a:latin typeface="+mj-lt"/>
              </a:defRPr>
            </a:lvl1pPr>
          </a:lstStyle>
          <a:p>
            <a:pPr>
              <a:defRPr/>
            </a:pPr>
            <a:fld id="{91AC12A9-E72E-46DA-A213-E7C04EAEF82D}" type="datetimeFigureOut">
              <a:rPr lang="ru-RU"/>
              <a:pPr>
                <a:defRPr/>
              </a:pPr>
              <a:t>01.02.2024</a:t>
            </a:fld>
            <a:endParaRPr lang="ru-RU"/>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1">
                <a:solidFill>
                  <a:schemeClr val="bg1"/>
                </a:solidFill>
                <a:latin typeface="+mj-lt"/>
              </a:defRPr>
            </a:lvl1pPr>
          </a:lstStyle>
          <a:p>
            <a:pPr>
              <a:defRPr/>
            </a:pPr>
            <a:endParaRPr lang="ru-RU"/>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Eurostile"/>
              </a:defRPr>
            </a:lvl1pPr>
          </a:lstStyle>
          <a:p>
            <a:fld id="{9E9053A7-2306-4557-BA08-426FD3099A5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fade thruBlk="1"/>
  </p:transition>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Eurostile" pitchFamily="34" charset="0"/>
        </a:defRPr>
      </a:lvl2pPr>
      <a:lvl3pPr algn="l" rtl="0" eaLnBrk="0" fontAlgn="base" hangingPunct="0">
        <a:spcBef>
          <a:spcPct val="0"/>
        </a:spcBef>
        <a:spcAft>
          <a:spcPct val="0"/>
        </a:spcAft>
        <a:defRPr sz="3600">
          <a:solidFill>
            <a:schemeClr val="bg1"/>
          </a:solidFill>
          <a:latin typeface="Eurostile" pitchFamily="34" charset="0"/>
        </a:defRPr>
      </a:lvl3pPr>
      <a:lvl4pPr algn="l" rtl="0" eaLnBrk="0" fontAlgn="base" hangingPunct="0">
        <a:spcBef>
          <a:spcPct val="0"/>
        </a:spcBef>
        <a:spcAft>
          <a:spcPct val="0"/>
        </a:spcAft>
        <a:defRPr sz="3600">
          <a:solidFill>
            <a:schemeClr val="bg1"/>
          </a:solidFill>
          <a:latin typeface="Eurostile" pitchFamily="34" charset="0"/>
        </a:defRPr>
      </a:lvl4pPr>
      <a:lvl5pPr algn="l" rtl="0" eaLnBrk="0" fontAlgn="base" hangingPunct="0">
        <a:spcBef>
          <a:spcPct val="0"/>
        </a:spcBef>
        <a:spcAft>
          <a:spcPct val="0"/>
        </a:spcAft>
        <a:defRPr sz="3600">
          <a:solidFill>
            <a:schemeClr val="bg1"/>
          </a:solidFill>
          <a:latin typeface="Eurostile" pitchFamily="34" charset="0"/>
        </a:defRPr>
      </a:lvl5pPr>
      <a:lvl6pPr marL="457200" algn="l" rtl="0" eaLnBrk="1" fontAlgn="base" hangingPunct="1">
        <a:spcBef>
          <a:spcPct val="0"/>
        </a:spcBef>
        <a:spcAft>
          <a:spcPct val="0"/>
        </a:spcAft>
        <a:defRPr sz="3600">
          <a:solidFill>
            <a:schemeClr val="bg1"/>
          </a:solidFill>
          <a:latin typeface="Eurostile" pitchFamily="34" charset="0"/>
        </a:defRPr>
      </a:lvl6pPr>
      <a:lvl7pPr marL="914400" algn="l" rtl="0" eaLnBrk="1" fontAlgn="base" hangingPunct="1">
        <a:spcBef>
          <a:spcPct val="0"/>
        </a:spcBef>
        <a:spcAft>
          <a:spcPct val="0"/>
        </a:spcAft>
        <a:defRPr sz="3600">
          <a:solidFill>
            <a:schemeClr val="bg1"/>
          </a:solidFill>
          <a:latin typeface="Eurostile" pitchFamily="34" charset="0"/>
        </a:defRPr>
      </a:lvl7pPr>
      <a:lvl8pPr marL="1371600" algn="l" rtl="0" eaLnBrk="1" fontAlgn="base" hangingPunct="1">
        <a:spcBef>
          <a:spcPct val="0"/>
        </a:spcBef>
        <a:spcAft>
          <a:spcPct val="0"/>
        </a:spcAft>
        <a:defRPr sz="3600">
          <a:solidFill>
            <a:schemeClr val="bg1"/>
          </a:solidFill>
          <a:latin typeface="Eurostile" pitchFamily="34" charset="0"/>
        </a:defRPr>
      </a:lvl8pPr>
      <a:lvl9pPr marL="1828800" algn="l" rtl="0" eaLnBrk="1" fontAlgn="base" hangingPunct="1">
        <a:spcBef>
          <a:spcPct val="0"/>
        </a:spcBef>
        <a:spcAft>
          <a:spcPct val="0"/>
        </a:spcAft>
        <a:defRPr sz="3600">
          <a:solidFill>
            <a:schemeClr val="bg1"/>
          </a:solidFill>
          <a:latin typeface="Eurostile" pitchFamily="34" charset="0"/>
        </a:defRPr>
      </a:lvl9pPr>
    </p:titleStyle>
    <p:bodyStyle>
      <a:lvl1pPr marL="342900" indent="-342900" algn="l" rtl="0" eaLnBrk="0" fontAlgn="base" hangingPunct="0">
        <a:spcBef>
          <a:spcPct val="20000"/>
        </a:spcBef>
        <a:spcAft>
          <a:spcPct val="0"/>
        </a:spcAft>
        <a:buSzPct val="200000"/>
        <a:defRPr sz="2400" b="1">
          <a:solidFill>
            <a:schemeClr val="tx1"/>
          </a:solidFill>
          <a:latin typeface="+mn-lt"/>
          <a:ea typeface="+mn-ea"/>
          <a:cs typeface="+mn-cs"/>
        </a:defRPr>
      </a:lvl1pPr>
      <a:lvl2pPr marL="742950" indent="-285750" algn="l" rtl="0" eaLnBrk="0" fontAlgn="base" hangingPunct="0">
        <a:spcBef>
          <a:spcPct val="20000"/>
        </a:spcBef>
        <a:spcAft>
          <a:spcPct val="0"/>
        </a:spcAft>
        <a:buSzPct val="200000"/>
        <a:defRPr sz="2000" b="1">
          <a:solidFill>
            <a:schemeClr val="tx1"/>
          </a:solidFill>
          <a:latin typeface="+mn-lt"/>
        </a:defRPr>
      </a:lvl2pPr>
      <a:lvl3pPr marL="1143000" indent="-228600" algn="l" rtl="0" eaLnBrk="0" fontAlgn="base" hangingPunct="0">
        <a:spcBef>
          <a:spcPct val="20000"/>
        </a:spcBef>
        <a:spcAft>
          <a:spcPct val="0"/>
        </a:spcAft>
        <a:buSzPct val="200000"/>
        <a:defRPr b="1">
          <a:solidFill>
            <a:schemeClr val="tx1"/>
          </a:solidFill>
          <a:latin typeface="+mn-lt"/>
        </a:defRPr>
      </a:lvl3pPr>
      <a:lvl4pPr marL="1600200" indent="-228600" algn="l" rtl="0" eaLnBrk="0" fontAlgn="base" hangingPunct="0">
        <a:spcBef>
          <a:spcPct val="20000"/>
        </a:spcBef>
        <a:spcAft>
          <a:spcPct val="0"/>
        </a:spcAft>
        <a:buSzPct val="200000"/>
        <a:defRPr sz="1600" b="1">
          <a:solidFill>
            <a:schemeClr val="tx1"/>
          </a:solidFill>
          <a:latin typeface="+mn-lt"/>
        </a:defRPr>
      </a:lvl4pPr>
      <a:lvl5pPr marL="2057400" indent="-228600" algn="l" rtl="0" eaLnBrk="0" fontAlgn="base" hangingPunct="0">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0" y="4292600"/>
            <a:ext cx="5076825" cy="609600"/>
          </a:xfrm>
        </p:spPr>
        <p:txBody>
          <a:bodyPr/>
          <a:lstStyle/>
          <a:p>
            <a:pPr eaLnBrk="1" hangingPunct="1"/>
            <a:r>
              <a:rPr lang="ru-RU" altLang="ru-RU" b="1" smtClean="0">
                <a:solidFill>
                  <a:srgbClr val="002060"/>
                </a:solidFill>
                <a:latin typeface="Cambria" panose="02040503050406030204" pitchFamily="18" charset="0"/>
              </a:rPr>
              <a:t>Лекц</a:t>
            </a:r>
            <a:r>
              <a:rPr lang="uk-UA" altLang="ru-RU" b="1" smtClean="0">
                <a:solidFill>
                  <a:srgbClr val="002060"/>
                </a:solidFill>
                <a:latin typeface="Cambria" panose="02040503050406030204" pitchFamily="18" charset="0"/>
              </a:rPr>
              <a:t>і</a:t>
            </a:r>
            <a:r>
              <a:rPr lang="ru-RU" altLang="ru-RU" b="1" smtClean="0">
                <a:solidFill>
                  <a:srgbClr val="002060"/>
                </a:solidFill>
                <a:latin typeface="Cambria" panose="02040503050406030204" pitchFamily="18" charset="0"/>
              </a:rPr>
              <a:t>я №1</a:t>
            </a: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В</a:t>
            </a:r>
            <a:r>
              <a:rPr lang="uk-UA" altLang="ru-RU" b="1" smtClean="0">
                <a:solidFill>
                  <a:schemeClr val="tx1"/>
                </a:solidFill>
                <a:latin typeface="Cambria" panose="02040503050406030204" pitchFamily="18" charset="0"/>
              </a:rPr>
              <a:t>ступ до</a:t>
            </a:r>
            <a:r>
              <a:rPr lang="ru-RU" altLang="ru-RU" b="1" smtClean="0">
                <a:solidFill>
                  <a:schemeClr val="tx1"/>
                </a:solidFill>
                <a:latin typeface="Cambria" panose="02040503050406030204" pitchFamily="18" charset="0"/>
              </a:rPr>
              <a:t> психодіагностики</a:t>
            </a:r>
          </a:p>
        </p:txBody>
      </p:sp>
      <p:sp>
        <p:nvSpPr>
          <p:cNvPr id="3" name="Подзаголовок 2"/>
          <p:cNvSpPr>
            <a:spLocks noGrp="1"/>
          </p:cNvSpPr>
          <p:nvPr>
            <p:ph type="subTitle" idx="1"/>
          </p:nvPr>
        </p:nvSpPr>
        <p:spPr>
          <a:xfrm>
            <a:off x="6162675" y="5732463"/>
            <a:ext cx="2981325" cy="566737"/>
          </a:xfrm>
        </p:spPr>
        <p:txBody>
          <a:bodyPr>
            <a:noAutofit/>
          </a:bodyPr>
          <a:lstStyle/>
          <a:p>
            <a:pPr algn="ctr" eaLnBrk="1" hangingPunct="1">
              <a:defRPr/>
            </a:pPr>
            <a:endParaRPr lang="ru-RU" sz="2400" dirty="0">
              <a:solidFill>
                <a:schemeClr val="accent1">
                  <a:lumMod val="90000"/>
                </a:schemeClr>
              </a:solidFill>
              <a:latin typeface="Cambria"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250825" y="1484313"/>
            <a:ext cx="8572500" cy="4525962"/>
          </a:xfrm>
        </p:spPr>
        <p:txBody>
          <a:bodyPr/>
          <a:lstStyle/>
          <a:p>
            <a:pPr eaLnBrk="1" hangingPunct="1"/>
            <a:r>
              <a:rPr lang="ru-RU" altLang="ru-RU" sz="3000" b="0" smtClean="0">
                <a:latin typeface="Cambria" panose="02040503050406030204" pitchFamily="18" charset="0"/>
              </a:rPr>
              <a:t>1. Якою є природа психологічних явищ та  принципова можливість їх наукової оцінки?</a:t>
            </a:r>
          </a:p>
          <a:p>
            <a:pPr eaLnBrk="1" hangingPunct="1"/>
            <a:r>
              <a:rPr lang="ru-RU" altLang="ru-RU" sz="3000" b="0" smtClean="0">
                <a:latin typeface="Cambria" panose="02040503050406030204" pitchFamily="18" charset="0"/>
              </a:rPr>
              <a:t>2. Якими є загальні наукові засади для принципової пізнаваності та кількісної оцінки психологічних явищ?</a:t>
            </a:r>
          </a:p>
          <a:p>
            <a:pPr eaLnBrk="1" hangingPunct="1"/>
            <a:r>
              <a:rPr lang="ru-RU" altLang="ru-RU" sz="3000" b="0" smtClean="0">
                <a:latin typeface="Cambria" panose="02040503050406030204" pitchFamily="18" charset="0"/>
              </a:rPr>
              <a:t>3.	Якою мірою засоби психодіагностики відповідають прийнятим загальнонауковим методологічним вимогам?</a:t>
            </a:r>
          </a:p>
          <a:p>
            <a:pPr eaLnBrk="1" hangingPunct="1"/>
            <a:endParaRPr lang="ru-RU" altLang="ru-RU" sz="3000" smtClean="0"/>
          </a:p>
        </p:txBody>
      </p:sp>
    </p:spTree>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3000"/>
            <a:ext cx="8229600" cy="4983163"/>
          </a:xfrm>
        </p:spPr>
        <p:txBody>
          <a:bodyPr>
            <a:normAutofit fontScale="92500" lnSpcReduction="20000"/>
          </a:bodyPr>
          <a:lstStyle/>
          <a:p>
            <a:pPr eaLnBrk="1" hangingPunct="1">
              <a:defRPr/>
            </a:pPr>
            <a:r>
              <a:rPr lang="ru-RU" sz="2800" b="0" dirty="0">
                <a:latin typeface="Cambria" pitchFamily="18" charset="0"/>
              </a:rPr>
              <a:t>4.</a:t>
            </a:r>
            <a:r>
              <a:rPr lang="ru-RU" sz="3000" b="0" dirty="0">
                <a:latin typeface="Cambria" pitchFamily="18" charset="0"/>
              </a:rPr>
              <a:t>	</a:t>
            </a:r>
            <a:r>
              <a:rPr lang="ru-RU" sz="3100" b="0" dirty="0" err="1" smtClean="0">
                <a:latin typeface="Cambria" pitchFamily="18" charset="0"/>
              </a:rPr>
              <a:t>Якими</a:t>
            </a:r>
            <a:r>
              <a:rPr lang="ru-RU" sz="3100" b="0" dirty="0" smtClean="0">
                <a:latin typeface="Cambria" pitchFamily="18" charset="0"/>
              </a:rPr>
              <a:t> є </a:t>
            </a:r>
            <a:r>
              <a:rPr lang="ru-RU" sz="3100" b="0" dirty="0" err="1" smtClean="0">
                <a:latin typeface="Cambria" pitchFamily="18" charset="0"/>
              </a:rPr>
              <a:t>основні</a:t>
            </a:r>
            <a:r>
              <a:rPr lang="ru-RU" sz="3100" b="0" dirty="0" smtClean="0">
                <a:latin typeface="Cambria" pitchFamily="18" charset="0"/>
              </a:rPr>
              <a:t> </a:t>
            </a:r>
            <a:r>
              <a:rPr lang="ru-RU" sz="3100" b="0" dirty="0" err="1" smtClean="0">
                <a:latin typeface="Cambria" pitchFamily="18" charset="0"/>
              </a:rPr>
              <a:t>методичні</a:t>
            </a:r>
            <a:r>
              <a:rPr lang="ru-RU" sz="3100" b="0" dirty="0" smtClean="0">
                <a:latin typeface="Cambria" pitchFamily="18" charset="0"/>
              </a:rPr>
              <a:t> </a:t>
            </a:r>
            <a:r>
              <a:rPr lang="ru-RU" sz="3100" b="0" dirty="0" err="1" smtClean="0">
                <a:latin typeface="Cambria" pitchFamily="18" charset="0"/>
              </a:rPr>
              <a:t>вимоги</a:t>
            </a:r>
            <a:r>
              <a:rPr lang="ru-RU" sz="3100" b="0" dirty="0" smtClean="0">
                <a:latin typeface="Cambria" pitchFamily="18" charset="0"/>
              </a:rPr>
              <a:t>, </a:t>
            </a:r>
            <a:r>
              <a:rPr lang="ru-RU" sz="3100" b="0" dirty="0" err="1" smtClean="0">
                <a:latin typeface="Cambria" pitchFamily="18" charset="0"/>
              </a:rPr>
              <a:t>що</a:t>
            </a:r>
            <a:r>
              <a:rPr lang="ru-RU" sz="3100" b="0" dirty="0" smtClean="0">
                <a:latin typeface="Cambria" pitchFamily="18" charset="0"/>
              </a:rPr>
              <a:t> </a:t>
            </a:r>
            <a:r>
              <a:rPr lang="ru-RU" sz="3100" b="0" dirty="0" err="1" smtClean="0">
                <a:latin typeface="Cambria" pitchFamily="18" charset="0"/>
              </a:rPr>
              <a:t>висуваються</a:t>
            </a:r>
            <a:r>
              <a:rPr lang="ru-RU" sz="3100" b="0" dirty="0" smtClean="0">
                <a:latin typeface="Cambria" pitchFamily="18" charset="0"/>
              </a:rPr>
              <a:t> до </a:t>
            </a:r>
            <a:r>
              <a:rPr lang="ru-RU" sz="3100" b="0" dirty="0" err="1" smtClean="0">
                <a:latin typeface="Cambria" pitchFamily="18" charset="0"/>
              </a:rPr>
              <a:t>різних</a:t>
            </a:r>
            <a:r>
              <a:rPr lang="ru-RU" sz="3100" b="0" dirty="0" smtClean="0">
                <a:latin typeface="Cambria" pitchFamily="18" charset="0"/>
              </a:rPr>
              <a:t> </a:t>
            </a:r>
            <a:r>
              <a:rPr lang="ru-RU" sz="3100" b="0" dirty="0" err="1" smtClean="0">
                <a:latin typeface="Cambria" pitchFamily="18" charset="0"/>
              </a:rPr>
              <a:t>засобів</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a:t>
            </a:r>
          </a:p>
          <a:p>
            <a:pPr eaLnBrk="1" hangingPunct="1">
              <a:defRPr/>
            </a:pPr>
            <a:r>
              <a:rPr lang="ru-RU" sz="3100" b="0" dirty="0">
                <a:latin typeface="Cambria" pitchFamily="18" charset="0"/>
              </a:rPr>
              <a:t>5.	</a:t>
            </a:r>
            <a:r>
              <a:rPr lang="ru-RU" sz="3100" b="0" dirty="0" err="1" smtClean="0">
                <a:latin typeface="Cambria" pitchFamily="18" charset="0"/>
              </a:rPr>
              <a:t>Якими</a:t>
            </a:r>
            <a:r>
              <a:rPr lang="ru-RU" sz="3100" b="0" dirty="0" smtClean="0">
                <a:latin typeface="Cambria" pitchFamily="18" charset="0"/>
              </a:rPr>
              <a:t> є засади </a:t>
            </a:r>
            <a:r>
              <a:rPr lang="ru-RU" sz="3100" b="0" dirty="0" err="1" smtClean="0">
                <a:latin typeface="Cambria" pitchFamily="18" charset="0"/>
              </a:rPr>
              <a:t>достовірності</a:t>
            </a:r>
            <a:r>
              <a:rPr lang="ru-RU" sz="3100" b="0" dirty="0" smtClean="0">
                <a:latin typeface="Cambria" pitchFamily="18" charset="0"/>
              </a:rPr>
              <a:t> </a:t>
            </a:r>
            <a:r>
              <a:rPr lang="ru-RU" sz="3100" b="0" dirty="0" err="1" smtClean="0">
                <a:latin typeface="Cambria" pitchFamily="18" charset="0"/>
              </a:rPr>
              <a:t>результатів</a:t>
            </a:r>
            <a:r>
              <a:rPr lang="ru-RU" sz="3100" b="0" dirty="0" smtClean="0">
                <a:latin typeface="Cambria" pitchFamily="18" charset="0"/>
              </a:rPr>
              <a:t> </a:t>
            </a:r>
            <a:r>
              <a:rPr lang="ru-RU" sz="3100" b="0" dirty="0" err="1" smtClean="0">
                <a:latin typeface="Cambria" pitchFamily="18" charset="0"/>
              </a:rPr>
              <a:t>практичної</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 </a:t>
            </a:r>
            <a:r>
              <a:rPr lang="ru-RU" sz="3100" b="0" dirty="0" err="1" smtClean="0">
                <a:latin typeface="Cambria" pitchFamily="18" charset="0"/>
              </a:rPr>
              <a:t>включаючи</a:t>
            </a:r>
            <a:r>
              <a:rPr lang="ru-RU" sz="3100" b="0" dirty="0" smtClean="0">
                <a:latin typeface="Cambria" pitchFamily="18" charset="0"/>
              </a:rPr>
              <a:t> </a:t>
            </a:r>
            <a:r>
              <a:rPr lang="ru-RU" sz="3100" b="0" dirty="0" err="1" smtClean="0">
                <a:latin typeface="Cambria" pitchFamily="18" charset="0"/>
              </a:rPr>
              <a:t>вимоги</a:t>
            </a:r>
            <a:r>
              <a:rPr lang="ru-RU" sz="3100" b="0" dirty="0" smtClean="0">
                <a:latin typeface="Cambria" pitchFamily="18" charset="0"/>
              </a:rPr>
              <a:t>, </a:t>
            </a:r>
            <a:r>
              <a:rPr lang="ru-RU" sz="3100" b="0" dirty="0" err="1" smtClean="0">
                <a:latin typeface="Cambria" pitchFamily="18" charset="0"/>
              </a:rPr>
              <a:t>що</a:t>
            </a:r>
            <a:r>
              <a:rPr lang="ru-RU" sz="3100" b="0" dirty="0" smtClean="0">
                <a:latin typeface="Cambria" pitchFamily="18" charset="0"/>
              </a:rPr>
              <a:t> </a:t>
            </a:r>
            <a:r>
              <a:rPr lang="ru-RU" sz="3100" b="0" dirty="0" err="1" smtClean="0">
                <a:latin typeface="Cambria" pitchFamily="18" charset="0"/>
              </a:rPr>
              <a:t>висуваються</a:t>
            </a:r>
            <a:r>
              <a:rPr lang="ru-RU" sz="3100" b="0" dirty="0" smtClean="0">
                <a:latin typeface="Cambria" pitchFamily="18" charset="0"/>
              </a:rPr>
              <a:t> до умов </a:t>
            </a:r>
            <a:r>
              <a:rPr lang="ru-RU" sz="3100" b="0" dirty="0" err="1" smtClean="0">
                <a:latin typeface="Cambria" pitchFamily="18" charset="0"/>
              </a:rPr>
              <a:t>проведення</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 </a:t>
            </a:r>
            <a:r>
              <a:rPr lang="ru-RU" sz="3100" b="0" dirty="0" err="1" smtClean="0">
                <a:latin typeface="Cambria" pitchFamily="18" charset="0"/>
              </a:rPr>
              <a:t>засобів</a:t>
            </a:r>
            <a:r>
              <a:rPr lang="ru-RU" sz="3100" b="0" dirty="0" smtClean="0">
                <a:latin typeface="Cambria" pitchFamily="18" charset="0"/>
              </a:rPr>
              <a:t> </a:t>
            </a:r>
            <a:r>
              <a:rPr lang="ru-RU" sz="3100" b="0" dirty="0" err="1" smtClean="0">
                <a:latin typeface="Cambria" pitchFamily="18" charset="0"/>
              </a:rPr>
              <a:t>обробки</a:t>
            </a:r>
            <a:r>
              <a:rPr lang="ru-RU" sz="3100" b="0" dirty="0" smtClean="0">
                <a:latin typeface="Cambria" pitchFamily="18" charset="0"/>
              </a:rPr>
              <a:t> </a:t>
            </a:r>
            <a:r>
              <a:rPr lang="ru-RU" sz="3100" b="0" dirty="0" err="1" smtClean="0">
                <a:latin typeface="Cambria" pitchFamily="18" charset="0"/>
              </a:rPr>
              <a:t>отриманих</a:t>
            </a:r>
            <a:r>
              <a:rPr lang="ru-RU" sz="3100" b="0" dirty="0" smtClean="0">
                <a:latin typeface="Cambria" pitchFamily="18" charset="0"/>
              </a:rPr>
              <a:t> </a:t>
            </a:r>
            <a:r>
              <a:rPr lang="ru-RU" sz="3100" b="0" dirty="0" err="1" smtClean="0">
                <a:latin typeface="Cambria" pitchFamily="18" charset="0"/>
              </a:rPr>
              <a:t>результатів</a:t>
            </a:r>
            <a:r>
              <a:rPr lang="ru-RU" sz="3100" b="0" dirty="0" smtClean="0">
                <a:latin typeface="Cambria" pitchFamily="18" charset="0"/>
              </a:rPr>
              <a:t> та </a:t>
            </a:r>
            <a:r>
              <a:rPr lang="ru-RU" sz="3100" b="0" dirty="0" err="1" smtClean="0">
                <a:latin typeface="Cambria" pitchFamily="18" charset="0"/>
              </a:rPr>
              <a:t>способів</a:t>
            </a:r>
            <a:r>
              <a:rPr lang="ru-RU" sz="3100" b="0" dirty="0" smtClean="0">
                <a:latin typeface="Cambria" pitchFamily="18" charset="0"/>
              </a:rPr>
              <a:t> </a:t>
            </a:r>
            <a:r>
              <a:rPr lang="ru-RU" sz="3100" b="0" dirty="0" err="1">
                <a:latin typeface="Cambria" pitchFamily="18" charset="0"/>
              </a:rPr>
              <a:t>ї</a:t>
            </a:r>
            <a:r>
              <a:rPr lang="ru-RU" sz="3100" b="0" dirty="0" err="1" smtClean="0">
                <a:latin typeface="Cambria" pitchFamily="18" charset="0"/>
              </a:rPr>
              <a:t>х</a:t>
            </a:r>
            <a:r>
              <a:rPr lang="ru-RU" sz="3100" b="0" dirty="0" smtClean="0">
                <a:latin typeface="Cambria" pitchFamily="18" charset="0"/>
              </a:rPr>
              <a:t> </a:t>
            </a:r>
            <a:r>
              <a:rPr lang="ru-RU" sz="3100" b="0" dirty="0" err="1" smtClean="0">
                <a:latin typeface="Cambria" pitchFamily="18" charset="0"/>
              </a:rPr>
              <a:t>інтерпретації</a:t>
            </a:r>
            <a:r>
              <a:rPr lang="ru-RU" sz="3100" b="0" dirty="0" smtClean="0">
                <a:latin typeface="Cambria" pitchFamily="18" charset="0"/>
              </a:rPr>
              <a:t>?</a:t>
            </a:r>
            <a:endParaRPr lang="ru-RU" sz="3100" b="0" dirty="0">
              <a:latin typeface="Cambria" pitchFamily="18" charset="0"/>
            </a:endParaRPr>
          </a:p>
          <a:p>
            <a:pPr eaLnBrk="1" hangingPunct="1">
              <a:defRPr/>
            </a:pPr>
            <a:r>
              <a:rPr lang="ru-RU" sz="3100" b="0" dirty="0">
                <a:latin typeface="Cambria" pitchFamily="18" charset="0"/>
              </a:rPr>
              <a:t>6.	</a:t>
            </a:r>
            <a:r>
              <a:rPr lang="ru-RU" sz="3100" b="0" dirty="0" err="1" smtClean="0">
                <a:latin typeface="Cambria" pitchFamily="18" charset="0"/>
              </a:rPr>
              <a:t>Якими</a:t>
            </a:r>
            <a:r>
              <a:rPr lang="ru-RU" sz="3100" b="0" dirty="0" smtClean="0">
                <a:latin typeface="Cambria" pitchFamily="18" charset="0"/>
              </a:rPr>
              <a:t> є </a:t>
            </a:r>
            <a:r>
              <a:rPr lang="ru-RU" sz="3100" b="0" dirty="0" err="1" smtClean="0">
                <a:latin typeface="Cambria" pitchFamily="18" charset="0"/>
              </a:rPr>
              <a:t>основні</a:t>
            </a:r>
            <a:r>
              <a:rPr lang="ru-RU" sz="3100" b="0" dirty="0" smtClean="0">
                <a:latin typeface="Cambria" pitchFamily="18" charset="0"/>
              </a:rPr>
              <a:t> </a:t>
            </a:r>
            <a:r>
              <a:rPr lang="ru-RU" sz="3100" b="0" dirty="0" err="1" smtClean="0">
                <a:latin typeface="Cambria" pitchFamily="18" charset="0"/>
              </a:rPr>
              <a:t>процедури</a:t>
            </a:r>
            <a:r>
              <a:rPr lang="ru-RU" sz="3100" b="0" dirty="0" smtClean="0">
                <a:latin typeface="Cambria" pitchFamily="18" charset="0"/>
              </a:rPr>
              <a:t> </a:t>
            </a:r>
            <a:r>
              <a:rPr lang="ru-RU" sz="3100" b="0" dirty="0" err="1" smtClean="0">
                <a:latin typeface="Cambria" pitchFamily="18" charset="0"/>
              </a:rPr>
              <a:t>конструювання</a:t>
            </a:r>
            <a:r>
              <a:rPr lang="ru-RU" sz="3100" b="0" dirty="0" smtClean="0">
                <a:latin typeface="Cambria" pitchFamily="18" charset="0"/>
              </a:rPr>
              <a:t> та </a:t>
            </a:r>
            <a:r>
              <a:rPr lang="ru-RU" sz="3100" b="0" dirty="0" err="1" smtClean="0">
                <a:latin typeface="Cambria" pitchFamily="18" charset="0"/>
              </a:rPr>
              <a:t>перевірки</a:t>
            </a:r>
            <a:r>
              <a:rPr lang="ru-RU" sz="3100" b="0" dirty="0" smtClean="0">
                <a:latin typeface="Cambria" pitchFamily="18" charset="0"/>
              </a:rPr>
              <a:t> </a:t>
            </a:r>
            <a:r>
              <a:rPr lang="ru-RU" sz="3100" b="0" dirty="0" err="1" smtClean="0">
                <a:latin typeface="Cambria" pitchFamily="18" charset="0"/>
              </a:rPr>
              <a:t>науковості</a:t>
            </a:r>
            <a:r>
              <a:rPr lang="ru-RU" sz="3100" b="0" dirty="0" smtClean="0">
                <a:latin typeface="Cambria" pitchFamily="18" charset="0"/>
              </a:rPr>
              <a:t> </a:t>
            </a:r>
            <a:r>
              <a:rPr lang="ru-RU" sz="3100" b="0" dirty="0" err="1" smtClean="0">
                <a:latin typeface="Cambria" pitchFamily="18" charset="0"/>
              </a:rPr>
              <a:t>методів</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 </a:t>
            </a:r>
            <a:r>
              <a:rPr lang="ru-RU" sz="3100" b="0" dirty="0" err="1" smtClean="0">
                <a:latin typeface="Cambria" pitchFamily="18" charset="0"/>
              </a:rPr>
              <a:t>включаючи</a:t>
            </a:r>
            <a:r>
              <a:rPr lang="ru-RU" sz="3100" b="0" dirty="0" smtClean="0">
                <a:latin typeface="Cambria" pitchFamily="18" charset="0"/>
              </a:rPr>
              <a:t> тести?</a:t>
            </a:r>
            <a:endParaRPr lang="ru-RU" sz="3100" b="0" dirty="0">
              <a:latin typeface="Cambria" pitchFamily="18" charset="0"/>
            </a:endParaRPr>
          </a:p>
          <a:p>
            <a:pPr eaLnBrk="1" hangingPunct="1">
              <a:defRPr/>
            </a:pPr>
            <a:endParaRPr lang="ru-RU" dirty="0"/>
          </a:p>
        </p:txBody>
      </p:sp>
    </p:spTree>
  </p:cSld>
  <p:clrMapOvr>
    <a:masterClrMapping/>
  </p:clrMapOvr>
  <p:transition spd="med">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1403350" y="4365625"/>
            <a:ext cx="6059488" cy="1871663"/>
          </a:xfrm>
        </p:spPr>
        <p:txBody>
          <a:bodyPr/>
          <a:lstStyle/>
          <a:p>
            <a:pPr algn="ctr" eaLnBrk="1" hangingPunct="1"/>
            <a:r>
              <a:rPr lang="ru-RU" altLang="ru-RU" sz="2800" smtClean="0">
                <a:latin typeface="Cambria" panose="02040503050406030204" pitchFamily="18" charset="0"/>
              </a:rPr>
              <a:t>Розкриває розуміння сутності  психічного та його основних функцій, рівней в розвитку психіки людини</a:t>
            </a:r>
          </a:p>
          <a:p>
            <a:pPr eaLnBrk="1" hangingPunct="1"/>
            <a:endParaRPr lang="ru-RU" altLang="ru-RU" smtClean="0"/>
          </a:p>
        </p:txBody>
      </p:sp>
      <p:sp>
        <p:nvSpPr>
          <p:cNvPr id="4" name="Прямоугольник 3"/>
          <p:cNvSpPr/>
          <p:nvPr/>
        </p:nvSpPr>
        <p:spPr>
          <a:xfrm>
            <a:off x="250825" y="188913"/>
            <a:ext cx="5329238" cy="584200"/>
          </a:xfrm>
          <a:prstGeom prst="rect">
            <a:avLst/>
          </a:prstGeom>
        </p:spPr>
        <p:txBody>
          <a:bodyPr>
            <a:spAutoFit/>
          </a:bodyPr>
          <a:lstStyle/>
          <a:p>
            <a:pPr fontAlgn="auto">
              <a:spcBef>
                <a:spcPts val="0"/>
              </a:spcBef>
              <a:spcAft>
                <a:spcPts val="0"/>
              </a:spcAft>
              <a:defRPr/>
            </a:pPr>
            <a:r>
              <a:rPr lang="ru-RU" sz="3200" b="1" i="1" kern="0" dirty="0">
                <a:solidFill>
                  <a:srgbClr val="E2BCBC"/>
                </a:solidFill>
                <a:latin typeface="Cambria" pitchFamily="18" charset="0"/>
              </a:rPr>
              <a:t>Принцип </a:t>
            </a:r>
            <a:r>
              <a:rPr lang="ru-RU" sz="3200" b="1" i="1" kern="0" dirty="0" err="1">
                <a:solidFill>
                  <a:srgbClr val="E2BCBC"/>
                </a:solidFill>
                <a:latin typeface="Cambria" pitchFamily="18" charset="0"/>
              </a:rPr>
              <a:t>відображення</a:t>
            </a:r>
            <a:r>
              <a:rPr lang="ru-RU" sz="3200" b="1" kern="0" dirty="0">
                <a:solidFill>
                  <a:srgbClr val="E2BCBC"/>
                </a:solidFill>
                <a:latin typeface="Cambria" pitchFamily="18" charset="0"/>
              </a:rPr>
              <a:t> </a:t>
            </a:r>
            <a:endParaRPr lang="ru-RU" sz="3200" dirty="0">
              <a:solidFill>
                <a:srgbClr val="E2BCBC"/>
              </a:solidFill>
              <a:latin typeface="+mn-lt"/>
            </a:endParaRPr>
          </a:p>
        </p:txBody>
      </p:sp>
      <p:pic>
        <p:nvPicPr>
          <p:cNvPr id="50178" name="Picture 2" descr="http://w-teme.ru/images/photos/medium/3285b47bd2e5c893e8d3f7fe27c5d755.jpg"/>
          <p:cNvPicPr>
            <a:picLocks noChangeAspect="1" noChangeArrowheads="1"/>
          </p:cNvPicPr>
          <p:nvPr/>
        </p:nvPicPr>
        <p:blipFill>
          <a:blip r:embed="rId2" cstate="print"/>
          <a:srcRect/>
          <a:stretch>
            <a:fillRect/>
          </a:stretch>
        </p:blipFill>
        <p:spPr bwMode="auto">
          <a:xfrm>
            <a:off x="1979712" y="1340768"/>
            <a:ext cx="4609728" cy="2917793"/>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323850" y="188913"/>
            <a:ext cx="4103688" cy="533400"/>
          </a:xfrm>
        </p:spPr>
        <p:txBody>
          <a:bodyPr/>
          <a:lstStyle/>
          <a:p>
            <a:pPr eaLnBrk="1" hangingPunct="1"/>
            <a:r>
              <a:rPr lang="ru-RU" altLang="ru-RU" sz="3200" b="1" smtClean="0">
                <a:solidFill>
                  <a:srgbClr val="E2BCBC"/>
                </a:solidFill>
                <a:latin typeface="Cambria" panose="02040503050406030204" pitchFamily="18" charset="0"/>
              </a:rPr>
              <a:t>Принцип розвитку</a:t>
            </a:r>
          </a:p>
        </p:txBody>
      </p:sp>
      <p:sp>
        <p:nvSpPr>
          <p:cNvPr id="15363" name="Содержимое 2"/>
          <p:cNvSpPr>
            <a:spLocks noGrp="1"/>
          </p:cNvSpPr>
          <p:nvPr>
            <p:ph idx="1"/>
          </p:nvPr>
        </p:nvSpPr>
        <p:spPr>
          <a:xfrm>
            <a:off x="0" y="4437063"/>
            <a:ext cx="9144000" cy="1846262"/>
          </a:xfrm>
        </p:spPr>
        <p:txBody>
          <a:bodyPr/>
          <a:lstStyle/>
          <a:p>
            <a:pPr algn="ctr" eaLnBrk="1" hangingPunct="1"/>
            <a:r>
              <a:rPr lang="ru-RU" altLang="ru-RU" smtClean="0"/>
              <a:t>    </a:t>
            </a:r>
            <a:r>
              <a:rPr lang="ru-RU" altLang="ru-RU" sz="2800" smtClean="0">
                <a:latin typeface="Cambria" panose="02040503050406030204" pitchFamily="18" charset="0"/>
              </a:rPr>
              <a:t>орієнтує вивчення умов виникнення психічних явищ, тенденції їх зміни, якісні та кількісні  характеристики змін</a:t>
            </a:r>
          </a:p>
          <a:p>
            <a:pPr eaLnBrk="1" hangingPunct="1"/>
            <a:endParaRPr lang="ru-RU" altLang="ru-RU" smtClean="0"/>
          </a:p>
        </p:txBody>
      </p:sp>
      <p:pic>
        <p:nvPicPr>
          <p:cNvPr id="62466" name="Picture 2" descr="http://www.e1.ru.e1.ru/fun/photo/view_pic.php/p/2aaec26e69d84d0bd79d280c000437f3/view.pic"/>
          <p:cNvPicPr>
            <a:picLocks noChangeAspect="1" noChangeArrowheads="1"/>
          </p:cNvPicPr>
          <p:nvPr/>
        </p:nvPicPr>
        <p:blipFill>
          <a:blip r:embed="rId2" cstate="print"/>
          <a:srcRect/>
          <a:stretch>
            <a:fillRect/>
          </a:stretch>
        </p:blipFill>
        <p:spPr bwMode="auto">
          <a:xfrm>
            <a:off x="971600" y="1196752"/>
            <a:ext cx="7272808" cy="3375670"/>
          </a:xfrm>
          <a:prstGeom prst="rect">
            <a:avLst/>
          </a:prstGeom>
          <a:ln>
            <a:noFill/>
          </a:ln>
          <a:effectLst>
            <a:softEdge rad="112500"/>
          </a:effectLst>
        </p:spPr>
      </p:pic>
    </p:spTree>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252413" y="4724400"/>
            <a:ext cx="9144001" cy="1638300"/>
          </a:xfrm>
        </p:spPr>
        <p:txBody>
          <a:bodyPr/>
          <a:lstStyle/>
          <a:p>
            <a:pPr algn="ctr" eaLnBrk="1" hangingPunct="1"/>
            <a:r>
              <a:rPr lang="ru-RU" altLang="ru-RU" smtClean="0"/>
              <a:t>    </a:t>
            </a:r>
            <a:r>
              <a:rPr lang="ru-RU" altLang="ru-RU" sz="2800" smtClean="0">
                <a:latin typeface="Cambria" panose="02040503050406030204" pitchFamily="18" charset="0"/>
              </a:rPr>
              <a:t>свідомість та психіка формуються в діяльності людини, діяльність одночасно регулюється свідомістю та психікою</a:t>
            </a:r>
          </a:p>
          <a:p>
            <a:pPr eaLnBrk="1" hangingPunct="1"/>
            <a:endParaRPr lang="ru-RU" altLang="ru-RU" smtClean="0"/>
          </a:p>
        </p:txBody>
      </p:sp>
      <p:sp>
        <p:nvSpPr>
          <p:cNvPr id="16387" name="Прямоугольник 3"/>
          <p:cNvSpPr>
            <a:spLocks noChangeArrowheads="1"/>
          </p:cNvSpPr>
          <p:nvPr/>
        </p:nvSpPr>
        <p:spPr bwMode="auto">
          <a:xfrm>
            <a:off x="0" y="0"/>
            <a:ext cx="5580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i="1">
                <a:solidFill>
                  <a:srgbClr val="E2BCBC"/>
                </a:solidFill>
                <a:latin typeface="Cambria" panose="02040503050406030204" pitchFamily="18" charset="0"/>
              </a:rPr>
              <a:t>Принцип єдності свідомості та діяльності</a:t>
            </a:r>
            <a:r>
              <a:rPr lang="ru-RU" altLang="ru-RU" sz="2800">
                <a:solidFill>
                  <a:srgbClr val="E2BCBC"/>
                </a:solidFill>
                <a:latin typeface="Cambria" panose="02040503050406030204" pitchFamily="18" charset="0"/>
              </a:rPr>
              <a:t> </a:t>
            </a:r>
          </a:p>
        </p:txBody>
      </p:sp>
      <p:pic>
        <p:nvPicPr>
          <p:cNvPr id="49154" name="Picture 2" descr="http://cs406327.userapi.com/v406327423/1046/gSEaHzmK5Co.jpg"/>
          <p:cNvPicPr>
            <a:picLocks noChangeAspect="1" noChangeArrowheads="1"/>
          </p:cNvPicPr>
          <p:nvPr/>
        </p:nvPicPr>
        <p:blipFill>
          <a:blip r:embed="rId2" cstate="print"/>
          <a:srcRect/>
          <a:stretch>
            <a:fillRect/>
          </a:stretch>
        </p:blipFill>
        <p:spPr bwMode="auto">
          <a:xfrm>
            <a:off x="1835696" y="1340768"/>
            <a:ext cx="4981972" cy="3326472"/>
          </a:xfrm>
          <a:prstGeom prst="rect">
            <a:avLst/>
          </a:prstGeom>
          <a:ln>
            <a:noFill/>
          </a:ln>
          <a:effectLst>
            <a:softEdge rad="112500"/>
          </a:effectLst>
        </p:spPr>
      </p:pic>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50825" y="188913"/>
            <a:ext cx="5329238" cy="533400"/>
          </a:xfrm>
        </p:spPr>
        <p:txBody>
          <a:bodyPr/>
          <a:lstStyle/>
          <a:p>
            <a:pPr eaLnBrk="1" hangingPunct="1"/>
            <a:r>
              <a:rPr lang="ru-RU" altLang="ru-RU" sz="3200" b="1" smtClean="0">
                <a:solidFill>
                  <a:srgbClr val="E2BCBC"/>
                </a:solidFill>
                <a:latin typeface="Cambria" panose="02040503050406030204" pitchFamily="18" charset="0"/>
              </a:rPr>
              <a:t>Особистісний  принцип</a:t>
            </a:r>
          </a:p>
        </p:txBody>
      </p:sp>
      <p:sp>
        <p:nvSpPr>
          <p:cNvPr id="17411" name="Содержимое 2"/>
          <p:cNvSpPr>
            <a:spLocks noGrp="1"/>
          </p:cNvSpPr>
          <p:nvPr>
            <p:ph idx="1"/>
          </p:nvPr>
        </p:nvSpPr>
        <p:spPr>
          <a:xfrm>
            <a:off x="0" y="4868863"/>
            <a:ext cx="8701088" cy="1341437"/>
          </a:xfrm>
        </p:spPr>
        <p:txBody>
          <a:bodyPr/>
          <a:lstStyle/>
          <a:p>
            <a:pPr algn="ctr" eaLnBrk="1" hangingPunct="1"/>
            <a:r>
              <a:rPr lang="ru-RU" altLang="ru-RU" smtClean="0"/>
              <a:t>   </a:t>
            </a:r>
            <a:r>
              <a:rPr lang="ru-RU" altLang="ru-RU" sz="2800" smtClean="0">
                <a:latin typeface="Cambria" panose="02040503050406030204" pitchFamily="18" charset="0"/>
              </a:rPr>
              <a:t>вимагає від психолога аналізу індивідуальних особливостей людини, врахування </a:t>
            </a:r>
            <a:r>
              <a:rPr lang="uk-UA" altLang="ru-RU" sz="2800" smtClean="0">
                <a:latin typeface="Cambria" panose="02040503050406030204" pitchFamily="18" charset="0"/>
              </a:rPr>
              <a:t>її</a:t>
            </a:r>
            <a:r>
              <a:rPr lang="ru-RU" altLang="ru-RU" sz="2800" smtClean="0">
                <a:latin typeface="Cambria" panose="02040503050406030204" pitchFamily="18" charset="0"/>
              </a:rPr>
              <a:t>  конкретної життєвої ситуації, її онтогенезу</a:t>
            </a:r>
          </a:p>
          <a:p>
            <a:pPr eaLnBrk="1" hangingPunct="1"/>
            <a:endParaRPr lang="ru-RU" altLang="ru-RU" smtClean="0"/>
          </a:p>
        </p:txBody>
      </p:sp>
      <p:pic>
        <p:nvPicPr>
          <p:cNvPr id="17412" name="Picture 2" descr="http://www.edu.cap.ru/home/3691/image/kapelki%20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1484313"/>
            <a:ext cx="3089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1484313"/>
            <a:ext cx="8229600" cy="4465637"/>
          </a:xfrm>
        </p:spPr>
        <p:txBody>
          <a:bodyPr>
            <a:normAutofit fontScale="92500" lnSpcReduction="20000"/>
          </a:bodyPr>
          <a:lstStyle/>
          <a:p>
            <a:pPr eaLnBrk="1" hangingPunct="1">
              <a:defRPr/>
            </a:pPr>
            <a:r>
              <a:rPr lang="ru-RU" dirty="0" smtClean="0"/>
              <a:t>    </a:t>
            </a:r>
            <a:r>
              <a:rPr lang="ru-RU" sz="3000" b="0" dirty="0" smtClean="0">
                <a:latin typeface="Cambria" pitchFamily="18" charset="0"/>
              </a:rPr>
              <a:t>В </a:t>
            </a:r>
            <a:r>
              <a:rPr lang="ru-RU" sz="3000" b="0" dirty="0" err="1" smtClean="0">
                <a:latin typeface="Cambria" pitchFamily="18" charset="0"/>
              </a:rPr>
              <a:t>психодіагностиці</a:t>
            </a:r>
            <a:r>
              <a:rPr lang="ru-RU" sz="3000" b="0" dirty="0" smtClean="0">
                <a:latin typeface="Cambria" pitchFamily="18" charset="0"/>
              </a:rPr>
              <a:t> </a:t>
            </a:r>
            <a:r>
              <a:rPr lang="ru-RU" sz="3000" b="0" dirty="0" err="1" smtClean="0">
                <a:latin typeface="Cambria" pitchFamily="18" charset="0"/>
              </a:rPr>
              <a:t>виокремлюють</a:t>
            </a:r>
            <a:r>
              <a:rPr lang="ru-RU" sz="3000" b="0" dirty="0" smtClean="0">
                <a:latin typeface="Cambria" pitchFamily="18" charset="0"/>
              </a:rPr>
              <a:t> </a:t>
            </a:r>
            <a:r>
              <a:rPr lang="ru-RU" sz="3000" b="0" dirty="0">
                <a:latin typeface="Cambria" pitchFamily="18" charset="0"/>
              </a:rPr>
              <a:t>два </a:t>
            </a:r>
            <a:r>
              <a:rPr lang="ru-RU" sz="3000" b="0" dirty="0" err="1" smtClean="0">
                <a:latin typeface="Cambria" pitchFamily="18" charset="0"/>
              </a:rPr>
              <a:t>підходи</a:t>
            </a:r>
            <a:r>
              <a:rPr lang="ru-RU" sz="3000" b="0" dirty="0" smtClean="0">
                <a:latin typeface="Cambria" pitchFamily="18" charset="0"/>
              </a:rPr>
              <a:t> до </a:t>
            </a:r>
            <a:r>
              <a:rPr lang="ru-RU" sz="3000" b="0" dirty="0" err="1" smtClean="0">
                <a:latin typeface="Cambria" pitchFamily="18" charset="0"/>
              </a:rPr>
              <a:t>вимірювання</a:t>
            </a:r>
            <a:r>
              <a:rPr lang="ru-RU" sz="3000" b="0" dirty="0" smtClean="0">
                <a:latin typeface="Cambria" pitchFamily="18" charset="0"/>
              </a:rPr>
              <a:t> та </a:t>
            </a:r>
            <a:r>
              <a:rPr lang="ru-RU" sz="3000" b="0" dirty="0" err="1" smtClean="0">
                <a:latin typeface="Cambria" pitchFamily="18" charset="0"/>
              </a:rPr>
              <a:t>розпізнавання</a:t>
            </a:r>
            <a:r>
              <a:rPr lang="ru-RU" sz="3000" b="0" dirty="0" smtClean="0">
                <a:latin typeface="Cambria" pitchFamily="18" charset="0"/>
              </a:rPr>
              <a:t> </a:t>
            </a:r>
            <a:r>
              <a:rPr lang="ru-RU" sz="3000" b="0" dirty="0" err="1" smtClean="0">
                <a:latin typeface="Cambria" pitchFamily="18" charset="0"/>
              </a:rPr>
              <a:t>індивідуально-психологічних</a:t>
            </a:r>
            <a:r>
              <a:rPr lang="ru-RU" sz="3000" b="0" dirty="0" smtClean="0">
                <a:latin typeface="Cambria" pitchFamily="18" charset="0"/>
              </a:rPr>
              <a:t> </a:t>
            </a:r>
            <a:r>
              <a:rPr lang="ru-RU" sz="3000" b="0" dirty="0" err="1" smtClean="0">
                <a:latin typeface="Cambria" pitchFamily="18" charset="0"/>
              </a:rPr>
              <a:t>особливостей</a:t>
            </a:r>
            <a:r>
              <a:rPr lang="ru-RU" sz="3000" b="0" dirty="0" smtClean="0">
                <a:latin typeface="Cambria" pitchFamily="18" charset="0"/>
              </a:rPr>
              <a:t> </a:t>
            </a:r>
            <a:r>
              <a:rPr lang="ru-RU" sz="3000" b="0" dirty="0" err="1" smtClean="0">
                <a:latin typeface="Cambria" pitchFamily="18" charset="0"/>
              </a:rPr>
              <a:t>людини</a:t>
            </a:r>
            <a:r>
              <a:rPr lang="ru-RU" sz="3000" b="0" dirty="0" smtClean="0">
                <a:latin typeface="Cambria" pitchFamily="18" charset="0"/>
              </a:rPr>
              <a:t>:</a:t>
            </a:r>
          </a:p>
          <a:p>
            <a:pPr eaLnBrk="1" hangingPunct="1">
              <a:defRPr/>
            </a:pPr>
            <a:endParaRPr lang="ru-RU" sz="2800" b="0" dirty="0" smtClean="0">
              <a:latin typeface="Cambria" pitchFamily="18" charset="0"/>
            </a:endParaRPr>
          </a:p>
          <a:p>
            <a:pPr eaLnBrk="1" hangingPunct="1">
              <a:defRPr/>
            </a:pPr>
            <a:r>
              <a:rPr lang="ru-RU" sz="3000" dirty="0" smtClean="0">
                <a:latin typeface="Cambria" pitchFamily="18" charset="0"/>
              </a:rPr>
              <a:t>     </a:t>
            </a:r>
            <a:r>
              <a:rPr lang="ru-RU" sz="3000" i="1" dirty="0" err="1" smtClean="0">
                <a:latin typeface="Cambria" pitchFamily="18" charset="0"/>
              </a:rPr>
              <a:t>Номотетичний</a:t>
            </a:r>
            <a:r>
              <a:rPr lang="ru-RU" sz="3000" i="1" dirty="0" smtClean="0">
                <a:latin typeface="Cambria" pitchFamily="18" charset="0"/>
              </a:rPr>
              <a:t> </a:t>
            </a:r>
            <a:r>
              <a:rPr lang="ru-RU" sz="3000" b="0" dirty="0" smtClean="0">
                <a:latin typeface="Cambria" pitchFamily="18" charset="0"/>
              </a:rPr>
              <a:t>(</a:t>
            </a:r>
            <a:r>
              <a:rPr lang="ru-RU" sz="3000" b="0" dirty="0" err="1" smtClean="0">
                <a:latin typeface="Cambria" pitchFamily="18" charset="0"/>
              </a:rPr>
              <a:t>від</a:t>
            </a:r>
            <a:r>
              <a:rPr lang="ru-RU" sz="3000" b="0" dirty="0" smtClean="0">
                <a:latin typeface="Cambria" pitchFamily="18" charset="0"/>
              </a:rPr>
              <a:t> </a:t>
            </a:r>
            <a:r>
              <a:rPr lang="ru-RU" sz="3000" b="0" dirty="0">
                <a:latin typeface="Cambria" pitchFamily="18" charset="0"/>
              </a:rPr>
              <a:t>лат. </a:t>
            </a:r>
            <a:r>
              <a:rPr lang="ru-RU" sz="3000" b="0" dirty="0" err="1">
                <a:latin typeface="Cambria" pitchFamily="18" charset="0"/>
              </a:rPr>
              <a:t>Norma</a:t>
            </a:r>
            <a:r>
              <a:rPr lang="ru-RU" sz="3000" b="0" dirty="0">
                <a:latin typeface="Cambria" pitchFamily="18" charset="0"/>
              </a:rPr>
              <a:t> – </a:t>
            </a:r>
            <a:r>
              <a:rPr lang="ru-RU" sz="3000" b="0" dirty="0" err="1" smtClean="0">
                <a:latin typeface="Cambria" pitchFamily="18" charset="0"/>
              </a:rPr>
              <a:t>зразок</a:t>
            </a:r>
            <a:r>
              <a:rPr lang="ru-RU" sz="3000" b="0" dirty="0" smtClean="0">
                <a:latin typeface="Cambria" pitchFamily="18" charset="0"/>
              </a:rPr>
              <a:t>) </a:t>
            </a:r>
            <a:r>
              <a:rPr lang="ru-RU" sz="3000" b="0" dirty="0" err="1" smtClean="0">
                <a:latin typeface="Cambria" pitchFamily="18" charset="0"/>
              </a:rPr>
              <a:t>підхід</a:t>
            </a:r>
            <a:r>
              <a:rPr lang="ru-RU" sz="3000" b="0" dirty="0" smtClean="0">
                <a:latin typeface="Cambria" pitchFamily="18" charset="0"/>
              </a:rPr>
              <a:t> </a:t>
            </a:r>
            <a:r>
              <a:rPr lang="ru-RU" sz="3000" b="0" dirty="0">
                <a:latin typeface="Cambria" pitchFamily="18" charset="0"/>
              </a:rPr>
              <a:t>– </a:t>
            </a:r>
            <a:r>
              <a:rPr lang="ru-RU" sz="3000" b="0" dirty="0" err="1" smtClean="0">
                <a:latin typeface="Cambria" pitchFamily="18" charset="0"/>
              </a:rPr>
              <a:t>вимірювання</a:t>
            </a:r>
            <a:r>
              <a:rPr lang="ru-RU" sz="3000" b="0" dirty="0" smtClean="0">
                <a:latin typeface="Cambria" pitchFamily="18" charset="0"/>
              </a:rPr>
              <a:t> </a:t>
            </a:r>
            <a:r>
              <a:rPr lang="ru-RU" sz="3000" b="0" dirty="0" err="1" smtClean="0">
                <a:latin typeface="Cambria" pitchFamily="18" charset="0"/>
              </a:rPr>
              <a:t>індивідуально-психологічних</a:t>
            </a:r>
            <a:r>
              <a:rPr lang="ru-RU" sz="3000" b="0" dirty="0" smtClean="0">
                <a:latin typeface="Cambria" pitchFamily="18" charset="0"/>
              </a:rPr>
              <a:t> </a:t>
            </a:r>
            <a:r>
              <a:rPr lang="ru-RU" sz="3000" b="0" dirty="0" err="1" smtClean="0">
                <a:latin typeface="Cambria" pitchFamily="18" charset="0"/>
              </a:rPr>
              <a:t>особливостей</a:t>
            </a:r>
            <a:r>
              <a:rPr lang="ru-RU" sz="3000" b="0" dirty="0" smtClean="0">
                <a:latin typeface="Cambria" pitchFamily="18" charset="0"/>
              </a:rPr>
              <a:t>, </a:t>
            </a:r>
            <a:r>
              <a:rPr lang="ru-RU" sz="3000" b="0" dirty="0" err="1" smtClean="0">
                <a:latin typeface="Cambria" pitchFamily="18" charset="0"/>
              </a:rPr>
              <a:t>що</a:t>
            </a:r>
            <a:r>
              <a:rPr lang="ru-RU" sz="3000" b="0" dirty="0" smtClean="0">
                <a:latin typeface="Cambria" pitchFamily="18" charset="0"/>
              </a:rPr>
              <a:t> </a:t>
            </a:r>
            <a:r>
              <a:rPr lang="ru-RU" sz="3000" b="0" dirty="0" err="1" smtClean="0">
                <a:latin typeface="Cambria" pitchFamily="18" charset="0"/>
              </a:rPr>
              <a:t>вимагає</a:t>
            </a:r>
            <a:r>
              <a:rPr lang="ru-RU" sz="3000" b="0" dirty="0" smtClean="0">
                <a:latin typeface="Cambria" pitchFamily="18" charset="0"/>
              </a:rPr>
              <a:t> </a:t>
            </a:r>
            <a:r>
              <a:rPr lang="ru-RU" sz="3000" b="0" dirty="0" err="1" smtClean="0">
                <a:latin typeface="Cambria" pitchFamily="18" charset="0"/>
              </a:rPr>
              <a:t>співвіднесення</a:t>
            </a:r>
            <a:r>
              <a:rPr lang="ru-RU" sz="3000" b="0" dirty="0" smtClean="0">
                <a:latin typeface="Cambria" pitchFamily="18" charset="0"/>
              </a:rPr>
              <a:t> з нормою;</a:t>
            </a:r>
            <a:r>
              <a:rPr lang="ru-RU" sz="3000" b="0" dirty="0">
                <a:latin typeface="Cambria" pitchFamily="18" charset="0"/>
              </a:rPr>
              <a:t/>
            </a:r>
            <a:br>
              <a:rPr lang="ru-RU" sz="3000" b="0" dirty="0">
                <a:latin typeface="Cambria" pitchFamily="18" charset="0"/>
              </a:rPr>
            </a:br>
            <a:r>
              <a:rPr lang="ru-RU" sz="3000" i="1" dirty="0" err="1" smtClean="0">
                <a:latin typeface="Cambria" pitchFamily="18" charset="0"/>
              </a:rPr>
              <a:t>Ідеографічний</a:t>
            </a:r>
            <a:r>
              <a:rPr lang="ru-RU" sz="3000" b="0" dirty="0" smtClean="0">
                <a:latin typeface="Cambria" pitchFamily="18" charset="0"/>
              </a:rPr>
              <a:t> (</a:t>
            </a:r>
            <a:r>
              <a:rPr lang="ru-RU" sz="3000" b="0" dirty="0" err="1" smtClean="0">
                <a:latin typeface="Cambria" pitchFamily="18" charset="0"/>
              </a:rPr>
              <a:t>від</a:t>
            </a:r>
            <a:r>
              <a:rPr lang="ru-RU" sz="3000" b="0" dirty="0" smtClean="0">
                <a:latin typeface="Cambria" pitchFamily="18" charset="0"/>
              </a:rPr>
              <a:t> </a:t>
            </a:r>
            <a:r>
              <a:rPr lang="ru-RU" sz="3000" b="0" dirty="0">
                <a:latin typeface="Cambria" pitchFamily="18" charset="0"/>
              </a:rPr>
              <a:t>греч. образ, </a:t>
            </a:r>
            <a:r>
              <a:rPr lang="ru-RU" sz="3000" b="0" dirty="0" err="1" smtClean="0">
                <a:latin typeface="Cambria" pitchFamily="18" charset="0"/>
              </a:rPr>
              <a:t>ідея</a:t>
            </a:r>
            <a:r>
              <a:rPr lang="ru-RU" sz="3000" b="0" dirty="0">
                <a:latin typeface="Cambria" pitchFamily="18" charset="0"/>
              </a:rPr>
              <a:t>) </a:t>
            </a:r>
            <a:r>
              <a:rPr lang="ru-RU" sz="3000" b="0" dirty="0" err="1" smtClean="0">
                <a:latin typeface="Cambria" pitchFamily="18" charset="0"/>
              </a:rPr>
              <a:t>підхід</a:t>
            </a:r>
            <a:r>
              <a:rPr lang="ru-RU" sz="3000" b="0" dirty="0" smtClean="0">
                <a:latin typeface="Cambria" pitchFamily="18" charset="0"/>
              </a:rPr>
              <a:t> </a:t>
            </a:r>
            <a:r>
              <a:rPr lang="ru-RU" sz="3000" b="0" dirty="0">
                <a:latin typeface="Cambria" pitchFamily="18" charset="0"/>
              </a:rPr>
              <a:t>– </a:t>
            </a:r>
            <a:r>
              <a:rPr lang="ru-RU" sz="3000" b="0" dirty="0" err="1" smtClean="0">
                <a:latin typeface="Cambria" pitchFamily="18" charset="0"/>
              </a:rPr>
              <a:t>розпізнавання</a:t>
            </a:r>
            <a:r>
              <a:rPr lang="ru-RU" sz="3000" b="0" dirty="0" smtClean="0">
                <a:latin typeface="Cambria" pitchFamily="18" charset="0"/>
              </a:rPr>
              <a:t> </a:t>
            </a:r>
            <a:r>
              <a:rPr lang="ru-RU" sz="3000" b="0" dirty="0" err="1" smtClean="0">
                <a:latin typeface="Cambria" pitchFamily="18" charset="0"/>
              </a:rPr>
              <a:t>індивідуально-психологічних</a:t>
            </a:r>
            <a:r>
              <a:rPr lang="ru-RU" sz="3000" b="0" dirty="0" smtClean="0">
                <a:latin typeface="Cambria" pitchFamily="18" charset="0"/>
              </a:rPr>
              <a:t> </a:t>
            </a:r>
            <a:r>
              <a:rPr lang="ru-RU" sz="3000" b="0" dirty="0" err="1" smtClean="0">
                <a:latin typeface="Cambria" pitchFamily="18" charset="0"/>
              </a:rPr>
              <a:t>особливостей</a:t>
            </a:r>
            <a:r>
              <a:rPr lang="ru-RU" sz="3000" b="0" dirty="0" smtClean="0">
                <a:latin typeface="Cambria" pitchFamily="18" charset="0"/>
              </a:rPr>
              <a:t> та </a:t>
            </a:r>
            <a:r>
              <a:rPr lang="ru-RU" sz="3000" b="0" dirty="0" err="1" smtClean="0">
                <a:latin typeface="Cambria" pitchFamily="18" charset="0"/>
              </a:rPr>
              <a:t>їх</a:t>
            </a:r>
            <a:r>
              <a:rPr lang="ru-RU" sz="3000" b="0" dirty="0" smtClean="0">
                <a:latin typeface="Cambria" pitchFamily="18" charset="0"/>
              </a:rPr>
              <a:t> </a:t>
            </a:r>
            <a:r>
              <a:rPr lang="ru-RU" sz="3000" b="0" dirty="0" err="1" smtClean="0">
                <a:latin typeface="Cambria" pitchFamily="18" charset="0"/>
              </a:rPr>
              <a:t>описання</a:t>
            </a:r>
            <a:endParaRPr lang="ru-RU" sz="3000" b="0" dirty="0">
              <a:latin typeface="Cambria" pitchFamily="18" charset="0"/>
            </a:endParaRPr>
          </a:p>
          <a:p>
            <a:pPr eaLnBrk="1" hangingPunct="1">
              <a:defRPr/>
            </a:pPr>
            <a:endParaRPr lang="ru-RU" dirty="0"/>
          </a:p>
        </p:txBody>
      </p:sp>
    </p:spTree>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395288" y="1196975"/>
            <a:ext cx="7705725" cy="4857750"/>
          </a:xfrm>
        </p:spPr>
        <p:txBody>
          <a:bodyPr/>
          <a:lstStyle/>
          <a:p>
            <a:pPr algn="ctr" eaLnBrk="1" hangingPunct="1"/>
            <a:r>
              <a:rPr lang="ru-RU" altLang="ru-RU" sz="3200" smtClean="0">
                <a:latin typeface="Cambria" panose="02040503050406030204" pitchFamily="18" charset="0"/>
              </a:rPr>
              <a:t>Ці підходи відрізняються за такими критеріями:</a:t>
            </a:r>
          </a:p>
          <a:p>
            <a:pPr eaLnBrk="1" hangingPunct="1"/>
            <a:endParaRPr lang="ru-RU" altLang="ru-RU" smtClean="0"/>
          </a:p>
          <a:p>
            <a:pPr eaLnBrk="1" hangingPunct="1"/>
            <a:endParaRPr lang="ru-RU" altLang="ru-RU" smtClean="0"/>
          </a:p>
          <a:p>
            <a:pPr eaLnBrk="1" hangingPunct="1">
              <a:buFont typeface="Wingdings" panose="05000000000000000000" pitchFamily="2" charset="2"/>
              <a:buChar char="ü"/>
            </a:pPr>
            <a:r>
              <a:rPr lang="ru-RU" altLang="ru-RU" sz="2800" b="0" smtClean="0">
                <a:latin typeface="Cambria" panose="02040503050406030204" pitchFamily="18" charset="0"/>
              </a:rPr>
              <a:t>Розуміння об’єкту вимірювання; </a:t>
            </a:r>
          </a:p>
          <a:p>
            <a:pPr eaLnBrk="1" hangingPunct="1">
              <a:buFont typeface="Wingdings" panose="05000000000000000000" pitchFamily="2" charset="2"/>
              <a:buChar char="ü"/>
            </a:pPr>
            <a:r>
              <a:rPr lang="ru-RU" altLang="ru-RU" sz="2800" b="0" smtClean="0">
                <a:latin typeface="Cambria" panose="02040503050406030204" pitchFamily="18" charset="0"/>
              </a:rPr>
              <a:t>Спрямованість вимірювання; </a:t>
            </a:r>
          </a:p>
          <a:p>
            <a:pPr eaLnBrk="1" hangingPunct="1">
              <a:buFont typeface="Wingdings" panose="05000000000000000000" pitchFamily="2" charset="2"/>
              <a:buChar char="ü"/>
            </a:pPr>
            <a:r>
              <a:rPr lang="ru-RU" altLang="ru-RU" sz="2800" b="0" smtClean="0">
                <a:latin typeface="Cambria" panose="02040503050406030204" pitchFamily="18" charset="0"/>
              </a:rPr>
              <a:t>Характер методів вимірювання</a:t>
            </a:r>
          </a:p>
          <a:p>
            <a:pPr eaLnBrk="1" hangingPunct="1"/>
            <a:endParaRPr lang="ru-RU" altLang="ru-RU" smtClean="0"/>
          </a:p>
        </p:txBody>
      </p:sp>
      <p:pic>
        <p:nvPicPr>
          <p:cNvPr id="47106" name="Picture 2" descr="http://asadbce.zoomshare.com/files/mind1.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444208" y="2636912"/>
            <a:ext cx="2318004" cy="2799606"/>
          </a:xfrm>
          <a:prstGeom prst="rect">
            <a:avLst/>
          </a:prstGeom>
          <a:ln>
            <a:noFill/>
          </a:ln>
          <a:effectLst>
            <a:softEdge rad="112500"/>
          </a:effectLst>
        </p:spPr>
      </p:pic>
    </p:spTree>
  </p:cSld>
  <p:clrMapOvr>
    <a:masterClrMapping/>
  </p:clrMapOvr>
  <p:transition spd="med">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850" y="1052513"/>
          <a:ext cx="8462963" cy="5229225"/>
        </p:xfrm>
        <a:graphic>
          <a:graphicData uri="http://schemas.openxmlformats.org/drawingml/2006/table">
            <a:tbl>
              <a:tblPr/>
              <a:tblGrid>
                <a:gridCol w="1728237"/>
                <a:gridCol w="3456473"/>
                <a:gridCol w="3278253"/>
              </a:tblGrid>
              <a:tr h="968525">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Критерій</a:t>
                      </a:r>
                      <a:r>
                        <a:rPr lang="ru-RU" sz="2000" b="1"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Номотетичний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підхід</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Ідеографічний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підхід</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r h="1107011">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Розуміння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об’єкту</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Розуміння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як </a:t>
                      </a:r>
                      <a:r>
                        <a:rPr lang="ru-RU" sz="2000" b="1" dirty="0" smtClean="0">
                          <a:solidFill>
                            <a:srgbClr val="000000"/>
                          </a:solidFill>
                          <a:latin typeface="Cambria" pitchFamily="18" charset="0"/>
                          <a:ea typeface="Calibri"/>
                          <a:cs typeface="Times New Roman"/>
                        </a:rPr>
                        <a:t>набору </a:t>
                      </a:r>
                      <a:r>
                        <a:rPr lang="ru-RU" sz="2000" b="1" dirty="0" err="1" smtClean="0">
                          <a:solidFill>
                            <a:srgbClr val="000000"/>
                          </a:solidFill>
                          <a:latin typeface="Cambria" pitchFamily="18" charset="0"/>
                          <a:ea typeface="Calibri"/>
                          <a:cs typeface="Times New Roman"/>
                        </a:rPr>
                        <a:t>властивостей</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Розуміння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a:t>
                      </a:r>
                      <a:r>
                        <a:rPr lang="ru-RU" sz="2000" dirty="0">
                          <a:solidFill>
                            <a:srgbClr val="000000"/>
                          </a:solidFill>
                          <a:latin typeface="Cambria" pitchFamily="18" charset="0"/>
                          <a:ea typeface="Calibri"/>
                          <a:cs typeface="Times New Roman"/>
                        </a:rPr>
                        <a:t>как </a:t>
                      </a:r>
                      <a:r>
                        <a:rPr lang="ru-RU" sz="2000" b="1" dirty="0" err="1" smtClean="0">
                          <a:solidFill>
                            <a:srgbClr val="000000"/>
                          </a:solidFill>
                          <a:latin typeface="Cambria" pitchFamily="18" charset="0"/>
                          <a:ea typeface="Calibri"/>
                          <a:cs typeface="Times New Roman"/>
                        </a:rPr>
                        <a:t>цілісної</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системи</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r h="1374073">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Спрямова-ність</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Виявлення</a:t>
                      </a:r>
                      <a:r>
                        <a:rPr lang="ru-RU" sz="2000" dirty="0" smtClean="0">
                          <a:solidFill>
                            <a:srgbClr val="000000"/>
                          </a:solidFill>
                          <a:latin typeface="Cambria" pitchFamily="18" charset="0"/>
                          <a:ea typeface="Calibri"/>
                          <a:cs typeface="Times New Roman"/>
                        </a:rPr>
                        <a:t> та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загальних</a:t>
                      </a:r>
                      <a:r>
                        <a:rPr lang="ru-RU" sz="2000" b="1" dirty="0" smtClean="0">
                          <a:solidFill>
                            <a:srgbClr val="000000"/>
                          </a:solidFill>
                          <a:latin typeface="Cambria" pitchFamily="18" charset="0"/>
                          <a:ea typeface="Calibri"/>
                          <a:cs typeface="Times New Roman"/>
                        </a:rPr>
                        <a:t> для </a:t>
                      </a:r>
                      <a:r>
                        <a:rPr lang="ru-RU" sz="2000" b="1" dirty="0" err="1" smtClean="0">
                          <a:solidFill>
                            <a:srgbClr val="000000"/>
                          </a:solidFill>
                          <a:latin typeface="Cambria" pitchFamily="18" charset="0"/>
                          <a:ea typeface="Calibri"/>
                          <a:cs typeface="Times New Roman"/>
                        </a:rPr>
                        <a:t>всіх</a:t>
                      </a:r>
                      <a:r>
                        <a:rPr lang="ru-RU" sz="2000" b="1" dirty="0" smtClean="0">
                          <a:solidFill>
                            <a:srgbClr val="000000"/>
                          </a:solidFill>
                          <a:latin typeface="Cambria" pitchFamily="18" charset="0"/>
                          <a:ea typeface="Calibri"/>
                          <a:cs typeface="Times New Roman"/>
                        </a:rPr>
                        <a:t> </a:t>
                      </a:r>
                      <a:r>
                        <a:rPr lang="ru-RU" sz="2000" b="1" dirty="0">
                          <a:solidFill>
                            <a:srgbClr val="000000"/>
                          </a:solidFill>
                          <a:latin typeface="Cambria" pitchFamily="18" charset="0"/>
                          <a:ea typeface="Calibri"/>
                          <a:cs typeface="Times New Roman"/>
                        </a:rPr>
                        <a:t>людей </a:t>
                      </a:r>
                      <a:r>
                        <a:rPr lang="ru-RU" sz="2000" b="1" dirty="0" err="1" smtClean="0">
                          <a:solidFill>
                            <a:srgbClr val="000000"/>
                          </a:solidFill>
                          <a:latin typeface="Cambria" pitchFamily="18" charset="0"/>
                          <a:ea typeface="Calibri"/>
                          <a:cs typeface="Times New Roman"/>
                        </a:rPr>
                        <a:t>властивостей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Розпізнавання</a:t>
                      </a:r>
                      <a:r>
                        <a:rPr lang="ru-RU" sz="2000"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індивідуальних</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особливостей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r h="1779616">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Методи</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Стандартизовані</a:t>
                      </a:r>
                      <a:r>
                        <a:rPr lang="ru-RU" sz="2000" b="1"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методи</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виміювання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що</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вимагають</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співставлення</a:t>
                      </a:r>
                      <a:r>
                        <a:rPr lang="ru-RU" sz="2000" dirty="0" smtClean="0">
                          <a:solidFill>
                            <a:srgbClr val="000000"/>
                          </a:solidFill>
                          <a:latin typeface="Cambria" pitchFamily="18" charset="0"/>
                          <a:ea typeface="Calibri"/>
                          <a:cs typeface="Times New Roman"/>
                        </a:rPr>
                        <a:t> з нормою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Проективні</a:t>
                      </a:r>
                      <a:r>
                        <a:rPr lang="ru-RU" sz="2000" dirty="0" smtClean="0">
                          <a:solidFill>
                            <a:srgbClr val="000000"/>
                          </a:solidFill>
                          <a:latin typeface="Cambria" pitchFamily="18" charset="0"/>
                          <a:ea typeface="Calibri"/>
                          <a:cs typeface="Times New Roman"/>
                        </a:rPr>
                        <a:t> </a:t>
                      </a:r>
                      <a:r>
                        <a:rPr lang="ru-RU" sz="2000" dirty="0">
                          <a:solidFill>
                            <a:srgbClr val="000000"/>
                          </a:solidFill>
                          <a:latin typeface="Cambria" pitchFamily="18" charset="0"/>
                          <a:ea typeface="Calibri"/>
                          <a:cs typeface="Times New Roman"/>
                        </a:rPr>
                        <a:t>методики </a:t>
                      </a:r>
                      <a:r>
                        <a:rPr lang="ru-RU" sz="2000" dirty="0" smtClean="0">
                          <a:solidFill>
                            <a:srgbClr val="000000"/>
                          </a:solidFill>
                          <a:latin typeface="Cambria" pitchFamily="18" charset="0"/>
                          <a:ea typeface="Calibri"/>
                          <a:cs typeface="Times New Roman"/>
                        </a:rPr>
                        <a:t>та </a:t>
                      </a:r>
                      <a:r>
                        <a:rPr lang="ru-RU" sz="2000" b="1" dirty="0" err="1" smtClean="0">
                          <a:solidFill>
                            <a:srgbClr val="000000"/>
                          </a:solidFill>
                          <a:latin typeface="Cambria" pitchFamily="18" charset="0"/>
                          <a:ea typeface="Calibri"/>
                          <a:cs typeface="Times New Roman"/>
                        </a:rPr>
                        <a:t>ідеографічні</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техніки</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bl>
          </a:graphicData>
        </a:graphic>
      </p:graphicFrame>
    </p:spTree>
  </p:cSld>
  <p:clrMapOvr>
    <a:masterClrMapping/>
  </p:clrMapOvr>
  <p:transition spd="med">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852738"/>
            <a:ext cx="8785225" cy="1143000"/>
          </a:xfrm>
        </p:spPr>
        <p:txBody>
          <a:bodyPr>
            <a:normAutofit fontScale="90000"/>
          </a:bodyPr>
          <a:lstStyle/>
          <a:p>
            <a:pPr algn="ctr" eaLnBrk="1" hangingPunct="1">
              <a:defRPr/>
            </a:pPr>
            <a:r>
              <a:rPr lang="ru-RU" sz="4900" b="1" dirty="0" err="1" smtClean="0">
                <a:solidFill>
                  <a:schemeClr val="tx1"/>
                </a:solidFill>
                <a:latin typeface="Cambria" pitchFamily="18" charset="0"/>
              </a:rPr>
              <a:t>Психодіагностика</a:t>
            </a:r>
            <a:r>
              <a:rPr lang="ru-RU" sz="4900" b="1" dirty="0" smtClean="0">
                <a:solidFill>
                  <a:schemeClr val="tx1"/>
                </a:solidFill>
                <a:latin typeface="Cambria" pitchFamily="18" charset="0"/>
              </a:rPr>
              <a:t> як </a:t>
            </a:r>
            <a:r>
              <a:rPr lang="ru-RU" sz="5300" b="1" dirty="0" smtClean="0">
                <a:solidFill>
                  <a:srgbClr val="002060"/>
                </a:solidFill>
                <a:latin typeface="Cambria" pitchFamily="18" charset="0"/>
              </a:rPr>
              <a:t>практична </a:t>
            </a:r>
            <a:r>
              <a:rPr lang="ru-RU" sz="5300" b="1" dirty="0" err="1" smtClean="0">
                <a:solidFill>
                  <a:srgbClr val="002060"/>
                </a:solidFill>
                <a:latin typeface="Cambria" pitchFamily="18" charset="0"/>
              </a:rPr>
              <a:t>діяльність</a:t>
            </a:r>
            <a:endParaRPr lang="ru-RU" sz="5300" b="1" dirty="0">
              <a:solidFill>
                <a:srgbClr val="002060"/>
              </a:solidFill>
              <a:latin typeface="Cambria" pitchFamily="18" charset="0"/>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68313" y="1484313"/>
            <a:ext cx="8424862" cy="4824412"/>
          </a:xfrm>
        </p:spPr>
        <p:txBody>
          <a:bodyPr/>
          <a:lstStyle/>
          <a:p>
            <a:pPr algn="ctr" eaLnBrk="1" hangingPunct="1"/>
            <a:r>
              <a:rPr lang="ru-RU" altLang="ru-RU" sz="4000" b="1" smtClean="0">
                <a:solidFill>
                  <a:schemeClr val="tx1"/>
                </a:solidFill>
                <a:latin typeface="Cambria" panose="02040503050406030204" pitchFamily="18" charset="0"/>
              </a:rPr>
              <a:t>Мета лекції</a:t>
            </a: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smtClean="0">
                <a:solidFill>
                  <a:schemeClr val="tx1"/>
                </a:solidFill>
                <a:latin typeface="Cambria" panose="02040503050406030204" pitchFamily="18" charset="0"/>
              </a:rPr>
              <a:t>розкрити поняття психодіагностики як наукової та практичної дисципліни</a:t>
            </a:r>
            <a:r>
              <a:rPr lang="ru-RU" altLang="ru-RU" smtClean="0">
                <a:solidFill>
                  <a:schemeClr val="tx1"/>
                </a:solidFill>
              </a:rPr>
              <a:t/>
            </a:r>
            <a:br>
              <a:rPr lang="ru-RU" altLang="ru-RU" smtClean="0">
                <a:solidFill>
                  <a:schemeClr val="tx1"/>
                </a:solidFill>
              </a:rPr>
            </a:br>
            <a:endParaRPr lang="ru-RU" altLang="ru-RU" smtClean="0">
              <a:solidFill>
                <a:schemeClr val="tx1"/>
              </a:solidFill>
            </a:endParaRPr>
          </a:p>
        </p:txBody>
      </p:sp>
      <p:sp>
        <p:nvSpPr>
          <p:cNvPr id="4099" name="Стрелка вниз 2"/>
          <p:cNvSpPr>
            <a:spLocks noChangeArrowheads="1"/>
          </p:cNvSpPr>
          <p:nvPr/>
        </p:nvSpPr>
        <p:spPr bwMode="auto">
          <a:xfrm>
            <a:off x="4211638" y="2565400"/>
            <a:ext cx="720725" cy="1150938"/>
          </a:xfrm>
          <a:prstGeom prst="downArrow">
            <a:avLst>
              <a:gd name="adj1" fmla="val 50000"/>
              <a:gd name="adj2" fmla="val 49904"/>
            </a:avLst>
          </a:prstGeom>
          <a:solidFill>
            <a:srgbClr val="E2BCB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3276600" y="1196975"/>
            <a:ext cx="5616575" cy="4895850"/>
          </a:xfrm>
        </p:spPr>
        <p:txBody>
          <a:bodyPr/>
          <a:lstStyle/>
          <a:p>
            <a:pPr algn="r" eaLnBrk="1" hangingPunct="1"/>
            <a:r>
              <a:rPr lang="ru-RU" altLang="ru-RU" b="0" smtClean="0">
                <a:latin typeface="Cambria" panose="02040503050406030204" pitchFamily="18" charset="0"/>
              </a:rPr>
              <a:t>    </a:t>
            </a:r>
            <a:r>
              <a:rPr lang="ru-RU" altLang="ru-RU" sz="2800" smtClean="0">
                <a:latin typeface="Cambria" panose="02040503050406030204" pitchFamily="18" charset="0"/>
              </a:rPr>
              <a:t>Друге визначення поняття  «психодіагностика» </a:t>
            </a:r>
            <a:r>
              <a:rPr lang="ru-RU" altLang="ru-RU" sz="2800" b="0" smtClean="0">
                <a:latin typeface="Cambria" panose="02040503050406030204" pitchFamily="18" charset="0"/>
              </a:rPr>
              <a:t>вказує на специфічну сферу діяльності психолога, що пов’язана з практичною постановкою психологічного діагнозу. Тут вирішуються не стільки теоретичні, скільки суто практичні питання, що належать до організації та  проведення психодіагностики. </a:t>
            </a:r>
          </a:p>
        </p:txBody>
      </p:sp>
      <p:pic>
        <p:nvPicPr>
          <p:cNvPr id="22531" name="Picture 2" descr="http://enpsy.narod.ru/src/pict/te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76475"/>
            <a:ext cx="28575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323850" y="836613"/>
            <a:ext cx="4608513" cy="5626100"/>
          </a:xfrm>
        </p:spPr>
        <p:txBody>
          <a:bodyPr/>
          <a:lstStyle/>
          <a:p>
            <a:pPr eaLnBrk="1" hangingPunct="1"/>
            <a:endParaRPr lang="ru-RU" altLang="ru-RU" smtClean="0"/>
          </a:p>
          <a:p>
            <a:pPr eaLnBrk="1" hangingPunct="1"/>
            <a:r>
              <a:rPr lang="ru-RU" altLang="ru-RU" sz="2600" b="0" smtClean="0">
                <a:latin typeface="Cambria" panose="02040503050406030204" pitchFamily="18" charset="0"/>
              </a:rPr>
              <a:t>1. </a:t>
            </a:r>
            <a:r>
              <a:rPr lang="ru-RU" altLang="ru-RU" sz="2800" b="0" smtClean="0">
                <a:latin typeface="Cambria" panose="02040503050406030204" pitchFamily="18" charset="0"/>
              </a:rPr>
              <a:t>Визначення  професійних вимог до психолога як до психодіагноста;</a:t>
            </a:r>
          </a:p>
          <a:p>
            <a:pPr eaLnBrk="1" hangingPunct="1"/>
            <a:r>
              <a:rPr lang="ru-RU" altLang="ru-RU" sz="2800" b="0" smtClean="0">
                <a:latin typeface="Cambria" panose="02040503050406030204" pitchFamily="18" charset="0"/>
              </a:rPr>
              <a:t>2. Встановлення переліку знань, вмінь та навичок, які він повинен мати для  того, щоб успішно виконувати свою роботу</a:t>
            </a:r>
          </a:p>
          <a:p>
            <a:pPr eaLnBrk="1" hangingPunct="1"/>
            <a:endParaRPr lang="ru-RU" altLang="ru-RU" smtClean="0"/>
          </a:p>
        </p:txBody>
      </p:sp>
      <p:sp>
        <p:nvSpPr>
          <p:cNvPr id="23555" name="Прямоугольник 3"/>
          <p:cNvSpPr>
            <a:spLocks noChangeArrowheads="1"/>
          </p:cNvSpPr>
          <p:nvPr/>
        </p:nvSpPr>
        <p:spPr bwMode="auto">
          <a:xfrm>
            <a:off x="468313" y="188913"/>
            <a:ext cx="3581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a:solidFill>
                  <a:srgbClr val="E2BCBC"/>
                </a:solidFill>
                <a:latin typeface="Cambria" panose="02040503050406030204" pitchFamily="18" charset="0"/>
              </a:rPr>
              <a:t>Вона містить у собі:</a:t>
            </a:r>
          </a:p>
        </p:txBody>
      </p:sp>
      <p:pic>
        <p:nvPicPr>
          <p:cNvPr id="43010" name="Picture 2" descr="http://m2.ru/images/6458/blogs/56513/11032404.jpg"/>
          <p:cNvPicPr>
            <a:picLocks noChangeAspect="1" noChangeArrowheads="1"/>
          </p:cNvPicPr>
          <p:nvPr/>
        </p:nvPicPr>
        <p:blipFill>
          <a:blip r:embed="rId2" cstate="print"/>
          <a:srcRect/>
          <a:stretch>
            <a:fillRect/>
          </a:stretch>
        </p:blipFill>
        <p:spPr bwMode="auto">
          <a:xfrm>
            <a:off x="5148064" y="1628800"/>
            <a:ext cx="3456384" cy="3744416"/>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a:xfrm>
            <a:off x="179388" y="1412875"/>
            <a:ext cx="4824412" cy="4953000"/>
          </a:xfrm>
        </p:spPr>
        <p:txBody>
          <a:bodyPr/>
          <a:lstStyle/>
          <a:p>
            <a:pPr eaLnBrk="1" hangingPunct="1"/>
            <a:r>
              <a:rPr lang="ru-RU" altLang="ru-RU" sz="3000" b="0" smtClean="0">
                <a:latin typeface="Cambria" panose="02040503050406030204" pitchFamily="18" charset="0"/>
              </a:rPr>
              <a:t>3. З’ясування мінімуму практичних умов, дотримання яких є  гарантією того, що психолог дійсно успішно та професійно оволодів тим або іншим методом психодіагностики</a:t>
            </a:r>
          </a:p>
          <a:p>
            <a:pPr eaLnBrk="1" hangingPunct="1"/>
            <a:endParaRPr lang="ru-RU" altLang="ru-RU" smtClean="0"/>
          </a:p>
          <a:p>
            <a:pPr eaLnBrk="1" hangingPunct="1"/>
            <a:endParaRPr lang="ru-RU" altLang="ru-RU" smtClean="0"/>
          </a:p>
        </p:txBody>
      </p:sp>
      <p:pic>
        <p:nvPicPr>
          <p:cNvPr id="64514" name="Picture 2" descr="http://www.person-p.com/news/full/news-2011-09-19-5.jpg"/>
          <p:cNvPicPr>
            <a:picLocks noChangeAspect="1" noChangeArrowheads="1"/>
          </p:cNvPicPr>
          <p:nvPr/>
        </p:nvPicPr>
        <p:blipFill>
          <a:blip r:embed="rId2" cstate="print"/>
          <a:srcRect/>
          <a:stretch>
            <a:fillRect/>
          </a:stretch>
        </p:blipFill>
        <p:spPr bwMode="auto">
          <a:xfrm>
            <a:off x="4860032" y="1628800"/>
            <a:ext cx="3973860" cy="3231654"/>
          </a:xfrm>
          <a:prstGeom prst="rect">
            <a:avLst/>
          </a:prstGeom>
          <a:ln>
            <a:noFill/>
          </a:ln>
          <a:effectLst>
            <a:softEdge rad="112500"/>
          </a:effectLst>
        </p:spPr>
      </p:pic>
    </p:spTree>
  </p:cSld>
  <p:clrMapOvr>
    <a:masterClrMapping/>
  </p:clrMapOvr>
  <p:transition spd="med">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a:xfrm>
            <a:off x="250825" y="2420938"/>
            <a:ext cx="8497888" cy="1871662"/>
          </a:xfrm>
        </p:spPr>
        <p:txBody>
          <a:bodyPr/>
          <a:lstStyle/>
          <a:p>
            <a:pPr algn="ctr" eaLnBrk="1" hangingPunct="1"/>
            <a:r>
              <a:rPr lang="ru-RU" altLang="ru-RU" sz="3000" b="0" smtClean="0">
                <a:latin typeface="Cambria" panose="02040503050406030204" pitchFamily="18" charset="0"/>
              </a:rPr>
              <a:t>4. Розробка програм, засобів та методів практичної підготовки психолога в галузі психодіагностики, а також оцінки його компетентності в цій галузі</a:t>
            </a:r>
            <a:endParaRPr lang="ru-RU" altLang="ru-RU" sz="3000" i="1" smtClean="0">
              <a:latin typeface="Cambria" panose="02040503050406030204" pitchFamily="18" charset="0"/>
            </a:endParaRPr>
          </a:p>
        </p:txBody>
      </p:sp>
    </p:spTree>
  </p:cSld>
  <p:clrMapOvr>
    <a:masterClrMapping/>
  </p:clrMapOvr>
  <p:transition spd="med">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1052513"/>
            <a:ext cx="8229600" cy="1417637"/>
          </a:xfrm>
        </p:spPr>
        <p:txBody>
          <a:bodyPr>
            <a:normAutofit fontScale="90000"/>
          </a:bodyPr>
          <a:lstStyle/>
          <a:p>
            <a:pPr algn="r" eaLnBrk="1" hangingPunct="1">
              <a:defRPr/>
            </a:pPr>
            <a:r>
              <a:rPr lang="ru-RU" b="1" dirty="0" err="1" smtClean="0">
                <a:solidFill>
                  <a:schemeClr val="tx1"/>
                </a:solidFill>
                <a:latin typeface="Cambria" pitchFamily="18" charset="0"/>
              </a:rPr>
              <a:t>Виділяють</a:t>
            </a:r>
            <a:r>
              <a:rPr lang="ru-RU" b="1" dirty="0" smtClean="0">
                <a:solidFill>
                  <a:schemeClr val="tx1"/>
                </a:solidFill>
                <a:latin typeface="Cambria" pitchFamily="18" charset="0"/>
              </a:rPr>
              <a:t> 2 </a:t>
            </a:r>
            <a:r>
              <a:rPr lang="ru-RU" b="1" dirty="0" err="1" smtClean="0">
                <a:solidFill>
                  <a:schemeClr val="tx1"/>
                </a:solidFill>
                <a:latin typeface="Cambria" pitchFamily="18" charset="0"/>
              </a:rPr>
              <a:t>основні</a:t>
            </a:r>
            <a:r>
              <a:rPr lang="ru-RU" b="1" dirty="0" smtClean="0">
                <a:solidFill>
                  <a:schemeClr val="tx1"/>
                </a:solidFill>
                <a:latin typeface="Cambria" pitchFamily="18" charset="0"/>
              </a:rPr>
              <a:t> </a:t>
            </a:r>
            <a:r>
              <a:rPr lang="ru-RU" b="1" dirty="0" err="1" smtClean="0">
                <a:solidFill>
                  <a:schemeClr val="tx1"/>
                </a:solidFill>
                <a:latin typeface="Cambria" pitchFamily="18" charset="0"/>
              </a:rPr>
              <a:t>психодіагностичні</a:t>
            </a:r>
            <a:r>
              <a:rPr lang="ru-RU" b="1" dirty="0" smtClean="0">
                <a:solidFill>
                  <a:schemeClr val="tx1"/>
                </a:solidFill>
                <a:latin typeface="Cambria" pitchFamily="18" charset="0"/>
              </a:rPr>
              <a:t> </a:t>
            </a:r>
            <a:r>
              <a:rPr lang="ru-RU" b="1" dirty="0" err="1" smtClean="0">
                <a:solidFill>
                  <a:schemeClr val="tx1"/>
                </a:solidFill>
                <a:latin typeface="Cambria" pitchFamily="18" charset="0"/>
              </a:rPr>
              <a:t>ситуації</a:t>
            </a:r>
            <a:r>
              <a:rPr lang="ru-RU" b="1" dirty="0" smtClean="0">
                <a:solidFill>
                  <a:schemeClr val="tx1"/>
                </a:solidFill>
                <a:latin typeface="Cambria" pitchFamily="18" charset="0"/>
              </a:rPr>
              <a:t>:</a:t>
            </a:r>
            <a:br>
              <a:rPr lang="ru-RU" b="1" dirty="0" smtClean="0">
                <a:solidFill>
                  <a:schemeClr val="tx1"/>
                </a:solidFill>
                <a:latin typeface="Cambria" pitchFamily="18" charset="0"/>
              </a:rPr>
            </a:br>
            <a:endParaRPr lang="ru-RU" b="1" dirty="0">
              <a:solidFill>
                <a:schemeClr val="tx1"/>
              </a:solidFill>
              <a:latin typeface="Cambria" pitchFamily="18" charset="0"/>
            </a:endParaRPr>
          </a:p>
        </p:txBody>
      </p:sp>
      <p:sp>
        <p:nvSpPr>
          <p:cNvPr id="26627" name="Содержимое 2"/>
          <p:cNvSpPr>
            <a:spLocks noGrp="1"/>
          </p:cNvSpPr>
          <p:nvPr>
            <p:ph idx="1"/>
          </p:nvPr>
        </p:nvSpPr>
        <p:spPr>
          <a:xfrm>
            <a:off x="0" y="3573463"/>
            <a:ext cx="6732588" cy="2781300"/>
          </a:xfrm>
        </p:spPr>
        <p:txBody>
          <a:bodyPr/>
          <a:lstStyle/>
          <a:p>
            <a:pPr eaLnBrk="1" hangingPunct="1"/>
            <a:r>
              <a:rPr lang="ru-RU" altLang="ru-RU" i="1" smtClean="0">
                <a:latin typeface="Cambria" panose="02040503050406030204" pitchFamily="18" charset="0"/>
              </a:rPr>
              <a:t>     </a:t>
            </a:r>
            <a:r>
              <a:rPr lang="ru-RU" altLang="ru-RU" sz="2800" i="1" smtClean="0">
                <a:latin typeface="Cambria" panose="02040503050406030204" pitchFamily="18" charset="0"/>
              </a:rPr>
              <a:t>Ситуація клієнта </a:t>
            </a:r>
            <a:r>
              <a:rPr lang="ru-RU" altLang="ru-RU" sz="2800" b="0" smtClean="0">
                <a:latin typeface="Cambria" panose="02040503050406030204" pitchFamily="18" charset="0"/>
              </a:rPr>
              <a:t>– коли людина сама звертається до психолога за допомогою, наприклад, за консультацією (Телефон Довіри, Центри психологічної консультації, тощо)</a:t>
            </a:r>
          </a:p>
          <a:p>
            <a:pPr eaLnBrk="1" hangingPunct="1"/>
            <a:endParaRPr lang="ru-RU" altLang="ru-RU" smtClean="0"/>
          </a:p>
          <a:p>
            <a:pPr eaLnBrk="1" hangingPunct="1"/>
            <a:endParaRPr lang="ru-RU" altLang="ru-RU" smtClean="0"/>
          </a:p>
        </p:txBody>
      </p:sp>
      <p:pic>
        <p:nvPicPr>
          <p:cNvPr id="26628" name="Picture 2" descr="http://icons.iconarchive.com/icons/artua/dragon-soft/512/Us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133600"/>
            <a:ext cx="36639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p:cNvSpPr>
          <p:nvPr>
            <p:ph idx="1"/>
          </p:nvPr>
        </p:nvSpPr>
        <p:spPr>
          <a:xfrm>
            <a:off x="2916238" y="1268413"/>
            <a:ext cx="5846762" cy="4953000"/>
          </a:xfrm>
        </p:spPr>
        <p:txBody>
          <a:bodyPr/>
          <a:lstStyle/>
          <a:p>
            <a:pPr algn="r" eaLnBrk="1" hangingPunct="1"/>
            <a:r>
              <a:rPr lang="ru-RU" altLang="ru-RU" b="0" i="1" smtClean="0">
                <a:latin typeface="Cambria" panose="02040503050406030204" pitchFamily="18" charset="0"/>
              </a:rPr>
              <a:t>     </a:t>
            </a:r>
            <a:r>
              <a:rPr lang="ru-RU" altLang="ru-RU" sz="2800" i="1" smtClean="0">
                <a:latin typeface="Cambria" panose="02040503050406030204" pitchFamily="18" charset="0"/>
              </a:rPr>
              <a:t>Ситуація експертизи </a:t>
            </a:r>
            <a:r>
              <a:rPr lang="ru-RU" altLang="ru-RU" sz="2800" b="0" smtClean="0">
                <a:latin typeface="Cambria" panose="02040503050406030204" pitchFamily="18" charset="0"/>
              </a:rPr>
              <a:t>– коли до психолога звертається  адміністрація (наприклад, адміністрація лікарні, школи, суду, підприємства) за допомогою в диагностиці, наприклад, рівня психічного розвитку людини, причин відхиляючої поведінки підлітка, стану злочинця при здійсненні злочину, професійної придатності </a:t>
            </a:r>
          </a:p>
          <a:p>
            <a:pPr eaLnBrk="1" hangingPunct="1"/>
            <a:endParaRPr lang="ru-RU" altLang="ru-RU" smtClean="0"/>
          </a:p>
        </p:txBody>
      </p:sp>
      <p:pic>
        <p:nvPicPr>
          <p:cNvPr id="67586" name="Picture 2" descr="http://www.janvar-s.ru/siteimages/ekcpertiza/prochaya-ekspertiza.jpg"/>
          <p:cNvPicPr>
            <a:picLocks noChangeAspect="1" noChangeArrowheads="1"/>
          </p:cNvPicPr>
          <p:nvPr/>
        </p:nvPicPr>
        <p:blipFill>
          <a:blip r:embed="rId2" cstate="print"/>
          <a:srcRect/>
          <a:stretch>
            <a:fillRect/>
          </a:stretch>
        </p:blipFill>
        <p:spPr bwMode="auto">
          <a:xfrm>
            <a:off x="611560" y="1340768"/>
            <a:ext cx="2705100" cy="4095750"/>
          </a:xfrm>
          <a:prstGeom prst="rect">
            <a:avLst/>
          </a:prstGeom>
          <a:ln>
            <a:noFill/>
          </a:ln>
          <a:effectLst>
            <a:softEdge rad="112500"/>
          </a:effectLst>
        </p:spPr>
      </p:pic>
    </p:spTree>
  </p:cSld>
  <p:clrMapOvr>
    <a:masterClrMapping/>
  </p:clrMapOvr>
  <p:transition spd="med">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idx="1"/>
          </p:nvPr>
        </p:nvSpPr>
        <p:spPr>
          <a:xfrm>
            <a:off x="468313" y="1341438"/>
            <a:ext cx="8229600" cy="4391025"/>
          </a:xfrm>
        </p:spPr>
        <p:txBody>
          <a:bodyPr/>
          <a:lstStyle/>
          <a:p>
            <a:pPr algn="r" eaLnBrk="1" hangingPunct="1"/>
            <a:r>
              <a:rPr lang="ru-RU" altLang="ru-RU" smtClean="0"/>
              <a:t>     </a:t>
            </a:r>
            <a:r>
              <a:rPr lang="ru-RU" altLang="ru-RU" sz="2800" smtClean="0">
                <a:solidFill>
                  <a:srgbClr val="002060"/>
                </a:solidFill>
                <a:latin typeface="Cambria" panose="02040503050406030204" pitchFamily="18" charset="0"/>
              </a:rPr>
              <a:t>Ситуацію клієнта и ситуацію експертизи розрізняють за наступними ознаками: </a:t>
            </a:r>
          </a:p>
          <a:p>
            <a:pPr eaLnBrk="1" hangingPunct="1"/>
            <a:endParaRPr lang="ru-RU" altLang="ru-RU" sz="2800" smtClean="0">
              <a:latin typeface="Cambria" panose="02040503050406030204" pitchFamily="18" charset="0"/>
            </a:endParaRPr>
          </a:p>
          <a:p>
            <a:pPr eaLnBrk="1" hangingPunct="1"/>
            <a:r>
              <a:rPr lang="ru-RU" altLang="ru-RU" sz="2800" smtClean="0">
                <a:latin typeface="Cambria" panose="02040503050406030204" pitchFamily="18" charset="0"/>
              </a:rPr>
              <a:t> -  мотивація клієнта, готовність до співпраці;</a:t>
            </a:r>
          </a:p>
          <a:p>
            <a:pPr eaLnBrk="1" hangingPunct="1"/>
            <a:r>
              <a:rPr lang="ru-RU" altLang="ru-RU" sz="2800" b="0" smtClean="0">
                <a:latin typeface="Cambria" panose="02040503050406030204" pitchFamily="18" charset="0"/>
              </a:rPr>
              <a:t>     В ситуації СК клієнт сам звернувся за допомогою, він зацікавлений у вирішенні свого питання. </a:t>
            </a:r>
          </a:p>
          <a:p>
            <a:pPr eaLnBrk="1" hangingPunct="1"/>
            <a:r>
              <a:rPr lang="ru-RU" altLang="ru-RU" sz="2800" b="0" smtClean="0">
                <a:latin typeface="Cambria" panose="02040503050406030204" pitchFamily="18" charset="0"/>
              </a:rPr>
              <a:t>     В ситуації СЕ людина навмисно діагностується, тому сприймає цю ситуацію як іспит; </a:t>
            </a:r>
          </a:p>
        </p:txBody>
      </p:sp>
    </p:spTree>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0" y="1268413"/>
            <a:ext cx="6408738" cy="3502025"/>
          </a:xfrm>
        </p:spPr>
        <p:txBody>
          <a:bodyPr/>
          <a:lstStyle/>
          <a:p>
            <a:pPr eaLnBrk="1" hangingPunct="1"/>
            <a:r>
              <a:rPr lang="ru-RU" altLang="ru-RU" smtClean="0"/>
              <a:t>    </a:t>
            </a:r>
            <a:r>
              <a:rPr lang="ru-RU" altLang="ru-RU" sz="2800" smtClean="0">
                <a:latin typeface="Cambria" panose="02040503050406030204" pitchFamily="18" charset="0"/>
              </a:rPr>
              <a:t>Характер зворотного зв’язку із замовником (клієнтом  та адміністрацією)</a:t>
            </a:r>
          </a:p>
          <a:p>
            <a:pPr eaLnBrk="1" hangingPunct="1"/>
            <a:r>
              <a:rPr lang="ru-RU" altLang="ru-RU" sz="2800" b="0" smtClean="0">
                <a:latin typeface="Cambria" panose="02040503050406030204" pitchFamily="18" charset="0"/>
              </a:rPr>
              <a:t>    </a:t>
            </a:r>
            <a:r>
              <a:rPr lang="ru-RU" altLang="ru-RU" sz="3000" b="0" smtClean="0">
                <a:latin typeface="Cambria" panose="02040503050406030204" pitchFamily="18" charset="0"/>
              </a:rPr>
              <a:t>В ситуації СК відповідь  психолога може бути у вигляді консультації, психокорекції; </a:t>
            </a:r>
          </a:p>
          <a:p>
            <a:pPr eaLnBrk="1" hangingPunct="1"/>
            <a:r>
              <a:rPr lang="ru-RU" altLang="ru-RU" sz="3000" b="0" smtClean="0">
                <a:latin typeface="Cambria" panose="02040503050406030204" pitchFamily="18" charset="0"/>
              </a:rPr>
              <a:t>    В ситуації СЕ відповідь психолога частіше за все у вигляді  психологічного висновку для  прийняття адміністрацією рішення</a:t>
            </a:r>
          </a:p>
          <a:p>
            <a:pPr eaLnBrk="1" hangingPunct="1"/>
            <a:endParaRPr lang="ru-RU" altLang="ru-RU" smtClean="0"/>
          </a:p>
          <a:p>
            <a:pPr eaLnBrk="1" hangingPunct="1"/>
            <a:endParaRPr lang="ru-RU" altLang="ru-RU" smtClean="0"/>
          </a:p>
        </p:txBody>
      </p:sp>
      <p:pic>
        <p:nvPicPr>
          <p:cNvPr id="29699" name="Picture 2" descr="http://iblog.milliyet.com.tr/imgroot/blogv7/Blog333/2011/09/12/48/190900-3-4-a041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2175" y="1268413"/>
            <a:ext cx="3171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250825" y="2997200"/>
            <a:ext cx="8658225" cy="1143000"/>
          </a:xfrm>
        </p:spPr>
        <p:txBody>
          <a:bodyPr/>
          <a:lstStyle/>
          <a:p>
            <a:pPr algn="ctr" eaLnBrk="1" hangingPunct="1"/>
            <a:r>
              <a:rPr lang="ru-RU" altLang="ru-RU" sz="4400" b="1" smtClean="0">
                <a:solidFill>
                  <a:schemeClr val="tx1"/>
                </a:solidFill>
                <a:latin typeface="Cambria" panose="02040503050406030204" pitchFamily="18" charset="0"/>
              </a:rPr>
              <a:t>Варіанти використання психодіагностичних даних </a:t>
            </a:r>
            <a:r>
              <a:rPr lang="ru-RU" altLang="ru-RU" sz="4400" smtClean="0">
                <a:solidFill>
                  <a:schemeClr val="tx1"/>
                </a:solidFill>
                <a:latin typeface="Cambria" panose="02040503050406030204" pitchFamily="18" charset="0"/>
              </a:rPr>
              <a:t/>
            </a:r>
            <a:br>
              <a:rPr lang="ru-RU" altLang="ru-RU" sz="4400" smtClean="0">
                <a:solidFill>
                  <a:schemeClr val="tx1"/>
                </a:solidFill>
                <a:latin typeface="Cambria" panose="02040503050406030204" pitchFamily="18" charset="0"/>
              </a:rPr>
            </a:br>
            <a:endParaRPr lang="ru-RU" altLang="ru-RU" sz="4400" smtClean="0">
              <a:solidFill>
                <a:schemeClr val="tx1"/>
              </a:solidFill>
              <a:latin typeface="Cambria" panose="02040503050406030204" pitchFamily="18" charset="0"/>
            </a:endParaRPr>
          </a:p>
        </p:txBody>
      </p:sp>
    </p:spTree>
  </p:cSld>
  <p:clrMapOvr>
    <a:masterClrMapping/>
  </p:clrMapOvr>
  <p:transition spd="med">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16238" y="1125538"/>
            <a:ext cx="5903912" cy="4895850"/>
          </a:xfrm>
        </p:spPr>
        <p:txBody>
          <a:bodyPr>
            <a:noAutofit/>
          </a:bodyPr>
          <a:lstStyle/>
          <a:p>
            <a:pPr marL="514350" indent="-514350" algn="r" eaLnBrk="1" hangingPunct="1">
              <a:defRPr/>
            </a:pPr>
            <a:r>
              <a:rPr lang="ru-RU" sz="2800" b="0" dirty="0" smtClean="0">
                <a:latin typeface="Cambria" pitchFamily="18" charset="0"/>
              </a:rPr>
              <a:t>1. </a:t>
            </a:r>
            <a:r>
              <a:rPr lang="ru-RU" sz="2800" b="0" dirty="0" err="1" smtClean="0">
                <a:latin typeface="Cambria" pitchFamily="18" charset="0"/>
              </a:rPr>
              <a:t>Дані</a:t>
            </a:r>
            <a:r>
              <a:rPr lang="ru-RU" sz="2800" b="0" dirty="0" smtClean="0">
                <a:latin typeface="Cambria" pitchFamily="18" charset="0"/>
              </a:rPr>
              <a:t> </a:t>
            </a:r>
            <a:r>
              <a:rPr lang="ru-RU" sz="2800" b="0" dirty="0" err="1" smtClean="0">
                <a:latin typeface="Cambria" pitchFamily="18" charset="0"/>
              </a:rPr>
              <a:t>використовуються</a:t>
            </a:r>
            <a:r>
              <a:rPr lang="ru-RU" sz="2800" b="0" dirty="0" smtClean="0">
                <a:latin typeface="Cambria" pitchFamily="18" charset="0"/>
              </a:rPr>
              <a:t> </a:t>
            </a:r>
            <a:r>
              <a:rPr lang="ru-RU" sz="2800" b="0" dirty="0" err="1" smtClean="0">
                <a:latin typeface="Cambria" pitchFamily="18" charset="0"/>
              </a:rPr>
              <a:t>фахівцем</a:t>
            </a:r>
            <a:r>
              <a:rPr lang="ru-RU" sz="2800" b="0" dirty="0" smtClean="0">
                <a:latin typeface="Cambria" pitchFamily="18" charset="0"/>
              </a:rPr>
              <a:t> </a:t>
            </a:r>
            <a:r>
              <a:rPr lang="ru-RU" sz="2800" b="0" dirty="0" err="1" smtClean="0">
                <a:latin typeface="Cambria" pitchFamily="18" charset="0"/>
              </a:rPr>
              <a:t>суміжником</a:t>
            </a:r>
            <a:r>
              <a:rPr lang="ru-RU" sz="2800" b="0" dirty="0" smtClean="0">
                <a:latin typeface="Cambria" pitchFamily="18" charset="0"/>
              </a:rPr>
              <a:t> для </a:t>
            </a:r>
            <a:r>
              <a:rPr lang="ru-RU" sz="2800" b="0" dirty="0">
                <a:latin typeface="Cambria" pitchFamily="18" charset="0"/>
              </a:rPr>
              <a:t>постановки </a:t>
            </a:r>
            <a:r>
              <a:rPr lang="ru-RU" sz="2800" b="0" dirty="0" err="1" smtClean="0">
                <a:latin typeface="Cambria" pitchFamily="18" charset="0"/>
              </a:rPr>
              <a:t>непсихологічного</a:t>
            </a:r>
            <a:r>
              <a:rPr lang="ru-RU" sz="2800" b="0" dirty="0" smtClean="0">
                <a:latin typeface="Cambria" pitchFamily="18" charset="0"/>
              </a:rPr>
              <a:t> </a:t>
            </a:r>
            <a:r>
              <a:rPr lang="ru-RU" sz="2800" b="0" dirty="0" err="1" smtClean="0">
                <a:latin typeface="Cambria" pitchFamily="18" charset="0"/>
              </a:rPr>
              <a:t>діагнозу</a:t>
            </a:r>
            <a:r>
              <a:rPr lang="ru-RU" sz="2800" b="0" dirty="0" smtClean="0">
                <a:latin typeface="Cambria" pitchFamily="18" charset="0"/>
              </a:rPr>
              <a:t> </a:t>
            </a:r>
            <a:r>
              <a:rPr lang="ru-RU" sz="2800" b="0" dirty="0" err="1" smtClean="0">
                <a:latin typeface="Cambria" pitchFamily="18" charset="0"/>
              </a:rPr>
              <a:t>або</a:t>
            </a:r>
            <a:r>
              <a:rPr lang="ru-RU" sz="2800" b="0" dirty="0" smtClean="0">
                <a:latin typeface="Cambria" pitchFamily="18" charset="0"/>
              </a:rPr>
              <a:t> </a:t>
            </a:r>
            <a:r>
              <a:rPr lang="ru-RU" sz="2800" b="0" dirty="0" err="1" smtClean="0">
                <a:latin typeface="Cambria" pitchFamily="18" charset="0"/>
              </a:rPr>
              <a:t>формулювання</a:t>
            </a:r>
            <a:r>
              <a:rPr lang="ru-RU" sz="2800" b="0" dirty="0" smtClean="0">
                <a:latin typeface="Cambria" pitchFamily="18" charset="0"/>
              </a:rPr>
              <a:t> </a:t>
            </a:r>
            <a:r>
              <a:rPr lang="ru-RU" sz="2800" b="0" dirty="0" err="1" smtClean="0">
                <a:latin typeface="Cambria" pitchFamily="18" charset="0"/>
              </a:rPr>
              <a:t>адміністративного</a:t>
            </a:r>
            <a:r>
              <a:rPr lang="ru-RU" sz="2800" b="0" dirty="0" smtClean="0">
                <a:latin typeface="Cambria" pitchFamily="18" charset="0"/>
              </a:rPr>
              <a:t> </a:t>
            </a:r>
            <a:r>
              <a:rPr lang="ru-RU" sz="2800" b="0" dirty="0" err="1" smtClean="0">
                <a:latin typeface="Cambria" pitchFamily="18" charset="0"/>
              </a:rPr>
              <a:t>рішення</a:t>
            </a:r>
            <a:r>
              <a:rPr lang="ru-RU" sz="2800" b="0" dirty="0" smtClean="0">
                <a:latin typeface="Cambria" pitchFamily="18" charset="0"/>
              </a:rPr>
              <a:t> (</a:t>
            </a:r>
            <a:r>
              <a:rPr lang="ru-RU" sz="2800" b="0" dirty="0" err="1" smtClean="0">
                <a:latin typeface="Cambria" pitchFamily="18" charset="0"/>
              </a:rPr>
              <a:t>Наприклад</a:t>
            </a:r>
            <a:r>
              <a:rPr lang="ru-RU" sz="2800" b="0" dirty="0" smtClean="0">
                <a:latin typeface="Cambria" pitchFamily="18" charset="0"/>
              </a:rPr>
              <a:t>, в </a:t>
            </a:r>
            <a:r>
              <a:rPr lang="ru-RU" sz="2800" b="0" dirty="0" err="1" smtClean="0">
                <a:latin typeface="Cambria" pitchFamily="18" charset="0"/>
              </a:rPr>
              <a:t>медицині</a:t>
            </a:r>
            <a:r>
              <a:rPr lang="ru-RU" sz="2800" b="0" dirty="0" smtClean="0">
                <a:latin typeface="Cambria" pitchFamily="18" charset="0"/>
              </a:rPr>
              <a:t>, </a:t>
            </a:r>
            <a:r>
              <a:rPr lang="ru-RU" sz="2800" b="0" dirty="0" err="1" smtClean="0">
                <a:latin typeface="Cambria" pitchFamily="18" charset="0"/>
              </a:rPr>
              <a:t>суді</a:t>
            </a:r>
            <a:r>
              <a:rPr lang="ru-RU" sz="2800" b="0" dirty="0" smtClean="0">
                <a:latin typeface="Cambria" pitchFamily="18" charset="0"/>
              </a:rPr>
              <a:t>, </a:t>
            </a:r>
            <a:r>
              <a:rPr lang="ru-RU" sz="2800" b="0" dirty="0">
                <a:latin typeface="Cambria" pitchFamily="18" charset="0"/>
              </a:rPr>
              <a:t>проф. </a:t>
            </a:r>
            <a:r>
              <a:rPr lang="ru-RU" sz="2800" b="0" dirty="0" err="1" smtClean="0">
                <a:latin typeface="Cambria" pitchFamily="18" charset="0"/>
              </a:rPr>
              <a:t>відборі</a:t>
            </a:r>
            <a:r>
              <a:rPr lang="ru-RU" sz="2800" b="0" dirty="0" smtClean="0">
                <a:latin typeface="Cambria" pitchFamily="18" charset="0"/>
              </a:rPr>
              <a:t> психолог </a:t>
            </a:r>
            <a:r>
              <a:rPr lang="ru-RU" sz="2800" b="0" dirty="0" err="1" smtClean="0">
                <a:latin typeface="Cambria" pitchFamily="18" charset="0"/>
              </a:rPr>
              <a:t>надає</a:t>
            </a:r>
            <a:r>
              <a:rPr lang="ru-RU" sz="2800" b="0" dirty="0" smtClean="0">
                <a:latin typeface="Cambria" pitchFamily="18" charset="0"/>
              </a:rPr>
              <a:t> </a:t>
            </a:r>
            <a:r>
              <a:rPr lang="ru-RU" sz="2800" b="0" dirty="0" err="1" smtClean="0">
                <a:latin typeface="Cambria" pitchFamily="18" charset="0"/>
              </a:rPr>
              <a:t>висновок</a:t>
            </a:r>
            <a:r>
              <a:rPr lang="ru-RU" sz="2800" b="0" dirty="0" smtClean="0">
                <a:latin typeface="Cambria" pitchFamily="18" charset="0"/>
              </a:rPr>
              <a:t> про </a:t>
            </a:r>
            <a:r>
              <a:rPr lang="ru-RU" sz="2800" b="0" dirty="0" err="1" smtClean="0">
                <a:latin typeface="Cambria" pitchFamily="18" charset="0"/>
              </a:rPr>
              <a:t>ступінь</a:t>
            </a:r>
            <a:r>
              <a:rPr lang="ru-RU" sz="2800" b="0" dirty="0" smtClean="0">
                <a:latin typeface="Cambria" pitchFamily="18" charset="0"/>
              </a:rPr>
              <a:t> </a:t>
            </a:r>
            <a:r>
              <a:rPr lang="ru-RU" sz="2800" b="0" dirty="0" err="1" smtClean="0">
                <a:latin typeface="Cambria" pitchFamily="18" charset="0"/>
              </a:rPr>
              <a:t>виразності</a:t>
            </a:r>
            <a:r>
              <a:rPr lang="ru-RU" sz="2800" b="0" dirty="0" smtClean="0">
                <a:latin typeface="Cambria" pitchFamily="18" charset="0"/>
              </a:rPr>
              <a:t> тих </a:t>
            </a:r>
            <a:r>
              <a:rPr lang="ru-RU" sz="2800" b="0" dirty="0" err="1" smtClean="0">
                <a:latin typeface="Cambria" pitchFamily="18" charset="0"/>
              </a:rPr>
              <a:t>чи</a:t>
            </a:r>
            <a:r>
              <a:rPr lang="ru-RU" sz="2800" b="0" dirty="0" smtClean="0">
                <a:latin typeface="Cambria" pitchFamily="18" charset="0"/>
              </a:rPr>
              <a:t> </a:t>
            </a:r>
            <a:r>
              <a:rPr lang="ru-RU" sz="2800" b="0" dirty="0" err="1" smtClean="0">
                <a:latin typeface="Cambria" pitchFamily="18" charset="0"/>
              </a:rPr>
              <a:t>інших</a:t>
            </a:r>
            <a:r>
              <a:rPr lang="ru-RU" sz="2800" b="0" dirty="0" smtClean="0">
                <a:latin typeface="Cambria" pitchFamily="18" charset="0"/>
              </a:rPr>
              <a:t> </a:t>
            </a:r>
            <a:r>
              <a:rPr lang="ru-RU" sz="2800" b="0" dirty="0" err="1" smtClean="0">
                <a:latin typeface="Cambria" pitchFamily="18" charset="0"/>
              </a:rPr>
              <a:t>властивостей</a:t>
            </a:r>
            <a:r>
              <a:rPr lang="ru-RU" sz="2800" b="0" dirty="0" smtClean="0">
                <a:latin typeface="Cambria" pitchFamily="18" charset="0"/>
              </a:rPr>
              <a:t>, а </a:t>
            </a:r>
            <a:r>
              <a:rPr lang="ru-RU" sz="2800" b="0" dirty="0" err="1" smtClean="0">
                <a:latin typeface="Cambria" pitchFamily="18" charset="0"/>
              </a:rPr>
              <a:t>рішення</a:t>
            </a:r>
            <a:r>
              <a:rPr lang="ru-RU" sz="2800" b="0" dirty="0" smtClean="0">
                <a:latin typeface="Cambria" pitchFamily="18" charset="0"/>
              </a:rPr>
              <a:t> </a:t>
            </a:r>
            <a:r>
              <a:rPr lang="ru-RU" sz="2800" b="0" dirty="0" err="1" smtClean="0">
                <a:latin typeface="Cambria" pitchFamily="18" charset="0"/>
              </a:rPr>
              <a:t>приймають</a:t>
            </a:r>
            <a:r>
              <a:rPr lang="ru-RU" sz="2800" b="0" dirty="0" smtClean="0">
                <a:latin typeface="Cambria" pitchFamily="18" charset="0"/>
              </a:rPr>
              <a:t> </a:t>
            </a:r>
            <a:r>
              <a:rPr lang="ru-RU" sz="2800" b="0" dirty="0" err="1" smtClean="0">
                <a:latin typeface="Cambria" pitchFamily="18" charset="0"/>
              </a:rPr>
              <a:t>інші</a:t>
            </a:r>
            <a:r>
              <a:rPr lang="ru-RU" sz="2800" b="0" dirty="0" smtClean="0">
                <a:latin typeface="Cambria" pitchFamily="18" charset="0"/>
              </a:rPr>
              <a:t> особи)</a:t>
            </a:r>
            <a:endParaRPr lang="ru-RU" sz="2800" dirty="0"/>
          </a:p>
          <a:p>
            <a:pPr algn="r" eaLnBrk="1" hangingPunct="1">
              <a:defRPr/>
            </a:pPr>
            <a:endParaRPr lang="ru-RU" sz="2800" dirty="0"/>
          </a:p>
        </p:txBody>
      </p:sp>
      <p:pic>
        <p:nvPicPr>
          <p:cNvPr id="31747" name="Picture 2" descr="http://3.bp.blogspot.com/_f9SzqVVXa9g/S-CnsyzhkrI/AAAAAAAAACs/3NrAdPyUNlk/s1600/Fotolia_3383914_X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05038"/>
            <a:ext cx="4095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7772400" cy="533400"/>
          </a:xfrm>
        </p:spPr>
        <p:txBody>
          <a:bodyPr>
            <a:normAutofit fontScale="90000"/>
          </a:bodyPr>
          <a:lstStyle/>
          <a:p>
            <a:pPr eaLnBrk="1" hangingPunct="1">
              <a:defRPr/>
            </a:pPr>
            <a:r>
              <a:rPr lang="ru-RU" sz="4000" b="1" dirty="0" smtClean="0">
                <a:solidFill>
                  <a:srgbClr val="E2BCBC"/>
                </a:solidFill>
                <a:latin typeface="Cambria" pitchFamily="18" charset="0"/>
              </a:rPr>
              <a:t>План </a:t>
            </a:r>
            <a:r>
              <a:rPr lang="ru-RU" sz="4000" b="1" dirty="0" err="1" smtClean="0">
                <a:solidFill>
                  <a:srgbClr val="E2BCBC"/>
                </a:solidFill>
                <a:latin typeface="Cambria" pitchFamily="18" charset="0"/>
              </a:rPr>
              <a:t>лекції</a:t>
            </a:r>
            <a:r>
              <a:rPr lang="ru-RU" sz="4000" b="1" dirty="0" smtClean="0">
                <a:solidFill>
                  <a:srgbClr val="E2BCBC"/>
                </a:solidFill>
                <a:latin typeface="Cambria" pitchFamily="18" charset="0"/>
              </a:rPr>
              <a:t>:</a:t>
            </a:r>
            <a:r>
              <a:rPr lang="ru-RU" dirty="0" smtClean="0"/>
              <a:t/>
            </a:r>
            <a:br>
              <a:rPr lang="ru-RU" dirty="0" smtClean="0"/>
            </a:br>
            <a:endParaRPr lang="ru-RU" dirty="0"/>
          </a:p>
        </p:txBody>
      </p:sp>
      <p:sp>
        <p:nvSpPr>
          <p:cNvPr id="5123" name="Содержимое 2"/>
          <p:cNvSpPr>
            <a:spLocks noGrp="1"/>
          </p:cNvSpPr>
          <p:nvPr>
            <p:ph idx="1"/>
          </p:nvPr>
        </p:nvSpPr>
        <p:spPr>
          <a:xfrm>
            <a:off x="500063" y="1357313"/>
            <a:ext cx="8229600" cy="4525962"/>
          </a:xfrm>
        </p:spPr>
        <p:txBody>
          <a:bodyPr/>
          <a:lstStyle/>
          <a:p>
            <a:pPr marL="514350" indent="-514350" eaLnBrk="1" hangingPunct="1"/>
            <a:r>
              <a:rPr lang="ru-RU" altLang="ru-RU" sz="2600" smtClean="0">
                <a:latin typeface="Cambria" panose="02040503050406030204" pitchFamily="18" charset="0"/>
              </a:rPr>
              <a:t>1. Поняття психодіагностики (ПД);</a:t>
            </a:r>
          </a:p>
          <a:p>
            <a:pPr marL="514350" indent="-514350" eaLnBrk="1" hangingPunct="1"/>
            <a:r>
              <a:rPr lang="ru-RU" altLang="ru-RU" sz="2600" smtClean="0">
                <a:latin typeface="Cambria" panose="02040503050406030204" pitchFamily="18" charset="0"/>
              </a:rPr>
              <a:t>2. ПД як наукова дисципліна;</a:t>
            </a:r>
          </a:p>
          <a:p>
            <a:pPr marL="514350" indent="-514350" eaLnBrk="1" hangingPunct="1"/>
            <a:r>
              <a:rPr lang="ru-RU" altLang="ru-RU" sz="2600" smtClean="0">
                <a:latin typeface="Cambria" panose="02040503050406030204" pitchFamily="18" charset="0"/>
              </a:rPr>
              <a:t>3. Номотетичний та ідеографічний підходи в ПД;</a:t>
            </a:r>
          </a:p>
          <a:p>
            <a:pPr marL="514350" indent="-514350" eaLnBrk="1" hangingPunct="1"/>
            <a:r>
              <a:rPr lang="ru-RU" altLang="ru-RU" sz="2600" smtClean="0">
                <a:latin typeface="Cambria" panose="02040503050406030204" pitchFamily="18" charset="0"/>
              </a:rPr>
              <a:t>4. ПД як практична дисципліна;</a:t>
            </a:r>
          </a:p>
          <a:p>
            <a:pPr marL="514350" indent="-514350" eaLnBrk="1" hangingPunct="1"/>
            <a:r>
              <a:rPr lang="ru-RU" altLang="ru-RU" sz="2600" smtClean="0">
                <a:latin typeface="Cambria" panose="02040503050406030204" pitchFamily="18" charset="0"/>
              </a:rPr>
              <a:t>5. Структура ПД;</a:t>
            </a:r>
          </a:p>
          <a:p>
            <a:pPr marL="514350" indent="-514350" eaLnBrk="1" hangingPunct="1"/>
            <a:r>
              <a:rPr lang="ru-RU" altLang="ru-RU" sz="2600" smtClean="0">
                <a:latin typeface="Cambria" panose="02040503050406030204" pitchFamily="18" charset="0"/>
              </a:rPr>
              <a:t>6. Місце ПД в системі психологічного знання;</a:t>
            </a:r>
          </a:p>
          <a:p>
            <a:pPr marL="514350" indent="-514350" eaLnBrk="1" hangingPunct="1"/>
            <a:r>
              <a:rPr lang="ru-RU" altLang="ru-RU" sz="2600" smtClean="0">
                <a:latin typeface="Cambria" panose="02040503050406030204" pitchFamily="18" charset="0"/>
              </a:rPr>
              <a:t>7. Поняття психологічного діагнозу;</a:t>
            </a:r>
          </a:p>
          <a:p>
            <a:pPr marL="514350" indent="-514350" eaLnBrk="1" hangingPunct="1"/>
            <a:r>
              <a:rPr lang="ru-RU" altLang="ru-RU" sz="2600" smtClean="0">
                <a:latin typeface="Cambria" panose="02040503050406030204" pitchFamily="18" charset="0"/>
              </a:rPr>
              <a:t>8. Області практичного використання результатів психодіагностичної роботи</a:t>
            </a:r>
          </a:p>
          <a:p>
            <a:pPr marL="514350" indent="-514350" eaLnBrk="1" hangingPunct="1"/>
            <a:endParaRPr lang="ru-RU" altLang="ru-RU" smtClean="0"/>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a:xfrm>
            <a:off x="468313" y="1196975"/>
            <a:ext cx="4330700" cy="4953000"/>
          </a:xfrm>
        </p:spPr>
        <p:txBody>
          <a:bodyPr/>
          <a:lstStyle/>
          <a:p>
            <a:pPr eaLnBrk="1" hangingPunct="1"/>
            <a:r>
              <a:rPr lang="ru-RU" altLang="ru-RU" sz="2600" b="0" smtClean="0">
                <a:latin typeface="Cambria" panose="02040503050406030204" pitchFamily="18" charset="0"/>
              </a:rPr>
              <a:t>2. Дані використовуються психодіагностом для постановки психологічного діагнозу, хоча втручання в  ситуацію досліджуваного здійснюється  фахівцем іншого профілю (Наприклад, шкільна неуспішність)</a:t>
            </a:r>
          </a:p>
          <a:p>
            <a:pPr eaLnBrk="1" hangingPunct="1"/>
            <a:endParaRPr lang="ru-RU" altLang="ru-RU" sz="2600" smtClean="0"/>
          </a:p>
        </p:txBody>
      </p:sp>
      <p:pic>
        <p:nvPicPr>
          <p:cNvPr id="69634" name="Picture 2" descr="http://img0.liveinternet.ru/images/attach/c/1/74/795/74795694_2270477_839.jpg"/>
          <p:cNvPicPr>
            <a:picLocks noChangeAspect="1" noChangeArrowheads="1"/>
          </p:cNvPicPr>
          <p:nvPr/>
        </p:nvPicPr>
        <p:blipFill>
          <a:blip r:embed="rId2" cstate="print"/>
          <a:srcRect/>
          <a:stretch>
            <a:fillRect/>
          </a:stretch>
        </p:blipFill>
        <p:spPr bwMode="auto">
          <a:xfrm>
            <a:off x="5004048" y="1556792"/>
            <a:ext cx="3193554" cy="4095750"/>
          </a:xfrm>
          <a:prstGeom prst="rect">
            <a:avLst/>
          </a:prstGeom>
          <a:ln>
            <a:noFill/>
          </a:ln>
          <a:effectLst>
            <a:softEdge rad="112500"/>
          </a:effectLst>
        </p:spPr>
      </p:pic>
    </p:spTree>
  </p:cSld>
  <p:clrMapOvr>
    <a:masterClrMapping/>
  </p:clrMapOvr>
  <p:transition spd="med">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4716463" y="981075"/>
            <a:ext cx="4197350" cy="5111750"/>
          </a:xfrm>
        </p:spPr>
        <p:txBody>
          <a:bodyPr/>
          <a:lstStyle/>
          <a:p>
            <a:pPr eaLnBrk="1" hangingPunct="1"/>
            <a:r>
              <a:rPr lang="ru-RU" altLang="ru-RU" b="0" smtClean="0">
                <a:latin typeface="Cambria" panose="02040503050406030204" pitchFamily="18" charset="0"/>
              </a:rPr>
              <a:t>3. Психологічний діагноз є необхідним для самостійної роботи з  клієнтом. </a:t>
            </a:r>
          </a:p>
          <a:p>
            <a:pPr eaLnBrk="1" hangingPunct="1"/>
            <a:r>
              <a:rPr lang="ru-RU" altLang="ru-RU" b="0" smtClean="0">
                <a:latin typeface="Cambria" panose="02040503050406030204" pitchFamily="18" charset="0"/>
              </a:rPr>
              <a:t>     Від якості психодіагностики залежить 90 % успіху; відомості, що отримані психодіагностом, будуть використовуватись клієнтом з метою  саморозвитку або в інших цілях </a:t>
            </a:r>
          </a:p>
          <a:p>
            <a:pPr eaLnBrk="1" hangingPunct="1"/>
            <a:endParaRPr lang="ru-RU" altLang="ru-RU" sz="2200" smtClean="0"/>
          </a:p>
        </p:txBody>
      </p:sp>
      <p:pic>
        <p:nvPicPr>
          <p:cNvPr id="33795" name="Picture 2" descr="http://ebmedia.eventbrite.com/s3-build/images/70182/18329050473/1/log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412875"/>
            <a:ext cx="45243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2"/>
          <p:cNvSpPr>
            <a:spLocks noGrp="1"/>
          </p:cNvSpPr>
          <p:nvPr>
            <p:ph idx="1"/>
          </p:nvPr>
        </p:nvSpPr>
        <p:spPr>
          <a:xfrm>
            <a:off x="395288" y="1268413"/>
            <a:ext cx="8305800" cy="5195887"/>
          </a:xfrm>
        </p:spPr>
        <p:txBody>
          <a:bodyPr/>
          <a:lstStyle/>
          <a:p>
            <a:pPr algn="ctr" eaLnBrk="1" hangingPunct="1"/>
            <a:r>
              <a:rPr lang="ru-RU" altLang="ru-RU" sz="2800" b="0" smtClean="0">
                <a:latin typeface="Cambria" panose="02040503050406030204" pitchFamily="18" charset="0"/>
              </a:rPr>
              <a:t>4. Дані використовуються психологом для постановки психологічного діагнозу для розробки шляхів психологічного впливу</a:t>
            </a:r>
          </a:p>
          <a:p>
            <a:pPr eaLnBrk="1" hangingPunct="1"/>
            <a:endParaRPr lang="ru-RU" altLang="ru-RU" b="0" smtClean="0">
              <a:latin typeface="Cambria" panose="02040503050406030204" pitchFamily="18" charset="0"/>
            </a:endParaRPr>
          </a:p>
          <a:p>
            <a:pPr eaLnBrk="1" hangingPunct="1"/>
            <a:endParaRPr lang="ru-RU" altLang="ru-RU" b="0" smtClean="0">
              <a:latin typeface="Cambria" panose="02040503050406030204" pitchFamily="18" charset="0"/>
            </a:endParaRPr>
          </a:p>
          <a:p>
            <a:pPr eaLnBrk="1" hangingPunct="1"/>
            <a:endParaRPr lang="ru-RU" altLang="ru-RU" b="0" smtClean="0">
              <a:latin typeface="Cambria" panose="02040503050406030204" pitchFamily="18" charset="0"/>
            </a:endParaRPr>
          </a:p>
          <a:p>
            <a:pPr eaLnBrk="1" hangingPunct="1"/>
            <a:endParaRPr lang="ru-RU" altLang="ru-RU" b="0" smtClean="0">
              <a:latin typeface="Cambria" panose="02040503050406030204" pitchFamily="18" charset="0"/>
            </a:endParaRPr>
          </a:p>
          <a:p>
            <a:pPr algn="ctr" eaLnBrk="1" hangingPunct="1"/>
            <a:endParaRPr lang="ru-RU" altLang="ru-RU" b="0" smtClean="0">
              <a:latin typeface="Cambria" panose="02040503050406030204" pitchFamily="18" charset="0"/>
            </a:endParaRPr>
          </a:p>
          <a:p>
            <a:pPr algn="ctr" eaLnBrk="1" hangingPunct="1"/>
            <a:r>
              <a:rPr lang="ru-RU" altLang="ru-RU" sz="2800" b="0" smtClean="0">
                <a:latin typeface="Cambria" panose="02040503050406030204" pitchFamily="18" charset="0"/>
              </a:rPr>
              <a:t>    </a:t>
            </a:r>
          </a:p>
          <a:p>
            <a:pPr eaLnBrk="1" hangingPunct="1"/>
            <a:endParaRPr lang="ru-RU" altLang="ru-RU" smtClean="0"/>
          </a:p>
        </p:txBody>
      </p:sp>
      <p:pic>
        <p:nvPicPr>
          <p:cNvPr id="34819" name="Picture 2" descr="http://www.samdar.ru/wp-content/uploads/2009/09/influenc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9050" y="2420938"/>
            <a:ext cx="45593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p:txBody>
          <a:bodyPr/>
          <a:lstStyle/>
          <a:p>
            <a:pPr algn="ctr" eaLnBrk="1" hangingPunct="1"/>
            <a:r>
              <a:rPr lang="ru-RU" altLang="ru-RU" sz="3200" b="0" smtClean="0">
                <a:latin typeface="Cambria" panose="02040503050406030204" pitchFamily="18" charset="0"/>
              </a:rPr>
              <a:t>Обидва комплекса питань  — </a:t>
            </a:r>
            <a:r>
              <a:rPr lang="ru-RU" altLang="ru-RU" sz="3200" smtClean="0">
                <a:latin typeface="Cambria" panose="02040503050406030204" pitchFamily="18" charset="0"/>
              </a:rPr>
              <a:t>теоретичні та</a:t>
            </a:r>
            <a:r>
              <a:rPr lang="ru-RU" altLang="ru-RU" sz="3200" b="0" smtClean="0">
                <a:latin typeface="Cambria" panose="02040503050406030204" pitchFamily="18" charset="0"/>
              </a:rPr>
              <a:t> </a:t>
            </a:r>
            <a:r>
              <a:rPr lang="ru-RU" altLang="ru-RU" sz="3200" smtClean="0">
                <a:latin typeface="Cambria" panose="02040503050406030204" pitchFamily="18" charset="0"/>
              </a:rPr>
              <a:t>практичні </a:t>
            </a:r>
            <a:r>
              <a:rPr lang="ru-RU" altLang="ru-RU" sz="3200" b="0" smtClean="0">
                <a:latin typeface="Cambria" panose="02040503050406030204" pitchFamily="18" charset="0"/>
              </a:rPr>
              <a:t>—взаємопов’язані. </a:t>
            </a:r>
          </a:p>
          <a:p>
            <a:pPr algn="ctr" eaLnBrk="1" hangingPunct="1"/>
            <a:r>
              <a:rPr lang="ru-RU" altLang="ru-RU" sz="3200" b="0" smtClean="0">
                <a:latin typeface="Cambria" panose="02040503050406030204" pitchFamily="18" charset="0"/>
              </a:rPr>
              <a:t>Для того, щоб бути фахівцем високої  кваліфікації в цій сфері, психолог повинен  добре володіти як  науковими,   так  і  практичними основами психодіагностики</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187450" y="333375"/>
            <a:ext cx="2663825" cy="533400"/>
          </a:xfrm>
        </p:spPr>
        <p:txBody>
          <a:bodyPr/>
          <a:lstStyle/>
          <a:p>
            <a:pPr eaLnBrk="1" hangingPunct="1"/>
            <a:r>
              <a:rPr lang="ru-RU" altLang="ru-RU" b="1" smtClean="0">
                <a:solidFill>
                  <a:srgbClr val="E2BCBC"/>
                </a:solidFill>
                <a:latin typeface="Cambria" panose="02040503050406030204" pitchFamily="18" charset="0"/>
              </a:rPr>
              <a:t>Завдання</a:t>
            </a:r>
          </a:p>
        </p:txBody>
      </p:sp>
      <p:sp>
        <p:nvSpPr>
          <p:cNvPr id="36867" name="Содержимое 2"/>
          <p:cNvSpPr>
            <a:spLocks noGrp="1"/>
          </p:cNvSpPr>
          <p:nvPr>
            <p:ph idx="1"/>
          </p:nvPr>
        </p:nvSpPr>
        <p:spPr>
          <a:xfrm>
            <a:off x="323850" y="1412875"/>
            <a:ext cx="8305800" cy="4953000"/>
          </a:xfrm>
        </p:spPr>
        <p:txBody>
          <a:bodyPr/>
          <a:lstStyle/>
          <a:p>
            <a:pPr eaLnBrk="1" hangingPunct="1">
              <a:lnSpc>
                <a:spcPct val="90000"/>
              </a:lnSpc>
            </a:pPr>
            <a:r>
              <a:rPr lang="ru-RU" altLang="ru-RU" sz="2600" b="0" smtClean="0">
                <a:latin typeface="Cambria" panose="02040503050406030204" pitchFamily="18" charset="0"/>
              </a:rPr>
              <a:t>1. </a:t>
            </a:r>
            <a:r>
              <a:rPr lang="ru-RU" altLang="ru-RU" sz="2800" b="0" smtClean="0">
                <a:latin typeface="Cambria" panose="02040503050406030204" pitchFamily="18" charset="0"/>
              </a:rPr>
              <a:t>Встановлення наявності у людини тієї чи іншої психологічної  властивості або особливості поведінки;</a:t>
            </a:r>
          </a:p>
          <a:p>
            <a:pPr eaLnBrk="1" hangingPunct="1">
              <a:lnSpc>
                <a:spcPct val="90000"/>
              </a:lnSpc>
            </a:pPr>
            <a:r>
              <a:rPr lang="ru-RU" altLang="ru-RU" sz="2800" b="0" smtClean="0">
                <a:latin typeface="Cambria" panose="02040503050406030204" pitchFamily="18" charset="0"/>
              </a:rPr>
              <a:t>2. Визначення ступеня розвинутості даної властивості, її вираження у певних кількісних та якісних показниках;</a:t>
            </a:r>
          </a:p>
          <a:p>
            <a:pPr eaLnBrk="1" hangingPunct="1">
              <a:lnSpc>
                <a:spcPct val="90000"/>
              </a:lnSpc>
            </a:pPr>
            <a:r>
              <a:rPr lang="ru-RU" altLang="ru-RU" sz="2800" b="0" smtClean="0">
                <a:latin typeface="Cambria" panose="02040503050406030204" pitchFamily="18" charset="0"/>
              </a:rPr>
              <a:t>3. Описання психологічних та поведінкових особливостей людини у тих випадках, коли це необхідно;</a:t>
            </a:r>
          </a:p>
          <a:p>
            <a:pPr eaLnBrk="1" hangingPunct="1">
              <a:lnSpc>
                <a:spcPct val="90000"/>
              </a:lnSpc>
            </a:pPr>
            <a:r>
              <a:rPr lang="ru-RU" altLang="ru-RU" sz="2800" b="0" smtClean="0">
                <a:latin typeface="Cambria" panose="02040503050406030204" pitchFamily="18" charset="0"/>
              </a:rPr>
              <a:t>4. Порівняння ступеня розвинутості властивостей, що вивчаються, у різних людей</a:t>
            </a:r>
          </a:p>
          <a:p>
            <a:pPr eaLnBrk="1" hangingPunct="1">
              <a:lnSpc>
                <a:spcPct val="90000"/>
              </a:lnSpc>
            </a:pPr>
            <a:endParaRPr lang="ru-RU" altLang="ru-RU" smtClean="0"/>
          </a:p>
        </p:txBody>
      </p:sp>
    </p:spTree>
  </p:cSld>
  <p:clrMapOvr>
    <a:masterClrMapping/>
  </p:clrMapOvr>
  <p:transition spd="med">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643188"/>
            <a:ext cx="8229600" cy="1143000"/>
          </a:xfrm>
        </p:spPr>
        <p:txBody>
          <a:bodyPr/>
          <a:lstStyle/>
          <a:p>
            <a:pPr algn="ctr" eaLnBrk="1" hangingPunct="1">
              <a:defRPr/>
            </a:pPr>
            <a:r>
              <a:rPr lang="ru-RU" sz="4400" b="1" dirty="0">
                <a:solidFill>
                  <a:schemeClr val="accent4"/>
                </a:solidFill>
                <a:latin typeface="Cambria" pitchFamily="18" charset="0"/>
              </a:rPr>
              <a:t>Структура </a:t>
            </a:r>
            <a:r>
              <a:rPr lang="ru-RU" sz="4400" b="1" dirty="0" err="1" smtClean="0">
                <a:solidFill>
                  <a:schemeClr val="accent4"/>
                </a:solidFill>
                <a:latin typeface="Cambria" pitchFamily="18" charset="0"/>
              </a:rPr>
              <a:t>психодіагностики</a:t>
            </a:r>
            <a:endParaRPr lang="ru-RU" sz="4400" dirty="0">
              <a:solidFill>
                <a:schemeClr val="accent4"/>
              </a:solidFill>
              <a:latin typeface="Cambria" pitchFamily="18" charset="0"/>
            </a:endParaRPr>
          </a:p>
        </p:txBody>
      </p:sp>
    </p:spTree>
  </p:cSld>
  <p:clrMapOvr>
    <a:masterClrMapping/>
  </p:clrMapOvr>
  <p:transition spd="med">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rot="17843970">
            <a:off x="-204788" y="3186113"/>
            <a:ext cx="4968875" cy="533400"/>
          </a:xfrm>
        </p:spPr>
        <p:txBody>
          <a:bodyPr/>
          <a:lstStyle/>
          <a:p>
            <a:pPr eaLnBrk="1" hangingPunct="1"/>
            <a:r>
              <a:rPr lang="ru-RU" altLang="ru-RU" sz="4400" smtClean="0">
                <a:solidFill>
                  <a:srgbClr val="C00000"/>
                </a:solidFill>
                <a:latin typeface="Cambria" panose="02040503050406030204" pitchFamily="18" charset="0"/>
              </a:rPr>
              <a:t>Психодиагностика</a:t>
            </a:r>
          </a:p>
        </p:txBody>
      </p:sp>
      <p:graphicFrame>
        <p:nvGraphicFramePr>
          <p:cNvPr id="5" name="Схема 4"/>
          <p:cNvGraphicFramePr/>
          <p:nvPr/>
        </p:nvGraphicFramePr>
        <p:xfrm>
          <a:off x="1524000" y="1052736"/>
          <a:ext cx="6096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323850" y="1412875"/>
            <a:ext cx="8229600" cy="4083050"/>
          </a:xfrm>
        </p:spPr>
        <p:txBody>
          <a:bodyPr/>
          <a:lstStyle/>
          <a:p>
            <a:pPr eaLnBrk="1" hangingPunct="1"/>
            <a:r>
              <a:rPr lang="ru-RU" altLang="ru-RU" sz="2800" b="0" smtClean="0">
                <a:latin typeface="Cambria" panose="02040503050406030204" pitchFamily="18" charset="0"/>
              </a:rPr>
              <a:t>    </a:t>
            </a:r>
            <a:r>
              <a:rPr lang="ru-RU" altLang="ru-RU" sz="2800" i="1" smtClean="0">
                <a:latin typeface="Cambria" panose="02040503050406030204" pitchFamily="18" charset="0"/>
              </a:rPr>
              <a:t>Освітня психодіагностика </a:t>
            </a:r>
            <a:r>
              <a:rPr lang="ru-RU" altLang="ru-RU" sz="2800" b="0" smtClean="0">
                <a:latin typeface="Cambria" panose="02040503050406030204" pitchFamily="18" charset="0"/>
              </a:rPr>
              <a:t>- не тільки   широко застосовує різноманітні  психологічні методики, до цієї галузі мають бути віднесені ті  тести, які створено у відповідності до психометричних вимог, але вони призначені не для оцінки здібностей або рис особистості, а для вимірювання успішності засвоення навчального матеріалу  (тести успішності); </a:t>
            </a:r>
          </a:p>
        </p:txBody>
      </p:sp>
    </p:spTree>
  </p:cSld>
  <p:clrMapOvr>
    <a:masterClrMapping/>
  </p:clrMapOvr>
  <p:transition spd="med">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idx="1"/>
          </p:nvPr>
        </p:nvSpPr>
        <p:spPr>
          <a:xfrm>
            <a:off x="323850" y="1844675"/>
            <a:ext cx="7920038" cy="3313113"/>
          </a:xfrm>
        </p:spPr>
        <p:txBody>
          <a:bodyPr/>
          <a:lstStyle/>
          <a:p>
            <a:pPr algn="ctr" eaLnBrk="1" hangingPunct="1"/>
            <a:r>
              <a:rPr lang="ru-RU" altLang="ru-RU" b="0" smtClean="0">
                <a:latin typeface="Cambria" panose="02040503050406030204" pitchFamily="18" charset="0"/>
              </a:rPr>
              <a:t>     </a:t>
            </a:r>
            <a:r>
              <a:rPr lang="ru-RU" altLang="ru-RU" sz="2800" i="1" smtClean="0">
                <a:latin typeface="Cambria" panose="02040503050406030204" pitchFamily="18" charset="0"/>
              </a:rPr>
              <a:t>Клінічна психодіагностика </a:t>
            </a:r>
            <a:r>
              <a:rPr lang="ru-RU" altLang="ru-RU" sz="2800" b="0" smtClean="0">
                <a:latin typeface="Cambria" panose="02040503050406030204" pitchFamily="18" charset="0"/>
              </a:rPr>
              <a:t>спрямована на вивчення індивідуально-психологічних особливостей хворого  (структурно-динамичні особливості особистості, ставлення до хвороби, механізми психологічного захисту тощо)</a:t>
            </a:r>
          </a:p>
          <a:p>
            <a:pPr eaLnBrk="1" hangingPunct="1"/>
            <a:r>
              <a:rPr lang="ru-RU" altLang="ru-RU" b="0" smtClean="0">
                <a:latin typeface="Cambria" panose="02040503050406030204" pitchFamily="18" charset="0"/>
              </a:rPr>
              <a:t>    </a:t>
            </a:r>
          </a:p>
        </p:txBody>
      </p:sp>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2"/>
          <p:cNvSpPr>
            <a:spLocks noGrp="1"/>
          </p:cNvSpPr>
          <p:nvPr>
            <p:ph idx="1"/>
          </p:nvPr>
        </p:nvSpPr>
        <p:spPr>
          <a:xfrm>
            <a:off x="323850" y="1557338"/>
            <a:ext cx="8496300" cy="2592387"/>
          </a:xfrm>
        </p:spPr>
        <p:txBody>
          <a:bodyPr/>
          <a:lstStyle/>
          <a:p>
            <a:pPr eaLnBrk="1" hangingPunct="1"/>
            <a:r>
              <a:rPr lang="ru-RU" altLang="ru-RU" b="0" smtClean="0"/>
              <a:t>    </a:t>
            </a:r>
            <a:r>
              <a:rPr lang="ru-RU" altLang="ru-RU" sz="2800" b="0" smtClean="0">
                <a:latin typeface="Cambria" panose="02040503050406030204" pitchFamily="18" charset="0"/>
              </a:rPr>
              <a:t>Крім цих галузей слід виокремити  </a:t>
            </a:r>
            <a:r>
              <a:rPr lang="ru-RU" altLang="ru-RU" sz="2800" i="1" smtClean="0">
                <a:latin typeface="Cambria" panose="02040503050406030204" pitchFamily="18" charset="0"/>
              </a:rPr>
              <a:t>професійну психодіагностику</a:t>
            </a:r>
            <a:r>
              <a:rPr lang="ru-RU" altLang="ru-RU" sz="2800" b="0" smtClean="0">
                <a:latin typeface="Cambria" panose="02040503050406030204" pitchFamily="18" charset="0"/>
              </a:rPr>
              <a:t>, оскільки профорієнтація та профвідбір неможливі без використання та розвитку діагностичних методик </a:t>
            </a:r>
          </a:p>
          <a:p>
            <a:pPr eaLnBrk="1" hangingPunct="1"/>
            <a:endParaRPr lang="ru-RU" altLang="ru-RU" b="0" smtClean="0"/>
          </a:p>
          <a:p>
            <a:pPr eaLnBrk="1" hangingPunct="1"/>
            <a:endParaRPr lang="ru-RU" altLang="ru-RU" b="0" smtClean="0"/>
          </a:p>
        </p:txBody>
      </p:sp>
      <p:pic>
        <p:nvPicPr>
          <p:cNvPr id="41987" name="Picture 2" descr="http://im4-tub-ru.yandex.net/i?id=158008506-35-72&amp;n=2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1896">
            <a:off x="4833938" y="3584575"/>
            <a:ext cx="35417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0" y="1268413"/>
            <a:ext cx="6084888" cy="2854325"/>
          </a:xfrm>
        </p:spPr>
        <p:txBody>
          <a:bodyPr/>
          <a:lstStyle/>
          <a:p>
            <a:pPr eaLnBrk="1" hangingPunct="1"/>
            <a:r>
              <a:rPr lang="ru-RU" altLang="ru-RU" sz="2800" smtClean="0"/>
              <a:t>    </a:t>
            </a:r>
            <a:r>
              <a:rPr lang="ru-RU" altLang="ru-RU" sz="3000" smtClean="0">
                <a:latin typeface="Cambria" panose="02040503050406030204" pitchFamily="18" charset="0"/>
              </a:rPr>
              <a:t>Психологічна діагностика </a:t>
            </a:r>
            <a:r>
              <a:rPr lang="ru-RU" altLang="ru-RU" sz="3000" b="0" smtClean="0">
                <a:latin typeface="Cambria" panose="02040503050406030204" pitchFamily="18" charset="0"/>
              </a:rPr>
              <a:t>як галузь психологічного знання, призначена для вимірювання, оцінки та аналізу індивідуально-психологічних та психофізіологічних особливостей людини, а також для виявлення відмінностей між групами людей, що поєднані за певною ознакою</a:t>
            </a:r>
          </a:p>
          <a:p>
            <a:pPr eaLnBrk="1" hangingPunct="1"/>
            <a:endParaRPr lang="ru-RU" altLang="ru-RU" smtClean="0"/>
          </a:p>
        </p:txBody>
      </p:sp>
      <p:pic>
        <p:nvPicPr>
          <p:cNvPr id="57346" name="Picture 2" descr="http://sluhi.com.ua/images/news/689-11082125383594.jpg"/>
          <p:cNvPicPr>
            <a:picLocks noChangeAspect="1" noChangeArrowheads="1"/>
          </p:cNvPicPr>
          <p:nvPr/>
        </p:nvPicPr>
        <p:blipFill>
          <a:blip r:embed="rId2" cstate="print"/>
          <a:srcRect/>
          <a:stretch>
            <a:fillRect/>
          </a:stretch>
        </p:blipFill>
        <p:spPr bwMode="auto">
          <a:xfrm>
            <a:off x="6300192" y="1844824"/>
            <a:ext cx="2383622" cy="2996952"/>
          </a:xfrm>
          <a:prstGeom prst="rect">
            <a:avLst/>
          </a:prstGeom>
          <a:noFill/>
          <a:scene3d>
            <a:camera prst="perspectiveLeft"/>
            <a:lightRig rig="threePt" dir="t"/>
          </a:scene3d>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179388" y="3068638"/>
            <a:ext cx="8964612" cy="1143000"/>
          </a:xfrm>
        </p:spPr>
        <p:txBody>
          <a:bodyPr/>
          <a:lstStyle/>
          <a:p>
            <a:pPr algn="ctr" eaLnBrk="1" hangingPunct="1"/>
            <a:r>
              <a:rPr lang="ru-RU" altLang="ru-RU" sz="4000" b="1" i="1" smtClean="0">
                <a:solidFill>
                  <a:schemeClr val="tx1"/>
                </a:solidFill>
                <a:latin typeface="Cambria" panose="02040503050406030204" pitchFamily="18" charset="0"/>
              </a:rPr>
              <a:t>Місце психодіагностики в системі психологічного знання</a:t>
            </a:r>
            <a:r>
              <a:rPr lang="ru-RU" altLang="ru-RU" sz="4400" b="1" smtClean="0">
                <a:solidFill>
                  <a:schemeClr val="tx1"/>
                </a:solidFill>
                <a:latin typeface="Cambria" panose="02040503050406030204" pitchFamily="18" charset="0"/>
              </a:rPr>
              <a:t/>
            </a:r>
            <a:br>
              <a:rPr lang="ru-RU" altLang="ru-RU" sz="4400" b="1" smtClean="0">
                <a:solidFill>
                  <a:schemeClr val="tx1"/>
                </a:solidFill>
                <a:latin typeface="Cambria" panose="02040503050406030204" pitchFamily="18" charset="0"/>
              </a:rPr>
            </a:br>
            <a:endParaRPr lang="ru-RU" altLang="ru-RU" sz="4400" b="1" smtClean="0">
              <a:solidFill>
                <a:schemeClr val="tx1"/>
              </a:solidFill>
              <a:latin typeface="Cambria" panose="02040503050406030204" pitchFamily="18" charset="0"/>
            </a:endParaRPr>
          </a:p>
        </p:txBody>
      </p:sp>
    </p:spTree>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Содержимое 2"/>
          <p:cNvSpPr>
            <a:spLocks noGrp="1"/>
          </p:cNvSpPr>
          <p:nvPr>
            <p:ph idx="1"/>
          </p:nvPr>
        </p:nvSpPr>
        <p:spPr>
          <a:xfrm>
            <a:off x="179388" y="1268413"/>
            <a:ext cx="8964612" cy="5054600"/>
          </a:xfrm>
        </p:spPr>
        <p:txBody>
          <a:bodyPr/>
          <a:lstStyle/>
          <a:p>
            <a:pPr eaLnBrk="1" hangingPunct="1"/>
            <a:r>
              <a:rPr lang="ru-RU" altLang="ru-RU" sz="2800" u="sng" smtClean="0">
                <a:latin typeface="Cambria" panose="02040503050406030204" pitchFamily="18" charset="0"/>
              </a:rPr>
              <a:t>Фундаментальна психологія</a:t>
            </a:r>
            <a:r>
              <a:rPr lang="ru-RU" altLang="ru-RU" sz="2800" b="0" smtClean="0">
                <a:latin typeface="Cambria" panose="02040503050406030204" pitchFamily="18" charset="0"/>
              </a:rPr>
              <a:t> (вивчає загальні  закономірності функціонування та розвитку психіки);</a:t>
            </a:r>
          </a:p>
          <a:p>
            <a:pPr eaLnBrk="1" hangingPunct="1"/>
            <a:r>
              <a:rPr lang="ru-RU" altLang="ru-RU" sz="2800" u="sng" smtClean="0">
                <a:latin typeface="Cambria" panose="02040503050406030204" pitchFamily="18" charset="0"/>
              </a:rPr>
              <a:t>Прикладна психологія </a:t>
            </a:r>
            <a:r>
              <a:rPr lang="ru-RU" altLang="ru-RU" sz="2800" b="0" smtClean="0">
                <a:latin typeface="Cambria" panose="02040503050406030204" pitchFamily="18" charset="0"/>
              </a:rPr>
              <a:t>(вивчає специфічні закономірності психічної діяльності у конкретних умовах);</a:t>
            </a:r>
          </a:p>
          <a:p>
            <a:pPr eaLnBrk="1" hangingPunct="1"/>
            <a:r>
              <a:rPr lang="ru-RU" altLang="ru-RU" sz="2800" u="sng" smtClean="0">
                <a:latin typeface="Cambria" panose="02040503050406030204" pitchFamily="18" charset="0"/>
              </a:rPr>
              <a:t>Практична психологія</a:t>
            </a:r>
            <a:r>
              <a:rPr lang="ru-RU" altLang="ru-RU" sz="2800" b="0" smtClean="0">
                <a:latin typeface="Cambria" panose="02040503050406030204" pitchFamily="18" charset="0"/>
              </a:rPr>
              <a:t> (вирішує на науковій основі  завдання, що виникають в реальному житті та діяльності людей) вона відрізняється наявністю прямого контакту з реальним об</a:t>
            </a:r>
            <a:r>
              <a:rPr lang="uk-UA" altLang="ru-RU" b="0" smtClean="0"/>
              <a:t>’є</a:t>
            </a:r>
            <a:r>
              <a:rPr lang="ru-RU" altLang="ru-RU" sz="2800" b="0" smtClean="0">
                <a:latin typeface="Cambria" panose="02040503050406030204" pitchFamily="18" charset="0"/>
              </a:rPr>
              <a:t>ктом практичної діяльності</a:t>
            </a:r>
          </a:p>
          <a:p>
            <a:pPr eaLnBrk="1" hangingPunct="1"/>
            <a:endParaRPr lang="ru-RU" altLang="ru-RU" smtClean="0"/>
          </a:p>
        </p:txBody>
      </p:sp>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bwMode="auto">
          <a:xfrm>
            <a:off x="250825" y="836613"/>
            <a:ext cx="8208963" cy="4941887"/>
          </a:xfrm>
          <a:prstGeom prst="cloud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endParaRPr lang="ru-RU">
              <a:solidFill>
                <a:schemeClr val="tx1"/>
              </a:solidFill>
              <a:latin typeface="Arial" charset="0"/>
            </a:endParaRPr>
          </a:p>
        </p:txBody>
      </p:sp>
      <p:sp>
        <p:nvSpPr>
          <p:cNvPr id="45059" name="Содержимое 2"/>
          <p:cNvSpPr>
            <a:spLocks noGrp="1"/>
          </p:cNvSpPr>
          <p:nvPr>
            <p:ph idx="1"/>
          </p:nvPr>
        </p:nvSpPr>
        <p:spPr>
          <a:xfrm>
            <a:off x="755650" y="2133600"/>
            <a:ext cx="6553200" cy="1773238"/>
          </a:xfrm>
        </p:spPr>
        <p:txBody>
          <a:bodyPr/>
          <a:lstStyle/>
          <a:p>
            <a:pPr algn="ctr" eaLnBrk="1" hangingPunct="1"/>
            <a:r>
              <a:rPr lang="ru-RU" altLang="ru-RU" b="0" smtClean="0">
                <a:latin typeface="Cambria" panose="02040503050406030204" pitchFamily="18" charset="0"/>
              </a:rPr>
              <a:t>     </a:t>
            </a:r>
            <a:r>
              <a:rPr lang="ru-RU" altLang="ru-RU" sz="2800" b="0" smtClean="0">
                <a:latin typeface="Cambria" panose="02040503050406030204" pitchFamily="18" charset="0"/>
              </a:rPr>
              <a:t>тобто психодіагностика як практика є одним із видів діяльності практичного психолога, а як наукова  дисципліна є розділом практичної психології</a:t>
            </a:r>
          </a:p>
          <a:p>
            <a:pPr eaLnBrk="1" hangingPunct="1"/>
            <a:endParaRPr lang="ru-RU" altLang="ru-RU" smtClean="0"/>
          </a:p>
        </p:txBody>
      </p:sp>
    </p:spTree>
  </p:cSld>
  <p:clrMapOvr>
    <a:masterClrMapping/>
  </p:clrMapOvr>
  <p:transition spd="med">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2852738"/>
            <a:ext cx="8175625" cy="1143000"/>
          </a:xfrm>
        </p:spPr>
        <p:txBody>
          <a:bodyPr>
            <a:normAutofit fontScale="90000"/>
          </a:bodyPr>
          <a:lstStyle/>
          <a:p>
            <a:pPr algn="ctr" eaLnBrk="1" hangingPunct="1">
              <a:defRPr/>
            </a:pPr>
            <a:r>
              <a:rPr lang="ru-RU" sz="4000" b="1" smtClean="0">
                <a:solidFill>
                  <a:schemeClr val="tx1"/>
                </a:solidFill>
                <a:latin typeface="Cambria" pitchFamily="18" charset="0"/>
              </a:rPr>
              <a:t>Поняття психологічного діагнозу</a:t>
            </a:r>
            <a:r>
              <a:rPr lang="ru-RU" sz="3200" smtClean="0"/>
              <a:t/>
            </a:r>
            <a:br>
              <a:rPr lang="ru-RU" sz="3200" smtClean="0"/>
            </a:br>
            <a:endParaRPr lang="ru-RU" sz="3200" smtClean="0"/>
          </a:p>
        </p:txBody>
      </p:sp>
    </p:spTree>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Содержимое 2"/>
          <p:cNvSpPr>
            <a:spLocks noGrp="1"/>
          </p:cNvSpPr>
          <p:nvPr>
            <p:ph idx="1"/>
          </p:nvPr>
        </p:nvSpPr>
        <p:spPr>
          <a:xfrm>
            <a:off x="457200" y="1295400"/>
            <a:ext cx="8305800" cy="3286125"/>
          </a:xfrm>
        </p:spPr>
        <p:txBody>
          <a:bodyPr/>
          <a:lstStyle/>
          <a:p>
            <a:pPr algn="ctr" eaLnBrk="1" hangingPunct="1"/>
            <a:r>
              <a:rPr lang="ru-RU" altLang="ru-RU" sz="3200" smtClean="0">
                <a:latin typeface="Cambria" panose="02040503050406030204" pitchFamily="18" charset="0"/>
              </a:rPr>
              <a:t>    Психодіагностика предбачає, що отримані за її допомогою результати  будуть співвідноситься з певною  «точкою відліку» або порівнюватись між собою</a:t>
            </a:r>
          </a:p>
          <a:p>
            <a:pPr eaLnBrk="1" hangingPunct="1"/>
            <a:endParaRPr lang="ru-RU" altLang="ru-RU" sz="3200" smtClean="0">
              <a:latin typeface="Cambria" panose="02040503050406030204" pitchFamily="18" charset="0"/>
            </a:endParaRPr>
          </a:p>
          <a:p>
            <a:pPr algn="ctr" eaLnBrk="1" hangingPunct="1"/>
            <a:r>
              <a:rPr lang="ru-RU" altLang="ru-RU" sz="3200" smtClean="0">
                <a:latin typeface="Cambria" panose="02040503050406030204" pitchFamily="18" charset="0"/>
              </a:rPr>
              <a:t>    У зв</a:t>
            </a:r>
            <a:r>
              <a:rPr lang="uk-UA" altLang="ru-RU" smtClean="0"/>
              <a:t>’</a:t>
            </a:r>
            <a:r>
              <a:rPr lang="ru-RU" altLang="ru-RU" sz="3200" smtClean="0">
                <a:latin typeface="Cambria" panose="02040503050406030204" pitchFamily="18" charset="0"/>
              </a:rPr>
              <a:t>язку з цим можна говорити про два типи діагнозу</a:t>
            </a:r>
          </a:p>
          <a:p>
            <a:pPr eaLnBrk="1" hangingPunct="1"/>
            <a:endParaRPr lang="ru-RU" altLang="ru-RU" smtClean="0"/>
          </a:p>
        </p:txBody>
      </p:sp>
    </p:spTree>
  </p:cSld>
  <p:clrMapOvr>
    <a:masterClrMapping/>
  </p:clrMapOvr>
  <p:transition spd="med">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2051050" y="188913"/>
            <a:ext cx="874713" cy="533400"/>
          </a:xfrm>
        </p:spPr>
        <p:txBody>
          <a:bodyPr/>
          <a:lstStyle/>
          <a:p>
            <a:pPr eaLnBrk="1" hangingPunct="1"/>
            <a:r>
              <a:rPr lang="ru-RU" altLang="ru-RU" sz="9600" smtClean="0">
                <a:solidFill>
                  <a:srgbClr val="E2BCBC"/>
                </a:solidFill>
                <a:latin typeface="Georgia" panose="02040502050405020303" pitchFamily="18" charset="0"/>
              </a:rPr>
              <a:t>1</a:t>
            </a:r>
          </a:p>
        </p:txBody>
      </p:sp>
      <p:sp>
        <p:nvSpPr>
          <p:cNvPr id="48131" name="Содержимое 2"/>
          <p:cNvSpPr>
            <a:spLocks noGrp="1"/>
          </p:cNvSpPr>
          <p:nvPr>
            <p:ph idx="1"/>
          </p:nvPr>
        </p:nvSpPr>
        <p:spPr>
          <a:xfrm>
            <a:off x="1331913" y="1412875"/>
            <a:ext cx="7575550" cy="4608513"/>
          </a:xfrm>
        </p:spPr>
        <p:txBody>
          <a:bodyPr/>
          <a:lstStyle/>
          <a:p>
            <a:pPr algn="r" eaLnBrk="1" hangingPunct="1"/>
            <a:r>
              <a:rPr lang="ru-RU" altLang="ru-RU" sz="2800" b="0" smtClean="0">
                <a:latin typeface="Cambria" panose="02040503050406030204" pitchFamily="18" charset="0"/>
              </a:rPr>
              <a:t>    </a:t>
            </a:r>
            <a:r>
              <a:rPr lang="ru-RU" altLang="ru-RU" sz="3000" b="0" smtClean="0">
                <a:latin typeface="Cambria" panose="02040503050406030204" pitchFamily="18" charset="0"/>
              </a:rPr>
              <a:t>діагноз на основі констатації наявності або відсутності певної ознаки. У цьому випадку отримані при діагностуванні дані про індивідуальні особливості психіки досліджуваного співвідносяться або з нормою (при визначенні  патології розвитку), або з певним заданим критерієм</a:t>
            </a:r>
          </a:p>
        </p:txBody>
      </p:sp>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1908175" y="188913"/>
            <a:ext cx="1449388" cy="533400"/>
          </a:xfrm>
        </p:spPr>
        <p:txBody>
          <a:bodyPr/>
          <a:lstStyle/>
          <a:p>
            <a:pPr eaLnBrk="1" hangingPunct="1"/>
            <a:r>
              <a:rPr lang="ru-RU" altLang="ru-RU" sz="9600" smtClean="0">
                <a:solidFill>
                  <a:srgbClr val="E2BCBC"/>
                </a:solidFill>
                <a:latin typeface="Georgia" panose="02040502050405020303" pitchFamily="18" charset="0"/>
              </a:rPr>
              <a:t>2</a:t>
            </a:r>
          </a:p>
        </p:txBody>
      </p:sp>
      <p:sp>
        <p:nvSpPr>
          <p:cNvPr id="49155" name="Содержимое 2"/>
          <p:cNvSpPr>
            <a:spLocks noGrp="1"/>
          </p:cNvSpPr>
          <p:nvPr>
            <p:ph idx="1"/>
          </p:nvPr>
        </p:nvSpPr>
        <p:spPr/>
        <p:txBody>
          <a:bodyPr/>
          <a:lstStyle/>
          <a:p>
            <a:pPr algn="r" eaLnBrk="1" hangingPunct="1"/>
            <a:r>
              <a:rPr lang="ru-RU" altLang="ru-RU" sz="2600" b="0" smtClean="0">
                <a:latin typeface="Cambria" panose="02040503050406030204" pitchFamily="18" charset="0"/>
              </a:rPr>
              <a:t>    діагноз, що дозволяє знаходити місце досліджуваного або групи досліджуваних на «осі континуума» виразності тих або інших якостей. Для цього вимагається провести порівняння отриманих при діагностуванні даних всередині вибірки, ранжування досліджуваних, введення показника високого, середнього або низького рівня вивчаємої особливості за допомогою співвіднесення з певним критерієм (наприклад, за соціально-психологічними нормативами)</a:t>
            </a:r>
          </a:p>
        </p:txBody>
      </p:sp>
    </p:spTree>
  </p:cSld>
  <p:clrMapOvr>
    <a:masterClrMapping/>
  </p:clrMapOvr>
  <p:transition spd="med">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photos-h.ak.fbcdn.net/hphotos-ak-ash4/381177_277041535734863_102950183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Штриховая стрелка вправо 4"/>
          <p:cNvSpPr/>
          <p:nvPr/>
        </p:nvSpPr>
        <p:spPr bwMode="auto">
          <a:xfrm>
            <a:off x="0" y="3500438"/>
            <a:ext cx="9144000" cy="3357562"/>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endParaRPr lang="ru-RU">
              <a:latin typeface="Arial" charset="0"/>
            </a:endParaRPr>
          </a:p>
        </p:txBody>
      </p:sp>
      <p:sp>
        <p:nvSpPr>
          <p:cNvPr id="50180" name="Содержимое 2"/>
          <p:cNvSpPr>
            <a:spLocks noGrp="1"/>
          </p:cNvSpPr>
          <p:nvPr>
            <p:ph idx="1"/>
          </p:nvPr>
        </p:nvSpPr>
        <p:spPr>
          <a:xfrm>
            <a:off x="468313" y="4508500"/>
            <a:ext cx="8305800" cy="982663"/>
          </a:xfrm>
        </p:spPr>
        <p:txBody>
          <a:bodyPr/>
          <a:lstStyle/>
          <a:p>
            <a:pPr algn="ctr" eaLnBrk="1" hangingPunct="1"/>
            <a:r>
              <a:rPr lang="ru-RU" altLang="ru-RU" sz="2800" smtClean="0">
                <a:latin typeface="Cambria" panose="02040503050406030204" pitchFamily="18" charset="0"/>
              </a:rPr>
              <a:t>В залежності від мети психодіагностичного дослідження його результати можуть бути: </a:t>
            </a:r>
          </a:p>
          <a:p>
            <a:pPr eaLnBrk="1" hangingPunct="1"/>
            <a:endParaRPr lang="ru-RU" altLang="ru-RU" smtClean="0"/>
          </a:p>
        </p:txBody>
      </p:sp>
    </p:spTree>
  </p:cSld>
  <p:clrMapOvr>
    <a:masterClrMapping/>
  </p:clrMapOvr>
  <p:transition spd="med">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Содержимое 2"/>
          <p:cNvSpPr>
            <a:spLocks noGrp="1"/>
          </p:cNvSpPr>
          <p:nvPr>
            <p:ph idx="1"/>
          </p:nvPr>
        </p:nvSpPr>
        <p:spPr>
          <a:xfrm>
            <a:off x="250825" y="1125538"/>
            <a:ext cx="8305800" cy="4953000"/>
          </a:xfrm>
        </p:spPr>
        <p:txBody>
          <a:bodyPr/>
          <a:lstStyle/>
          <a:p>
            <a:pPr eaLnBrk="1" hangingPunct="1"/>
            <a:r>
              <a:rPr lang="ru-RU" altLang="ru-RU" b="0" smtClean="0">
                <a:latin typeface="Cambria" panose="02040503050406030204" pitchFamily="18" charset="0"/>
              </a:rPr>
              <a:t>1. Передані іншим</a:t>
            </a:r>
            <a:r>
              <a:rPr lang="en-US" altLang="ru-RU" b="0" smtClean="0">
                <a:latin typeface="Cambria" panose="02040503050406030204" pitchFamily="18" charset="0"/>
              </a:rPr>
              <a:t> </a:t>
            </a:r>
            <a:r>
              <a:rPr lang="ru-RU" altLang="ru-RU" b="0" smtClean="0">
                <a:latin typeface="Cambria" panose="02040503050406030204" pitchFamily="18" charset="0"/>
              </a:rPr>
              <a:t>фахівцям (лікарям, педагогам-дефектологам, практичним психологам та ін.), які  приймають рішення про їх використання у своїй роботі;</a:t>
            </a:r>
          </a:p>
          <a:p>
            <a:pPr eaLnBrk="1" hangingPunct="1"/>
            <a:r>
              <a:rPr lang="ru-RU" altLang="ru-RU" b="0" smtClean="0">
                <a:latin typeface="Cambria" panose="02040503050406030204" pitchFamily="18" charset="0"/>
              </a:rPr>
              <a:t>2.</a:t>
            </a:r>
            <a:r>
              <a:rPr lang="ru-RU" altLang="ru-RU" b="0" i="1" smtClean="0">
                <a:latin typeface="Cambria" panose="02040503050406030204" pitchFamily="18" charset="0"/>
              </a:rPr>
              <a:t> </a:t>
            </a:r>
            <a:r>
              <a:rPr lang="ru-RU" altLang="ru-RU" b="0" smtClean="0">
                <a:latin typeface="Cambria" panose="02040503050406030204" pitchFamily="18" charset="0"/>
              </a:rPr>
              <a:t>Поставлений діагноз може супроводжуватись рекомендаціями щодо розвитку та корекції якостей, шо вивчались, та призначатись не тільки фахівцям, але й досліджуваним та їх батькам;</a:t>
            </a:r>
          </a:p>
          <a:p>
            <a:pPr eaLnBrk="1" hangingPunct="1"/>
            <a:r>
              <a:rPr lang="ru-RU" altLang="ru-RU" b="0" smtClean="0">
                <a:latin typeface="Cambria" panose="02040503050406030204" pitchFamily="18" charset="0"/>
              </a:rPr>
              <a:t>3. На основі проведеного обстеження психодіагност може будувати корекційно-розвивальну, консультаційну або психотерапевтичну роботу з досліджуваним.</a:t>
            </a:r>
          </a:p>
          <a:p>
            <a:pPr eaLnBrk="1" hangingPunct="1"/>
            <a:endParaRPr lang="ru-RU" altLang="ru-RU" smtClean="0"/>
          </a:p>
        </p:txBody>
      </p:sp>
    </p:spTree>
  </p:cSld>
  <p:clrMapOvr>
    <a:masterClrMapping/>
  </p:clrMapOvr>
  <p:transition spd="med">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Содержимое 2"/>
          <p:cNvSpPr>
            <a:spLocks noGrp="1"/>
          </p:cNvSpPr>
          <p:nvPr>
            <p:ph idx="1"/>
          </p:nvPr>
        </p:nvSpPr>
        <p:spPr>
          <a:xfrm>
            <a:off x="250825" y="2133600"/>
            <a:ext cx="8305800" cy="2636838"/>
          </a:xfrm>
        </p:spPr>
        <p:txBody>
          <a:bodyPr/>
          <a:lstStyle/>
          <a:p>
            <a:pPr algn="ctr" eaLnBrk="1" hangingPunct="1"/>
            <a:r>
              <a:rPr lang="ru-RU" altLang="ru-RU" sz="4000" smtClean="0">
                <a:latin typeface="Cambria" panose="02040503050406030204" pitchFamily="18" charset="0"/>
              </a:rPr>
              <a:t>    </a:t>
            </a:r>
            <a:r>
              <a:rPr lang="ru-RU" altLang="ru-RU" sz="4000" smtClean="0">
                <a:solidFill>
                  <a:srgbClr val="002060"/>
                </a:solidFill>
                <a:latin typeface="Cambria" panose="02040503050406030204" pitchFamily="18" charset="0"/>
              </a:rPr>
              <a:t>Можна виокремити декілька галузей практичного застосування результатів психодіагностичної роботи</a:t>
            </a:r>
          </a:p>
          <a:p>
            <a:pPr eaLnBrk="1" hangingPunct="1"/>
            <a:endParaRPr lang="ru-RU" altLang="ru-RU" smtClean="0"/>
          </a:p>
        </p:txBody>
      </p:sp>
    </p:spTree>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179388" y="1196975"/>
            <a:ext cx="8229600" cy="4783138"/>
          </a:xfrm>
        </p:spPr>
        <p:txBody>
          <a:bodyPr/>
          <a:lstStyle/>
          <a:p>
            <a:pPr eaLnBrk="1" hangingPunct="1"/>
            <a:r>
              <a:rPr lang="ru-RU" altLang="ru-RU" smtClean="0"/>
              <a:t>    </a:t>
            </a:r>
            <a:endParaRPr lang="ru-RU" altLang="ru-RU" sz="2800" smtClean="0"/>
          </a:p>
          <a:p>
            <a:pPr eaLnBrk="1" hangingPunct="1">
              <a:buFont typeface="Wingdings" panose="05000000000000000000" pitchFamily="2" charset="2"/>
              <a:buChar char="Ø"/>
            </a:pPr>
            <a:r>
              <a:rPr lang="ru-RU" altLang="ru-RU" sz="2800" b="0" smtClean="0">
                <a:latin typeface="Cambria" panose="02040503050406030204" pitchFamily="18" charset="0"/>
              </a:rPr>
              <a:t>Психодіагностику не можна розглядати як  окрему галузь психології за аналогією з загальною, клінічною, психологією особистості або психологією розвитку;</a:t>
            </a:r>
          </a:p>
          <a:p>
            <a:pPr eaLnBrk="1" hangingPunct="1">
              <a:buFont typeface="Wingdings" panose="05000000000000000000" pitchFamily="2" charset="2"/>
              <a:buChar char="Ø"/>
            </a:pPr>
            <a:r>
              <a:rPr lang="ru-RU" altLang="ru-RU" sz="2800" b="0" smtClean="0">
                <a:latin typeface="Cambria" panose="02040503050406030204" pitchFamily="18" charset="0"/>
              </a:rPr>
              <a:t>Психодіагностика не має власної, </a:t>
            </a:r>
            <a:r>
              <a:rPr lang="uk-UA" altLang="ru-RU" sz="2800" b="0" smtClean="0">
                <a:latin typeface="Cambria" panose="02040503050406030204" pitchFamily="18" charset="0"/>
              </a:rPr>
              <a:t>зовсім окремої </a:t>
            </a:r>
            <a:r>
              <a:rPr lang="ru-RU" altLang="ru-RU" sz="2800" b="0" smtClean="0">
                <a:latin typeface="Cambria" panose="02040503050406030204" pitchFamily="18" charset="0"/>
              </a:rPr>
              <a:t>галузі дослідження, власного об’єкту вивчення;</a:t>
            </a:r>
          </a:p>
          <a:p>
            <a:pPr eaLnBrk="1" hangingPunct="1">
              <a:buFont typeface="Wingdings" panose="05000000000000000000" pitchFamily="2" charset="2"/>
              <a:buChar char="Ø"/>
            </a:pPr>
            <a:r>
              <a:rPr lang="ru-RU" altLang="ru-RU" sz="2800" b="0" smtClean="0">
                <a:latin typeface="Cambria" panose="02040503050406030204" pitchFamily="18" charset="0"/>
              </a:rPr>
              <a:t>Психодіагностика існує тільки у взаємодії з іншими предметними галузями психології</a:t>
            </a:r>
          </a:p>
        </p:txBody>
      </p:sp>
      <p:sp>
        <p:nvSpPr>
          <p:cNvPr id="5" name="Прямоугольник 4"/>
          <p:cNvSpPr/>
          <p:nvPr/>
        </p:nvSpPr>
        <p:spPr>
          <a:xfrm>
            <a:off x="0" y="188913"/>
            <a:ext cx="4848225" cy="522287"/>
          </a:xfrm>
          <a:prstGeom prst="rect">
            <a:avLst/>
          </a:prstGeom>
        </p:spPr>
        <p:txBody>
          <a:bodyPr>
            <a:spAutoFit/>
          </a:bodyPr>
          <a:lstStyle/>
          <a:p>
            <a:pPr fontAlgn="auto">
              <a:spcBef>
                <a:spcPts val="0"/>
              </a:spcBef>
              <a:spcAft>
                <a:spcPts val="0"/>
              </a:spcAft>
              <a:defRPr/>
            </a:pPr>
            <a:r>
              <a:rPr lang="ru-RU" sz="2800" b="1" i="1" kern="0" dirty="0">
                <a:solidFill>
                  <a:srgbClr val="E2BCBC"/>
                </a:solidFill>
                <a:latin typeface="Cambria" pitchFamily="18" charset="0"/>
              </a:rPr>
              <a:t>Ян тер </a:t>
            </a:r>
            <a:r>
              <a:rPr lang="ru-RU" sz="2800" b="1" i="1" kern="0" dirty="0" err="1">
                <a:solidFill>
                  <a:srgbClr val="E2BCBC"/>
                </a:solidFill>
                <a:latin typeface="Cambria" pitchFamily="18" charset="0"/>
              </a:rPr>
              <a:t>Лаак</a:t>
            </a:r>
            <a:r>
              <a:rPr lang="ru-RU" sz="2800" b="1" i="1" kern="0" dirty="0">
                <a:solidFill>
                  <a:srgbClr val="E2BCBC"/>
                </a:solidFill>
                <a:latin typeface="Cambria" pitchFamily="18" charset="0"/>
              </a:rPr>
              <a:t> </a:t>
            </a:r>
            <a:r>
              <a:rPr lang="ru-RU" sz="2800" b="1" i="1" kern="0" dirty="0" err="1">
                <a:solidFill>
                  <a:srgbClr val="E2BCBC"/>
                </a:solidFill>
                <a:latin typeface="Cambria" pitchFamily="18" charset="0"/>
              </a:rPr>
              <a:t>вважає</a:t>
            </a:r>
            <a:r>
              <a:rPr lang="ru-RU" sz="2800" kern="0" dirty="0">
                <a:solidFill>
                  <a:srgbClr val="E2BCBC"/>
                </a:solidFill>
                <a:latin typeface="Cambria" pitchFamily="18" charset="0"/>
              </a:rPr>
              <a:t>, </a:t>
            </a:r>
            <a:r>
              <a:rPr lang="ru-RU" sz="2800" kern="0" dirty="0" err="1">
                <a:solidFill>
                  <a:srgbClr val="E2BCBC"/>
                </a:solidFill>
                <a:latin typeface="Cambria" pitchFamily="18" charset="0"/>
              </a:rPr>
              <a:t>що</a:t>
            </a:r>
            <a:r>
              <a:rPr lang="ru-RU" sz="2800" kern="0" dirty="0">
                <a:solidFill>
                  <a:srgbClr val="E2BCBC"/>
                </a:solidFill>
                <a:latin typeface="Cambria" pitchFamily="18" charset="0"/>
              </a:rPr>
              <a:t> </a:t>
            </a:r>
            <a:endParaRPr lang="ru-RU" dirty="0">
              <a:solidFill>
                <a:srgbClr val="E2BCBC"/>
              </a:solidFill>
              <a:latin typeface="+mn-lt"/>
            </a:endParaRPr>
          </a:p>
        </p:txBody>
      </p:sp>
    </p:spTree>
  </p:cSld>
  <p:clrMapOvr>
    <a:masterClrMapping/>
  </p:clrMapOvr>
  <p:transition spd="med">
    <p:pull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Содержимое 2"/>
          <p:cNvSpPr>
            <a:spLocks noGrp="1"/>
          </p:cNvSpPr>
          <p:nvPr>
            <p:ph idx="1"/>
          </p:nvPr>
        </p:nvSpPr>
        <p:spPr>
          <a:xfrm>
            <a:off x="395288" y="1052513"/>
            <a:ext cx="8305800" cy="4953000"/>
          </a:xfrm>
        </p:spPr>
        <p:txBody>
          <a:bodyPr/>
          <a:lstStyle/>
          <a:p>
            <a:pPr eaLnBrk="1" hangingPunct="1"/>
            <a:r>
              <a:rPr lang="ru-RU" altLang="ru-RU" sz="2800" b="0" u="sng" smtClean="0">
                <a:latin typeface="Cambria" panose="02040503050406030204" pitchFamily="18" charset="0"/>
              </a:rPr>
              <a:t>1</a:t>
            </a:r>
            <a:r>
              <a:rPr lang="ru-RU" altLang="ru-RU" sz="2800" b="0" i="1" u="sng" smtClean="0">
                <a:latin typeface="Cambria" panose="02040503050406030204" pitchFamily="18" charset="0"/>
              </a:rPr>
              <a:t>. По-перше</a:t>
            </a:r>
            <a:r>
              <a:rPr lang="ru-RU" altLang="ru-RU" sz="2800" b="0" smtClean="0">
                <a:latin typeface="Cambria" panose="02040503050406030204" pitchFamily="18" charset="0"/>
              </a:rPr>
              <a:t>, психодіагностика інтенсивно застосовується з метою оптимізації процесів </a:t>
            </a:r>
            <a:r>
              <a:rPr lang="ru-RU" altLang="ru-RU" sz="2800" b="0" smtClean="0">
                <a:solidFill>
                  <a:schemeClr val="accent2"/>
                </a:solidFill>
                <a:latin typeface="Cambria" panose="02040503050406030204" pitchFamily="18" charset="0"/>
              </a:rPr>
              <a:t>навчання та виховання</a:t>
            </a:r>
            <a:r>
              <a:rPr lang="ru-RU" altLang="ru-RU" sz="2800" b="0" smtClean="0">
                <a:latin typeface="Cambria" panose="02040503050406030204" pitchFamily="18" charset="0"/>
              </a:rPr>
              <a:t>;</a:t>
            </a:r>
          </a:p>
          <a:p>
            <a:pPr eaLnBrk="1" hangingPunct="1"/>
            <a:r>
              <a:rPr lang="ru-RU" altLang="ru-RU" sz="2800" b="0" i="1" u="sng" smtClean="0">
                <a:latin typeface="Cambria" panose="02040503050406030204" pitchFamily="18" charset="0"/>
              </a:rPr>
              <a:t> 2. По-друге</a:t>
            </a:r>
            <a:r>
              <a:rPr lang="ru-RU" altLang="ru-RU" sz="2800" b="0" smtClean="0">
                <a:latin typeface="Cambria" panose="02040503050406030204" pitchFamily="18" charset="0"/>
              </a:rPr>
              <a:t>, психодіагностика є важливою складовою діяльності фахівців з </a:t>
            </a:r>
            <a:r>
              <a:rPr lang="ru-RU" altLang="ru-RU" sz="2800" b="0" smtClean="0">
                <a:solidFill>
                  <a:schemeClr val="accent2"/>
                </a:solidFill>
                <a:latin typeface="Cambria" panose="02040503050406030204" pitchFamily="18" charset="0"/>
              </a:rPr>
              <a:t>профвідбору, профнавчання та профорієнтації</a:t>
            </a:r>
            <a:r>
              <a:rPr lang="ru-RU" altLang="ru-RU" sz="2800" b="0" smtClean="0">
                <a:latin typeface="Cambria" panose="02040503050406030204" pitchFamily="18" charset="0"/>
              </a:rPr>
              <a:t>, яка проводиться у спеціальних пунктах профконсультацій, у службі зайнятості, на підприємствах і в спеціалізованих навчальних закладах</a:t>
            </a:r>
          </a:p>
        </p:txBody>
      </p:sp>
    </p:spTree>
  </p:cSld>
  <p:clrMapOvr>
    <a:masterClrMapping/>
  </p:clrMapOvr>
  <p:transition spd="med">
    <p:pull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Содержимое 2"/>
          <p:cNvSpPr>
            <a:spLocks noGrp="1"/>
          </p:cNvSpPr>
          <p:nvPr>
            <p:ph idx="1"/>
          </p:nvPr>
        </p:nvSpPr>
        <p:spPr/>
        <p:txBody>
          <a:bodyPr/>
          <a:lstStyle/>
          <a:p>
            <a:pPr eaLnBrk="1" hangingPunct="1"/>
            <a:r>
              <a:rPr lang="ru-RU" altLang="ru-RU" sz="2800" b="0" i="1" u="sng" smtClean="0">
                <a:latin typeface="Cambria" panose="02040503050406030204" pitchFamily="18" charset="0"/>
              </a:rPr>
              <a:t>3) По-третє,</a:t>
            </a:r>
            <a:r>
              <a:rPr lang="ru-RU" altLang="ru-RU" sz="2800" b="0" smtClean="0">
                <a:latin typeface="Cambria" panose="02040503050406030204" pitchFamily="18" charset="0"/>
              </a:rPr>
              <a:t> результати психодіагностичних випробувань застовуються в </a:t>
            </a:r>
            <a:r>
              <a:rPr lang="ru-RU" altLang="ru-RU" sz="2800" b="0" smtClean="0">
                <a:solidFill>
                  <a:schemeClr val="accent2"/>
                </a:solidFill>
                <a:latin typeface="Cambria" panose="02040503050406030204" pitchFamily="18" charset="0"/>
              </a:rPr>
              <a:t>клініко-консультаційної та психотерапевтичної </a:t>
            </a:r>
            <a:r>
              <a:rPr lang="ru-RU" altLang="ru-RU" sz="2800" b="0" smtClean="0">
                <a:latin typeface="Cambria" panose="02040503050406030204" pitchFamily="18" charset="0"/>
              </a:rPr>
              <a:t>роботі; </a:t>
            </a:r>
          </a:p>
          <a:p>
            <a:pPr eaLnBrk="1" hangingPunct="1"/>
            <a:r>
              <a:rPr lang="ru-RU" altLang="ru-RU" sz="2800" b="0" u="sng" smtClean="0">
                <a:latin typeface="Cambria" panose="02040503050406030204" pitchFamily="18" charset="0"/>
              </a:rPr>
              <a:t>4) </a:t>
            </a:r>
            <a:r>
              <a:rPr lang="ru-RU" altLang="ru-RU" sz="2800" b="0" i="1" u="sng" smtClean="0">
                <a:latin typeface="Cambria" panose="02040503050406030204" pitchFamily="18" charset="0"/>
              </a:rPr>
              <a:t>По-четверте</a:t>
            </a:r>
            <a:r>
              <a:rPr lang="ru-RU" altLang="ru-RU" sz="2800" b="0" smtClean="0">
                <a:latin typeface="Cambria" panose="02040503050406030204" pitchFamily="18" charset="0"/>
              </a:rPr>
              <a:t>, психодіагностика застосовується у судовій практиці, при проведенні </a:t>
            </a:r>
            <a:r>
              <a:rPr lang="ru-RU" altLang="ru-RU" sz="2800" b="0" smtClean="0">
                <a:solidFill>
                  <a:schemeClr val="accent2"/>
                </a:solidFill>
                <a:latin typeface="Cambria" panose="02040503050406030204" pitchFamily="18" charset="0"/>
              </a:rPr>
              <a:t>судово-психіатричної експертизи</a:t>
            </a:r>
          </a:p>
          <a:p>
            <a:pPr eaLnBrk="1" hangingPunct="1"/>
            <a:endParaRPr lang="ru-RU" altLang="ru-RU" smtClean="0"/>
          </a:p>
        </p:txBody>
      </p:sp>
    </p:spTree>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Блок-схема: перфолента 3"/>
          <p:cNvSpPr>
            <a:spLocks noChangeArrowheads="1"/>
          </p:cNvSpPr>
          <p:nvPr/>
        </p:nvSpPr>
        <p:spPr bwMode="auto">
          <a:xfrm>
            <a:off x="395288" y="1700213"/>
            <a:ext cx="8208962" cy="3960812"/>
          </a:xfrm>
          <a:prstGeom prst="flowChartPunchedTape">
            <a:avLst/>
          </a:prstGeom>
          <a:solidFill>
            <a:srgbClr val="E2BCB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p>
        </p:txBody>
      </p:sp>
      <p:sp>
        <p:nvSpPr>
          <p:cNvPr id="8195" name="Содержимое 2"/>
          <p:cNvSpPr>
            <a:spLocks noGrp="1"/>
          </p:cNvSpPr>
          <p:nvPr>
            <p:ph idx="1"/>
          </p:nvPr>
        </p:nvSpPr>
        <p:spPr>
          <a:xfrm>
            <a:off x="468313" y="2636838"/>
            <a:ext cx="8229600" cy="2114550"/>
          </a:xfrm>
        </p:spPr>
        <p:txBody>
          <a:bodyPr/>
          <a:lstStyle/>
          <a:p>
            <a:pPr eaLnBrk="1" hangingPunct="1"/>
            <a:r>
              <a:rPr lang="ru-RU" altLang="ru-RU" sz="3200" smtClean="0"/>
              <a:t>   </a:t>
            </a:r>
            <a:r>
              <a:rPr lang="ru-RU" altLang="ru-RU" sz="3400" smtClean="0">
                <a:latin typeface="Cambria" panose="02040503050406030204" pitchFamily="18" charset="0"/>
              </a:rPr>
              <a:t>Предмет психодіагностики </a:t>
            </a:r>
            <a:r>
              <a:rPr lang="ru-RU" altLang="ru-RU" sz="3400" b="0" smtClean="0">
                <a:latin typeface="Cambria" panose="02040503050406030204" pitchFamily="18" charset="0"/>
              </a:rPr>
              <a:t>- індивідуальні особливості прояву тих чи інших психічних станів</a:t>
            </a:r>
            <a:endParaRPr lang="ru-RU" altLang="ru-RU" sz="3400" smtClean="0"/>
          </a:p>
        </p:txBody>
      </p:sp>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342900" y="2205038"/>
            <a:ext cx="8550275" cy="2154237"/>
          </a:xfrm>
        </p:spPr>
        <p:txBody>
          <a:bodyPr/>
          <a:lstStyle/>
          <a:p>
            <a:pPr algn="ctr" eaLnBrk="1" hangingPunct="1"/>
            <a:r>
              <a:rPr lang="ru-RU" altLang="ru-RU" sz="4400" b="1" smtClean="0">
                <a:solidFill>
                  <a:schemeClr val="tx1"/>
                </a:solidFill>
                <a:latin typeface="Cambria" panose="02040503050406030204" pitchFamily="18" charset="0"/>
              </a:rPr>
              <a:t>Психодіагностика як </a:t>
            </a:r>
            <a:r>
              <a:rPr lang="ru-RU" altLang="ru-RU" sz="6000" b="1" smtClean="0">
                <a:solidFill>
                  <a:srgbClr val="002060"/>
                </a:solidFill>
                <a:latin typeface="Cambria" panose="02040503050406030204" pitchFamily="18" charset="0"/>
              </a:rPr>
              <a:t>наукова дисципліна</a:t>
            </a:r>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19475" y="1052513"/>
            <a:ext cx="5278438" cy="5113337"/>
          </a:xfrm>
        </p:spPr>
        <p:txBody>
          <a:bodyPr>
            <a:normAutofit lnSpcReduction="10000"/>
          </a:bodyPr>
          <a:lstStyle/>
          <a:p>
            <a:pPr eaLnBrk="1" hangingPunct="1">
              <a:defRPr/>
            </a:pPr>
            <a:r>
              <a:rPr lang="ru-RU" dirty="0" smtClean="0"/>
              <a:t>    </a:t>
            </a:r>
          </a:p>
          <a:p>
            <a:pPr algn="r" eaLnBrk="1" hangingPunct="1">
              <a:defRPr/>
            </a:pPr>
            <a:r>
              <a:rPr lang="ru-RU" dirty="0" smtClean="0"/>
              <a:t>    </a:t>
            </a:r>
            <a:r>
              <a:rPr lang="ru-RU" sz="2800" dirty="0" err="1" smtClean="0">
                <a:latin typeface="Cambria" pitchFamily="18" charset="0"/>
              </a:rPr>
              <a:t>Одне</a:t>
            </a:r>
            <a:r>
              <a:rPr lang="ru-RU" sz="2800" dirty="0" smtClean="0">
                <a:latin typeface="Cambria" pitchFamily="18" charset="0"/>
              </a:rPr>
              <a:t> </a:t>
            </a:r>
            <a:r>
              <a:rPr lang="ru-RU" sz="2800" dirty="0" err="1">
                <a:latin typeface="Cambria" pitchFamily="18" charset="0"/>
              </a:rPr>
              <a:t>і</a:t>
            </a:r>
            <a:r>
              <a:rPr lang="ru-RU" sz="2800" dirty="0" err="1" smtClean="0">
                <a:latin typeface="Cambria" pitchFamily="18" charset="0"/>
              </a:rPr>
              <a:t>з</a:t>
            </a:r>
            <a:r>
              <a:rPr lang="ru-RU" sz="2800" dirty="0" smtClean="0">
                <a:latin typeface="Cambria" pitchFamily="18" charset="0"/>
              </a:rPr>
              <a:t> </a:t>
            </a:r>
            <a:r>
              <a:rPr lang="ru-RU" sz="2800" dirty="0" err="1" smtClean="0">
                <a:latin typeface="Cambria" pitchFamily="18" charset="0"/>
              </a:rPr>
              <a:t>визначень</a:t>
            </a:r>
            <a:r>
              <a:rPr lang="ru-RU" sz="2800" dirty="0" smtClean="0">
                <a:latin typeface="Cambria" pitchFamily="18" charset="0"/>
              </a:rPr>
              <a:t> </a:t>
            </a:r>
            <a:r>
              <a:rPr lang="ru-RU" sz="2800" dirty="0" err="1" smtClean="0">
                <a:latin typeface="Cambria" pitchFamily="18" charset="0"/>
              </a:rPr>
              <a:t>поняття</a:t>
            </a:r>
            <a:r>
              <a:rPr lang="ru-RU" sz="2800" dirty="0" smtClean="0">
                <a:latin typeface="Cambria" pitchFamily="18" charset="0"/>
              </a:rPr>
              <a:t> </a:t>
            </a:r>
            <a:r>
              <a:rPr lang="ru-RU" sz="2800" dirty="0">
                <a:latin typeface="Cambria" pitchFamily="18" charset="0"/>
              </a:rPr>
              <a:t>«</a:t>
            </a:r>
            <a:r>
              <a:rPr lang="ru-RU" sz="2800" dirty="0" err="1" smtClean="0">
                <a:latin typeface="Cambria" pitchFamily="18" charset="0"/>
              </a:rPr>
              <a:t>психодіагностика</a:t>
            </a:r>
            <a:r>
              <a:rPr lang="ru-RU" sz="2800" dirty="0">
                <a:latin typeface="Cambria" pitchFamily="18" charset="0"/>
              </a:rPr>
              <a:t>» </a:t>
            </a:r>
            <a:r>
              <a:rPr lang="ru-RU" sz="2800" b="0" dirty="0" err="1" smtClean="0">
                <a:latin typeface="Cambria" pitchFamily="18" charset="0"/>
              </a:rPr>
              <a:t>відносить</a:t>
            </a:r>
            <a:r>
              <a:rPr lang="ru-RU" sz="2800" b="0" dirty="0" smtClean="0">
                <a:latin typeface="Cambria" pitchFamily="18" charset="0"/>
              </a:rPr>
              <a:t> </a:t>
            </a:r>
            <a:r>
              <a:rPr lang="ru-RU" sz="2800" b="0" dirty="0" err="1" smtClean="0">
                <a:latin typeface="Cambria" pitchFamily="18" charset="0"/>
              </a:rPr>
              <a:t>його</a:t>
            </a:r>
            <a:r>
              <a:rPr lang="ru-RU" sz="2800" b="0" dirty="0" smtClean="0">
                <a:latin typeface="Cambria" pitchFamily="18" charset="0"/>
              </a:rPr>
              <a:t> до </a:t>
            </a:r>
            <a:r>
              <a:rPr lang="ru-RU" sz="2800" b="0" dirty="0" err="1" smtClean="0">
                <a:latin typeface="Cambria" pitchFamily="18" charset="0"/>
              </a:rPr>
              <a:t>спеціальної</a:t>
            </a:r>
            <a:r>
              <a:rPr lang="ru-RU" sz="2800" b="0" dirty="0" smtClean="0">
                <a:latin typeface="Cambria" pitchFamily="18" charset="0"/>
              </a:rPr>
              <a:t> </a:t>
            </a:r>
            <a:r>
              <a:rPr lang="ru-RU" sz="2800" b="0" dirty="0" err="1" smtClean="0">
                <a:latin typeface="Cambria" pitchFamily="18" charset="0"/>
              </a:rPr>
              <a:t>галузі</a:t>
            </a:r>
            <a:r>
              <a:rPr lang="ru-RU" sz="2800" b="0" dirty="0" smtClean="0">
                <a:latin typeface="Cambria" pitchFamily="18" charset="0"/>
              </a:rPr>
              <a:t> </a:t>
            </a:r>
            <a:r>
              <a:rPr lang="ru-RU" sz="2800" b="0" dirty="0" err="1" smtClean="0">
                <a:latin typeface="Cambria" pitchFamily="18" charset="0"/>
              </a:rPr>
              <a:t>психологічних</a:t>
            </a:r>
            <a:r>
              <a:rPr lang="ru-RU" sz="2800" b="0" dirty="0" smtClean="0">
                <a:latin typeface="Cambria" pitchFamily="18" charset="0"/>
              </a:rPr>
              <a:t> </a:t>
            </a:r>
            <a:r>
              <a:rPr lang="ru-RU" sz="2800" b="0" dirty="0" err="1" smtClean="0">
                <a:latin typeface="Cambria" pitchFamily="18" charset="0"/>
              </a:rPr>
              <a:t>знань</a:t>
            </a:r>
            <a:r>
              <a:rPr lang="ru-RU" sz="2800" b="0" dirty="0" smtClean="0">
                <a:latin typeface="Cambria" pitchFamily="18" charset="0"/>
              </a:rPr>
              <a:t>, </a:t>
            </a:r>
            <a:r>
              <a:rPr lang="ru-RU" sz="2800" b="0" dirty="0" err="1" smtClean="0">
                <a:latin typeface="Cambria" pitchFamily="18" charset="0"/>
              </a:rPr>
              <a:t>що</a:t>
            </a:r>
            <a:r>
              <a:rPr lang="ru-RU" sz="2800" b="0" dirty="0" smtClean="0">
                <a:latin typeface="Cambria" pitchFamily="18" charset="0"/>
              </a:rPr>
              <a:t> </a:t>
            </a:r>
            <a:r>
              <a:rPr lang="ru-RU" sz="2800" b="0" dirty="0" err="1" smtClean="0">
                <a:latin typeface="Cambria" pitchFamily="18" charset="0"/>
              </a:rPr>
              <a:t>стосуються</a:t>
            </a:r>
            <a:r>
              <a:rPr lang="ru-RU" sz="2800" b="0" dirty="0" smtClean="0">
                <a:latin typeface="Cambria" pitchFamily="18" charset="0"/>
              </a:rPr>
              <a:t> </a:t>
            </a:r>
            <a:r>
              <a:rPr lang="ru-RU" sz="2800" b="0" dirty="0" err="1" smtClean="0">
                <a:latin typeface="Cambria" pitchFamily="18" charset="0"/>
              </a:rPr>
              <a:t>розробки</a:t>
            </a:r>
            <a:r>
              <a:rPr lang="ru-RU" sz="2800" b="0" dirty="0" smtClean="0">
                <a:latin typeface="Cambria" pitchFamily="18" charset="0"/>
              </a:rPr>
              <a:t> та </a:t>
            </a:r>
            <a:r>
              <a:rPr lang="ru-RU" sz="2800" b="0" dirty="0" err="1" smtClean="0">
                <a:latin typeface="Cambria" pitchFamily="18" charset="0"/>
              </a:rPr>
              <a:t>застосування</a:t>
            </a:r>
            <a:r>
              <a:rPr lang="ru-RU" sz="2800" b="0" dirty="0" smtClean="0">
                <a:latin typeface="Cambria" pitchFamily="18" charset="0"/>
              </a:rPr>
              <a:t> в </a:t>
            </a:r>
            <a:r>
              <a:rPr lang="ru-RU" sz="2800" b="0" dirty="0" err="1" smtClean="0">
                <a:latin typeface="Cambria" pitchFamily="18" charset="0"/>
              </a:rPr>
              <a:t>практиці</a:t>
            </a:r>
            <a:r>
              <a:rPr lang="ru-RU" sz="2800" b="0" dirty="0" smtClean="0">
                <a:latin typeface="Cambria" pitchFamily="18" charset="0"/>
              </a:rPr>
              <a:t> </a:t>
            </a:r>
            <a:r>
              <a:rPr lang="ru-RU" sz="2800" b="0" dirty="0" err="1" smtClean="0">
                <a:latin typeface="Cambria" pitchFamily="18" charset="0"/>
              </a:rPr>
              <a:t>різних</a:t>
            </a:r>
            <a:r>
              <a:rPr lang="ru-RU" sz="2800" b="0" dirty="0" smtClean="0">
                <a:latin typeface="Cambria" pitchFamily="18" charset="0"/>
              </a:rPr>
              <a:t> </a:t>
            </a:r>
            <a:r>
              <a:rPr lang="ru-RU" sz="2800" b="0" dirty="0" err="1" smtClean="0">
                <a:latin typeface="Cambria" pitchFamily="18" charset="0"/>
              </a:rPr>
              <a:t>психодіагностичних</a:t>
            </a:r>
            <a:r>
              <a:rPr lang="ru-RU" sz="2800" b="0" dirty="0" smtClean="0">
                <a:latin typeface="Cambria" pitchFamily="18" charset="0"/>
              </a:rPr>
              <a:t> </a:t>
            </a:r>
            <a:r>
              <a:rPr lang="ru-RU" sz="2800" b="0" dirty="0" err="1" smtClean="0">
                <a:latin typeface="Cambria" pitchFamily="18" charset="0"/>
              </a:rPr>
              <a:t>засобів</a:t>
            </a:r>
            <a:r>
              <a:rPr lang="ru-RU" sz="2800" b="0" dirty="0" smtClean="0">
                <a:latin typeface="Cambria" pitchFamily="18" charset="0"/>
              </a:rPr>
              <a:t>, </a:t>
            </a:r>
            <a:r>
              <a:rPr lang="ru-RU" sz="2800" b="0" dirty="0" err="1" smtClean="0">
                <a:latin typeface="Cambria" pitchFamily="18" charset="0"/>
              </a:rPr>
              <a:t>тобто</a:t>
            </a:r>
            <a:r>
              <a:rPr lang="ru-RU" sz="2800" b="0" dirty="0" smtClean="0">
                <a:latin typeface="Cambria" pitchFamily="18" charset="0"/>
              </a:rPr>
              <a:t> </a:t>
            </a:r>
            <a:r>
              <a:rPr lang="ru-RU" sz="2800" b="0" dirty="0" err="1" smtClean="0">
                <a:latin typeface="Cambria" pitchFamily="18" charset="0"/>
              </a:rPr>
              <a:t>психодіагностика</a:t>
            </a:r>
            <a:r>
              <a:rPr lang="ru-RU" sz="2800" b="0" dirty="0" smtClean="0">
                <a:latin typeface="Cambria" pitchFamily="18" charset="0"/>
              </a:rPr>
              <a:t> є </a:t>
            </a:r>
            <a:r>
              <a:rPr lang="ru-RU" sz="2800" dirty="0" err="1" smtClean="0">
                <a:solidFill>
                  <a:srgbClr val="002060"/>
                </a:solidFill>
                <a:latin typeface="Cambria" pitchFamily="18" charset="0"/>
              </a:rPr>
              <a:t>науковою</a:t>
            </a:r>
            <a:r>
              <a:rPr lang="ru-RU" sz="2800" dirty="0" smtClean="0">
                <a:solidFill>
                  <a:srgbClr val="002060"/>
                </a:solidFill>
                <a:latin typeface="Cambria" pitchFamily="18" charset="0"/>
              </a:rPr>
              <a:t> </a:t>
            </a:r>
            <a:r>
              <a:rPr lang="ru-RU" sz="2800" dirty="0" err="1" smtClean="0">
                <a:solidFill>
                  <a:srgbClr val="002060"/>
                </a:solidFill>
                <a:latin typeface="Cambria" pitchFamily="18" charset="0"/>
              </a:rPr>
              <a:t>дисципліною</a:t>
            </a:r>
            <a:endParaRPr lang="ru-RU" sz="2800" dirty="0">
              <a:solidFill>
                <a:srgbClr val="002060"/>
              </a:solidFill>
              <a:latin typeface="Cambria" pitchFamily="18" charset="0"/>
            </a:endParaRPr>
          </a:p>
          <a:p>
            <a:pPr eaLnBrk="1" hangingPunct="1">
              <a:defRPr/>
            </a:pPr>
            <a:endParaRPr lang="ru-RU" dirty="0"/>
          </a:p>
        </p:txBody>
      </p:sp>
      <p:sp>
        <p:nvSpPr>
          <p:cNvPr id="10243" name="AutoShape 2"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sp>
        <p:nvSpPr>
          <p:cNvPr id="10244" name="AutoShape 4"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sp>
        <p:nvSpPr>
          <p:cNvPr id="10245" name="AutoShape 6"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sp>
        <p:nvSpPr>
          <p:cNvPr id="10246" name="AutoShape 8"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pic>
        <p:nvPicPr>
          <p:cNvPr id="10247" name="Picture 10" descr="http://cs10513.userapi.com/v10513515/485/lLbSCsfsWvk.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5288" y="2420938"/>
            <a:ext cx="34559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kypni.ru/media/uploads/6/2/6/2/38115/photo_38115gu7d3yuxfxohgr6emttqd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трелка вправо 3"/>
          <p:cNvSpPr/>
          <p:nvPr/>
        </p:nvSpPr>
        <p:spPr bwMode="auto">
          <a:xfrm>
            <a:off x="179388" y="1412875"/>
            <a:ext cx="8964612" cy="4608513"/>
          </a:xfrm>
          <a:prstGeom prst="rightArrow">
            <a:avLst/>
          </a:prstGeom>
          <a:solidFill>
            <a:srgbClr val="E2BCBC"/>
          </a:solidFill>
          <a:ln w="9525" cap="flat" cmpd="sng" algn="ctr">
            <a:solidFill>
              <a:schemeClr val="accent4"/>
            </a:solidFill>
            <a:prstDash val="solid"/>
            <a:round/>
            <a:headEnd type="none" w="med" len="med"/>
            <a:tailEnd type="none" w="med" len="med"/>
          </a:ln>
          <a:effectLst/>
        </p:spPr>
        <p:txBody>
          <a:bodyPr/>
          <a:lstStyle/>
          <a:p>
            <a:pPr algn="ctr">
              <a:defRPr/>
            </a:pPr>
            <a:endParaRPr lang="ru-RU">
              <a:latin typeface="Arial" charset="0"/>
            </a:endParaRPr>
          </a:p>
        </p:txBody>
      </p:sp>
      <p:sp>
        <p:nvSpPr>
          <p:cNvPr id="11268" name="Содержимое 2"/>
          <p:cNvSpPr>
            <a:spLocks noGrp="1"/>
          </p:cNvSpPr>
          <p:nvPr>
            <p:ph idx="1"/>
          </p:nvPr>
        </p:nvSpPr>
        <p:spPr>
          <a:xfrm>
            <a:off x="0" y="2852738"/>
            <a:ext cx="8305800" cy="1557337"/>
          </a:xfrm>
        </p:spPr>
        <p:txBody>
          <a:bodyPr/>
          <a:lstStyle/>
          <a:p>
            <a:pPr eaLnBrk="1" hangingPunct="1"/>
            <a:r>
              <a:rPr lang="ru-RU" altLang="ru-RU" sz="2800" smtClean="0"/>
              <a:t>   </a:t>
            </a:r>
            <a:r>
              <a:rPr lang="ru-RU" altLang="ru-RU" sz="2800" b="0" smtClean="0">
                <a:latin typeface="Cambria" panose="02040503050406030204" pitchFamily="18" charset="0"/>
              </a:rPr>
              <a:t>Психодіагностика у цьому її розумінні є </a:t>
            </a:r>
            <a:r>
              <a:rPr lang="ru-RU" altLang="ru-RU" sz="2800" smtClean="0">
                <a:latin typeface="Cambria" panose="02040503050406030204" pitchFamily="18" charset="0"/>
              </a:rPr>
              <a:t>наукою</a:t>
            </a:r>
            <a:r>
              <a:rPr lang="ru-RU" altLang="ru-RU" sz="2800" b="0" smtClean="0">
                <a:latin typeface="Cambria" panose="02040503050406030204" pitchFamily="18" charset="0"/>
              </a:rPr>
              <a:t>, в межах  якої розглядаються такі загальні питання:</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ма16">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Eurostile"/>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Тема16</Template>
  <TotalTime>579</TotalTime>
  <Words>1445</Words>
  <Application>Microsoft Office PowerPoint</Application>
  <PresentationFormat>Екран (4:3)</PresentationFormat>
  <Paragraphs>126</Paragraphs>
  <Slides>51</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51</vt:i4>
      </vt:variant>
    </vt:vector>
  </HeadingPairs>
  <TitlesOfParts>
    <vt:vector size="52" baseType="lpstr">
      <vt:lpstr>Тема16</vt:lpstr>
      <vt:lpstr>Лекція №1 Вступ до психодіагностики</vt:lpstr>
      <vt:lpstr>Мета лекції    розкрити поняття психодіагностики як наукової та практичної дисципліни </vt:lpstr>
      <vt:lpstr>План лекції: </vt:lpstr>
      <vt:lpstr>Презентація PowerPoint</vt:lpstr>
      <vt:lpstr>Презентація PowerPoint</vt:lpstr>
      <vt:lpstr>Презентація PowerPoint</vt:lpstr>
      <vt:lpstr>Психодіагностика як наукова дисципліна</vt:lpstr>
      <vt:lpstr>Презентація PowerPoint</vt:lpstr>
      <vt:lpstr>Презентація PowerPoint</vt:lpstr>
      <vt:lpstr>Презентація PowerPoint</vt:lpstr>
      <vt:lpstr>Презентація PowerPoint</vt:lpstr>
      <vt:lpstr>Презентація PowerPoint</vt:lpstr>
      <vt:lpstr>Принцип розвитку</vt:lpstr>
      <vt:lpstr>Презентація PowerPoint</vt:lpstr>
      <vt:lpstr>Особистісний  принцип</vt:lpstr>
      <vt:lpstr>Презентація PowerPoint</vt:lpstr>
      <vt:lpstr>Презентація PowerPoint</vt:lpstr>
      <vt:lpstr>Презентація PowerPoint</vt:lpstr>
      <vt:lpstr>Психодіагностика як практична діяльність</vt:lpstr>
      <vt:lpstr>Презентація PowerPoint</vt:lpstr>
      <vt:lpstr>Презентація PowerPoint</vt:lpstr>
      <vt:lpstr>Презентація PowerPoint</vt:lpstr>
      <vt:lpstr>Презентація PowerPoint</vt:lpstr>
      <vt:lpstr>Виділяють 2 основні психодіагностичні ситуації: </vt:lpstr>
      <vt:lpstr>Презентація PowerPoint</vt:lpstr>
      <vt:lpstr>Презентація PowerPoint</vt:lpstr>
      <vt:lpstr>Презентація PowerPoint</vt:lpstr>
      <vt:lpstr>Варіанти використання психодіагностичних даних  </vt:lpstr>
      <vt:lpstr>Презентація PowerPoint</vt:lpstr>
      <vt:lpstr>Презентація PowerPoint</vt:lpstr>
      <vt:lpstr>Презентація PowerPoint</vt:lpstr>
      <vt:lpstr>Презентація PowerPoint</vt:lpstr>
      <vt:lpstr>Презентація PowerPoint</vt:lpstr>
      <vt:lpstr>Завдання</vt:lpstr>
      <vt:lpstr>Структура психодіагностики</vt:lpstr>
      <vt:lpstr>Психодиагностика</vt:lpstr>
      <vt:lpstr>Презентація PowerPoint</vt:lpstr>
      <vt:lpstr>Презентація PowerPoint</vt:lpstr>
      <vt:lpstr>Презентація PowerPoint</vt:lpstr>
      <vt:lpstr>Місце психодіагностики в системі психологічного знання </vt:lpstr>
      <vt:lpstr>Презентація PowerPoint</vt:lpstr>
      <vt:lpstr>Презентація PowerPoint</vt:lpstr>
      <vt:lpstr>Поняття психологічного діагнозу </vt:lpstr>
      <vt:lpstr>Презентація PowerPoint</vt:lpstr>
      <vt:lpstr>1</vt:lpstr>
      <vt:lpstr>2</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Введение в психодиагностику</dc:title>
  <dc:creator>shkolnik</dc:creator>
  <cp:lastModifiedBy>User</cp:lastModifiedBy>
  <cp:revision>102</cp:revision>
  <dcterms:created xsi:type="dcterms:W3CDTF">2013-02-17T22:53:52Z</dcterms:created>
  <dcterms:modified xsi:type="dcterms:W3CDTF">2024-02-01T05:40:29Z</dcterms:modified>
</cp:coreProperties>
</file>