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93" r:id="rId21"/>
    <p:sldId id="275" r:id="rId22"/>
    <p:sldId id="276" r:id="rId23"/>
    <p:sldId id="297" r:id="rId24"/>
    <p:sldId id="298" r:id="rId25"/>
    <p:sldId id="299" r:id="rId26"/>
    <p:sldId id="300" r:id="rId27"/>
    <p:sldId id="301" r:id="rId28"/>
    <p:sldId id="283" r:id="rId29"/>
    <p:sldId id="284" r:id="rId30"/>
    <p:sldId id="285" r:id="rId31"/>
    <p:sldId id="286" r:id="rId32"/>
    <p:sldId id="287" r:id="rId33"/>
    <p:sldId id="288" r:id="rId34"/>
    <p:sldId id="295" r:id="rId35"/>
    <p:sldId id="289" r:id="rId36"/>
    <p:sldId id="296" r:id="rId37"/>
    <p:sldId id="291" r:id="rId38"/>
    <p:sldId id="292" r:id="rId39"/>
  </p:sldIdLst>
  <p:sldSz cx="12192000" cy="6858000"/>
  <p:notesSz cx="6858000" cy="91440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Roboto" panose="02000000000000000000" pitchFamily="2" charset="0"/>
      <p:regular r:id="rId45"/>
      <p:bold r:id="rId46"/>
      <p:italic r:id="rId47"/>
      <p:boldItalic r:id="rId4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Засоби масової інформації" id="{D8224BC9-28B8-4229-8AE0-5DE0B70FE191}">
          <p14:sldIdLst>
            <p14:sldId id="256"/>
            <p14:sldId id="257"/>
            <p14:sldId id="258"/>
          </p14:sldIdLst>
        </p14:section>
        <p14:section name="Функції ЗМІ у боротьбі з корупцією" id="{9744C71A-B4FA-46CC-AEB3-3B6BD6562994}">
          <p14:sldIdLst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</p14:sldIdLst>
        </p14:section>
        <p14:section name="Доброчесність Засобів Масової Інформації" id="{9CFE2D89-1545-4C26-A480-4FD33D377328}">
          <p14:sldIdLst>
            <p14:sldId id="274"/>
            <p14:sldId id="293"/>
            <p14:sldId id="275"/>
            <p14:sldId id="276"/>
            <p14:sldId id="297"/>
            <p14:sldId id="298"/>
            <p14:sldId id="299"/>
            <p14:sldId id="300"/>
            <p14:sldId id="301"/>
            <p14:sldId id="283"/>
            <p14:sldId id="284"/>
            <p14:sldId id="285"/>
            <p14:sldId id="286"/>
            <p14:sldId id="287"/>
          </p14:sldIdLst>
        </p14:section>
        <p14:section name="Некорупційні прояви недоброчесності в ЗМІ" id="{5128E7DD-4E65-4B73-AD31-5AD9CBADEDAA}">
          <p14:sldIdLst>
            <p14:sldId id="288"/>
            <p14:sldId id="295"/>
            <p14:sldId id="289"/>
            <p14:sldId id="296"/>
            <p14:sldId id="291"/>
            <p14:sldId id="29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1" roundtripDataSignature="AMtx7mh6x/EB83rg/+I/5Rt1d0TwgHzPK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D6D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B42B14-4C76-4C82-94F4-C9EC8C5FC424}" v="16" dt="2023-11-01T07:36:57.492"/>
  </p1510:revLst>
</p1510:revInfo>
</file>

<file path=ppt/tableStyles.xml><?xml version="1.0" encoding="utf-8"?>
<a:tblStyleLst xmlns:a="http://schemas.openxmlformats.org/drawingml/2006/main" def="{4A7894B3-F5A6-4BBA-81ED-BBF7D9F265C7}">
  <a:tblStyle styleId="{4A7894B3-F5A6-4BBA-81ED-BBF7D9F265C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 showGuides="1">
      <p:cViewPr varScale="1">
        <p:scale>
          <a:sx n="63" d="100"/>
          <a:sy n="63" d="100"/>
        </p:scale>
        <p:origin x="780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customschemas.google.com/relationships/presentationmetadata" Target="meta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5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rysa Sergiienko" userId="e6ee1ebd2127b032" providerId="LiveId" clId="{08B42B14-4C76-4C82-94F4-C9EC8C5FC424}"/>
    <pc:docChg chg="undo custSel addSld delSld modSld modSection">
      <pc:chgData name="Larysa Sergiienko" userId="e6ee1ebd2127b032" providerId="LiveId" clId="{08B42B14-4C76-4C82-94F4-C9EC8C5FC424}" dt="2023-11-01T07:46:21.927" v="216" actId="1076"/>
      <pc:docMkLst>
        <pc:docMk/>
      </pc:docMkLst>
      <pc:sldChg chg="modSp mod">
        <pc:chgData name="Larysa Sergiienko" userId="e6ee1ebd2127b032" providerId="LiveId" clId="{08B42B14-4C76-4C82-94F4-C9EC8C5FC424}" dt="2023-11-01T07:24:24.326" v="61" actId="20577"/>
        <pc:sldMkLst>
          <pc:docMk/>
          <pc:sldMk cId="0" sldId="256"/>
        </pc:sldMkLst>
        <pc:spChg chg="mod">
          <ac:chgData name="Larysa Sergiienko" userId="e6ee1ebd2127b032" providerId="LiveId" clId="{08B42B14-4C76-4C82-94F4-C9EC8C5FC424}" dt="2023-11-01T07:24:24.326" v="61" actId="20577"/>
          <ac:spMkLst>
            <pc:docMk/>
            <pc:sldMk cId="0" sldId="256"/>
            <ac:spMk id="7" creationId="{06593E50-0A1B-4431-BDAC-5B2F2807290C}"/>
          </ac:spMkLst>
        </pc:spChg>
      </pc:sldChg>
      <pc:sldChg chg="modSp mod">
        <pc:chgData name="Larysa Sergiienko" userId="e6ee1ebd2127b032" providerId="LiveId" clId="{08B42B14-4C76-4C82-94F4-C9EC8C5FC424}" dt="2023-11-01T07:25:34.274" v="62" actId="113"/>
        <pc:sldMkLst>
          <pc:docMk/>
          <pc:sldMk cId="0" sldId="259"/>
        </pc:sldMkLst>
        <pc:spChg chg="mod">
          <ac:chgData name="Larysa Sergiienko" userId="e6ee1ebd2127b032" providerId="LiveId" clId="{08B42B14-4C76-4C82-94F4-C9EC8C5FC424}" dt="2023-11-01T07:25:34.274" v="62" actId="113"/>
          <ac:spMkLst>
            <pc:docMk/>
            <pc:sldMk cId="0" sldId="259"/>
            <ac:spMk id="117" creationId="{00000000-0000-0000-0000-000000000000}"/>
          </ac:spMkLst>
        </pc:spChg>
      </pc:sldChg>
      <pc:sldChg chg="modSp mod">
        <pc:chgData name="Larysa Sergiienko" userId="e6ee1ebd2127b032" providerId="LiveId" clId="{08B42B14-4C76-4C82-94F4-C9EC8C5FC424}" dt="2023-11-01T07:26:10.445" v="69" actId="14100"/>
        <pc:sldMkLst>
          <pc:docMk/>
          <pc:sldMk cId="0" sldId="262"/>
        </pc:sldMkLst>
        <pc:spChg chg="mod">
          <ac:chgData name="Larysa Sergiienko" userId="e6ee1ebd2127b032" providerId="LiveId" clId="{08B42B14-4C76-4C82-94F4-C9EC8C5FC424}" dt="2023-11-01T07:26:10.445" v="69" actId="14100"/>
          <ac:spMkLst>
            <pc:docMk/>
            <pc:sldMk cId="0" sldId="262"/>
            <ac:spMk id="145" creationId="{00000000-0000-0000-0000-000000000000}"/>
          </ac:spMkLst>
        </pc:spChg>
      </pc:sldChg>
      <pc:sldChg chg="modSp mod">
        <pc:chgData name="Larysa Sergiienko" userId="e6ee1ebd2127b032" providerId="LiveId" clId="{08B42B14-4C76-4C82-94F4-C9EC8C5FC424}" dt="2023-11-01T07:26:36.438" v="78" actId="113"/>
        <pc:sldMkLst>
          <pc:docMk/>
          <pc:sldMk cId="0" sldId="263"/>
        </pc:sldMkLst>
        <pc:spChg chg="mod">
          <ac:chgData name="Larysa Sergiienko" userId="e6ee1ebd2127b032" providerId="LiveId" clId="{08B42B14-4C76-4C82-94F4-C9EC8C5FC424}" dt="2023-11-01T07:26:22.903" v="76" actId="20577"/>
          <ac:spMkLst>
            <pc:docMk/>
            <pc:sldMk cId="0" sldId="263"/>
            <ac:spMk id="2" creationId="{7D6AF701-CEA5-4FF0-A640-82A1150B67EB}"/>
          </ac:spMkLst>
        </pc:spChg>
        <pc:spChg chg="mod">
          <ac:chgData name="Larysa Sergiienko" userId="e6ee1ebd2127b032" providerId="LiveId" clId="{08B42B14-4C76-4C82-94F4-C9EC8C5FC424}" dt="2023-11-01T07:26:36.438" v="78" actId="113"/>
          <ac:spMkLst>
            <pc:docMk/>
            <pc:sldMk cId="0" sldId="263"/>
            <ac:spMk id="158" creationId="{00000000-0000-0000-0000-000000000000}"/>
          </ac:spMkLst>
        </pc:spChg>
      </pc:sldChg>
      <pc:sldChg chg="modSp mod">
        <pc:chgData name="Larysa Sergiienko" userId="e6ee1ebd2127b032" providerId="LiveId" clId="{08B42B14-4C76-4C82-94F4-C9EC8C5FC424}" dt="2023-11-01T07:29:32.418" v="80" actId="1076"/>
        <pc:sldMkLst>
          <pc:docMk/>
          <pc:sldMk cId="0" sldId="271"/>
        </pc:sldMkLst>
        <pc:picChg chg="mod">
          <ac:chgData name="Larysa Sergiienko" userId="e6ee1ebd2127b032" providerId="LiveId" clId="{08B42B14-4C76-4C82-94F4-C9EC8C5FC424}" dt="2023-11-01T07:29:32.418" v="80" actId="1076"/>
          <ac:picMkLst>
            <pc:docMk/>
            <pc:sldMk cId="0" sldId="271"/>
            <ac:picMk id="253" creationId="{00000000-0000-0000-0000-000000000000}"/>
          </ac:picMkLst>
        </pc:picChg>
      </pc:sldChg>
      <pc:sldChg chg="add del">
        <pc:chgData name="Larysa Sergiienko" userId="e6ee1ebd2127b032" providerId="LiveId" clId="{08B42B14-4C76-4C82-94F4-C9EC8C5FC424}" dt="2023-11-01T07:32:28.402" v="95" actId="47"/>
        <pc:sldMkLst>
          <pc:docMk/>
          <pc:sldMk cId="0" sldId="276"/>
        </pc:sldMkLst>
      </pc:sldChg>
      <pc:sldChg chg="del">
        <pc:chgData name="Larysa Sergiienko" userId="e6ee1ebd2127b032" providerId="LiveId" clId="{08B42B14-4C76-4C82-94F4-C9EC8C5FC424}" dt="2023-11-01T07:32:17.548" v="90" actId="47"/>
        <pc:sldMkLst>
          <pc:docMk/>
          <pc:sldMk cId="0" sldId="277"/>
        </pc:sldMkLst>
      </pc:sldChg>
      <pc:sldChg chg="addSp modSp del mod">
        <pc:chgData name="Larysa Sergiienko" userId="e6ee1ebd2127b032" providerId="LiveId" clId="{08B42B14-4C76-4C82-94F4-C9EC8C5FC424}" dt="2023-11-01T07:32:20.644" v="91" actId="47"/>
        <pc:sldMkLst>
          <pc:docMk/>
          <pc:sldMk cId="0" sldId="278"/>
        </pc:sldMkLst>
        <pc:spChg chg="mod">
          <ac:chgData name="Larysa Sergiienko" userId="e6ee1ebd2127b032" providerId="LiveId" clId="{08B42B14-4C76-4C82-94F4-C9EC8C5FC424}" dt="2023-11-01T07:31:06.082" v="83" actId="20577"/>
          <ac:spMkLst>
            <pc:docMk/>
            <pc:sldMk cId="0" sldId="278"/>
            <ac:spMk id="2" creationId="{2C231367-F8EF-4027-A9C6-8B5A59AC7361}"/>
          </ac:spMkLst>
        </pc:spChg>
        <pc:spChg chg="add mod">
          <ac:chgData name="Larysa Sergiienko" userId="e6ee1ebd2127b032" providerId="LiveId" clId="{08B42B14-4C76-4C82-94F4-C9EC8C5FC424}" dt="2023-11-01T07:31:11.170" v="89" actId="20577"/>
          <ac:spMkLst>
            <pc:docMk/>
            <pc:sldMk cId="0" sldId="278"/>
            <ac:spMk id="3" creationId="{1D4425F9-0ADB-6BE0-F3CB-2EE69D1C3B13}"/>
          </ac:spMkLst>
        </pc:spChg>
      </pc:sldChg>
      <pc:sldChg chg="del">
        <pc:chgData name="Larysa Sergiienko" userId="e6ee1ebd2127b032" providerId="LiveId" clId="{08B42B14-4C76-4C82-94F4-C9EC8C5FC424}" dt="2023-11-01T07:32:22.210" v="92" actId="47"/>
        <pc:sldMkLst>
          <pc:docMk/>
          <pc:sldMk cId="0" sldId="279"/>
        </pc:sldMkLst>
      </pc:sldChg>
      <pc:sldChg chg="del">
        <pc:chgData name="Larysa Sergiienko" userId="e6ee1ebd2127b032" providerId="LiveId" clId="{08B42B14-4C76-4C82-94F4-C9EC8C5FC424}" dt="2023-11-01T07:32:24.279" v="93" actId="47"/>
        <pc:sldMkLst>
          <pc:docMk/>
          <pc:sldMk cId="0" sldId="280"/>
        </pc:sldMkLst>
      </pc:sldChg>
      <pc:sldChg chg="del">
        <pc:chgData name="Larysa Sergiienko" userId="e6ee1ebd2127b032" providerId="LiveId" clId="{08B42B14-4C76-4C82-94F4-C9EC8C5FC424}" dt="2023-11-01T07:32:31.737" v="96" actId="47"/>
        <pc:sldMkLst>
          <pc:docMk/>
          <pc:sldMk cId="0" sldId="281"/>
        </pc:sldMkLst>
      </pc:sldChg>
      <pc:sldChg chg="del">
        <pc:chgData name="Larysa Sergiienko" userId="e6ee1ebd2127b032" providerId="LiveId" clId="{08B42B14-4C76-4C82-94F4-C9EC8C5FC424}" dt="2023-11-01T07:32:35.394" v="98" actId="47"/>
        <pc:sldMkLst>
          <pc:docMk/>
          <pc:sldMk cId="0" sldId="282"/>
        </pc:sldMkLst>
      </pc:sldChg>
      <pc:sldChg chg="addSp delSp modSp mod">
        <pc:chgData name="Larysa Sergiienko" userId="e6ee1ebd2127b032" providerId="LiveId" clId="{08B42B14-4C76-4C82-94F4-C9EC8C5FC424}" dt="2023-11-01T07:41:19.301" v="169" actId="14100"/>
        <pc:sldMkLst>
          <pc:docMk/>
          <pc:sldMk cId="0" sldId="284"/>
        </pc:sldMkLst>
        <pc:spChg chg="del mod">
          <ac:chgData name="Larysa Sergiienko" userId="e6ee1ebd2127b032" providerId="LiveId" clId="{08B42B14-4C76-4C82-94F4-C9EC8C5FC424}" dt="2023-11-01T07:40:26.777" v="158" actId="478"/>
          <ac:spMkLst>
            <pc:docMk/>
            <pc:sldMk cId="0" sldId="284"/>
            <ac:spMk id="406" creationId="{00000000-0000-0000-0000-000000000000}"/>
          </ac:spMkLst>
        </pc:spChg>
        <pc:picChg chg="add mod modCrop">
          <ac:chgData name="Larysa Sergiienko" userId="e6ee1ebd2127b032" providerId="LiveId" clId="{08B42B14-4C76-4C82-94F4-C9EC8C5FC424}" dt="2023-11-01T07:41:19.301" v="169" actId="14100"/>
          <ac:picMkLst>
            <pc:docMk/>
            <pc:sldMk cId="0" sldId="284"/>
            <ac:picMk id="3" creationId="{C434678B-5B4A-C423-866B-904CAF74A183}"/>
          </ac:picMkLst>
        </pc:picChg>
      </pc:sldChg>
      <pc:sldChg chg="addSp delSp modSp mod">
        <pc:chgData name="Larysa Sergiienko" userId="e6ee1ebd2127b032" providerId="LiveId" clId="{08B42B14-4C76-4C82-94F4-C9EC8C5FC424}" dt="2023-11-01T07:45:01.985" v="207" actId="1076"/>
        <pc:sldMkLst>
          <pc:docMk/>
          <pc:sldMk cId="0" sldId="285"/>
        </pc:sldMkLst>
        <pc:spChg chg="mod">
          <ac:chgData name="Larysa Sergiienko" userId="e6ee1ebd2127b032" providerId="LiveId" clId="{08B42B14-4C76-4C82-94F4-C9EC8C5FC424}" dt="2023-11-01T07:42:20.353" v="180" actId="14100"/>
          <ac:spMkLst>
            <pc:docMk/>
            <pc:sldMk cId="0" sldId="285"/>
            <ac:spMk id="10" creationId="{2E4BBC1A-D251-4EC3-80F5-463E2DFF3A1D}"/>
          </ac:spMkLst>
        </pc:spChg>
        <pc:spChg chg="del">
          <ac:chgData name="Larysa Sergiienko" userId="e6ee1ebd2127b032" providerId="LiveId" clId="{08B42B14-4C76-4C82-94F4-C9EC8C5FC424}" dt="2023-11-01T07:41:30.827" v="170" actId="478"/>
          <ac:spMkLst>
            <pc:docMk/>
            <pc:sldMk cId="0" sldId="285"/>
            <ac:spMk id="415" creationId="{00000000-0000-0000-0000-000000000000}"/>
          </ac:spMkLst>
        </pc:spChg>
        <pc:spChg chg="del">
          <ac:chgData name="Larysa Sergiienko" userId="e6ee1ebd2127b032" providerId="LiveId" clId="{08B42B14-4C76-4C82-94F4-C9EC8C5FC424}" dt="2023-11-01T07:42:09.503" v="175" actId="478"/>
          <ac:spMkLst>
            <pc:docMk/>
            <pc:sldMk cId="0" sldId="285"/>
            <ac:spMk id="418" creationId="{00000000-0000-0000-0000-000000000000}"/>
          </ac:spMkLst>
        </pc:spChg>
        <pc:spChg chg="del">
          <ac:chgData name="Larysa Sergiienko" userId="e6ee1ebd2127b032" providerId="LiveId" clId="{08B42B14-4C76-4C82-94F4-C9EC8C5FC424}" dt="2023-11-01T07:42:11.035" v="176" actId="478"/>
          <ac:spMkLst>
            <pc:docMk/>
            <pc:sldMk cId="0" sldId="285"/>
            <ac:spMk id="420" creationId="{00000000-0000-0000-0000-000000000000}"/>
          </ac:spMkLst>
        </pc:spChg>
        <pc:picChg chg="add mod modCrop">
          <ac:chgData name="Larysa Sergiienko" userId="e6ee1ebd2127b032" providerId="LiveId" clId="{08B42B14-4C76-4C82-94F4-C9EC8C5FC424}" dt="2023-11-01T07:45:01.985" v="207" actId="1076"/>
          <ac:picMkLst>
            <pc:docMk/>
            <pc:sldMk cId="0" sldId="285"/>
            <ac:picMk id="3" creationId="{E405D2D8-E459-702F-AE19-0310DFFD5567}"/>
          </ac:picMkLst>
        </pc:picChg>
        <pc:picChg chg="del">
          <ac:chgData name="Larysa Sergiienko" userId="e6ee1ebd2127b032" providerId="LiveId" clId="{08B42B14-4C76-4C82-94F4-C9EC8C5FC424}" dt="2023-11-01T07:44:55.255" v="204" actId="478"/>
          <ac:picMkLst>
            <pc:docMk/>
            <pc:sldMk cId="0" sldId="285"/>
            <ac:picMk id="419" creationId="{00000000-0000-0000-0000-000000000000}"/>
          </ac:picMkLst>
        </pc:picChg>
      </pc:sldChg>
      <pc:sldChg chg="addSp delSp modSp mod">
        <pc:chgData name="Larysa Sergiienko" userId="e6ee1ebd2127b032" providerId="LiveId" clId="{08B42B14-4C76-4C82-94F4-C9EC8C5FC424}" dt="2023-11-01T07:44:37.095" v="201" actId="1076"/>
        <pc:sldMkLst>
          <pc:docMk/>
          <pc:sldMk cId="0" sldId="286"/>
        </pc:sldMkLst>
        <pc:spChg chg="del">
          <ac:chgData name="Larysa Sergiienko" userId="e6ee1ebd2127b032" providerId="LiveId" clId="{08B42B14-4C76-4C82-94F4-C9EC8C5FC424}" dt="2023-11-01T07:42:59.536" v="187" actId="478"/>
          <ac:spMkLst>
            <pc:docMk/>
            <pc:sldMk cId="0" sldId="286"/>
            <ac:spMk id="429" creationId="{00000000-0000-0000-0000-000000000000}"/>
          </ac:spMkLst>
        </pc:spChg>
        <pc:spChg chg="del">
          <ac:chgData name="Larysa Sergiienko" userId="e6ee1ebd2127b032" providerId="LiveId" clId="{08B42B14-4C76-4C82-94F4-C9EC8C5FC424}" dt="2023-11-01T07:43:01.148" v="188" actId="478"/>
          <ac:spMkLst>
            <pc:docMk/>
            <pc:sldMk cId="0" sldId="286"/>
            <ac:spMk id="431" creationId="{00000000-0000-0000-0000-000000000000}"/>
          </ac:spMkLst>
        </pc:spChg>
        <pc:spChg chg="del">
          <ac:chgData name="Larysa Sergiienko" userId="e6ee1ebd2127b032" providerId="LiveId" clId="{08B42B14-4C76-4C82-94F4-C9EC8C5FC424}" dt="2023-11-01T07:43:03.102" v="189" actId="478"/>
          <ac:spMkLst>
            <pc:docMk/>
            <pc:sldMk cId="0" sldId="286"/>
            <ac:spMk id="433" creationId="{00000000-0000-0000-0000-000000000000}"/>
          </ac:spMkLst>
        </pc:spChg>
        <pc:picChg chg="add mod modCrop">
          <ac:chgData name="Larysa Sergiienko" userId="e6ee1ebd2127b032" providerId="LiveId" clId="{08B42B14-4C76-4C82-94F4-C9EC8C5FC424}" dt="2023-11-01T07:44:37.095" v="201" actId="1076"/>
          <ac:picMkLst>
            <pc:docMk/>
            <pc:sldMk cId="0" sldId="286"/>
            <ac:picMk id="3" creationId="{26746FC7-5A61-8281-280F-A15A3FDC6A66}"/>
          </ac:picMkLst>
        </pc:picChg>
        <pc:picChg chg="del">
          <ac:chgData name="Larysa Sergiienko" userId="e6ee1ebd2127b032" providerId="LiveId" clId="{08B42B14-4C76-4C82-94F4-C9EC8C5FC424}" dt="2023-11-01T07:43:04.777" v="191" actId="478"/>
          <ac:picMkLst>
            <pc:docMk/>
            <pc:sldMk cId="0" sldId="286"/>
            <ac:picMk id="430" creationId="{00000000-0000-0000-0000-000000000000}"/>
          </ac:picMkLst>
        </pc:picChg>
        <pc:picChg chg="del">
          <ac:chgData name="Larysa Sergiienko" userId="e6ee1ebd2127b032" providerId="LiveId" clId="{08B42B14-4C76-4C82-94F4-C9EC8C5FC424}" dt="2023-11-01T07:43:04.032" v="190" actId="478"/>
          <ac:picMkLst>
            <pc:docMk/>
            <pc:sldMk cId="0" sldId="286"/>
            <ac:picMk id="432" creationId="{00000000-0000-0000-0000-000000000000}"/>
          </ac:picMkLst>
        </pc:picChg>
      </pc:sldChg>
      <pc:sldChg chg="addSp delSp modSp mod">
        <pc:chgData name="Larysa Sergiienko" userId="e6ee1ebd2127b032" providerId="LiveId" clId="{08B42B14-4C76-4C82-94F4-C9EC8C5FC424}" dt="2023-11-01T07:46:21.927" v="216" actId="1076"/>
        <pc:sldMkLst>
          <pc:docMk/>
          <pc:sldMk cId="0" sldId="291"/>
        </pc:sldMkLst>
        <pc:spChg chg="del">
          <ac:chgData name="Larysa Sergiienko" userId="e6ee1ebd2127b032" providerId="LiveId" clId="{08B42B14-4C76-4C82-94F4-C9EC8C5FC424}" dt="2023-11-01T07:45:45.962" v="208" actId="478"/>
          <ac:spMkLst>
            <pc:docMk/>
            <pc:sldMk cId="0" sldId="291"/>
            <ac:spMk id="472" creationId="{00000000-0000-0000-0000-000000000000}"/>
          </ac:spMkLst>
        </pc:spChg>
        <pc:picChg chg="add mod modCrop">
          <ac:chgData name="Larysa Sergiienko" userId="e6ee1ebd2127b032" providerId="LiveId" clId="{08B42B14-4C76-4C82-94F4-C9EC8C5FC424}" dt="2023-11-01T07:46:21.927" v="216" actId="1076"/>
          <ac:picMkLst>
            <pc:docMk/>
            <pc:sldMk cId="0" sldId="291"/>
            <ac:picMk id="4" creationId="{C5EA50BC-7E59-6121-6C4A-765326CAB1CF}"/>
          </ac:picMkLst>
        </pc:picChg>
      </pc:sldChg>
      <pc:sldChg chg="del">
        <pc:chgData name="Larysa Sergiienko" userId="e6ee1ebd2127b032" providerId="LiveId" clId="{08B42B14-4C76-4C82-94F4-C9EC8C5FC424}" dt="2023-11-01T07:32:33.829" v="97" actId="47"/>
        <pc:sldMkLst>
          <pc:docMk/>
          <pc:sldMk cId="853049282" sldId="294"/>
        </pc:sldMkLst>
      </pc:sldChg>
      <pc:sldChg chg="addSp delSp modSp add mod">
        <pc:chgData name="Larysa Sergiienko" userId="e6ee1ebd2127b032" providerId="LiveId" clId="{08B42B14-4C76-4C82-94F4-C9EC8C5FC424}" dt="2023-11-01T07:33:32.375" v="108" actId="1076"/>
        <pc:sldMkLst>
          <pc:docMk/>
          <pc:sldMk cId="519250080" sldId="297"/>
        </pc:sldMkLst>
        <pc:spChg chg="del">
          <ac:chgData name="Larysa Sergiienko" userId="e6ee1ebd2127b032" providerId="LiveId" clId="{08B42B14-4C76-4C82-94F4-C9EC8C5FC424}" dt="2023-11-01T07:32:44.928" v="102" actId="478"/>
          <ac:spMkLst>
            <pc:docMk/>
            <pc:sldMk cId="519250080" sldId="297"/>
            <ac:spMk id="2" creationId="{B23E64BA-3D89-4B17-BFF5-FEAC7E4B6F62}"/>
          </ac:spMkLst>
        </pc:spChg>
        <pc:spChg chg="add del mod">
          <ac:chgData name="Larysa Sergiienko" userId="e6ee1ebd2127b032" providerId="LiveId" clId="{08B42B14-4C76-4C82-94F4-C9EC8C5FC424}" dt="2023-11-01T07:32:47.504" v="103" actId="478"/>
          <ac:spMkLst>
            <pc:docMk/>
            <pc:sldMk cId="519250080" sldId="297"/>
            <ac:spMk id="4" creationId="{490EDF99-2BA0-6DFA-025D-15C7CD960CFF}"/>
          </ac:spMkLst>
        </pc:spChg>
        <pc:spChg chg="del">
          <ac:chgData name="Larysa Sergiienko" userId="e6ee1ebd2127b032" providerId="LiveId" clId="{08B42B14-4C76-4C82-94F4-C9EC8C5FC424}" dt="2023-11-01T07:32:41.391" v="100" actId="478"/>
          <ac:spMkLst>
            <pc:docMk/>
            <pc:sldMk cId="519250080" sldId="297"/>
            <ac:spMk id="13" creationId="{6A9FE556-CD7A-412F-A56D-CC47012C11AC}"/>
          </ac:spMkLst>
        </pc:spChg>
        <pc:spChg chg="del">
          <ac:chgData name="Larysa Sergiienko" userId="e6ee1ebd2127b032" providerId="LiveId" clId="{08B42B14-4C76-4C82-94F4-C9EC8C5FC424}" dt="2023-11-01T07:32:42.849" v="101" actId="478"/>
          <ac:spMkLst>
            <pc:docMk/>
            <pc:sldMk cId="519250080" sldId="297"/>
            <ac:spMk id="314" creationId="{00000000-0000-0000-0000-000000000000}"/>
          </ac:spMkLst>
        </pc:spChg>
        <pc:picChg chg="add mod modCrop">
          <ac:chgData name="Larysa Sergiienko" userId="e6ee1ebd2127b032" providerId="LiveId" clId="{08B42B14-4C76-4C82-94F4-C9EC8C5FC424}" dt="2023-11-01T07:33:32.375" v="108" actId="1076"/>
          <ac:picMkLst>
            <pc:docMk/>
            <pc:sldMk cId="519250080" sldId="297"/>
            <ac:picMk id="6" creationId="{4D6AFA07-076D-BB72-8A87-A9BB384E9419}"/>
          </ac:picMkLst>
        </pc:picChg>
      </pc:sldChg>
      <pc:sldChg chg="addSp delSp modSp add mod">
        <pc:chgData name="Larysa Sergiienko" userId="e6ee1ebd2127b032" providerId="LiveId" clId="{08B42B14-4C76-4C82-94F4-C9EC8C5FC424}" dt="2023-11-01T07:35:19.588" v="132" actId="1076"/>
        <pc:sldMkLst>
          <pc:docMk/>
          <pc:sldMk cId="511586544" sldId="298"/>
        </pc:sldMkLst>
        <pc:picChg chg="add mod modCrop">
          <ac:chgData name="Larysa Sergiienko" userId="e6ee1ebd2127b032" providerId="LiveId" clId="{08B42B14-4C76-4C82-94F4-C9EC8C5FC424}" dt="2023-11-01T07:35:03.389" v="129" actId="1076"/>
          <ac:picMkLst>
            <pc:docMk/>
            <pc:sldMk cId="511586544" sldId="298"/>
            <ac:picMk id="3" creationId="{027B33CC-2785-B15F-EAC9-6B61844932CB}"/>
          </ac:picMkLst>
        </pc:picChg>
        <pc:picChg chg="add mod modCrop">
          <ac:chgData name="Larysa Sergiienko" userId="e6ee1ebd2127b032" providerId="LiveId" clId="{08B42B14-4C76-4C82-94F4-C9EC8C5FC424}" dt="2023-11-01T07:35:19.588" v="132" actId="1076"/>
          <ac:picMkLst>
            <pc:docMk/>
            <pc:sldMk cId="511586544" sldId="298"/>
            <ac:picMk id="4" creationId="{A7F3F8EB-3F92-F100-51AF-07AB6B965EC6}"/>
          </ac:picMkLst>
        </pc:picChg>
        <pc:picChg chg="del">
          <ac:chgData name="Larysa Sergiienko" userId="e6ee1ebd2127b032" providerId="LiveId" clId="{08B42B14-4C76-4C82-94F4-C9EC8C5FC424}" dt="2023-11-01T07:33:36.234" v="110" actId="478"/>
          <ac:picMkLst>
            <pc:docMk/>
            <pc:sldMk cId="511586544" sldId="298"/>
            <ac:picMk id="6" creationId="{4D6AFA07-076D-BB72-8A87-A9BB384E9419}"/>
          </ac:picMkLst>
        </pc:picChg>
      </pc:sldChg>
      <pc:sldChg chg="addSp delSp modSp add mod">
        <pc:chgData name="Larysa Sergiienko" userId="e6ee1ebd2127b032" providerId="LiveId" clId="{08B42B14-4C76-4C82-94F4-C9EC8C5FC424}" dt="2023-11-01T07:34:52.402" v="127" actId="1076"/>
        <pc:sldMkLst>
          <pc:docMk/>
          <pc:sldMk cId="1073089339" sldId="299"/>
        </pc:sldMkLst>
        <pc:picChg chg="del">
          <ac:chgData name="Larysa Sergiienko" userId="e6ee1ebd2127b032" providerId="LiveId" clId="{08B42B14-4C76-4C82-94F4-C9EC8C5FC424}" dt="2023-11-01T07:34:18.260" v="121" actId="478"/>
          <ac:picMkLst>
            <pc:docMk/>
            <pc:sldMk cId="1073089339" sldId="299"/>
            <ac:picMk id="3" creationId="{027B33CC-2785-B15F-EAC9-6B61844932CB}"/>
          </ac:picMkLst>
        </pc:picChg>
        <pc:picChg chg="add mod modCrop">
          <ac:chgData name="Larysa Sergiienko" userId="e6ee1ebd2127b032" providerId="LiveId" clId="{08B42B14-4C76-4C82-94F4-C9EC8C5FC424}" dt="2023-11-01T07:34:52.402" v="127" actId="1076"/>
          <ac:picMkLst>
            <pc:docMk/>
            <pc:sldMk cId="1073089339" sldId="299"/>
            <ac:picMk id="4" creationId="{7943ECE9-F7A5-32BC-E2F7-B9A2B37CA3F7}"/>
          </ac:picMkLst>
        </pc:picChg>
      </pc:sldChg>
      <pc:sldChg chg="addSp delSp modSp add mod">
        <pc:chgData name="Larysa Sergiienko" userId="e6ee1ebd2127b032" providerId="LiveId" clId="{08B42B14-4C76-4C82-94F4-C9EC8C5FC424}" dt="2023-11-01T07:36:23.141" v="143" actId="1076"/>
        <pc:sldMkLst>
          <pc:docMk/>
          <pc:sldMk cId="3003979483" sldId="300"/>
        </pc:sldMkLst>
        <pc:picChg chg="add mod modCrop">
          <ac:chgData name="Larysa Sergiienko" userId="e6ee1ebd2127b032" providerId="LiveId" clId="{08B42B14-4C76-4C82-94F4-C9EC8C5FC424}" dt="2023-11-01T07:36:23.141" v="143" actId="1076"/>
          <ac:picMkLst>
            <pc:docMk/>
            <pc:sldMk cId="3003979483" sldId="300"/>
            <ac:picMk id="3" creationId="{9E6408CE-FBEB-5C75-5C5F-698BC13B1D77}"/>
          </ac:picMkLst>
        </pc:picChg>
        <pc:picChg chg="del">
          <ac:chgData name="Larysa Sergiienko" userId="e6ee1ebd2127b032" providerId="LiveId" clId="{08B42B14-4C76-4C82-94F4-C9EC8C5FC424}" dt="2023-11-01T07:35:31.366" v="134" actId="478"/>
          <ac:picMkLst>
            <pc:docMk/>
            <pc:sldMk cId="3003979483" sldId="300"/>
            <ac:picMk id="4" creationId="{7943ECE9-F7A5-32BC-E2F7-B9A2B37CA3F7}"/>
          </ac:picMkLst>
        </pc:picChg>
      </pc:sldChg>
      <pc:sldChg chg="addSp delSp modSp add mod">
        <pc:chgData name="Larysa Sergiienko" userId="e6ee1ebd2127b032" providerId="LiveId" clId="{08B42B14-4C76-4C82-94F4-C9EC8C5FC424}" dt="2023-11-01T07:37:10.097" v="156" actId="1076"/>
        <pc:sldMkLst>
          <pc:docMk/>
          <pc:sldMk cId="2628497073" sldId="301"/>
        </pc:sldMkLst>
        <pc:picChg chg="del">
          <ac:chgData name="Larysa Sergiienko" userId="e6ee1ebd2127b032" providerId="LiveId" clId="{08B42B14-4C76-4C82-94F4-C9EC8C5FC424}" dt="2023-11-01T07:36:27.196" v="145" actId="478"/>
          <ac:picMkLst>
            <pc:docMk/>
            <pc:sldMk cId="2628497073" sldId="301"/>
            <ac:picMk id="3" creationId="{9E6408CE-FBEB-5C75-5C5F-698BC13B1D77}"/>
          </ac:picMkLst>
        </pc:picChg>
        <pc:picChg chg="add mod modCrop">
          <ac:chgData name="Larysa Sergiienko" userId="e6ee1ebd2127b032" providerId="LiveId" clId="{08B42B14-4C76-4C82-94F4-C9EC8C5FC424}" dt="2023-11-01T07:36:52.413" v="153" actId="1076"/>
          <ac:picMkLst>
            <pc:docMk/>
            <pc:sldMk cId="2628497073" sldId="301"/>
            <ac:picMk id="4" creationId="{3EEA61D5-64B2-B8A1-2032-1F04EB225D37}"/>
          </ac:picMkLst>
        </pc:picChg>
        <pc:picChg chg="add mod modCrop">
          <ac:chgData name="Larysa Sergiienko" userId="e6ee1ebd2127b032" providerId="LiveId" clId="{08B42B14-4C76-4C82-94F4-C9EC8C5FC424}" dt="2023-11-01T07:37:10.097" v="156" actId="1076"/>
          <ac:picMkLst>
            <pc:docMk/>
            <pc:sldMk cId="2628497073" sldId="301"/>
            <ac:picMk id="5" creationId="{3D71979B-0B99-8510-83F9-44680B9AFF9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" name="Google Shape;30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" name="Google Shape;30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19890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" name="Google Shape;30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41584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" name="Google Shape;30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37033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" name="Google Shape;30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77503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" name="Google Shape;30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05136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22692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056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2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647745-162A-4112-8014-D13123B5182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66800" y="2648662"/>
            <a:ext cx="10068560" cy="706121"/>
          </a:xfrm>
        </p:spPr>
        <p:txBody>
          <a:bodyPr anchor="ctr"/>
          <a:lstStyle>
            <a:lvl1pPr algn="ctr">
              <a:defRPr sz="6000" b="1"/>
            </a:lvl1pPr>
          </a:lstStyle>
          <a:p>
            <a:r>
              <a:rPr lang="uk-UA" dirty="0"/>
              <a:t>НАЗВА</a:t>
            </a:r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6F60458-1D3F-47EE-B5BC-C316332A2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06" y="563879"/>
            <a:ext cx="1129554" cy="106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654F388-E623-43EF-9D36-95D0C3C11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2914" y="0"/>
            <a:ext cx="689086" cy="199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58;p13">
            <a:extLst>
              <a:ext uri="{FF2B5EF4-FFF2-40B4-BE49-F238E27FC236}">
                <a16:creationId xmlns:a16="http://schemas.microsoft.com/office/drawing/2014/main" id="{B75EB6F6-3458-4CAA-912B-2EF5E7F4778D}"/>
              </a:ext>
            </a:extLst>
          </p:cNvPr>
          <p:cNvSpPr/>
          <p:nvPr/>
        </p:nvSpPr>
        <p:spPr>
          <a:xfrm>
            <a:off x="-22050" y="6101700"/>
            <a:ext cx="4665170" cy="756300"/>
          </a:xfrm>
          <a:prstGeom prst="snip1Rect">
            <a:avLst>
              <a:gd name="adj" fmla="val 1666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9645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CDEF0F-B5FC-453A-95B0-F7BAA5673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640" y="548640"/>
            <a:ext cx="10088880" cy="721360"/>
          </a:xfrm>
        </p:spPr>
        <p:txBody>
          <a:bodyPr anchor="t">
            <a:noAutofit/>
          </a:bodyPr>
          <a:lstStyle>
            <a:lvl1pPr>
              <a:defRPr sz="3000" b="1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 dirty="0"/>
          </a:p>
        </p:txBody>
      </p:sp>
      <p:sp>
        <p:nvSpPr>
          <p:cNvPr id="8" name="Місце для тексту 7">
            <a:extLst>
              <a:ext uri="{FF2B5EF4-FFF2-40B4-BE49-F238E27FC236}">
                <a16:creationId xmlns:a16="http://schemas.microsoft.com/office/drawing/2014/main" id="{268D5B53-CC9D-4DB4-A950-5B4627B31C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6640" y="1645920"/>
            <a:ext cx="10088880" cy="4663440"/>
          </a:xfrm>
        </p:spPr>
        <p:txBody>
          <a:bodyPr>
            <a:normAutofit/>
          </a:bodyPr>
          <a:lstStyle>
            <a:lvl1pPr marL="342900" indent="-342900">
              <a:buClr>
                <a:srgbClr val="B9D6D5"/>
              </a:buClr>
              <a:buFont typeface="Wingdings" panose="05000000000000000000" pitchFamily="2" charset="2"/>
              <a:buChar char="l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uk-UA" dirty="0"/>
              <a:t>текст</a:t>
            </a:r>
            <a:endParaRPr lang="ru-RU" dirty="0"/>
          </a:p>
        </p:txBody>
      </p:sp>
      <p:pic>
        <p:nvPicPr>
          <p:cNvPr id="4" name="Google Shape;148;p19">
            <a:extLst>
              <a:ext uri="{FF2B5EF4-FFF2-40B4-BE49-F238E27FC236}">
                <a16:creationId xmlns:a16="http://schemas.microsoft.com/office/drawing/2014/main" id="{589DCC1C-8FF8-414E-B130-28253559F7E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920105"/>
            <a:ext cx="12192000" cy="922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982237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11A2CA-E0FA-4E9F-B502-B8A26CBB2D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2145" y="1987420"/>
            <a:ext cx="9305326" cy="983288"/>
          </a:xfrm>
        </p:spPr>
        <p:txBody>
          <a:bodyPr anchor="t">
            <a:normAutofit/>
          </a:bodyPr>
          <a:lstStyle>
            <a:lvl1pPr algn="l">
              <a:defRPr sz="5000" b="1"/>
            </a:lvl1pPr>
          </a:lstStyle>
          <a:p>
            <a:r>
              <a:rPr lang="uk-UA" dirty="0"/>
              <a:t>ЗАГОЛОВОК</a:t>
            </a:r>
            <a:endParaRPr lang="ru-RU" dirty="0"/>
          </a:p>
        </p:txBody>
      </p:sp>
      <p:pic>
        <p:nvPicPr>
          <p:cNvPr id="7" name="Google Shape;84;p15">
            <a:extLst>
              <a:ext uri="{FF2B5EF4-FFF2-40B4-BE49-F238E27FC236}">
                <a16:creationId xmlns:a16="http://schemas.microsoft.com/office/drawing/2014/main" id="{ADD5CADB-F56F-4F8C-BD2A-26D17329CDF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72145" y="5196598"/>
            <a:ext cx="590750" cy="3721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3;p15">
            <a:extLst>
              <a:ext uri="{FF2B5EF4-FFF2-40B4-BE49-F238E27FC236}">
                <a16:creationId xmlns:a16="http://schemas.microsoft.com/office/drawing/2014/main" id="{C434E1A6-C329-4C51-8D02-804DB31A7DD2}"/>
              </a:ext>
            </a:extLst>
          </p:cNvPr>
          <p:cNvSpPr/>
          <p:nvPr/>
        </p:nvSpPr>
        <p:spPr>
          <a:xfrm>
            <a:off x="10383520" y="0"/>
            <a:ext cx="1808480" cy="6858000"/>
          </a:xfrm>
          <a:prstGeom prst="rect">
            <a:avLst/>
          </a:prstGeom>
          <a:solidFill>
            <a:srgbClr val="B9D6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</a:endParaRPr>
          </a:p>
        </p:txBody>
      </p:sp>
      <p:sp>
        <p:nvSpPr>
          <p:cNvPr id="9" name="Google Shape;85;p15">
            <a:extLst>
              <a:ext uri="{FF2B5EF4-FFF2-40B4-BE49-F238E27FC236}">
                <a16:creationId xmlns:a16="http://schemas.microsoft.com/office/drawing/2014/main" id="{A959930E-1371-48DF-955D-0A8964C2898C}"/>
              </a:ext>
            </a:extLst>
          </p:cNvPr>
          <p:cNvSpPr/>
          <p:nvPr/>
        </p:nvSpPr>
        <p:spPr>
          <a:xfrm>
            <a:off x="0" y="6116320"/>
            <a:ext cx="4673600" cy="741680"/>
          </a:xfrm>
          <a:prstGeom prst="snip1Rect">
            <a:avLst>
              <a:gd name="adj" fmla="val 1666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9309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8E3612-4F38-4AFE-A043-59BB2E597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724" y="466690"/>
            <a:ext cx="10515600" cy="466372"/>
          </a:xfrm>
        </p:spPr>
        <p:txBody>
          <a:bodyPr anchor="t">
            <a:normAutofit/>
          </a:bodyPr>
          <a:lstStyle>
            <a:lvl1pPr>
              <a:defRPr sz="3000" b="1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34AC0B3-FF31-4D66-AAD3-57A17E83ECC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063690" y="1285487"/>
            <a:ext cx="4956110" cy="428219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uk-UA" dirty="0"/>
              <a:t>текст</a:t>
            </a:r>
            <a:endParaRPr lang="ru-RU" dirty="0"/>
          </a:p>
        </p:txBody>
      </p:sp>
      <p:pic>
        <p:nvPicPr>
          <p:cNvPr id="8" name="Google Shape;148;p19">
            <a:extLst>
              <a:ext uri="{FF2B5EF4-FFF2-40B4-BE49-F238E27FC236}">
                <a16:creationId xmlns:a16="http://schemas.microsoft.com/office/drawing/2014/main" id="{41835A1A-480D-42F6-B6C7-B54E24FABFD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920105"/>
            <a:ext cx="12192000" cy="92281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Місце для діаграми 5">
            <a:extLst>
              <a:ext uri="{FF2B5EF4-FFF2-40B4-BE49-F238E27FC236}">
                <a16:creationId xmlns:a16="http://schemas.microsoft.com/office/drawing/2014/main" id="{DAE3875F-7F49-41C8-ABC0-7B147C64C584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096000" y="1285487"/>
            <a:ext cx="5032310" cy="4282192"/>
          </a:xfrm>
        </p:spPr>
        <p:txBody>
          <a:bodyPr/>
          <a:lstStyle/>
          <a:p>
            <a:r>
              <a:rPr lang="uk-UA"/>
              <a:t>Вставлення діаграми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387850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729DC7-6400-441F-8A54-9BCD69EC5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960" y="15082"/>
            <a:ext cx="10515600" cy="1325563"/>
          </a:xfrm>
        </p:spPr>
        <p:txBody>
          <a:bodyPr>
            <a:normAutofit/>
          </a:bodyPr>
          <a:lstStyle>
            <a:lvl1pPr>
              <a:defRPr sz="3000" b="1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 dirty="0"/>
          </a:p>
        </p:txBody>
      </p:sp>
      <p:pic>
        <p:nvPicPr>
          <p:cNvPr id="6" name="Google Shape;148;p19">
            <a:extLst>
              <a:ext uri="{FF2B5EF4-FFF2-40B4-BE49-F238E27FC236}">
                <a16:creationId xmlns:a16="http://schemas.microsoft.com/office/drawing/2014/main" id="{B709642C-4826-479D-B1DA-1CA6D2F3137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920105"/>
            <a:ext cx="12192000" cy="922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414891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729DC7-6400-441F-8A54-9BCD69EC5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960" y="15082"/>
            <a:ext cx="10181460" cy="1325563"/>
          </a:xfrm>
        </p:spPr>
        <p:txBody>
          <a:bodyPr>
            <a:normAutofit/>
          </a:bodyPr>
          <a:lstStyle>
            <a:lvl1pPr>
              <a:defRPr sz="3000" b="1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119636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Пустой слайд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5918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8" name="Google Shape;18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9" name="Google Shape;19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7428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42D26B9-9594-4412-8326-9EAB3AB83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dirty="0"/>
              <a:t>Клацніть, щоб редагувати стиль зразка заголовка</a:t>
            </a:r>
            <a:endParaRPr lang="ru-RU" dirty="0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B6B70DD-00A3-4F2F-88AF-1FEF1E480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dirty="0"/>
              <a:t>Клацніть, щоб відредагувати стилі зразків тексту</a:t>
            </a:r>
          </a:p>
          <a:p>
            <a:pPr lvl="1"/>
            <a:r>
              <a:rPr lang="uk-UA" dirty="0"/>
              <a:t>Другий рівень</a:t>
            </a:r>
          </a:p>
          <a:p>
            <a:pPr lvl="2"/>
            <a:r>
              <a:rPr lang="uk-UA" dirty="0"/>
              <a:t>Третій рівень</a:t>
            </a:r>
          </a:p>
          <a:p>
            <a:pPr lvl="3"/>
            <a:r>
              <a:rPr lang="uk-UA" dirty="0"/>
              <a:t>Четвертий рівень</a:t>
            </a:r>
          </a:p>
          <a:p>
            <a:pPr lvl="4"/>
            <a:r>
              <a:rPr lang="uk-UA" dirty="0"/>
              <a:t>П’ятий рівень</a:t>
            </a:r>
            <a:endParaRPr lang="ru-RU" dirty="0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EEBB030-1642-467F-AD71-AC09AB6FC3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26BB925-88C1-4A8F-A3BD-EAFCD621D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A19E9F8-64A4-410C-B544-1741C5A35D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0000000-1234-1234-1234-123412341234}" type="slidenum">
              <a:rPr lang="uk-UA" smtClean="0"/>
              <a:pPr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74119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sv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5.jpeg"/><Relationship Id="rId7" Type="http://schemas.openxmlformats.org/officeDocument/2006/relationships/hyperlink" Target="https://create.kahoot.it/share/7/e9c57eac-9bae-42e4-877f-2fce55500a25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2.jpeg"/><Relationship Id="rId5" Type="http://schemas.openxmlformats.org/officeDocument/2006/relationships/image" Target="../media/image37.jpeg"/><Relationship Id="rId10" Type="http://schemas.openxmlformats.org/officeDocument/2006/relationships/image" Target="../media/image41.jpeg"/><Relationship Id="rId4" Type="http://schemas.openxmlformats.org/officeDocument/2006/relationships/image" Target="../media/image36.png"/><Relationship Id="rId9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rsf.org/en/2023-world-press-freedom-index-journalism-threatened-fake-content-industry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85;p1">
            <a:extLst>
              <a:ext uri="{FF2B5EF4-FFF2-40B4-BE49-F238E27FC236}">
                <a16:creationId xmlns:a16="http://schemas.microsoft.com/office/drawing/2014/main" id="{06593E50-0A1B-4431-BDAC-5B2F2807290C}"/>
              </a:ext>
            </a:extLst>
          </p:cNvPr>
          <p:cNvSpPr txBox="1"/>
          <p:nvPr/>
        </p:nvSpPr>
        <p:spPr>
          <a:xfrm>
            <a:off x="1071716" y="2129362"/>
            <a:ext cx="10077729" cy="2400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000" b="1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ЧЕТВЕРТА ВЛАДА: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000" b="1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як медіа долучаються до боротьби з корупцією?</a:t>
            </a:r>
            <a:endParaRPr lang="ru-RU" sz="3500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10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56640" y="1335155"/>
            <a:ext cx="2182557" cy="153632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0"/>
          <p:cNvSpPr txBox="1"/>
          <p:nvPr/>
        </p:nvSpPr>
        <p:spPr>
          <a:xfrm>
            <a:off x="1105597" y="1872484"/>
            <a:ext cx="21336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Угорщина</a:t>
            </a:r>
            <a:endParaRPr sz="2400" b="1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pic>
        <p:nvPicPr>
          <p:cNvPr id="177" name="Google Shape;177;p10"/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56640" y="3628246"/>
            <a:ext cx="2182557" cy="153632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0"/>
          <p:cNvSpPr txBox="1"/>
          <p:nvPr/>
        </p:nvSpPr>
        <p:spPr>
          <a:xfrm>
            <a:off x="1237570" y="4165577"/>
            <a:ext cx="222636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Мальта</a:t>
            </a:r>
            <a:endParaRPr sz="2400" b="1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79" name="Google Shape;179;p10"/>
          <p:cNvSpPr txBox="1"/>
          <p:nvPr/>
        </p:nvSpPr>
        <p:spPr>
          <a:xfrm>
            <a:off x="4416288" y="1335155"/>
            <a:ext cx="7421659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Правляча </a:t>
            </a:r>
            <a:r>
              <a:rPr lang="uk-UA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партія Угорщини «</a:t>
            </a:r>
            <a:r>
              <a:rPr lang="uk-UA" b="1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Фідес</a:t>
            </a:r>
            <a:r>
              <a:rPr lang="uk-UA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» </a:t>
            </a:r>
            <a:r>
              <a:rPr lang="uk-UA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отримала фактичний контроль над 80% ЗМІ країни</a:t>
            </a:r>
            <a:endParaRPr dirty="0">
              <a:latin typeface="Arial" panose="020B0604020202020204" pitchFamily="34" charset="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endParaRPr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Незалежні ЗМІ </a:t>
            </a:r>
            <a:r>
              <a:rPr lang="uk-UA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все одно зберігають сильні позиції </a:t>
            </a:r>
            <a:r>
              <a:rPr lang="uk-UA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(наприклад, телевізійна мережа RTL </a:t>
            </a:r>
            <a:r>
              <a:rPr lang="uk-UA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Klub</a:t>
            </a:r>
            <a:r>
              <a:rPr lang="uk-UA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щоденна газета </a:t>
            </a:r>
            <a:r>
              <a:rPr lang="uk-UA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Népszava</a:t>
            </a:r>
            <a:r>
              <a:rPr lang="uk-UA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щотижневик HGV та сайт 24.hu)</a:t>
            </a:r>
            <a:endParaRPr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80" name="Google Shape;180;p10"/>
          <p:cNvSpPr txBox="1"/>
          <p:nvPr/>
        </p:nvSpPr>
        <p:spPr>
          <a:xfrm>
            <a:off x="4416288" y="3198289"/>
            <a:ext cx="6715539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Правляча партія Мальти </a:t>
            </a:r>
            <a:r>
              <a:rPr lang="uk-UA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має сильний вплив на державні медіа і використовує державну рекламу для здійснення тиску на приватні ЗМІ. Багато політиків обирають конкретних журналістів для ексклюзивних інтерв'ю та ігнорують тих, хто вважається «ворожими». </a:t>
            </a:r>
            <a:endParaRPr dirty="0">
              <a:latin typeface="Arial" panose="020B0604020202020204" pitchFamily="34" charset="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endParaRPr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Уряд </a:t>
            </a:r>
            <a:r>
              <a:rPr lang="uk-UA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вимагає</a:t>
            </a:r>
            <a:r>
              <a:rPr lang="uk-UA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від журналістів «перепустки» для висвітлення урядових заходів або відвідування прес-конференцій</a:t>
            </a:r>
            <a:r>
              <a:rPr lang="uk-UA" sz="24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. </a:t>
            </a:r>
            <a:endParaRPr sz="24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8EF292F7-8F7B-438A-A86C-A804B76AF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047" y="465976"/>
            <a:ext cx="10088880" cy="721360"/>
          </a:xfrm>
        </p:spPr>
        <p:txBody>
          <a:bodyPr/>
          <a:lstStyle/>
          <a:p>
            <a:r>
              <a:rPr lang="uk-UA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Приклади впливу на ЗМІ</a:t>
            </a:r>
            <a:br>
              <a:rPr lang="uk-UA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1"/>
          <p:cNvSpPr txBox="1">
            <a:spLocks noGrp="1"/>
          </p:cNvSpPr>
          <p:nvPr>
            <p:ph type="title"/>
          </p:nvPr>
        </p:nvSpPr>
        <p:spPr>
          <a:xfrm>
            <a:off x="1046481" y="401955"/>
            <a:ext cx="10088880" cy="721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Roboto"/>
              <a:buNone/>
            </a:pPr>
            <a:r>
              <a:rPr lang="uk-UA" dirty="0">
                <a:ea typeface="Roboto"/>
                <a:sym typeface="Roboto"/>
              </a:rPr>
              <a:t>ЗМІ </a:t>
            </a:r>
            <a:r>
              <a:rPr lang="uk-UA" dirty="0" err="1">
                <a:ea typeface="Roboto"/>
                <a:sym typeface="Roboto"/>
              </a:rPr>
              <a:t>vs</a:t>
            </a:r>
            <a:r>
              <a:rPr lang="uk-UA" dirty="0">
                <a:ea typeface="Roboto"/>
                <a:sym typeface="Roboto"/>
              </a:rPr>
              <a:t> Соціальні мережі</a:t>
            </a:r>
            <a:endParaRPr dirty="0">
              <a:ea typeface="Roboto"/>
              <a:sym typeface="Roboto"/>
            </a:endParaRPr>
          </a:p>
        </p:txBody>
      </p:sp>
      <p:sp>
        <p:nvSpPr>
          <p:cNvPr id="189" name="Google Shape;189;p11"/>
          <p:cNvSpPr txBox="1">
            <a:spLocks noGrp="1"/>
          </p:cNvSpPr>
          <p:nvPr>
            <p:ph type="body" sz="quarter" idx="13"/>
          </p:nvPr>
        </p:nvSpPr>
        <p:spPr>
          <a:xfrm>
            <a:off x="1056640" y="1431925"/>
            <a:ext cx="4874260" cy="4663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uk-UA" sz="2400" b="1" dirty="0">
                <a:ea typeface="Roboto"/>
                <a:sym typeface="Roboto"/>
              </a:rPr>
              <a:t>Переваги соціальних мереж над ЗМІ</a:t>
            </a:r>
            <a:r>
              <a:rPr lang="uk-UA" sz="2200" b="1" dirty="0">
                <a:ea typeface="Roboto"/>
                <a:sym typeface="Roboto"/>
              </a:rPr>
              <a:t>: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dirty="0"/>
          </a:p>
          <a:p>
            <a:pPr marL="35560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</a:pPr>
            <a:r>
              <a:rPr lang="uk-UA" sz="1800" b="1" dirty="0">
                <a:ea typeface="Roboto"/>
                <a:sym typeface="Roboto"/>
              </a:rPr>
              <a:t>більш доступні </a:t>
            </a:r>
            <a:r>
              <a:rPr lang="uk-UA" sz="1800" dirty="0">
                <a:ea typeface="Roboto"/>
                <a:sym typeface="Roboto"/>
              </a:rPr>
              <a:t>та більш стійкі </a:t>
            </a:r>
            <a:r>
              <a:rPr lang="uk-UA" sz="1800" b="1" dirty="0">
                <a:ea typeface="Roboto"/>
                <a:sym typeface="Roboto"/>
              </a:rPr>
              <a:t>до контролю </a:t>
            </a:r>
            <a:r>
              <a:rPr lang="uk-UA" sz="1800" dirty="0">
                <a:ea typeface="Roboto"/>
                <a:sym typeface="Roboto"/>
              </a:rPr>
              <a:t>згори у порівнянні з традиційними медіа через свою </a:t>
            </a:r>
            <a:r>
              <a:rPr lang="uk-UA" sz="1800" dirty="0" err="1">
                <a:ea typeface="Roboto"/>
                <a:sym typeface="Roboto"/>
              </a:rPr>
              <a:t>децентралозованість</a:t>
            </a:r>
            <a:r>
              <a:rPr lang="uk-UA" sz="1800" dirty="0">
                <a:ea typeface="Roboto"/>
                <a:sym typeface="Roboto"/>
              </a:rPr>
              <a:t>. 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</a:pPr>
            <a:endParaRPr sz="1800" dirty="0"/>
          </a:p>
          <a:p>
            <a:pPr marL="35560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</a:pPr>
            <a:r>
              <a:rPr lang="uk-UA" sz="1800" dirty="0">
                <a:ea typeface="Roboto"/>
                <a:sym typeface="Roboto"/>
              </a:rPr>
              <a:t>можуть швидко </a:t>
            </a:r>
            <a:r>
              <a:rPr lang="uk-UA" sz="1800" b="1" dirty="0">
                <a:ea typeface="Roboto"/>
                <a:sym typeface="Roboto"/>
              </a:rPr>
              <a:t>мобілізувати громадську думку</a:t>
            </a:r>
            <a:r>
              <a:rPr lang="uk-UA" sz="1800" dirty="0">
                <a:solidFill>
                  <a:srgbClr val="8DA9DB"/>
                </a:solidFill>
                <a:ea typeface="Roboto"/>
                <a:sym typeface="Roboto"/>
              </a:rPr>
              <a:t> </a:t>
            </a:r>
            <a:r>
              <a:rPr lang="uk-UA" sz="1800" dirty="0">
                <a:ea typeface="Roboto"/>
                <a:sym typeface="Roboto"/>
              </a:rPr>
              <a:t>таким чином, щоб підвищити залученість громадян до конкретних питань або їх привернення уваги до корупційних кейсів. </a:t>
            </a:r>
            <a:endParaRPr sz="1800" dirty="0"/>
          </a:p>
        </p:txBody>
      </p:sp>
      <p:sp>
        <p:nvSpPr>
          <p:cNvPr id="190" name="Google Shape;190;p11"/>
          <p:cNvSpPr txBox="1">
            <a:spLocks noGrp="1"/>
          </p:cNvSpPr>
          <p:nvPr>
            <p:ph type="body" idx="4294967295"/>
          </p:nvPr>
        </p:nvSpPr>
        <p:spPr>
          <a:xfrm>
            <a:off x="6629400" y="1706879"/>
            <a:ext cx="4638039" cy="4076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DA9DB"/>
              </a:buClr>
              <a:buSzPts val="2400"/>
              <a:buNone/>
            </a:pPr>
            <a:r>
              <a:rPr lang="uk-UA" sz="2400" b="1" dirty="0">
                <a:ea typeface="Roboto"/>
                <a:cs typeface="Arial" panose="020B0604020202020204" pitchFamily="34" charset="0"/>
                <a:sym typeface="Roboto"/>
              </a:rPr>
              <a:t>Недоліки: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DA9DB"/>
              </a:buClr>
              <a:buSzPts val="2400"/>
              <a:buNone/>
            </a:pPr>
            <a:endParaRPr sz="2400" b="1" dirty="0">
              <a:ea typeface="Roboto"/>
              <a:cs typeface="Arial" panose="020B0604020202020204" pitchFamily="34" charset="0"/>
            </a:endParaRPr>
          </a:p>
          <a:p>
            <a:pPr marL="444500" indent="-444500">
              <a:buClr>
                <a:srgbClr val="B9D6D5"/>
              </a:buClr>
              <a:buSzPts val="2000"/>
              <a:buFont typeface="Wingdings" panose="05000000000000000000" pitchFamily="2" charset="2"/>
              <a:buChar char="l"/>
            </a:pPr>
            <a:r>
              <a:rPr lang="uk-UA" sz="1800" dirty="0">
                <a:ea typeface="Roboto"/>
                <a:sym typeface="Roboto"/>
              </a:rPr>
              <a:t>Соціальні мережі </a:t>
            </a:r>
            <a:r>
              <a:rPr lang="uk-UA" sz="1800" b="1" dirty="0">
                <a:ea typeface="Roboto"/>
                <a:sym typeface="Roboto"/>
              </a:rPr>
              <a:t>вразливі до зловживань</a:t>
            </a:r>
            <a:r>
              <a:rPr lang="uk-UA" sz="1800" dirty="0">
                <a:ea typeface="Roboto"/>
                <a:sym typeface="Roboto"/>
              </a:rPr>
              <a:t>, що може призвести до постійного поширення дезінформації серед громадян. </a:t>
            </a:r>
          </a:p>
          <a:p>
            <a:pPr marL="0" indent="0">
              <a:buClr>
                <a:srgbClr val="B9D6D5"/>
              </a:buClr>
              <a:buSzPts val="2000"/>
              <a:buNone/>
            </a:pPr>
            <a:endParaRPr sz="1800" dirty="0"/>
          </a:p>
          <a:p>
            <a:pPr marL="444500" indent="-444500">
              <a:buClr>
                <a:srgbClr val="B9D6D5"/>
              </a:buClr>
              <a:buSzPts val="2000"/>
              <a:buFont typeface="Wingdings" panose="05000000000000000000" pitchFamily="2" charset="2"/>
              <a:buChar char="l"/>
            </a:pPr>
            <a:r>
              <a:rPr lang="uk-UA" sz="1800" dirty="0">
                <a:ea typeface="Roboto"/>
                <a:sym typeface="Roboto"/>
              </a:rPr>
              <a:t>Через зростаючу поширеність неправдивої інформації в соціальні медіа є </a:t>
            </a:r>
            <a:r>
              <a:rPr lang="uk-UA" sz="1800" b="1" dirty="0">
                <a:ea typeface="Roboto"/>
                <a:sym typeface="Roboto"/>
              </a:rPr>
              <a:t>серйозна загроза для довіри </a:t>
            </a:r>
            <a:r>
              <a:rPr lang="uk-UA" sz="1800" dirty="0">
                <a:ea typeface="Roboto"/>
                <a:sym typeface="Roboto"/>
              </a:rPr>
              <a:t>суспільства як до основних, так і до незалежних ЗМІ. </a:t>
            </a:r>
            <a:endParaRPr sz="1800"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2"/>
          <p:cNvSpPr txBox="1"/>
          <p:nvPr/>
        </p:nvSpPr>
        <p:spPr>
          <a:xfrm>
            <a:off x="1056639" y="1573304"/>
            <a:ext cx="4290061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Підпорядковані владі ЗМІ </a:t>
            </a:r>
            <a:r>
              <a:rPr lang="uk-UA" sz="18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можуть використовуватися для нав'язування певних ідей та поглядів, виправдовувати дії та рішення влади або відкрито рекламувати її. </a:t>
            </a:r>
            <a:endParaRPr sz="1800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cxnSp>
        <p:nvCxnSpPr>
          <p:cNvPr id="198" name="Google Shape;198;p12"/>
          <p:cNvCxnSpPr/>
          <p:nvPr/>
        </p:nvCxnSpPr>
        <p:spPr>
          <a:xfrm rot="10800000" flipH="1">
            <a:off x="6510077" y="1942453"/>
            <a:ext cx="1815600" cy="92700"/>
          </a:xfrm>
          <a:prstGeom prst="curvedConnector3">
            <a:avLst>
              <a:gd name="adj1" fmla="val -49269"/>
            </a:avLst>
          </a:prstGeom>
          <a:noFill/>
          <a:ln w="38100" cap="flat" cmpd="sng">
            <a:solidFill>
              <a:srgbClr val="B9D6D5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99" name="Google Shape;199;p12"/>
          <p:cNvSpPr/>
          <p:nvPr/>
        </p:nvSpPr>
        <p:spPr>
          <a:xfrm>
            <a:off x="8630477" y="1593399"/>
            <a:ext cx="2586383" cy="790808"/>
          </a:xfrm>
          <a:prstGeom prst="roundRect">
            <a:avLst>
              <a:gd name="adj" fmla="val 16667"/>
            </a:avLst>
          </a:prstGeom>
          <a:solidFill>
            <a:srgbClr val="DBDBDB"/>
          </a:solidFill>
          <a:ln w="12700" cap="flat" cmpd="sng">
            <a:solidFill>
              <a:srgbClr val="DBDBD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00" name="Google Shape;200;p12"/>
          <p:cNvSpPr txBox="1"/>
          <p:nvPr/>
        </p:nvSpPr>
        <p:spPr>
          <a:xfrm>
            <a:off x="8922578" y="1665658"/>
            <a:ext cx="198948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Це називається пропагандою. </a:t>
            </a:r>
            <a:endParaRPr sz="1800" b="1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01" name="Google Shape;201;p12"/>
          <p:cNvSpPr txBox="1"/>
          <p:nvPr/>
        </p:nvSpPr>
        <p:spPr>
          <a:xfrm>
            <a:off x="1056639" y="3663371"/>
            <a:ext cx="429006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ЗМІ </a:t>
            </a:r>
            <a:r>
              <a:rPr lang="uk-UA" sz="1800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можуть скривати якісь факти</a:t>
            </a:r>
            <a:r>
              <a:rPr lang="uk-UA" sz="18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подавати інформацію не так, як є насправді, або придумувати сюжети, яких насправді </a:t>
            </a:r>
            <a:r>
              <a:rPr lang="uk-UA" sz="1800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не було. </a:t>
            </a:r>
            <a:endParaRPr sz="1800" b="1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pic>
        <p:nvPicPr>
          <p:cNvPr id="203" name="Google Shape;20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30477" y="3814793"/>
            <a:ext cx="2586383" cy="804742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2"/>
          <p:cNvSpPr txBox="1"/>
          <p:nvPr/>
        </p:nvSpPr>
        <p:spPr>
          <a:xfrm>
            <a:off x="8823737" y="4032498"/>
            <a:ext cx="239312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Це дезінформація.</a:t>
            </a:r>
            <a:endParaRPr sz="1800" b="1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A4B34F-8474-44D4-A573-3559EE94B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ЗМІ</a:t>
            </a:r>
            <a:r>
              <a:rPr lang="ru-RU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як рупор </a:t>
            </a:r>
            <a:r>
              <a:rPr lang="ru-RU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пропаганди</a:t>
            </a:r>
            <a:r>
              <a:rPr lang="ru-RU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та </a:t>
            </a:r>
            <a:r>
              <a:rPr lang="ru-RU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дезінформації</a:t>
            </a:r>
            <a:br>
              <a:rPr lang="ru-RU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endParaRPr lang="ru-RU" dirty="0"/>
          </a:p>
        </p:txBody>
      </p:sp>
      <p:cxnSp>
        <p:nvCxnSpPr>
          <p:cNvPr id="14" name="Google Shape;198;p12">
            <a:extLst>
              <a:ext uri="{FF2B5EF4-FFF2-40B4-BE49-F238E27FC236}">
                <a16:creationId xmlns:a16="http://schemas.microsoft.com/office/drawing/2014/main" id="{6515334C-0EAF-4F7A-830F-E31DFC8DC9FD}"/>
              </a:ext>
            </a:extLst>
          </p:cNvPr>
          <p:cNvCxnSpPr/>
          <p:nvPr/>
        </p:nvCxnSpPr>
        <p:spPr>
          <a:xfrm rot="10800000" flipH="1">
            <a:off x="6510077" y="4170814"/>
            <a:ext cx="1815600" cy="92700"/>
          </a:xfrm>
          <a:prstGeom prst="curvedConnector3">
            <a:avLst>
              <a:gd name="adj1" fmla="val -49269"/>
            </a:avLst>
          </a:prstGeom>
          <a:noFill/>
          <a:ln w="38100" cap="flat" cmpd="sng">
            <a:solidFill>
              <a:srgbClr val="B9D6D5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3"/>
          <p:cNvSpPr txBox="1"/>
          <p:nvPr/>
        </p:nvSpPr>
        <p:spPr>
          <a:xfrm>
            <a:off x="1056640" y="1397591"/>
            <a:ext cx="1008888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Російська пропаганда та дезінформація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яка транслюється безпосередньо в </a:t>
            </a:r>
            <a:r>
              <a:rPr lang="uk-UA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росії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правда є примітивною і очевидною та завдає шкоду, здебільшого, тільки російському суспільству.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Справжню небезпеку 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несе інформація, яку </a:t>
            </a:r>
            <a:r>
              <a:rPr lang="uk-UA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росія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транслює в Україні та в інших країнах.</a:t>
            </a:r>
            <a:endParaRPr sz="180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14" name="Google Shape;214;p13"/>
          <p:cNvSpPr txBox="1"/>
          <p:nvPr/>
        </p:nvSpPr>
        <p:spPr>
          <a:xfrm>
            <a:off x="1056640" y="3302000"/>
            <a:ext cx="718566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000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російська дезінформація в Україні</a:t>
            </a:r>
            <a:endParaRPr sz="3000" b="1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15" name="Google Shape;215;p13"/>
          <p:cNvSpPr txBox="1"/>
          <p:nvPr/>
        </p:nvSpPr>
        <p:spPr>
          <a:xfrm>
            <a:off x="1056640" y="4133121"/>
            <a:ext cx="1008888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Уряд </a:t>
            </a:r>
            <a:r>
              <a:rPr lang="uk-UA" b="1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росії</a:t>
            </a:r>
            <a:r>
              <a:rPr lang="uk-UA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діяв за таким алгоритмом: </a:t>
            </a:r>
            <a:endParaRPr dirty="0">
              <a:latin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«</a:t>
            </a:r>
            <a:r>
              <a:rPr lang="uk-UA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дезінформування</a:t>
            </a:r>
            <a:r>
              <a:rPr lang="uk-UA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населення — дестабілізація ситуації — створення образу ворога — легітимізація вторгнення на територію України». </a:t>
            </a:r>
            <a:endParaRPr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6F2875-1B15-4A79-B403-3A36DD56C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Загроза російської пропаганди</a:t>
            </a:r>
            <a:br>
              <a:rPr lang="uk-UA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220;p14">
            <a:extLst>
              <a:ext uri="{FF2B5EF4-FFF2-40B4-BE49-F238E27FC236}">
                <a16:creationId xmlns:a16="http://schemas.microsoft.com/office/drawing/2014/main" id="{ECD03F8A-6E5A-48E6-9CB2-513968D32B48}"/>
              </a:ext>
            </a:extLst>
          </p:cNvPr>
          <p:cNvSpPr/>
          <p:nvPr/>
        </p:nvSpPr>
        <p:spPr>
          <a:xfrm>
            <a:off x="0" y="5765800"/>
            <a:ext cx="12192000" cy="1092200"/>
          </a:xfrm>
          <a:prstGeom prst="rect">
            <a:avLst/>
          </a:prstGeom>
          <a:solidFill>
            <a:srgbClr val="B9D6D5"/>
          </a:solidFill>
          <a:ln w="12700" cap="flat" cmpd="sng">
            <a:solidFill>
              <a:srgbClr val="B9D6D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20" name="Google Shape;220;p14"/>
          <p:cNvSpPr/>
          <p:nvPr/>
        </p:nvSpPr>
        <p:spPr>
          <a:xfrm>
            <a:off x="6354418" y="602182"/>
            <a:ext cx="4790662" cy="675861"/>
          </a:xfrm>
          <a:prstGeom prst="rect">
            <a:avLst/>
          </a:prstGeom>
          <a:solidFill>
            <a:srgbClr val="B9D6D5"/>
          </a:solidFill>
          <a:ln w="12700" cap="flat" cmpd="sng">
            <a:solidFill>
              <a:srgbClr val="B9D6D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22" name="Google Shape;222;p14"/>
          <p:cNvSpPr txBox="1"/>
          <p:nvPr/>
        </p:nvSpPr>
        <p:spPr>
          <a:xfrm>
            <a:off x="1046920" y="557694"/>
            <a:ext cx="5022576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Кремль покладався як на російські засоби масової інформації, так і на розгалужену мережу агентів </a:t>
            </a: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усередині України 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(</a:t>
            </a:r>
            <a:r>
              <a:rPr lang="uk-UA" sz="1800" u="sng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підконтрольні медіа, місцеві еліти, політичні партії, громадські організації, церква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). </a:t>
            </a:r>
            <a:endParaRPr dirty="0">
              <a:latin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Наприклад: 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канал «112», який довгий час просував російські, антиукраїнські </a:t>
            </a:r>
            <a:r>
              <a:rPr lang="uk-UA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наративи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.</a:t>
            </a:r>
            <a:endParaRPr sz="18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23" name="Google Shape;223;p14"/>
          <p:cNvSpPr txBox="1"/>
          <p:nvPr/>
        </p:nvSpPr>
        <p:spPr>
          <a:xfrm>
            <a:off x="6576391" y="596347"/>
            <a:ext cx="444610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Наративи</a:t>
            </a:r>
            <a:r>
              <a:rPr lang="uk-UA" sz="2000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які </a:t>
            </a:r>
            <a:r>
              <a:rPr lang="uk-UA" sz="2000" b="1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росія</a:t>
            </a:r>
            <a:r>
              <a:rPr lang="uk-UA" sz="2000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поширювала через ЗМІ в Україні:</a:t>
            </a:r>
            <a:endParaRPr sz="2000" b="1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25" name="Google Shape;225;p14"/>
          <p:cNvSpPr txBox="1"/>
          <p:nvPr/>
        </p:nvSpPr>
        <p:spPr>
          <a:xfrm>
            <a:off x="6354417" y="1535635"/>
            <a:ext cx="4790662" cy="3693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6000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SzPts val="1800"/>
              <a:buFont typeface="Wingdings" panose="05000000000000000000" pitchFamily="2" charset="2"/>
              <a:buChar char="l"/>
            </a:pP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ненависть 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з боку інших українців до мешканців Донбасу й Криму,</a:t>
            </a:r>
          </a:p>
          <a:p>
            <a:pPr marL="360000" marR="0" lvl="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SzPts val="1800"/>
            </a:pPr>
            <a:endParaRPr lang="uk-UA" sz="18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36000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SzPts val="1800"/>
              <a:buFont typeface="Wingdings" panose="05000000000000000000" pitchFamily="2" charset="2"/>
              <a:buChar char="l"/>
            </a:pP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звинувачення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їх у тому, що вони не чинили опору «зеленим чоловічкам»;</a:t>
            </a:r>
          </a:p>
          <a:p>
            <a:pPr marL="360000" marR="0" lvl="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SzPts val="1800"/>
            </a:pPr>
            <a:endParaRPr lang="uk-UA" sz="18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36000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SzPts val="1800"/>
              <a:buFont typeface="Wingdings" panose="05000000000000000000" pitchFamily="2" charset="2"/>
              <a:buChar char="l"/>
            </a:pP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переконання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що вони ніколи не були справжніми громадянами України й за них немає сенсу воювати.</a:t>
            </a:r>
          </a:p>
          <a:p>
            <a:pPr marL="360000" marR="0" lvl="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SzPts val="1800"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SzPts val="1800"/>
              <a:buFont typeface="Wingdings" panose="05000000000000000000" pitchFamily="2" charset="2"/>
              <a:buChar char="l"/>
            </a:pP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Україна як місце хаосу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де при владі неконтрольовані банди націоналістів, які стоять вище закону.</a:t>
            </a:r>
            <a:endParaRPr sz="18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26" name="Google Shape;226;p14"/>
          <p:cNvSpPr txBox="1"/>
          <p:nvPr/>
        </p:nvSpPr>
        <p:spPr>
          <a:xfrm>
            <a:off x="1020417" y="3360799"/>
            <a:ext cx="5049079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SzPts val="1800"/>
              <a:buFont typeface="Wingdings" panose="05000000000000000000" pitchFamily="2" charset="2"/>
              <a:buChar char="l"/>
            </a:pP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неспроможність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України бути незалежною державою;</a:t>
            </a:r>
            <a:endParaRPr dirty="0">
              <a:latin typeface="Arial" panose="020B060402020202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endParaRPr sz="18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SzPts val="1800"/>
              <a:buFont typeface="Wingdings" panose="05000000000000000000" pitchFamily="2" charset="2"/>
              <a:buChar char="l"/>
            </a:pP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нездатність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української влади керувати країною;</a:t>
            </a:r>
            <a:endParaRPr dirty="0">
              <a:latin typeface="Arial" panose="020B060402020202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endParaRPr sz="18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SzPts val="1800"/>
              <a:buFont typeface="Wingdings" panose="05000000000000000000" pitchFamily="2" charset="2"/>
              <a:buChar char="l"/>
            </a:pP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незворотність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повернення назад до складу </a:t>
            </a:r>
            <a:r>
              <a:rPr lang="uk-UA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росії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. </a:t>
            </a:r>
            <a:endParaRPr sz="18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30" name="Google Shape;230;p14"/>
          <p:cNvSpPr txBox="1"/>
          <p:nvPr/>
        </p:nvSpPr>
        <p:spPr>
          <a:xfrm>
            <a:off x="615121" y="6021304"/>
            <a:ext cx="1009815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uk-UA" sz="2000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формування образу України </a:t>
            </a:r>
            <a:r>
              <a:rPr lang="uk-UA" sz="20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як «</a:t>
            </a:r>
            <a:r>
              <a:rPr lang="uk-UA" sz="2000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failed</a:t>
            </a:r>
            <a:r>
              <a:rPr lang="uk-UA" sz="20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uk-UA" sz="2000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state</a:t>
            </a:r>
            <a:r>
              <a:rPr lang="uk-UA" sz="20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»  («Держави, що не відбулася»). </a:t>
            </a:r>
            <a:endParaRPr sz="2000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5"/>
          <p:cNvSpPr/>
          <p:nvPr/>
        </p:nvSpPr>
        <p:spPr>
          <a:xfrm>
            <a:off x="1474852" y="1984044"/>
            <a:ext cx="4012030" cy="38632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36" name="Google Shape;236;p15"/>
          <p:cNvSpPr/>
          <p:nvPr/>
        </p:nvSpPr>
        <p:spPr>
          <a:xfrm>
            <a:off x="6716051" y="1984044"/>
            <a:ext cx="4253948" cy="386322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41" name="Google Shape;241;p15"/>
          <p:cNvSpPr txBox="1"/>
          <p:nvPr/>
        </p:nvSpPr>
        <p:spPr>
          <a:xfrm>
            <a:off x="1094957" y="716046"/>
            <a:ext cx="4290326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Дискредитація полку «Азов»</a:t>
            </a:r>
            <a:endParaRPr sz="2000" b="1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pic>
        <p:nvPicPr>
          <p:cNvPr id="242" name="Google Shape;24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6556" y="1815820"/>
            <a:ext cx="4049525" cy="386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84803" y="1815820"/>
            <a:ext cx="4281277" cy="38632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3E2DD6-2842-448F-A13D-AAACA4DE2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Російська дезінформація в світі</a:t>
            </a:r>
            <a:br>
              <a:rPr lang="uk-UA" sz="3200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2523685" y="1362134"/>
            <a:ext cx="2984508" cy="5473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71140" y="1379285"/>
            <a:ext cx="3374380" cy="4211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48691" y="1137333"/>
            <a:ext cx="3386639" cy="4211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6"/>
          <p:cNvPicPr preferRelativeResize="0"/>
          <p:nvPr/>
        </p:nvPicPr>
        <p:blipFill rotWithShape="1">
          <a:blip r:embed="rId6">
            <a:alphaModFix/>
          </a:blip>
          <a:srcRect b="12307"/>
          <a:stretch/>
        </p:blipFill>
        <p:spPr>
          <a:xfrm>
            <a:off x="1068898" y="2364780"/>
            <a:ext cx="5473701" cy="298450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E8CF01BF-DBF0-4E6A-A650-B69FF50AF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640" y="477538"/>
            <a:ext cx="10088880" cy="721360"/>
          </a:xfrm>
        </p:spPr>
        <p:txBody>
          <a:bodyPr/>
          <a:lstStyle/>
          <a:p>
            <a:r>
              <a:rPr lang="ru-RU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Антиукраїнські</a:t>
            </a:r>
            <a:r>
              <a:rPr lang="ru-RU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та </a:t>
            </a:r>
            <a:r>
              <a:rPr lang="ru-RU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антизахідні</a:t>
            </a:r>
            <a:br>
              <a:rPr lang="ru-RU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r>
              <a:rPr lang="ru-RU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наративи</a:t>
            </a:r>
            <a:r>
              <a:rPr lang="ru-RU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в </a:t>
            </a:r>
            <a:r>
              <a:rPr lang="ru-RU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Сербії</a:t>
            </a:r>
            <a:br>
              <a:rPr lang="ru-RU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7"/>
          <p:cNvSpPr txBox="1"/>
          <p:nvPr/>
        </p:nvSpPr>
        <p:spPr>
          <a:xfrm>
            <a:off x="1056640" y="1438888"/>
            <a:ext cx="6593841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Китайські і російські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державні медіа, а також соціальні мережі, що пов'язані з владою, працюють в </a:t>
            </a: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тандемі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.</a:t>
            </a:r>
            <a:b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Вони розповсюджували </a:t>
            </a:r>
            <a:r>
              <a:rPr lang="uk-UA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наративи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про «денацифікацію» як привід для вторгнення </a:t>
            </a:r>
            <a:r>
              <a:rPr lang="uk-UA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росії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. Потім китайські державні ЗМІ, як-от </a:t>
            </a:r>
            <a:r>
              <a:rPr lang="uk-UA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Global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uk-UA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Times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або CGTN, підхопили путінську думку про </a:t>
            </a:r>
            <a:r>
              <a:rPr lang="uk-UA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нерозширення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НАТО.</a:t>
            </a:r>
            <a:endParaRPr sz="18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63" name="Google Shape;263;p17"/>
          <p:cNvSpPr txBox="1"/>
          <p:nvPr/>
        </p:nvSpPr>
        <p:spPr>
          <a:xfrm>
            <a:off x="1056640" y="3674986"/>
            <a:ext cx="10099040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Пізніше</a:t>
            </a:r>
            <a:r>
              <a:rPr lang="uk-UA" sz="18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, приблизно в березні </a:t>
            </a:r>
            <a:r>
              <a:rPr lang="uk-UA" sz="18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2022 року</a:t>
            </a:r>
            <a:r>
              <a:rPr lang="uk-UA" sz="18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, китайські державні ЗМІ продовжили розповідати про «денацифікацію», цитуючи промови та заяви російського уряду. Але зрештою цей </a:t>
            </a:r>
            <a:r>
              <a:rPr lang="uk-UA" sz="18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наратив</a:t>
            </a:r>
            <a:r>
              <a:rPr lang="uk-UA" sz="18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розвивався ще до вторгнення.</a:t>
            </a:r>
            <a:endParaRPr dirty="0">
              <a:latin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Протягом перших місяців війни китайські ЗМІ </a:t>
            </a:r>
            <a:r>
              <a:rPr lang="uk-UA" sz="18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підтримували</a:t>
            </a:r>
            <a:r>
              <a:rPr lang="uk-UA" sz="18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російське вторгнення. Але пізніше вони стали більш виважені у поширенні російської пропаганди. </a:t>
            </a:r>
            <a:r>
              <a:rPr lang="uk-UA" sz="18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Причина цього </a:t>
            </a:r>
            <a:r>
              <a:rPr lang="uk-UA" sz="18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– велика підтримка України з боку західних країн. </a:t>
            </a:r>
            <a:endParaRPr sz="180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66" name="Google Shape;26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9846" y="902622"/>
            <a:ext cx="2705514" cy="2398703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8F6181-0BCD-4242-983C-0B9B21F75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640" y="548640"/>
            <a:ext cx="5791200" cy="721360"/>
          </a:xfrm>
        </p:spPr>
        <p:txBody>
          <a:bodyPr/>
          <a:lstStyle/>
          <a:p>
            <a:r>
              <a:rPr lang="uk-UA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Російська пропаганда в КНР</a:t>
            </a: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4" name="Google Shape;274;p18"/>
          <p:cNvGraphicFramePr/>
          <p:nvPr>
            <p:extLst>
              <p:ext uri="{D42A27DB-BD31-4B8C-83A1-F6EECF244321}">
                <p14:modId xmlns:p14="http://schemas.microsoft.com/office/powerpoint/2010/main" val="1098478944"/>
              </p:ext>
            </p:extLst>
          </p:nvPr>
        </p:nvGraphicFramePr>
        <p:xfrm>
          <a:off x="1051560" y="1492178"/>
          <a:ext cx="10088880" cy="3873643"/>
        </p:xfrm>
        <a:graphic>
          <a:graphicData uri="http://schemas.openxmlformats.org/drawingml/2006/table">
            <a:tbl>
              <a:tblPr>
                <a:noFill/>
                <a:tableStyleId>{4A7894B3-F5A6-4BBA-81ED-BBF7D9F265C7}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40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90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77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177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6519">
                <a:tc gridSpan="5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b="1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Roboto"/>
                          <a:cs typeface="Arial" panose="020B0604020202020204" pitchFamily="34" charset="0"/>
                          <a:sym typeface="Roboto"/>
                        </a:rPr>
                        <a:t>Результати дослідження Центру моніторингу, аналізу та стратегії </a:t>
                      </a:r>
                      <a:r>
                        <a:rPr lang="uk-UA" sz="1600" b="1" u="none" strike="noStrike" cap="none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Roboto"/>
                          <a:cs typeface="Arial" panose="020B0604020202020204" pitchFamily="34" charset="0"/>
                          <a:sym typeface="Roboto"/>
                        </a:rPr>
                        <a:t>CeMAS</a:t>
                      </a:r>
                      <a:r>
                        <a:rPr lang="uk-UA" sz="1600" b="1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Roboto"/>
                          <a:cs typeface="Arial" panose="020B0604020202020204" pitchFamily="34" charset="0"/>
                          <a:sym typeface="Roboto"/>
                        </a:rPr>
                        <a:t> в Німеччині</a:t>
                      </a:r>
                      <a:endParaRPr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rgbClr val="B9D6D5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277">
                <a:tc gridSpan="5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800" b="1" u="none" strike="noStrike" cap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Roboto"/>
                          <a:cs typeface="Arial" panose="020B0604020202020204" pitchFamily="34" charset="0"/>
                          <a:sym typeface="Roboto"/>
                        </a:rPr>
                        <a:t>Відсоток людей, що погоджувалися з твердженням, що</a:t>
                      </a:r>
                      <a:endParaRPr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rgbClr val="B9D6D5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86809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600" u="none" strike="noStrike" cap="none" dirty="0">
                          <a:latin typeface="Arial" panose="020B0604020202020204" pitchFamily="34" charset="0"/>
                          <a:ea typeface="Roboto"/>
                          <a:cs typeface="Arial" panose="020B0604020202020204" pitchFamily="34" charset="0"/>
                          <a:sym typeface="Roboto"/>
                        </a:rPr>
                        <a:t> </a:t>
                      </a:r>
                      <a:endParaRPr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rgbClr val="B9D6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600" u="none" strike="noStrike" cap="none" dirty="0">
                          <a:latin typeface="Arial" panose="020B0604020202020204" pitchFamily="34" charset="0"/>
                          <a:ea typeface="Roboto"/>
                          <a:cs typeface="Arial" panose="020B0604020202020204" pitchFamily="34" charset="0"/>
                          <a:sym typeface="Roboto"/>
                        </a:rPr>
                        <a:t>російська війна в Україні була «безальтернативною реакцією Росії на провокацію НАТО»</a:t>
                      </a:r>
                      <a:endParaRPr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rgbClr val="B9D6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600" u="none" strike="noStrike" cap="none" dirty="0" err="1">
                          <a:latin typeface="Arial" panose="020B0604020202020204" pitchFamily="34" charset="0"/>
                          <a:ea typeface="Roboto"/>
                          <a:cs typeface="Arial" panose="020B0604020202020204" pitchFamily="34" charset="0"/>
                          <a:sym typeface="Roboto"/>
                        </a:rPr>
                        <a:t>владімір</a:t>
                      </a:r>
                      <a:r>
                        <a:rPr lang="uk-UA" sz="1600" u="none" strike="noStrike" cap="none" dirty="0">
                          <a:latin typeface="Arial" panose="020B0604020202020204" pitchFamily="34" charset="0"/>
                          <a:ea typeface="Roboto"/>
                          <a:cs typeface="Arial" panose="020B0604020202020204" pitchFamily="34" charset="0"/>
                          <a:sym typeface="Roboto"/>
                        </a:rPr>
                        <a:t> </a:t>
                      </a:r>
                      <a:r>
                        <a:rPr lang="uk-UA" sz="1600" u="none" strike="noStrike" cap="none" dirty="0" err="1">
                          <a:latin typeface="Arial" panose="020B0604020202020204" pitchFamily="34" charset="0"/>
                          <a:ea typeface="Roboto"/>
                          <a:cs typeface="Arial" panose="020B0604020202020204" pitchFamily="34" charset="0"/>
                          <a:sym typeface="Roboto"/>
                        </a:rPr>
                        <a:t>путін</a:t>
                      </a:r>
                      <a:r>
                        <a:rPr lang="uk-UA" sz="1600" u="none" strike="noStrike" cap="none" dirty="0">
                          <a:latin typeface="Arial" panose="020B0604020202020204" pitchFamily="34" charset="0"/>
                          <a:ea typeface="Roboto"/>
                          <a:cs typeface="Arial" panose="020B0604020202020204" pitchFamily="34" charset="0"/>
                          <a:sym typeface="Roboto"/>
                        </a:rPr>
                        <a:t> вживає заходів проти «світової еліти», яка таємно «тягне за ниточки»</a:t>
                      </a:r>
                      <a:endParaRPr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rgbClr val="B9D6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600" u="none" strike="noStrike" cap="none" dirty="0">
                          <a:latin typeface="Arial" panose="020B0604020202020204" pitchFamily="34" charset="0"/>
                          <a:ea typeface="Roboto"/>
                          <a:cs typeface="Arial" panose="020B0604020202020204" pitchFamily="34" charset="0"/>
                          <a:sym typeface="Roboto"/>
                        </a:rPr>
                        <a:t>Україна «історично не може мати територіальних претензій, тому що фактично була частиною Росії»</a:t>
                      </a:r>
                      <a:endParaRPr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rgbClr val="B9D6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600" u="none" strike="noStrike" cap="none" dirty="0">
                          <a:latin typeface="Arial" panose="020B0604020202020204" pitchFamily="34" charset="0"/>
                          <a:ea typeface="Roboto"/>
                          <a:cs typeface="Arial" panose="020B0604020202020204" pitchFamily="34" charset="0"/>
                          <a:sym typeface="Roboto"/>
                        </a:rPr>
                        <a:t> війна була необхідною, щоб «усунути фашистський уряд» в Україні</a:t>
                      </a:r>
                      <a:endParaRPr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rgbClr val="B9D6D5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6519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600" u="none" strike="noStrike" cap="none" dirty="0">
                          <a:latin typeface="Arial" panose="020B0604020202020204" pitchFamily="34" charset="0"/>
                          <a:ea typeface="Roboto"/>
                          <a:cs typeface="Arial" panose="020B0604020202020204" pitchFamily="34" charset="0"/>
                          <a:sym typeface="Roboto"/>
                        </a:rPr>
                        <a:t>Квітень 2022</a:t>
                      </a:r>
                      <a:endParaRPr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rgbClr val="B9D6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600" u="none" strike="noStrike" cap="none" dirty="0">
                          <a:latin typeface="Arial" panose="020B0604020202020204" pitchFamily="34" charset="0"/>
                          <a:ea typeface="Roboto"/>
                          <a:cs typeface="Arial" panose="020B0604020202020204" pitchFamily="34" charset="0"/>
                          <a:sym typeface="Roboto"/>
                        </a:rPr>
                        <a:t>29%</a:t>
                      </a:r>
                      <a:endParaRPr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rgbClr val="B9D6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600" u="none" strike="noStrike" cap="none" dirty="0">
                          <a:latin typeface="Arial" panose="020B0604020202020204" pitchFamily="34" charset="0"/>
                          <a:ea typeface="Roboto"/>
                          <a:cs typeface="Arial" panose="020B0604020202020204" pitchFamily="34" charset="0"/>
                          <a:sym typeface="Roboto"/>
                        </a:rPr>
                        <a:t>32%</a:t>
                      </a:r>
                      <a:endParaRPr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rgbClr val="B9D6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600" u="none" strike="noStrike" cap="none" dirty="0">
                          <a:latin typeface="Arial" panose="020B0604020202020204" pitchFamily="34" charset="0"/>
                          <a:ea typeface="Roboto"/>
                          <a:cs typeface="Arial" panose="020B0604020202020204" pitchFamily="34" charset="0"/>
                          <a:sym typeface="Roboto"/>
                        </a:rPr>
                        <a:t>26%</a:t>
                      </a:r>
                      <a:endParaRPr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rgbClr val="B9D6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600" u="none" strike="noStrike" cap="none" dirty="0">
                          <a:latin typeface="Arial" panose="020B0604020202020204" pitchFamily="34" charset="0"/>
                          <a:ea typeface="Roboto"/>
                          <a:cs typeface="Arial" panose="020B0604020202020204" pitchFamily="34" charset="0"/>
                          <a:sym typeface="Roboto"/>
                        </a:rPr>
                        <a:t>14%</a:t>
                      </a:r>
                      <a:endParaRPr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rgbClr val="B9D6D5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6519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600" u="none" strike="noStrike" cap="none" dirty="0">
                          <a:latin typeface="Arial" panose="020B0604020202020204" pitchFamily="34" charset="0"/>
                          <a:ea typeface="Roboto"/>
                          <a:cs typeface="Arial" panose="020B0604020202020204" pitchFamily="34" charset="0"/>
                          <a:sym typeface="Roboto"/>
                        </a:rPr>
                        <a:t>Жовтень 2022</a:t>
                      </a:r>
                      <a:endParaRPr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rgbClr val="B9D6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600" u="none" strike="noStrike" cap="none" dirty="0">
                          <a:latin typeface="Arial" panose="020B0604020202020204" pitchFamily="34" charset="0"/>
                          <a:ea typeface="Roboto"/>
                          <a:cs typeface="Arial" panose="020B0604020202020204" pitchFamily="34" charset="0"/>
                          <a:sym typeface="Roboto"/>
                        </a:rPr>
                        <a:t>40%</a:t>
                      </a:r>
                      <a:endParaRPr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rgbClr val="B9D6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600" u="none" strike="noStrike" cap="none" dirty="0">
                          <a:latin typeface="Arial" panose="020B0604020202020204" pitchFamily="34" charset="0"/>
                          <a:ea typeface="Roboto"/>
                          <a:cs typeface="Arial" panose="020B0604020202020204" pitchFamily="34" charset="0"/>
                          <a:sym typeface="Roboto"/>
                        </a:rPr>
                        <a:t>44%</a:t>
                      </a:r>
                      <a:endParaRPr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rgbClr val="B9D6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600" u="none" strike="noStrike" cap="none" dirty="0">
                          <a:latin typeface="Arial" panose="020B0604020202020204" pitchFamily="34" charset="0"/>
                          <a:ea typeface="Roboto"/>
                          <a:cs typeface="Arial" panose="020B0604020202020204" pitchFamily="34" charset="0"/>
                          <a:sym typeface="Roboto"/>
                        </a:rPr>
                        <a:t>35%</a:t>
                      </a:r>
                      <a:endParaRPr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rgbClr val="B9D6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ts val="216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uk-UA" sz="1600" u="none" strike="noStrike" cap="none" dirty="0">
                          <a:latin typeface="Arial" panose="020B0604020202020204" pitchFamily="34" charset="0"/>
                          <a:ea typeface="Roboto"/>
                          <a:cs typeface="Arial" panose="020B0604020202020204" pitchFamily="34" charset="0"/>
                          <a:sym typeface="Roboto"/>
                        </a:rPr>
                        <a:t>24%</a:t>
                      </a:r>
                      <a:endParaRPr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rgbClr val="B9D6D5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5C5B28-F6C0-4375-88E6-7660F295F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440" y="492766"/>
            <a:ext cx="10088880" cy="721360"/>
          </a:xfrm>
        </p:spPr>
        <p:txBody>
          <a:bodyPr/>
          <a:lstStyle/>
          <a:p>
            <a:r>
              <a:rPr lang="ru-RU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Просування</a:t>
            </a:r>
            <a:r>
              <a:rPr lang="ru-RU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російських</a:t>
            </a:r>
            <a:r>
              <a:rPr lang="ru-RU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наративів</a:t>
            </a:r>
            <a:r>
              <a:rPr lang="ru-RU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в </a:t>
            </a:r>
            <a:r>
              <a:rPr lang="ru-RU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Німеччині</a:t>
            </a:r>
            <a:br>
              <a:rPr lang="ru-RU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9"/>
          <p:cNvSpPr/>
          <p:nvPr/>
        </p:nvSpPr>
        <p:spPr>
          <a:xfrm>
            <a:off x="4283561" y="1655630"/>
            <a:ext cx="3517979" cy="2860642"/>
          </a:xfrm>
          <a:prstGeom prst="ellipse">
            <a:avLst/>
          </a:prstGeom>
          <a:noFill/>
          <a:ln w="12700" cap="flat" cmpd="sng">
            <a:solidFill>
              <a:srgbClr val="B9D6D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84" name="Google Shape;284;p19"/>
          <p:cNvSpPr txBox="1"/>
          <p:nvPr/>
        </p:nvSpPr>
        <p:spPr>
          <a:xfrm>
            <a:off x="8085632" y="3908433"/>
            <a:ext cx="3151330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6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охоплює кілька якостей медіа-системи </a:t>
            </a: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– політики, структури і практики у сфері медіа та їхніх зв'язки, які дозволяють ЗМІ служити суспільним інтересам і демократичним процесам</a:t>
            </a:r>
            <a:endParaRPr sz="16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88" name="Google Shape;288;p19"/>
          <p:cNvSpPr txBox="1"/>
          <p:nvPr/>
        </p:nvSpPr>
        <p:spPr>
          <a:xfrm>
            <a:off x="955039" y="1251329"/>
            <a:ext cx="347544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6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свобода і незалежність </a:t>
            </a: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від конкретного приватного або державного інтересу; </a:t>
            </a:r>
            <a:endParaRPr sz="16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89" name="Google Shape;289;p19"/>
          <p:cNvSpPr txBox="1"/>
          <p:nvPr/>
        </p:nvSpPr>
        <p:spPr>
          <a:xfrm>
            <a:off x="8057323" y="1286416"/>
            <a:ext cx="3179638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6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прозорість</a:t>
            </a: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у тому числі чітке розкриття інформації про вплив або залежність від конкретних приватних чи державних інтересів; </a:t>
            </a:r>
            <a:endParaRPr sz="16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90" name="Google Shape;290;p19"/>
          <p:cNvSpPr txBox="1"/>
          <p:nvPr/>
        </p:nvSpPr>
        <p:spPr>
          <a:xfrm>
            <a:off x="955038" y="3908433"/>
            <a:ext cx="3179639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6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повага</a:t>
            </a: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до етичних і професійних стандартів, відповідальність перед громадянами.</a:t>
            </a:r>
            <a:endParaRPr sz="16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EFD42C-C40B-4966-8EF0-77409DB69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039" y="289538"/>
            <a:ext cx="8441615" cy="877663"/>
          </a:xfrm>
        </p:spPr>
        <p:txBody>
          <a:bodyPr>
            <a:norm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</a:pPr>
            <a:r>
              <a:rPr lang="uk-UA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Доброчесність </a:t>
            </a:r>
            <a:r>
              <a:rPr lang="uk-UA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Засобів Масової Інформації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4EDF6E3-E5F5-4E35-B2A6-6D10EBA86C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6416" y="2578120"/>
            <a:ext cx="303916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доброчесність</a:t>
            </a:r>
            <a:r>
              <a:rPr kumimoji="0" lang="ru-RU" altLang="ru-RU" sz="3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медіа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8" name="Сполучна лінія: уступом 7">
            <a:extLst>
              <a:ext uri="{FF2B5EF4-FFF2-40B4-BE49-F238E27FC236}">
                <a16:creationId xmlns:a16="http://schemas.microsoft.com/office/drawing/2014/main" id="{83DF1DC5-8EA1-4486-8618-430281F6818E}"/>
              </a:ext>
            </a:extLst>
          </p:cNvPr>
          <p:cNvCxnSpPr>
            <a:stCxn id="282" idx="7"/>
          </p:cNvCxnSpPr>
          <p:nvPr/>
        </p:nvCxnSpPr>
        <p:spPr>
          <a:xfrm rot="5400000" flipH="1" flipV="1">
            <a:off x="7373834" y="1349425"/>
            <a:ext cx="637647" cy="812627"/>
          </a:xfrm>
          <a:prstGeom prst="bentConnector2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Сполучна лінія: уступом 9">
            <a:extLst>
              <a:ext uri="{FF2B5EF4-FFF2-40B4-BE49-F238E27FC236}">
                <a16:creationId xmlns:a16="http://schemas.microsoft.com/office/drawing/2014/main" id="{39AB3E16-1F70-4DCB-BA02-0D858EA53643}"/>
              </a:ext>
            </a:extLst>
          </p:cNvPr>
          <p:cNvCxnSpPr>
            <a:stCxn id="282" idx="5"/>
          </p:cNvCxnSpPr>
          <p:nvPr/>
        </p:nvCxnSpPr>
        <p:spPr>
          <a:xfrm rot="16200000" flipH="1">
            <a:off x="7689371" y="3694313"/>
            <a:ext cx="6573" cy="812627"/>
          </a:xfrm>
          <a:prstGeom prst="bentConnector4">
            <a:avLst>
              <a:gd name="adj1" fmla="val 3477864"/>
              <a:gd name="adj2" fmla="val 81699"/>
            </a:avLst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Сполучна лінія: уступом 11">
            <a:extLst>
              <a:ext uri="{FF2B5EF4-FFF2-40B4-BE49-F238E27FC236}">
                <a16:creationId xmlns:a16="http://schemas.microsoft.com/office/drawing/2014/main" id="{7557C7A1-D830-4096-BC06-392838BE1803}"/>
              </a:ext>
            </a:extLst>
          </p:cNvPr>
          <p:cNvCxnSpPr/>
          <p:nvPr/>
        </p:nvCxnSpPr>
        <p:spPr>
          <a:xfrm rot="10800000" flipV="1">
            <a:off x="3581400" y="3795789"/>
            <a:ext cx="995016" cy="301552"/>
          </a:xfrm>
          <a:prstGeom prst="bentConnector3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Сполучна лінія: уступом 13">
            <a:extLst>
              <a:ext uri="{FF2B5EF4-FFF2-40B4-BE49-F238E27FC236}">
                <a16:creationId xmlns:a16="http://schemas.microsoft.com/office/drawing/2014/main" id="{CBD1866E-9ADE-404C-B92C-4902D191C9D2}"/>
              </a:ext>
            </a:extLst>
          </p:cNvPr>
          <p:cNvCxnSpPr/>
          <p:nvPr/>
        </p:nvCxnSpPr>
        <p:spPr>
          <a:xfrm rot="10800000">
            <a:off x="3605014" y="1929498"/>
            <a:ext cx="971403" cy="303920"/>
          </a:xfrm>
          <a:prstGeom prst="bentConnector3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313;p21">
            <a:extLst>
              <a:ext uri="{FF2B5EF4-FFF2-40B4-BE49-F238E27FC236}">
                <a16:creationId xmlns:a16="http://schemas.microsoft.com/office/drawing/2014/main" id="{DD119EE6-A62E-44F2-AB60-3431C4DB75AA}"/>
              </a:ext>
            </a:extLst>
          </p:cNvPr>
          <p:cNvSpPr/>
          <p:nvPr/>
        </p:nvSpPr>
        <p:spPr>
          <a:xfrm>
            <a:off x="9310852" y="0"/>
            <a:ext cx="2881148" cy="6858000"/>
          </a:xfrm>
          <a:prstGeom prst="rect">
            <a:avLst/>
          </a:prstGeom>
          <a:solidFill>
            <a:srgbClr val="B9D6D5"/>
          </a:solidFill>
          <a:ln w="12700" cap="flat" cmpd="sng">
            <a:solidFill>
              <a:srgbClr val="B9D6D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93" name="Google Shape;9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27144" y="4025064"/>
            <a:ext cx="2322638" cy="2234958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01548" y="566330"/>
            <a:ext cx="2448234" cy="2319548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"/>
          <p:cNvSpPr txBox="1"/>
          <p:nvPr/>
        </p:nvSpPr>
        <p:spPr>
          <a:xfrm>
            <a:off x="863030" y="1746746"/>
            <a:ext cx="6888124" cy="2400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b="1" dirty="0">
                <a:highlight>
                  <a:srgbClr val="B9D6D5"/>
                </a:highlight>
                <a:latin typeface="Arial" panose="020B0604020202020204" pitchFamily="34" charset="0"/>
                <a:cs typeface="Arial" panose="020B0604020202020204" pitchFamily="34" charset="0"/>
                <a:sym typeface="Roboto"/>
              </a:rPr>
              <a:t>21 лютого 2018 року </a:t>
            </a:r>
            <a:r>
              <a:rPr lang="uk-UA" sz="1800" i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-  у власному домі був застрелений журналіст Ян Куцяк. </a:t>
            </a:r>
            <a:endParaRPr sz="1800" i="1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Він займався журналіським розслідуванням про незаконне привласнення коштів ЄС і викрив як уряд Словаччини брав участь у покриванні організованої злочинності протягом більше десяти років.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Це стало причиною  наймасовіших протестів з часів Оксамитової революції </a:t>
            </a:r>
            <a:r>
              <a:rPr lang="uk-UA" sz="1600" b="1" dirty="0">
                <a:solidFill>
                  <a:srgbClr val="8DA9DB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1989 року</a:t>
            </a:r>
            <a:r>
              <a:rPr lang="uk-UA" sz="16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тодішній прем’єр пішов у відставку, а суспільство почало вимагати уряду без корупції</a:t>
            </a:r>
            <a:endParaRPr sz="1600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00" name="Google Shape;100;p2"/>
          <p:cNvSpPr txBox="1"/>
          <p:nvPr/>
        </p:nvSpPr>
        <p:spPr>
          <a:xfrm>
            <a:off x="988404" y="4640623"/>
            <a:ext cx="291547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b="1" dirty="0">
                <a:solidFill>
                  <a:schemeClr val="dk1"/>
                </a:solidFill>
                <a:highlight>
                  <a:srgbClr val="B9D6D5"/>
                </a:highlight>
                <a:latin typeface="Arial" panose="020B0604020202020204" pitchFamily="34" charset="0"/>
                <a:cs typeface="Arial" panose="020B0604020202020204" pitchFamily="34" charset="0"/>
                <a:sym typeface="Roboto"/>
              </a:rPr>
              <a:t>Спеціальний прокурор: </a:t>
            </a:r>
            <a:endParaRPr b="1" dirty="0">
              <a:solidFill>
                <a:schemeClr val="dk1"/>
              </a:solidFill>
              <a:highlight>
                <a:srgbClr val="B9D6D5"/>
              </a:highlight>
              <a:latin typeface="Arial" panose="020B0604020202020204" pitchFamily="34" charset="0"/>
              <a:cs typeface="Arial" panose="020B0604020202020204" pitchFamily="34" charset="0"/>
              <a:sym typeface="Roboto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961745" y="5059693"/>
            <a:ext cx="591100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i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«З одного боку, це справа безмежного прагнення до влади і грошей, справа цинізму і підлості, боягузтва перед відповідальністю за протиправні дії. З іншого боку, це справа боротьби за справедливість»</a:t>
            </a:r>
            <a:endParaRPr sz="1800" i="1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3855606-A573-4047-9999-61298E26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960" y="218511"/>
            <a:ext cx="6591382" cy="1325563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Тиск на журналістів в Словаччині: вбивство Яна Куцяка</a:t>
            </a:r>
            <a:endParaRPr lang="ru-RU" dirty="0"/>
          </a:p>
        </p:txBody>
      </p:sp>
      <p:pic>
        <p:nvPicPr>
          <p:cNvPr id="94" name="Google Shape;9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93008" y="2217323"/>
            <a:ext cx="2513743" cy="2423354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2;p19">
            <a:extLst>
              <a:ext uri="{FF2B5EF4-FFF2-40B4-BE49-F238E27FC236}">
                <a16:creationId xmlns:a16="http://schemas.microsoft.com/office/drawing/2014/main" id="{8CF5C545-2A61-41B7-9138-8C5367A083F5}"/>
              </a:ext>
            </a:extLst>
          </p:cNvPr>
          <p:cNvSpPr txBox="1"/>
          <p:nvPr/>
        </p:nvSpPr>
        <p:spPr>
          <a:xfrm>
            <a:off x="987697" y="1625046"/>
            <a:ext cx="502121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SzPts val="1800"/>
            </a:pPr>
            <a:r>
              <a:rPr lang="uk-UA" sz="2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Здатність ЗМІ:</a:t>
            </a:r>
            <a:endParaRPr sz="2800" b="1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4" name="Google Shape;294;p19">
            <a:extLst>
              <a:ext uri="{FF2B5EF4-FFF2-40B4-BE49-F238E27FC236}">
                <a16:creationId xmlns:a16="http://schemas.microsoft.com/office/drawing/2014/main" id="{5BA94281-1DE7-42F4-88A6-86C2F1BAEA65}"/>
              </a:ext>
            </a:extLst>
          </p:cNvPr>
          <p:cNvSpPr txBox="1"/>
          <p:nvPr/>
        </p:nvSpPr>
        <p:spPr>
          <a:xfrm>
            <a:off x="987697" y="2355700"/>
            <a:ext cx="10235474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20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надавати точну та достовірну інформацію </a:t>
            </a:r>
            <a:r>
              <a:rPr lang="uk-UA" sz="20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громадянам, не залежачи від </a:t>
            </a:r>
            <a:r>
              <a:rPr lang="uk-UA" sz="20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клієнтелістських</a:t>
            </a:r>
            <a:r>
              <a:rPr lang="uk-UA" sz="20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відносин  чи певних  приватних чи державних джерел;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20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забезпечити, </a:t>
            </a:r>
            <a:r>
              <a:rPr lang="uk-UA" sz="20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щоб громадяни мали доступ і могли висловлювати різні погляди і думки без упереджень та пропаганди.</a:t>
            </a:r>
            <a:endParaRPr sz="20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0AB5F53-D6EC-4E8B-800D-B9868F9D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039" y="289538"/>
            <a:ext cx="8441615" cy="877663"/>
          </a:xfrm>
        </p:spPr>
        <p:txBody>
          <a:bodyPr>
            <a:norm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</a:pPr>
            <a:r>
              <a:rPr lang="uk-UA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Доброчесність </a:t>
            </a:r>
            <a:r>
              <a:rPr lang="uk-UA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Засобів Масової Інформації</a:t>
            </a:r>
          </a:p>
        </p:txBody>
      </p:sp>
    </p:spTree>
    <p:extLst>
      <p:ext uri="{BB962C8B-B14F-4D97-AF65-F5344CB8AC3E}">
        <p14:creationId xmlns:p14="http://schemas.microsoft.com/office/powerpoint/2010/main" val="41534725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0"/>
          <p:cNvSpPr txBox="1"/>
          <p:nvPr/>
        </p:nvSpPr>
        <p:spPr>
          <a:xfrm>
            <a:off x="949424" y="427383"/>
            <a:ext cx="10186662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000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Чесність ЗМІ також передбачає здатність журналістів та інших медіа-професіоналів:</a:t>
            </a:r>
            <a:endParaRPr lang="uk-UA" sz="3000" dirty="0">
              <a:latin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492242-0AC4-42ED-8887-D5956641150A}"/>
              </a:ext>
            </a:extLst>
          </p:cNvPr>
          <p:cNvSpPr txBox="1"/>
          <p:nvPr/>
        </p:nvSpPr>
        <p:spPr>
          <a:xfrm>
            <a:off x="2036618" y="2739406"/>
            <a:ext cx="804355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</a:pPr>
            <a:r>
              <a:rPr lang="uk-UA" sz="20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дотримуватись професійної автономії та стандартів, демонструючи відданість служінню суспільним інтересам на противагу відносинам і практикам, які корумпують та </a:t>
            </a:r>
            <a:r>
              <a:rPr lang="uk-UA" sz="2000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інструменталізують</a:t>
            </a:r>
            <a:r>
              <a:rPr lang="uk-UA" sz="20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професію для конкретного приватного чи державного інтересу.</a:t>
            </a: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CE72ABCA-1E9B-4B50-8AFB-F32D34CBE845}"/>
              </a:ext>
            </a:extLst>
          </p:cNvPr>
          <p:cNvSpPr/>
          <p:nvPr/>
        </p:nvSpPr>
        <p:spPr>
          <a:xfrm>
            <a:off x="1055914" y="2181669"/>
            <a:ext cx="10080172" cy="2754013"/>
          </a:xfrm>
          <a:prstGeom prst="rect">
            <a:avLst/>
          </a:prstGeom>
          <a:noFill/>
          <a:ln w="28575">
            <a:solidFill>
              <a:srgbClr val="B9D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1"/>
          <p:cNvSpPr txBox="1"/>
          <p:nvPr/>
        </p:nvSpPr>
        <p:spPr>
          <a:xfrm>
            <a:off x="1056640" y="1453104"/>
            <a:ext cx="1008888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Дослідження Обсерваторії медіа Південно-Східної Європи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виділяє чотири зони ризику для доброчесності ЗМІ:</a:t>
            </a:r>
            <a:endParaRPr dirty="0">
              <a:latin typeface="Arial" panose="020B0604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3E64BA-3D89-4B17-BFF5-FEAC7E4B6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Що</a:t>
            </a:r>
            <a:r>
              <a:rPr lang="ru-RU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ставить </a:t>
            </a:r>
            <a:r>
              <a:rPr lang="ru-RU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доброчесність</a:t>
            </a:r>
            <a:r>
              <a:rPr lang="ru-RU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ЗМІ у </a:t>
            </a:r>
            <a:r>
              <a:rPr lang="ru-RU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небезпеку</a:t>
            </a:r>
            <a:r>
              <a:rPr lang="ru-RU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?</a:t>
            </a:r>
            <a:br>
              <a:rPr lang="ru-RU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9FE556-CD7A-412F-A56D-CC47012C11AC}"/>
              </a:ext>
            </a:extLst>
          </p:cNvPr>
          <p:cNvSpPr txBox="1"/>
          <p:nvPr/>
        </p:nvSpPr>
        <p:spPr>
          <a:xfrm>
            <a:off x="1056640" y="2665726"/>
            <a:ext cx="937187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SzPts val="2000"/>
              <a:buFont typeface="+mj-lt"/>
              <a:buAutoNum type="arabicPeriod"/>
            </a:pP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розробка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та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реалізація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медіа-політики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;</a:t>
            </a:r>
            <a:endParaRPr lang="ru-RU" sz="1800" dirty="0">
              <a:latin typeface="Arial" panose="020B0604020202020204" pitchFamily="34" charset="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+mj-lt"/>
              <a:buAutoNum type="arabicPeriod"/>
            </a:pPr>
            <a:endParaRPr lang="ru-RU" sz="18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SzPts val="2000"/>
              <a:buFont typeface="+mj-lt"/>
              <a:buAutoNum type="arabicPeriod"/>
            </a:pP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медіа-структури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(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медіа-власність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фінанси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суспільне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мовлення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);</a:t>
            </a:r>
            <a:endParaRPr lang="ru-RU" sz="1800" dirty="0">
              <a:latin typeface="Arial" panose="020B0604020202020204" pitchFamily="34" charset="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+mj-lt"/>
              <a:buAutoNum type="arabicPeriod"/>
            </a:pPr>
            <a:endParaRPr lang="ru-RU" sz="18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SzPts val="2000"/>
              <a:buFont typeface="+mj-lt"/>
              <a:buAutoNum type="arabicPeriod"/>
            </a:pP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журналісти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;</a:t>
            </a:r>
            <a:endParaRPr lang="ru-RU" sz="1800" dirty="0">
              <a:latin typeface="Arial" panose="020B0604020202020204" pitchFamily="34" charset="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+mj-lt"/>
              <a:buAutoNum type="arabicPeriod"/>
            </a:pPr>
            <a:endParaRPr lang="ru-RU" sz="18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+mj-lt"/>
              <a:buAutoNum type="arabicPeriod"/>
            </a:pP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журналістські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/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медійні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практики.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6AFA07-076D-BB72-8A87-A9BB384E94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27" t="19273" r="22478" b="33333"/>
          <a:stretch/>
        </p:blipFill>
        <p:spPr>
          <a:xfrm>
            <a:off x="1112927" y="656704"/>
            <a:ext cx="10292136" cy="458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2500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7B33CC-2785-B15F-EAC9-6B61844932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41" t="16606" r="22272" b="7031"/>
          <a:stretch/>
        </p:blipFill>
        <p:spPr>
          <a:xfrm>
            <a:off x="2194560" y="909741"/>
            <a:ext cx="8224698" cy="580241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F3F8EB-3F92-F100-51AF-07AB6B965E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15" t="68573" r="22340" b="24970"/>
          <a:stretch/>
        </p:blipFill>
        <p:spPr>
          <a:xfrm>
            <a:off x="1803861" y="266007"/>
            <a:ext cx="9371817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5865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43ECE9-F7A5-32BC-E2F7-B9A2B37CA3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15" t="39515" r="22340" b="24970"/>
          <a:stretch/>
        </p:blipFill>
        <p:spPr>
          <a:xfrm>
            <a:off x="1487978" y="1396538"/>
            <a:ext cx="9371817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0893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6408CE-FBEB-5C75-5C5F-698BC13B1D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54" t="17576" r="26500" b="37653"/>
          <a:stretch/>
        </p:blipFill>
        <p:spPr>
          <a:xfrm>
            <a:off x="1123483" y="859306"/>
            <a:ext cx="10825199" cy="513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9794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EA61D5-64B2-B8A1-2032-1F04EB225D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83" t="35849" r="25495" b="27170"/>
          <a:stretch/>
        </p:blipFill>
        <p:spPr>
          <a:xfrm>
            <a:off x="842216" y="2001327"/>
            <a:ext cx="10125303" cy="38560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71979B-0B99-8510-83F9-44680B9AFF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454" t="17576" r="26500" b="75789"/>
          <a:stretch/>
        </p:blipFill>
        <p:spPr>
          <a:xfrm>
            <a:off x="683400" y="1239651"/>
            <a:ext cx="10825199" cy="76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970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8"/>
          <p:cNvSpPr txBox="1"/>
          <p:nvPr/>
        </p:nvSpPr>
        <p:spPr>
          <a:xfrm>
            <a:off x="2201518" y="2581137"/>
            <a:ext cx="7702875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інформаційні маніпуляції буває важко розрізнити</a:t>
            </a:r>
            <a:endParaRPr lang="en-US" sz="2400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та необхідно ретельно перевіряти, аби усвідомити  підступність. </a:t>
            </a:r>
          </a:p>
        </p:txBody>
      </p:sp>
      <p:sp>
        <p:nvSpPr>
          <p:cNvPr id="395" name="Google Shape;395;p28"/>
          <p:cNvSpPr txBox="1"/>
          <p:nvPr/>
        </p:nvSpPr>
        <p:spPr>
          <a:xfrm>
            <a:off x="6203372" y="4401594"/>
            <a:ext cx="433301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Головна мета інформаційних маніпуляцій </a:t>
            </a:r>
            <a:r>
              <a:rPr lang="uk-UA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– це вплинути на вас та спонукати</a:t>
            </a:r>
            <a:r>
              <a:rPr lang="en-US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uk-UA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розповсюджувати їх далі</a:t>
            </a:r>
            <a:r>
              <a:rPr lang="uk-UA" sz="1400" u="sng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: </a:t>
            </a:r>
            <a:r>
              <a:rPr lang="uk-UA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робити репости, розсилати родичам, обговорювати у компанії друзів. </a:t>
            </a:r>
            <a:endParaRPr sz="140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C50F05-8385-4651-9C5B-7BC9BEEFA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860" y="420000"/>
            <a:ext cx="10088880" cy="99782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Некорупційні</a:t>
            </a:r>
            <a:r>
              <a:rPr lang="ru-RU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прояви</a:t>
            </a:r>
            <a:r>
              <a:rPr lang="en-US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недоброчесності</a:t>
            </a:r>
            <a:r>
              <a:rPr lang="ru-RU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в ЗМІ: </a:t>
            </a:r>
            <a:r>
              <a:rPr lang="ru-RU" b="1" dirty="0" err="1">
                <a:highlight>
                  <a:srgbClr val="B9D6D5"/>
                </a:highlight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Маніпуляції</a:t>
            </a:r>
            <a:endParaRPr lang="ru-RU" dirty="0">
              <a:highlight>
                <a:srgbClr val="B9D6D5"/>
              </a:highlight>
            </a:endParaRP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1773A303-3A4D-483F-AC10-1868C6290079}"/>
              </a:ext>
            </a:extLst>
          </p:cNvPr>
          <p:cNvSpPr/>
          <p:nvPr/>
        </p:nvSpPr>
        <p:spPr>
          <a:xfrm>
            <a:off x="1055914" y="2181670"/>
            <a:ext cx="10080172" cy="1964304"/>
          </a:xfrm>
          <a:prstGeom prst="rect">
            <a:avLst/>
          </a:prstGeom>
          <a:noFill/>
          <a:ln w="28575">
            <a:solidFill>
              <a:srgbClr val="B9D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9"/>
          <p:cNvSpPr txBox="1"/>
          <p:nvPr/>
        </p:nvSpPr>
        <p:spPr>
          <a:xfrm>
            <a:off x="997527" y="420316"/>
            <a:ext cx="1014152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000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Маніпуляції можуть набувати різних форм, але найчастіше використовуються такі техніки:</a:t>
            </a:r>
            <a:endParaRPr sz="3000" b="1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407" name="Google Shape;407;p29"/>
          <p:cNvSpPr txBox="1"/>
          <p:nvPr/>
        </p:nvSpPr>
        <p:spPr>
          <a:xfrm>
            <a:off x="997527" y="3839844"/>
            <a:ext cx="10356876" cy="1877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2. </a:t>
            </a: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Заголовок, що провокує на натискання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 – тобто «</a:t>
            </a:r>
            <a:r>
              <a:rPr lang="uk-UA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клікбейт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» – вам намагаються…</a:t>
            </a:r>
            <a:b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знаєте, </a:t>
            </a: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простіше продемонструвати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: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«ВЕСЬ СВІТ У ЩОЦІ ВІД ТОГО, ХТО НАРОДИВСЯ НА ВІННИЧИНІ: ДИВИТИСЯ ФОТО».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«СВІТЛА В УКРАЇНІ БІЛЬШЕ НЕ БУДЕ: ОКУНАЄМОСЬ У ТЕМРЯВУ НАЗАВЖДИ»</a:t>
            </a:r>
            <a:endParaRPr dirty="0">
              <a:latin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Добре, що таку маніпуляцію видно здалеку – </a:t>
            </a: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завдяки </a:t>
            </a:r>
            <a:r>
              <a:rPr lang="uk-UA" sz="1800" b="1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капслоку</a:t>
            </a: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зокрема</a:t>
            </a:r>
            <a:r>
              <a:rPr lang="uk-UA" sz="18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.</a:t>
            </a:r>
            <a:endParaRPr sz="180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cxnSp>
        <p:nvCxnSpPr>
          <p:cNvPr id="408" name="Google Shape;408;p29"/>
          <p:cNvCxnSpPr/>
          <p:nvPr/>
        </p:nvCxnSpPr>
        <p:spPr>
          <a:xfrm>
            <a:off x="6082748" y="3226915"/>
            <a:ext cx="13252" cy="466851"/>
          </a:xfrm>
          <a:prstGeom prst="straightConnector1">
            <a:avLst/>
          </a:prstGeom>
          <a:noFill/>
          <a:ln w="76200" cap="flat" cmpd="sng">
            <a:solidFill>
              <a:srgbClr val="B9D6D5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34678B-5B4A-C423-866B-904CAF74A1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96" t="68970" r="25955" b="18546"/>
          <a:stretch/>
        </p:blipFill>
        <p:spPr>
          <a:xfrm>
            <a:off x="1060656" y="1826477"/>
            <a:ext cx="10508916" cy="132404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 txBox="1"/>
          <p:nvPr/>
        </p:nvSpPr>
        <p:spPr>
          <a:xfrm>
            <a:off x="1754657" y="1568706"/>
            <a:ext cx="869695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dirty="0">
                <a:solidFill>
                  <a:schemeClr val="dk1"/>
                </a:solidFill>
                <a:highlight>
                  <a:srgbClr val="B9D6D5"/>
                </a:highlight>
                <a:latin typeface="Arial" panose="020B0604020202020204" pitchFamily="34" charset="0"/>
                <a:cs typeface="Arial" panose="020B0604020202020204" pitchFamily="34" charset="0"/>
                <a:sym typeface="Roboto"/>
              </a:rPr>
              <a:t> Засоби масової інформації </a:t>
            </a:r>
            <a:r>
              <a:rPr lang="uk-UA" sz="20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Roboto"/>
              </a:rPr>
              <a:t> </a:t>
            </a:r>
            <a:r>
              <a:rPr lang="uk-UA" sz="20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– засоби, призначені для публічного поширення друкованої або аудіовізуальної інформації”. Під друкованою інформацією ми розуміємо пресу – журнали, газети, разові видання певного тиражу тощо; під аудіо- та візуальною інформацією – телебачення, кіно, радіомовлення, відеозапис та ін. (Закон України «Про інформацію»,  ч. 2 ст. 22 )</a:t>
            </a:r>
            <a:endParaRPr sz="2000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pic>
        <p:nvPicPr>
          <p:cNvPr id="108" name="Google Shape;10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51611" y="3429000"/>
            <a:ext cx="714843" cy="733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1041363" y="1003829"/>
            <a:ext cx="713294" cy="737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55187" y="3535688"/>
            <a:ext cx="481626" cy="71329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405;p29">
            <a:extLst>
              <a:ext uri="{FF2B5EF4-FFF2-40B4-BE49-F238E27FC236}">
                <a16:creationId xmlns:a16="http://schemas.microsoft.com/office/drawing/2014/main" id="{2E4BBC1A-D251-4EC3-80F5-463E2DFF3A1D}"/>
              </a:ext>
            </a:extLst>
          </p:cNvPr>
          <p:cNvSpPr txBox="1"/>
          <p:nvPr/>
        </p:nvSpPr>
        <p:spPr>
          <a:xfrm>
            <a:off x="540327" y="22554"/>
            <a:ext cx="11255433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000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Маніпуляції можуть набувати різних форм, але найчастіше використовуються такі техніки:</a:t>
            </a:r>
            <a:endParaRPr sz="3000" b="1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05D2D8-E459-702F-AE19-0310DFFD55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659" t="25454" r="25955" b="43841"/>
          <a:stretch/>
        </p:blipFill>
        <p:spPr>
          <a:xfrm>
            <a:off x="415709" y="1972613"/>
            <a:ext cx="11614912" cy="375762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405;p29">
            <a:extLst>
              <a:ext uri="{FF2B5EF4-FFF2-40B4-BE49-F238E27FC236}">
                <a16:creationId xmlns:a16="http://schemas.microsoft.com/office/drawing/2014/main" id="{EEE18ADA-7675-4729-8A18-BC5206A57C94}"/>
              </a:ext>
            </a:extLst>
          </p:cNvPr>
          <p:cNvSpPr txBox="1"/>
          <p:nvPr/>
        </p:nvSpPr>
        <p:spPr>
          <a:xfrm>
            <a:off x="997527" y="420316"/>
            <a:ext cx="1014152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000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Маніпуляції можуть набувати різних форм, але найчастіше використовуються такі техніки:</a:t>
            </a:r>
            <a:endParaRPr sz="3000" b="1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746FC7-5A61-8281-280F-A15A3FDC6A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33" t="19557" r="26000" b="34073"/>
          <a:stretch/>
        </p:blipFill>
        <p:spPr>
          <a:xfrm>
            <a:off x="997527" y="1564640"/>
            <a:ext cx="9408160" cy="461560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2"/>
          <p:cNvSpPr/>
          <p:nvPr/>
        </p:nvSpPr>
        <p:spPr>
          <a:xfrm>
            <a:off x="2493818" y="2010559"/>
            <a:ext cx="7200900" cy="1692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i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Для досягнення найбільшого ефекту, всі інформаційні маніпуляції можуть поєднуватись між собою, чергуватись одна із одною </a:t>
            </a:r>
            <a:r>
              <a:rPr lang="uk-UA" sz="2000" b="1" i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або ж, навпаки, </a:t>
            </a:r>
            <a:r>
              <a:rPr lang="uk-UA" sz="2000" i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приховуватись за, на перший погляд, стрічкою із цілком достовірного контенту. </a:t>
            </a:r>
            <a:endParaRPr sz="2000" i="1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D64737-1D51-4C8A-9354-B27D73BEE2D7}"/>
              </a:ext>
            </a:extLst>
          </p:cNvPr>
          <p:cNvSpPr/>
          <p:nvPr/>
        </p:nvSpPr>
        <p:spPr>
          <a:xfrm>
            <a:off x="1055914" y="1340005"/>
            <a:ext cx="10080172" cy="2754013"/>
          </a:xfrm>
          <a:prstGeom prst="rect">
            <a:avLst/>
          </a:prstGeom>
          <a:noFill/>
          <a:ln w="28575">
            <a:solidFill>
              <a:srgbClr val="B9D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3"/>
          <p:cNvSpPr txBox="1"/>
          <p:nvPr/>
        </p:nvSpPr>
        <p:spPr>
          <a:xfrm>
            <a:off x="1132609" y="1864694"/>
            <a:ext cx="10012911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Фейків </a:t>
            </a:r>
            <a:r>
              <a:rPr lang="uk-UA" sz="1800" b="1" i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(фейк з англійського «несправжній») </a:t>
            </a:r>
            <a:r>
              <a:rPr lang="uk-UA" sz="18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буває безліч. Вони можуть бути різної форми і видів - від аналітичних довгих текстів до сторінок у соціальних мережах або цілих сайтів. </a:t>
            </a:r>
            <a:r>
              <a:rPr lang="uk-UA" sz="1800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Правила, які допоможуть розпізнати фейки:</a:t>
            </a:r>
            <a:endParaRPr sz="1800" b="1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451" name="Google Shape;451;p33"/>
          <p:cNvSpPr txBox="1"/>
          <p:nvPr/>
        </p:nvSpPr>
        <p:spPr>
          <a:xfrm>
            <a:off x="1056640" y="2718466"/>
            <a:ext cx="10088880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R="0"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r>
              <a:rPr lang="uk-UA" sz="30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1. Джерело публікації:</a:t>
            </a:r>
            <a:endParaRPr sz="3000" dirty="0">
              <a:latin typeface="Arial" panose="020B06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Перше, на що ви маєте звернути </a:t>
            </a: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– на джерело, тобто хто це </a:t>
            </a:r>
            <a:r>
              <a:rPr lang="uk-UA" sz="16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запостив</a:t>
            </a: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? Зважайте на те, що фейкову інформацію можуть поширювати також і несправжні акаунти. Бачите сторінку Ілона Маска, що не має поруч з назвою галочки верифікації та підписників – </a:t>
            </a:r>
            <a:r>
              <a:rPr lang="uk-UA" sz="16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це точно фейк.</a:t>
            </a:r>
            <a:endParaRPr dirty="0">
              <a:latin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Втім, не тільки фейкові акаунти є недостовірним джерелом публікації. </a:t>
            </a:r>
            <a:endParaRPr dirty="0">
              <a:latin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Наприклад,</a:t>
            </a: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помітивши новий канал інформації, обов’язково перевірте, чи не входить він до списку ворожих </a:t>
            </a:r>
            <a:r>
              <a:rPr lang="uk-UA" sz="16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Telegram</a:t>
            </a: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-каналів, що ведуть спецслужби </a:t>
            </a:r>
            <a:r>
              <a:rPr lang="uk-UA" sz="16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росії</a:t>
            </a: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прочитайте кілька попередніх публікацій, продивіться кого </a:t>
            </a:r>
            <a:r>
              <a:rPr lang="uk-UA" sz="16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репостить</a:t>
            </a: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цей ресурс.</a:t>
            </a:r>
            <a:endParaRPr sz="16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CAFFD1-025C-4425-9944-84199ED31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Некорупційні</a:t>
            </a:r>
            <a:r>
              <a:rPr lang="ru-RU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прояви </a:t>
            </a:r>
            <a:r>
              <a:rPr lang="ru-RU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недоброчесності</a:t>
            </a:r>
            <a:r>
              <a:rPr lang="ru-RU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в ЗМІ:</a:t>
            </a:r>
            <a:br>
              <a:rPr lang="ru-RU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r>
              <a:rPr lang="ru-RU" b="1" dirty="0">
                <a:highlight>
                  <a:srgbClr val="B9D6D5"/>
                </a:highlight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Фейки</a:t>
            </a:r>
            <a:endParaRPr lang="ru-RU" dirty="0">
              <a:highlight>
                <a:srgbClr val="B9D6D5"/>
              </a:highlight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CAFFD1-025C-4425-9944-84199ED31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Некорупційні</a:t>
            </a:r>
            <a:r>
              <a:rPr lang="ru-RU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прояви </a:t>
            </a:r>
            <a:r>
              <a:rPr lang="ru-RU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недоброчесності</a:t>
            </a:r>
            <a:r>
              <a:rPr lang="ru-RU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в ЗМІ:</a:t>
            </a:r>
            <a:br>
              <a:rPr lang="ru-RU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r>
              <a:rPr lang="ru-RU" b="1" dirty="0">
                <a:highlight>
                  <a:srgbClr val="B9D6D5"/>
                </a:highlight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Фейки</a:t>
            </a:r>
            <a:endParaRPr lang="ru-RU" dirty="0">
              <a:highlight>
                <a:srgbClr val="B9D6D5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B9ACE3-625B-4D0A-AA13-82EE3E92B26E}"/>
              </a:ext>
            </a:extLst>
          </p:cNvPr>
          <p:cNvSpPr txBox="1"/>
          <p:nvPr/>
        </p:nvSpPr>
        <p:spPr>
          <a:xfrm>
            <a:off x="2441864" y="2464604"/>
            <a:ext cx="721129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Важливо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!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Навіть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на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публікації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від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перевірених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ресурсів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або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ваших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друзів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не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слід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реагувати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одразу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</a:t>
            </a:r>
            <a:r>
              <a:rPr lang="ru-RU" sz="1800" b="1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оскільки</a:t>
            </a:r>
            <a:r>
              <a:rPr lang="ru-RU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</a:t>
            </a:r>
            <a:r>
              <a:rPr lang="ru-RU" sz="1800" b="1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по-перше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на фейк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досить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легко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повестися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навіть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досвідченим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користувачам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</a:t>
            </a:r>
            <a:r>
              <a:rPr lang="ru-RU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а </a:t>
            </a:r>
            <a:r>
              <a:rPr lang="ru-RU" sz="1800" b="1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по-друге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через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такі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сумнівні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публікації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особливо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які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містять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посилання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можуть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бути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небезпечними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з точки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зору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потенційного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зламу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вашого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пристрою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або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поширення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шкідливого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програмного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забезпечення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. </a:t>
            </a:r>
            <a:r>
              <a:rPr lang="ru-RU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Про </a:t>
            </a:r>
            <a:r>
              <a:rPr lang="ru-RU" sz="1800" b="1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такі</a:t>
            </a:r>
            <a:r>
              <a:rPr lang="ru-RU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sz="1800" b="1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злами</a:t>
            </a:r>
            <a:r>
              <a:rPr lang="ru-RU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 оперативно </a:t>
            </a:r>
            <a:r>
              <a:rPr lang="ru-RU" sz="1800" b="1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повідомлять</a:t>
            </a:r>
            <a:r>
              <a:rPr lang="ru-RU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sz="1800" b="1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відповідні</a:t>
            </a:r>
            <a:r>
              <a:rPr lang="ru-RU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sz="1800" b="1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органи</a:t>
            </a:r>
            <a:r>
              <a:rPr lang="ru-RU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. </a:t>
            </a:r>
          </a:p>
        </p:txBody>
      </p:sp>
      <p:pic>
        <p:nvPicPr>
          <p:cNvPr id="7" name="Графіка 6">
            <a:extLst>
              <a:ext uri="{FF2B5EF4-FFF2-40B4-BE49-F238E27FC236}">
                <a16:creationId xmlns:a16="http://schemas.microsoft.com/office/drawing/2014/main" id="{B3D8E65C-934A-40EE-8EFF-C0A63FA599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78830" y="2132866"/>
            <a:ext cx="863434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3257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34"/>
          <p:cNvSpPr/>
          <p:nvPr/>
        </p:nvSpPr>
        <p:spPr>
          <a:xfrm>
            <a:off x="1056641" y="1635351"/>
            <a:ext cx="10088880" cy="3693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Ви дізналися про джерело публікації та починаєте розглядати зміст. </a:t>
            </a: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Уважно подивіться, на чиї цитати або дані посилаються в публікації. 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Спойлер</a:t>
            </a: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: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джерело у вищих колах по секрету повідомило/достовірна </a:t>
            </a:r>
            <a:r>
              <a:rPr lang="uk-UA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інфа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яку сказали знаючі люди від тещі братового кума не може вважатися достовірним. 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Достовірне джерело інформації 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- </a:t>
            </a:r>
            <a:r>
              <a:rPr lang="uk-UA" sz="1800" i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це безпосередньо дані  органу державної влади, або ж представників/речників, уповноважених таких органів, компаній, організацій тощо. 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i="1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Але і в такому разі слід переконатися, чи реально та особа, чиї слова процитували, насправді сказала саме так</a:t>
            </a: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. Це можна зробити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відвідавши офіційну сторінку у соціальних мережах або сайт.</a:t>
            </a:r>
            <a:endParaRPr sz="18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626872-DC4C-4808-9085-2AE081CBB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2. Джерело інформації: </a:t>
            </a:r>
            <a:br>
              <a:rPr lang="uk-UA" dirty="0"/>
            </a:br>
            <a:endParaRPr lang="ru-RU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5;p35">
            <a:extLst>
              <a:ext uri="{FF2B5EF4-FFF2-40B4-BE49-F238E27FC236}">
                <a16:creationId xmlns:a16="http://schemas.microsoft.com/office/drawing/2014/main" id="{6D04D565-2037-4FE8-B319-EF6C2B3D700D}"/>
              </a:ext>
            </a:extLst>
          </p:cNvPr>
          <p:cNvSpPr/>
          <p:nvPr/>
        </p:nvSpPr>
        <p:spPr>
          <a:xfrm>
            <a:off x="1056640" y="1634029"/>
            <a:ext cx="10088880" cy="233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Отже</a:t>
            </a:r>
            <a:r>
              <a:rPr lang="uk-UA" sz="18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ви перевірили джерело інформації:</a:t>
            </a:r>
            <a:endParaRPr dirty="0">
              <a:latin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SzPts val="1800"/>
              <a:buFont typeface="Wingdings" panose="05000000000000000000" pitchFamily="2" charset="2"/>
              <a:buChar char="l"/>
            </a:pPr>
            <a:r>
              <a:rPr lang="uk-UA" sz="18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хто її </a:t>
            </a:r>
            <a:r>
              <a:rPr lang="uk-UA" sz="1800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запостив</a:t>
            </a:r>
            <a:r>
              <a:rPr lang="uk-UA" sz="18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(канал, який ви постійно читаєте)</a:t>
            </a:r>
            <a:endParaRPr dirty="0">
              <a:latin typeface="Arial" panose="020B0604020202020204" pitchFamily="34" charset="0"/>
            </a:endParaRPr>
          </a:p>
          <a:p>
            <a:pPr marL="4000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SzPts val="1800"/>
              <a:buFont typeface="Wingdings" panose="05000000000000000000" pitchFamily="2" charset="2"/>
              <a:buChar char="l"/>
            </a:pPr>
            <a:endParaRPr sz="1800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SzPts val="1800"/>
              <a:buFont typeface="Wingdings" panose="05000000000000000000" pitchFamily="2" charset="2"/>
              <a:buChar char="l"/>
            </a:pPr>
            <a:r>
              <a:rPr lang="uk-UA" sz="18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на чиїх словах засновано (реальний політик) </a:t>
            </a:r>
            <a:endParaRPr dirty="0">
              <a:latin typeface="Arial" panose="020B0604020202020204" pitchFamily="34" charset="0"/>
            </a:endParaRPr>
          </a:p>
          <a:p>
            <a:pPr marL="4000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SzPts val="1800"/>
              <a:buFont typeface="Wingdings" panose="05000000000000000000" pitchFamily="2" charset="2"/>
              <a:buChar char="l"/>
            </a:pPr>
            <a:endParaRPr sz="1800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SzPts val="1800"/>
              <a:buFont typeface="Wingdings" panose="05000000000000000000" pitchFamily="2" charset="2"/>
              <a:buChar char="l"/>
            </a:pPr>
            <a:r>
              <a:rPr lang="uk-UA" sz="18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розглядаєте ілюстрацію до повідомлення. </a:t>
            </a:r>
            <a:endParaRPr dirty="0">
              <a:latin typeface="Arial" panose="020B0604020202020204" pitchFamily="34" charset="0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E90DF062-D362-4EF0-BABC-9F5919FA9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640" y="548640"/>
            <a:ext cx="10088880" cy="721360"/>
          </a:xfrm>
        </p:spPr>
        <p:txBody>
          <a:bodyPr/>
          <a:lstStyle/>
          <a:p>
            <a:r>
              <a:rPr lang="uk-UA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3. </a:t>
            </a:r>
            <a:r>
              <a:rPr lang="uk-UA" dirty="0">
                <a:solidFill>
                  <a:schemeClr val="dk1"/>
                </a:solidFill>
                <a:ea typeface="Roboto"/>
                <a:cs typeface="Arial" panose="020B0604020202020204" pitchFamily="34" charset="0"/>
                <a:sym typeface="Roboto"/>
              </a:rPr>
              <a:t>Зміст публікації</a:t>
            </a:r>
            <a:br>
              <a:rPr lang="uk-UA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9AE524-5860-4765-AA99-6F1C2FEC34CF}"/>
              </a:ext>
            </a:extLst>
          </p:cNvPr>
          <p:cNvSpPr txBox="1"/>
          <p:nvPr/>
        </p:nvSpPr>
        <p:spPr>
          <a:xfrm>
            <a:off x="956930" y="4711191"/>
            <a:ext cx="101885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Фейковий</a:t>
            </a:r>
            <a:r>
              <a:rPr lang="ru-RU" sz="1800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sz="1800" b="1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супровід</a:t>
            </a:r>
            <a:r>
              <a:rPr lang="ru-RU" sz="1800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sz="1800" b="1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змісту</a:t>
            </a:r>
            <a:r>
              <a:rPr lang="ru-RU" sz="1800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</a:t>
            </a:r>
            <a:r>
              <a:rPr lang="ru-RU" sz="1800" b="1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наприклад</a:t>
            </a:r>
            <a:r>
              <a:rPr lang="ru-RU" sz="18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</a:t>
            </a:r>
            <a:r>
              <a:rPr lang="ru-RU" sz="1800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зображення</a:t>
            </a:r>
            <a:r>
              <a:rPr lang="ru-RU" sz="18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</a:t>
            </a:r>
            <a:r>
              <a:rPr lang="ru-RU" sz="1800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що</a:t>
            </a:r>
            <a:r>
              <a:rPr lang="ru-RU" sz="18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не </a:t>
            </a:r>
            <a:r>
              <a:rPr lang="ru-RU" sz="1800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відповідає</a:t>
            </a:r>
            <a:r>
              <a:rPr lang="ru-RU" sz="18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тексту, не </a:t>
            </a:r>
            <a:r>
              <a:rPr lang="ru-RU" sz="1800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завжди</a:t>
            </a:r>
            <a:r>
              <a:rPr lang="ru-RU" sz="18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вдається</a:t>
            </a:r>
            <a:r>
              <a:rPr lang="ru-RU" sz="18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помітити</a:t>
            </a:r>
            <a:r>
              <a:rPr lang="ru-RU" sz="18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одразу</a:t>
            </a:r>
            <a:r>
              <a:rPr lang="ru-RU" sz="18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412615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9E39F5-B322-4DC0-8317-E22FA71AE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640" y="548640"/>
            <a:ext cx="10088880" cy="480060"/>
          </a:xfrm>
        </p:spPr>
        <p:txBody>
          <a:bodyPr/>
          <a:lstStyle/>
          <a:p>
            <a:r>
              <a:rPr lang="uk-UA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Які є найпопулярніші види фейкових публікацій?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EA50BC-7E59-6121-6C4A-765326CAB1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83" t="29332" r="25833" b="19852"/>
          <a:stretch/>
        </p:blipFill>
        <p:spPr>
          <a:xfrm>
            <a:off x="1304553" y="1420970"/>
            <a:ext cx="8611607" cy="459375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7"/>
          <p:cNvSpPr/>
          <p:nvPr/>
        </p:nvSpPr>
        <p:spPr>
          <a:xfrm>
            <a:off x="8165915" y="0"/>
            <a:ext cx="4026085" cy="6858000"/>
          </a:xfrm>
          <a:prstGeom prst="rect">
            <a:avLst/>
          </a:prstGeom>
          <a:solidFill>
            <a:schemeClr val="tx1"/>
          </a:solidFill>
          <a:ln w="12700" cap="flat" cmpd="sng">
            <a:solidFill>
              <a:srgbClr val="B9D6D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highlight>
                <a:srgbClr val="B9D6D5"/>
              </a:highlight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3084" name="Picture 12" descr="У центрі уваги (2015) дивитися онлайн українською в HD | UAfilm.TV">
            <a:extLst>
              <a:ext uri="{FF2B5EF4-FFF2-40B4-BE49-F238E27FC236}">
                <a16:creationId xmlns:a16="http://schemas.microsoft.com/office/drawing/2014/main" id="{5DF6B4FE-C55C-43F9-8CB9-8D469D36DB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8" t="133" r="16515" b="-133"/>
          <a:stretch/>
        </p:blipFill>
        <p:spPr bwMode="auto">
          <a:xfrm>
            <a:off x="8945082" y="175662"/>
            <a:ext cx="2295611" cy="211507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oogle Shape;339;p39">
            <a:extLst>
              <a:ext uri="{FF2B5EF4-FFF2-40B4-BE49-F238E27FC236}">
                <a16:creationId xmlns:a16="http://schemas.microsoft.com/office/drawing/2014/main" id="{97C2BF84-3EC4-49DA-997C-0AEF223EB3B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1307" y="328800"/>
            <a:ext cx="2770749" cy="9434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41;p39">
            <a:extLst>
              <a:ext uri="{FF2B5EF4-FFF2-40B4-BE49-F238E27FC236}">
                <a16:creationId xmlns:a16="http://schemas.microsoft.com/office/drawing/2014/main" id="{A5A5E75D-3C3D-4345-90E9-ADBBEF02EB9B}"/>
              </a:ext>
            </a:extLst>
          </p:cNvPr>
          <p:cNvSpPr txBox="1"/>
          <p:nvPr/>
        </p:nvSpPr>
        <p:spPr>
          <a:xfrm>
            <a:off x="1022123" y="1233200"/>
            <a:ext cx="38337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dirty="0">
                <a:highlight>
                  <a:srgbClr val="FFFFFF"/>
                </a:highlight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Навчальна відеогра</a:t>
            </a:r>
            <a:endParaRPr dirty="0"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3074" name="Picture 2" descr="Убити посланця (фільм, 2014)">
            <a:extLst>
              <a:ext uri="{FF2B5EF4-FFF2-40B4-BE49-F238E27FC236}">
                <a16:creationId xmlns:a16="http://schemas.microsoft.com/office/drawing/2014/main" id="{D65E193E-4983-4A78-836A-B40B8E381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9" r="21897"/>
          <a:stretch/>
        </p:blipFill>
        <p:spPr bwMode="auto">
          <a:xfrm>
            <a:off x="7293295" y="844993"/>
            <a:ext cx="2081714" cy="205013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739493F-D691-4DA0-B6E7-CB1CF1ABC865}"/>
              </a:ext>
            </a:extLst>
          </p:cNvPr>
          <p:cNvSpPr txBox="1"/>
          <p:nvPr/>
        </p:nvSpPr>
        <p:spPr>
          <a:xfrm>
            <a:off x="1010919" y="2337140"/>
            <a:ext cx="373127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ЗМІ</a:t>
            </a:r>
          </a:p>
          <a:p>
            <a:r>
              <a:rPr lang="ru-RU" sz="40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4000" b="1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сучасному</a:t>
            </a:r>
            <a:endParaRPr lang="ru-RU" sz="4000" b="1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000" b="1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світі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oogle Shape;335;p39">
            <a:extLst>
              <a:ext uri="{FF2B5EF4-FFF2-40B4-BE49-F238E27FC236}">
                <a16:creationId xmlns:a16="http://schemas.microsoft.com/office/drawing/2014/main" id="{D511C244-3201-4769-90F4-7469996746A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1307" y="5102577"/>
            <a:ext cx="3285413" cy="523220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37"/>
          <p:cNvSpPr/>
          <p:nvPr/>
        </p:nvSpPr>
        <p:spPr>
          <a:xfrm>
            <a:off x="951307" y="5133057"/>
            <a:ext cx="373127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Посилання на </a:t>
            </a:r>
            <a:r>
              <a:rPr lang="uk-UA" sz="2400" b="1" u="sng" dirty="0" err="1">
                <a:solidFill>
                  <a:schemeClr val="accent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кахут</a:t>
            </a:r>
            <a:endParaRPr sz="2400" b="1" dirty="0">
              <a:solidFill>
                <a:schemeClr val="accent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70BA9E7E-F3BF-431D-969D-3DB62F477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6"/>
          <a:stretch/>
        </p:blipFill>
        <p:spPr bwMode="auto">
          <a:xfrm>
            <a:off x="8742955" y="2095888"/>
            <a:ext cx="2324153" cy="222486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Очередной автохам, который оставил машину на тротуаре: смотри, как ему  намекнули, что это не хорошо - Днепр Vgorode.ua">
            <a:extLst>
              <a:ext uri="{FF2B5EF4-FFF2-40B4-BE49-F238E27FC236}">
                <a16:creationId xmlns:a16="http://schemas.microsoft.com/office/drawing/2014/main" id="{DE76A969-089F-4FA0-B86D-5DAC2B449C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2"/>
          <a:stretch/>
        </p:blipFill>
        <p:spPr bwMode="auto">
          <a:xfrm>
            <a:off x="6433801" y="2728731"/>
            <a:ext cx="2295611" cy="218319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w̶a̶g̶ t̶h̶e̶ d̶o̶g̶ | Медіа-Арт Резиденція">
            <a:extLst>
              <a:ext uri="{FF2B5EF4-FFF2-40B4-BE49-F238E27FC236}">
                <a16:creationId xmlns:a16="http://schemas.microsoft.com/office/drawing/2014/main" id="{9B8A7986-4C4C-4A69-A76B-5F1713E6FA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4" r="4088" b="48815"/>
          <a:stretch/>
        </p:blipFill>
        <p:spPr bwMode="auto">
          <a:xfrm>
            <a:off x="9031763" y="3175038"/>
            <a:ext cx="2295611" cy="215964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Пятая власть»: Правдивая история про Двуликого и Робина - спутник  телезрителя - Кино-Театр.Ру">
            <a:extLst>
              <a:ext uri="{FF2B5EF4-FFF2-40B4-BE49-F238E27FC236}">
                <a16:creationId xmlns:a16="http://schemas.microsoft.com/office/drawing/2014/main" id="{5BFE7335-09BF-4A40-9426-95015A57CA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2" r="10707"/>
          <a:stretch/>
        </p:blipFill>
        <p:spPr bwMode="auto">
          <a:xfrm>
            <a:off x="7660439" y="4226140"/>
            <a:ext cx="2324152" cy="218133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"/>
          <p:cNvSpPr txBox="1"/>
          <p:nvPr/>
        </p:nvSpPr>
        <p:spPr>
          <a:xfrm>
            <a:off x="1056640" y="1976089"/>
            <a:ext cx="5766947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+mj-lt"/>
              <a:buAutoNum type="arabicPeriod"/>
            </a:pPr>
            <a:r>
              <a:rPr lang="uk-UA" sz="2000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Роль «сторожового пса»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+mj-lt"/>
              <a:buAutoNum type="arabicPeriod"/>
            </a:pPr>
            <a:endParaRPr sz="2000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+mj-lt"/>
              <a:buAutoNum type="arabicPeriod"/>
            </a:pPr>
            <a:r>
              <a:rPr lang="uk-UA" sz="20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Залучення громадян до антикорупційних зусиль 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+mj-lt"/>
              <a:buAutoNum type="arabicPeriod"/>
            </a:pPr>
            <a:endParaRPr sz="2000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+mj-lt"/>
              <a:buAutoNum type="arabicPeriod"/>
            </a:pPr>
            <a:r>
              <a:rPr lang="uk-UA" sz="20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Сприяння розбудові доброчесності</a:t>
            </a:r>
            <a:endParaRPr sz="2000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+mj-lt"/>
              <a:buAutoNum type="arabicPeriod"/>
            </a:pPr>
            <a:endParaRPr sz="18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+mj-lt"/>
              <a:buAutoNum type="arabicPeriod"/>
            </a:pPr>
            <a:endParaRPr sz="18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B70C06-075B-40F7-B7F1-1F9BD94A0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Функції ЗМІ у боротьбі з корупцією</a:t>
            </a:r>
            <a:endParaRPr lang="ru-RU" dirty="0"/>
          </a:p>
        </p:txBody>
      </p:sp>
      <p:pic>
        <p:nvPicPr>
          <p:cNvPr id="9" name="Google Shape;86;p1">
            <a:extLst>
              <a:ext uri="{FF2B5EF4-FFF2-40B4-BE49-F238E27FC236}">
                <a16:creationId xmlns:a16="http://schemas.microsoft.com/office/drawing/2014/main" id="{BD419616-C663-4D34-92A0-39BBA74C7D21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19" b="92568" l="7162" r="90000">
                        <a14:foregroundMark x1="8378" y1="46216" x2="21081" y2="37027"/>
                        <a14:foregroundMark x1="21081" y1="37027" x2="56216" y2="16081"/>
                        <a14:foregroundMark x1="56216" y1="16081" x2="72973" y2="27568"/>
                        <a14:foregroundMark x1="72973" y1="27568" x2="79189" y2="45405"/>
                        <a14:foregroundMark x1="79189" y1="45405" x2="44459" y2="70946"/>
                        <a14:foregroundMark x1="44459" y1="70946" x2="28784" y2="74595"/>
                        <a14:foregroundMark x1="28784" y1="74595" x2="16622" y2="62297"/>
                        <a14:foregroundMark x1="16622" y1="62297" x2="12973" y2="46892"/>
                        <a14:foregroundMark x1="35676" y1="43108" x2="49324" y2="41486"/>
                        <a14:foregroundMark x1="8243" y1="44865" x2="21757" y2="36486"/>
                        <a14:foregroundMark x1="21757" y1="36486" x2="60811" y2="9189"/>
                        <a14:foregroundMark x1="60811" y1="9189" x2="64991" y2="13052"/>
                        <a14:foregroundMark x1="12297" y1="49595" x2="24865" y2="83378"/>
                        <a14:foregroundMark x1="24865" y1="83378" x2="40946" y2="87973"/>
                        <a14:foregroundMark x1="40946" y1="87973" x2="62213" y2="78600"/>
                        <a14:foregroundMark x1="84413" y1="65874" x2="87308" y2="63379"/>
                        <a14:foregroundMark x1="88298" y1="50090" x2="87838" y2="44054"/>
                        <a14:foregroundMark x1="87838" y1="44054" x2="70295" y2="21499"/>
                        <a14:foregroundMark x1="11081" y1="49730" x2="13951" y2="63205"/>
                        <a14:foregroundMark x1="21353" y1="76892" x2="21892" y2="77838"/>
                        <a14:foregroundMark x1="14189" y1="64324" x2="21163" y2="76558"/>
                        <a14:foregroundMark x1="21892" y1="77838" x2="28514" y2="81892"/>
                        <a14:foregroundMark x1="11216" y1="49730" x2="21216" y2="57027"/>
                        <a14:foregroundMark x1="10000" y1="50541" x2="12027" y2="58649"/>
                        <a14:foregroundMark x1="10405" y1="52162" x2="10811" y2="54595"/>
                        <a14:foregroundMark x1="12045" y1="58533" x2="13514" y2="60946"/>
                        <a14:foregroundMark x1="7838" y1="51622" x2="10482" y2="55965"/>
                        <a14:foregroundMark x1="8243" y1="51757" x2="9761" y2="56244"/>
                        <a14:foregroundMark x1="8649" y1="44865" x2="7432" y2="47568"/>
                        <a14:foregroundMark x1="23013" y1="81435" x2="31081" y2="89189"/>
                        <a14:foregroundMark x1="76528" y1="70542" x2="40000" y2="89324"/>
                        <a14:foregroundMark x1="78775" y1="69387" x2="77178" y2="70208"/>
                        <a14:foregroundMark x1="40000" y1="89324" x2="33919" y2="89459"/>
                        <a14:foregroundMark x1="57332" y1="81378" x2="36757" y2="91081"/>
                        <a14:foregroundMark x1="36757" y1="91081" x2="29054" y2="87703"/>
                        <a14:foregroundMark x1="23519" y1="83659" x2="27973" y2="92568"/>
                        <a14:foregroundMark x1="27973" y1="92568" x2="22162" y2="78649"/>
                        <a14:foregroundMark x1="22162" y1="78649" x2="22027" y2="76622"/>
                        <a14:foregroundMark x1="71081" y1="20541" x2="59189" y2="10811"/>
                        <a14:foregroundMark x1="59189" y1="10811" x2="54730" y2="15541"/>
                        <a14:foregroundMark x1="8514" y1="44730" x2="24054" y2="33784"/>
                        <a14:foregroundMark x1="24054" y1="33784" x2="38784" y2="24189"/>
                        <a14:foregroundMark x1="38784" y1="24189" x2="51351" y2="15270"/>
                        <a14:foregroundMark x1="51351" y1="15270" x2="61892" y2="9730"/>
                        <a14:foregroundMark x1="76757" y1="28649" x2="85811" y2="40405"/>
                        <a14:foregroundMark x1="60676" y1="9324" x2="72297" y2="22703"/>
                        <a14:foregroundMark x1="64459" y1="10811" x2="66622" y2="15135"/>
                        <a14:foregroundMark x1="66892" y1="13649" x2="58649" y2="12973"/>
                        <a14:foregroundMark x1="66081" y1="12027" x2="52297" y2="16486"/>
                        <a14:foregroundMark x1="59865" y1="9324" x2="7568" y2="47027"/>
                        <a14:foregroundMark x1="7568" y1="47027" x2="10541" y2="51081"/>
                        <a14:backgroundMark x1="78784" y1="71622" x2="75676" y2="74189"/>
                        <a14:backgroundMark x1="75541" y1="74865" x2="77568" y2="74459"/>
                        <a14:backgroundMark x1="69730" y1="76757" x2="77973" y2="72703"/>
                        <a14:backgroundMark x1="66892" y1="77297" x2="90270" y2="66892"/>
                        <a14:backgroundMark x1="89189" y1="65541" x2="55135" y2="86757"/>
                        <a14:backgroundMark x1="89054" y1="61892" x2="90946" y2="64324"/>
                        <a14:backgroundMark x1="89595" y1="62973" x2="91081" y2="61892"/>
                        <a14:backgroundMark x1="81826" y1="31476" x2="87838" y2="38514"/>
                        <a14:backgroundMark x1="73561" y1="21799" x2="78458" y2="27532"/>
                        <a14:backgroundMark x1="87838" y1="38514" x2="88243" y2="38378"/>
                        <a14:backgroundMark x1="73858" y1="21587" x2="81892" y2="29730"/>
                        <a14:backgroundMark x1="8784" y1="56622" x2="12973" y2="66892"/>
                        <a14:backgroundMark x1="19054" y1="77297" x2="21622" y2="84324"/>
                        <a14:backgroundMark x1="30811" y1="95135" x2="49595" y2="88243"/>
                        <a14:backgroundMark x1="57027" y1="83243" x2="71892" y2="76216"/>
                        <a14:backgroundMark x1="56486" y1="83108" x2="71622" y2="75270"/>
                        <a14:backgroundMark x1="89459" y1="62703" x2="89324" y2="57432"/>
                        <a14:backgroundMark x1="89324" y1="50270" x2="86757" y2="53649"/>
                        <a14:backgroundMark x1="87162" y1="52162" x2="89054" y2="55811"/>
                        <a14:backgroundMark x1="89324" y1="50000" x2="90541" y2="63919"/>
                      </a14:backgroundRemoval>
                    </a14:imgEffect>
                    <a14:imgEffect>
                      <a14:sharpenSoften amount="-53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2054738">
            <a:off x="7458935" y="1702645"/>
            <a:ext cx="4101144" cy="4160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75452" y="1094133"/>
            <a:ext cx="4849467" cy="4849467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5"/>
          <p:cNvSpPr txBox="1"/>
          <p:nvPr/>
        </p:nvSpPr>
        <p:spPr>
          <a:xfrm>
            <a:off x="965200" y="1797825"/>
            <a:ext cx="615950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Журналістські розслідування </a:t>
            </a:r>
            <a:r>
              <a:rPr lang="uk-UA" sz="24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– тип журналістики, який намагається викрити інформацію, яка становить суспільний інтерес, яку хтось намагається приховати.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8DF7F1-06D8-40F9-A331-C1D46B729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455122"/>
            <a:ext cx="10088880" cy="721360"/>
          </a:xfrm>
        </p:spPr>
        <p:txBody>
          <a:bodyPr/>
          <a:lstStyle/>
          <a:p>
            <a:r>
              <a:rPr lang="uk-UA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Журналістські розслідування</a:t>
            </a:r>
            <a:br>
              <a:rPr lang="uk-UA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/>
          <p:nvPr/>
        </p:nvSpPr>
        <p:spPr>
          <a:xfrm>
            <a:off x="1046480" y="1600200"/>
            <a:ext cx="4325620" cy="3139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Для </a:t>
            </a:r>
            <a:r>
              <a:rPr lang="uk-UA" sz="18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відігравання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ефективної ролі у виявленні корупції, </a:t>
            </a: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ЗМІ мають бути вільними та незалежними. </a:t>
            </a: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Чим вищий рівень свободи преси, тим нижчий рівень корупції. 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Належним чином виконати свою функцію в антикорупційній діяльності можуть </a:t>
            </a:r>
            <a:r>
              <a:rPr lang="uk-UA" sz="18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лише незалежні та об’єктивні ЗМІ</a:t>
            </a:r>
            <a:endParaRPr sz="1800" b="1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37" name="Google Shape;137;p6"/>
          <p:cNvSpPr txBox="1"/>
          <p:nvPr/>
        </p:nvSpPr>
        <p:spPr>
          <a:xfrm>
            <a:off x="6096000" y="2740836"/>
            <a:ext cx="5049520" cy="1246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>
                <a:latin typeface="Arial" panose="020B0604020202020204" pitchFamily="34" charset="0"/>
              </a:rPr>
              <a:t> </a:t>
            </a:r>
            <a:r>
              <a:rPr lang="uk-UA" sz="2300" b="1" dirty="0" err="1">
                <a:solidFill>
                  <a:srgbClr val="333333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Press</a:t>
            </a:r>
            <a:r>
              <a:rPr lang="uk-UA" sz="2300" b="1" dirty="0">
                <a:solidFill>
                  <a:srgbClr val="333333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uk-UA" sz="2300" b="1" dirty="0" err="1">
                <a:solidFill>
                  <a:srgbClr val="333333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freedom</a:t>
            </a:r>
            <a:r>
              <a:rPr lang="uk-UA" sz="2300" b="1" dirty="0">
                <a:solidFill>
                  <a:srgbClr val="333333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uk-UA" sz="2300" b="1" dirty="0" err="1">
                <a:solidFill>
                  <a:srgbClr val="333333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in</a:t>
            </a:r>
            <a:r>
              <a:rPr lang="uk-UA" sz="2300" b="1" dirty="0">
                <a:solidFill>
                  <a:srgbClr val="333333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uk-UA" sz="2300" b="1" dirty="0" err="1">
                <a:solidFill>
                  <a:srgbClr val="333333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the</a:t>
            </a:r>
            <a:r>
              <a:rPr lang="uk-UA" sz="2300" b="1" dirty="0">
                <a:solidFill>
                  <a:srgbClr val="333333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uk-UA" sz="2300" b="1" dirty="0" err="1">
                <a:solidFill>
                  <a:srgbClr val="333333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world’s</a:t>
            </a:r>
            <a:r>
              <a:rPr lang="uk-UA" sz="2300" b="1" dirty="0">
                <a:solidFill>
                  <a:srgbClr val="333333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uk-UA" sz="2300" b="1" dirty="0" err="1">
                <a:solidFill>
                  <a:srgbClr val="333333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five</a:t>
            </a:r>
            <a:r>
              <a:rPr lang="uk-UA" sz="2300" b="1" dirty="0">
                <a:solidFill>
                  <a:srgbClr val="333333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uk-UA" sz="2300" b="1" dirty="0" err="1">
                <a:solidFill>
                  <a:srgbClr val="333333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regions</a:t>
            </a:r>
            <a:r>
              <a:rPr lang="uk-UA" sz="2300" b="1" dirty="0">
                <a:solidFill>
                  <a:srgbClr val="333333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uk-UA" sz="2300" b="1" dirty="0" err="1">
                <a:solidFill>
                  <a:srgbClr val="333333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in</a:t>
            </a:r>
            <a:r>
              <a:rPr lang="uk-UA" sz="2300" b="1" dirty="0">
                <a:solidFill>
                  <a:srgbClr val="333333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2023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b="1" dirty="0">
              <a:solidFill>
                <a:srgbClr val="333333"/>
              </a:solidFill>
              <a:highlight>
                <a:srgbClr val="FFFFFF"/>
              </a:highlight>
              <a:latin typeface="Arial" panose="020B0604020202020204" pitchFamily="34" charset="0"/>
            </a:endParaRPr>
          </a:p>
        </p:txBody>
      </p:sp>
      <p:sp>
        <p:nvSpPr>
          <p:cNvPr id="138" name="Google Shape;138;p6"/>
          <p:cNvSpPr txBox="1"/>
          <p:nvPr/>
        </p:nvSpPr>
        <p:spPr>
          <a:xfrm>
            <a:off x="6096000" y="1482068"/>
            <a:ext cx="48798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треба вставити індекс звідти, але я не знаю як краще, </a:t>
            </a:r>
            <a:r>
              <a:rPr lang="uk-UA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даавай</a:t>
            </a:r>
            <a:r>
              <a:rPr lang="uk-UA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разом зробимо</a:t>
            </a:r>
            <a:endParaRPr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E3E519-19A1-4EFA-895A-6C65CF6A4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134" y="460831"/>
            <a:ext cx="10088880" cy="721360"/>
          </a:xfrm>
        </p:spPr>
        <p:txBody>
          <a:bodyPr/>
          <a:lstStyle/>
          <a:p>
            <a:r>
              <a:rPr lang="uk-UA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Належний вплив ЗМІ</a:t>
            </a:r>
            <a:br>
              <a:rPr lang="uk-UA" sz="32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endParaRPr lang="ru-RU" dirty="0"/>
          </a:p>
        </p:txBody>
      </p:sp>
      <p:sp>
        <p:nvSpPr>
          <p:cNvPr id="4" name="Стрілка: вправо 3">
            <a:extLst>
              <a:ext uri="{FF2B5EF4-FFF2-40B4-BE49-F238E27FC236}">
                <a16:creationId xmlns:a16="http://schemas.microsoft.com/office/drawing/2014/main" id="{B9075410-61AF-45C9-B0A1-6C0E68618860}"/>
              </a:ext>
            </a:extLst>
          </p:cNvPr>
          <p:cNvSpPr/>
          <p:nvPr/>
        </p:nvSpPr>
        <p:spPr>
          <a:xfrm>
            <a:off x="6096000" y="3999604"/>
            <a:ext cx="546100" cy="270498"/>
          </a:xfrm>
          <a:prstGeom prst="rightArrow">
            <a:avLst/>
          </a:prstGeom>
          <a:solidFill>
            <a:srgbClr val="B9D6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BAEF64-4EF1-4673-8055-4739AE92D951}"/>
              </a:ext>
            </a:extLst>
          </p:cNvPr>
          <p:cNvSpPr txBox="1"/>
          <p:nvPr/>
        </p:nvSpPr>
        <p:spPr>
          <a:xfrm>
            <a:off x="6819898" y="3937759"/>
            <a:ext cx="43256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https://rsf.org/en/2023-world-press-freedom-index-journalism-threatened-fake-content-industry</a:t>
            </a:r>
            <a:endParaRPr lang="en-US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"/>
          <p:cNvSpPr txBox="1"/>
          <p:nvPr/>
        </p:nvSpPr>
        <p:spPr>
          <a:xfrm>
            <a:off x="1056640" y="2325760"/>
            <a:ext cx="6291611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8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uk-UA" sz="20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Безпека журналістів</a:t>
            </a:r>
            <a:endParaRPr sz="2000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endParaRPr sz="2000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20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Мінімальне втручання держави у справи медіа 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endParaRPr sz="2000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2000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Відсутність правового та економічного тиску</a:t>
            </a:r>
            <a:endParaRPr sz="2000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E67589-E345-427C-84A9-C9A6721FC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640" y="548640"/>
            <a:ext cx="7998460" cy="721360"/>
          </a:xfrm>
        </p:spPr>
        <p:txBody>
          <a:bodyPr/>
          <a:lstStyle/>
          <a:p>
            <a:r>
              <a:rPr lang="ru-RU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ЗМІ </a:t>
            </a:r>
            <a:r>
              <a:rPr lang="ru-RU" b="1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може</a:t>
            </a:r>
            <a:r>
              <a:rPr lang="ru-RU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нормально </a:t>
            </a:r>
            <a:r>
              <a:rPr lang="ru-RU" b="1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функціонувати</a:t>
            </a:r>
            <a:br>
              <a:rPr lang="ru-RU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r>
              <a:rPr lang="ru-RU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за </a:t>
            </a:r>
            <a:r>
              <a:rPr lang="ru-RU" b="1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наступних</a:t>
            </a:r>
            <a:r>
              <a:rPr lang="ru-RU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умов:</a:t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929D67-5B22-4CE6-9D2F-8C1833A87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5095" y="2020919"/>
            <a:ext cx="4669280" cy="350196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"/>
          <p:cNvSpPr txBox="1"/>
          <p:nvPr/>
        </p:nvSpPr>
        <p:spPr>
          <a:xfrm>
            <a:off x="987286" y="1186429"/>
            <a:ext cx="1027374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Наслідки надмірного впливу на ЗМІ з боку політиків, бізнес-лідерів або корумпованої еліти: </a:t>
            </a:r>
            <a:endParaRPr sz="2000" b="1" dirty="0">
              <a:solidFill>
                <a:schemeClr val="dk1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59" name="Google Shape;159;p8"/>
          <p:cNvSpPr txBox="1"/>
          <p:nvPr/>
        </p:nvSpPr>
        <p:spPr>
          <a:xfrm>
            <a:off x="930964" y="2047816"/>
            <a:ext cx="516503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Повідомлення ЗМІ є упередженими та використовуються для </a:t>
            </a:r>
            <a:r>
              <a:rPr lang="uk-UA" sz="16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маніпулювання</a:t>
            </a: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громадянами  У такому разі діяльність ЗМІ зводиться до </a:t>
            </a:r>
            <a:r>
              <a:rPr lang="uk-UA" sz="16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лобіювання інтересів </a:t>
            </a: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людини, що його фінансує і боротьби  усіма способами з його конкурентами. </a:t>
            </a:r>
            <a:endParaRPr sz="16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60" name="Google Shape;160;p8"/>
          <p:cNvSpPr txBox="1"/>
          <p:nvPr/>
        </p:nvSpPr>
        <p:spPr>
          <a:xfrm>
            <a:off x="1056640" y="3753191"/>
            <a:ext cx="5039360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Власники приватних ЗМІ або держава </a:t>
            </a:r>
            <a:r>
              <a:rPr lang="uk-UA" sz="16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втручаються у свободу слова</a:t>
            </a:r>
            <a:br>
              <a:rPr lang="uk-UA" sz="16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Різні медіа-канали можуть бути використані для </a:t>
            </a:r>
            <a:r>
              <a:rPr lang="uk-UA" sz="16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приховування фактів зловживань</a:t>
            </a: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</a:t>
            </a:r>
            <a:r>
              <a:rPr lang="uk-UA" sz="16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клієнтелізму</a:t>
            </a: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та розкрадань, зокрема, і для приховування фактів зловживання службовим становищем. </a:t>
            </a:r>
            <a:endParaRPr sz="16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61" name="Google Shape;161;p8"/>
          <p:cNvSpPr txBox="1"/>
          <p:nvPr/>
        </p:nvSpPr>
        <p:spPr>
          <a:xfrm>
            <a:off x="6821557" y="2047816"/>
            <a:ext cx="4439479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Незалежні журналісти-викривачі </a:t>
            </a:r>
            <a:r>
              <a:rPr lang="uk-UA" sz="16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піддаються переслідуванням </a:t>
            </a: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та санкціям. </a:t>
            </a:r>
            <a:b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r>
              <a:rPr lang="uk-UA" sz="16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Наприклад</a:t>
            </a:r>
            <a:r>
              <a:rPr lang="uk-UA" sz="16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, різноманітне перешкоджання для вільної роботи журналістів та ЗМІ: інформаційні компанії проти них, подання позовів до суду або початок несанкціонованих перевірок. А іноді замахи на життя та вбивства.</a:t>
            </a:r>
            <a:endParaRPr sz="16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6AF701-CEA5-4FF0-A640-82A1150B6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764" y="486404"/>
            <a:ext cx="10088880" cy="438365"/>
          </a:xfrm>
        </p:spPr>
        <p:txBody>
          <a:bodyPr/>
          <a:lstStyle/>
          <a:p>
            <a:r>
              <a:rPr lang="ru-RU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МЕДІА по </a:t>
            </a:r>
            <a:r>
              <a:rPr lang="ru-RU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інший</a:t>
            </a:r>
            <a:r>
              <a:rPr lang="ru-RU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бік</a:t>
            </a:r>
            <a:r>
              <a:rPr lang="ru-RU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ru-RU" dirty="0" err="1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корупції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9"/>
          <p:cNvSpPr/>
          <p:nvPr/>
        </p:nvSpPr>
        <p:spPr>
          <a:xfrm>
            <a:off x="1145540" y="2029050"/>
            <a:ext cx="2461260" cy="1497495"/>
          </a:xfrm>
          <a:prstGeom prst="rightArrow">
            <a:avLst>
              <a:gd name="adj1" fmla="val 50000"/>
              <a:gd name="adj2" fmla="val 50000"/>
            </a:avLst>
          </a:prstGeom>
          <a:noFill/>
          <a:ln w="12700" cap="flat" cmpd="sng">
            <a:solidFill>
              <a:schemeClr val="tx1">
                <a:lumMod val="95000"/>
                <a:lumOff val="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9" name="Google Shape;169;p9"/>
          <p:cNvSpPr txBox="1"/>
          <p:nvPr/>
        </p:nvSpPr>
        <p:spPr>
          <a:xfrm>
            <a:off x="1379109" y="2546964"/>
            <a:ext cx="150379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dirty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Тайланд</a:t>
            </a:r>
            <a:endParaRPr sz="2400" b="1" dirty="0"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70" name="Google Shape;170;p9"/>
          <p:cNvSpPr txBox="1"/>
          <p:nvPr/>
        </p:nvSpPr>
        <p:spPr>
          <a:xfrm>
            <a:off x="4635500" y="1577488"/>
            <a:ext cx="6510020" cy="3477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20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Провідні ЗМІ </a:t>
            </a:r>
            <a:r>
              <a:rPr lang="uk-UA" sz="20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(наприклад, газета «Тай </a:t>
            </a:r>
            <a:r>
              <a:rPr lang="uk-UA" sz="20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Рат</a:t>
            </a:r>
            <a:r>
              <a:rPr lang="uk-UA" sz="20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»</a:t>
            </a:r>
            <a:br>
              <a:rPr lang="uk-UA" sz="20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r>
              <a:rPr lang="uk-UA" sz="20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(</a:t>
            </a:r>
            <a:r>
              <a:rPr lang="uk-UA" sz="20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Thai</a:t>
            </a:r>
            <a:r>
              <a:rPr lang="uk-UA" sz="20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</a:t>
            </a:r>
            <a:r>
              <a:rPr lang="uk-UA" sz="20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Rath</a:t>
            </a:r>
            <a:r>
              <a:rPr lang="uk-UA" sz="20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)) дотримуються лінії уряду. </a:t>
            </a:r>
            <a:endParaRPr sz="2000" dirty="0">
              <a:latin typeface="Arial" panose="020B0604020202020204" pitchFamily="34" charset="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endParaRPr sz="20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2000" b="1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Менш відомі ЗМІ </a:t>
            </a:r>
            <a:r>
              <a:rPr lang="uk-UA" sz="20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намагаються надавати альтернативну точку зору, але стикаються з переслідуваннями з боку влади (наприклад, телеканал «Голос» або інтернет-ЗМІ «Репортери»). </a:t>
            </a:r>
            <a:endParaRPr sz="2000" dirty="0">
              <a:latin typeface="Arial" panose="020B0604020202020204" pitchFamily="34" charset="0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endParaRPr sz="20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B9D6D5"/>
              </a:buClr>
              <a:buFont typeface="Wingdings" panose="05000000000000000000" pitchFamily="2" charset="2"/>
              <a:buChar char="l"/>
            </a:pPr>
            <a:r>
              <a:rPr lang="uk-UA" sz="20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Прем’єр-міністр Тайланду має радіо- і </a:t>
            </a:r>
            <a:r>
              <a:rPr lang="uk-UA" sz="2000" dirty="0" err="1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телеефіри</a:t>
            </a:r>
            <a:r>
              <a:rPr lang="uk-UA" sz="2000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кожної п’ятниці для просування своїх поглядів.</a:t>
            </a:r>
            <a:endParaRPr sz="2000" dirty="0"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09634C-8685-4B70-A9AF-41DE8684B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512" y="470310"/>
            <a:ext cx="10088880" cy="721360"/>
          </a:xfrm>
        </p:spPr>
        <p:txBody>
          <a:bodyPr/>
          <a:lstStyle/>
          <a:p>
            <a:r>
              <a:rPr lang="uk-UA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Приклади впливу на ЗМІ</a:t>
            </a:r>
            <a:br>
              <a:rPr lang="uk-UA" dirty="0">
                <a:solidFill>
                  <a:schemeClr val="dk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</a:br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Презентація1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ія1.potx" id="{96D6AD7B-74D1-40D1-A768-61DEC996FD49}" vid="{E166343F-E5C6-42A2-AAFA-3AF86A185481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Презентація1</Template>
  <TotalTime>545</TotalTime>
  <Words>2033</Words>
  <Application>Microsoft Office PowerPoint</Application>
  <PresentationFormat>Широкий екран</PresentationFormat>
  <Paragraphs>192</Paragraphs>
  <Slides>38</Slides>
  <Notes>37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38</vt:i4>
      </vt:variant>
    </vt:vector>
  </HeadingPairs>
  <TitlesOfParts>
    <vt:vector size="43" baseType="lpstr">
      <vt:lpstr>Arial</vt:lpstr>
      <vt:lpstr>Calibri</vt:lpstr>
      <vt:lpstr>Wingdings</vt:lpstr>
      <vt:lpstr>Roboto</vt:lpstr>
      <vt:lpstr>Презентація1</vt:lpstr>
      <vt:lpstr>Презентація PowerPoint</vt:lpstr>
      <vt:lpstr>Тиск на журналістів в Словаччині: вбивство Яна Куцяка</vt:lpstr>
      <vt:lpstr>Презентація PowerPoint</vt:lpstr>
      <vt:lpstr>Функції ЗМІ у боротьбі з корупцією</vt:lpstr>
      <vt:lpstr>Журналістські розслідування </vt:lpstr>
      <vt:lpstr>Належний вплив ЗМІ </vt:lpstr>
      <vt:lpstr>ЗМІ може нормально функціонувати за наступних умов: </vt:lpstr>
      <vt:lpstr>МЕДІА по інший бік корупції</vt:lpstr>
      <vt:lpstr>Приклади впливу на ЗМІ </vt:lpstr>
      <vt:lpstr>Приклади впливу на ЗМІ </vt:lpstr>
      <vt:lpstr>ЗМІ vs Соціальні мережі</vt:lpstr>
      <vt:lpstr>ЗМІ як рупор пропаганди та дезінформації </vt:lpstr>
      <vt:lpstr>Загроза російської пропаганди </vt:lpstr>
      <vt:lpstr>Презентація PowerPoint</vt:lpstr>
      <vt:lpstr>Російська дезінформація в світі </vt:lpstr>
      <vt:lpstr>Антиукраїнські та антизахідні наративи в Сербії </vt:lpstr>
      <vt:lpstr>Російська пропаганда в КНР</vt:lpstr>
      <vt:lpstr>Просування російських наративів в Німеччині </vt:lpstr>
      <vt:lpstr>Доброчесність Засобів Масової Інформації</vt:lpstr>
      <vt:lpstr>Доброчесність Засобів Масової Інформації</vt:lpstr>
      <vt:lpstr>Презентація PowerPoint</vt:lpstr>
      <vt:lpstr>Що ставить доброчесність ЗМІ у небезпеку?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Некорупційні прояви недоброчесності в ЗМІ: Маніпуляції</vt:lpstr>
      <vt:lpstr>Презентація PowerPoint</vt:lpstr>
      <vt:lpstr>Презентація PowerPoint</vt:lpstr>
      <vt:lpstr>Презентація PowerPoint</vt:lpstr>
      <vt:lpstr>Презентація PowerPoint</vt:lpstr>
      <vt:lpstr>Некорупційні прояви недоброчесності в ЗМІ: Фейки</vt:lpstr>
      <vt:lpstr>Некорупційні прояви недоброчесності в ЗМІ: Фейки</vt:lpstr>
      <vt:lpstr>2. Джерело інформації:  </vt:lpstr>
      <vt:lpstr>3. Зміст публікації </vt:lpstr>
      <vt:lpstr>Які є найпопулярніші види фейкових публікацій?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Larysa Sergiienko</cp:lastModifiedBy>
  <cp:revision>34</cp:revision>
  <dcterms:created xsi:type="dcterms:W3CDTF">2023-03-10T17:33:19Z</dcterms:created>
  <dcterms:modified xsi:type="dcterms:W3CDTF">2023-11-01T07:46:30Z</dcterms:modified>
</cp:coreProperties>
</file>