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8" r:id="rId3"/>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58" y="149"/>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ysa Sergiienko" userId="e6ee1ebd2127b032" providerId="LiveId" clId="{D2B85352-53C2-414E-8243-3EC5499C5168}"/>
    <pc:docChg chg="custSel modSld">
      <pc:chgData name="Larysa Sergiienko" userId="e6ee1ebd2127b032" providerId="LiveId" clId="{D2B85352-53C2-414E-8243-3EC5499C5168}" dt="2023-09-06T08:46:06.535" v="150" actId="1076"/>
      <pc:docMkLst>
        <pc:docMk/>
      </pc:docMkLst>
      <pc:sldChg chg="modSp mod">
        <pc:chgData name="Larysa Sergiienko" userId="e6ee1ebd2127b032" providerId="LiveId" clId="{D2B85352-53C2-414E-8243-3EC5499C5168}" dt="2023-09-06T08:46:06.535" v="150" actId="1076"/>
        <pc:sldMkLst>
          <pc:docMk/>
          <pc:sldMk cId="3888783591" sldId="256"/>
        </pc:sldMkLst>
        <pc:spChg chg="mod">
          <ac:chgData name="Larysa Sergiienko" userId="e6ee1ebd2127b032" providerId="LiveId" clId="{D2B85352-53C2-414E-8243-3EC5499C5168}" dt="2023-09-06T08:46:06.535" v="150" actId="1076"/>
          <ac:spMkLst>
            <pc:docMk/>
            <pc:sldMk cId="3888783591" sldId="256"/>
            <ac:spMk id="2" creationId="{6922891A-BDD8-3996-E15C-F0A021C7113F}"/>
          </ac:spMkLst>
        </pc:spChg>
        <pc:spChg chg="mod">
          <ac:chgData name="Larysa Sergiienko" userId="e6ee1ebd2127b032" providerId="LiveId" clId="{D2B85352-53C2-414E-8243-3EC5499C5168}" dt="2023-09-06T08:44:47.163" v="36" actId="20577"/>
          <ac:spMkLst>
            <pc:docMk/>
            <pc:sldMk cId="3888783591" sldId="256"/>
            <ac:spMk id="3" creationId="{39F26C30-9404-6602-8E95-9BB8AEDFA0B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602722-FACD-431B-915F-B531A04DF4F0}" type="datetimeFigureOut">
              <a:rPr lang="uk-UA" smtClean="0"/>
              <a:t>27.03.2026</a:t>
            </a:fld>
            <a:endParaRPr lang="uk-UA"/>
          </a:p>
        </p:txBody>
      </p:sp>
      <p:sp>
        <p:nvSpPr>
          <p:cNvPr id="4" name="Місце для зображення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58B79A-AF36-4DFD-AC52-62E4DC6212B1}" type="slidenum">
              <a:rPr lang="uk-UA" smtClean="0"/>
              <a:t>‹№›</a:t>
            </a:fld>
            <a:endParaRPr lang="uk-UA"/>
          </a:p>
        </p:txBody>
      </p:sp>
    </p:spTree>
    <p:extLst>
      <p:ext uri="{BB962C8B-B14F-4D97-AF65-F5344CB8AC3E}">
        <p14:creationId xmlns:p14="http://schemas.microsoft.com/office/powerpoint/2010/main" val="215758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1F58B79A-AF36-4DFD-AC52-62E4DC6212B1}" type="slidenum">
              <a:rPr lang="uk-UA" smtClean="0"/>
              <a:t>1</a:t>
            </a:fld>
            <a:endParaRPr lang="uk-UA"/>
          </a:p>
        </p:txBody>
      </p:sp>
    </p:spTree>
    <p:extLst>
      <p:ext uri="{BB962C8B-B14F-4D97-AF65-F5344CB8AC3E}">
        <p14:creationId xmlns:p14="http://schemas.microsoft.com/office/powerpoint/2010/main" val="338753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a:t>Зразок заголовка</a:t>
            </a:r>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a:t>Зразок заголовка</a:t>
            </a:r>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6922891A-BDD8-3996-E15C-F0A021C7113F}"/>
              </a:ext>
            </a:extLst>
          </p:cNvPr>
          <p:cNvSpPr>
            <a:spLocks noGrp="1"/>
          </p:cNvSpPr>
          <p:nvPr>
            <p:ph type="title"/>
          </p:nvPr>
        </p:nvSpPr>
        <p:spPr>
          <a:xfrm>
            <a:off x="0" y="1253067"/>
            <a:ext cx="12279086" cy="4986866"/>
          </a:xfrm>
        </p:spPr>
        <p:txBody>
          <a:bodyPr>
            <a:normAutofit/>
          </a:bodyPr>
          <a:lstStyle/>
          <a:p>
            <a:r>
              <a:rPr lang="ru-RU" sz="3600" b="1" i="1" u="sng" dirty="0">
                <a:latin typeface="Times New Roman" pitchFamily="18" charset="0"/>
                <a:cs typeface="Times New Roman" pitchFamily="18" charset="0"/>
              </a:rPr>
              <a:t>ТЕМА: </a:t>
            </a:r>
            <a:r>
              <a:rPr lang="ru-RU" sz="3600" dirty="0" err="1"/>
              <a:t>Північна</a:t>
            </a:r>
            <a:r>
              <a:rPr lang="ru-RU" sz="3600" dirty="0"/>
              <a:t> </a:t>
            </a:r>
            <a:r>
              <a:rPr lang="ru-RU" sz="3600" dirty="0" err="1"/>
              <a:t>Екосистема</a:t>
            </a:r>
            <a:r>
              <a:rPr lang="ru-RU" sz="3600" dirty="0"/>
              <a:t>: </a:t>
            </a:r>
            <a:r>
              <a:rPr lang="ru-RU" sz="3600" dirty="0" err="1"/>
              <a:t>Архітектура</a:t>
            </a:r>
            <a:r>
              <a:rPr lang="ru-RU" sz="3600" dirty="0"/>
              <a:t> </a:t>
            </a:r>
            <a:r>
              <a:rPr lang="ru-RU" sz="3600" dirty="0" err="1"/>
              <a:t>Скандинавської</a:t>
            </a:r>
            <a:r>
              <a:rPr lang="ru-RU" sz="3600" dirty="0"/>
              <a:t> </a:t>
            </a:r>
            <a:r>
              <a:rPr lang="ru-RU" sz="3600" dirty="0" err="1"/>
              <a:t>Моделі</a:t>
            </a:r>
            <a:r>
              <a:rPr lang="ru-RU" sz="3600" dirty="0"/>
              <a:t> </a:t>
            </a:r>
            <a:r>
              <a:rPr lang="ru-RU" sz="3600" dirty="0" err="1"/>
              <a:t>Публічного</a:t>
            </a:r>
            <a:r>
              <a:rPr lang="ru-RU" sz="3600" dirty="0"/>
              <a:t> </a:t>
            </a:r>
            <a:r>
              <a:rPr lang="ru-RU" sz="3600"/>
              <a:t>Управління</a:t>
            </a:r>
            <a:r>
              <a:rPr lang="uk-UA" sz="3600" b="1" i="1" u="sng" dirty="0">
                <a:latin typeface="Times New Roman" pitchFamily="18" charset="0"/>
                <a:cs typeface="Times New Roman" pitchFamily="18" charset="0"/>
              </a:rPr>
              <a:t/>
            </a:r>
            <a:br>
              <a:rPr lang="uk-UA" sz="3600" b="1" i="1" u="sng" dirty="0">
                <a:latin typeface="Times New Roman" pitchFamily="18" charset="0"/>
                <a:cs typeface="Times New Roman" pitchFamily="18" charset="0"/>
              </a:rPr>
            </a:br>
            <a:r>
              <a:rPr lang="ru-RU" sz="3600" b="1" i="1" u="sng" dirty="0" smtClean="0">
                <a:latin typeface="Times New Roman" pitchFamily="18" charset="0"/>
                <a:cs typeface="Times New Roman" pitchFamily="18" charset="0"/>
              </a:rPr>
              <a:t/>
            </a:r>
            <a:br>
              <a:rPr lang="ru-RU" sz="3600" b="1" i="1" u="sng" dirty="0" smtClean="0">
                <a:latin typeface="Times New Roman" pitchFamily="18" charset="0"/>
                <a:cs typeface="Times New Roman" pitchFamily="18" charset="0"/>
              </a:rPr>
            </a:br>
            <a:r>
              <a:rPr lang="ru-RU" sz="3600" b="1" i="1" u="sng" dirty="0" smtClean="0">
                <a:latin typeface="Times New Roman" pitchFamily="18" charset="0"/>
                <a:cs typeface="Times New Roman" pitchFamily="18" charset="0"/>
              </a:rPr>
              <a:t/>
            </a:r>
            <a:br>
              <a:rPr lang="ru-RU" sz="3600" b="1" i="1" u="sng" dirty="0" smtClean="0">
                <a:latin typeface="Times New Roman" pitchFamily="18" charset="0"/>
                <a:cs typeface="Times New Roman" pitchFamily="18" charset="0"/>
              </a:rPr>
            </a:br>
            <a:endParaRPr lang="uk-UA" sz="2200" b="1" i="1" u="sng" dirty="0">
              <a:latin typeface="Times New Roman" pitchFamily="18" charset="0"/>
              <a:cs typeface="Times New Roman" pitchFamily="18" charset="0"/>
            </a:endParaRPr>
          </a:p>
        </p:txBody>
      </p:sp>
      <p:sp>
        <p:nvSpPr>
          <p:cNvPr id="3" name="Заголовок 1">
            <a:extLst>
              <a:ext uri="{FF2B5EF4-FFF2-40B4-BE49-F238E27FC236}">
                <a16:creationId xmlns:a16="http://schemas.microsoft.com/office/drawing/2014/main" xmlns="" id="{39F26C30-9404-6602-8E95-9BB8AEDFA0B4}"/>
              </a:ext>
            </a:extLst>
          </p:cNvPr>
          <p:cNvSpPr txBox="1">
            <a:spLocks/>
          </p:cNvSpPr>
          <p:nvPr/>
        </p:nvSpPr>
        <p:spPr>
          <a:xfrm>
            <a:off x="1839686" y="3657987"/>
            <a:ext cx="10178143" cy="189372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5400" kern="1200">
                <a:solidFill>
                  <a:schemeClr val="bg1"/>
                </a:solidFill>
                <a:latin typeface="+mj-lt"/>
                <a:ea typeface="+mj-ea"/>
                <a:cs typeface="+mj-cs"/>
              </a:defRPr>
            </a:lvl1pPr>
          </a:lstStyle>
          <a:p>
            <a:pPr algn="r"/>
            <a:endParaRPr lang="en-US" sz="2600" dirty="0"/>
          </a:p>
        </p:txBody>
      </p:sp>
    </p:spTree>
    <p:extLst>
      <p:ext uri="{BB962C8B-B14F-4D97-AF65-F5344CB8AC3E}">
        <p14:creationId xmlns:p14="http://schemas.microsoft.com/office/powerpoint/2010/main" val="38887835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75261" y="152401"/>
            <a:ext cx="11315699" cy="5410200"/>
          </a:xfrm>
        </p:spPr>
        <p:txBody>
          <a:bodyPr/>
          <a:lstStyle/>
          <a:p>
            <a:pPr marL="0" indent="228600" algn="just">
              <a:lnSpc>
                <a:spcPct val="100000"/>
              </a:lnSpc>
              <a:spcBef>
                <a:spcPts val="0"/>
              </a:spcBef>
            </a:pPr>
            <a:r>
              <a:rPr lang="uk-UA" sz="1900" b="0" dirty="0">
                <a:solidFill>
                  <a:schemeClr val="tx1">
                    <a:lumMod val="50000"/>
                  </a:schemeClr>
                </a:solidFill>
                <a:latin typeface="Times New Roman" pitchFamily="18" charset="0"/>
                <a:cs typeface="Times New Roman" pitchFamily="18" charset="0"/>
              </a:rPr>
              <a:t>Оберіть одну зі скандинавських країн (Норвегію, Швецію, Данію, Фінляндію або Ісландію) та здійсніть комплексний аналіз моделі публічного управління через призму концепції </a:t>
            </a:r>
            <a:r>
              <a:rPr lang="uk-UA" sz="1900" b="0" i="1" u="sng" dirty="0">
                <a:solidFill>
                  <a:schemeClr val="tx1">
                    <a:lumMod val="50000"/>
                  </a:schemeClr>
                </a:solidFill>
                <a:latin typeface="Times New Roman" pitchFamily="18" charset="0"/>
                <a:cs typeface="Times New Roman" pitchFamily="18" charset="0"/>
              </a:rPr>
              <a:t>«північної екосистеми». </a:t>
            </a:r>
            <a:r>
              <a:rPr lang="uk-UA" sz="1900" b="0" dirty="0">
                <a:solidFill>
                  <a:schemeClr val="tx1">
                    <a:lumMod val="50000"/>
                  </a:schemeClr>
                </a:solidFill>
                <a:latin typeface="Times New Roman" pitchFamily="18" charset="0"/>
                <a:cs typeface="Times New Roman" pitchFamily="18" charset="0"/>
              </a:rPr>
              <a:t>У роботі необхідно охарактеризувати загальні засади функціонування держави добробуту, зокрема визначити її тип, ключові принципи управління та роль держави у забезпеченні соціальної політики. Особливу увагу слід приділити децентралізації як базовому елементу цієї моделі: проаналізувати рівні влади, розподіл повноважень між ними та ступінь фінансової автономії місцевого самоврядування. Окремим аспектом має стати дослідження довіри як інституційного ресурсу, включаючи рівень довіри громадян до державних інституцій, механізми відкритості уряду та інструменти громадянської участі. Важливо також розкрити особливості соціально орієнтованого менеджменту, зокрема у сферах освіти, охорони здоров’я та соціального захисту, а також визначити баланс між ефективністю управління та соціальною рівністю.</a:t>
            </a:r>
          </a:p>
          <a:p>
            <a:pPr marL="0" indent="228600" algn="just">
              <a:lnSpc>
                <a:spcPct val="100000"/>
              </a:lnSpc>
              <a:spcBef>
                <a:spcPts val="0"/>
              </a:spcBef>
            </a:pPr>
            <a:r>
              <a:rPr lang="uk-UA" sz="1900" b="0" dirty="0">
                <a:solidFill>
                  <a:schemeClr val="tx1">
                    <a:lumMod val="50000"/>
                  </a:schemeClr>
                </a:solidFill>
                <a:latin typeface="Times New Roman" pitchFamily="18" charset="0"/>
                <a:cs typeface="Times New Roman" pitchFamily="18" charset="0"/>
              </a:rPr>
              <a:t>У другій частині роботи необхідно проаналізувати процеси трансформації держави добробуту в обраній країні, звернувши увагу на сучасні виклики, такі як міграція, демографічні зміни та </a:t>
            </a:r>
            <a:r>
              <a:rPr lang="uk-UA" sz="1900" b="0" dirty="0" err="1">
                <a:solidFill>
                  <a:schemeClr val="tx1">
                    <a:lumMod val="50000"/>
                  </a:schemeClr>
                </a:solidFill>
                <a:latin typeface="Times New Roman" pitchFamily="18" charset="0"/>
                <a:cs typeface="Times New Roman" pitchFamily="18" charset="0"/>
              </a:rPr>
              <a:t>глобалізаційні</a:t>
            </a:r>
            <a:r>
              <a:rPr lang="uk-UA" sz="1900" b="0" dirty="0">
                <a:solidFill>
                  <a:schemeClr val="tx1">
                    <a:lumMod val="50000"/>
                  </a:schemeClr>
                </a:solidFill>
                <a:latin typeface="Times New Roman" pitchFamily="18" charset="0"/>
                <a:cs typeface="Times New Roman" pitchFamily="18" charset="0"/>
              </a:rPr>
              <a:t> процеси, а також на відповідні реформи та інновації у сфері публічного управління. Обов’язковим елементом є короткий порівняльний аналіз із Україною за такими критеріями, як рівень децентралізації, довіри до інституцій та ефективність соціальної політики. На основі проведеного дослідження слід сформулювати кілька практичних висновків і рекомендацій, які можуть бути застосовані для вдосконалення системи публічного управління в Україні, зокрема у контексті зміцнення місцевого самоврядування та підвищення рівня суспільної довіри.</a:t>
            </a:r>
          </a:p>
          <a:p>
            <a:pPr marL="0" indent="228600" algn="just">
              <a:lnSpc>
                <a:spcPct val="100000"/>
              </a:lnSpc>
              <a:spcBef>
                <a:spcPts val="0"/>
              </a:spcBef>
              <a:buNone/>
            </a:pPr>
            <a:endParaRPr lang="uk-UA" sz="19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84689318"/>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1447</TotalTime>
  <Words>251</Words>
  <Application>Microsoft Office PowerPoint</Application>
  <PresentationFormat>Довільний</PresentationFormat>
  <Paragraphs>4</Paragraphs>
  <Slides>2</Slides>
  <Notes>1</Notes>
  <HiddenSlides>0</HiddenSlides>
  <MMClips>0</MMClips>
  <ScaleCrop>false</ScaleCrop>
  <HeadingPairs>
    <vt:vector size="4" baseType="variant">
      <vt:variant>
        <vt:lpstr>Тема</vt:lpstr>
      </vt:variant>
      <vt:variant>
        <vt:i4>1</vt:i4>
      </vt:variant>
      <vt:variant>
        <vt:lpstr>Заголовки слайдів</vt:lpstr>
      </vt:variant>
      <vt:variant>
        <vt:i4>2</vt:i4>
      </vt:variant>
    </vt:vector>
  </HeadingPairs>
  <TitlesOfParts>
    <vt:vector size="3" baseType="lpstr">
      <vt:lpstr>Тема Office</vt:lpstr>
      <vt:lpstr>ТЕМА: Північна Екосистема: Архітектура Скандинавської Моделі Публічного Управління   </vt:lpstr>
      <vt:lpstr>Презентація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User</cp:lastModifiedBy>
  <cp:revision>125</cp:revision>
  <dcterms:created xsi:type="dcterms:W3CDTF">2023-01-12T09:20:21Z</dcterms:created>
  <dcterms:modified xsi:type="dcterms:W3CDTF">2026-03-27T09:40:57Z</dcterms:modified>
</cp:coreProperties>
</file>