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3" r:id="rId5"/>
    <p:sldId id="259" r:id="rId6"/>
    <p:sldId id="284" r:id="rId7"/>
    <p:sldId id="285" r:id="rId8"/>
    <p:sldId id="263" r:id="rId9"/>
    <p:sldId id="265" r:id="rId10"/>
    <p:sldId id="267" r:id="rId11"/>
    <p:sldId id="268" r:id="rId12"/>
    <p:sldId id="286" r:id="rId13"/>
    <p:sldId id="269" r:id="rId14"/>
    <p:sldId id="287" r:id="rId15"/>
    <p:sldId id="270" r:id="rId16"/>
    <p:sldId id="288" r:id="rId17"/>
    <p:sldId id="271" r:id="rId18"/>
    <p:sldId id="289" r:id="rId19"/>
    <p:sldId id="272" r:id="rId20"/>
    <p:sldId id="290" r:id="rId21"/>
    <p:sldId id="273" r:id="rId22"/>
    <p:sldId id="291" r:id="rId23"/>
    <p:sldId id="274" r:id="rId24"/>
    <p:sldId id="292" r:id="rId25"/>
    <p:sldId id="293" r:id="rId26"/>
    <p:sldId id="294" r:id="rId27"/>
    <p:sldId id="295" r:id="rId28"/>
    <p:sldId id="296" r:id="rId29"/>
    <p:sldId id="275" r:id="rId30"/>
    <p:sldId id="297" r:id="rId31"/>
    <p:sldId id="298" r:id="rId32"/>
    <p:sldId id="299" r:id="rId33"/>
    <p:sldId id="300" r:id="rId34"/>
    <p:sldId id="276" r:id="rId35"/>
    <p:sldId id="301" r:id="rId36"/>
    <p:sldId id="302" r:id="rId37"/>
    <p:sldId id="277" r:id="rId38"/>
    <p:sldId id="278" r:id="rId39"/>
    <p:sldId id="279" r:id="rId40"/>
    <p:sldId id="280" r:id="rId41"/>
    <p:sldId id="281" r:id="rId42"/>
    <p:sldId id="303" r:id="rId43"/>
    <p:sldId id="282" r:id="rId44"/>
    <p:sldId id="304" r:id="rId45"/>
    <p:sldId id="305" r:id="rId46"/>
    <p:sldId id="306" r:id="rId47"/>
    <p:sldId id="307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36" autoAdjust="0"/>
  </p:normalViewPr>
  <p:slideViewPr>
    <p:cSldViewPr snapToGrid="0">
      <p:cViewPr varScale="1">
        <p:scale>
          <a:sx n="76" d="100"/>
          <a:sy n="76" d="100"/>
        </p:scale>
        <p:origin x="70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0595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88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4863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439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9910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712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7932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1199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747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42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169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3363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4828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620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9249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898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CD151-66D6-447D-8847-A484BE60F308}" type="datetimeFigureOut">
              <a:rPr lang="uk-UA" smtClean="0"/>
              <a:t>18.11.2021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51CF0A-6966-4249-95A5-8515B11CF5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0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36B1E-BCCF-4896-8582-89CAE30AD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04531"/>
            <a:ext cx="9946431" cy="1646302"/>
          </a:xfrm>
        </p:spPr>
        <p:txBody>
          <a:bodyPr/>
          <a:lstStyle/>
          <a:p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трудовими</a:t>
            </a:r>
            <a:r>
              <a:rPr lang="ru-RU" dirty="0"/>
              <a:t> ресурсами (персоналом)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98108C1-EFB5-45CB-B41A-3CA14057A5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Лекція з навчальної дисципліни </a:t>
            </a:r>
          </a:p>
          <a:p>
            <a:r>
              <a:rPr lang="uk-UA" dirty="0"/>
              <a:t>«Економіка та управління у сфері торгівлі»</a:t>
            </a:r>
          </a:p>
          <a:p>
            <a:r>
              <a:rPr lang="uk-UA" dirty="0"/>
              <a:t>Частина 2</a:t>
            </a:r>
          </a:p>
        </p:txBody>
      </p:sp>
    </p:spTree>
    <p:extLst>
      <p:ext uri="{BB962C8B-B14F-4D97-AF65-F5344CB8AC3E}">
        <p14:creationId xmlns:p14="http://schemas.microsoft.com/office/powerpoint/2010/main" val="3325446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E1E682-1AF2-4B64-A0A2-E3831C37E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156" y="801715"/>
            <a:ext cx="8596668" cy="5490856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latin typeface="Century Schoolbook" panose="02040604050505020304" pitchFamily="18" charset="0"/>
              </a:rPr>
              <a:t>5. </a:t>
            </a:r>
            <a:r>
              <a:rPr lang="ru-RU" b="1" dirty="0">
                <a:latin typeface="Century Schoolbook" panose="02040604050505020304" pitchFamily="18" charset="0"/>
              </a:rPr>
              <a:t>АНАЛІЗ ФОРМУВАННЯ ТА ВИКОРИСТАННЯ ПЕРСОНАЛУ ТОРГОВЕЛЬНОГО ПІДПРИЄМСТВА</a:t>
            </a:r>
          </a:p>
          <a:p>
            <a:pPr marL="0" indent="0">
              <a:buNone/>
            </a:pPr>
            <a:endParaRPr lang="uk-UA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Інформаційна база проведення аналізу: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1. Статистична звітність (Ф№ 1-ПВ «Звіт з праці»)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2. Штатний розклад підприємства.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3. Колективний договір.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4. Положення про оплату праці та преміювання.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5. Дані поточного обліку.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6. Інші документи.</a:t>
            </a:r>
          </a:p>
        </p:txBody>
      </p:sp>
    </p:spTree>
    <p:extLst>
      <p:ext uri="{BB962C8B-B14F-4D97-AF65-F5344CB8AC3E}">
        <p14:creationId xmlns:p14="http://schemas.microsoft.com/office/powerpoint/2010/main" val="1698140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4FFC7C-EA37-4707-B22C-BFC182994238}"/>
              </a:ext>
            </a:extLst>
          </p:cNvPr>
          <p:cNvSpPr/>
          <p:nvPr/>
        </p:nvSpPr>
        <p:spPr>
          <a:xfrm>
            <a:off x="643095" y="512466"/>
            <a:ext cx="88425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аналітичної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трьома</a:t>
            </a:r>
            <a:r>
              <a:rPr lang="ru-RU" dirty="0">
                <a:latin typeface="Century Schoolbook" panose="02040604050505020304" pitchFamily="18" charset="0"/>
              </a:rPr>
              <a:t> основ</a:t>
            </a:r>
            <a:r>
              <a:rPr lang="uk-UA" dirty="0">
                <a:latin typeface="Century Schoolbook" panose="02040604050505020304" pitchFamily="18" charset="0"/>
              </a:rPr>
              <a:t>ними напрямками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B8442C-C688-473F-98F3-DCE6E7C24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65" y="2100106"/>
            <a:ext cx="8393479" cy="297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4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26411B5-8F41-47ED-ABB1-6B6F7BEC603D}"/>
              </a:ext>
            </a:extLst>
          </p:cNvPr>
          <p:cNvSpPr/>
          <p:nvPr/>
        </p:nvSpPr>
        <p:spPr>
          <a:xfrm>
            <a:off x="783770" y="552661"/>
            <a:ext cx="93952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</a:rPr>
              <a:t>Аналіз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чисельності</a:t>
            </a:r>
            <a:r>
              <a:rPr lang="ru-RU" dirty="0">
                <a:latin typeface="Arial" panose="020B0604020202020204" pitchFamily="34" charset="0"/>
              </a:rPr>
              <a:t>, складу та руху персоналу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, складу та руху персоналу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проводиться з метою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наявного</a:t>
            </a:r>
            <a:r>
              <a:rPr lang="ru-RU" dirty="0">
                <a:latin typeface="Century Schoolbook" panose="02040604050505020304" pitchFamily="18" charset="0"/>
              </a:rPr>
              <a:t> трудового </a:t>
            </a:r>
            <a:r>
              <a:rPr lang="ru-RU" dirty="0" err="1">
                <a:latin typeface="Century Schoolbook" panose="02040604050505020304" pitchFamily="18" charset="0"/>
              </a:rPr>
              <a:t>потенціалу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підприємства та його відповідності стратегії й тактиці діяльності підприємства.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наступних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етапів аналітичної роботи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05E1C5-CF40-49CD-883F-5F5A6952D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51" y="2825876"/>
            <a:ext cx="8335983" cy="316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33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3EBF17-FC77-48D7-95D4-407A95FFF7E7}"/>
              </a:ext>
            </a:extLst>
          </p:cNvPr>
          <p:cNvSpPr/>
          <p:nvPr/>
        </p:nvSpPr>
        <p:spPr>
          <a:xfrm>
            <a:off x="1055077" y="1537792"/>
            <a:ext cx="87722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1. </a:t>
            </a:r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чисельності</a:t>
            </a:r>
            <a:r>
              <a:rPr lang="ru-RU" i="1" dirty="0">
                <a:latin typeface="Century Schoolbook" panose="02040604050505020304" pitchFamily="18" charset="0"/>
              </a:rPr>
              <a:t> персоналу та </a:t>
            </a:r>
            <a:r>
              <a:rPr lang="ru-RU" i="1" dirty="0" err="1">
                <a:latin typeface="Century Schoolbook" panose="02040604050505020304" pitchFamily="18" charset="0"/>
              </a:rPr>
              <a:t>динаміки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її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зміни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проводиться з метою </a:t>
            </a:r>
            <a:r>
              <a:rPr lang="ru-RU" dirty="0" err="1">
                <a:latin typeface="Century Schoolbook" panose="02040604050505020304" pitchFamily="18" charset="0"/>
              </a:rPr>
              <a:t>попередньої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та за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категоріями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) персоналу,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—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порів</a:t>
            </a:r>
            <a:r>
              <a:rPr lang="uk-UA" dirty="0" err="1">
                <a:latin typeface="Century Schoolbook" panose="02040604050505020304" pitchFamily="18" charset="0"/>
              </a:rPr>
              <a:t>няно</a:t>
            </a:r>
            <a:r>
              <a:rPr lang="uk-UA" dirty="0">
                <a:latin typeface="Century Schoolbook" panose="02040604050505020304" pitchFamily="18" charset="0"/>
              </a:rPr>
              <a:t> з попередніми періодами.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Загальна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відповідати</a:t>
            </a:r>
            <a:r>
              <a:rPr lang="ru-RU" dirty="0">
                <a:latin typeface="Century Schoolbook" panose="02040604050505020304" pitchFamily="18" charset="0"/>
              </a:rPr>
              <a:t> темпам </a:t>
            </a:r>
            <a:r>
              <a:rPr lang="ru-RU" dirty="0" err="1">
                <a:latin typeface="Century Schoolbook" panose="02040604050505020304" pitchFamily="18" charset="0"/>
              </a:rPr>
              <a:t>розпитку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господарської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 З </a:t>
            </a:r>
            <a:r>
              <a:rPr lang="ru-RU" dirty="0" err="1">
                <a:latin typeface="Century Schoolbook" panose="02040604050505020304" pitchFamily="18" charset="0"/>
              </a:rPr>
              <a:t>цією</a:t>
            </a:r>
            <a:r>
              <a:rPr lang="ru-RU" dirty="0">
                <a:latin typeface="Century Schoolbook" panose="02040604050505020304" pitchFamily="18" charset="0"/>
              </a:rPr>
              <a:t> метою </a:t>
            </a:r>
            <a:r>
              <a:rPr lang="ru-RU" dirty="0" err="1">
                <a:latin typeface="Century Schoolbook" panose="02040604050505020304" pitchFamily="18" charset="0"/>
              </a:rPr>
              <a:t>темпи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порівнювати</a:t>
            </a:r>
            <a:r>
              <a:rPr lang="ru-RU" dirty="0">
                <a:latin typeface="Century Schoolbook" panose="02040604050505020304" pitchFamily="18" charset="0"/>
              </a:rPr>
              <a:t> з темпами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товарообороту в </a:t>
            </a:r>
            <a:r>
              <a:rPr lang="ru-RU" dirty="0" err="1">
                <a:latin typeface="Century Schoolbook" panose="02040604050505020304" pitchFamily="18" charset="0"/>
              </a:rPr>
              <a:t>фактичних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співставних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цінах</a:t>
            </a:r>
            <a:r>
              <a:rPr lang="ru-RU" dirty="0">
                <a:latin typeface="Century Schoolbook" panose="02040604050505020304" pitchFamily="18" charset="0"/>
              </a:rPr>
              <a:t> валового доходу,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тривалості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з </a:t>
            </a:r>
            <a:r>
              <a:rPr lang="ru-RU" dirty="0" err="1">
                <a:latin typeface="Century Schoolbook" panose="02040604050505020304" pitchFamily="18" charset="0"/>
              </a:rPr>
              <a:t>іншими</a:t>
            </a:r>
            <a:r>
              <a:rPr lang="ru-RU" dirty="0">
                <a:latin typeface="Century Schoolbook" panose="02040604050505020304" pitchFamily="18" charset="0"/>
              </a:rPr>
              <a:t> по</a:t>
            </a:r>
            <a:r>
              <a:rPr lang="uk-UA" dirty="0" err="1">
                <a:latin typeface="Century Schoolbook" panose="02040604050505020304" pitchFamily="18" charset="0"/>
              </a:rPr>
              <a:t>казниками</a:t>
            </a:r>
            <a:r>
              <a:rPr lang="uk-UA" dirty="0">
                <a:latin typeface="Century Schoolbook" panose="02040604050505020304" pitchFamily="18" charset="0"/>
              </a:rPr>
              <a:t> діяльності.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22121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B11F31-8D06-4B43-8BFD-B594EE4EED3B}"/>
              </a:ext>
            </a:extLst>
          </p:cNvPr>
          <p:cNvSpPr/>
          <p:nvPr/>
        </p:nvSpPr>
        <p:spPr>
          <a:xfrm>
            <a:off x="1256044" y="1748413"/>
            <a:ext cx="88124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складу персоналу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питомої</a:t>
            </a:r>
            <a:r>
              <a:rPr lang="ru-RU" dirty="0">
                <a:latin typeface="Century Schoolbook" panose="02040604050505020304" pitchFamily="18" charset="0"/>
              </a:rPr>
              <a:t> ваги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категорій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) персоналу в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тенденцій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порівняно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попередніми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періодами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складу персоналу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проводитися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всіма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ознаками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класифікації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були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розглянуті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Особливу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слід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звернути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професійного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кваліфікаційного</a:t>
            </a:r>
            <a:r>
              <a:rPr lang="ru-RU" dirty="0">
                <a:latin typeface="Century Schoolbook" panose="02040604050505020304" pitchFamily="18" charset="0"/>
              </a:rPr>
              <a:t> складу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характері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відносин</a:t>
            </a:r>
            <a:r>
              <a:rPr lang="ru-RU" dirty="0">
                <a:latin typeface="Century Schoolbook" panose="02040604050505020304" pitchFamily="18" charset="0"/>
              </a:rPr>
              <a:t> та у </a:t>
            </a:r>
            <a:r>
              <a:rPr lang="ru-RU" dirty="0" err="1">
                <a:latin typeface="Century Schoolbook" panose="02040604050505020304" pitchFamily="18" charset="0"/>
              </a:rPr>
              <a:t>відношенні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власності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складу персоналу </a:t>
            </a:r>
            <a:r>
              <a:rPr lang="ru-RU" dirty="0" err="1">
                <a:latin typeface="Century Schoolbook" panose="02040604050505020304" pitchFamily="18" charset="0"/>
              </a:rPr>
              <a:t>можуть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використовуватися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коефіцієнти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категорій</a:t>
            </a:r>
            <a:r>
              <a:rPr lang="ru-RU" dirty="0">
                <a:latin typeface="Century Schoolbook" panose="02040604050505020304" pitchFamily="18" charset="0"/>
              </a:rPr>
              <a:t> персоналу.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0349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20D346-516C-4B30-BAD9-54A1A83A1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93" y="88368"/>
            <a:ext cx="8249172" cy="668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96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F01D0C-B0F1-441D-BD61-B6CAC28D32B5}"/>
              </a:ext>
            </a:extLst>
          </p:cNvPr>
          <p:cNvSpPr/>
          <p:nvPr/>
        </p:nvSpPr>
        <p:spPr>
          <a:xfrm>
            <a:off x="924448" y="2311121"/>
            <a:ext cx="87923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руху персоналу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детальне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uk-UA" dirty="0">
                <a:latin typeface="Century Schoolbook" panose="02040604050505020304" pitchFamily="18" charset="0"/>
              </a:rPr>
              <a:t>пов'язаних з прийомом та звільненням працівників підприємства. З </a:t>
            </a:r>
            <a:r>
              <a:rPr lang="ru-RU" dirty="0" err="1">
                <a:latin typeface="Century Schoolbook" panose="02040604050505020304" pitchFamily="18" charset="0"/>
              </a:rPr>
              <a:t>цією</a:t>
            </a:r>
            <a:r>
              <a:rPr lang="ru-RU" dirty="0">
                <a:latin typeface="Century Schoolbook" panose="02040604050505020304" pitchFamily="18" charset="0"/>
              </a:rPr>
              <a:t> метою </a:t>
            </a:r>
            <a:r>
              <a:rPr lang="ru-RU" dirty="0" err="1">
                <a:latin typeface="Century Schoolbook" panose="02040604050505020304" pitchFamily="18" charset="0"/>
              </a:rPr>
              <a:t>вивчається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руху персоналу, причини </a:t>
            </a:r>
            <a:r>
              <a:rPr lang="ru-RU" dirty="0" err="1">
                <a:latin typeface="Century Schoolbook" panose="02040604050505020304" pitchFamily="18" charset="0"/>
              </a:rPr>
              <a:t>звільнення</a:t>
            </a:r>
            <a:r>
              <a:rPr lang="ru-RU" dirty="0">
                <a:latin typeface="Century Schoolbook" panose="02040604050505020304" pitchFamily="18" charset="0"/>
              </a:rPr>
              <a:t> персоналу (з </a:t>
            </a:r>
            <a:r>
              <a:rPr lang="ru-RU" dirty="0" err="1">
                <a:latin typeface="Century Schoolbook" panose="02040604050505020304" pitchFamily="18" charset="0"/>
              </a:rPr>
              <a:t>диференціацією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гіо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категоріях</a:t>
            </a:r>
            <a:r>
              <a:rPr lang="ru-RU" dirty="0">
                <a:latin typeface="Century Schoolbook" panose="02040604050505020304" pitchFamily="18" charset="0"/>
              </a:rPr>
              <a:t> персоналу), </a:t>
            </a:r>
            <a:r>
              <a:rPr lang="ru-RU" dirty="0" err="1">
                <a:latin typeface="Century Schoolbook" panose="02040604050505020304" pitchFamily="18" charset="0"/>
              </a:rPr>
              <a:t>якість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джерела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покриття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додаткової</a:t>
            </a:r>
            <a:r>
              <a:rPr lang="ru-RU" dirty="0">
                <a:latin typeface="Century Schoolbook" panose="02040604050505020304" pitchFamily="18" charset="0"/>
              </a:rPr>
              <a:t> потреби в </a:t>
            </a:r>
            <a:r>
              <a:rPr lang="ru-RU" dirty="0" err="1">
                <a:latin typeface="Century Schoolbook" panose="02040604050505020304" pitchFamily="18" charset="0"/>
              </a:rPr>
              <a:t>персоналі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руху персоналу </a:t>
            </a:r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аналітичні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, як: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8518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F60702-7E6B-4453-8C9E-E5BB0E2F5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85" y="1175657"/>
            <a:ext cx="9152708" cy="429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24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99B560-C51A-491A-A7CE-58090A58D4C4}"/>
              </a:ext>
            </a:extLst>
          </p:cNvPr>
          <p:cNvSpPr/>
          <p:nvPr/>
        </p:nvSpPr>
        <p:spPr>
          <a:xfrm>
            <a:off x="1095271" y="1315390"/>
            <a:ext cx="94253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причин </a:t>
            </a:r>
            <a:r>
              <a:rPr lang="ru-RU" dirty="0" err="1">
                <a:latin typeface="Century Schoolbook" panose="02040604050505020304" pitchFamily="18" charset="0"/>
              </a:rPr>
              <a:t>звільнення</a:t>
            </a:r>
            <a:r>
              <a:rPr lang="ru-RU" dirty="0">
                <a:latin typeface="Century Schoolbook" panose="02040604050505020304" pitchFamily="18" charset="0"/>
              </a:rPr>
              <a:t> персоналу проводиться </a:t>
            </a:r>
            <a:r>
              <a:rPr lang="ru-RU" dirty="0" err="1">
                <a:latin typeface="Century Schoolbook" panose="02040604050505020304" pitchFamily="18" charset="0"/>
              </a:rPr>
              <a:t>класифікація</a:t>
            </a:r>
            <a:r>
              <a:rPr lang="ru-RU" dirty="0">
                <a:latin typeface="Century Schoolbook" panose="02040604050505020304" pitchFamily="18" charset="0"/>
              </a:rPr>
              <a:t> причин </a:t>
            </a:r>
            <a:r>
              <a:rPr lang="ru-RU" dirty="0" err="1">
                <a:latin typeface="Century Schoolbook" panose="02040604050505020304" pitchFamily="18" charset="0"/>
              </a:rPr>
              <a:t>звільнення</a:t>
            </a:r>
            <a:r>
              <a:rPr lang="ru-RU" dirty="0">
                <a:latin typeface="Century Schoolbook" panose="02040604050505020304" pitchFamily="18" charset="0"/>
              </a:rPr>
              <a:t>: з </a:t>
            </a:r>
            <a:r>
              <a:rPr lang="ru-RU" dirty="0" err="1">
                <a:latin typeface="Century Schoolbook" panose="02040604050505020304" pitchFamily="18" charset="0"/>
              </a:rPr>
              <a:t>власного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бажання</a:t>
            </a:r>
            <a:r>
              <a:rPr lang="ru-RU" dirty="0">
                <a:latin typeface="Century Schoolbook" panose="02040604050505020304" pitchFamily="18" charset="0"/>
              </a:rPr>
              <a:t>, в тому </a:t>
            </a:r>
            <a:r>
              <a:rPr lang="ru-RU" dirty="0" err="1">
                <a:latin typeface="Century Schoolbook" panose="02040604050505020304" pitchFamily="18" charset="0"/>
              </a:rPr>
              <a:t>числі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вступом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навчальних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закладів</a:t>
            </a:r>
            <a:r>
              <a:rPr lang="ru-RU" dirty="0">
                <a:latin typeface="Century Schoolbook" panose="02040604050505020304" pitchFamily="18" charset="0"/>
              </a:rPr>
              <a:t>, призовом до </a:t>
            </a:r>
            <a:r>
              <a:rPr lang="ru-RU" dirty="0" err="1">
                <a:latin typeface="Century Schoolbook" panose="02040604050505020304" pitchFamily="18" charset="0"/>
              </a:rPr>
              <a:t>армії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переїздом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іншу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місцевість</a:t>
            </a:r>
            <a:r>
              <a:rPr lang="ru-RU" dirty="0">
                <a:latin typeface="Century Schoolbook" panose="02040604050505020304" pitchFamily="18" charset="0"/>
              </a:rPr>
              <a:t>, за </a:t>
            </a:r>
            <a:r>
              <a:rPr lang="ru-RU" dirty="0" err="1">
                <a:latin typeface="Century Schoolbook" panose="02040604050505020304" pitchFamily="18" charset="0"/>
              </a:rPr>
              <a:t>ініціативою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адміністрації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зокрема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скороченням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штатів</a:t>
            </a:r>
            <a:r>
              <a:rPr lang="ru-RU" dirty="0">
                <a:latin typeface="Century Schoolbook" panose="02040604050505020304" pitchFamily="18" charset="0"/>
              </a:rPr>
              <a:t>, з причини </a:t>
            </a:r>
            <a:r>
              <a:rPr lang="ru-RU" dirty="0" err="1">
                <a:latin typeface="Century Schoolbook" panose="02040604050505020304" pitchFamily="18" charset="0"/>
              </a:rPr>
              <a:t>порушення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дисципліни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тощо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Групування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робітників</a:t>
            </a:r>
            <a:r>
              <a:rPr lang="ru-RU" dirty="0">
                <a:latin typeface="Century Schoolbook" panose="02040604050505020304" pitchFamily="18" charset="0"/>
              </a:rPr>
              <a:t> за причинами </a:t>
            </a:r>
            <a:r>
              <a:rPr lang="ru-RU" dirty="0" err="1">
                <a:latin typeface="Century Schoolbook" panose="02040604050505020304" pitchFamily="18" charset="0"/>
              </a:rPr>
              <a:t>звільнення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усвідомити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можливість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доцільність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процесом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пошуку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стабілізації</a:t>
            </a:r>
            <a:r>
              <a:rPr lang="ru-RU" dirty="0">
                <a:latin typeface="Century Schoolbook" panose="02040604050505020304" pitchFamily="18" charset="0"/>
              </a:rPr>
              <a:t> трудового </a:t>
            </a:r>
            <a:r>
              <a:rPr lang="ru-RU" dirty="0" err="1">
                <a:latin typeface="Century Schoolbook" panose="02040604050505020304" pitchFamily="18" charset="0"/>
              </a:rPr>
              <a:t>колективу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складу </a:t>
            </a:r>
            <a:r>
              <a:rPr lang="ru-RU" dirty="0" err="1">
                <a:latin typeface="Century Schoolbook" panose="02040604050505020304" pitchFamily="18" charset="0"/>
              </a:rPr>
              <a:t>прийнятих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вивчаються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якісні</a:t>
            </a:r>
            <a:r>
              <a:rPr lang="ru-RU" dirty="0">
                <a:latin typeface="Century Schoolbook" panose="02040604050505020304" pitchFamily="18" charset="0"/>
              </a:rPr>
              <a:t> характеристики (стаж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, в тому </a:t>
            </a:r>
            <a:r>
              <a:rPr lang="ru-RU" dirty="0" err="1">
                <a:latin typeface="Century Schoolbook" panose="02040604050505020304" pitchFamily="18" charset="0"/>
              </a:rPr>
              <a:t>числі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спеціальністю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кваліфікацією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місце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попередньої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та причини </a:t>
            </a:r>
            <a:r>
              <a:rPr lang="ru-RU" dirty="0" err="1">
                <a:latin typeface="Century Schoolbook" panose="02040604050505020304" pitchFamily="18" charset="0"/>
              </a:rPr>
              <a:t>звільнення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тощо</a:t>
            </a:r>
            <a:r>
              <a:rPr lang="ru-RU" dirty="0">
                <a:latin typeface="Century Schoolbook" panose="02040604050505020304" pitchFamily="18" charset="0"/>
              </a:rPr>
              <a:t>). </a:t>
            </a:r>
            <a:r>
              <a:rPr lang="ru-RU" dirty="0" err="1">
                <a:latin typeface="Century Schoolbook" panose="02040604050505020304" pitchFamily="18" charset="0"/>
              </a:rPr>
              <a:t>Необхідна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отримана</a:t>
            </a:r>
            <a:r>
              <a:rPr lang="ru-RU" dirty="0">
                <a:latin typeface="Century Schoolbook" panose="02040604050505020304" pitchFamily="18" charset="0"/>
              </a:rPr>
              <a:t> шляхом </a:t>
            </a:r>
            <a:r>
              <a:rPr lang="ru-RU" dirty="0" err="1">
                <a:latin typeface="Century Schoolbook" panose="02040604050505020304" pitchFamily="18" charset="0"/>
              </a:rPr>
              <a:t>опитування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анкетування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Результати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адаптації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мотивації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вибору</a:t>
            </a:r>
            <a:r>
              <a:rPr lang="ru-RU" dirty="0">
                <a:latin typeface="Century Schoolbook" panose="02040604050505020304" pitchFamily="18" charset="0"/>
              </a:rPr>
              <a:t> форм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1903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2D88FBE-C1A8-4BDA-8EEF-3C4D1CB98A1D}"/>
              </a:ext>
            </a:extLst>
          </p:cNvPr>
          <p:cNvSpPr/>
          <p:nvPr/>
        </p:nvSpPr>
        <p:spPr>
          <a:xfrm>
            <a:off x="813917" y="898214"/>
            <a:ext cx="94153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укомплектованості</a:t>
            </a:r>
            <a:r>
              <a:rPr lang="ru-RU" i="1" dirty="0">
                <a:latin typeface="Century Schoolbook" panose="02040604050505020304" pitchFamily="18" charset="0"/>
              </a:rPr>
              <a:t> персоналу </a:t>
            </a:r>
            <a:r>
              <a:rPr lang="ru-RU" dirty="0">
                <a:latin typeface="Century Schoolbook" panose="02040604050505020304" pitchFamily="18" charset="0"/>
              </a:rPr>
              <a:t>проводиться з метою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ступеня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всіх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місць</a:t>
            </a:r>
            <a:r>
              <a:rPr lang="ru-RU" dirty="0">
                <a:latin typeface="Century Schoolbook" panose="02040604050505020304" pitchFamily="18" charset="0"/>
              </a:rPr>
              <a:t> та посад, </a:t>
            </a:r>
            <a:r>
              <a:rPr lang="ru-RU" dirty="0" err="1">
                <a:latin typeface="Century Schoolbook" panose="02040604050505020304" pitchFamily="18" charset="0"/>
              </a:rPr>
              <a:t>передбачених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штатним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розкладом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Ступінь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забезпеченості</a:t>
            </a:r>
            <a:r>
              <a:rPr lang="ru-RU" dirty="0">
                <a:latin typeface="Century Schoolbook" panose="02040604050505020304" pitchFamily="18" charset="0"/>
              </a:rPr>
              <a:t> персоналу (</a:t>
            </a:r>
            <a:r>
              <a:rPr lang="ru-RU" dirty="0" err="1">
                <a:latin typeface="Century Schoolbook" panose="02040604050505020304" pitchFamily="18" charset="0"/>
              </a:rPr>
              <a:t>Сзп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оцінюється</a:t>
            </a:r>
            <a:r>
              <a:rPr lang="ru-RU" dirty="0">
                <a:latin typeface="Century Schoolbook" panose="02040604050505020304" pitchFamily="18" charset="0"/>
              </a:rPr>
              <a:t> так: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FF2451-6CD6-4DBA-B173-06737A402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148" y="2174447"/>
            <a:ext cx="7732272" cy="176450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8147A8E-3E48-4913-BE4B-DF149CB74A62}"/>
              </a:ext>
            </a:extLst>
          </p:cNvPr>
          <p:cNvSpPr/>
          <p:nvPr/>
        </p:nvSpPr>
        <p:spPr>
          <a:xfrm>
            <a:off x="813917" y="4159293"/>
            <a:ext cx="89731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Цей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аналітичний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необхідною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передумовою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залучення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додаткового</a:t>
            </a:r>
            <a:r>
              <a:rPr lang="ru-RU" dirty="0">
                <a:latin typeface="Century Schoolbook" panose="02040604050505020304" pitchFamily="18" charset="0"/>
              </a:rPr>
              <a:t> персоналу,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ефективних</a:t>
            </a:r>
            <a:r>
              <a:rPr lang="ru-RU" dirty="0">
                <a:latin typeface="Century Schoolbook" panose="02040604050505020304" pitchFamily="18" charset="0"/>
              </a:rPr>
              <a:t> форм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, особливо за </a:t>
            </a:r>
            <a:r>
              <a:rPr lang="ru-RU" dirty="0" err="1">
                <a:latin typeface="Century Schoolbook" panose="02040604050505020304" pitchFamily="18" charset="0"/>
              </a:rPr>
              <a:t>категоріями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професіями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uk-UA" dirty="0">
                <a:latin typeface="Century Schoolbook" panose="02040604050505020304" pitchFamily="18" charset="0"/>
              </a:rPr>
              <a:t>недостатнім рівнем забезпеченості.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4055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A71070E-635B-472E-A37A-88A58BC119BF}"/>
              </a:ext>
            </a:extLst>
          </p:cNvPr>
          <p:cNvSpPr txBox="1"/>
          <p:nvPr/>
        </p:nvSpPr>
        <p:spPr>
          <a:xfrm>
            <a:off x="466531" y="1152846"/>
            <a:ext cx="954521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Управління</a:t>
            </a:r>
            <a:r>
              <a:rPr kumimoji="0" lang="ru-RU" sz="1800" b="0" i="0" u="none" strike="noStrike" kern="1200" cap="all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all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трудовими</a:t>
            </a:r>
            <a:r>
              <a:rPr kumimoji="0" lang="ru-RU" sz="1800" b="0" i="0" u="none" strike="noStrike" kern="1200" cap="all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ресурсами (персоналом) </a:t>
            </a:r>
            <a:r>
              <a:rPr kumimoji="0" lang="ru-RU" sz="1800" b="0" i="0" u="none" strike="noStrike" kern="1200" cap="all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торговельних</a:t>
            </a:r>
            <a:r>
              <a:rPr kumimoji="0" lang="ru-RU" sz="1800" b="0" i="0" u="none" strike="noStrike" kern="1200" cap="all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all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підприємств</a:t>
            </a:r>
            <a:endParaRPr kumimoji="0" lang="ru-RU" sz="1800" b="0" i="0" u="none" strike="noStrike" kern="1200" cap="all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all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Характеристика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трудових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ресурсів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(персоналу)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торговельного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підприємства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Вихідні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передумови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завдання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управління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трудовими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ресурсами (персоналом)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торговельного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підприємства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Продуктивність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праці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робітників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торговельного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підприємства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: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методи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оцінки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резерви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зростання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Організація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матеріального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стимулювання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праці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робітників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торговельного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підприємства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Аналіз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формування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та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використання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персоналу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торговельного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підприємства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План з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праці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торговельного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підприємства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та методика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його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 pitchFamily="18" charset="0"/>
              </a:rPr>
              <a:t>розробки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414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12615D-0322-4D78-B4F0-1CCC2D6F9F1D}"/>
              </a:ext>
            </a:extLst>
          </p:cNvPr>
          <p:cNvSpPr/>
          <p:nvPr/>
        </p:nvSpPr>
        <p:spPr>
          <a:xfrm>
            <a:off x="1276140" y="1668027"/>
            <a:ext cx="81090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робочого</a:t>
            </a:r>
            <a:r>
              <a:rPr lang="ru-RU" i="1" dirty="0">
                <a:latin typeface="Century Schoolbook" panose="02040604050505020304" pitchFamily="18" charset="0"/>
              </a:rPr>
              <a:t> часу </a:t>
            </a:r>
            <a:r>
              <a:rPr lang="ru-RU" dirty="0">
                <a:latin typeface="Century Schoolbook" panose="02040604050505020304" pitchFamily="18" charset="0"/>
              </a:rPr>
              <a:t>проводиться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з метою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напруженості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виявлення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непродуктивних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втрат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часу та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скоро</a:t>
            </a:r>
            <a:r>
              <a:rPr lang="uk-UA" dirty="0" err="1">
                <a:latin typeface="Century Schoolbook" panose="02040604050505020304" pitchFamily="18" charset="0"/>
              </a:rPr>
              <a:t>чення</a:t>
            </a:r>
            <a:r>
              <a:rPr lang="uk-UA" dirty="0">
                <a:latin typeface="Century Schoolbook" panose="02040604050505020304" pitchFamily="18" charset="0"/>
              </a:rPr>
              <a:t> персоналу торговельного підприємства.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З </a:t>
            </a:r>
            <a:r>
              <a:rPr lang="ru-RU" dirty="0" err="1">
                <a:latin typeface="Century Schoolbook" panose="02040604050505020304" pitchFamily="18" charset="0"/>
              </a:rPr>
              <a:t>цією</a:t>
            </a:r>
            <a:r>
              <a:rPr lang="ru-RU" dirty="0">
                <a:latin typeface="Century Schoolbook" panose="02040604050505020304" pitchFamily="18" charset="0"/>
              </a:rPr>
              <a:t> метою </a:t>
            </a:r>
            <a:r>
              <a:rPr lang="ru-RU" dirty="0" err="1">
                <a:latin typeface="Century Schoolbook" panose="02040604050505020304" pitchFamily="18" charset="0"/>
              </a:rPr>
              <a:t>аналізується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номінальний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реальний</a:t>
            </a:r>
            <a:r>
              <a:rPr lang="ru-RU" dirty="0">
                <a:latin typeface="Century Schoolbook" panose="02040604050505020304" pitchFamily="18" charset="0"/>
              </a:rPr>
              <a:t> фонд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часу,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тривалість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обсяги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невиходу</a:t>
            </a:r>
            <a:r>
              <a:rPr lang="ru-RU" dirty="0">
                <a:latin typeface="Century Schoolbook" panose="02040604050505020304" pitchFamily="18" charset="0"/>
              </a:rPr>
              <a:t> на роботу (в </a:t>
            </a:r>
            <a:r>
              <a:rPr lang="ru-RU" dirty="0" err="1">
                <a:latin typeface="Century Schoolbook" panose="02040604050505020304" pitchFamily="18" charset="0"/>
              </a:rPr>
              <a:t>людино</a:t>
            </a:r>
            <a:r>
              <a:rPr lang="ru-RU" dirty="0">
                <a:latin typeface="Century Schoolbook" panose="02040604050505020304" pitchFamily="18" charset="0"/>
              </a:rPr>
              <a:t>-днях та </a:t>
            </a:r>
            <a:r>
              <a:rPr lang="ru-RU" dirty="0" err="1">
                <a:latin typeface="Century Schoolbook" panose="02040604050505020304" pitchFamily="18" charset="0"/>
              </a:rPr>
              <a:t>людино</a:t>
            </a:r>
            <a:r>
              <a:rPr lang="ru-RU" dirty="0">
                <a:latin typeface="Century Schoolbook" panose="02040604050505020304" pitchFamily="18" charset="0"/>
              </a:rPr>
              <a:t>-годинах), структура неявок на роботу (в </a:t>
            </a:r>
            <a:r>
              <a:rPr lang="ru-RU" dirty="0" err="1">
                <a:latin typeface="Century Schoolbook" panose="02040604050505020304" pitchFamily="18" charset="0"/>
              </a:rPr>
              <a:t>розрізі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окремих причин).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Особливої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слід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надавати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витратам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часу без </a:t>
            </a:r>
            <a:r>
              <a:rPr lang="ru-RU" dirty="0" err="1">
                <a:latin typeface="Century Schoolbook" panose="02040604050505020304" pitchFamily="18" charset="0"/>
              </a:rPr>
              <a:t>поважних</a:t>
            </a:r>
            <a:r>
              <a:rPr lang="ru-RU" dirty="0">
                <a:latin typeface="Century Schoolbook" panose="02040604050505020304" pitchFamily="18" charset="0"/>
              </a:rPr>
              <a:t> причин (в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запізненням</a:t>
            </a:r>
            <a:r>
              <a:rPr lang="ru-RU" dirty="0">
                <a:latin typeface="Century Schoolbook" panose="02040604050505020304" pitchFamily="18" charset="0"/>
              </a:rPr>
              <a:t>, прогулами, </a:t>
            </a:r>
            <a:r>
              <a:rPr lang="ru-RU" dirty="0" err="1">
                <a:latin typeface="Century Schoolbook" panose="02040604050505020304" pitchFamily="18" charset="0"/>
              </a:rPr>
              <a:t>іншими</a:t>
            </a:r>
            <a:r>
              <a:rPr lang="ru-RU" dirty="0">
                <a:latin typeface="Century Schoolbook" panose="02040604050505020304" pitchFamily="18" charset="0"/>
              </a:rPr>
              <a:t> причинами, не </a:t>
            </a:r>
            <a:r>
              <a:rPr lang="ru-RU" dirty="0" err="1">
                <a:latin typeface="Century Schoolbook" panose="02040604050505020304" pitchFamily="18" charset="0"/>
              </a:rPr>
              <a:t>передбаченими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законодавством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61487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DA74B1-B2E6-430C-9E57-ADE8569262A9}"/>
              </a:ext>
            </a:extLst>
          </p:cNvPr>
          <p:cNvSpPr/>
          <p:nvPr/>
        </p:nvSpPr>
        <p:spPr>
          <a:xfrm>
            <a:off x="813917" y="1256043"/>
            <a:ext cx="9204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стану </a:t>
            </a:r>
            <a:r>
              <a:rPr lang="ru-RU" dirty="0" err="1">
                <a:latin typeface="Century Schoolbook" panose="02040604050505020304" pitchFamily="18" charset="0"/>
              </a:rPr>
              <a:t>трудової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дисципліни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розраховувати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дисципліни</a:t>
            </a:r>
            <a:r>
              <a:rPr lang="ru-RU" dirty="0">
                <a:latin typeface="Century Schoolbook" panose="02040604050505020304" pitchFamily="18" charset="0"/>
              </a:rPr>
              <a:t> (Р</a:t>
            </a:r>
            <a:r>
              <a:rPr lang="ru-RU" sz="800" dirty="0">
                <a:latin typeface="Century Schoolbook" panose="02040604050505020304" pitchFamily="18" charset="0"/>
              </a:rPr>
              <a:t>Д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</a:t>
            </a:r>
            <a:r>
              <a:rPr lang="uk-UA" dirty="0" err="1">
                <a:latin typeface="Century Schoolbook" panose="02040604050505020304" pitchFamily="18" charset="0"/>
              </a:rPr>
              <a:t>значається</a:t>
            </a:r>
            <a:r>
              <a:rPr lang="uk-UA" dirty="0">
                <a:latin typeface="Century Schoolbook" panose="02040604050505020304" pitchFamily="18" charset="0"/>
              </a:rPr>
              <a:t> як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349646-AE3F-44AA-8014-D37A92DE2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17" y="2847152"/>
            <a:ext cx="8597998" cy="179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96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881D69-12C2-4868-A815-987D6597F603}"/>
              </a:ext>
            </a:extLst>
          </p:cNvPr>
          <p:cNvSpPr/>
          <p:nvPr/>
        </p:nvSpPr>
        <p:spPr>
          <a:xfrm>
            <a:off x="1095270" y="663192"/>
            <a:ext cx="8440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Оцінка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часу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надмірну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чисельність</a:t>
            </a:r>
            <a:r>
              <a:rPr lang="ru-RU" dirty="0">
                <a:latin typeface="Century Schoolbook" panose="02040604050505020304" pitchFamily="18" charset="0"/>
              </a:rPr>
              <a:t> персоналу,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утримується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штаті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низьким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дисципліни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скорочена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Розрахунок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надмірної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персоналу (Ч </a:t>
            </a:r>
            <a:r>
              <a:rPr lang="ru-RU" dirty="0" err="1">
                <a:latin typeface="Century Schoolbook" panose="02040604050505020304" pitchFamily="18" charset="0"/>
              </a:rPr>
              <a:t>надм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здій</a:t>
            </a:r>
            <a:r>
              <a:rPr lang="uk-UA" dirty="0" err="1">
                <a:latin typeface="Century Schoolbook" panose="02040604050505020304" pitchFamily="18" charset="0"/>
              </a:rPr>
              <a:t>снюється</a:t>
            </a:r>
            <a:r>
              <a:rPr lang="uk-UA" dirty="0">
                <a:latin typeface="Century Schoolbook" panose="02040604050505020304" pitchFamily="18" charset="0"/>
              </a:rPr>
              <a:t> так: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74E8C8-C239-4CBC-964F-55B836F19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59" y="2552282"/>
            <a:ext cx="8491733" cy="21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267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D5E8C3-C396-488D-BA84-838FA0C50C5F}"/>
              </a:ext>
            </a:extLst>
          </p:cNvPr>
          <p:cNvSpPr/>
          <p:nvPr/>
        </p:nvSpPr>
        <p:spPr>
          <a:xfrm>
            <a:off x="1175655" y="602901"/>
            <a:ext cx="82195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Arial" panose="020B0604020202020204" pitchFamily="34" charset="0"/>
              </a:rPr>
              <a:t>Аналіз продуктивності праці персоналу торговельного підприємства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провести </a:t>
            </a:r>
            <a:r>
              <a:rPr lang="ru-RU" dirty="0" err="1">
                <a:latin typeface="Century Schoolbook" panose="02040604050505020304" pitchFamily="18" charset="0"/>
              </a:rPr>
              <a:t>таку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аналітичну</a:t>
            </a:r>
            <a:r>
              <a:rPr lang="ru-RU" dirty="0">
                <a:latin typeface="Century Schoolbook" panose="02040604050505020304" pitchFamily="18" charset="0"/>
              </a:rPr>
              <a:t> роботу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A34399-260D-43F9-8729-403D7AE97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82" y="2080009"/>
            <a:ext cx="9379623" cy="372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28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91BD327-8757-49D0-8D26-1F51C766B8AB}"/>
              </a:ext>
            </a:extLst>
          </p:cNvPr>
          <p:cNvSpPr/>
          <p:nvPr/>
        </p:nvSpPr>
        <p:spPr>
          <a:xfrm>
            <a:off x="1235947" y="1879042"/>
            <a:ext cx="82898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рівня</a:t>
            </a:r>
            <a:r>
              <a:rPr lang="ru-RU" i="1" dirty="0">
                <a:latin typeface="Century Schoolbook" panose="02040604050505020304" pitchFamily="18" charset="0"/>
              </a:rPr>
              <a:t> та </a:t>
            </a:r>
            <a:r>
              <a:rPr lang="ru-RU" i="1" dirty="0" err="1">
                <a:latin typeface="Century Schoolbook" panose="02040604050505020304" pitchFamily="18" charset="0"/>
              </a:rPr>
              <a:t>динаміки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виробітку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працівників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розрахунок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товарообороту на одного </a:t>
            </a:r>
            <a:r>
              <a:rPr lang="ru-RU" dirty="0" err="1">
                <a:latin typeface="Century Schoolbook" panose="02040604050505020304" pitchFamily="18" charset="0"/>
              </a:rPr>
              <a:t>працівника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оберненого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трудомісткості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товарообігу</a:t>
            </a:r>
            <a:r>
              <a:rPr lang="ru-RU" dirty="0">
                <a:latin typeface="Century Schoolbook" panose="02040604050505020304" pitchFamily="18" charset="0"/>
              </a:rPr>
              <a:t> в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фактичних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співставних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цінах</a:t>
            </a:r>
            <a:r>
              <a:rPr lang="ru-RU" dirty="0">
                <a:latin typeface="Century Schoolbook" panose="02040604050505020304" pitchFamily="18" charset="0"/>
              </a:rPr>
              <a:t>. Проводиться з метою </a:t>
            </a:r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загальної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виробітку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трудомісткості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підприємству</a:t>
            </a:r>
            <a:r>
              <a:rPr lang="ru-RU" dirty="0">
                <a:latin typeface="Century Schoolbook" panose="02040604050505020304" pitchFamily="18" charset="0"/>
              </a:rPr>
              <a:t> та по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підрозділах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6382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59D1D8-4F76-48E9-98B0-43E316EBA3E6}"/>
              </a:ext>
            </a:extLst>
          </p:cNvPr>
          <p:cNvSpPr/>
          <p:nvPr/>
        </p:nvSpPr>
        <p:spPr>
          <a:xfrm>
            <a:off x="884253" y="1718268"/>
            <a:ext cx="8641583" cy="293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Співставний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рівня</a:t>
            </a:r>
            <a:r>
              <a:rPr lang="ru-RU" i="1" dirty="0">
                <a:latin typeface="Century Schoolbook" panose="02040604050505020304" pitchFamily="18" charset="0"/>
              </a:rPr>
              <a:t> та </a:t>
            </a:r>
            <a:r>
              <a:rPr lang="ru-RU" i="1" dirty="0" err="1">
                <a:latin typeface="Century Schoolbook" panose="02040604050505020304" pitchFamily="18" charset="0"/>
              </a:rPr>
              <a:t>динаміки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виробітку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працівників</a:t>
            </a:r>
            <a:endParaRPr lang="ru-RU" i="1" dirty="0">
              <a:latin typeface="Century Schoolbook" panose="02040604050505020304" pitchFamily="18" charset="0"/>
            </a:endParaRPr>
          </a:p>
          <a:p>
            <a:r>
              <a:rPr lang="ru-RU" i="1" dirty="0" err="1">
                <a:latin typeface="Century Schoolbook" panose="02040604050505020304" pitchFamily="18" charset="0"/>
              </a:rPr>
              <a:t>структурних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підрозділів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i="1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розрахунок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динамічний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виробітку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 окре-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підрозділів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експе</a:t>
            </a:r>
            <a:r>
              <a:rPr lang="ru-RU" dirty="0">
                <a:latin typeface="Century Schoolbook" panose="02040604050505020304" pitchFamily="18" charset="0"/>
              </a:rPr>
              <a:t>-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риментальної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трудомісткості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Такий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реально </a:t>
            </a:r>
            <a:r>
              <a:rPr lang="ru-RU" dirty="0" err="1">
                <a:latin typeface="Century Schoolbook" panose="02040604050505020304" pitchFamily="18" charset="0"/>
              </a:rPr>
              <a:t>оцінити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виробітку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підрозділах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підрозділи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потребують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першочергової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прийняття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організаційно-економічних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заходів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низьким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тенденцією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зниження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0486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D8E22D-7FAB-4A67-A21B-3E1017769C06}"/>
              </a:ext>
            </a:extLst>
          </p:cNvPr>
          <p:cNvSpPr/>
          <p:nvPr/>
        </p:nvSpPr>
        <p:spPr>
          <a:xfrm>
            <a:off x="1276139" y="1919236"/>
            <a:ext cx="8440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рівня</a:t>
            </a:r>
            <a:r>
              <a:rPr lang="ru-RU" i="1" dirty="0">
                <a:latin typeface="Century Schoolbook" panose="02040604050505020304" pitchFamily="18" charset="0"/>
              </a:rPr>
              <a:t> та </a:t>
            </a:r>
            <a:r>
              <a:rPr lang="ru-RU" i="1" dirty="0" err="1">
                <a:latin typeface="Century Schoolbook" panose="02040604050505020304" pitchFamily="18" charset="0"/>
              </a:rPr>
              <a:t>динаміки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інших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показників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продуктивності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</a:rPr>
              <a:t>. 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проводиться </a:t>
            </a:r>
            <a:r>
              <a:rPr lang="ru-RU" dirty="0" err="1">
                <a:latin typeface="Century Schoolbook" panose="02040604050505020304" pitchFamily="18" charset="0"/>
              </a:rPr>
              <a:t>розрахунок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порівняно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попереднім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продуктивності</a:t>
            </a:r>
            <a:r>
              <a:rPr lang="ru-RU" dirty="0">
                <a:latin typeface="Century Schoolbook" panose="02040604050505020304" pitchFamily="18" charset="0"/>
              </a:rPr>
              <a:t> - товарообороту на одну </a:t>
            </a:r>
            <a:r>
              <a:rPr lang="ru-RU" dirty="0" err="1">
                <a:latin typeface="Century Schoolbook" panose="02040604050505020304" pitchFamily="18" charset="0"/>
              </a:rPr>
              <a:t>відпрацьовану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людино</a:t>
            </a:r>
            <a:r>
              <a:rPr lang="ru-RU" dirty="0">
                <a:latin typeface="Century Schoolbook" panose="02040604050505020304" pitchFamily="18" charset="0"/>
              </a:rPr>
              <a:t>-годину (</a:t>
            </a:r>
            <a:r>
              <a:rPr lang="ru-RU" dirty="0" err="1">
                <a:latin typeface="Century Schoolbook" panose="02040604050505020304" pitchFamily="18" charset="0"/>
              </a:rPr>
              <a:t>людино</a:t>
            </a:r>
            <a:r>
              <a:rPr lang="ru-RU" dirty="0">
                <a:latin typeface="Century Schoolbook" panose="02040604050505020304" pitchFamily="18" charset="0"/>
              </a:rPr>
              <a:t>-день), товарооборот на </a:t>
            </a:r>
            <a:r>
              <a:rPr lang="ru-RU" dirty="0" err="1">
                <a:latin typeface="Century Schoolbook" panose="02040604050505020304" pitchFamily="18" charset="0"/>
              </a:rPr>
              <a:t>одиницю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, товарообороту на </a:t>
            </a:r>
            <a:r>
              <a:rPr lang="ru-RU" dirty="0" err="1">
                <a:latin typeface="Century Schoolbook" panose="02040604050505020304" pitchFamily="18" charset="0"/>
              </a:rPr>
              <a:t>одиницю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утримання</a:t>
            </a:r>
            <a:r>
              <a:rPr lang="ru-RU" dirty="0">
                <a:latin typeface="Century Schoolbook" panose="02040604050505020304" pitchFamily="18" charset="0"/>
              </a:rPr>
              <a:t> персоналу, </a:t>
            </a:r>
            <a:r>
              <a:rPr lang="ru-RU" dirty="0" err="1">
                <a:latin typeface="Century Schoolbook" panose="02040604050505020304" pitchFamily="18" charset="0"/>
              </a:rPr>
              <a:t>відпрацьований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людино</a:t>
            </a:r>
            <a:r>
              <a:rPr lang="ru-RU" dirty="0">
                <a:latin typeface="Century Schoolbook" panose="02040604050505020304" pitchFamily="18" charset="0"/>
              </a:rPr>
              <a:t>-день (</a:t>
            </a:r>
            <a:r>
              <a:rPr lang="ru-RU" dirty="0" err="1">
                <a:latin typeface="Century Schoolbook" panose="02040604050505020304" pitchFamily="18" charset="0"/>
              </a:rPr>
              <a:t>людино</a:t>
            </a:r>
            <a:r>
              <a:rPr lang="ru-RU" dirty="0">
                <a:latin typeface="Century Schoolbook" panose="02040604050505020304" pitchFamily="18" charset="0"/>
              </a:rPr>
              <a:t>-годину), </a:t>
            </a:r>
            <a:r>
              <a:rPr lang="ru-RU" dirty="0" err="1">
                <a:latin typeface="Century Schoolbook" panose="02040604050505020304" pitchFamily="18" charset="0"/>
              </a:rPr>
              <a:t>одиницю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утримання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uk-UA" dirty="0">
                <a:latin typeface="Century Schoolbook" panose="02040604050505020304" pitchFamily="18" charset="0"/>
              </a:rPr>
              <a:t>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73808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0C3DDF-D9C2-4DEC-A0D6-CA9662E0DBE9}"/>
              </a:ext>
            </a:extLst>
          </p:cNvPr>
          <p:cNvSpPr/>
          <p:nvPr/>
        </p:nvSpPr>
        <p:spPr>
          <a:xfrm>
            <a:off x="956269" y="1143290"/>
            <a:ext cx="89815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категорій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систему </a:t>
            </a:r>
            <a:r>
              <a:rPr lang="ru-RU" dirty="0" err="1">
                <a:latin typeface="Century Schoolbook" panose="02040604050505020304" pitchFamily="18" charset="0"/>
              </a:rPr>
              <a:t>узагальнюючих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доповнити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спеціальними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додатковими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показниками</a:t>
            </a:r>
            <a:r>
              <a:rPr lang="ru-RU" dirty="0">
                <a:latin typeface="Century Schoolbook" panose="02040604050505020304" pitchFamily="18" charset="0"/>
              </a:rPr>
              <a:t> (при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):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для </a:t>
            </a:r>
            <a:r>
              <a:rPr lang="ru-RU" dirty="0" err="1">
                <a:latin typeface="Century Schoolbook" panose="02040604050505020304" pitchFamily="18" charset="0"/>
              </a:rPr>
              <a:t>продавців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продавців-консультантів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обслужених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покупців</a:t>
            </a:r>
            <a:r>
              <a:rPr lang="ru-RU" dirty="0">
                <a:latin typeface="Century Schoolbook" panose="02040604050505020304" pitchFamily="18" charset="0"/>
              </a:rPr>
              <a:t> на одного </a:t>
            </a:r>
            <a:r>
              <a:rPr lang="ru-RU" dirty="0" err="1">
                <a:latin typeface="Century Schoolbook" panose="02040604050505020304" pitchFamily="18" charset="0"/>
              </a:rPr>
              <a:t>працівника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для </a:t>
            </a:r>
            <a:r>
              <a:rPr lang="ru-RU" dirty="0" err="1">
                <a:latin typeface="Century Schoolbook" panose="02040604050505020304" pitchFamily="18" charset="0"/>
              </a:rPr>
              <a:t>контролерів-касирів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операцій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uk-UA" dirty="0">
                <a:latin typeface="Century Schoolbook" panose="02040604050505020304" pitchFamily="18" charset="0"/>
              </a:rPr>
              <a:t>виконаних одним працівником;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для </a:t>
            </a:r>
            <a:r>
              <a:rPr lang="ru-RU" dirty="0" err="1">
                <a:latin typeface="Century Schoolbook" panose="02040604050505020304" pitchFamily="18" charset="0"/>
              </a:rPr>
              <a:t>фасувальників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фасувальних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</a:t>
            </a:r>
            <a:r>
              <a:rPr lang="ru-RU" dirty="0">
                <a:latin typeface="Century Schoolbook" panose="02040604050505020304" pitchFamily="18" charset="0"/>
              </a:rPr>
              <a:t> (в тонах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натуральних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одиницях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виконаних</a:t>
            </a:r>
            <a:r>
              <a:rPr lang="ru-RU" dirty="0">
                <a:latin typeface="Century Schoolbook" panose="02040604050505020304" pitchFamily="18" charset="0"/>
              </a:rPr>
              <a:t> одним </a:t>
            </a:r>
            <a:r>
              <a:rPr lang="ru-RU" dirty="0" err="1">
                <a:latin typeface="Century Schoolbook" panose="02040604050505020304" pitchFamily="18" charset="0"/>
              </a:rPr>
              <a:t>працівником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- для вантажників - обсяг </a:t>
            </a:r>
            <a:r>
              <a:rPr lang="uk-UA" dirty="0" err="1">
                <a:latin typeface="Century Schoolbook" panose="02040604050505020304" pitchFamily="18" charset="0"/>
              </a:rPr>
              <a:t>навантажувально</a:t>
            </a:r>
            <a:r>
              <a:rPr lang="uk-UA" dirty="0">
                <a:latin typeface="Century Schoolbook" panose="02040604050505020304" pitchFamily="18" charset="0"/>
              </a:rPr>
              <a:t>-розвантажувальних </a:t>
            </a:r>
            <a:r>
              <a:rPr lang="ru-RU" dirty="0" err="1">
                <a:latin typeface="Century Schoolbook" panose="02040604050505020304" pitchFamily="18" charset="0"/>
              </a:rPr>
              <a:t>робіт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проведених</a:t>
            </a:r>
            <a:r>
              <a:rPr lang="ru-RU" dirty="0">
                <a:latin typeface="Century Schoolbook" panose="02040604050505020304" pitchFamily="18" charset="0"/>
              </a:rPr>
              <a:t> одним </a:t>
            </a:r>
            <a:r>
              <a:rPr lang="ru-RU" dirty="0" err="1">
                <a:latin typeface="Century Schoolbook" panose="02040604050505020304" pitchFamily="18" charset="0"/>
              </a:rPr>
              <a:t>працівником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тощо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розрахунок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співставленій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попередніми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реально </a:t>
            </a:r>
            <a:r>
              <a:rPr lang="ru-RU" dirty="0" err="1">
                <a:latin typeface="Century Schoolbook" panose="02040604050505020304" pitchFamily="18" charset="0"/>
              </a:rPr>
              <a:t>оцінити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окре</a:t>
            </a:r>
            <a:r>
              <a:rPr lang="uk-UA" dirty="0" err="1">
                <a:latin typeface="Century Schoolbook" panose="02040604050505020304" pitchFamily="18" charset="0"/>
              </a:rPr>
              <a:t>мих</a:t>
            </a:r>
            <a:r>
              <a:rPr lang="uk-UA" dirty="0">
                <a:latin typeface="Century Schoolbook" panose="02040604050505020304" pitchFamily="18" charset="0"/>
              </a:rPr>
              <a:t> категорій персоналу.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75903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988B79-8D3A-4E75-986B-847C846909D7}"/>
              </a:ext>
            </a:extLst>
          </p:cNvPr>
          <p:cNvSpPr/>
          <p:nvPr/>
        </p:nvSpPr>
        <p:spPr>
          <a:xfrm>
            <a:off x="361741" y="341644"/>
            <a:ext cx="94655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Arial" panose="020B0604020202020204" pitchFamily="34" charset="0"/>
              </a:rPr>
              <a:t>Аналіз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формування</a:t>
            </a:r>
            <a:r>
              <a:rPr lang="ru-RU" dirty="0">
                <a:latin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</a:rPr>
              <a:t>використання</a:t>
            </a:r>
            <a:r>
              <a:rPr lang="ru-RU" dirty="0">
                <a:latin typeface="Arial" panose="020B0604020202020204" pitchFamily="34" charset="0"/>
              </a:rPr>
              <a:t> фонду оплати </a:t>
            </a:r>
            <a:r>
              <a:rPr lang="ru-RU" dirty="0" err="1">
                <a:latin typeface="Arial" panose="020B0604020202020204" pitchFamily="34" charset="0"/>
              </a:rPr>
              <a:t>праці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</a:rPr>
              <a:t>торговельного підприємства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Метою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оцінка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доцільності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запровадженої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"</a:t>
            </a:r>
            <a:r>
              <a:rPr lang="ru-RU" dirty="0" err="1">
                <a:latin typeface="Century Schoolbook" panose="02040604050505020304" pitchFamily="18" charset="0"/>
              </a:rPr>
              <a:t>больових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точок</a:t>
            </a:r>
            <a:r>
              <a:rPr lang="ru-RU" dirty="0">
                <a:latin typeface="Century Schoolbook" panose="02040604050505020304" pitchFamily="18" charset="0"/>
              </a:rPr>
              <a:t>",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потребують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удосконалення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лік</a:t>
            </a:r>
            <a:r>
              <a:rPr lang="uk-UA" dirty="0" err="1">
                <a:latin typeface="Century Schoolbook" panose="02040604050505020304" pitchFamily="18" charset="0"/>
              </a:rPr>
              <a:t>відації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Основні напрямки аналітичної роботи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59EA22-10EB-432A-8BC1-6DE78D565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69" y="2095971"/>
            <a:ext cx="6636979" cy="487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14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F8CEF9-52A3-4F21-838F-5E5C3589A155}"/>
              </a:ext>
            </a:extLst>
          </p:cNvPr>
          <p:cNvSpPr/>
          <p:nvPr/>
        </p:nvSpPr>
        <p:spPr>
          <a:xfrm>
            <a:off x="864158" y="1215851"/>
            <a:ext cx="9304774" cy="3939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</a:rPr>
              <a:t>Аналіз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загального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обсягу</a:t>
            </a:r>
            <a:r>
              <a:rPr lang="ru-RU" dirty="0">
                <a:latin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</a:rPr>
              <a:t>динаміки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</a:rPr>
              <a:t>оплати праці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аналізується</a:t>
            </a:r>
            <a:r>
              <a:rPr lang="ru-RU" dirty="0">
                <a:latin typeface="Century Schoolbook" panose="02040604050505020304" pitchFamily="18" charset="0"/>
              </a:rPr>
              <a:t> абсолютна та </a:t>
            </a:r>
            <a:r>
              <a:rPr lang="ru-RU" dirty="0" err="1">
                <a:latin typeface="Century Schoolbook" panose="02040604050505020304" pitchFamily="18" charset="0"/>
              </a:rPr>
              <a:t>відносна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</a:t>
            </a:r>
            <a:r>
              <a:rPr lang="uk-UA" dirty="0" err="1">
                <a:latin typeface="Century Schoolbook" panose="02040604050505020304" pitchFamily="18" charset="0"/>
              </a:rPr>
              <a:t>няно</a:t>
            </a:r>
            <a:r>
              <a:rPr lang="uk-UA" dirty="0">
                <a:latin typeface="Century Schoolbook" panose="02040604050505020304" pitchFamily="18" charset="0"/>
              </a:rPr>
              <a:t> з попередніми періодами.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змогу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персоналу.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Крім</a:t>
            </a:r>
            <a:r>
              <a:rPr lang="ru-RU" dirty="0">
                <a:latin typeface="Century Schoolbook" panose="02040604050505020304" pitchFamily="18" charset="0"/>
              </a:rPr>
              <a:t> абсолютного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охарактеризовано </a:t>
            </a:r>
            <a:r>
              <a:rPr lang="ru-RU" dirty="0" err="1">
                <a:latin typeface="Century Schoolbook" panose="02040604050505020304" pitchFamily="18" charset="0"/>
              </a:rPr>
              <a:t>відносними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показниками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саме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питомою</a:t>
            </a:r>
            <a:r>
              <a:rPr lang="ru-RU" dirty="0">
                <a:latin typeface="Century Schoolbook" panose="02040604050505020304" pitchFamily="18" charset="0"/>
              </a:rPr>
              <a:t> вагою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поточних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uk-UA" dirty="0" err="1">
                <a:latin typeface="Century Schoolbook" panose="02040604050505020304" pitchFamily="18" charset="0"/>
              </a:rPr>
              <a:t>приємства</a:t>
            </a:r>
            <a:r>
              <a:rPr lang="uk-UA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питомою</a:t>
            </a:r>
            <a:r>
              <a:rPr lang="ru-RU" dirty="0">
                <a:latin typeface="Century Schoolbook" panose="02040604050505020304" pitchFamily="18" charset="0"/>
              </a:rPr>
              <a:t> вагою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доході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відсотків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товарообігу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перелічених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порівняно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попередніми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важливість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пріоритетність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стимулюванням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стосовноінших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завдань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господарською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143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0C0923-E732-4392-A849-F594259F59CA}"/>
              </a:ext>
            </a:extLst>
          </p:cNvPr>
          <p:cNvSpPr txBox="1"/>
          <p:nvPr/>
        </p:nvSpPr>
        <p:spPr>
          <a:xfrm>
            <a:off x="877078" y="535251"/>
            <a:ext cx="906002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cap="all" dirty="0">
                <a:latin typeface="Century Schoolbook" panose="02040604050505020304" pitchFamily="18" charset="0"/>
              </a:rPr>
              <a:t>4. Організація матеріального стимулювання праці робітників торговельного підприємства</a:t>
            </a:r>
          </a:p>
          <a:p>
            <a:endParaRPr lang="uk-UA" cap="all" dirty="0">
              <a:latin typeface="Century Schoolbook" panose="02040604050505020304" pitchFamily="18" charset="0"/>
            </a:endParaRPr>
          </a:p>
          <a:p>
            <a:r>
              <a:rPr lang="uk-UA" dirty="0">
                <a:latin typeface="Century Schoolbook" panose="02040604050505020304" pitchFamily="18" charset="0"/>
              </a:rPr>
              <a:t>Принципи матеріального стимулювання:</a:t>
            </a:r>
          </a:p>
          <a:p>
            <a:endParaRPr lang="ru-RU" cap="all" dirty="0">
              <a:latin typeface="Century Schoolbook" panose="02040604050505020304" pitchFamily="18" charset="0"/>
            </a:endParaRPr>
          </a:p>
          <a:p>
            <a:r>
              <a:rPr lang="uk-UA" cap="all" dirty="0">
                <a:latin typeface="Century Schoolbook" panose="02040604050505020304" pitchFamily="18" charset="0"/>
              </a:rPr>
              <a:t>1. </a:t>
            </a:r>
            <a:r>
              <a:rPr lang="uk-UA" dirty="0">
                <a:latin typeface="Century Schoolbook" panose="02040604050505020304" pitchFamily="18" charset="0"/>
              </a:rPr>
              <a:t>Оплата праці робітників підприємства є ціною їх робочої сили.</a:t>
            </a:r>
          </a:p>
          <a:p>
            <a:endParaRPr lang="uk-UA" cap="all" dirty="0">
              <a:latin typeface="Century Schoolbook" panose="02040604050505020304" pitchFamily="18" charset="0"/>
            </a:endParaRPr>
          </a:p>
          <a:p>
            <a:r>
              <a:rPr lang="uk-UA" cap="all" dirty="0">
                <a:latin typeface="Century Schoolbook" panose="02040604050505020304" pitchFamily="18" charset="0"/>
              </a:rPr>
              <a:t>2. </a:t>
            </a:r>
            <a:r>
              <a:rPr lang="uk-UA" dirty="0">
                <a:latin typeface="Century Schoolbook" panose="02040604050505020304" pitchFamily="18" charset="0"/>
              </a:rPr>
              <a:t>Ціна робочої сили має мінімальну межу, що встановлюється державою.</a:t>
            </a:r>
          </a:p>
          <a:p>
            <a:endParaRPr lang="uk-UA" cap="all" dirty="0">
              <a:latin typeface="Century Schoolbook" panose="02040604050505020304" pitchFamily="18" charset="0"/>
            </a:endParaRPr>
          </a:p>
          <a:p>
            <a:r>
              <a:rPr lang="uk-UA" cap="all" dirty="0">
                <a:latin typeface="Century Schoolbook" panose="02040604050505020304" pitchFamily="18" charset="0"/>
              </a:rPr>
              <a:t>3. </a:t>
            </a:r>
            <a:r>
              <a:rPr lang="uk-UA" dirty="0">
                <a:latin typeface="Century Schoolbook" panose="02040604050505020304" pitchFamily="18" charset="0"/>
              </a:rPr>
              <a:t>Основою організації оплати праці та регулятором відмінностей в рівні заробітної плати робітників різноманітних кваліфікацій та складності робіт є тарифна система.</a:t>
            </a:r>
          </a:p>
          <a:p>
            <a:endParaRPr lang="uk-UA" cap="all" dirty="0">
              <a:latin typeface="Century Schoolbook" panose="02040604050505020304" pitchFamily="18" charset="0"/>
            </a:endParaRPr>
          </a:p>
          <a:p>
            <a:r>
              <a:rPr lang="uk-UA" cap="all" dirty="0">
                <a:latin typeface="Century Schoolbook" panose="02040604050505020304" pitchFamily="18" charset="0"/>
              </a:rPr>
              <a:t>4. </a:t>
            </a:r>
            <a:r>
              <a:rPr lang="uk-UA" dirty="0">
                <a:latin typeface="Century Schoolbook" panose="02040604050505020304" pitchFamily="18" charset="0"/>
              </a:rPr>
              <a:t>Оплата праці найманих працівників здійснюється за результатами витраченої ними праці, її кількості та якості, з урахуванням економічної ефективності господарської діяльності підприємства.</a:t>
            </a:r>
          </a:p>
          <a:p>
            <a:endParaRPr lang="uk-UA" cap="all" dirty="0">
              <a:latin typeface="Century Schoolbook" panose="02040604050505020304" pitchFamily="18" charset="0"/>
            </a:endParaRPr>
          </a:p>
          <a:p>
            <a:pPr marL="342900" indent="-342900">
              <a:buAutoNum type="arabicPeriod" startAt="5"/>
            </a:pPr>
            <a:r>
              <a:rPr lang="uk-UA" dirty="0">
                <a:latin typeface="Century Schoolbook" panose="02040604050505020304" pitchFamily="18" charset="0"/>
              </a:rPr>
              <a:t>Організація оплати праці будується на системі договірного регулювання питань оплати праці.</a:t>
            </a:r>
          </a:p>
          <a:p>
            <a:endParaRPr lang="uk-UA" cap="all" dirty="0">
              <a:latin typeface="Century Schoolbook" panose="02040604050505020304" pitchFamily="18" charset="0"/>
            </a:endParaRPr>
          </a:p>
          <a:p>
            <a:r>
              <a:rPr lang="uk-UA" cap="all" dirty="0">
                <a:latin typeface="Century Schoolbook" panose="02040604050505020304" pitchFamily="18" charset="0"/>
              </a:rPr>
              <a:t>6. </a:t>
            </a:r>
            <a:r>
              <a:rPr lang="uk-UA" dirty="0">
                <a:latin typeface="Century Schoolbook" panose="02040604050505020304" pitchFamily="18" charset="0"/>
              </a:rPr>
              <a:t>Застосування методів державного регулювання розміру заробітної плати.</a:t>
            </a:r>
            <a:endParaRPr lang="uk-UA" cap="all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841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10B2B8-A2ED-4D70-BA60-F8755F4731BD}"/>
              </a:ext>
            </a:extLst>
          </p:cNvPr>
          <p:cNvSpPr/>
          <p:nvPr/>
        </p:nvSpPr>
        <p:spPr>
          <a:xfrm>
            <a:off x="874207" y="773722"/>
            <a:ext cx="94755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Arial" panose="020B0604020202020204" pitchFamily="34" charset="0"/>
              </a:rPr>
              <a:t>Аналіз</a:t>
            </a:r>
            <a:r>
              <a:rPr lang="ru-RU" dirty="0">
                <a:latin typeface="Arial" panose="020B0604020202020204" pitchFamily="34" charset="0"/>
              </a:rPr>
              <a:t> складу </a:t>
            </a:r>
            <a:r>
              <a:rPr lang="ru-RU" dirty="0" err="1">
                <a:latin typeface="Arial" panose="020B0604020202020204" pitchFamily="34" charset="0"/>
              </a:rPr>
              <a:t>виплат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із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стимулювання</a:t>
            </a:r>
            <a:r>
              <a:rPr lang="ru-RU" dirty="0">
                <a:latin typeface="Arial" panose="020B0604020202020204" pitchFamily="34" charset="0"/>
              </a:rPr>
              <a:t> персоналу </a:t>
            </a:r>
            <a:r>
              <a:rPr lang="uk-UA" dirty="0">
                <a:latin typeface="Arial" panose="020B0604020202020204" pitchFamily="34" charset="0"/>
              </a:rPr>
              <a:t>(структури заробітної плати)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Протягом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обсяги</a:t>
            </a:r>
            <a:r>
              <a:rPr lang="ru-RU" dirty="0">
                <a:latin typeface="Century Schoolbook" panose="02040604050505020304" pitchFamily="18" charset="0"/>
              </a:rPr>
              <a:t> та питому вагу у </a:t>
            </a:r>
            <a:r>
              <a:rPr lang="ru-RU" dirty="0" err="1">
                <a:latin typeface="Century Schoolbook" panose="02040604050505020304" pitchFamily="18" charset="0"/>
              </a:rPr>
              <a:t>складі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— </a:t>
            </a:r>
            <a:r>
              <a:rPr lang="ru-RU" dirty="0" err="1">
                <a:latin typeface="Century Schoolbook" panose="02040604050505020304" pitchFamily="18" charset="0"/>
              </a:rPr>
              <a:t>основної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плати, </a:t>
            </a:r>
            <a:r>
              <a:rPr lang="ru-RU" dirty="0" err="1">
                <a:latin typeface="Century Schoolbook" panose="02040604050505020304" pitchFamily="18" charset="0"/>
              </a:rPr>
              <a:t>додаткової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плати,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заохочувальних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компен</a:t>
            </a:r>
            <a:r>
              <a:rPr lang="uk-UA" dirty="0" err="1">
                <a:latin typeface="Century Schoolbook" panose="02040604050505020304" pitchFamily="18" charset="0"/>
              </a:rPr>
              <a:t>саційних</a:t>
            </a:r>
            <a:r>
              <a:rPr lang="uk-UA" dirty="0">
                <a:latin typeface="Century Schoolbook" panose="02040604050505020304" pitchFamily="18" charset="0"/>
              </a:rPr>
              <a:t> виплат; оцінюють зміни, що відбулися протягом </a:t>
            </a:r>
            <a:r>
              <a:rPr lang="uk-UA" dirty="0" err="1">
                <a:latin typeface="Century Schoolbook" panose="02040604050505020304" pitchFamily="18" charset="0"/>
              </a:rPr>
              <a:t>аналізова</a:t>
            </a:r>
            <a:r>
              <a:rPr lang="ru-RU" dirty="0" err="1">
                <a:latin typeface="Century Schoolbook" panose="02040604050505020304" pitchFamily="18" charset="0"/>
              </a:rPr>
              <a:t>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; </a:t>
            </a:r>
            <a:r>
              <a:rPr lang="ru-RU" dirty="0" err="1">
                <a:latin typeface="Century Schoolbook" panose="02040604050505020304" pitchFamily="18" charset="0"/>
              </a:rPr>
              <a:t>аналізують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напрямками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стимулювання.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цісї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оцінити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доцільність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орієнтації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матеріальнохго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Високий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питомої</a:t>
            </a:r>
            <a:r>
              <a:rPr lang="ru-RU" dirty="0">
                <a:latin typeface="Century Schoolbook" panose="02040604050505020304" pitchFamily="18" charset="0"/>
              </a:rPr>
              <a:t> ваги </a:t>
            </a:r>
            <a:r>
              <a:rPr lang="ru-RU" dirty="0" err="1">
                <a:latin typeface="Century Schoolbook" panose="02040604050505020304" pitchFamily="18" charset="0"/>
              </a:rPr>
              <a:t>основної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 </a:t>
            </a:r>
            <a:r>
              <a:rPr lang="ru-RU" dirty="0" err="1">
                <a:latin typeface="Century Schoolbook" panose="02040604050505020304" pitchFamily="18" charset="0"/>
              </a:rPr>
              <a:t>свідчить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пріоритетність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таких </a:t>
            </a:r>
            <a:r>
              <a:rPr lang="ru-RU" dirty="0" err="1">
                <a:latin typeface="Century Schoolbook" panose="02040604050505020304" pitchFamily="18" charset="0"/>
              </a:rPr>
              <a:t>принципів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, як </a:t>
            </a:r>
            <a:r>
              <a:rPr lang="ru-RU" dirty="0" err="1">
                <a:latin typeface="Century Schoolbook" panose="02040604050505020304" pitchFamily="18" charset="0"/>
              </a:rPr>
              <a:t>гарантованість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стабільність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 (</a:t>
            </a:r>
            <a:r>
              <a:rPr lang="ru-RU" dirty="0" err="1">
                <a:latin typeface="Century Schoolbook" panose="02040604050505020304" pitchFamily="18" charset="0"/>
              </a:rPr>
              <a:t>відносно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основної</a:t>
            </a:r>
            <a:r>
              <a:rPr lang="ru-RU" dirty="0">
                <a:latin typeface="Century Schoolbook" panose="02040604050505020304" pitchFamily="18" charset="0"/>
              </a:rPr>
              <a:t>) є результатом </a:t>
            </a:r>
            <a:r>
              <a:rPr lang="ru-RU" dirty="0" err="1">
                <a:latin typeface="Century Schoolbook" panose="02040604050505020304" pitchFamily="18" charset="0"/>
              </a:rPr>
              <a:t>підвищення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уваги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, принципу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"</a:t>
            </a:r>
            <a:r>
              <a:rPr lang="ru-RU" dirty="0" err="1">
                <a:latin typeface="Century Schoolbook" panose="02040604050505020304" pitchFamily="18" charset="0"/>
              </a:rPr>
              <a:t>зароблюваності</a:t>
            </a:r>
            <a:r>
              <a:rPr lang="ru-RU" dirty="0">
                <a:latin typeface="Century Schoolbook" panose="02040604050505020304" pitchFamily="18" charset="0"/>
              </a:rPr>
              <a:t>".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заохочувальних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компенсаційних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виплат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орієнтування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результати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перш за все,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 та участь у </a:t>
            </a:r>
            <a:r>
              <a:rPr lang="ru-RU" dirty="0" err="1">
                <a:latin typeface="Century Schoolbook" panose="02040604050505020304" pitchFamily="18" charset="0"/>
              </a:rPr>
              <a:t>ньому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найманих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посилення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уваги</a:t>
            </a:r>
            <a:r>
              <a:rPr lang="ru-RU" dirty="0">
                <a:latin typeface="Century Schoolbook" panose="02040604050505020304" pitchFamily="18" charset="0"/>
              </a:rPr>
              <a:t> до "</a:t>
            </a:r>
            <a:r>
              <a:rPr lang="ru-RU" dirty="0" err="1">
                <a:latin typeface="Century Schoolbook" panose="02040604050505020304" pitchFamily="18" charset="0"/>
              </a:rPr>
              <a:t>негрошових</a:t>
            </a:r>
            <a:r>
              <a:rPr lang="ru-RU" dirty="0">
                <a:latin typeface="Century Schoolbook" panose="02040604050505020304" pitchFamily="18" charset="0"/>
              </a:rPr>
              <a:t>" форм за</a:t>
            </a:r>
            <a:r>
              <a:rPr lang="uk-UA" dirty="0" err="1">
                <a:latin typeface="Century Schoolbook" panose="02040604050505020304" pitchFamily="18" charset="0"/>
              </a:rPr>
              <a:t>охочення</a:t>
            </a:r>
            <a:r>
              <a:rPr lang="uk-UA" dirty="0">
                <a:latin typeface="Century Schoolbook" panose="02040604050505020304" pitchFamily="18" charset="0"/>
              </a:rPr>
              <a:t> та закріплення персоналу.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9616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F761C0-E9E7-4227-B6BE-750841863A0A}"/>
              </a:ext>
            </a:extLst>
          </p:cNvPr>
          <p:cNvSpPr/>
          <p:nvPr/>
        </p:nvSpPr>
        <p:spPr>
          <a:xfrm>
            <a:off x="1014883" y="411982"/>
            <a:ext cx="893298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</a:rPr>
              <a:t>Аналіз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рівня</a:t>
            </a:r>
            <a:r>
              <a:rPr lang="ru-RU" dirty="0">
                <a:latin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</a:rPr>
              <a:t>динаміки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середньої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заробітної</a:t>
            </a:r>
            <a:r>
              <a:rPr lang="ru-RU" dirty="0">
                <a:latin typeface="Arial" panose="020B0604020202020204" pitchFamily="34" charset="0"/>
              </a:rPr>
              <a:t> плати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обчислюється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підприємству</a:t>
            </a:r>
            <a:r>
              <a:rPr lang="ru-RU" dirty="0">
                <a:latin typeface="Century Schoolbook" panose="02040604050505020304" pitchFamily="18" charset="0"/>
              </a:rPr>
              <a:t> та по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категоріях</a:t>
            </a:r>
            <a:r>
              <a:rPr lang="ru-RU" dirty="0">
                <a:latin typeface="Century Schoolbook" panose="02040604050505020304" pitchFamily="18" charset="0"/>
              </a:rPr>
              <a:t> персоналу, </a:t>
            </a:r>
            <a:r>
              <a:rPr lang="ru-RU" dirty="0" err="1">
                <a:latin typeface="Century Schoolbook" panose="02040604050505020304" pitchFamily="18" charset="0"/>
              </a:rPr>
              <a:t>визначаються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відбуваються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значенні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пор</a:t>
            </a:r>
            <a:r>
              <a:rPr lang="uk-UA" dirty="0" err="1">
                <a:latin typeface="Century Schoolbook" panose="02040604050505020304" pitchFamily="18" charset="0"/>
              </a:rPr>
              <a:t>івняно</a:t>
            </a:r>
            <a:r>
              <a:rPr lang="uk-UA" dirty="0">
                <a:latin typeface="Century Schoolbook" panose="02040604050505020304" pitchFamily="18" charset="0"/>
              </a:rPr>
              <a:t> з попередніми періодами.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обгрунтування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висновку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заробітною</a:t>
            </a:r>
            <a:r>
              <a:rPr lang="ru-RU" dirty="0">
                <a:latin typeface="Century Schoolbook" panose="02040604050505020304" pitchFamily="18" charset="0"/>
              </a:rPr>
              <a:t> платою </a:t>
            </a:r>
            <a:r>
              <a:rPr lang="ru-RU" dirty="0" err="1">
                <a:latin typeface="Century Schoolbook" panose="02040604050505020304" pitchFamily="18" charset="0"/>
              </a:rPr>
              <a:t>відтворювальних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функцій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заробітна</a:t>
            </a:r>
            <a:r>
              <a:rPr lang="ru-RU" dirty="0">
                <a:latin typeface="Century Schoolbook" panose="02040604050505020304" pitchFamily="18" charset="0"/>
              </a:rPr>
              <a:t> плата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в грошовому </a:t>
            </a:r>
            <a:r>
              <a:rPr lang="ru-RU" dirty="0" err="1">
                <a:latin typeface="Century Schoolbook" panose="02040604050505020304" pitchFamily="18" charset="0"/>
              </a:rPr>
              <a:t>вимірі</a:t>
            </a:r>
            <a:r>
              <a:rPr lang="ru-RU" dirty="0">
                <a:latin typeface="Century Schoolbook" panose="02040604050505020304" pitchFamily="18" charset="0"/>
              </a:rPr>
              <a:t>, а й системою </a:t>
            </a:r>
            <a:r>
              <a:rPr lang="ru-RU" dirty="0" err="1">
                <a:latin typeface="Century Schoolbook" panose="02040604050505020304" pitchFamily="18" charset="0"/>
              </a:rPr>
              <a:t>відносних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: у </a:t>
            </a:r>
            <a:r>
              <a:rPr lang="ru-RU" dirty="0" err="1">
                <a:latin typeface="Century Schoolbook" panose="02040604050505020304" pitchFamily="18" charset="0"/>
              </a:rPr>
              <a:t>коефіцієнті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перевищення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встановленого</a:t>
            </a:r>
            <a:r>
              <a:rPr lang="ru-RU" dirty="0">
                <a:latin typeface="Century Schoolbook" panose="02040604050505020304" pitchFamily="18" charset="0"/>
              </a:rPr>
              <a:t> державою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мінімальної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платні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прожиткового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мінімуму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неоподаткованого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мініму</a:t>
            </a:r>
            <a:r>
              <a:rPr lang="uk-UA" dirty="0">
                <a:latin typeface="Century Schoolbook" panose="02040604050505020304" pitchFamily="18" charset="0"/>
              </a:rPr>
              <a:t>му заробітної плати.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реальна </a:t>
            </a:r>
            <a:r>
              <a:rPr lang="ru-RU" dirty="0" err="1">
                <a:latin typeface="Century Schoolbook" panose="02040604050505020304" pitchFamily="18" charset="0"/>
              </a:rPr>
              <a:t>заробітна</a:t>
            </a:r>
            <a:r>
              <a:rPr lang="ru-RU" dirty="0">
                <a:latin typeface="Century Schoolbook" panose="02040604050505020304" pitchFamily="18" charset="0"/>
              </a:rPr>
              <a:t> плата (шляхом </a:t>
            </a:r>
            <a:r>
              <a:rPr lang="ru-RU" dirty="0" err="1">
                <a:latin typeface="Century Schoolbook" panose="02040604050505020304" pitchFamily="18" charset="0"/>
              </a:rPr>
              <a:t>коригування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фактичної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середньої</a:t>
            </a:r>
            <a:r>
              <a:rPr lang="ru-RU" dirty="0">
                <a:latin typeface="Century Schoolbook" panose="02040604050505020304" pitchFamily="18" charset="0"/>
              </a:rPr>
              <a:t> плати на </a:t>
            </a:r>
            <a:r>
              <a:rPr lang="ru-RU" dirty="0" err="1">
                <a:latin typeface="Century Schoolbook" panose="02040604050505020304" pitchFamily="18" charset="0"/>
              </a:rPr>
              <a:t>індекс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послуги</a:t>
            </a:r>
            <a:r>
              <a:rPr lang="ru-RU" dirty="0">
                <a:latin typeface="Century Schoolbook" panose="02040604050505020304" pitchFamily="18" charset="0"/>
              </a:rPr>
              <a:t>) та </a:t>
            </a:r>
            <a:r>
              <a:rPr lang="ru-RU" dirty="0" err="1">
                <a:latin typeface="Century Schoolbook" panose="02040604050505020304" pitchFamily="18" charset="0"/>
              </a:rPr>
              <a:t>аналізується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Такі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методичні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підходи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об'єктивний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висновок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динаміки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провести </a:t>
            </a:r>
            <a:r>
              <a:rPr lang="ru-RU" dirty="0" err="1">
                <a:latin typeface="Century Schoolbook" panose="02040604050505020304" pitchFamily="18" charset="0"/>
              </a:rPr>
              <a:t>порівняння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склався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даному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, з </a:t>
            </a:r>
            <a:r>
              <a:rPr lang="ru-RU" dirty="0" err="1">
                <a:latin typeface="Century Schoolbook" panose="02040604050505020304" pitchFamily="18" charset="0"/>
              </a:rPr>
              <a:t>середньогалузевим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 та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підприсмствах</a:t>
            </a:r>
            <a:r>
              <a:rPr lang="ru-RU" dirty="0">
                <a:latin typeface="Century Schoolbook" panose="02040604050505020304" pitchFamily="18" charset="0"/>
              </a:rPr>
              <a:t>-аналогах. </a:t>
            </a:r>
            <a:r>
              <a:rPr lang="ru-RU" dirty="0" err="1">
                <a:latin typeface="Century Schoolbook" panose="02040604050505020304" pitchFamily="18" charset="0"/>
              </a:rPr>
              <a:t>Таке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порівняння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достатність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персоналу для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стабільності</a:t>
            </a:r>
            <a:r>
              <a:rPr lang="ru-RU" dirty="0">
                <a:latin typeface="Century Schoolbook" panose="02040604050505020304" pitchFamily="18" charset="0"/>
              </a:rPr>
              <a:t> трудового </a:t>
            </a:r>
            <a:r>
              <a:rPr lang="ru-RU" dirty="0" err="1">
                <a:latin typeface="Century Schoolbook" panose="02040604050505020304" pitchFamily="18" charset="0"/>
              </a:rPr>
              <a:t>колективу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економічних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інтересів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2595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7DB78BE-F5B3-471F-B26C-D67E990C026A}"/>
              </a:ext>
            </a:extLst>
          </p:cNvPr>
          <p:cNvSpPr/>
          <p:nvPr/>
        </p:nvSpPr>
        <p:spPr>
          <a:xfrm>
            <a:off x="894304" y="843677"/>
            <a:ext cx="89731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</a:rPr>
              <a:t>Аналіз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факторів</a:t>
            </a:r>
            <a:r>
              <a:rPr lang="ru-RU" dirty="0">
                <a:latin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</a:rPr>
              <a:t>що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обумовили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зміну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обсягу</a:t>
            </a:r>
            <a:r>
              <a:rPr lang="ru-RU" dirty="0">
                <a:latin typeface="Arial" panose="020B0604020202020204" pitchFamily="34" charset="0"/>
              </a:rPr>
              <a:t> фонду </a:t>
            </a:r>
            <a:r>
              <a:rPr lang="uk-UA" dirty="0">
                <a:latin typeface="Arial" panose="020B0604020202020204" pitchFamily="34" charset="0"/>
              </a:rPr>
              <a:t>оплати праці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динаміки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доповнити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визначенням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кількісного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обумовили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</a:t>
            </a:r>
            <a:r>
              <a:rPr lang="uk-UA" dirty="0">
                <a:latin typeface="Century Schoolbook" panose="02040604050505020304" pitchFamily="18" charset="0"/>
              </a:rPr>
              <a:t>ну його розміру.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Найважливішими</a:t>
            </a:r>
            <a:r>
              <a:rPr lang="ru-RU" dirty="0">
                <a:latin typeface="Century Schoolbook" panose="02040604050505020304" pitchFamily="18" charset="0"/>
              </a:rPr>
              <a:t> факторами, </a:t>
            </a:r>
            <a:r>
              <a:rPr lang="ru-RU" dirty="0" err="1">
                <a:latin typeface="Century Schoolbook" panose="02040604050505020304" pitchFamily="18" charset="0"/>
              </a:rPr>
              <a:t>вплив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кількісно</a:t>
            </a:r>
            <a:r>
              <a:rPr lang="ru-RU" dirty="0">
                <a:latin typeface="Century Schoolbook" panose="02040604050505020304" pitchFamily="18" charset="0"/>
              </a:rPr>
              <a:t>, є: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1. </a:t>
            </a:r>
            <a:r>
              <a:rPr lang="ru-RU" dirty="0" err="1">
                <a:latin typeface="Century Schoolbook" panose="02040604050505020304" pitchFamily="18" charset="0"/>
              </a:rPr>
              <a:t>Зміна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Зміна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3.Зміна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плати (в </a:t>
            </a:r>
            <a:r>
              <a:rPr lang="ru-RU" dirty="0" err="1">
                <a:latin typeface="Century Schoolbook" panose="02040604050505020304" pitchFamily="18" charset="0"/>
              </a:rPr>
              <a:t>реальних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цінах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4. Інфляція.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5.Зміни в </a:t>
            </a:r>
            <a:r>
              <a:rPr lang="ru-RU" dirty="0" err="1">
                <a:latin typeface="Century Schoolbook" panose="02040604050505020304" pitchFamily="18" charset="0"/>
              </a:rPr>
              <a:t>складі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818808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40D46B-A6C1-4E19-9A39-ECC32C8F2EAD}"/>
              </a:ext>
            </a:extLst>
          </p:cNvPr>
          <p:cNvSpPr/>
          <p:nvPr/>
        </p:nvSpPr>
        <p:spPr>
          <a:xfrm>
            <a:off x="773723" y="753626"/>
            <a:ext cx="94856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</a:rPr>
              <a:t>Аналіз ефективності стимулювання персоналу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У </a:t>
            </a:r>
            <a:r>
              <a:rPr lang="ru-RU" dirty="0" err="1">
                <a:latin typeface="Century Schoolbook" panose="02040604050505020304" pitchFamily="18" charset="0"/>
              </a:rPr>
              <a:t>ході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персоналу,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наслідками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зусиль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персоналу,відповісти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запитання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принесли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рівні</a:t>
            </a:r>
            <a:r>
              <a:rPr lang="ru-RU" dirty="0">
                <a:latin typeface="Century Schoolbook" panose="02040604050505020304" pitchFamily="18" charset="0"/>
              </a:rPr>
              <a:t>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економічний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власників</a:t>
            </a:r>
            <a:r>
              <a:rPr lang="ru-RU" dirty="0">
                <a:latin typeface="Century Schoolbook" panose="02040604050505020304" pitchFamily="18" charset="0"/>
              </a:rPr>
              <a:t>?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прийнято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визначати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порівнювати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динаміці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таких </a:t>
            </a:r>
            <a:r>
              <a:rPr lang="ru-RU" dirty="0" err="1">
                <a:latin typeface="Century Schoolbook" panose="02040604050505020304" pitchFamily="18" charset="0"/>
              </a:rPr>
              <a:t>аналітичних</a:t>
            </a:r>
            <a:r>
              <a:rPr lang="uk-UA" dirty="0">
                <a:latin typeface="Century Schoolbook" panose="02040604050505020304" pitchFamily="18" charset="0"/>
              </a:rPr>
              <a:t>показників.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1. </a:t>
            </a:r>
            <a:r>
              <a:rPr lang="ru-RU" dirty="0" err="1">
                <a:latin typeface="Century Schoolbook" panose="02040604050505020304" pitchFamily="18" charset="0"/>
              </a:rPr>
              <a:t>Коефіцієнт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темпами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</a:t>
            </a:r>
            <a:r>
              <a:rPr lang="uk-UA" dirty="0" err="1">
                <a:latin typeface="Century Schoolbook" panose="02040604050505020304" pitchFamily="18" charset="0"/>
              </a:rPr>
              <a:t>ності</a:t>
            </a:r>
            <a:r>
              <a:rPr lang="uk-UA" dirty="0">
                <a:latin typeface="Century Schoolbook" panose="02040604050505020304" pitchFamily="18" charset="0"/>
              </a:rPr>
              <a:t> праці та рівнем середньої заробітної плати або коефіцієнт спів</a:t>
            </a:r>
            <a:r>
              <a:rPr lang="ru-RU" dirty="0" err="1">
                <a:latin typeface="Century Schoolbook" panose="02040604050505020304" pitchFamily="18" charset="0"/>
              </a:rPr>
              <a:t>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темпом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товарообо</a:t>
            </a:r>
            <a:r>
              <a:rPr lang="uk-UA" dirty="0">
                <a:latin typeface="Century Schoolbook" panose="02040604050505020304" pitchFamily="18" charset="0"/>
              </a:rPr>
              <a:t>ротом.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Коефіцієнт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темпом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та доходами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3. </a:t>
            </a:r>
            <a:r>
              <a:rPr lang="ru-RU" dirty="0" err="1">
                <a:latin typeface="Century Schoolbook" panose="02040604050505020304" pitchFamily="18" charset="0"/>
              </a:rPr>
              <a:t>Коефіцієнт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темпом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прибутком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4. </a:t>
            </a:r>
            <a:r>
              <a:rPr lang="ru-RU" dirty="0" err="1">
                <a:latin typeface="Century Schoolbook" panose="02040604050505020304" pitchFamily="18" charset="0"/>
              </a:rPr>
              <a:t>Коефіцієнт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темпом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ринковою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вартістю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акцій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Діагностика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коефіцієнтів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персоналу наведена у таблиці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16601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315CCD-A449-4D19-8073-51030362D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482360"/>
            <a:ext cx="8245480" cy="589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814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4CF3A0-7566-425F-ACF9-FF9F90BAD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69" y="351881"/>
            <a:ext cx="7765698" cy="12942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BB1C7A-287F-40B4-92BF-93BA17CB7F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69" y="1646165"/>
            <a:ext cx="7765698" cy="326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513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D3094DC-8A82-4F5D-BB9B-2AF5531100B0}"/>
              </a:ext>
            </a:extLst>
          </p:cNvPr>
          <p:cNvSpPr/>
          <p:nvPr/>
        </p:nvSpPr>
        <p:spPr>
          <a:xfrm>
            <a:off x="612950" y="653378"/>
            <a:ext cx="93550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Arial" panose="020B0604020202020204" pitchFamily="34" charset="0"/>
              </a:rPr>
              <a:t>Аналіз фінансових можливостей підприємства </a:t>
            </a:r>
            <a:r>
              <a:rPr lang="ru-RU" dirty="0">
                <a:latin typeface="Arial" panose="020B0604020202020204" pitchFamily="34" charset="0"/>
              </a:rPr>
              <a:t>з </a:t>
            </a:r>
            <a:r>
              <a:rPr lang="ru-RU" dirty="0" err="1">
                <a:latin typeface="Arial" panose="020B0604020202020204" pitchFamily="34" charset="0"/>
              </a:rPr>
              <a:t>формування</a:t>
            </a:r>
            <a:r>
              <a:rPr lang="ru-RU" dirty="0">
                <a:latin typeface="Arial" panose="020B0604020202020204" pitchFamily="34" charset="0"/>
              </a:rPr>
              <a:t> фонду оплати </a:t>
            </a:r>
            <a:r>
              <a:rPr lang="ru-RU" dirty="0" err="1">
                <a:latin typeface="Arial" panose="020B0604020202020204" pitchFamily="34" charset="0"/>
              </a:rPr>
              <a:t>праці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Завершуючи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uk-UA" dirty="0">
                <a:latin typeface="Century Schoolbook" panose="02040604050505020304" pitchFamily="18" charset="0"/>
              </a:rPr>
              <a:t>праці, необхідно проаналізувати фінансові можливості підприємства з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, а при </a:t>
            </a:r>
            <a:r>
              <a:rPr lang="ru-RU" dirty="0" err="1">
                <a:latin typeface="Century Schoolbook" panose="02040604050505020304" pitchFamily="18" charset="0"/>
              </a:rPr>
              <a:t>необхідності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збільшення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</a:t>
            </a:r>
            <a:r>
              <a:rPr lang="uk-UA" dirty="0">
                <a:latin typeface="Century Schoolbook" panose="02040604050505020304" pitchFamily="18" charset="0"/>
              </a:rPr>
              <a:t>го розмірів.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аналітичного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висновку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питання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розрахувати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проаналізувати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динаміці</a:t>
            </a:r>
            <a:r>
              <a:rPr lang="ru-RU" dirty="0">
                <a:latin typeface="Century Schoolbook" panose="02040604050505020304" pitchFamily="18" charset="0"/>
              </a:rPr>
              <a:t> систему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1. Темп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Частку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складі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підприємства (</a:t>
            </a:r>
            <a:r>
              <a:rPr lang="uk-UA" dirty="0" err="1">
                <a:latin typeface="Century Schoolbook" panose="02040604050505020304" pitchFamily="18" charset="0"/>
              </a:rPr>
              <a:t>зарплатомісткість</a:t>
            </a:r>
            <a:r>
              <a:rPr lang="uk-UA" dirty="0">
                <a:latin typeface="Century Schoolbook" panose="02040604050505020304" pitchFamily="18" charset="0"/>
              </a:rPr>
              <a:t> доходів).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3. </a:t>
            </a:r>
            <a:r>
              <a:rPr lang="ru-RU" dirty="0" err="1">
                <a:latin typeface="Century Schoolbook" panose="02040604050505020304" pitchFamily="18" charset="0"/>
              </a:rPr>
              <a:t>Частку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персоналу,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займається</a:t>
            </a:r>
            <a:r>
              <a:rPr lang="ru-RU" dirty="0">
                <a:latin typeface="Century Schoolbook" panose="02040604050505020304" pitchFamily="18" charset="0"/>
              </a:rPr>
              <a:t> основ</a:t>
            </a:r>
            <a:r>
              <a:rPr lang="uk-UA" dirty="0" err="1">
                <a:latin typeface="Century Schoolbook" panose="02040604050505020304" pitchFamily="18" charset="0"/>
              </a:rPr>
              <a:t>ною</a:t>
            </a:r>
            <a:r>
              <a:rPr lang="uk-UA" dirty="0">
                <a:latin typeface="Century Schoolbook" panose="02040604050505020304" pitchFamily="18" charset="0"/>
              </a:rPr>
              <a:t> діяльністю, пов'язаною з закупівлею, зберіганням та реалізацією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в </a:t>
            </a:r>
            <a:r>
              <a:rPr lang="ru-RU" dirty="0" err="1">
                <a:latin typeface="Century Schoolbook" panose="02040604050505020304" pitchFamily="18" charset="0"/>
              </a:rPr>
              <a:t>обсязі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</a:t>
            </a:r>
            <a:r>
              <a:rPr lang="uk-UA" dirty="0" err="1">
                <a:latin typeface="Century Schoolbook" panose="02040604050505020304" pitchFamily="18" charset="0"/>
              </a:rPr>
              <a:t>яльності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4. </a:t>
            </a:r>
            <a:r>
              <a:rPr lang="ru-RU" dirty="0" err="1">
                <a:latin typeface="Century Schoolbook" panose="02040604050505020304" pitchFamily="18" charset="0"/>
              </a:rPr>
              <a:t>Частку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складі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валових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</a:t>
            </a:r>
            <a:r>
              <a:rPr lang="uk-UA" dirty="0" err="1">
                <a:latin typeface="Century Schoolbook" panose="02040604050505020304" pitchFamily="18" charset="0"/>
              </a:rPr>
              <a:t>вельного</a:t>
            </a:r>
            <a:r>
              <a:rPr lang="uk-UA" dirty="0">
                <a:latin typeface="Century Schoolbook" panose="02040604050505020304" pitchFamily="18" charset="0"/>
              </a:rPr>
              <a:t> підприємства (</a:t>
            </a:r>
            <a:r>
              <a:rPr lang="uk-UA" dirty="0" err="1">
                <a:latin typeface="Century Schoolbook" panose="02040604050505020304" pitchFamily="18" charset="0"/>
              </a:rPr>
              <a:t>зарплатомісткість</a:t>
            </a:r>
            <a:r>
              <a:rPr lang="uk-UA" dirty="0">
                <a:latin typeface="Century Schoolbook" panose="02040604050505020304" pitchFamily="18" charset="0"/>
              </a:rPr>
              <a:t> витрат).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5. </a:t>
            </a:r>
            <a:r>
              <a:rPr lang="ru-RU" dirty="0" err="1">
                <a:latin typeface="Century Schoolbook" panose="02040604050505020304" pitchFamily="18" charset="0"/>
              </a:rPr>
              <a:t>Частку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матеріальне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заохочення</a:t>
            </a:r>
            <a:r>
              <a:rPr lang="ru-RU" dirty="0">
                <a:latin typeface="Century Schoolbook" panose="02040604050505020304" pitchFamily="18" charset="0"/>
              </a:rPr>
              <a:t> персоналу в </a:t>
            </a:r>
            <a:r>
              <a:rPr lang="ru-RU" dirty="0" err="1">
                <a:latin typeface="Century Schoolbook" panose="02040604050505020304" pitchFamily="18" charset="0"/>
              </a:rPr>
              <a:t>складі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чистого прибутку підприємства.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діагностики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розрахованих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динаміки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інформацію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наведену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таблиці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77271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FF0FE1-F3AD-45B5-9DDF-D4EB7EEA9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81" y="748446"/>
            <a:ext cx="8543438" cy="536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352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1318FE-B59A-4CDA-BC4B-D7E59AD26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53" y="25986"/>
            <a:ext cx="7204668" cy="683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8404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10E18F-762F-46DC-92DF-3086CA26525A}"/>
              </a:ext>
            </a:extLst>
          </p:cNvPr>
          <p:cNvSpPr/>
          <p:nvPr/>
        </p:nvSpPr>
        <p:spPr>
          <a:xfrm>
            <a:off x="1286189" y="2828835"/>
            <a:ext cx="8068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Описана </a:t>
            </a:r>
            <a:r>
              <a:rPr lang="ru-RU" dirty="0" err="1">
                <a:latin typeface="Century Schoolbook" panose="02040604050505020304" pitchFamily="18" charset="0"/>
              </a:rPr>
              <a:t>послідовність</a:t>
            </a:r>
            <a:r>
              <a:rPr lang="ru-RU" dirty="0">
                <a:latin typeface="Century Schoolbook" panose="02040604050505020304" pitchFamily="18" charset="0"/>
              </a:rPr>
              <a:t> та методика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розробляти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обгрунтовані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удосконалення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8766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C35F2D-9C1A-4F30-81F7-FF70EC668ACA}"/>
              </a:ext>
            </a:extLst>
          </p:cNvPr>
          <p:cNvSpPr/>
          <p:nvPr/>
        </p:nvSpPr>
        <p:spPr>
          <a:xfrm>
            <a:off x="944545" y="1644808"/>
            <a:ext cx="872196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entury Schoolbook" panose="02040604050505020304" pitchFamily="18" charset="0"/>
              </a:rPr>
              <a:t>Регулювання оплати праці найманих робітників усіх видів підприємств здійснюється на основі системи тарифних угод, котрі укладаються на рівні: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національному - </a:t>
            </a:r>
            <a:r>
              <a:rPr lang="ru-RU" dirty="0">
                <a:latin typeface="Century Schoolbook" panose="02040604050505020304" pitchFamily="18" charset="0"/>
              </a:rPr>
              <a:t>ГЕНЕРАЛЬНА УГОДА про </a:t>
            </a:r>
            <a:r>
              <a:rPr lang="ru-RU" dirty="0" err="1">
                <a:latin typeface="Century Schoolbook" panose="02040604050505020304" pitchFamily="18" charset="0"/>
              </a:rPr>
              <a:t>регулювання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принципів</a:t>
            </a:r>
            <a:r>
              <a:rPr lang="ru-RU" dirty="0">
                <a:latin typeface="Century Schoolbook" panose="02040604050505020304" pitchFamily="18" charset="0"/>
              </a:rPr>
              <a:t> і норм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соціально-економічної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трудових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відносин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Україні</a:t>
            </a:r>
            <a:r>
              <a:rPr lang="ru-RU" dirty="0">
                <a:latin typeface="Century Schoolbook" panose="02040604050505020304" pitchFamily="18" charset="0"/>
              </a:rPr>
              <a:t> на 2019—2021 роки </a:t>
            </a:r>
            <a:r>
              <a:rPr lang="en-US" dirty="0">
                <a:latin typeface="Century Schoolbook" panose="02040604050505020304" pitchFamily="18" charset="0"/>
              </a:rPr>
              <a:t>https://fpsu.org.ua/images/images/2019/June/260619/%D0%93%D0%A3_2019-2021.pdf</a:t>
            </a:r>
            <a:r>
              <a:rPr lang="uk-UA" dirty="0">
                <a:latin typeface="Century Schoolbook" panose="02040604050505020304" pitchFamily="18" charset="0"/>
              </a:rPr>
              <a:t>;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галузевому - галузева тарифна угода;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підприємства - тарифна угода як складова частина колективного договору.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Тарифна угода - це договір про оплату праці та соціальні гарантії між підприємством і найманими робітниками (в особі їх професійних союзів та комітетів) та власниками підприємств за участю органів державної виконавчої влади. Тарифні угоди укладаються послідовно, починаючи з Генеральної, вони обов'язкові для виконування на всіх нижчих рівнях. Основні питання тарифної угоди кожного рівня зображено в таблиці</a:t>
            </a:r>
          </a:p>
        </p:txBody>
      </p:sp>
    </p:spTree>
    <p:extLst>
      <p:ext uri="{BB962C8B-B14F-4D97-AF65-F5344CB8AC3E}">
        <p14:creationId xmlns:p14="http://schemas.microsoft.com/office/powerpoint/2010/main" val="7046856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801CC9-3B9C-4E74-9CDD-2C987B8E4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253" y="1758461"/>
            <a:ext cx="8596668" cy="24116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>
                <a:latin typeface="Century Schoolbook" panose="02040604050505020304" pitchFamily="18" charset="0"/>
              </a:rPr>
              <a:t>6. ПЛАН З ПРАЦІ ТОРГОВЕЛЬНОГО ПІДПРИЄМСТВА ТА МЕТОДИКА ЙОГО СКЛАДАННЯ</a:t>
            </a:r>
          </a:p>
          <a:p>
            <a:pPr marL="0" indent="0">
              <a:buNone/>
            </a:pPr>
            <a:r>
              <a:rPr lang="ru-RU" i="1" dirty="0">
                <a:latin typeface="Century Schoolbook" panose="02040604050505020304" pitchFamily="18" charset="0"/>
              </a:rPr>
              <a:t>План з </a:t>
            </a:r>
            <a:r>
              <a:rPr lang="ru-RU" i="1" dirty="0" err="1">
                <a:latin typeface="Century Schoolbook" panose="02040604050505020304" pitchFamily="18" charset="0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невід'ємною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частиною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плану </a:t>
            </a:r>
            <a:r>
              <a:rPr lang="ru-RU" dirty="0" err="1">
                <a:latin typeface="Century Schoolbook" panose="02040604050505020304" pitchFamily="18" charset="0"/>
              </a:rPr>
              <a:t>господарсько-фінансової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Century Schoolbook" panose="02040604050505020304" pitchFamily="18" charset="0"/>
              </a:rPr>
              <a:t>Метою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та складу</a:t>
            </a:r>
          </a:p>
          <a:p>
            <a:pPr marL="0" indent="0">
              <a:buNone/>
            </a:pPr>
            <a:r>
              <a:rPr lang="ru-RU" dirty="0">
                <a:latin typeface="Century Schoolbook" panose="02040604050505020304" pitchFamily="18" charset="0"/>
              </a:rPr>
              <a:t>персоналу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стимулюван</a:t>
            </a:r>
            <a:r>
              <a:rPr lang="uk-UA" dirty="0">
                <a:latin typeface="Century Schoolbook" panose="02040604050505020304" pitchFamily="18" charset="0"/>
              </a:rPr>
              <a:t>ня праці.</a:t>
            </a:r>
          </a:p>
        </p:txBody>
      </p:sp>
    </p:spTree>
    <p:extLst>
      <p:ext uri="{BB962C8B-B14F-4D97-AF65-F5344CB8AC3E}">
        <p14:creationId xmlns:p14="http://schemas.microsoft.com/office/powerpoint/2010/main" val="32752372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569DF3-DFB8-4F4F-9FEE-775D0C46E94F}"/>
              </a:ext>
            </a:extLst>
          </p:cNvPr>
          <p:cNvSpPr/>
          <p:nvPr/>
        </p:nvSpPr>
        <p:spPr>
          <a:xfrm>
            <a:off x="1979525" y="0"/>
            <a:ext cx="7254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Загальна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логіка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послідовність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плану з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053B43-F4BE-42DE-B94D-C5AA8C1C4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525" y="458399"/>
            <a:ext cx="6420896" cy="639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457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93FD47-599F-45C5-83C9-CD4B7DE2434F}"/>
              </a:ext>
            </a:extLst>
          </p:cNvPr>
          <p:cNvSpPr/>
          <p:nvPr/>
        </p:nvSpPr>
        <p:spPr>
          <a:xfrm>
            <a:off x="622998" y="1671437"/>
            <a:ext cx="904351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</a:rPr>
              <a:t>Планування чисельності персоналу торговельного підприємства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здійснюватися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трьома</a:t>
            </a:r>
            <a:r>
              <a:rPr lang="ru-RU" dirty="0">
                <a:latin typeface="Century Schoolbook" panose="02040604050505020304" pitchFamily="18" charset="0"/>
              </a:rPr>
              <a:t> ме</a:t>
            </a:r>
            <a:r>
              <a:rPr lang="uk-UA" dirty="0" err="1">
                <a:latin typeface="Century Schoolbook" panose="02040604050505020304" pitchFamily="18" charset="0"/>
              </a:rPr>
              <a:t>тодами</a:t>
            </a:r>
            <a:r>
              <a:rPr lang="uk-UA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- </a:t>
            </a:r>
            <a:r>
              <a:rPr lang="ru-RU" i="1" dirty="0" err="1">
                <a:latin typeface="Century Schoolbook" panose="02040604050505020304" pitchFamily="18" charset="0"/>
              </a:rPr>
              <a:t>нормативним</a:t>
            </a:r>
            <a:r>
              <a:rPr lang="ru-RU" i="1" dirty="0">
                <a:latin typeface="Century Schoolbook" panose="02040604050505020304" pitchFamily="18" charset="0"/>
              </a:rPr>
              <a:t> методом </a:t>
            </a:r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норм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операцій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- методом </a:t>
            </a:r>
            <a:r>
              <a:rPr lang="ru-RU" i="1" dirty="0" err="1">
                <a:latin typeface="Century Schoolbook" panose="02040604050505020304" pitchFamily="18" charset="0"/>
              </a:rPr>
              <a:t>техніко-економічних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планового балансу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часу;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- </a:t>
            </a:r>
            <a:r>
              <a:rPr lang="ru-RU" i="1" dirty="0" err="1">
                <a:latin typeface="Century Schoolbook" panose="02040604050505020304" pitchFamily="18" charset="0"/>
              </a:rPr>
              <a:t>факторно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аналітичним</a:t>
            </a:r>
            <a:r>
              <a:rPr lang="ru-RU" i="1" dirty="0">
                <a:latin typeface="Century Schoolbook" panose="02040604050505020304" pitchFamily="18" charset="0"/>
              </a:rPr>
              <a:t> методом </a:t>
            </a:r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фактичного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часу й </a:t>
            </a:r>
            <a:r>
              <a:rPr lang="ru-RU" dirty="0" err="1">
                <a:latin typeface="Century Schoolbook" panose="02040604050505020304" pitchFamily="18" charset="0"/>
              </a:rPr>
              <a:t>динаміки</a:t>
            </a:r>
            <a:r>
              <a:rPr lang="ru-RU" dirty="0">
                <a:latin typeface="Century Schoolbook" panose="02040604050505020304" pitchFamily="18" charset="0"/>
              </a:rPr>
              <a:t> персоналу та </a:t>
            </a:r>
            <a:r>
              <a:rPr lang="ru-RU" dirty="0" err="1">
                <a:latin typeface="Century Schoolbook" panose="02040604050505020304" pitchFamily="18" charset="0"/>
              </a:rPr>
              <a:t>пошуку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скорочення наявної чисельності персоналу.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62613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69EC72-7162-4095-B50E-9D92314F135B}"/>
              </a:ext>
            </a:extLst>
          </p:cNvPr>
          <p:cNvSpPr/>
          <p:nvPr/>
        </p:nvSpPr>
        <p:spPr>
          <a:xfrm>
            <a:off x="984739" y="1166842"/>
            <a:ext cx="8902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</a:rPr>
              <a:t>Формування (коригування) чисельності персоналу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Розроблений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штатний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розклад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порівнюється</a:t>
            </a:r>
            <a:r>
              <a:rPr lang="ru-RU" dirty="0">
                <a:latin typeface="Century Schoolbook" panose="02040604050505020304" pitchFamily="18" charset="0"/>
              </a:rPr>
              <a:t> з фактичною </a:t>
            </a:r>
            <a:r>
              <a:rPr lang="ru-RU" dirty="0" err="1">
                <a:latin typeface="Century Schoolbook" panose="02040604050505020304" pitchFamily="18" charset="0"/>
              </a:rPr>
              <a:t>наявні</a:t>
            </a:r>
            <a:r>
              <a:rPr lang="uk-UA" dirty="0" err="1">
                <a:latin typeface="Century Schoolbook" panose="02040604050505020304" pitchFamily="18" charset="0"/>
              </a:rPr>
              <a:t>стю</a:t>
            </a:r>
            <a:r>
              <a:rPr lang="uk-UA" dirty="0">
                <a:latin typeface="Century Schoolbook" panose="02040604050505020304" pitchFamily="18" charset="0"/>
              </a:rPr>
              <a:t> працівників відповідних професій, посад та рівнів кваліфікації.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порівняння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вказує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</a:rPr>
              <a:t>додаткову</a:t>
            </a:r>
            <a:r>
              <a:rPr lang="ru-RU" i="1" dirty="0">
                <a:latin typeface="Century Schoolbook" panose="02040604050505020304" pitchFamily="18" charset="0"/>
              </a:rPr>
              <a:t> потребу в </a:t>
            </a:r>
            <a:r>
              <a:rPr lang="ru-RU" i="1" dirty="0" err="1">
                <a:latin typeface="Century Schoolbook" panose="02040604050505020304" pitchFamily="18" charset="0"/>
              </a:rPr>
              <a:t>персоналі</a:t>
            </a:r>
            <a:r>
              <a:rPr lang="ru-RU" dirty="0">
                <a:latin typeface="Century Schoolbook" panose="02040604050505020304" pitchFamily="18" charset="0"/>
              </a:rPr>
              <a:t>, то </a:t>
            </a:r>
            <a:r>
              <a:rPr lang="ru-RU" dirty="0" err="1">
                <a:latin typeface="Century Schoolbook" panose="02040604050505020304" pitchFamily="18" charset="0"/>
              </a:rPr>
              <a:t>розпочинають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програми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притягнення</a:t>
            </a:r>
            <a:r>
              <a:rPr lang="ru-RU" dirty="0">
                <a:latin typeface="Century Schoolbook" panose="02040604050505020304" pitchFamily="18" charset="0"/>
              </a:rPr>
              <a:t> персоналу. У </a:t>
            </a:r>
            <a:r>
              <a:rPr lang="ru-RU" dirty="0" err="1">
                <a:latin typeface="Century Schoolbook" panose="02040604050505020304" pitchFamily="18" charset="0"/>
              </a:rPr>
              <a:t>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організаційні</a:t>
            </a:r>
            <a:r>
              <a:rPr lang="ru-RU" dirty="0">
                <a:latin typeface="Century Schoolbook" panose="02040604050505020304" pitchFamily="18" charset="0"/>
              </a:rPr>
              <a:t> заходи для добору </a:t>
            </a:r>
            <a:r>
              <a:rPr lang="ru-RU" dirty="0" err="1">
                <a:latin typeface="Century Schoolbook" panose="02040604050505020304" pitchFamily="18" charset="0"/>
              </a:rPr>
              <a:t>необхідних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 на ринку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підготовки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відповідних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учбових</a:t>
            </a:r>
            <a:r>
              <a:rPr lang="ru-RU" dirty="0">
                <a:latin typeface="Century Schoolbook" panose="02040604050505020304" pitchFamily="18" charset="0"/>
              </a:rPr>
              <a:t> закладах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безпо</a:t>
            </a:r>
            <a:r>
              <a:rPr lang="uk-UA" dirty="0">
                <a:latin typeface="Century Schoolbook" panose="02040604050505020304" pitchFamily="18" charset="0"/>
              </a:rPr>
              <a:t>середньо на виробництві, адаптації прийнятих робітників та інше.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потрібні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спеціальні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кошти</a:t>
            </a:r>
            <a:r>
              <a:rPr lang="ru-RU" dirty="0">
                <a:latin typeface="Century Schoolbook" panose="02040604050505020304" pitchFamily="18" charset="0"/>
              </a:rPr>
              <a:t>, то </a:t>
            </a:r>
            <a:r>
              <a:rPr lang="ru-RU" dirty="0" err="1">
                <a:latin typeface="Century Schoolbook" panose="02040604050505020304" pitchFamily="18" charset="0"/>
              </a:rPr>
              <a:t>окремо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розробляється</a:t>
            </a:r>
            <a:r>
              <a:rPr lang="ru-RU" dirty="0">
                <a:latin typeface="Century Schoolbook" panose="02040604050505020304" pitchFamily="18" charset="0"/>
              </a:rPr>
              <a:t> бюджет (план)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виділення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Додаткова</a:t>
            </a:r>
            <a:r>
              <a:rPr lang="ru-RU" dirty="0">
                <a:latin typeface="Century Schoolbook" panose="02040604050505020304" pitchFamily="18" charset="0"/>
              </a:rPr>
              <a:t> потреба в </a:t>
            </a:r>
            <a:r>
              <a:rPr lang="ru-RU" dirty="0" err="1">
                <a:latin typeface="Century Schoolbook" panose="02040604050505020304" pitchFamily="18" charset="0"/>
              </a:rPr>
              <a:t>персоналі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задоволена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рахунок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мобілізації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підвищення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були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враховані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рахунок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суміщення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професій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розширення</a:t>
            </a:r>
            <a:r>
              <a:rPr lang="ru-RU" dirty="0">
                <a:latin typeface="Century Schoolbook" panose="02040604050505020304" pitchFamily="18" charset="0"/>
              </a:rPr>
              <a:t> зон </a:t>
            </a:r>
            <a:r>
              <a:rPr lang="ru-RU" dirty="0" err="1">
                <a:latin typeface="Century Schoolbook" panose="02040604050505020304" pitchFamily="18" charset="0"/>
              </a:rPr>
              <a:t>обслуговування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вдаючись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збільшення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існують</a:t>
            </a:r>
            <a:r>
              <a:rPr lang="ru-RU" dirty="0">
                <a:latin typeface="Century Schoolbook" panose="02040604050505020304" pitchFamily="18" charset="0"/>
              </a:rPr>
              <a:t>, то вони </a:t>
            </a:r>
            <a:r>
              <a:rPr lang="ru-RU" dirty="0" err="1">
                <a:latin typeface="Century Schoolbook" panose="02040604050505020304" pitchFamily="18" charset="0"/>
              </a:rPr>
              <a:t>реалізуються</a:t>
            </a:r>
            <a:r>
              <a:rPr lang="ru-RU" dirty="0">
                <a:latin typeface="Century Schoolbook" panose="02040604050505020304" pitchFamily="18" charset="0"/>
              </a:rPr>
              <a:t> в першу </a:t>
            </a:r>
            <a:r>
              <a:rPr lang="ru-RU" dirty="0" err="1">
                <a:latin typeface="Century Schoolbook" panose="02040604050505020304" pitchFamily="18" charset="0"/>
              </a:rPr>
              <a:t>чергу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21493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D566A3-1A02-4981-8CFB-F40F54F64A0D}"/>
              </a:ext>
            </a:extLst>
          </p:cNvPr>
          <p:cNvSpPr/>
          <p:nvPr/>
        </p:nvSpPr>
        <p:spPr>
          <a:xfrm>
            <a:off x="813917" y="1366576"/>
            <a:ext cx="90435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чисельність</a:t>
            </a:r>
            <a:r>
              <a:rPr lang="ru-RU" dirty="0">
                <a:latin typeface="Century Schoolbook" panose="02040604050505020304" pitchFamily="18" charset="0"/>
              </a:rPr>
              <a:t> персоналу, </a:t>
            </a:r>
            <a:r>
              <a:rPr lang="ru-RU" dirty="0" err="1">
                <a:latin typeface="Century Schoolbook" panose="02040604050505020304" pitchFamily="18" charset="0"/>
              </a:rPr>
              <a:t>врахована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штатним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розкладом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менша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фактичний</a:t>
            </a:r>
            <a:r>
              <a:rPr lang="ru-RU" dirty="0">
                <a:latin typeface="Century Schoolbook" panose="02040604050505020304" pitchFamily="18" charset="0"/>
              </a:rPr>
              <a:t> персонал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i="1" dirty="0" err="1">
                <a:latin typeface="Century Schoolbook" panose="02040604050505020304" pitchFamily="18" charset="0"/>
              </a:rPr>
              <a:t>надлишок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персоналу), то </a:t>
            </a:r>
            <a:r>
              <a:rPr lang="ru-RU" dirty="0" err="1">
                <a:latin typeface="Century Schoolbook" panose="02040604050505020304" pitchFamily="18" charset="0"/>
              </a:rPr>
              <a:t>розробляють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програму</a:t>
            </a:r>
            <a:r>
              <a:rPr lang="ru-RU" dirty="0">
                <a:latin typeface="Century Schoolbook" panose="02040604050505020304" pitchFamily="18" charset="0"/>
              </a:rPr>
              <a:t> та бюджет </a:t>
            </a:r>
            <a:r>
              <a:rPr lang="ru-RU" dirty="0" err="1">
                <a:latin typeface="Century Schoolbook" panose="02040604050505020304" pitchFamily="18" charset="0"/>
              </a:rPr>
              <a:t>вивільнення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робітни</a:t>
            </a:r>
            <a:r>
              <a:rPr lang="uk-UA" dirty="0" err="1">
                <a:latin typeface="Century Schoolbook" panose="02040604050505020304" pitchFamily="18" charset="0"/>
              </a:rPr>
              <a:t>ків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Ліквідація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надлишку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досягнута</a:t>
            </a:r>
            <a:r>
              <a:rPr lang="ru-RU" dirty="0">
                <a:latin typeface="Century Schoolbook" panose="02040604050505020304" pitchFamily="18" charset="0"/>
              </a:rPr>
              <a:t> шляхом: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припинення</a:t>
            </a:r>
            <a:r>
              <a:rPr lang="ru-RU" dirty="0">
                <a:latin typeface="Century Schoolbook" panose="02040604050505020304" pitchFamily="18" charset="0"/>
              </a:rPr>
              <a:t> найму (</a:t>
            </a:r>
            <a:r>
              <a:rPr lang="ru-RU" dirty="0" err="1">
                <a:latin typeface="Century Schoolbook" panose="02040604050505020304" pitchFamily="18" charset="0"/>
              </a:rPr>
              <a:t>вакантні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місця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займаються</a:t>
            </a:r>
            <a:r>
              <a:rPr lang="ru-RU" dirty="0">
                <a:latin typeface="Century Schoolbook" panose="02040604050505020304" pitchFamily="18" charset="0"/>
              </a:rPr>
              <a:t>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розриву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непродовження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закінченню</a:t>
            </a:r>
            <a:r>
              <a:rPr lang="ru-RU" dirty="0">
                <a:latin typeface="Century Schoolbook" panose="02040604050505020304" pitchFamily="18" charset="0"/>
              </a:rPr>
              <a:t> строку </a:t>
            </a:r>
            <a:r>
              <a:rPr lang="ru-RU" dirty="0" err="1">
                <a:latin typeface="Century Schoolbook" panose="02040604050505020304" pitchFamily="18" charset="0"/>
              </a:rPr>
              <a:t>тимчасових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трудових угод;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припинення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сумісництва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професій</a:t>
            </a:r>
            <a:r>
              <a:rPr lang="ru-RU" dirty="0">
                <a:latin typeface="Century Schoolbook" panose="02040604050505020304" pitchFamily="18" charset="0"/>
              </a:rPr>
              <a:t> та посад;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дострокового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виходу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пенсію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передпенсійний</a:t>
            </a:r>
            <a:r>
              <a:rPr lang="ru-RU" dirty="0">
                <a:latin typeface="Century Schoolbook" panose="02040604050505020304" pitchFamily="18" charset="0"/>
              </a:rPr>
              <a:t> персонал);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заохочення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плинності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кадрів</a:t>
            </a:r>
            <a:r>
              <a:rPr lang="ru-RU" dirty="0">
                <a:latin typeface="Century Schoolbook" panose="02040604050505020304" pitchFamily="18" charset="0"/>
              </a:rPr>
              <a:t> шляхом </a:t>
            </a:r>
            <a:r>
              <a:rPr lang="ru-RU" dirty="0" err="1">
                <a:latin typeface="Century Schoolbook" panose="02040604050505020304" pitchFamily="18" charset="0"/>
              </a:rPr>
              <a:t>надання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допомоги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співро</a:t>
            </a:r>
            <a:r>
              <a:rPr lang="uk-UA" dirty="0">
                <a:latin typeface="Century Schoolbook" panose="02040604050505020304" pitchFamily="18" charset="0"/>
              </a:rPr>
              <a:t>бітникам у пошуках роботи;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- першочергового скорочення пенсіонерів, сумісників;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звільнення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робітників</a:t>
            </a:r>
            <a:r>
              <a:rPr lang="ru-RU" dirty="0">
                <a:latin typeface="Century Schoolbook" panose="02040604050505020304" pitchFamily="18" charset="0"/>
              </a:rPr>
              <a:t> (з </a:t>
            </a:r>
            <a:r>
              <a:rPr lang="ru-RU" dirty="0" err="1">
                <a:latin typeface="Century Schoolbook" panose="02040604050505020304" pitchFamily="18" charset="0"/>
              </a:rPr>
              <a:t>дотриманням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соціальних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гарантій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відносно</a:t>
            </a:r>
            <a:r>
              <a:rPr lang="ru-RU" dirty="0">
                <a:latin typeface="Century Schoolbook" panose="02040604050505020304" pitchFamily="18" charset="0"/>
              </a:rPr>
              <a:t> часу </a:t>
            </a:r>
            <a:r>
              <a:rPr lang="ru-RU" dirty="0" err="1">
                <a:latin typeface="Century Schoolbook" panose="02040604050505020304" pitchFamily="18" charset="0"/>
              </a:rPr>
              <a:t>сповіщення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звільнення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сплати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вихідної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допомоги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88605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70A8BB-6810-4CB6-A0DC-2959B9B4E4B3}"/>
              </a:ext>
            </a:extLst>
          </p:cNvPr>
          <p:cNvSpPr/>
          <p:nvPr/>
        </p:nvSpPr>
        <p:spPr>
          <a:xfrm>
            <a:off x="874208" y="1356528"/>
            <a:ext cx="89430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надлишок</a:t>
            </a:r>
            <a:r>
              <a:rPr lang="ru-RU" dirty="0">
                <a:latin typeface="Century Schoolbook" panose="02040604050505020304" pitchFamily="18" charset="0"/>
              </a:rPr>
              <a:t> персоналу носить </a:t>
            </a:r>
            <a:r>
              <a:rPr lang="ru-RU" dirty="0" err="1">
                <a:latin typeface="Century Schoolbook" panose="02040604050505020304" pitchFamily="18" charset="0"/>
              </a:rPr>
              <a:t>короткостроковий</a:t>
            </a:r>
            <a:r>
              <a:rPr lang="ru-RU" dirty="0">
                <a:latin typeface="Century Schoolbook" panose="02040604050505020304" pitchFamily="18" charset="0"/>
              </a:rPr>
              <a:t> характер, то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зберегти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тимчасовий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надлишок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досягнено</a:t>
            </a:r>
            <a:r>
              <a:rPr lang="ru-RU" dirty="0">
                <a:latin typeface="Century Schoolbook" panose="02040604050505020304" pitchFamily="18" charset="0"/>
              </a:rPr>
              <a:t> шляхом: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перенесення</a:t>
            </a:r>
            <a:r>
              <a:rPr lang="ru-RU" dirty="0">
                <a:latin typeface="Century Schoolbook" panose="02040604050505020304" pitchFamily="18" charset="0"/>
              </a:rPr>
              <a:t> часу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відпусток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скороченням</a:t>
            </a:r>
            <a:r>
              <a:rPr lang="ru-RU" dirty="0">
                <a:latin typeface="Century Schoolbook" panose="02040604050505020304" pitchFamily="18" charset="0"/>
              </a:rPr>
              <a:t> часу </a:t>
            </a:r>
            <a:r>
              <a:rPr lang="ru-RU" dirty="0" err="1">
                <a:latin typeface="Century Schoolbook" panose="02040604050505020304" pitchFamily="18" charset="0"/>
              </a:rPr>
              <a:t>понаднормової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вихідні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uk-UA" dirty="0">
                <a:latin typeface="Century Schoolbook" panose="02040604050505020304" pitchFamily="18" charset="0"/>
              </a:rPr>
              <a:t>святкові дні;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дозволу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неоплачуваних</a:t>
            </a:r>
            <a:r>
              <a:rPr lang="ru-RU" dirty="0">
                <a:latin typeface="Century Schoolbook" panose="02040604050505020304" pitchFamily="18" charset="0"/>
              </a:rPr>
              <a:t> неявок та </a:t>
            </a:r>
            <a:r>
              <a:rPr lang="ru-RU" dirty="0" err="1">
                <a:latin typeface="Century Schoolbook" panose="02040604050505020304" pitchFamily="18" charset="0"/>
              </a:rPr>
              <a:t>відпусток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дозволу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неповний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робочий</a:t>
            </a:r>
            <a:r>
              <a:rPr lang="ru-RU" dirty="0">
                <a:latin typeface="Century Schoolbook" panose="02040604050505020304" pitchFamily="18" charset="0"/>
              </a:rPr>
              <a:t> день (</a:t>
            </a:r>
            <a:r>
              <a:rPr lang="ru-RU" dirty="0" err="1">
                <a:latin typeface="Century Schoolbook" panose="02040604050505020304" pitchFamily="18" charset="0"/>
              </a:rPr>
              <a:t>тиждень</a:t>
            </a:r>
            <a:r>
              <a:rPr lang="ru-RU" dirty="0">
                <a:latin typeface="Century Schoolbook" panose="02040604050505020304" pitchFamily="18" charset="0"/>
              </a:rPr>
              <a:t>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введення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неповного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дня з </a:t>
            </a:r>
            <a:r>
              <a:rPr lang="ru-RU" dirty="0" err="1">
                <a:latin typeface="Century Schoolbook" panose="02040604050505020304" pitchFamily="18" charset="0"/>
              </a:rPr>
              <a:t>частковою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компенсацією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втрати заробітної плати.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Реалізація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заходів</a:t>
            </a:r>
            <a:r>
              <a:rPr lang="ru-RU" dirty="0">
                <a:latin typeface="Century Schoolbook" panose="02040604050505020304" pitchFamily="18" charset="0"/>
              </a:rPr>
              <a:t> особливо </a:t>
            </a:r>
            <a:r>
              <a:rPr lang="ru-RU" dirty="0" err="1">
                <a:latin typeface="Century Schoolbook" panose="02040604050505020304" pitchFamily="18" charset="0"/>
              </a:rPr>
              <a:t>ефективна</a:t>
            </a:r>
            <a:r>
              <a:rPr lang="ru-RU" dirty="0">
                <a:latin typeface="Century Schoolbook" panose="02040604050505020304" pitchFamily="18" charset="0"/>
              </a:rPr>
              <a:t> для тих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специфічні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вимоги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якості</a:t>
            </a:r>
            <a:r>
              <a:rPr lang="ru-RU" dirty="0">
                <a:latin typeface="Century Schoolbook" panose="02040604050505020304" pitchFamily="18" charset="0"/>
              </a:rPr>
              <a:t> персоналу за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квалі</a:t>
            </a:r>
            <a:r>
              <a:rPr lang="uk-UA" dirty="0" err="1">
                <a:latin typeface="Century Schoolbook" panose="02040604050505020304" pitchFamily="18" charset="0"/>
              </a:rPr>
              <a:t>фікації</a:t>
            </a:r>
            <a:r>
              <a:rPr lang="uk-UA" dirty="0">
                <a:latin typeface="Century Schoolbook" panose="02040604050505020304" pitchFamily="18" charset="0"/>
              </a:rPr>
              <a:t>, професійної майстерності, досвіду роботи.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50866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981D95-72DC-4AB3-AB92-D176DBE37013}"/>
              </a:ext>
            </a:extLst>
          </p:cNvPr>
          <p:cNvSpPr/>
          <p:nvPr/>
        </p:nvSpPr>
        <p:spPr>
          <a:xfrm>
            <a:off x="964641" y="1627389"/>
            <a:ext cx="8360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</a:rPr>
              <a:t>Планування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коштів</a:t>
            </a:r>
            <a:r>
              <a:rPr lang="ru-RU" dirty="0">
                <a:latin typeface="Arial" panose="020B0604020202020204" pitchFamily="34" charset="0"/>
              </a:rPr>
              <a:t> на оплату </a:t>
            </a:r>
            <a:r>
              <a:rPr lang="ru-RU" dirty="0" err="1">
                <a:latin typeface="Arial" panose="020B0604020202020204" pitchFamily="34" charset="0"/>
              </a:rPr>
              <a:t>праці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коштів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розробленого</a:t>
            </a:r>
            <a:r>
              <a:rPr lang="ru-RU" dirty="0">
                <a:latin typeface="Century Schoolbook" panose="02040604050505020304" pitchFamily="18" charset="0"/>
              </a:rPr>
              <a:t> штатного </a:t>
            </a:r>
            <a:r>
              <a:rPr lang="ru-RU" dirty="0" err="1">
                <a:latin typeface="Century Schoolbook" panose="02040604050505020304" pitchFamily="18" charset="0"/>
              </a:rPr>
              <a:t>розкладу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прийнятої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матеріального стимулювання праці персоналу.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4BD1D1-2B25-49CF-8002-25D29B96F627}"/>
              </a:ext>
            </a:extLst>
          </p:cNvPr>
          <p:cNvSpPr/>
          <p:nvPr/>
        </p:nvSpPr>
        <p:spPr>
          <a:xfrm>
            <a:off x="964641" y="3109072"/>
            <a:ext cx="8179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В той же час,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вивчити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фінансові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можливості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прибутків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достатніх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створення</a:t>
            </a:r>
            <a:r>
              <a:rPr lang="ru-RU" dirty="0">
                <a:latin typeface="Century Schoolbook" panose="02040604050505020304" pitchFamily="18" charset="0"/>
              </a:rPr>
              <a:t> фонду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здійснення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запланованих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виплат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98729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5B3F73-DE17-4E10-940C-E283D8B69ABD}"/>
              </a:ext>
            </a:extLst>
          </p:cNvPr>
          <p:cNvSpPr/>
          <p:nvPr/>
        </p:nvSpPr>
        <p:spPr>
          <a:xfrm>
            <a:off x="1065125" y="1225899"/>
            <a:ext cx="85511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Створення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передумов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своєчасної</a:t>
            </a:r>
            <a:r>
              <a:rPr lang="ru-RU" dirty="0">
                <a:latin typeface="Century Schoolbook" panose="02040604050505020304" pitchFamily="18" charset="0"/>
              </a:rPr>
              <a:t> й </a:t>
            </a:r>
            <a:r>
              <a:rPr lang="ru-RU" dirty="0" err="1">
                <a:latin typeface="Century Schoolbook" panose="02040604050505020304" pitchFamily="18" charset="0"/>
              </a:rPr>
              <a:t>повної</a:t>
            </a:r>
            <a:r>
              <a:rPr lang="ru-RU" dirty="0">
                <a:latin typeface="Century Schoolbook" panose="02040604050505020304" pitchFamily="18" charset="0"/>
              </a:rPr>
              <a:t> оплати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та с</a:t>
            </a:r>
            <a:r>
              <a:rPr lang="ru-RU" dirty="0" err="1">
                <a:latin typeface="Century Schoolbook" panose="02040604050505020304" pitchFamily="18" charset="0"/>
              </a:rPr>
              <a:t>тимулювання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таким шляхом: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1. При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мінімального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(точки </a:t>
            </a:r>
            <a:r>
              <a:rPr lang="ru-RU" dirty="0" err="1">
                <a:latin typeface="Century Schoolbook" panose="02040604050505020304" pitchFamily="18" charset="0"/>
              </a:rPr>
              <a:t>беззбутковості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) – шляхом </a:t>
            </a:r>
            <a:r>
              <a:rPr lang="ru-RU" dirty="0" err="1">
                <a:latin typeface="Century Schoolbook" panose="02040604050505020304" pitchFamily="18" charset="0"/>
              </a:rPr>
              <a:t>включення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до складу </a:t>
            </a:r>
            <a:r>
              <a:rPr lang="ru-RU" dirty="0" err="1">
                <a:latin typeface="Century Schoolbook" panose="02040604050505020304" pitchFamily="18" charset="0"/>
              </a:rPr>
              <a:t>умовно-постійних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uk-UA" dirty="0">
                <a:latin typeface="Century Schoolbook" panose="02040604050505020304" pitchFamily="18" charset="0"/>
              </a:rPr>
              <a:t>розмірі постійної частини основної та додаткової заробітної платні), </a:t>
            </a:r>
            <a:r>
              <a:rPr lang="ru-RU" dirty="0" err="1">
                <a:latin typeface="Century Schoolbook" panose="02040604050505020304" pitchFamily="18" charset="0"/>
              </a:rPr>
              <a:t>умовно-змінних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поточних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ru-RU" dirty="0" err="1">
                <a:latin typeface="Century Schoolbook" panose="02040604050505020304" pitchFamily="18" charset="0"/>
              </a:rPr>
              <a:t>розмірі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виплат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змінної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частини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допоміжної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платні</a:t>
            </a:r>
            <a:r>
              <a:rPr lang="ru-RU" dirty="0">
                <a:latin typeface="Century Schoolbook" panose="02040604050505020304" pitchFamily="18" charset="0"/>
              </a:rPr>
              <a:t>) та чистого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ru-RU" dirty="0" err="1">
                <a:latin typeface="Century Schoolbook" panose="02040604050505020304" pitchFamily="18" charset="0"/>
              </a:rPr>
              <a:t>розмірі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стимулюючих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компенсацій</a:t>
            </a:r>
            <a:r>
              <a:rPr lang="uk-UA" dirty="0">
                <a:latin typeface="Century Schoolbook" panose="02040604050505020304" pitchFamily="18" charset="0"/>
              </a:rPr>
              <a:t>них витрат).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При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торгової</a:t>
            </a:r>
            <a:r>
              <a:rPr lang="ru-RU" dirty="0">
                <a:latin typeface="Century Schoolbook" panose="02040604050505020304" pitchFamily="18" charset="0"/>
              </a:rPr>
              <a:t> надбавки) - шляхом </a:t>
            </a:r>
            <a:r>
              <a:rPr lang="ru-RU" dirty="0" err="1">
                <a:latin typeface="Century Schoolbook" panose="02040604050505020304" pitchFamily="18" charset="0"/>
              </a:rPr>
              <a:t>врахування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оплату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uk-UA" dirty="0">
                <a:latin typeface="Century Schoolbook" panose="02040604050505020304" pitchFamily="18" charset="0"/>
              </a:rPr>
              <a:t>складі поточних витрат підприємства.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3. При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розподілу</a:t>
            </a:r>
            <a:r>
              <a:rPr lang="ru-RU" dirty="0">
                <a:latin typeface="Century Schoolbook" panose="02040604050505020304" pitchFamily="18" charset="0"/>
              </a:rPr>
              <a:t> чистого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 - шляхом </a:t>
            </a:r>
            <a:r>
              <a:rPr lang="ru-RU" dirty="0" err="1">
                <a:latin typeface="Century Schoolbook" panose="02040604050505020304" pitchFamily="18" charset="0"/>
              </a:rPr>
              <a:t>включення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передбаченого</a:t>
            </a:r>
            <a:r>
              <a:rPr lang="ru-RU" dirty="0">
                <a:latin typeface="Century Schoolbook" panose="02040604050505020304" pitchFamily="18" charset="0"/>
              </a:rPr>
              <a:t> планом з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заохочувальних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соціальних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загальний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кошторис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6349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F51E42-22C4-4C5C-AF86-D0A819608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90" y="0"/>
            <a:ext cx="7024217" cy="686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09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4D9CF6-70DA-42D6-885D-DD23DE2F6A9A}"/>
              </a:ext>
            </a:extLst>
          </p:cNvPr>
          <p:cNvSpPr/>
          <p:nvPr/>
        </p:nvSpPr>
        <p:spPr>
          <a:xfrm>
            <a:off x="1326383" y="1939332"/>
            <a:ext cx="83401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entury Schoolbook" panose="02040604050505020304" pitchFamily="18" charset="0"/>
              </a:rPr>
              <a:t>Всі інші аспекти стимулювання праці на підприємстві - вибір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форм та систем оплати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затвердження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окладів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розцінок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умов та </a:t>
            </a:r>
            <a:r>
              <a:rPr lang="ru-RU" dirty="0" err="1">
                <a:latin typeface="Century Schoolbook" panose="02040604050505020304" pitchFamily="18" charset="0"/>
              </a:rPr>
              <a:t>розмірів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преміювання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побудова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робітників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розміри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стимулюючих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компенсаційних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гарантійних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сплат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вибір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ефективних</a:t>
            </a:r>
            <a:r>
              <a:rPr lang="ru-RU" dirty="0">
                <a:latin typeface="Century Schoolbook" panose="02040604050505020304" pitchFamily="18" charset="0"/>
              </a:rPr>
              <a:t> форм </a:t>
            </a:r>
            <a:r>
              <a:rPr lang="ru-RU" dirty="0" err="1">
                <a:latin typeface="Century Schoolbook" panose="02040604050505020304" pitchFamily="18" charset="0"/>
              </a:rPr>
              <a:t>розподілу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колективного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заробітку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виробничих</a:t>
            </a:r>
            <a:r>
              <a:rPr lang="ru-RU" dirty="0">
                <a:latin typeface="Century Schoolbook" panose="02040604050505020304" pitchFamily="18" charset="0"/>
              </a:rPr>
              <a:t> бригадах 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особистого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внеску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інше</a:t>
            </a:r>
            <a:r>
              <a:rPr lang="ru-RU" dirty="0">
                <a:latin typeface="Century Schoolbook" panose="02040604050505020304" pitchFamily="18" charset="0"/>
              </a:rPr>
              <a:t> –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самостійно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господарської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uk-UA" dirty="0" err="1">
                <a:latin typeface="Century Schoolbook" panose="02040604050505020304" pitchFamily="18" charset="0"/>
              </a:rPr>
              <a:t>сті</a:t>
            </a:r>
            <a:r>
              <a:rPr lang="uk-UA" dirty="0">
                <a:latin typeface="Century Schoolbook" panose="02040604050505020304" pitchFamily="18" charset="0"/>
              </a:rPr>
              <a:t> та фінансових можливостей.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4201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FAECB9E-520F-41A6-AB62-9B69D7E63DD4}"/>
              </a:ext>
            </a:extLst>
          </p:cNvPr>
          <p:cNvSpPr/>
          <p:nvPr/>
        </p:nvSpPr>
        <p:spPr>
          <a:xfrm>
            <a:off x="967991" y="602902"/>
            <a:ext cx="8105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297136-2048-4F96-B8C4-10830D5E8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238" y="1919235"/>
            <a:ext cx="7630008" cy="407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88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9EAA69F9-03A4-443D-866E-C1550F976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37119"/>
            <a:ext cx="8596668" cy="353343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latin typeface="Century Schoolbook" panose="02040604050505020304" pitchFamily="18" charset="0"/>
              </a:rPr>
              <a:t>Побудова системи додаткового стимулювання персоналу</a:t>
            </a:r>
          </a:p>
          <a:p>
            <a:pPr marL="0" indent="0" algn="just">
              <a:buNone/>
            </a:pPr>
            <a:endParaRPr lang="uk-UA" dirty="0">
              <a:latin typeface="Century Schoolbook" panose="020406040505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Century Schoolbook" panose="02040604050505020304" pitchFamily="18" charset="0"/>
              </a:rPr>
              <a:t>Інструменти стимулювання:</a:t>
            </a:r>
          </a:p>
          <a:p>
            <a:pPr marL="0" indent="0" algn="just">
              <a:buNone/>
            </a:pPr>
            <a:r>
              <a:rPr lang="uk-UA" dirty="0">
                <a:latin typeface="Century Schoolbook" panose="02040604050505020304" pitchFamily="18" charset="0"/>
              </a:rPr>
              <a:t>1. Система преміювання за поточні результати господарської діяльності та окремі досягнення;</a:t>
            </a:r>
          </a:p>
          <a:p>
            <a:pPr marL="0" indent="0" algn="just">
              <a:buNone/>
            </a:pPr>
            <a:r>
              <a:rPr lang="uk-UA" dirty="0">
                <a:latin typeface="Century Schoolbook" panose="02040604050505020304" pitchFamily="18" charset="0"/>
              </a:rPr>
              <a:t>2. Доплати і надбавки;</a:t>
            </a:r>
          </a:p>
          <a:p>
            <a:pPr marL="0" indent="0" algn="just">
              <a:buNone/>
            </a:pPr>
            <a:r>
              <a:rPr lang="uk-UA" dirty="0">
                <a:latin typeface="Century Schoolbook" panose="02040604050505020304" pitchFamily="18" charset="0"/>
              </a:rPr>
              <a:t>3. Різноманітні одноразові заохочення за результати праці;</a:t>
            </a:r>
          </a:p>
          <a:p>
            <a:pPr marL="0" indent="0" algn="just">
              <a:buNone/>
            </a:pPr>
            <a:r>
              <a:rPr lang="uk-UA" dirty="0">
                <a:latin typeface="Century Schoolbook" panose="02040604050505020304" pitchFamily="18" charset="0"/>
              </a:rPr>
              <a:t>4. Участь працівників у прибутках та капіталі підприємства;</a:t>
            </a:r>
          </a:p>
          <a:p>
            <a:pPr marL="0" indent="0" algn="just">
              <a:buNone/>
            </a:pPr>
            <a:r>
              <a:rPr lang="uk-UA" dirty="0">
                <a:latin typeface="Century Schoolbook" panose="02040604050505020304" pitchFamily="18" charset="0"/>
              </a:rPr>
              <a:t>5. Інші соціальні виплати та пільги.</a:t>
            </a:r>
          </a:p>
        </p:txBody>
      </p:sp>
    </p:spTree>
    <p:extLst>
      <p:ext uri="{BB962C8B-B14F-4D97-AF65-F5344CB8AC3E}">
        <p14:creationId xmlns:p14="http://schemas.microsoft.com/office/powerpoint/2010/main" val="2479696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98D2C52-900A-4209-9DDC-6495941BE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23731"/>
            <a:ext cx="8596668" cy="2743917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Основою побудови преміальної системи є показники преміювання, які мають відповідати наступним вимогам:</a:t>
            </a:r>
          </a:p>
          <a:p>
            <a:pPr marL="0" indent="0">
              <a:buNone/>
            </a:pPr>
            <a:endParaRPr lang="uk-UA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1. Бути конкретними та чітко сформульованими.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2. Піддаватися обліку та контролю.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3. Залежати від діяльності працівників, що преміюються.</a:t>
            </a:r>
          </a:p>
          <a:p>
            <a:pPr marL="0" indent="0">
              <a:buNone/>
            </a:pPr>
            <a:r>
              <a:rPr lang="uk-UA" dirty="0">
                <a:latin typeface="Century Schoolbook" panose="02040604050505020304" pitchFamily="18" charset="0"/>
              </a:rPr>
              <a:t>4. Найбільш повно характеризувати найважливіші показники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215607657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</TotalTime>
  <Words>3120</Words>
  <Application>Microsoft Office PowerPoint</Application>
  <PresentationFormat>Широкоэкранный</PresentationFormat>
  <Paragraphs>194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2" baseType="lpstr">
      <vt:lpstr>Arial</vt:lpstr>
      <vt:lpstr>Century Schoolbook</vt:lpstr>
      <vt:lpstr>Trebuchet MS</vt:lpstr>
      <vt:lpstr>Wingdings 3</vt:lpstr>
      <vt:lpstr>Грань</vt:lpstr>
      <vt:lpstr>Управління трудовими ресурсами (персоналом) торговельного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трудовими ресурсами (персоналом) торговельного підприємства</dc:title>
  <dc:creator>Катерина Бужимська</dc:creator>
  <cp:lastModifiedBy>Катерина Бужимська</cp:lastModifiedBy>
  <cp:revision>46</cp:revision>
  <dcterms:created xsi:type="dcterms:W3CDTF">2020-11-09T02:10:01Z</dcterms:created>
  <dcterms:modified xsi:type="dcterms:W3CDTF">2021-11-18T09:25:20Z</dcterms:modified>
</cp:coreProperties>
</file>