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76" r:id="rId4"/>
    <p:sldId id="277" r:id="rId5"/>
    <p:sldId id="278" r:id="rId6"/>
    <p:sldId id="303" r:id="rId7"/>
    <p:sldId id="301" r:id="rId8"/>
    <p:sldId id="302" r:id="rId9"/>
    <p:sldId id="279" r:id="rId10"/>
    <p:sldId id="280" r:id="rId11"/>
    <p:sldId id="281" r:id="rId12"/>
    <p:sldId id="282" r:id="rId13"/>
    <p:sldId id="304" r:id="rId14"/>
    <p:sldId id="305" r:id="rId15"/>
    <p:sldId id="283" r:id="rId16"/>
    <p:sldId id="284" r:id="rId17"/>
    <p:sldId id="285" r:id="rId18"/>
    <p:sldId id="306" r:id="rId19"/>
    <p:sldId id="307" r:id="rId20"/>
    <p:sldId id="286" r:id="rId21"/>
    <p:sldId id="287" r:id="rId22"/>
    <p:sldId id="288" r:id="rId23"/>
    <p:sldId id="289" r:id="rId24"/>
    <p:sldId id="290" r:id="rId25"/>
    <p:sldId id="291" r:id="rId26"/>
    <p:sldId id="292" r:id="rId27"/>
    <p:sldId id="293" r:id="rId28"/>
    <p:sldId id="295" r:id="rId29"/>
    <p:sldId id="275" r:id="rId3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7" autoAdjust="0"/>
    <p:restoredTop sz="94660"/>
  </p:normalViewPr>
  <p:slideViewPr>
    <p:cSldViewPr snapToGrid="0">
      <p:cViewPr varScale="1">
        <p:scale>
          <a:sx n="106" d="100"/>
          <a:sy n="106" d="100"/>
        </p:scale>
        <p:origin x="678"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uk-UA"/>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uk-UA"/>
          </a:p>
        </p:txBody>
      </p:sp>
      <p:sp>
        <p:nvSpPr>
          <p:cNvPr id="4" name="Date Placeholder 3"/>
          <p:cNvSpPr>
            <a:spLocks noGrp="1"/>
          </p:cNvSpPr>
          <p:nvPr>
            <p:ph type="dt" sz="half" idx="10"/>
          </p:nvPr>
        </p:nvSpPr>
        <p:spPr/>
        <p:txBody>
          <a:bodyPr/>
          <a:lstStyle/>
          <a:p>
            <a:fld id="{6B099E58-60E9-4BD5-9D41-48ABF1CEEE1F}" type="datetimeFigureOut">
              <a:rPr lang="uk-UA" smtClean="0"/>
              <a:t>15.04.2022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AFF851B-24BB-4ABA-8176-D74B9C8D53F6}" type="slidenum">
              <a:rPr lang="uk-UA" smtClean="0"/>
              <a:t>‹#›</a:t>
            </a:fld>
            <a:endParaRPr lang="uk-UA"/>
          </a:p>
        </p:txBody>
      </p:sp>
    </p:spTree>
    <p:extLst>
      <p:ext uri="{BB962C8B-B14F-4D97-AF65-F5344CB8AC3E}">
        <p14:creationId xmlns:p14="http://schemas.microsoft.com/office/powerpoint/2010/main" val="2200699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uk-U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Date Placeholder 3"/>
          <p:cNvSpPr>
            <a:spLocks noGrp="1"/>
          </p:cNvSpPr>
          <p:nvPr>
            <p:ph type="dt" sz="half" idx="10"/>
          </p:nvPr>
        </p:nvSpPr>
        <p:spPr/>
        <p:txBody>
          <a:bodyPr/>
          <a:lstStyle/>
          <a:p>
            <a:fld id="{6B099E58-60E9-4BD5-9D41-48ABF1CEEE1F}" type="datetimeFigureOut">
              <a:rPr lang="uk-UA" smtClean="0"/>
              <a:t>15.04.2022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AFF851B-24BB-4ABA-8176-D74B9C8D53F6}" type="slidenum">
              <a:rPr lang="uk-UA" smtClean="0"/>
              <a:t>‹#›</a:t>
            </a:fld>
            <a:endParaRPr lang="uk-UA"/>
          </a:p>
        </p:txBody>
      </p:sp>
    </p:spTree>
    <p:extLst>
      <p:ext uri="{BB962C8B-B14F-4D97-AF65-F5344CB8AC3E}">
        <p14:creationId xmlns:p14="http://schemas.microsoft.com/office/powerpoint/2010/main" val="3718291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uk-UA"/>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Date Placeholder 3"/>
          <p:cNvSpPr>
            <a:spLocks noGrp="1"/>
          </p:cNvSpPr>
          <p:nvPr>
            <p:ph type="dt" sz="half" idx="10"/>
          </p:nvPr>
        </p:nvSpPr>
        <p:spPr/>
        <p:txBody>
          <a:bodyPr/>
          <a:lstStyle/>
          <a:p>
            <a:fld id="{6B099E58-60E9-4BD5-9D41-48ABF1CEEE1F}" type="datetimeFigureOut">
              <a:rPr lang="uk-UA" smtClean="0"/>
              <a:t>15.04.2022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AFF851B-24BB-4ABA-8176-D74B9C8D53F6}" type="slidenum">
              <a:rPr lang="uk-UA" smtClean="0"/>
              <a:t>‹#›</a:t>
            </a:fld>
            <a:endParaRPr lang="uk-UA"/>
          </a:p>
        </p:txBody>
      </p:sp>
    </p:spTree>
    <p:extLst>
      <p:ext uri="{BB962C8B-B14F-4D97-AF65-F5344CB8AC3E}">
        <p14:creationId xmlns:p14="http://schemas.microsoft.com/office/powerpoint/2010/main" val="2313216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uk-U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Date Placeholder 3"/>
          <p:cNvSpPr>
            <a:spLocks noGrp="1"/>
          </p:cNvSpPr>
          <p:nvPr>
            <p:ph type="dt" sz="half" idx="10"/>
          </p:nvPr>
        </p:nvSpPr>
        <p:spPr/>
        <p:txBody>
          <a:bodyPr/>
          <a:lstStyle/>
          <a:p>
            <a:fld id="{6B099E58-60E9-4BD5-9D41-48ABF1CEEE1F}" type="datetimeFigureOut">
              <a:rPr lang="uk-UA" smtClean="0"/>
              <a:t>15.04.2022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AFF851B-24BB-4ABA-8176-D74B9C8D53F6}" type="slidenum">
              <a:rPr lang="uk-UA" smtClean="0"/>
              <a:t>‹#›</a:t>
            </a:fld>
            <a:endParaRPr lang="uk-UA"/>
          </a:p>
        </p:txBody>
      </p:sp>
    </p:spTree>
    <p:extLst>
      <p:ext uri="{BB962C8B-B14F-4D97-AF65-F5344CB8AC3E}">
        <p14:creationId xmlns:p14="http://schemas.microsoft.com/office/powerpoint/2010/main" val="1962197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uk-UA"/>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099E58-60E9-4BD5-9D41-48ABF1CEEE1F}" type="datetimeFigureOut">
              <a:rPr lang="uk-UA" smtClean="0"/>
              <a:t>15.04.2022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CAFF851B-24BB-4ABA-8176-D74B9C8D53F6}" type="slidenum">
              <a:rPr lang="uk-UA" smtClean="0"/>
              <a:t>‹#›</a:t>
            </a:fld>
            <a:endParaRPr lang="uk-UA"/>
          </a:p>
        </p:txBody>
      </p:sp>
    </p:spTree>
    <p:extLst>
      <p:ext uri="{BB962C8B-B14F-4D97-AF65-F5344CB8AC3E}">
        <p14:creationId xmlns:p14="http://schemas.microsoft.com/office/powerpoint/2010/main" val="2713901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uk-UA"/>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5" name="Date Placeholder 4"/>
          <p:cNvSpPr>
            <a:spLocks noGrp="1"/>
          </p:cNvSpPr>
          <p:nvPr>
            <p:ph type="dt" sz="half" idx="10"/>
          </p:nvPr>
        </p:nvSpPr>
        <p:spPr/>
        <p:txBody>
          <a:bodyPr/>
          <a:lstStyle/>
          <a:p>
            <a:fld id="{6B099E58-60E9-4BD5-9D41-48ABF1CEEE1F}" type="datetimeFigureOut">
              <a:rPr lang="uk-UA" smtClean="0"/>
              <a:t>15.04.2022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AFF851B-24BB-4ABA-8176-D74B9C8D53F6}" type="slidenum">
              <a:rPr lang="uk-UA" smtClean="0"/>
              <a:t>‹#›</a:t>
            </a:fld>
            <a:endParaRPr lang="uk-UA"/>
          </a:p>
        </p:txBody>
      </p:sp>
    </p:spTree>
    <p:extLst>
      <p:ext uri="{BB962C8B-B14F-4D97-AF65-F5344CB8AC3E}">
        <p14:creationId xmlns:p14="http://schemas.microsoft.com/office/powerpoint/2010/main" val="437078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uk-UA"/>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7" name="Date Placeholder 6"/>
          <p:cNvSpPr>
            <a:spLocks noGrp="1"/>
          </p:cNvSpPr>
          <p:nvPr>
            <p:ph type="dt" sz="half" idx="10"/>
          </p:nvPr>
        </p:nvSpPr>
        <p:spPr/>
        <p:txBody>
          <a:bodyPr/>
          <a:lstStyle/>
          <a:p>
            <a:fld id="{6B099E58-60E9-4BD5-9D41-48ABF1CEEE1F}" type="datetimeFigureOut">
              <a:rPr lang="uk-UA" smtClean="0"/>
              <a:t>15.04.2022</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CAFF851B-24BB-4ABA-8176-D74B9C8D53F6}" type="slidenum">
              <a:rPr lang="uk-UA" smtClean="0"/>
              <a:t>‹#›</a:t>
            </a:fld>
            <a:endParaRPr lang="uk-UA"/>
          </a:p>
        </p:txBody>
      </p:sp>
    </p:spTree>
    <p:extLst>
      <p:ext uri="{BB962C8B-B14F-4D97-AF65-F5344CB8AC3E}">
        <p14:creationId xmlns:p14="http://schemas.microsoft.com/office/powerpoint/2010/main" val="3434219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uk-UA"/>
          </a:p>
        </p:txBody>
      </p:sp>
      <p:sp>
        <p:nvSpPr>
          <p:cNvPr id="3" name="Date Placeholder 2"/>
          <p:cNvSpPr>
            <a:spLocks noGrp="1"/>
          </p:cNvSpPr>
          <p:nvPr>
            <p:ph type="dt" sz="half" idx="10"/>
          </p:nvPr>
        </p:nvSpPr>
        <p:spPr/>
        <p:txBody>
          <a:bodyPr/>
          <a:lstStyle/>
          <a:p>
            <a:fld id="{6B099E58-60E9-4BD5-9D41-48ABF1CEEE1F}" type="datetimeFigureOut">
              <a:rPr lang="uk-UA" smtClean="0"/>
              <a:t>15.04.2022</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CAFF851B-24BB-4ABA-8176-D74B9C8D53F6}" type="slidenum">
              <a:rPr lang="uk-UA" smtClean="0"/>
              <a:t>‹#›</a:t>
            </a:fld>
            <a:endParaRPr lang="uk-UA"/>
          </a:p>
        </p:txBody>
      </p:sp>
    </p:spTree>
    <p:extLst>
      <p:ext uri="{BB962C8B-B14F-4D97-AF65-F5344CB8AC3E}">
        <p14:creationId xmlns:p14="http://schemas.microsoft.com/office/powerpoint/2010/main" val="1756211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099E58-60E9-4BD5-9D41-48ABF1CEEE1F}" type="datetimeFigureOut">
              <a:rPr lang="uk-UA" smtClean="0"/>
              <a:t>15.04.2022</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CAFF851B-24BB-4ABA-8176-D74B9C8D53F6}" type="slidenum">
              <a:rPr lang="uk-UA" smtClean="0"/>
              <a:t>‹#›</a:t>
            </a:fld>
            <a:endParaRPr lang="uk-UA"/>
          </a:p>
        </p:txBody>
      </p:sp>
    </p:spTree>
    <p:extLst>
      <p:ext uri="{BB962C8B-B14F-4D97-AF65-F5344CB8AC3E}">
        <p14:creationId xmlns:p14="http://schemas.microsoft.com/office/powerpoint/2010/main" val="2191715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uk-UA"/>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099E58-60E9-4BD5-9D41-48ABF1CEEE1F}" type="datetimeFigureOut">
              <a:rPr lang="uk-UA" smtClean="0"/>
              <a:t>15.04.2022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AFF851B-24BB-4ABA-8176-D74B9C8D53F6}" type="slidenum">
              <a:rPr lang="uk-UA" smtClean="0"/>
              <a:t>‹#›</a:t>
            </a:fld>
            <a:endParaRPr lang="uk-UA"/>
          </a:p>
        </p:txBody>
      </p:sp>
    </p:spTree>
    <p:extLst>
      <p:ext uri="{BB962C8B-B14F-4D97-AF65-F5344CB8AC3E}">
        <p14:creationId xmlns:p14="http://schemas.microsoft.com/office/powerpoint/2010/main" val="278307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uk-UA"/>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099E58-60E9-4BD5-9D41-48ABF1CEEE1F}" type="datetimeFigureOut">
              <a:rPr lang="uk-UA" smtClean="0"/>
              <a:t>15.04.2022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CAFF851B-24BB-4ABA-8176-D74B9C8D53F6}" type="slidenum">
              <a:rPr lang="uk-UA" smtClean="0"/>
              <a:t>‹#›</a:t>
            </a:fld>
            <a:endParaRPr lang="uk-UA"/>
          </a:p>
        </p:txBody>
      </p:sp>
    </p:spTree>
    <p:extLst>
      <p:ext uri="{BB962C8B-B14F-4D97-AF65-F5344CB8AC3E}">
        <p14:creationId xmlns:p14="http://schemas.microsoft.com/office/powerpoint/2010/main" val="4103250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uk-UA"/>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uk-UA"/>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099E58-60E9-4BD5-9D41-48ABF1CEEE1F}" type="datetimeFigureOut">
              <a:rPr lang="uk-UA" smtClean="0"/>
              <a:t>15.04.2022</a:t>
            </a:fld>
            <a:endParaRPr lang="uk-UA"/>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FF851B-24BB-4ABA-8176-D74B9C8D53F6}" type="slidenum">
              <a:rPr lang="uk-UA" smtClean="0"/>
              <a:t>‹#›</a:t>
            </a:fld>
            <a:endParaRPr lang="uk-UA"/>
          </a:p>
        </p:txBody>
      </p:sp>
    </p:spTree>
    <p:extLst>
      <p:ext uri="{BB962C8B-B14F-4D97-AF65-F5344CB8AC3E}">
        <p14:creationId xmlns:p14="http://schemas.microsoft.com/office/powerpoint/2010/main" val="12792710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13.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2.xml"/><Relationship Id="rId4" Type="http://schemas.openxmlformats.org/officeDocument/2006/relationships/image" Target="../media/image34.png"/></Relationships>
</file>

<file path=ppt/slides/_rels/slide24.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96427" y="2570918"/>
            <a:ext cx="9144000" cy="2387600"/>
          </a:xfrm>
        </p:spPr>
        <p:txBody>
          <a:bodyPr/>
          <a:lstStyle/>
          <a:p>
            <a:r>
              <a:rPr lang="uk-UA" b="1" dirty="0" smtClean="0"/>
              <a:t>Лекція </a:t>
            </a:r>
            <a:r>
              <a:rPr lang="en-US" b="1" dirty="0" smtClean="0"/>
              <a:t>2</a:t>
            </a:r>
            <a:endParaRPr lang="uk-UA"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17686" y="506994"/>
            <a:ext cx="7846336" cy="1912544"/>
          </a:xfrm>
          <a:prstGeom prst="rect">
            <a:avLst/>
          </a:prstGeom>
        </p:spPr>
      </p:pic>
    </p:spTree>
    <p:extLst>
      <p:ext uri="{BB962C8B-B14F-4D97-AF65-F5344CB8AC3E}">
        <p14:creationId xmlns:p14="http://schemas.microsoft.com/office/powerpoint/2010/main" val="15981650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0657" y="208230"/>
            <a:ext cx="11697077" cy="6292158"/>
          </a:xfrm>
        </p:spPr>
        <p:txBody>
          <a:bodyPr>
            <a:normAutofit/>
          </a:bodyPr>
          <a:lstStyle/>
          <a:p>
            <a:pPr marL="0" indent="0" algn="ctr">
              <a:buNone/>
            </a:pPr>
            <a:r>
              <a:rPr lang="uk-UA" sz="2000" b="1" dirty="0"/>
              <a:t>Номери </a:t>
            </a:r>
            <a:r>
              <a:rPr lang="uk-UA" sz="2000" b="1" dirty="0" smtClean="0"/>
              <a:t>елементів</a:t>
            </a:r>
          </a:p>
          <a:p>
            <a:pPr marL="0" indent="0">
              <a:buNone/>
            </a:pPr>
            <a:r>
              <a:rPr lang="uk-UA" sz="2000" dirty="0" smtClean="0"/>
              <a:t>Номери </a:t>
            </a:r>
            <a:r>
              <a:rPr lang="uk-UA" sz="2000" dirty="0"/>
              <a:t>позицій </a:t>
            </a:r>
            <a:r>
              <a:rPr lang="uk-UA" sz="2000" dirty="0" smtClean="0"/>
              <a:t>виводяться </a:t>
            </a:r>
            <a:r>
              <a:rPr lang="uk-UA" sz="2000" dirty="0"/>
              <a:t>командою </a:t>
            </a:r>
            <a:r>
              <a:rPr lang="en-US" sz="2000" dirty="0" smtClean="0"/>
              <a:t>print</a:t>
            </a:r>
            <a:r>
              <a:rPr lang="uk-UA" sz="2000" dirty="0" smtClean="0"/>
              <a:t> </a:t>
            </a:r>
            <a:r>
              <a:rPr lang="uk-UA" sz="2000" dirty="0"/>
              <a:t>і не є постійними - можливо, що дві послідовні команди друку </a:t>
            </a:r>
            <a:r>
              <a:rPr lang="uk-UA" sz="2000" dirty="0" smtClean="0"/>
              <a:t>виведуть </a:t>
            </a:r>
            <a:r>
              <a:rPr lang="uk-UA" sz="2000" dirty="0"/>
              <a:t>елементи по-різному. Але результати останніх команд </a:t>
            </a:r>
            <a:r>
              <a:rPr lang="en-US" sz="2000" dirty="0" smtClean="0"/>
              <a:t>print</a:t>
            </a:r>
            <a:r>
              <a:rPr lang="uk-UA" sz="2000" dirty="0" smtClean="0"/>
              <a:t> </a:t>
            </a:r>
            <a:r>
              <a:rPr lang="uk-UA" sz="2000" dirty="0"/>
              <a:t>запам’ятовуються, і, таким чином, після </a:t>
            </a:r>
            <a:r>
              <a:rPr lang="uk-UA" sz="2000" dirty="0" smtClean="0"/>
              <a:t>призначення </a:t>
            </a:r>
            <a:r>
              <a:rPr lang="uk-UA" sz="2000" dirty="0"/>
              <a:t>номери елементів можна використовувати навіть після операцій </a:t>
            </a:r>
            <a:r>
              <a:rPr lang="en-US" sz="2000" b="1" dirty="0"/>
              <a:t>add</a:t>
            </a:r>
            <a:r>
              <a:rPr lang="en-US" sz="2000" dirty="0"/>
              <a:t>, </a:t>
            </a:r>
            <a:r>
              <a:rPr lang="en-US" sz="2000" b="1" dirty="0"/>
              <a:t>remove</a:t>
            </a:r>
            <a:r>
              <a:rPr lang="en-US" sz="2000" dirty="0"/>
              <a:t> </a:t>
            </a:r>
            <a:r>
              <a:rPr lang="uk-UA" sz="2000" dirty="0" smtClean="0"/>
              <a:t>і</a:t>
            </a:r>
            <a:r>
              <a:rPr lang="en-US" sz="2000" dirty="0"/>
              <a:t> </a:t>
            </a:r>
            <a:r>
              <a:rPr lang="en-US" sz="2000" b="1" dirty="0"/>
              <a:t>move</a:t>
            </a:r>
            <a:r>
              <a:rPr lang="uk-UA" sz="2000" dirty="0" smtClean="0"/>
              <a:t>. </a:t>
            </a:r>
            <a:endParaRPr lang="en-US" sz="2000" dirty="0" smtClean="0"/>
          </a:p>
          <a:p>
            <a:pPr marL="0" indent="0">
              <a:buNone/>
            </a:pPr>
            <a:r>
              <a:rPr lang="uk-UA" sz="2000" dirty="0" smtClean="0"/>
              <a:t>Номери </a:t>
            </a:r>
            <a:r>
              <a:rPr lang="uk-UA" sz="2000" dirty="0"/>
              <a:t>елементів призначаються для кожного сеансу, вони залишаться незмінними, поки ви не вийдете з консолі або доки не буде виконана наступна команда друку. </a:t>
            </a:r>
            <a:endParaRPr lang="uk-UA" sz="2000" dirty="0" smtClean="0"/>
          </a:p>
        </p:txBody>
      </p:sp>
      <p:pic>
        <p:nvPicPr>
          <p:cNvPr id="2" name="Picture 1"/>
          <p:cNvPicPr>
            <a:picLocks noChangeAspect="1"/>
          </p:cNvPicPr>
          <p:nvPr/>
        </p:nvPicPr>
        <p:blipFill>
          <a:blip r:embed="rId2"/>
          <a:stretch>
            <a:fillRect/>
          </a:stretch>
        </p:blipFill>
        <p:spPr>
          <a:xfrm>
            <a:off x="6892516" y="2647195"/>
            <a:ext cx="4762500" cy="4133850"/>
          </a:xfrm>
          <a:prstGeom prst="rect">
            <a:avLst/>
          </a:prstGeom>
        </p:spPr>
      </p:pic>
      <p:sp>
        <p:nvSpPr>
          <p:cNvPr id="4" name="Rectangle 3"/>
          <p:cNvSpPr/>
          <p:nvPr/>
        </p:nvSpPr>
        <p:spPr>
          <a:xfrm>
            <a:off x="280657" y="2775476"/>
            <a:ext cx="6096000" cy="2308324"/>
          </a:xfrm>
          <a:prstGeom prst="rect">
            <a:avLst/>
          </a:prstGeom>
        </p:spPr>
        <p:txBody>
          <a:bodyPr>
            <a:spAutoFit/>
          </a:bodyPr>
          <a:lstStyle/>
          <a:p>
            <a:r>
              <a:rPr lang="uk-UA" dirty="0"/>
              <a:t>Крім того, номери призначаються окремо для кожного </a:t>
            </a:r>
            <a:r>
              <a:rPr lang="uk-UA" dirty="0" smtClean="0"/>
              <a:t>елемента списку, </a:t>
            </a:r>
            <a:r>
              <a:rPr lang="uk-UA" dirty="0"/>
              <a:t>тому </a:t>
            </a:r>
            <a:r>
              <a:rPr lang="en-US" b="1" dirty="0" err="1"/>
              <a:t>ip</a:t>
            </a:r>
            <a:r>
              <a:rPr lang="en-US" b="1" dirty="0"/>
              <a:t> address print</a:t>
            </a:r>
            <a:r>
              <a:rPr lang="uk-UA" b="1" dirty="0"/>
              <a:t> </a:t>
            </a:r>
            <a:r>
              <a:rPr lang="uk-UA" dirty="0"/>
              <a:t>не змінить нумерацію списку інтерфейсів. Починаючи з версії 3, можна використовувати номери позицій без виконання команди друку. Номери будуть призначені так само, як якщо б була виконана команда </a:t>
            </a:r>
            <a:r>
              <a:rPr lang="en-US" dirty="0" smtClean="0"/>
              <a:t>print</a:t>
            </a:r>
            <a:r>
              <a:rPr lang="uk-UA" dirty="0" smtClean="0"/>
              <a:t>. </a:t>
            </a:r>
            <a:r>
              <a:rPr lang="uk-UA" dirty="0"/>
              <a:t>Майже скрізь, де можна написати номер предмета, можна також написати список </a:t>
            </a:r>
            <a:r>
              <a:rPr lang="uk-UA" dirty="0" smtClean="0"/>
              <a:t>цих номерів.</a:t>
            </a:r>
            <a:endParaRPr lang="uk-UA" dirty="0"/>
          </a:p>
        </p:txBody>
      </p:sp>
    </p:spTree>
    <p:extLst>
      <p:ext uri="{BB962C8B-B14F-4D97-AF65-F5344CB8AC3E}">
        <p14:creationId xmlns:p14="http://schemas.microsoft.com/office/powerpoint/2010/main" val="13601803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5800" y="0"/>
            <a:ext cx="11869095" cy="6527548"/>
          </a:xfrm>
        </p:spPr>
        <p:txBody>
          <a:bodyPr>
            <a:normAutofit/>
          </a:bodyPr>
          <a:lstStyle/>
          <a:p>
            <a:pPr marL="0" indent="0" algn="ctr">
              <a:buNone/>
            </a:pPr>
            <a:r>
              <a:rPr lang="uk-UA" sz="2000" b="1" dirty="0" smtClean="0"/>
              <a:t>Автодоповнення</a:t>
            </a:r>
          </a:p>
          <a:p>
            <a:pPr marL="0" indent="0">
              <a:buNone/>
            </a:pPr>
            <a:r>
              <a:rPr lang="uk-UA" sz="2000" dirty="0" smtClean="0"/>
              <a:t>У </a:t>
            </a:r>
            <a:r>
              <a:rPr lang="uk-UA" sz="2000" dirty="0"/>
              <a:t>консолі є дві функції, які допомагають вводити команди набагато швидше та простіше: завершення клавіші [Tab] та скорочення назв команд. Завершення працюють так само, як і оболонка bash в UNIX. Якщо натиснути клавішу [Tab] після частини слова, консоль намагається знайти команду в поточному контексті, що починається з цього слова. Якщо є лише одна відповідність, вона автоматично додається, а </a:t>
            </a:r>
            <a:r>
              <a:rPr lang="uk-UA" sz="2000" dirty="0" smtClean="0"/>
              <a:t>потім </a:t>
            </a:r>
            <a:r>
              <a:rPr lang="uk-UA" sz="2000" dirty="0"/>
              <a:t>пробіл</a:t>
            </a:r>
            <a:r>
              <a:rPr lang="uk-UA" sz="2000" dirty="0" smtClean="0"/>
              <a:t>:</a:t>
            </a:r>
          </a:p>
          <a:p>
            <a:pPr marL="0" indent="0">
              <a:buNone/>
            </a:pPr>
            <a:r>
              <a:rPr lang="en-US" sz="2000" i="1" dirty="0"/>
              <a:t>/</a:t>
            </a:r>
            <a:r>
              <a:rPr lang="en-US" sz="2000" i="1" dirty="0" err="1"/>
              <a:t>inte</a:t>
            </a:r>
            <a:r>
              <a:rPr lang="en-US" sz="2000" b="1" dirty="0"/>
              <a:t>[Tab]_</a:t>
            </a:r>
            <a:r>
              <a:rPr lang="en-US" sz="2000" dirty="0"/>
              <a:t> </a:t>
            </a:r>
            <a:r>
              <a:rPr lang="uk-UA" sz="2000" dirty="0" smtClean="0"/>
              <a:t>  перетворюється в </a:t>
            </a:r>
            <a:r>
              <a:rPr lang="en-US" sz="2000" dirty="0"/>
              <a:t> </a:t>
            </a:r>
            <a:r>
              <a:rPr lang="en-US" sz="2000" b="1" dirty="0"/>
              <a:t>/interface </a:t>
            </a:r>
            <a:r>
              <a:rPr lang="en-US" sz="2000" b="1" dirty="0" smtClean="0"/>
              <a:t>_</a:t>
            </a:r>
            <a:endParaRPr lang="uk-UA" sz="2000" b="1" dirty="0" smtClean="0"/>
          </a:p>
          <a:p>
            <a:pPr marL="0" indent="0">
              <a:buNone/>
            </a:pPr>
            <a:endParaRPr lang="uk-UA" sz="2000" b="1" dirty="0"/>
          </a:p>
          <a:p>
            <a:pPr marL="0" indent="0">
              <a:buNone/>
            </a:pPr>
            <a:r>
              <a:rPr lang="uk-UA" sz="2000" dirty="0"/>
              <a:t>Якщо є більше одного збігу, але всі вони мають спільний початок, який довший за те, що ви ввели, тоді слово доповнюється до цієї спільної частини, і пробіл не додається</a:t>
            </a:r>
            <a:r>
              <a:rPr lang="uk-UA" sz="2000" dirty="0" smtClean="0"/>
              <a:t>:</a:t>
            </a:r>
          </a:p>
          <a:p>
            <a:pPr marL="0" indent="0">
              <a:buNone/>
            </a:pPr>
            <a:endParaRPr lang="uk-UA" sz="2000" dirty="0"/>
          </a:p>
          <a:p>
            <a:pPr marL="0" indent="0">
              <a:buNone/>
            </a:pPr>
            <a:r>
              <a:rPr lang="en-US" sz="2000" i="1" dirty="0"/>
              <a:t>/interface set e</a:t>
            </a:r>
            <a:r>
              <a:rPr lang="en-US" sz="2000" b="1" dirty="0"/>
              <a:t>[Tab]_</a:t>
            </a:r>
            <a:r>
              <a:rPr lang="en-US" sz="2000" dirty="0"/>
              <a:t> </a:t>
            </a:r>
            <a:r>
              <a:rPr lang="uk-UA" sz="2000" dirty="0" smtClean="0"/>
              <a:t>  перетворюється в   </a:t>
            </a:r>
            <a:r>
              <a:rPr lang="en-US" sz="2000" dirty="0"/>
              <a:t> </a:t>
            </a:r>
            <a:r>
              <a:rPr lang="en-US" sz="2000" b="1" dirty="0"/>
              <a:t>/interface set ether_</a:t>
            </a:r>
            <a:endParaRPr lang="en-US" sz="2000" dirty="0"/>
          </a:p>
          <a:p>
            <a:pPr marL="0" indent="0">
              <a:buNone/>
            </a:pPr>
            <a:endParaRPr lang="en-US" sz="2000" dirty="0"/>
          </a:p>
          <a:p>
            <a:pPr marL="0" indent="0">
              <a:buNone/>
            </a:pPr>
            <a:r>
              <a:rPr lang="uk-UA" sz="2000" dirty="0"/>
              <a:t>Якщо ви ввели лише загальну частину, одноразове натискання клавіші табуляції не має ефекту. Однак при другому натисканні на нього відображаються всі можливі доробки в компактному вигляді:</a:t>
            </a:r>
          </a:p>
        </p:txBody>
      </p:sp>
      <p:pic>
        <p:nvPicPr>
          <p:cNvPr id="2" name="Picture 1"/>
          <p:cNvPicPr>
            <a:picLocks noChangeAspect="1"/>
          </p:cNvPicPr>
          <p:nvPr/>
        </p:nvPicPr>
        <p:blipFill>
          <a:blip r:embed="rId2"/>
          <a:stretch>
            <a:fillRect/>
          </a:stretch>
        </p:blipFill>
        <p:spPr>
          <a:xfrm>
            <a:off x="0" y="5200650"/>
            <a:ext cx="4248150" cy="1657350"/>
          </a:xfrm>
          <a:prstGeom prst="rect">
            <a:avLst/>
          </a:prstGeom>
        </p:spPr>
      </p:pic>
      <p:pic>
        <p:nvPicPr>
          <p:cNvPr id="4" name="Picture 3"/>
          <p:cNvPicPr>
            <a:picLocks noChangeAspect="1"/>
          </p:cNvPicPr>
          <p:nvPr/>
        </p:nvPicPr>
        <p:blipFill>
          <a:blip r:embed="rId3"/>
          <a:stretch>
            <a:fillRect/>
          </a:stretch>
        </p:blipFill>
        <p:spPr>
          <a:xfrm>
            <a:off x="5777149" y="5418263"/>
            <a:ext cx="5692520" cy="1222123"/>
          </a:xfrm>
          <a:prstGeom prst="rect">
            <a:avLst/>
          </a:prstGeom>
        </p:spPr>
      </p:pic>
    </p:spTree>
    <p:extLst>
      <p:ext uri="{BB962C8B-B14F-4D97-AF65-F5344CB8AC3E}">
        <p14:creationId xmlns:p14="http://schemas.microsoft.com/office/powerpoint/2010/main" val="14339592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3907" y="140328"/>
            <a:ext cx="11905309" cy="6604503"/>
          </a:xfrm>
        </p:spPr>
        <p:txBody>
          <a:bodyPr>
            <a:normAutofit/>
          </a:bodyPr>
          <a:lstStyle/>
          <a:p>
            <a:pPr marL="0" indent="0">
              <a:buNone/>
            </a:pPr>
            <a:r>
              <a:rPr lang="uk-UA" sz="2000" dirty="0"/>
              <a:t>Клавішу [Tab] можна використовувати майже в будь-якому контексті, де консоль може мати уявлення про можливі значення - назви команд, імена аргументів, аргументи, які мають лише кілька можливих значень (наприклад, назви елементів у деяких списках або ім'я протоколу в брандмауері і правила NAT). Ви не можете заповнювати числа, IP-адреси та подібні значення</a:t>
            </a:r>
            <a:r>
              <a:rPr lang="uk-UA" sz="2000" dirty="0" smtClean="0"/>
              <a:t>.</a:t>
            </a:r>
            <a:endParaRPr lang="en-US" sz="2000" dirty="0" smtClean="0"/>
          </a:p>
          <a:p>
            <a:pPr marL="0" indent="0">
              <a:buNone/>
            </a:pPr>
            <a:r>
              <a:rPr lang="uk-UA" sz="2000" dirty="0" smtClean="0"/>
              <a:t>Інший </a:t>
            </a:r>
            <a:r>
              <a:rPr lang="uk-UA" sz="2000" dirty="0"/>
              <a:t>спосіб натискати менше клавіш під час введення тексту — </a:t>
            </a:r>
            <a:r>
              <a:rPr lang="uk-UA" sz="2000" b="1" dirty="0"/>
              <a:t>скорочувати назви команд і аргументів</a:t>
            </a:r>
            <a:r>
              <a:rPr lang="uk-UA" sz="2000" dirty="0"/>
              <a:t>. Ви можете ввести лише початок імені команди, і, якщо воно не є двозначним, консоль прийме його як повне ім'я. Тож набравши</a:t>
            </a:r>
            <a:r>
              <a:rPr lang="uk-UA" sz="2000" dirty="0" smtClean="0"/>
              <a:t>:</a:t>
            </a:r>
            <a:endParaRPr lang="en-US" sz="2000" dirty="0" smtClean="0"/>
          </a:p>
          <a:p>
            <a:pPr marL="0" indent="0">
              <a:buNone/>
            </a:pPr>
            <a:endParaRPr lang="en-US" sz="2000" dirty="0"/>
          </a:p>
          <a:p>
            <a:pPr marL="0" indent="0">
              <a:buNone/>
            </a:pPr>
            <a:endParaRPr lang="en-US" sz="2000" dirty="0" smtClean="0"/>
          </a:p>
          <a:p>
            <a:pPr marL="0" indent="0">
              <a:buNone/>
            </a:pPr>
            <a:r>
              <a:rPr lang="uk-UA" sz="2000" dirty="0" smtClean="0"/>
              <a:t>Те ж саме, що набрати</a:t>
            </a:r>
          </a:p>
          <a:p>
            <a:pPr marL="0" indent="0">
              <a:buNone/>
            </a:pPr>
            <a:endParaRPr lang="en-US" sz="2000" dirty="0" smtClean="0"/>
          </a:p>
          <a:p>
            <a:pPr marL="0" indent="0">
              <a:buNone/>
            </a:pPr>
            <a:endParaRPr lang="uk-UA" sz="2000" dirty="0" smtClean="0"/>
          </a:p>
          <a:p>
            <a:pPr marL="0" indent="0">
              <a:buNone/>
            </a:pPr>
            <a:r>
              <a:rPr lang="uk-UA" sz="2000" dirty="0"/>
              <a:t>Можна завершити не тільки початок, але й будь-який відмітний підрядок імені: якщо немає точного збігу, консоль починає шукати слова, рядок яких заповнюють як перші літери назви кількох слів, або які просто містять літери цього рядка в тому ж порядку. Якщо знайдено одне таке слово, воно заповнюється на місці курсору. Наприклад:</a:t>
            </a:r>
            <a:endParaRPr lang="en-US" sz="2000" dirty="0"/>
          </a:p>
          <a:p>
            <a:pPr marL="0" indent="0">
              <a:buNone/>
            </a:pPr>
            <a:endParaRPr lang="en-US" sz="2000" dirty="0" smtClean="0"/>
          </a:p>
          <a:p>
            <a:pPr marL="0" indent="0">
              <a:buNone/>
            </a:pPr>
            <a:endParaRPr lang="uk-UA" sz="2000" dirty="0"/>
          </a:p>
        </p:txBody>
      </p:sp>
      <p:pic>
        <p:nvPicPr>
          <p:cNvPr id="2" name="Picture 1"/>
          <p:cNvPicPr>
            <a:picLocks noChangeAspect="1"/>
          </p:cNvPicPr>
          <p:nvPr/>
        </p:nvPicPr>
        <p:blipFill>
          <a:blip r:embed="rId2"/>
          <a:stretch>
            <a:fillRect/>
          </a:stretch>
        </p:blipFill>
        <p:spPr>
          <a:xfrm>
            <a:off x="153907" y="2252710"/>
            <a:ext cx="4889893" cy="897896"/>
          </a:xfrm>
          <a:prstGeom prst="rect">
            <a:avLst/>
          </a:prstGeom>
        </p:spPr>
      </p:pic>
      <p:pic>
        <p:nvPicPr>
          <p:cNvPr id="4" name="Picture 3"/>
          <p:cNvPicPr>
            <a:picLocks noChangeAspect="1"/>
          </p:cNvPicPr>
          <p:nvPr/>
        </p:nvPicPr>
        <p:blipFill>
          <a:blip r:embed="rId3"/>
          <a:stretch>
            <a:fillRect/>
          </a:stretch>
        </p:blipFill>
        <p:spPr>
          <a:xfrm>
            <a:off x="153907" y="3442579"/>
            <a:ext cx="6461456" cy="935053"/>
          </a:xfrm>
          <a:prstGeom prst="rect">
            <a:avLst/>
          </a:prstGeom>
        </p:spPr>
      </p:pic>
      <p:pic>
        <p:nvPicPr>
          <p:cNvPr id="5" name="Picture 4"/>
          <p:cNvPicPr>
            <a:picLocks noChangeAspect="1"/>
          </p:cNvPicPr>
          <p:nvPr/>
        </p:nvPicPr>
        <p:blipFill>
          <a:blip r:embed="rId4"/>
          <a:stretch>
            <a:fillRect/>
          </a:stretch>
        </p:blipFill>
        <p:spPr>
          <a:xfrm>
            <a:off x="3142872" y="5144631"/>
            <a:ext cx="4824177" cy="1731756"/>
          </a:xfrm>
          <a:prstGeom prst="rect">
            <a:avLst/>
          </a:prstGeom>
        </p:spPr>
      </p:pic>
    </p:spTree>
    <p:extLst>
      <p:ext uri="{BB962C8B-B14F-4D97-AF65-F5344CB8AC3E}">
        <p14:creationId xmlns:p14="http://schemas.microsoft.com/office/powerpoint/2010/main" val="4061704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283" y="190123"/>
            <a:ext cx="11733291" cy="6491334"/>
          </a:xfrm>
        </p:spPr>
        <p:txBody>
          <a:bodyPr>
            <a:normAutofit/>
          </a:bodyPr>
          <a:lstStyle/>
          <a:p>
            <a:pPr marL="0" indent="0" algn="ctr">
              <a:buNone/>
            </a:pPr>
            <a:r>
              <a:rPr lang="uk-UA" sz="1800" b="1" dirty="0"/>
              <a:t>Клавіша </a:t>
            </a:r>
            <a:r>
              <a:rPr lang="uk-UA" sz="1800" b="1" dirty="0" smtClean="0"/>
              <a:t>Tab</a:t>
            </a:r>
          </a:p>
          <a:p>
            <a:pPr marL="0" indent="0">
              <a:buNone/>
            </a:pPr>
            <a:r>
              <a:rPr lang="uk-UA" sz="1800" dirty="0" smtClean="0"/>
              <a:t>Після </a:t>
            </a:r>
            <a:r>
              <a:rPr lang="uk-UA" sz="1800" i="1" u="sng" dirty="0"/>
              <a:t>першого натискання на Tab </a:t>
            </a:r>
            <a:r>
              <a:rPr lang="uk-UA" sz="1800" dirty="0"/>
              <a:t>у консолі буде виведено список доступних команд із "основного" списку. У наведеному нижче прикладі показано список команд, доступних з кореня</a:t>
            </a:r>
            <a:r>
              <a:rPr lang="uk-UA" sz="1800" dirty="0" smtClean="0"/>
              <a:t>.</a:t>
            </a:r>
          </a:p>
          <a:p>
            <a:pPr marL="0" indent="0">
              <a:buNone/>
            </a:pPr>
            <a:endParaRPr lang="uk-UA" sz="1800" dirty="0"/>
          </a:p>
          <a:p>
            <a:pPr marL="0" indent="0">
              <a:buNone/>
            </a:pPr>
            <a:endParaRPr lang="uk-UA" sz="1800" dirty="0" smtClean="0"/>
          </a:p>
          <a:p>
            <a:pPr marL="0" indent="0">
              <a:buNone/>
            </a:pPr>
            <a:endParaRPr lang="uk-UA" sz="1800" dirty="0"/>
          </a:p>
          <a:p>
            <a:pPr marL="0" indent="0">
              <a:buNone/>
            </a:pPr>
            <a:endParaRPr lang="uk-UA" sz="1800" dirty="0" smtClean="0"/>
          </a:p>
          <a:p>
            <a:pPr marL="0" indent="0">
              <a:buNone/>
            </a:pPr>
            <a:endParaRPr lang="uk-UA" sz="1800" dirty="0"/>
          </a:p>
          <a:p>
            <a:pPr marL="0" indent="0">
              <a:buNone/>
            </a:pPr>
            <a:r>
              <a:rPr lang="uk-UA" sz="1800" dirty="0"/>
              <a:t>Після </a:t>
            </a:r>
            <a:r>
              <a:rPr lang="uk-UA" sz="1800" i="1" u="sng" dirty="0"/>
              <a:t>другого натискання Tab </a:t>
            </a:r>
            <a:r>
              <a:rPr lang="uk-UA" sz="1800" dirty="0"/>
              <a:t>у консолі буде виведено список доступних команд для вбудованої скриптової мови. У наведеному нижче прикладі показано список </a:t>
            </a:r>
            <a:r>
              <a:rPr lang="uk-UA" sz="1800" i="1" u="sng" dirty="0"/>
              <a:t>команд скриптової мови</a:t>
            </a:r>
            <a:r>
              <a:rPr lang="uk-UA" sz="1800" dirty="0"/>
              <a:t>, які доступні з кореня</a:t>
            </a:r>
            <a:r>
              <a:rPr lang="uk-UA" sz="1800" dirty="0" smtClean="0"/>
              <a:t>.</a:t>
            </a:r>
          </a:p>
          <a:p>
            <a:pPr marL="0" indent="0">
              <a:buNone/>
            </a:pPr>
            <a:endParaRPr lang="uk-UA" sz="1800" dirty="0"/>
          </a:p>
        </p:txBody>
      </p:sp>
      <p:pic>
        <p:nvPicPr>
          <p:cNvPr id="4" name="Picture 3"/>
          <p:cNvPicPr>
            <a:picLocks noChangeAspect="1"/>
          </p:cNvPicPr>
          <p:nvPr/>
        </p:nvPicPr>
        <p:blipFill>
          <a:blip r:embed="rId2"/>
          <a:stretch>
            <a:fillRect/>
          </a:stretch>
        </p:blipFill>
        <p:spPr>
          <a:xfrm>
            <a:off x="217283" y="1214625"/>
            <a:ext cx="6048318" cy="1637217"/>
          </a:xfrm>
          <a:prstGeom prst="rect">
            <a:avLst/>
          </a:prstGeom>
        </p:spPr>
      </p:pic>
      <p:pic>
        <p:nvPicPr>
          <p:cNvPr id="5" name="Picture 4"/>
          <p:cNvPicPr>
            <a:picLocks noChangeAspect="1"/>
          </p:cNvPicPr>
          <p:nvPr/>
        </p:nvPicPr>
        <p:blipFill>
          <a:blip r:embed="rId3"/>
          <a:stretch>
            <a:fillRect/>
          </a:stretch>
        </p:blipFill>
        <p:spPr>
          <a:xfrm>
            <a:off x="217283" y="3729131"/>
            <a:ext cx="6048318" cy="2028251"/>
          </a:xfrm>
          <a:prstGeom prst="rect">
            <a:avLst/>
          </a:prstGeom>
        </p:spPr>
      </p:pic>
    </p:spTree>
    <p:extLst>
      <p:ext uri="{BB962C8B-B14F-4D97-AF65-F5344CB8AC3E}">
        <p14:creationId xmlns:p14="http://schemas.microsoft.com/office/powerpoint/2010/main" val="12888301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8230" y="162962"/>
            <a:ext cx="11751398" cy="6482282"/>
          </a:xfrm>
        </p:spPr>
        <p:txBody>
          <a:bodyPr>
            <a:normAutofit/>
          </a:bodyPr>
          <a:lstStyle/>
          <a:p>
            <a:pPr marL="0" indent="0">
              <a:buNone/>
            </a:pPr>
            <a:r>
              <a:rPr lang="uk-UA" sz="1800" dirty="0"/>
              <a:t>У наведеному нижче прикладі показано список команд із "основного" списку, які доступні з розділу /ip/firewall/filter</a:t>
            </a:r>
            <a:r>
              <a:rPr lang="uk-UA" sz="1800" dirty="0" smtClean="0"/>
              <a:t>.</a:t>
            </a:r>
          </a:p>
          <a:p>
            <a:pPr marL="0" indent="0">
              <a:buNone/>
            </a:pPr>
            <a:endParaRPr lang="uk-UA" sz="1800" dirty="0"/>
          </a:p>
          <a:p>
            <a:pPr marL="0" indent="0">
              <a:buNone/>
            </a:pPr>
            <a:endParaRPr lang="uk-UA" sz="1800" dirty="0" smtClean="0"/>
          </a:p>
          <a:p>
            <a:pPr marL="0" indent="0">
              <a:buNone/>
            </a:pPr>
            <a:endParaRPr lang="uk-UA" sz="1800" dirty="0"/>
          </a:p>
          <a:p>
            <a:pPr marL="0" indent="0">
              <a:buNone/>
            </a:pPr>
            <a:r>
              <a:rPr lang="uk-UA" sz="1800" dirty="0"/>
              <a:t>У наведеному нижче прикладі показано список команд з "основного" списку, доступних для команди add з розділу /ip/firewall/filter.</a:t>
            </a:r>
          </a:p>
        </p:txBody>
      </p:sp>
      <p:pic>
        <p:nvPicPr>
          <p:cNvPr id="4" name="Picture 3"/>
          <p:cNvPicPr>
            <a:picLocks noChangeAspect="1"/>
          </p:cNvPicPr>
          <p:nvPr/>
        </p:nvPicPr>
        <p:blipFill>
          <a:blip r:embed="rId2"/>
          <a:stretch>
            <a:fillRect/>
          </a:stretch>
        </p:blipFill>
        <p:spPr>
          <a:xfrm>
            <a:off x="208230" y="490679"/>
            <a:ext cx="7846923" cy="1084624"/>
          </a:xfrm>
          <a:prstGeom prst="rect">
            <a:avLst/>
          </a:prstGeom>
        </p:spPr>
      </p:pic>
      <p:pic>
        <p:nvPicPr>
          <p:cNvPr id="5" name="Picture 4"/>
          <p:cNvPicPr>
            <a:picLocks noChangeAspect="1"/>
          </p:cNvPicPr>
          <p:nvPr/>
        </p:nvPicPr>
        <p:blipFill>
          <a:blip r:embed="rId3"/>
          <a:stretch>
            <a:fillRect/>
          </a:stretch>
        </p:blipFill>
        <p:spPr>
          <a:xfrm>
            <a:off x="208230" y="2275390"/>
            <a:ext cx="11200580" cy="2694962"/>
          </a:xfrm>
          <a:prstGeom prst="rect">
            <a:avLst/>
          </a:prstGeom>
        </p:spPr>
      </p:pic>
    </p:spTree>
    <p:extLst>
      <p:ext uri="{BB962C8B-B14F-4D97-AF65-F5344CB8AC3E}">
        <p14:creationId xmlns:p14="http://schemas.microsoft.com/office/powerpoint/2010/main" val="2597939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1069" y="208230"/>
            <a:ext cx="11796665" cy="6292158"/>
          </a:xfrm>
        </p:spPr>
        <p:txBody>
          <a:bodyPr>
            <a:normAutofit fontScale="77500" lnSpcReduction="20000"/>
          </a:bodyPr>
          <a:lstStyle/>
          <a:p>
            <a:pPr marL="0" indent="0" algn="ctr">
              <a:buNone/>
            </a:pPr>
            <a:r>
              <a:rPr lang="uk-UA" b="1" dirty="0" smtClean="0"/>
              <a:t>Загальні команди</a:t>
            </a:r>
            <a:endParaRPr lang="en-US" b="1" dirty="0"/>
          </a:p>
          <a:p>
            <a:pPr marL="0" indent="0">
              <a:buNone/>
            </a:pPr>
            <a:r>
              <a:rPr lang="uk-UA" dirty="0"/>
              <a:t>Є деякі команди, загальні майже для всіх рівнів меню, а саме </a:t>
            </a:r>
            <a:r>
              <a:rPr lang="en-US" dirty="0" smtClean="0"/>
              <a:t>:</a:t>
            </a:r>
            <a:r>
              <a:rPr lang="en-US" dirty="0"/>
              <a:t> </a:t>
            </a:r>
            <a:r>
              <a:rPr lang="en-US" b="1" dirty="0"/>
              <a:t>print, set, remove, add, find, get, export, enable, disable, comment, move</a:t>
            </a:r>
            <a:r>
              <a:rPr lang="en-US" dirty="0"/>
              <a:t>. </a:t>
            </a:r>
            <a:r>
              <a:rPr lang="uk-UA" dirty="0"/>
              <a:t>Ці команди мають схожу поведінку на різних рівнях меню</a:t>
            </a:r>
            <a:r>
              <a:rPr lang="en-US" dirty="0" smtClean="0"/>
              <a:t>.</a:t>
            </a:r>
            <a:endParaRPr lang="en-US" dirty="0"/>
          </a:p>
          <a:p>
            <a:r>
              <a:rPr lang="en-US" b="1" dirty="0"/>
              <a:t>add</a:t>
            </a:r>
            <a:r>
              <a:rPr lang="en-US" dirty="0"/>
              <a:t> - </a:t>
            </a:r>
            <a:r>
              <a:rPr lang="uk-UA" dirty="0"/>
              <a:t>ця команда зазвичай має всі ті самі аргументи, що й </a:t>
            </a:r>
            <a:r>
              <a:rPr lang="en-US" b="1" dirty="0" smtClean="0"/>
              <a:t>set</a:t>
            </a:r>
            <a:r>
              <a:rPr lang="uk-UA" dirty="0" smtClean="0"/>
              <a:t>, </a:t>
            </a:r>
            <a:r>
              <a:rPr lang="uk-UA" dirty="0"/>
              <a:t>за винятком аргументу номера елемента. Він додає новий елемент із зазначеними вами значеннями, зазвичай в кінці списку елементів, у місцях, де порядок елементів є відповідним. Є деякі обов’язкові властивості, які ви повинні надати, наприклад інтерфейс для нової адреси, тоді як інші властивості мають значення за замовчуванням, якщо ви їх не вкажете явно</a:t>
            </a:r>
            <a:r>
              <a:rPr lang="en-US" dirty="0" smtClean="0"/>
              <a:t>.</a:t>
            </a:r>
            <a:endParaRPr lang="en-US" dirty="0"/>
          </a:p>
          <a:p>
            <a:pPr lvl="1"/>
            <a:r>
              <a:rPr lang="uk-UA" b="1" i="1" dirty="0" smtClean="0"/>
              <a:t>Загальні параметри</a:t>
            </a:r>
            <a:endParaRPr lang="en-US" b="1" i="1" dirty="0"/>
          </a:p>
          <a:p>
            <a:pPr lvl="2"/>
            <a:r>
              <a:rPr lang="en-US" b="1" i="1" dirty="0"/>
              <a:t>copy-from</a:t>
            </a:r>
            <a:r>
              <a:rPr lang="en-US" dirty="0"/>
              <a:t> - </a:t>
            </a:r>
            <a:r>
              <a:rPr lang="uk-UA" dirty="0"/>
              <a:t>копіює наявний елемент. Він приймає значення за замовчуванням властивостей нового елемента з іншого елемента. Якщо ви не хочете робити точну копію, ви можете вказати нові значення для деяких властивостей. Під час копіювання елементів, які мають імена, зазвичай доведеться дати нове ім’я копії</a:t>
            </a:r>
            <a:endParaRPr lang="en-US" dirty="0"/>
          </a:p>
          <a:p>
            <a:pPr lvl="2"/>
            <a:r>
              <a:rPr lang="en-US" b="1" i="1" dirty="0"/>
              <a:t>place-before</a:t>
            </a:r>
            <a:r>
              <a:rPr lang="en-US" dirty="0"/>
              <a:t> - </a:t>
            </a:r>
            <a:r>
              <a:rPr lang="uk-UA" dirty="0"/>
              <a:t>розміщує новий елемент перед наявним елементом із зазначеною позицією. Таким чином, вам не потрібно використовувати команду переміщення після додавання елемента до списку</a:t>
            </a:r>
            <a:r>
              <a:rPr lang="en-US" dirty="0" smtClean="0"/>
              <a:t>.</a:t>
            </a:r>
            <a:r>
              <a:rPr lang="en-US" dirty="0"/>
              <a:t> </a:t>
            </a:r>
          </a:p>
          <a:p>
            <a:pPr lvl="2"/>
            <a:r>
              <a:rPr lang="en-US" b="1" i="1" dirty="0"/>
              <a:t>disabled</a:t>
            </a:r>
            <a:r>
              <a:rPr lang="en-US" dirty="0"/>
              <a:t> - </a:t>
            </a:r>
            <a:r>
              <a:rPr lang="uk-UA" dirty="0"/>
              <a:t>керує вимкненим/увімкненим станом щойно доданого елемента(-ів) </a:t>
            </a:r>
            <a:endParaRPr lang="uk-UA" dirty="0" smtClean="0"/>
          </a:p>
          <a:p>
            <a:pPr lvl="2"/>
            <a:r>
              <a:rPr lang="en-US" b="1" i="1" dirty="0" smtClean="0"/>
              <a:t>comment</a:t>
            </a:r>
            <a:r>
              <a:rPr lang="en-US" dirty="0"/>
              <a:t> - </a:t>
            </a:r>
            <a:r>
              <a:rPr lang="uk-UA" dirty="0"/>
              <a:t>містить опис щойно створеного елемента</a:t>
            </a:r>
            <a:endParaRPr lang="en-US" dirty="0"/>
          </a:p>
          <a:p>
            <a:pPr lvl="1"/>
            <a:r>
              <a:rPr lang="uk-UA" b="1" i="1" dirty="0" smtClean="0"/>
              <a:t>Повертає значення</a:t>
            </a:r>
            <a:endParaRPr lang="en-US" b="1" i="1" dirty="0"/>
          </a:p>
          <a:p>
            <a:pPr lvl="2"/>
            <a:r>
              <a:rPr lang="uk-UA" dirty="0"/>
              <a:t>Команда add повертає внутрішній номер доданого елемента </a:t>
            </a:r>
            <a:endParaRPr lang="en-US" dirty="0" smtClean="0"/>
          </a:p>
          <a:p>
            <a:r>
              <a:rPr lang="en-US" b="1" dirty="0" smtClean="0"/>
              <a:t>edit</a:t>
            </a:r>
            <a:r>
              <a:rPr lang="en-US" dirty="0" smtClean="0"/>
              <a:t> - </a:t>
            </a:r>
            <a:r>
              <a:rPr lang="uk-UA" dirty="0"/>
              <a:t>ця команда пов'язана з командою </a:t>
            </a:r>
            <a:r>
              <a:rPr lang="uk-UA" b="1" dirty="0"/>
              <a:t>set</a:t>
            </a:r>
            <a:r>
              <a:rPr lang="uk-UA" dirty="0"/>
              <a:t>. </a:t>
            </a:r>
            <a:r>
              <a:rPr lang="uk-UA" dirty="0" smtClean="0"/>
              <a:t>Її </a:t>
            </a:r>
            <a:r>
              <a:rPr lang="uk-UA" dirty="0"/>
              <a:t>можна використовувати для редагування значень властивостей, які містять велику кількість тексту, наприклад сценаріїв, але він працює з усіма властивостями, які можна редагувати. Залежно від можливостей терміналу для редагування значення вказаної властивості запускається або повноекранний редактор, або однорядковий редактор</a:t>
            </a:r>
            <a:r>
              <a:rPr lang="uk-UA" dirty="0" smtClean="0"/>
              <a:t>.</a:t>
            </a:r>
            <a:endParaRPr lang="en-US" dirty="0" smtClean="0"/>
          </a:p>
          <a:p>
            <a:pPr marL="0" indent="0">
              <a:buNone/>
            </a:pPr>
            <a:endParaRPr lang="uk-UA" sz="2000" dirty="0"/>
          </a:p>
        </p:txBody>
      </p:sp>
    </p:spTree>
    <p:extLst>
      <p:ext uri="{BB962C8B-B14F-4D97-AF65-F5344CB8AC3E}">
        <p14:creationId xmlns:p14="http://schemas.microsoft.com/office/powerpoint/2010/main" val="22563588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idx="1"/>
          </p:nvPr>
        </p:nvSpPr>
        <p:spPr bwMode="auto">
          <a:xfrm>
            <a:off x="110288" y="196410"/>
            <a:ext cx="11976088" cy="62478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lvl="0" indent="0" eaLnBrk="0" fontAlgn="base" hangingPunct="0">
              <a:lnSpc>
                <a:spcPct val="100000"/>
              </a:lnSpc>
              <a:spcBef>
                <a:spcPct val="0"/>
              </a:spcBef>
              <a:spcAft>
                <a:spcPct val="0"/>
              </a:spcAft>
              <a:buFontTx/>
              <a:buChar char="•"/>
            </a:pPr>
            <a:r>
              <a:rPr kumimoji="0" lang="ru-RU" altLang="ru-RU" sz="16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find</a:t>
            </a:r>
            <a:r>
              <a:rPr kumimoji="0" lang="ru-RU" altLang="ru-RU"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 команда find має ті ж аргументи,</a:t>
            </a:r>
            <a:r>
              <a:rPr kumimoji="0" lang="ru-RU" altLang="ru-RU" sz="1600" b="0" i="0" u="none" strike="noStrike" cap="none" normalizeH="0" dirty="0" smtClean="0">
                <a:ln>
                  <a:noFill/>
                </a:ln>
                <a:solidFill>
                  <a:schemeClr val="tx1"/>
                </a:solidFill>
                <a:effectLst/>
                <a:latin typeface="Arial" panose="020B0604020202020204" pitchFamily="34" charset="0"/>
                <a:cs typeface="Arial" panose="020B0604020202020204" pitchFamily="34" charset="0"/>
              </a:rPr>
              <a:t> що і </a:t>
            </a:r>
            <a:r>
              <a:rPr kumimoji="0" lang="ru-RU" altLang="ru-RU"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set, плюс аргументи-прапорці</a:t>
            </a:r>
            <a:r>
              <a:rPr kumimoji="0" lang="ru-RU" altLang="ru-RU" sz="1600" b="0" i="0" u="none" strike="noStrike" cap="none" normalizeH="0" dirty="0" smtClean="0">
                <a:ln>
                  <a:noFill/>
                </a:ln>
                <a:solidFill>
                  <a:schemeClr val="tx1"/>
                </a:solidFill>
                <a:effectLst/>
                <a:latin typeface="Arial" panose="020B0604020202020204" pitchFamily="34" charset="0"/>
                <a:cs typeface="Arial" panose="020B0604020202020204" pitchFamily="34" charset="0"/>
              </a:rPr>
              <a:t> як </a:t>
            </a:r>
            <a:r>
              <a:rPr kumimoji="0" lang="ru-RU" altLang="ru-RU" sz="1600" b="0" i="1"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disabled</a:t>
            </a:r>
            <a:r>
              <a:rPr kumimoji="0" lang="ru-RU" altLang="ru-RU"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чи </a:t>
            </a:r>
            <a:r>
              <a:rPr kumimoji="0" lang="ru-RU" altLang="ru-RU" sz="1600" b="0" i="1"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active</a:t>
            </a:r>
            <a:r>
              <a:rPr kumimoji="0" lang="ru-RU" altLang="ru-RU"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що приймають значення </a:t>
            </a:r>
            <a:r>
              <a:rPr kumimoji="0" lang="ru-RU" altLang="ru-RU" sz="1600" b="0" i="1"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yes</a:t>
            </a:r>
            <a:r>
              <a:rPr kumimoji="0" lang="ru-RU" altLang="ru-RU"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або </a:t>
            </a:r>
            <a:r>
              <a:rPr kumimoji="0" lang="ru-RU" altLang="ru-RU" sz="1600" b="0" i="1"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no</a:t>
            </a:r>
            <a:r>
              <a:rPr kumimoji="0" lang="ru-RU" altLang="ru-RU"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в</a:t>
            </a:r>
            <a:r>
              <a:rPr kumimoji="0" lang="ru-RU" altLang="ru-RU" sz="1600" b="0" i="0" u="none" strike="noStrike" cap="none" normalizeH="0" dirty="0" smtClean="0">
                <a:ln>
                  <a:noFill/>
                </a:ln>
                <a:solidFill>
                  <a:schemeClr val="tx1"/>
                </a:solidFill>
                <a:effectLst/>
                <a:latin typeface="Arial" panose="020B0604020202020204" pitchFamily="34" charset="0"/>
                <a:cs typeface="Arial" panose="020B0604020202020204" pitchFamily="34" charset="0"/>
              </a:rPr>
              <a:t> залежності від значення прапорця</a:t>
            </a:r>
            <a:r>
              <a:rPr kumimoji="0" lang="ru-RU" altLang="ru-RU"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r>
              <a:rPr lang="uk-UA" sz="1600" dirty="0">
                <a:latin typeface="Arial" panose="020B0604020202020204" pitchFamily="34" charset="0"/>
                <a:cs typeface="Arial" panose="020B0604020202020204" pitchFamily="34" charset="0"/>
              </a:rPr>
              <a:t>Щоб побачити всі прапори та їх назви, подивіться у верхній частині виводу команди print. Команда find повертає внутрішні номери всіх елементів, які мають такі ж значення аргументів, як зазначено.</a:t>
            </a:r>
            <a:r>
              <a:rPr kumimoji="0" lang="ru-RU" altLang="ru-RU"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altLang="ru-RU" sz="16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move</a:t>
            </a:r>
            <a:r>
              <a:rPr kumimoji="0" lang="ru-RU" altLang="ru-RU"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 змінює</a:t>
            </a:r>
            <a:r>
              <a:rPr kumimoji="0" lang="ru-RU" altLang="ru-RU" sz="1600" b="0" i="0" u="none" strike="noStrike" cap="none" normalizeH="0" dirty="0" smtClean="0">
                <a:ln>
                  <a:noFill/>
                </a:ln>
                <a:solidFill>
                  <a:schemeClr val="tx1"/>
                </a:solidFill>
                <a:effectLst/>
                <a:latin typeface="Arial" panose="020B0604020202020204" pitchFamily="34" charset="0"/>
                <a:cs typeface="Arial" panose="020B0604020202020204" pitchFamily="34" charset="0"/>
              </a:rPr>
              <a:t> порядок елементів в списку</a:t>
            </a:r>
            <a:r>
              <a:rPr kumimoji="0" lang="ru-RU" altLang="ru-RU"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None/>
              <a:tabLst/>
            </a:pPr>
            <a:r>
              <a:rPr kumimoji="0" lang="ru-RU" altLang="ru-RU" sz="1600" b="0" i="1"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Параметри</a:t>
            </a:r>
          </a:p>
          <a:p>
            <a:pPr marL="457200" lvl="1" indent="0" eaLnBrk="0" fontAlgn="base" hangingPunct="0">
              <a:lnSpc>
                <a:spcPct val="100000"/>
              </a:lnSpc>
              <a:spcBef>
                <a:spcPct val="0"/>
              </a:spcBef>
              <a:spcAft>
                <a:spcPct val="0"/>
              </a:spcAft>
              <a:buFontTx/>
              <a:buChar char="•"/>
            </a:pPr>
            <a:r>
              <a:rPr lang="uk-UA" sz="1600" dirty="0" smtClean="0">
                <a:latin typeface="Arial" panose="020B0604020202020204" pitchFamily="34" charset="0"/>
                <a:cs typeface="Arial" panose="020B0604020202020204" pitchFamily="34" charset="0"/>
              </a:rPr>
              <a:t>перший </a:t>
            </a:r>
            <a:r>
              <a:rPr lang="uk-UA" sz="1600" dirty="0">
                <a:latin typeface="Arial" panose="020B0604020202020204" pitchFamily="34" charset="0"/>
                <a:cs typeface="Arial" panose="020B0604020202020204" pitchFamily="34" charset="0"/>
              </a:rPr>
              <a:t>аргумент визначає елементи, які переміщуються</a:t>
            </a:r>
            <a:r>
              <a:rPr lang="uk-UA" sz="1600" dirty="0" smtClean="0">
                <a:latin typeface="Arial" panose="020B0604020202020204" pitchFamily="34" charset="0"/>
                <a:cs typeface="Arial" panose="020B0604020202020204" pitchFamily="34" charset="0"/>
              </a:rPr>
              <a:t>.</a:t>
            </a:r>
            <a:endParaRPr kumimoji="0" lang="ru-RU" altLang="ru-RU"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457200" lvl="1" indent="0" eaLnBrk="0" fontAlgn="base" hangingPunct="0">
              <a:lnSpc>
                <a:spcPct val="100000"/>
              </a:lnSpc>
              <a:spcBef>
                <a:spcPct val="0"/>
              </a:spcBef>
              <a:spcAft>
                <a:spcPct val="0"/>
              </a:spcAft>
              <a:buFontTx/>
              <a:buChar char="•"/>
            </a:pPr>
            <a:r>
              <a:rPr lang="uk-UA" sz="1600" dirty="0">
                <a:latin typeface="Arial" panose="020B0604020202020204" pitchFamily="34" charset="0"/>
                <a:cs typeface="Arial" panose="020B0604020202020204" pitchFamily="34" charset="0"/>
              </a:rPr>
              <a:t>другий аргумент визначає елемент, перед яким розташовувати всі елементи, що переміщуються (вони розміщуються в кінці списку, якщо другий аргумент </a:t>
            </a:r>
            <a:r>
              <a:rPr lang="uk-UA" sz="1600" dirty="0" smtClean="0">
                <a:latin typeface="Arial" panose="020B0604020202020204" pitchFamily="34" charset="0"/>
                <a:cs typeface="Arial" panose="020B0604020202020204" pitchFamily="34" charset="0"/>
              </a:rPr>
              <a:t>не використовується).</a:t>
            </a:r>
          </a:p>
          <a:p>
            <a:pPr marL="457200" lvl="1" indent="0" eaLnBrk="0" fontAlgn="base" hangingPunct="0">
              <a:lnSpc>
                <a:spcPct val="100000"/>
              </a:lnSpc>
              <a:spcBef>
                <a:spcPct val="0"/>
              </a:spcBef>
              <a:spcAft>
                <a:spcPct val="0"/>
              </a:spcAft>
              <a:buFontTx/>
              <a:buChar char="•"/>
            </a:pPr>
            <a:endParaRPr kumimoji="0" lang="ru-RU" altLang="ru-RU"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lvl="0" indent="0" eaLnBrk="0" fontAlgn="base" hangingPunct="0">
              <a:lnSpc>
                <a:spcPct val="100000"/>
              </a:lnSpc>
              <a:spcBef>
                <a:spcPct val="0"/>
              </a:spcBef>
              <a:spcAft>
                <a:spcPct val="0"/>
              </a:spcAft>
              <a:buFontTx/>
              <a:buChar char="•"/>
            </a:pPr>
            <a:r>
              <a:rPr kumimoji="0" lang="ru-RU" altLang="ru-RU" sz="16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print</a:t>
            </a:r>
            <a:r>
              <a:rPr kumimoji="0" lang="ru-RU" altLang="ru-RU"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 </a:t>
            </a:r>
            <a:r>
              <a:rPr lang="uk-UA" sz="1600" dirty="0">
                <a:latin typeface="Arial" panose="020B0604020202020204" pitchFamily="34" charset="0"/>
                <a:cs typeface="Arial" panose="020B0604020202020204" pitchFamily="34" charset="0"/>
              </a:rPr>
              <a:t>показує всю інформацію, доступну з певного рівня команди</a:t>
            </a:r>
            <a:r>
              <a:rPr lang="uk-UA" sz="1600" dirty="0" smtClean="0">
                <a:latin typeface="Arial" panose="020B0604020202020204" pitchFamily="34" charset="0"/>
                <a:cs typeface="Arial" panose="020B0604020202020204" pitchFamily="34" charset="0"/>
              </a:rPr>
              <a:t>.</a:t>
            </a:r>
            <a:r>
              <a:rPr kumimoji="0" lang="ru-RU" altLang="ru-RU"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Таким чином, </a:t>
            </a:r>
            <a:r>
              <a:rPr kumimoji="0" lang="ru-RU" altLang="ru-RU" sz="16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/system clock print</a:t>
            </a:r>
            <a:r>
              <a:rPr kumimoji="0" lang="ru-RU" altLang="ru-RU"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показує системну дату і час, </a:t>
            </a:r>
            <a:r>
              <a:rPr kumimoji="0" lang="ru-RU" altLang="ru-RU" sz="16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/ip route print</a:t>
            </a:r>
            <a:r>
              <a:rPr kumimoji="0" lang="ru-RU" altLang="ru-RU"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r>
              <a:rPr lang="uk-UA" sz="1600" dirty="0"/>
              <a:t> показує всі маршрути тощо. Якщо є список елементів на поточному рівні, і вони не доступні лише для читання, тобто ви можете змінити/видалити їх (приклад read -єдиний список елементів – це /системна історія, яка показує історію виконаних дій), тоді команда print також призначає номери, які використовуються всіма командами, які працюють з елементами в цьому списку. </a:t>
            </a:r>
            <a:endParaRPr lang="uk-UA" sz="1600" dirty="0" smtClean="0"/>
          </a:p>
          <a:p>
            <a:pPr marL="0" lvl="0" indent="0" eaLnBrk="0" fontAlgn="base" hangingPunct="0">
              <a:lnSpc>
                <a:spcPct val="100000"/>
              </a:lnSpc>
              <a:spcBef>
                <a:spcPct val="0"/>
              </a:spcBef>
              <a:spcAft>
                <a:spcPct val="0"/>
              </a:spcAft>
              <a:buNone/>
            </a:pPr>
            <a:r>
              <a:rPr kumimoji="0" lang="uk-UA" altLang="ru-RU" sz="16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a:t>
            </a:r>
            <a:r>
              <a:rPr kumimoji="0" lang="uk-UA" altLang="ru-RU"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r>
              <a:rPr kumimoji="0" lang="ru-RU" altLang="ru-RU" sz="1600" b="0" i="1"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Параметри</a:t>
            </a:r>
          </a:p>
          <a:p>
            <a:pPr marL="457200" lvl="1" indent="258763" eaLnBrk="0" fontAlgn="base" hangingPunct="0">
              <a:lnSpc>
                <a:spcPct val="100000"/>
              </a:lnSpc>
              <a:spcBef>
                <a:spcPct val="0"/>
              </a:spcBef>
              <a:spcAft>
                <a:spcPct val="0"/>
              </a:spcAft>
              <a:buFontTx/>
              <a:buChar char="•"/>
            </a:pPr>
            <a:r>
              <a:rPr lang="uk-UA" sz="1600" dirty="0"/>
              <a:t>from - показувати лише вказані елементи в тому ж порядку, в якому вони подані. </a:t>
            </a:r>
            <a:endParaRPr lang="uk-UA" sz="1600" dirty="0" smtClean="0"/>
          </a:p>
          <a:p>
            <a:pPr marL="457200" lvl="1" indent="258763" eaLnBrk="0" fontAlgn="base" hangingPunct="0">
              <a:lnSpc>
                <a:spcPct val="100000"/>
              </a:lnSpc>
              <a:spcBef>
                <a:spcPct val="0"/>
              </a:spcBef>
              <a:spcAft>
                <a:spcPct val="0"/>
              </a:spcAft>
              <a:buFontTx/>
              <a:buChar char="•"/>
            </a:pPr>
            <a:r>
              <a:rPr lang="en-US" sz="1600" dirty="0" smtClean="0"/>
              <a:t>where</a:t>
            </a:r>
            <a:r>
              <a:rPr lang="uk-UA" sz="1600" dirty="0" smtClean="0"/>
              <a:t> </a:t>
            </a:r>
            <a:r>
              <a:rPr lang="uk-UA" sz="1600" dirty="0"/>
              <a:t>- показувати лише елементи, які відповідають заданим критеріям. Синтаксис параметра where схожий на команду find</a:t>
            </a:r>
            <a:r>
              <a:rPr lang="uk-UA" sz="1600" dirty="0" smtClean="0"/>
              <a:t>.</a:t>
            </a:r>
            <a:endParaRPr lang="en-US" sz="1600" dirty="0" smtClean="0"/>
          </a:p>
          <a:p>
            <a:pPr marL="457200" lvl="1" indent="258763" eaLnBrk="0" fontAlgn="base" hangingPunct="0">
              <a:lnSpc>
                <a:spcPct val="100000"/>
              </a:lnSpc>
              <a:spcBef>
                <a:spcPct val="0"/>
              </a:spcBef>
              <a:spcAft>
                <a:spcPct val="0"/>
              </a:spcAft>
              <a:buFontTx/>
              <a:buChar char="•"/>
            </a:pPr>
            <a:r>
              <a:rPr lang="uk-UA" sz="1600" dirty="0" smtClean="0"/>
              <a:t> </a:t>
            </a:r>
            <a:r>
              <a:rPr lang="uk-UA" sz="1600" dirty="0"/>
              <a:t>brief - змушує команду друку використовувати табличну форму виводу </a:t>
            </a:r>
            <a:endParaRPr lang="en-US" sz="1600" dirty="0" smtClean="0"/>
          </a:p>
          <a:p>
            <a:pPr marL="457200" lvl="1" indent="258763" eaLnBrk="0" fontAlgn="base" hangingPunct="0">
              <a:lnSpc>
                <a:spcPct val="100000"/>
              </a:lnSpc>
              <a:spcBef>
                <a:spcPct val="0"/>
              </a:spcBef>
              <a:spcAft>
                <a:spcPct val="0"/>
              </a:spcAft>
              <a:buFontTx/>
              <a:buChar char="•"/>
            </a:pPr>
            <a:r>
              <a:rPr lang="uk-UA" sz="1600" dirty="0" smtClean="0"/>
              <a:t>detail </a:t>
            </a:r>
            <a:r>
              <a:rPr lang="uk-UA" sz="1600" dirty="0"/>
              <a:t>- змушує команду друку використовувати форму виводу property=value </a:t>
            </a:r>
            <a:endParaRPr lang="en-US" sz="1600" dirty="0" smtClean="0"/>
          </a:p>
          <a:p>
            <a:pPr marL="457200" lvl="1" indent="258763" eaLnBrk="0" fontAlgn="base" hangingPunct="0">
              <a:lnSpc>
                <a:spcPct val="100000"/>
              </a:lnSpc>
              <a:spcBef>
                <a:spcPct val="0"/>
              </a:spcBef>
              <a:spcAft>
                <a:spcPct val="0"/>
              </a:spcAft>
              <a:buFontTx/>
              <a:buChar char="•"/>
            </a:pPr>
            <a:r>
              <a:rPr lang="uk-UA" sz="1600" dirty="0" smtClean="0"/>
              <a:t>count-only </a:t>
            </a:r>
            <a:r>
              <a:rPr lang="uk-UA" sz="1600" dirty="0"/>
              <a:t>- показує кількість елементів </a:t>
            </a:r>
            <a:endParaRPr lang="en-US" sz="1600" dirty="0" smtClean="0"/>
          </a:p>
          <a:p>
            <a:pPr marL="457200" lvl="1" indent="258763" eaLnBrk="0" fontAlgn="base" hangingPunct="0">
              <a:lnSpc>
                <a:spcPct val="100000"/>
              </a:lnSpc>
              <a:spcBef>
                <a:spcPct val="0"/>
              </a:spcBef>
              <a:spcAft>
                <a:spcPct val="0"/>
              </a:spcAft>
              <a:buFontTx/>
              <a:buChar char="•"/>
            </a:pPr>
            <a:r>
              <a:rPr lang="uk-UA" sz="1600" dirty="0" smtClean="0"/>
              <a:t>file </a:t>
            </a:r>
            <a:r>
              <a:rPr lang="uk-UA" sz="1600" dirty="0"/>
              <a:t>- друкує вміст певного підменю у файл на маршрутизаторі. </a:t>
            </a:r>
            <a:endParaRPr lang="en-US" sz="1600" dirty="0" smtClean="0"/>
          </a:p>
          <a:p>
            <a:pPr marL="457200" lvl="1" indent="258763" eaLnBrk="0" fontAlgn="base" hangingPunct="0">
              <a:lnSpc>
                <a:spcPct val="100000"/>
              </a:lnSpc>
              <a:spcBef>
                <a:spcPct val="0"/>
              </a:spcBef>
              <a:spcAft>
                <a:spcPct val="0"/>
              </a:spcAft>
              <a:buFontTx/>
              <a:buChar char="•"/>
            </a:pPr>
            <a:r>
              <a:rPr lang="uk-UA" sz="1600" dirty="0" smtClean="0"/>
              <a:t>interval </a:t>
            </a:r>
            <a:r>
              <a:rPr lang="uk-UA" sz="1600" dirty="0"/>
              <a:t>- оновлює вихідні дані команди друку кожні секунди інтервалу. </a:t>
            </a:r>
            <a:endParaRPr lang="en-US" sz="1600" dirty="0" smtClean="0"/>
          </a:p>
          <a:p>
            <a:pPr marL="457200" lvl="1" indent="258763" eaLnBrk="0" fontAlgn="base" hangingPunct="0">
              <a:lnSpc>
                <a:spcPct val="100000"/>
              </a:lnSpc>
              <a:spcBef>
                <a:spcPct val="0"/>
              </a:spcBef>
              <a:spcAft>
                <a:spcPct val="0"/>
              </a:spcAft>
              <a:buFontTx/>
              <a:buChar char="•"/>
            </a:pPr>
            <a:r>
              <a:rPr lang="uk-UA" sz="1600" dirty="0" smtClean="0"/>
              <a:t>oid </a:t>
            </a:r>
            <a:r>
              <a:rPr lang="uk-UA" sz="1600" dirty="0"/>
              <a:t>- друкує значення OID для властивостей, які доступні через SNMP </a:t>
            </a:r>
            <a:endParaRPr lang="en-US" sz="1600" dirty="0" smtClean="0"/>
          </a:p>
          <a:p>
            <a:pPr marL="457200" lvl="1" indent="258763" eaLnBrk="0" fontAlgn="base" hangingPunct="0">
              <a:lnSpc>
                <a:spcPct val="100000"/>
              </a:lnSpc>
              <a:spcBef>
                <a:spcPct val="0"/>
              </a:spcBef>
              <a:spcAft>
                <a:spcPct val="0"/>
              </a:spcAft>
              <a:buFontTx/>
              <a:buChar char="•"/>
            </a:pPr>
            <a:r>
              <a:rPr lang="en-US" sz="1600" dirty="0"/>
              <a:t>without-paging </a:t>
            </a:r>
            <a:r>
              <a:rPr lang="uk-UA" sz="1600" dirty="0" smtClean="0"/>
              <a:t>- </a:t>
            </a:r>
            <a:r>
              <a:rPr lang="uk-UA" sz="1600" dirty="0"/>
              <a:t>друкує результат без зупинки після кожного перегляду екрана.</a:t>
            </a:r>
            <a:endParaRPr kumimoji="0" lang="ru-RU" altLang="ru-RU"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30942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8351" y="208230"/>
            <a:ext cx="11579383" cy="6292158"/>
          </a:xfrm>
        </p:spPr>
        <p:txBody>
          <a:bodyPr>
            <a:normAutofit/>
          </a:bodyPr>
          <a:lstStyle/>
          <a:p>
            <a:r>
              <a:rPr lang="en-US" sz="2000" b="1" dirty="0" err="1" smtClean="0"/>
              <a:t>remowe</a:t>
            </a:r>
            <a:r>
              <a:rPr lang="uk-UA" sz="2000" dirty="0" smtClean="0"/>
              <a:t> </a:t>
            </a:r>
            <a:r>
              <a:rPr lang="uk-UA" sz="2000" dirty="0"/>
              <a:t>- видаляє вказані елементи зі списку. </a:t>
            </a:r>
            <a:endParaRPr lang="en-US" sz="2000" dirty="0" smtClean="0"/>
          </a:p>
          <a:p>
            <a:r>
              <a:rPr lang="uk-UA" sz="2000" b="1" dirty="0" smtClean="0"/>
              <a:t>set</a:t>
            </a:r>
            <a:r>
              <a:rPr lang="uk-UA" sz="2000" dirty="0" smtClean="0"/>
              <a:t> </a:t>
            </a:r>
            <a:r>
              <a:rPr lang="uk-UA" sz="2000" dirty="0"/>
              <a:t>- дозволяє змінювати значення загальних параметрів або параметрів елемента. Команда set має аргументи з іменами, що відповідають значенням, які ви можете змінити. Використовувати ? або подвійну [Tab], щоб побачити список усіх аргументів. Якщо на цьому командному рівні є список елементів, то set має один аргумент дії, який приймає кількість елемента (або список чисел), який ви хочете налаштувати. Ця команда нічого не повертає</a:t>
            </a:r>
            <a:r>
              <a:rPr lang="uk-UA" sz="2000" dirty="0" smtClean="0"/>
              <a:t>.</a:t>
            </a:r>
            <a:endParaRPr lang="en-US" sz="2000" dirty="0" smtClean="0"/>
          </a:p>
          <a:p>
            <a:endParaRPr lang="en-US" sz="2000" dirty="0"/>
          </a:p>
          <a:p>
            <a:pPr marL="0" indent="0">
              <a:buNone/>
            </a:pPr>
            <a:r>
              <a:rPr lang="uk-UA" sz="2000" dirty="0"/>
              <a:t>Ви можете комбінувати команди, ось два варіанти однієї команди, які поміщатимуть новий запис фільтра брандмауера, переглянувши коментар</a:t>
            </a:r>
            <a:r>
              <a:rPr lang="uk-UA" sz="2000" dirty="0" smtClean="0"/>
              <a:t>:</a:t>
            </a:r>
            <a:endParaRPr lang="en-US" sz="2000" dirty="0" smtClean="0"/>
          </a:p>
          <a:p>
            <a:pPr marL="0" indent="0">
              <a:buNone/>
            </a:pPr>
            <a:endParaRPr lang="en-US" sz="2000" dirty="0"/>
          </a:p>
          <a:p>
            <a:pPr marL="0" indent="0">
              <a:buNone/>
            </a:pPr>
            <a:r>
              <a:rPr lang="en-US" sz="2000" dirty="0"/>
              <a:t>/</a:t>
            </a:r>
            <a:r>
              <a:rPr lang="en-US" sz="2000" dirty="0" err="1"/>
              <a:t>ip</a:t>
            </a:r>
            <a:r>
              <a:rPr lang="en-US" sz="2000" dirty="0"/>
              <a:t> firewall/filter/add chain=forward place-before=[find where comment=</a:t>
            </a:r>
            <a:r>
              <a:rPr lang="en-US" sz="2000" dirty="0" err="1"/>
              <a:t>CommentX</a:t>
            </a:r>
            <a:r>
              <a:rPr lang="en-US" sz="2000" dirty="0"/>
              <a:t>]</a:t>
            </a:r>
            <a:br>
              <a:rPr lang="en-US" sz="2000" dirty="0"/>
            </a:br>
            <a:r>
              <a:rPr lang="en-US" sz="2000" dirty="0"/>
              <a:t>/</a:t>
            </a:r>
            <a:r>
              <a:rPr lang="en-US" sz="2000" dirty="0" err="1"/>
              <a:t>ip</a:t>
            </a:r>
            <a:r>
              <a:rPr lang="en-US" sz="2000" dirty="0"/>
              <a:t>/firewall/filter/add chain=forward place-before="</a:t>
            </a:r>
            <a:r>
              <a:rPr lang="en-US" sz="2000" dirty="0" err="1"/>
              <a:t>CommentX</a:t>
            </a:r>
            <a:r>
              <a:rPr lang="en-US" sz="2000" dirty="0"/>
              <a:t>"</a:t>
            </a:r>
          </a:p>
          <a:p>
            <a:pPr marL="0" indent="0">
              <a:buNone/>
            </a:pPr>
            <a:endParaRPr lang="uk-UA" sz="2000" dirty="0"/>
          </a:p>
        </p:txBody>
      </p:sp>
      <p:pic>
        <p:nvPicPr>
          <p:cNvPr id="2" name="Picture 1"/>
          <p:cNvPicPr>
            <a:picLocks noChangeAspect="1"/>
          </p:cNvPicPr>
          <p:nvPr/>
        </p:nvPicPr>
        <p:blipFill>
          <a:blip r:embed="rId2"/>
          <a:stretch>
            <a:fillRect/>
          </a:stretch>
        </p:blipFill>
        <p:spPr>
          <a:xfrm>
            <a:off x="398351" y="4550828"/>
            <a:ext cx="11446939" cy="998946"/>
          </a:xfrm>
          <a:prstGeom prst="rect">
            <a:avLst/>
          </a:prstGeom>
        </p:spPr>
      </p:pic>
    </p:spTree>
    <p:extLst>
      <p:ext uri="{BB962C8B-B14F-4D97-AF65-F5344CB8AC3E}">
        <p14:creationId xmlns:p14="http://schemas.microsoft.com/office/powerpoint/2010/main" val="10390763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7818" y="162962"/>
            <a:ext cx="11884182" cy="6627137"/>
          </a:xfrm>
        </p:spPr>
        <p:txBody>
          <a:bodyPr>
            <a:normAutofit fontScale="92500" lnSpcReduction="10000"/>
          </a:bodyPr>
          <a:lstStyle/>
          <a:p>
            <a:pPr marL="0" indent="0" algn="ctr">
              <a:buNone/>
            </a:pPr>
            <a:r>
              <a:rPr lang="uk-UA" sz="2000" b="1" dirty="0"/>
              <a:t>Комбінації клавіш та функціональні клавіші </a:t>
            </a:r>
            <a:endParaRPr lang="uk-UA" sz="2000" b="1" dirty="0" smtClean="0"/>
          </a:p>
          <a:p>
            <a:pPr marL="0" indent="0">
              <a:buNone/>
            </a:pPr>
            <a:r>
              <a:rPr lang="uk-UA" sz="2000" b="1" dirty="0" smtClean="0"/>
              <a:t>Переміщення </a:t>
            </a:r>
            <a:r>
              <a:rPr lang="uk-UA" sz="2000" b="1" dirty="0"/>
              <a:t>курсору </a:t>
            </a:r>
            <a:endParaRPr lang="uk-UA" sz="2000" b="1" dirty="0" smtClean="0"/>
          </a:p>
          <a:p>
            <a:pPr marL="0" indent="0">
              <a:buNone/>
            </a:pPr>
            <a:r>
              <a:rPr lang="uk-UA" sz="2000" dirty="0" smtClean="0"/>
              <a:t>У </a:t>
            </a:r>
            <a:r>
              <a:rPr lang="uk-UA" sz="2000" dirty="0"/>
              <a:t>консолі MikroTik RouterOS в межах рядка можна переміщувати курсор такими способами: </a:t>
            </a:r>
            <a:endParaRPr lang="uk-UA" sz="2000" dirty="0" smtClean="0"/>
          </a:p>
          <a:p>
            <a:r>
              <a:rPr lang="uk-UA" sz="2000" dirty="0"/>
              <a:t>Ctrl</a:t>
            </a:r>
            <a:r>
              <a:rPr lang="uk-UA" sz="2000" dirty="0" smtClean="0"/>
              <a:t>-</a:t>
            </a:r>
            <a:r>
              <a:rPr lang="uk-UA" sz="2000" dirty="0"/>
              <a:t>\ – розбиття рядка на два окремі рядки у місці розташування курсору з наступним відображенням другого з двох рядків</a:t>
            </a:r>
            <a:r>
              <a:rPr lang="uk-UA" sz="2000" dirty="0" smtClean="0"/>
              <a:t>.</a:t>
            </a:r>
          </a:p>
          <a:p>
            <a:r>
              <a:rPr lang="uk-UA" sz="2000" dirty="0" smtClean="0"/>
              <a:t> </a:t>
            </a:r>
            <a:r>
              <a:rPr lang="uk-UA" sz="2000" dirty="0"/>
              <a:t>Ctrl</a:t>
            </a:r>
            <a:r>
              <a:rPr lang="uk-UA" sz="2000" dirty="0" smtClean="0"/>
              <a:t>+B </a:t>
            </a:r>
            <a:r>
              <a:rPr lang="uk-UA" sz="2000" dirty="0"/>
              <a:t>або ← – переміщення курсору на один знак</a:t>
            </a:r>
            <a:r>
              <a:rPr lang="uk-UA" sz="2000" dirty="0" smtClean="0"/>
              <a:t>.</a:t>
            </a:r>
          </a:p>
          <a:p>
            <a:r>
              <a:rPr lang="uk-UA" sz="2000" dirty="0" smtClean="0"/>
              <a:t> </a:t>
            </a:r>
            <a:r>
              <a:rPr lang="uk-UA" sz="2000" dirty="0"/>
              <a:t>Ctrl</a:t>
            </a:r>
            <a:r>
              <a:rPr lang="uk-UA" sz="2000" dirty="0" smtClean="0"/>
              <a:t>+F </a:t>
            </a:r>
            <a:r>
              <a:rPr lang="uk-UA" sz="2000" dirty="0"/>
              <a:t>або → – переміщення курсору на один знак уперед. </a:t>
            </a:r>
            <a:endParaRPr lang="uk-UA" sz="2000" dirty="0" smtClean="0"/>
          </a:p>
          <a:p>
            <a:r>
              <a:rPr lang="uk-UA" sz="2000" dirty="0"/>
              <a:t>Ctrl</a:t>
            </a:r>
            <a:r>
              <a:rPr lang="uk-UA" sz="2000" dirty="0" smtClean="0"/>
              <a:t>+A </a:t>
            </a:r>
            <a:r>
              <a:rPr lang="uk-UA" sz="2000" dirty="0"/>
              <a:t>або клавіша Home – переміщення курсору на початок рядка. </a:t>
            </a:r>
            <a:endParaRPr lang="uk-UA" sz="2000" dirty="0" smtClean="0"/>
          </a:p>
          <a:p>
            <a:r>
              <a:rPr lang="uk-UA" sz="2000" dirty="0"/>
              <a:t>Ctrl</a:t>
            </a:r>
            <a:r>
              <a:rPr lang="uk-UA" sz="2000" dirty="0" smtClean="0"/>
              <a:t>+E </a:t>
            </a:r>
            <a:r>
              <a:rPr lang="uk-UA" sz="2000" dirty="0"/>
              <a:t>або клавіша End – переміщення курсору до кінця рядка. </a:t>
            </a:r>
            <a:endParaRPr lang="uk-UA" sz="2000" dirty="0" smtClean="0"/>
          </a:p>
          <a:p>
            <a:pPr marL="0" indent="0">
              <a:buNone/>
            </a:pPr>
            <a:r>
              <a:rPr lang="uk-UA" sz="2000" b="1" dirty="0" smtClean="0"/>
              <a:t>Маніпуляції </a:t>
            </a:r>
            <a:r>
              <a:rPr lang="uk-UA" sz="2000" b="1" dirty="0"/>
              <a:t>з текстом </a:t>
            </a:r>
            <a:endParaRPr lang="uk-UA" sz="2000" b="1" dirty="0" smtClean="0"/>
          </a:p>
          <a:p>
            <a:pPr marL="0" indent="0">
              <a:buNone/>
            </a:pPr>
            <a:r>
              <a:rPr lang="uk-UA" sz="2000" dirty="0" smtClean="0"/>
              <a:t>У </a:t>
            </a:r>
            <a:r>
              <a:rPr lang="uk-UA" sz="2000" dirty="0"/>
              <a:t>командному рядку MikroTik RouterOS маніпуляції з текстом можна виконувати такими способами: </a:t>
            </a:r>
            <a:endParaRPr lang="uk-UA" sz="2000" dirty="0" smtClean="0"/>
          </a:p>
          <a:p>
            <a:r>
              <a:rPr lang="uk-UA" sz="2000" dirty="0" smtClean="0"/>
              <a:t>Ctrl+C </a:t>
            </a:r>
            <a:r>
              <a:rPr lang="uk-UA" sz="2000" dirty="0"/>
              <a:t>– скопіювати виділений текст. </a:t>
            </a:r>
            <a:endParaRPr lang="uk-UA" sz="2000" dirty="0" smtClean="0"/>
          </a:p>
          <a:p>
            <a:r>
              <a:rPr lang="uk-UA" sz="2000" dirty="0" smtClean="0"/>
              <a:t>Ctrl+V </a:t>
            </a:r>
            <a:r>
              <a:rPr lang="uk-UA" sz="2000" dirty="0"/>
              <a:t>– вставити виділений текст. </a:t>
            </a:r>
            <a:endParaRPr lang="uk-UA" sz="2000" dirty="0" smtClean="0"/>
          </a:p>
          <a:p>
            <a:r>
              <a:rPr lang="uk-UA" sz="2000" dirty="0" smtClean="0"/>
              <a:t>Ctrl+K </a:t>
            </a:r>
            <a:r>
              <a:rPr lang="uk-UA" sz="2000" dirty="0"/>
              <a:t>– видалити всі знаки, починаючи зі знака, на якому знаходиться курсор, і до кінця рядка. </a:t>
            </a:r>
            <a:endParaRPr lang="uk-UA" sz="2000" dirty="0" smtClean="0"/>
          </a:p>
          <a:p>
            <a:r>
              <a:rPr lang="uk-UA" sz="2000" dirty="0" smtClean="0"/>
              <a:t>Ctrl+U </a:t>
            </a:r>
            <a:r>
              <a:rPr lang="uk-UA" sz="2000" dirty="0"/>
              <a:t>– видалити всі знаки від початку рядка і до знака, на якому знаходиться курсор, не рахуючи самого цього знака. </a:t>
            </a:r>
            <a:endParaRPr lang="uk-UA" sz="2000" dirty="0" smtClean="0"/>
          </a:p>
          <a:p>
            <a:r>
              <a:rPr lang="uk-UA" sz="2000" dirty="0" smtClean="0"/>
              <a:t>Delete </a:t>
            </a:r>
            <a:r>
              <a:rPr lang="uk-UA" sz="2000" dirty="0"/>
              <a:t>– видалити знак, де знаходиться курсор. </a:t>
            </a:r>
            <a:endParaRPr lang="uk-UA" sz="2000" dirty="0" smtClean="0"/>
          </a:p>
          <a:p>
            <a:r>
              <a:rPr lang="uk-UA" sz="2000" dirty="0" smtClean="0"/>
              <a:t>Ctrl+H </a:t>
            </a:r>
            <a:r>
              <a:rPr lang="uk-UA" sz="2000" dirty="0"/>
              <a:t>або клавіша Backspace – видалити знак перед курсором та посунути курсор на один знак.</a:t>
            </a:r>
          </a:p>
        </p:txBody>
      </p:sp>
    </p:spTree>
    <p:extLst>
      <p:ext uri="{BB962C8B-B14F-4D97-AF65-F5344CB8AC3E}">
        <p14:creationId xmlns:p14="http://schemas.microsoft.com/office/powerpoint/2010/main" val="7666163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1604" y="208230"/>
            <a:ext cx="11715184" cy="6482281"/>
          </a:xfrm>
        </p:spPr>
        <p:txBody>
          <a:bodyPr>
            <a:normAutofit fontScale="92500" lnSpcReduction="10000"/>
          </a:bodyPr>
          <a:lstStyle/>
          <a:p>
            <a:pPr marL="0" indent="0">
              <a:buNone/>
            </a:pPr>
            <a:r>
              <a:rPr lang="uk-UA" sz="2000" dirty="0" smtClean="0"/>
              <a:t>Нижче </a:t>
            </a:r>
            <a:r>
              <a:rPr lang="uk-UA" sz="2000" dirty="0"/>
              <a:t>наведено інші можливості консолі MikroTik, які не були перераховані раніше: </a:t>
            </a:r>
            <a:endParaRPr lang="uk-UA" sz="2000" dirty="0" smtClean="0"/>
          </a:p>
          <a:p>
            <a:pPr marL="0" indent="0">
              <a:buNone/>
            </a:pPr>
            <a:r>
              <a:rPr lang="uk-UA" sz="2000" dirty="0" smtClean="0"/>
              <a:t>Ctrl+C </a:t>
            </a:r>
            <a:r>
              <a:rPr lang="uk-UA" sz="2000" dirty="0"/>
              <a:t>– перервати виконання команди. </a:t>
            </a:r>
            <a:endParaRPr lang="uk-UA" sz="2000" dirty="0" smtClean="0"/>
          </a:p>
          <a:p>
            <a:pPr marL="0" indent="0">
              <a:buNone/>
            </a:pPr>
            <a:r>
              <a:rPr lang="uk-UA" sz="2000" dirty="0" smtClean="0"/>
              <a:t>Ctrl+D </a:t>
            </a:r>
            <a:r>
              <a:rPr lang="uk-UA" sz="2000" dirty="0"/>
              <a:t>– завершити сесію та вийти з консолі (поле введення має бути порожнім). </a:t>
            </a:r>
            <a:endParaRPr lang="uk-UA" sz="2000" dirty="0" smtClean="0"/>
          </a:p>
          <a:p>
            <a:pPr marL="0" indent="0">
              <a:buNone/>
            </a:pPr>
            <a:r>
              <a:rPr lang="uk-UA" sz="2000" dirty="0" smtClean="0"/>
              <a:t>Ctrl+L </a:t>
            </a:r>
            <a:r>
              <a:rPr lang="uk-UA" sz="2000" dirty="0"/>
              <a:t>чи F5 – очистити екран. </a:t>
            </a:r>
            <a:endParaRPr lang="uk-UA" sz="2000" dirty="0" smtClean="0"/>
          </a:p>
          <a:p>
            <a:pPr marL="0" indent="0">
              <a:buNone/>
            </a:pPr>
            <a:r>
              <a:rPr lang="uk-UA" sz="2000" dirty="0" smtClean="0"/>
              <a:t>Ctrl+R </a:t>
            </a:r>
            <a:r>
              <a:rPr lang="uk-UA" sz="2000" dirty="0"/>
              <a:t>або F3 – пошук історії введених команд. </a:t>
            </a:r>
            <a:endParaRPr lang="uk-UA" sz="2000" dirty="0" smtClean="0"/>
          </a:p>
          <a:p>
            <a:pPr marL="0" indent="0">
              <a:buNone/>
            </a:pPr>
            <a:r>
              <a:rPr lang="uk-UA" sz="2000" dirty="0" smtClean="0"/>
              <a:t>Ctrl+X </a:t>
            </a:r>
            <a:r>
              <a:rPr lang="uk-UA" sz="2000" dirty="0"/>
              <a:t>або F4 – активація/деактивація безпечного режиму. </a:t>
            </a:r>
            <a:endParaRPr lang="uk-UA" sz="2000" dirty="0" smtClean="0"/>
          </a:p>
          <a:p>
            <a:pPr marL="0" indent="0">
              <a:buNone/>
            </a:pPr>
            <a:r>
              <a:rPr lang="uk-UA" sz="2000" dirty="0" smtClean="0"/>
              <a:t>Ctrl+P </a:t>
            </a:r>
            <a:r>
              <a:rPr lang="uk-UA" sz="2000" dirty="0"/>
              <a:t>або ↑ – переміщення назад з історії команд. </a:t>
            </a:r>
            <a:endParaRPr lang="uk-UA" sz="2000" dirty="0" smtClean="0"/>
          </a:p>
          <a:p>
            <a:pPr marL="0" indent="0">
              <a:buNone/>
            </a:pPr>
            <a:r>
              <a:rPr lang="uk-UA" sz="2000" dirty="0" smtClean="0"/>
              <a:t>Ctrl+N </a:t>
            </a:r>
            <a:r>
              <a:rPr lang="uk-UA" sz="2000" dirty="0"/>
              <a:t>чи ↓ – переміщення вперед з історії команд. </a:t>
            </a:r>
            <a:endParaRPr lang="uk-UA" sz="2000" dirty="0" smtClean="0"/>
          </a:p>
          <a:p>
            <a:pPr marL="0" indent="0">
              <a:buNone/>
            </a:pPr>
            <a:endParaRPr lang="uk-UA" sz="2000" dirty="0"/>
          </a:p>
          <a:p>
            <a:pPr marL="0" indent="0">
              <a:buNone/>
            </a:pPr>
            <a:r>
              <a:rPr lang="uk-UA" sz="2000" b="1" dirty="0" smtClean="0"/>
              <a:t>Функціональні </a:t>
            </a:r>
            <a:r>
              <a:rPr lang="uk-UA" sz="2000" b="1" dirty="0"/>
              <a:t>клавіші </a:t>
            </a:r>
            <a:endParaRPr lang="uk-UA" sz="2000" b="1" dirty="0" smtClean="0"/>
          </a:p>
          <a:p>
            <a:pPr marL="0" indent="0">
              <a:buNone/>
            </a:pPr>
            <a:r>
              <a:rPr lang="uk-UA" sz="2000" dirty="0" smtClean="0"/>
              <a:t>F1 </a:t>
            </a:r>
            <a:r>
              <a:rPr lang="uk-UA" sz="2000" dirty="0"/>
              <a:t>– контекстно орієнтована допомога. </a:t>
            </a:r>
            <a:endParaRPr lang="uk-UA" sz="2000" dirty="0" smtClean="0"/>
          </a:p>
          <a:p>
            <a:pPr marL="0" indent="0">
              <a:buNone/>
            </a:pPr>
            <a:r>
              <a:rPr lang="uk-UA" sz="2000" dirty="0" smtClean="0"/>
              <a:t>F2 </a:t>
            </a:r>
            <a:r>
              <a:rPr lang="uk-UA" sz="2000" dirty="0"/>
              <a:t>– не використовується. </a:t>
            </a:r>
            <a:endParaRPr lang="uk-UA" sz="2000" dirty="0" smtClean="0"/>
          </a:p>
          <a:p>
            <a:pPr marL="0" indent="0">
              <a:buNone/>
            </a:pPr>
            <a:r>
              <a:rPr lang="uk-UA" sz="2000" dirty="0" smtClean="0"/>
              <a:t>F3 </a:t>
            </a:r>
            <a:r>
              <a:rPr lang="uk-UA" sz="2000" dirty="0"/>
              <a:t>– пошук історії введених команд. </a:t>
            </a:r>
            <a:endParaRPr lang="uk-UA" sz="2000" dirty="0" smtClean="0"/>
          </a:p>
          <a:p>
            <a:pPr marL="0" indent="0">
              <a:buNone/>
            </a:pPr>
            <a:r>
              <a:rPr lang="uk-UA" sz="2000" dirty="0" smtClean="0"/>
              <a:t>F4 </a:t>
            </a:r>
            <a:r>
              <a:rPr lang="uk-UA" sz="2000" dirty="0"/>
              <a:t>– активація/деактивація безпечного режиму. </a:t>
            </a:r>
            <a:endParaRPr lang="uk-UA" sz="2000" dirty="0" smtClean="0"/>
          </a:p>
          <a:p>
            <a:pPr marL="0" indent="0">
              <a:buNone/>
            </a:pPr>
            <a:r>
              <a:rPr lang="uk-UA" sz="2000" dirty="0" smtClean="0"/>
              <a:t>F5 </a:t>
            </a:r>
            <a:r>
              <a:rPr lang="uk-UA" sz="2000" dirty="0"/>
              <a:t>– очистити екран. </a:t>
            </a:r>
            <a:endParaRPr lang="uk-UA" sz="2000" dirty="0" smtClean="0"/>
          </a:p>
          <a:p>
            <a:pPr marL="0" indent="0">
              <a:buNone/>
            </a:pPr>
            <a:r>
              <a:rPr lang="uk-UA" sz="2000" dirty="0" smtClean="0"/>
              <a:t>F6 </a:t>
            </a:r>
            <a:r>
              <a:rPr lang="uk-UA" sz="2000" dirty="0"/>
              <a:t>– перемикання між вікнами WinBox</a:t>
            </a:r>
            <a:r>
              <a:rPr lang="uk-UA" sz="2000" dirty="0" smtClean="0"/>
              <a:t>.</a:t>
            </a:r>
          </a:p>
          <a:p>
            <a:pPr marL="0" indent="0">
              <a:buNone/>
            </a:pPr>
            <a:r>
              <a:rPr lang="uk-UA" sz="2000" dirty="0" smtClean="0"/>
              <a:t> </a:t>
            </a:r>
            <a:r>
              <a:rPr lang="uk-UA" sz="2000" dirty="0"/>
              <a:t>F7 – активація/деактивація режиму Hot Lock. </a:t>
            </a:r>
            <a:endParaRPr lang="uk-UA" sz="2000" dirty="0" smtClean="0"/>
          </a:p>
          <a:p>
            <a:pPr marL="0" indent="0">
              <a:buNone/>
            </a:pPr>
            <a:r>
              <a:rPr lang="uk-UA" sz="2000" dirty="0" smtClean="0"/>
              <a:t>F8 </a:t>
            </a:r>
            <a:r>
              <a:rPr lang="uk-UA" sz="2000" dirty="0"/>
              <a:t>– F12 – не використовуються.</a:t>
            </a:r>
          </a:p>
        </p:txBody>
      </p:sp>
    </p:spTree>
    <p:extLst>
      <p:ext uri="{BB962C8B-B14F-4D97-AF65-F5344CB8AC3E}">
        <p14:creationId xmlns:p14="http://schemas.microsoft.com/office/powerpoint/2010/main" val="2908867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749" y="108642"/>
            <a:ext cx="12065251" cy="6749358"/>
          </a:xfrm>
        </p:spPr>
        <p:txBody>
          <a:bodyPr>
            <a:normAutofit/>
          </a:bodyPr>
          <a:lstStyle/>
          <a:p>
            <a:pPr marL="0" indent="0" algn="ctr">
              <a:buNone/>
            </a:pPr>
            <a:r>
              <a:rPr lang="uk-UA" b="1" dirty="0" smtClean="0"/>
              <a:t>Робота з </a:t>
            </a:r>
            <a:r>
              <a:rPr lang="en-US" b="1" dirty="0" err="1" smtClean="0"/>
              <a:t>RouterOS</a:t>
            </a:r>
            <a:r>
              <a:rPr lang="en-US" b="1" dirty="0" smtClean="0"/>
              <a:t> </a:t>
            </a:r>
            <a:r>
              <a:rPr lang="uk-UA" b="1" dirty="0" smtClean="0"/>
              <a:t>в консолі</a:t>
            </a:r>
          </a:p>
          <a:p>
            <a:pPr marL="0" indent="0">
              <a:buNone/>
            </a:pPr>
            <a:endParaRPr lang="uk-UA" sz="2000" b="1" dirty="0"/>
          </a:p>
          <a:p>
            <a:pPr marL="0" indent="0">
              <a:buNone/>
            </a:pPr>
            <a:r>
              <a:rPr lang="uk-UA" sz="2000" dirty="0" smtClean="0"/>
              <a:t>Консоль </a:t>
            </a:r>
            <a:r>
              <a:rPr lang="uk-UA" sz="2000" dirty="0"/>
              <a:t>використовується для доступу до функцій конфігурації та керування маршрутизатором MikroTik за допомогою текстових терміналів, віддалено за допомогою послідовного порту, telnet, SSH або екрана консолі в Winbox, або безпосередньо за допомогою монітора та клавіатури</a:t>
            </a:r>
            <a:r>
              <a:rPr lang="uk-UA" sz="2000" dirty="0" smtClean="0"/>
              <a:t>.</a:t>
            </a:r>
            <a:endParaRPr lang="en-US" sz="2000" dirty="0" smtClean="0"/>
          </a:p>
          <a:p>
            <a:pPr marL="0" indent="0">
              <a:buNone/>
            </a:pPr>
            <a:endParaRPr lang="en-US" sz="2000" dirty="0"/>
          </a:p>
          <a:p>
            <a:pPr marL="0" indent="0">
              <a:buNone/>
            </a:pPr>
            <a:endParaRPr lang="en-US" sz="2000" dirty="0" smtClean="0"/>
          </a:p>
          <a:p>
            <a:pPr marL="0" indent="0">
              <a:buNone/>
            </a:pPr>
            <a:endParaRPr lang="en-US" sz="2000" dirty="0"/>
          </a:p>
          <a:p>
            <a:pPr marL="0" indent="0">
              <a:buNone/>
            </a:pPr>
            <a:endParaRPr lang="en-US" sz="2000" dirty="0" smtClean="0"/>
          </a:p>
          <a:p>
            <a:pPr marL="0" indent="0">
              <a:buNone/>
            </a:pPr>
            <a:endParaRPr lang="en-US" sz="2000" dirty="0" smtClean="0"/>
          </a:p>
          <a:p>
            <a:pPr marL="0" indent="0">
              <a:buNone/>
            </a:pPr>
            <a:endParaRPr lang="en-US" sz="2000" dirty="0"/>
          </a:p>
          <a:p>
            <a:pPr marL="0" indent="0">
              <a:buNone/>
            </a:pPr>
            <a:endParaRPr lang="en-US" sz="2000" dirty="0" smtClean="0"/>
          </a:p>
          <a:p>
            <a:pPr marL="0" indent="0">
              <a:buNone/>
            </a:pPr>
            <a:endParaRPr lang="en-US" sz="2000" dirty="0"/>
          </a:p>
          <a:p>
            <a:pPr marL="0" indent="0">
              <a:buNone/>
            </a:pPr>
            <a:r>
              <a:rPr lang="uk-UA" sz="2000" dirty="0" smtClean="0"/>
              <a:t>Консоль </a:t>
            </a:r>
            <a:r>
              <a:rPr lang="uk-UA" sz="2000" dirty="0"/>
              <a:t>також використовується для написання </a:t>
            </a:r>
            <a:r>
              <a:rPr lang="uk-UA" sz="2000" dirty="0" smtClean="0"/>
              <a:t>скриптів</a:t>
            </a:r>
            <a:endParaRPr lang="uk-UA" sz="2000" b="1" dirty="0"/>
          </a:p>
        </p:txBody>
      </p:sp>
      <p:pic>
        <p:nvPicPr>
          <p:cNvPr id="2" name="Picture 1"/>
          <p:cNvPicPr>
            <a:picLocks noChangeAspect="1"/>
          </p:cNvPicPr>
          <p:nvPr/>
        </p:nvPicPr>
        <p:blipFill>
          <a:blip r:embed="rId2"/>
          <a:stretch>
            <a:fillRect/>
          </a:stretch>
        </p:blipFill>
        <p:spPr>
          <a:xfrm>
            <a:off x="182482" y="2147982"/>
            <a:ext cx="5976892" cy="2670678"/>
          </a:xfrm>
          <a:prstGeom prst="rect">
            <a:avLst/>
          </a:prstGeom>
        </p:spPr>
      </p:pic>
      <p:pic>
        <p:nvPicPr>
          <p:cNvPr id="4" name="Picture 3"/>
          <p:cNvPicPr>
            <a:picLocks noChangeAspect="1"/>
          </p:cNvPicPr>
          <p:nvPr/>
        </p:nvPicPr>
        <p:blipFill>
          <a:blip r:embed="rId3"/>
          <a:stretch>
            <a:fillRect/>
          </a:stretch>
        </p:blipFill>
        <p:spPr>
          <a:xfrm>
            <a:off x="6735779" y="1964697"/>
            <a:ext cx="5245020" cy="4705812"/>
          </a:xfrm>
          <a:prstGeom prst="rect">
            <a:avLst/>
          </a:prstGeom>
        </p:spPr>
      </p:pic>
    </p:spTree>
    <p:extLst>
      <p:ext uri="{BB962C8B-B14F-4D97-AF65-F5344CB8AC3E}">
        <p14:creationId xmlns:p14="http://schemas.microsoft.com/office/powerpoint/2010/main" val="27606882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8351" y="208230"/>
            <a:ext cx="11579383" cy="6292158"/>
          </a:xfrm>
        </p:spPr>
        <p:txBody>
          <a:bodyPr>
            <a:normAutofit/>
          </a:bodyPr>
          <a:lstStyle/>
          <a:p>
            <a:pPr marL="0" indent="0" algn="ctr">
              <a:buNone/>
            </a:pPr>
            <a:r>
              <a:rPr lang="uk-UA" sz="2000" b="1" dirty="0"/>
              <a:t>Режими </a:t>
            </a:r>
            <a:endParaRPr lang="uk-UA" sz="2000" b="1" dirty="0" smtClean="0"/>
          </a:p>
          <a:p>
            <a:pPr marL="0" indent="0">
              <a:buNone/>
            </a:pPr>
            <a:r>
              <a:rPr lang="uk-UA" sz="2000" dirty="0" smtClean="0"/>
              <a:t>Консольний </a:t>
            </a:r>
            <a:r>
              <a:rPr lang="uk-UA" sz="2000" dirty="0"/>
              <a:t>рядковий редактор працює в багаторядковому або однорядковому режимі. У багаторядковому режимі рядковий редактор відображає повний рядок введення, навіть якщо він довший за рядок одного терміналу. Він також використовує повноекранний редактор для редагування великих текстових значень, таких як сценарії. У однорядковому режимі лише один термінальний рядок використовується для редагування рядка, а довгі рядки відображаються зрізаними навколо курсору. У цьому режимі не використовується повноекранний редактор. Вибір режимів залежить від виявлених можливостей термінала</a:t>
            </a:r>
            <a:r>
              <a:rPr lang="uk-UA" sz="2000" dirty="0" smtClean="0"/>
              <a:t>.</a:t>
            </a:r>
          </a:p>
          <a:p>
            <a:pPr marL="0" indent="0">
              <a:buNone/>
            </a:pPr>
            <a:endParaRPr lang="uk-UA" sz="2000" dirty="0"/>
          </a:p>
          <a:p>
            <a:pPr marL="0" indent="0" algn="ctr">
              <a:buNone/>
            </a:pPr>
            <a:r>
              <a:rPr lang="uk-UA" sz="2000" b="1" dirty="0"/>
              <a:t>Безпечний режим </a:t>
            </a:r>
            <a:r>
              <a:rPr lang="uk-UA" sz="2000" b="1" dirty="0" smtClean="0"/>
              <a:t>(</a:t>
            </a:r>
            <a:r>
              <a:rPr lang="en-US" sz="2000" b="1" dirty="0"/>
              <a:t>Safe </a:t>
            </a:r>
            <a:r>
              <a:rPr lang="en-US" sz="2000" b="1" dirty="0" smtClean="0"/>
              <a:t>Mode</a:t>
            </a:r>
            <a:r>
              <a:rPr lang="uk-UA" sz="2000" b="1" dirty="0" smtClean="0"/>
              <a:t>)</a:t>
            </a:r>
          </a:p>
          <a:p>
            <a:pPr marL="0" indent="0">
              <a:buNone/>
            </a:pPr>
            <a:r>
              <a:rPr lang="uk-UA" sz="2000" dirty="0" smtClean="0"/>
              <a:t>Іноді </a:t>
            </a:r>
            <a:r>
              <a:rPr lang="uk-UA" sz="2000" dirty="0"/>
              <a:t>можна змінити конфігурацію маршрутизатора таким чином, щоб зробити маршрутизатор недоступним (за винятком локальної консолі). Зазвичай це робиться випадково, але немає можливості скасувати останню зміну, коли підключення до маршрутизатора вже розірвано. Для мінімізації такого ризику можна використовувати безпечний режим. У безпечний режим можна ввійти, натиснувши [CTRL]+[X]. Щоб зберегти зміни та вийти з безпечного режиму, знову натисніть [CTRL]+[X]. Щоб вийти без збереження внесених змін, натисніть [CTRL]+[D]</a:t>
            </a:r>
          </a:p>
        </p:txBody>
      </p:sp>
      <p:pic>
        <p:nvPicPr>
          <p:cNvPr id="2" name="Picture 1"/>
          <p:cNvPicPr>
            <a:picLocks noChangeAspect="1"/>
          </p:cNvPicPr>
          <p:nvPr/>
        </p:nvPicPr>
        <p:blipFill>
          <a:blip r:embed="rId2"/>
          <a:stretch>
            <a:fillRect/>
          </a:stretch>
        </p:blipFill>
        <p:spPr>
          <a:xfrm>
            <a:off x="271601" y="5265485"/>
            <a:ext cx="5290835" cy="1592515"/>
          </a:xfrm>
          <a:prstGeom prst="rect">
            <a:avLst/>
          </a:prstGeom>
        </p:spPr>
      </p:pic>
    </p:spTree>
    <p:extLst>
      <p:ext uri="{BB962C8B-B14F-4D97-AF65-F5344CB8AC3E}">
        <p14:creationId xmlns:p14="http://schemas.microsoft.com/office/powerpoint/2010/main" val="39150058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2392" y="72427"/>
            <a:ext cx="6698783" cy="5707782"/>
          </a:xfrm>
        </p:spPr>
      </p:pic>
      <p:sp>
        <p:nvSpPr>
          <p:cNvPr id="4" name="Rectangle 3"/>
          <p:cNvSpPr/>
          <p:nvPr/>
        </p:nvSpPr>
        <p:spPr>
          <a:xfrm>
            <a:off x="6944008" y="198898"/>
            <a:ext cx="5088047" cy="2862322"/>
          </a:xfrm>
          <a:prstGeom prst="rect">
            <a:avLst/>
          </a:prstGeom>
        </p:spPr>
        <p:txBody>
          <a:bodyPr wrap="square">
            <a:spAutoFit/>
          </a:bodyPr>
          <a:lstStyle/>
          <a:p>
            <a:r>
              <a:rPr lang="uk-UA" dirty="0"/>
              <a:t>Відображається повідомлення </a:t>
            </a:r>
            <a:r>
              <a:rPr lang="uk-UA" dirty="0" smtClean="0"/>
              <a:t>«</a:t>
            </a:r>
            <a:r>
              <a:rPr lang="en-US" b="1" dirty="0"/>
              <a:t>Safe Mode taken</a:t>
            </a:r>
            <a:r>
              <a:rPr lang="uk-UA" dirty="0" smtClean="0"/>
              <a:t>» </a:t>
            </a:r>
            <a:r>
              <a:rPr lang="uk-UA" dirty="0"/>
              <a:t>і запропонують зміни, щоб відобразити, що сеанс тепер перебуває в безпечному режимі. Усі зміни конфігурації, внесені (також з інших сеансів входу), коли маршрутизатор перебуває в безпечному режимі, автоматично скасовуються, якщо сеанс безпечного режиму завершується ненормально. Ви можете побачити всі такі зміни, які будуть автоматично скасовані з тегом F в історії системи:</a:t>
            </a:r>
          </a:p>
        </p:txBody>
      </p:sp>
      <p:pic>
        <p:nvPicPr>
          <p:cNvPr id="5" name="Picture 4"/>
          <p:cNvPicPr>
            <a:picLocks noChangeAspect="1"/>
          </p:cNvPicPr>
          <p:nvPr/>
        </p:nvPicPr>
        <p:blipFill>
          <a:blip r:embed="rId3"/>
          <a:stretch>
            <a:fillRect/>
          </a:stretch>
        </p:blipFill>
        <p:spPr>
          <a:xfrm>
            <a:off x="6944008" y="3177483"/>
            <a:ext cx="5229225" cy="2114550"/>
          </a:xfrm>
          <a:prstGeom prst="rect">
            <a:avLst/>
          </a:prstGeom>
        </p:spPr>
      </p:pic>
    </p:spTree>
    <p:extLst>
      <p:ext uri="{BB962C8B-B14F-4D97-AF65-F5344CB8AC3E}">
        <p14:creationId xmlns:p14="http://schemas.microsoft.com/office/powerpoint/2010/main" val="25526608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8351" y="208229"/>
            <a:ext cx="11724239" cy="6581869"/>
          </a:xfrm>
        </p:spPr>
        <p:txBody>
          <a:bodyPr>
            <a:normAutofit lnSpcReduction="10000"/>
          </a:bodyPr>
          <a:lstStyle/>
          <a:p>
            <a:pPr marL="0" indent="0">
              <a:buNone/>
            </a:pPr>
            <a:r>
              <a:rPr lang="uk-UA" sz="2000" dirty="0"/>
              <a:t>Тепер, якщо з’єднання telnet (або термінал winbox) буде розірвано, то через деякий час (тайм-аут TCP становить 9 хвилин) усі зміни, внесені в безпечному режимі, будуть скасовані. Вихід із сеансу за допомогою </a:t>
            </a:r>
            <a:r>
              <a:rPr lang="uk-UA" sz="2000" b="1" dirty="0"/>
              <a:t>[Ctrl]+[D] </a:t>
            </a:r>
            <a:r>
              <a:rPr lang="uk-UA" sz="2000" dirty="0"/>
              <a:t>також скасовує всі зміни безпечного режиму, </a:t>
            </a:r>
            <a:r>
              <a:rPr lang="uk-UA" sz="2000"/>
              <a:t>а </a:t>
            </a:r>
            <a:r>
              <a:rPr lang="uk-UA" sz="2000" b="1" smtClean="0"/>
              <a:t>/</a:t>
            </a:r>
            <a:r>
              <a:rPr lang="uk-UA" sz="2000" smtClean="0"/>
              <a:t> </a:t>
            </a:r>
            <a:r>
              <a:rPr lang="uk-UA" sz="2000" dirty="0"/>
              <a:t>— ні. </a:t>
            </a:r>
            <a:endParaRPr lang="uk-UA" sz="2000" dirty="0" smtClean="0"/>
          </a:p>
          <a:p>
            <a:pPr marL="0" indent="0">
              <a:buNone/>
            </a:pPr>
            <a:r>
              <a:rPr lang="uk-UA" sz="2000" dirty="0" smtClean="0"/>
              <a:t>Якщо </a:t>
            </a:r>
            <a:r>
              <a:rPr lang="uk-UA" sz="2000" dirty="0"/>
              <a:t>інший користувач намагається увійти в безпечний режим, він отримує таке повідомлення</a:t>
            </a:r>
            <a:r>
              <a:rPr lang="uk-UA" sz="2000" dirty="0" smtClean="0"/>
              <a:t>:</a:t>
            </a:r>
          </a:p>
          <a:p>
            <a:pPr marL="0" indent="0">
              <a:buNone/>
            </a:pPr>
            <a:endParaRPr lang="uk-UA" sz="2000" dirty="0"/>
          </a:p>
          <a:p>
            <a:pPr marL="0" indent="0">
              <a:buNone/>
            </a:pPr>
            <a:endParaRPr lang="uk-UA" sz="2000" dirty="0" smtClean="0"/>
          </a:p>
          <a:p>
            <a:pPr marL="0" indent="0">
              <a:buNone/>
            </a:pPr>
            <a:endParaRPr lang="uk-UA" sz="2000" dirty="0"/>
          </a:p>
          <a:p>
            <a:r>
              <a:rPr lang="uk-UA" sz="2000" dirty="0"/>
              <a:t>[u] - скасовує всі зміни безпечного режиму та переводить поточний сеанс у безпечний режим. </a:t>
            </a:r>
            <a:endParaRPr lang="uk-UA" sz="2000" dirty="0" smtClean="0"/>
          </a:p>
          <a:p>
            <a:r>
              <a:rPr lang="uk-UA" sz="2000" dirty="0" smtClean="0"/>
              <a:t>[</a:t>
            </a:r>
            <a:r>
              <a:rPr lang="uk-UA" sz="2000" dirty="0"/>
              <a:t>r] - зберігає всі поточні зміни безпечного режиму та переводить поточний сеанс у безпечний режим. </a:t>
            </a:r>
            <a:endParaRPr lang="uk-UA" sz="2000" dirty="0" smtClean="0"/>
          </a:p>
          <a:p>
            <a:pPr marL="0" indent="0">
              <a:buNone/>
            </a:pPr>
            <a:r>
              <a:rPr lang="uk-UA" sz="2000" dirty="0" smtClean="0"/>
              <a:t>Попередній </a:t>
            </a:r>
            <a:r>
              <a:rPr lang="uk-UA" sz="2000" dirty="0"/>
              <a:t>власник безпечного режиму сповіщається про це</a:t>
            </a:r>
            <a:r>
              <a:rPr lang="uk-UA" sz="2000" dirty="0" smtClean="0"/>
              <a:t>:</a:t>
            </a:r>
          </a:p>
          <a:p>
            <a:pPr marL="0" indent="0">
              <a:buNone/>
            </a:pPr>
            <a:endParaRPr lang="uk-UA" sz="2000" dirty="0"/>
          </a:p>
          <a:p>
            <a:pPr marL="0" indent="0">
              <a:buNone/>
            </a:pPr>
            <a:endParaRPr lang="uk-UA" sz="2000" dirty="0" smtClean="0"/>
          </a:p>
          <a:p>
            <a:pPr marL="0" indent="0">
              <a:buNone/>
            </a:pPr>
            <a:endParaRPr lang="uk-UA" sz="2000" dirty="0"/>
          </a:p>
          <a:p>
            <a:r>
              <a:rPr lang="uk-UA" sz="2000" dirty="0"/>
              <a:t>[d] - залишає все як є</a:t>
            </a:r>
            <a:r>
              <a:rPr lang="uk-UA" sz="2000" dirty="0" smtClean="0"/>
              <a:t>.</a:t>
            </a:r>
          </a:p>
          <a:p>
            <a:pPr marL="0" indent="0">
              <a:buNone/>
            </a:pPr>
            <a:r>
              <a:rPr lang="uk-UA" sz="2000" dirty="0"/>
              <a:t>Якщо в безпечному режимі внесено забагато змін, а в історії немає місця для їх усіх (наразі історія зберігає до 100 останніх дій), сеанс автоматично виводиться з безпечного режиму, жодні зміни не скасовуються автоматично. Таким чином, найкраще змінювати конфігурацію невеликими кроками, перебуваючи в безпечному режимі. Двічі натиснувши </a:t>
            </a:r>
            <a:r>
              <a:rPr lang="uk-UA" sz="2000" b="1" dirty="0"/>
              <a:t>[Ctrl]+[X] </a:t>
            </a:r>
            <a:r>
              <a:rPr lang="uk-UA" sz="2000" dirty="0"/>
              <a:t>– це простий спосіб очистити список дій у безпечному режимі.</a:t>
            </a:r>
          </a:p>
        </p:txBody>
      </p:sp>
      <p:pic>
        <p:nvPicPr>
          <p:cNvPr id="2" name="Picture 1"/>
          <p:cNvPicPr>
            <a:picLocks noChangeAspect="1"/>
          </p:cNvPicPr>
          <p:nvPr/>
        </p:nvPicPr>
        <p:blipFill>
          <a:blip r:embed="rId2"/>
          <a:stretch>
            <a:fillRect/>
          </a:stretch>
        </p:blipFill>
        <p:spPr>
          <a:xfrm>
            <a:off x="398351" y="1411728"/>
            <a:ext cx="7265755" cy="933120"/>
          </a:xfrm>
          <a:prstGeom prst="rect">
            <a:avLst/>
          </a:prstGeom>
        </p:spPr>
      </p:pic>
      <p:pic>
        <p:nvPicPr>
          <p:cNvPr id="4" name="Picture 3"/>
          <p:cNvPicPr>
            <a:picLocks noChangeAspect="1"/>
          </p:cNvPicPr>
          <p:nvPr/>
        </p:nvPicPr>
        <p:blipFill>
          <a:blip r:embed="rId3"/>
          <a:stretch>
            <a:fillRect/>
          </a:stretch>
        </p:blipFill>
        <p:spPr>
          <a:xfrm>
            <a:off x="398351" y="3817214"/>
            <a:ext cx="4457700" cy="866775"/>
          </a:xfrm>
          <a:prstGeom prst="rect">
            <a:avLst/>
          </a:prstGeom>
        </p:spPr>
      </p:pic>
    </p:spTree>
    <p:extLst>
      <p:ext uri="{BB962C8B-B14F-4D97-AF65-F5344CB8AC3E}">
        <p14:creationId xmlns:p14="http://schemas.microsoft.com/office/powerpoint/2010/main" val="10958220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8351" y="208230"/>
            <a:ext cx="11579383" cy="6292158"/>
          </a:xfrm>
        </p:spPr>
        <p:txBody>
          <a:bodyPr>
            <a:normAutofit/>
          </a:bodyPr>
          <a:lstStyle/>
          <a:p>
            <a:pPr marL="0" indent="0" algn="ctr">
              <a:buNone/>
            </a:pPr>
            <a:r>
              <a:rPr lang="uk-UA" sz="2000" b="1" dirty="0"/>
              <a:t>Режим HotLock </a:t>
            </a:r>
            <a:endParaRPr lang="uk-UA" sz="2000" b="1" dirty="0" smtClean="0"/>
          </a:p>
          <a:p>
            <a:pPr marL="0" indent="0">
              <a:buNone/>
            </a:pPr>
            <a:r>
              <a:rPr lang="uk-UA" sz="2000" dirty="0" smtClean="0"/>
              <a:t>Коли </a:t>
            </a:r>
            <a:r>
              <a:rPr lang="uk-UA" sz="2000" dirty="0"/>
              <a:t>ввімкнено режим HotLock, команди будуть автоматично заповнені. Щоб увійти/вийти з режиму HotLock, натисніть </a:t>
            </a:r>
            <a:r>
              <a:rPr lang="uk-UA" sz="2000" b="1" dirty="0"/>
              <a:t>[CTRL]+[V</a:t>
            </a:r>
            <a:r>
              <a:rPr lang="uk-UA" sz="2000" b="1" dirty="0" smtClean="0"/>
              <a:t>]</a:t>
            </a:r>
            <a:r>
              <a:rPr lang="uk-UA" sz="2000" dirty="0" smtClean="0"/>
              <a:t>.</a:t>
            </a:r>
          </a:p>
          <a:p>
            <a:pPr marL="0" indent="0">
              <a:buNone/>
            </a:pPr>
            <a:endParaRPr lang="uk-UA" sz="2000" dirty="0"/>
          </a:p>
          <a:p>
            <a:pPr marL="0" indent="0">
              <a:buNone/>
            </a:pPr>
            <a:endParaRPr lang="uk-UA" sz="2000" dirty="0" smtClean="0"/>
          </a:p>
          <a:p>
            <a:pPr marL="0" indent="0">
              <a:buNone/>
            </a:pPr>
            <a:endParaRPr lang="uk-UA" sz="2000" dirty="0"/>
          </a:p>
          <a:p>
            <a:pPr marL="0" indent="0">
              <a:buNone/>
            </a:pPr>
            <a:r>
              <a:rPr lang="uk-UA" sz="2000" dirty="0" smtClean="0"/>
              <a:t>Подвійний </a:t>
            </a:r>
            <a:r>
              <a:rPr lang="uk-UA" sz="2000" b="1" dirty="0" smtClean="0"/>
              <a:t>&gt;&gt;</a:t>
            </a:r>
            <a:r>
              <a:rPr lang="uk-UA" sz="2000" dirty="0" smtClean="0"/>
              <a:t> </a:t>
            </a:r>
            <a:r>
              <a:rPr lang="uk-UA" sz="2000" dirty="0"/>
              <a:t>означає, що режим HotLock увімкнено. Наприклад, якщо ви </a:t>
            </a:r>
            <a:r>
              <a:rPr lang="uk-UA" sz="2000" dirty="0" smtClean="0"/>
              <a:t>введете  </a:t>
            </a:r>
            <a:r>
              <a:rPr lang="en-US" sz="2000" b="1" dirty="0"/>
              <a:t>/in e</a:t>
            </a:r>
            <a:r>
              <a:rPr lang="uk-UA" sz="2000" dirty="0" smtClean="0"/>
              <a:t>, </a:t>
            </a:r>
            <a:r>
              <a:rPr lang="uk-UA" sz="2000" dirty="0"/>
              <a:t>воно буде автоматично заповнено </a:t>
            </a:r>
            <a:r>
              <a:rPr lang="uk-UA" sz="2000" dirty="0" smtClean="0"/>
              <a:t>до</a:t>
            </a:r>
          </a:p>
          <a:p>
            <a:pPr marL="0" indent="0">
              <a:buNone/>
            </a:pPr>
            <a:endParaRPr lang="uk-UA" sz="2000" dirty="0"/>
          </a:p>
          <a:p>
            <a:pPr marL="0" indent="0">
              <a:buNone/>
            </a:pPr>
            <a:endParaRPr lang="uk-UA" sz="2000" dirty="0" smtClean="0"/>
          </a:p>
          <a:p>
            <a:pPr marL="0" indent="0">
              <a:buNone/>
            </a:pPr>
            <a:r>
              <a:rPr lang="uk-UA" sz="2000" dirty="0"/>
              <a:t>Меню </a:t>
            </a:r>
            <a:r>
              <a:rPr lang="en-US" sz="2000" dirty="0"/>
              <a:t>Quick Help</a:t>
            </a:r>
            <a:endParaRPr lang="uk-UA" sz="2000" dirty="0" smtClean="0"/>
          </a:p>
          <a:p>
            <a:pPr marL="0" indent="0">
              <a:buNone/>
            </a:pPr>
            <a:r>
              <a:rPr lang="uk-UA" sz="2000" dirty="0" smtClean="0"/>
              <a:t>Клавіша </a:t>
            </a:r>
            <a:r>
              <a:rPr lang="uk-UA" sz="2000" dirty="0"/>
              <a:t>F6 відкриває меню в нижній частині терміналу, яке показує поширені комбінації клавіш та їх використання.</a:t>
            </a:r>
            <a:endParaRPr lang="uk-UA" sz="2000" dirty="0" smtClean="0"/>
          </a:p>
          <a:p>
            <a:pPr marL="0" indent="0">
              <a:buNone/>
            </a:pPr>
            <a:endParaRPr lang="uk-UA" sz="2000" dirty="0"/>
          </a:p>
        </p:txBody>
      </p:sp>
      <p:pic>
        <p:nvPicPr>
          <p:cNvPr id="2" name="Picture 1"/>
          <p:cNvPicPr>
            <a:picLocks noChangeAspect="1"/>
          </p:cNvPicPr>
          <p:nvPr/>
        </p:nvPicPr>
        <p:blipFill>
          <a:blip r:embed="rId2"/>
          <a:stretch>
            <a:fillRect/>
          </a:stretch>
        </p:blipFill>
        <p:spPr>
          <a:xfrm>
            <a:off x="398351" y="1320721"/>
            <a:ext cx="4434290" cy="951699"/>
          </a:xfrm>
          <a:prstGeom prst="rect">
            <a:avLst/>
          </a:prstGeom>
        </p:spPr>
      </p:pic>
      <p:pic>
        <p:nvPicPr>
          <p:cNvPr id="5" name="Picture 4"/>
          <p:cNvPicPr>
            <a:picLocks noChangeAspect="1"/>
          </p:cNvPicPr>
          <p:nvPr/>
        </p:nvPicPr>
        <p:blipFill>
          <a:blip r:embed="rId3"/>
          <a:stretch>
            <a:fillRect/>
          </a:stretch>
        </p:blipFill>
        <p:spPr>
          <a:xfrm>
            <a:off x="398351" y="3163290"/>
            <a:ext cx="5105400" cy="676275"/>
          </a:xfrm>
          <a:prstGeom prst="rect">
            <a:avLst/>
          </a:prstGeom>
        </p:spPr>
      </p:pic>
      <p:pic>
        <p:nvPicPr>
          <p:cNvPr id="6" name="Picture 5"/>
          <p:cNvPicPr>
            <a:picLocks noChangeAspect="1"/>
          </p:cNvPicPr>
          <p:nvPr/>
        </p:nvPicPr>
        <p:blipFill>
          <a:blip r:embed="rId4"/>
          <a:stretch>
            <a:fillRect/>
          </a:stretch>
        </p:blipFill>
        <p:spPr>
          <a:xfrm>
            <a:off x="402876" y="5063622"/>
            <a:ext cx="5172075" cy="895350"/>
          </a:xfrm>
          <a:prstGeom prst="rect">
            <a:avLst/>
          </a:prstGeom>
        </p:spPr>
      </p:pic>
    </p:spTree>
    <p:extLst>
      <p:ext uri="{BB962C8B-B14F-4D97-AF65-F5344CB8AC3E}">
        <p14:creationId xmlns:p14="http://schemas.microsoft.com/office/powerpoint/2010/main" val="2034165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6458" y="208230"/>
            <a:ext cx="11579383" cy="6292158"/>
          </a:xfrm>
        </p:spPr>
        <p:txBody>
          <a:bodyPr>
            <a:normAutofit/>
          </a:bodyPr>
          <a:lstStyle/>
          <a:p>
            <a:pPr marL="0" indent="0" algn="ctr">
              <a:buNone/>
            </a:pPr>
            <a:r>
              <a:rPr lang="uk-UA" sz="2400" b="1" dirty="0" smtClean="0"/>
              <a:t>Приклади типових дій</a:t>
            </a:r>
            <a:endParaRPr lang="uk-UA" sz="2400" b="1" dirty="0"/>
          </a:p>
          <a:p>
            <a:pPr marL="0" indent="0">
              <a:buNone/>
            </a:pPr>
            <a:r>
              <a:rPr lang="uk-UA" sz="2400" b="1" u="sng" dirty="0" smtClean="0"/>
              <a:t>Робота з користувачами</a:t>
            </a:r>
          </a:p>
          <a:p>
            <a:pPr marL="0" indent="0">
              <a:buNone/>
            </a:pPr>
            <a:r>
              <a:rPr lang="uk-UA" sz="2400" dirty="0" smtClean="0"/>
              <a:t>Додавання нового </a:t>
            </a:r>
            <a:r>
              <a:rPr lang="uk-UA" sz="2400" dirty="0"/>
              <a:t>користувача: </a:t>
            </a:r>
            <a:endParaRPr lang="uk-UA" sz="2400" dirty="0" smtClean="0"/>
          </a:p>
          <a:p>
            <a:pPr marL="0" indent="0">
              <a:buNone/>
            </a:pPr>
            <a:r>
              <a:rPr lang="uk-UA" sz="2400" b="1" i="1" dirty="0" smtClean="0"/>
              <a:t>use</a:t>
            </a:r>
            <a:r>
              <a:rPr lang="en-US" sz="2400" b="1" i="1" dirty="0" smtClean="0"/>
              <a:t>r</a:t>
            </a:r>
            <a:r>
              <a:rPr lang="uk-UA" sz="2400" b="1" i="1" dirty="0" smtClean="0"/>
              <a:t> </a:t>
            </a:r>
            <a:r>
              <a:rPr lang="uk-UA" sz="2400" b="1" i="1" dirty="0"/>
              <a:t>add name=user password=12345 group=full </a:t>
            </a:r>
            <a:endParaRPr lang="uk-UA" sz="2400" b="1" i="1" dirty="0" smtClean="0"/>
          </a:p>
          <a:p>
            <a:pPr marL="0" indent="0">
              <a:buNone/>
            </a:pPr>
            <a:endParaRPr lang="uk-UA" sz="2400" dirty="0" smtClean="0"/>
          </a:p>
          <a:p>
            <a:pPr marL="0" indent="0">
              <a:buNone/>
            </a:pPr>
            <a:r>
              <a:rPr lang="uk-UA" sz="2400" dirty="0" smtClean="0"/>
              <a:t>Видалення </a:t>
            </a:r>
            <a:r>
              <a:rPr lang="uk-UA" sz="2400" dirty="0"/>
              <a:t>користувача: </a:t>
            </a:r>
            <a:endParaRPr lang="uk-UA" sz="2400" dirty="0" smtClean="0"/>
          </a:p>
          <a:p>
            <a:pPr marL="0" indent="0">
              <a:buNone/>
            </a:pPr>
            <a:r>
              <a:rPr lang="uk-UA" sz="2400" b="1" i="1" dirty="0" smtClean="0"/>
              <a:t>user </a:t>
            </a:r>
            <a:r>
              <a:rPr lang="uk-UA" sz="2400" b="1" i="1" dirty="0"/>
              <a:t>disable admin </a:t>
            </a:r>
            <a:endParaRPr lang="uk-UA" sz="2400" b="1" i="1" dirty="0" smtClean="0"/>
          </a:p>
          <a:p>
            <a:pPr marL="0" indent="0">
              <a:buNone/>
            </a:pPr>
            <a:endParaRPr lang="uk-UA" sz="2400" dirty="0" smtClean="0"/>
          </a:p>
          <a:p>
            <a:pPr marL="0" indent="0">
              <a:buNone/>
            </a:pPr>
            <a:r>
              <a:rPr lang="uk-UA" sz="2400" dirty="0" smtClean="0"/>
              <a:t>Переглянути </a:t>
            </a:r>
            <a:r>
              <a:rPr lang="uk-UA" sz="2400" dirty="0"/>
              <a:t>користувачів: </a:t>
            </a:r>
            <a:endParaRPr lang="uk-UA" sz="2400" dirty="0" smtClean="0"/>
          </a:p>
          <a:p>
            <a:pPr marL="0" indent="0">
              <a:buNone/>
            </a:pPr>
            <a:r>
              <a:rPr lang="uk-UA" sz="2400" b="1" i="1" dirty="0" smtClean="0"/>
              <a:t>user </a:t>
            </a:r>
            <a:r>
              <a:rPr lang="uk-UA" sz="2400" b="1" i="1" dirty="0"/>
              <a:t>print</a:t>
            </a:r>
            <a:endParaRPr lang="uk-UA" sz="2400" b="1" i="1" dirty="0" smtClean="0"/>
          </a:p>
        </p:txBody>
      </p:sp>
      <p:pic>
        <p:nvPicPr>
          <p:cNvPr id="2" name="Picture 1"/>
          <p:cNvPicPr>
            <a:picLocks noChangeAspect="1"/>
          </p:cNvPicPr>
          <p:nvPr/>
        </p:nvPicPr>
        <p:blipFill>
          <a:blip r:embed="rId2"/>
          <a:stretch>
            <a:fillRect/>
          </a:stretch>
        </p:blipFill>
        <p:spPr>
          <a:xfrm>
            <a:off x="5088377" y="2522897"/>
            <a:ext cx="6759977" cy="4058971"/>
          </a:xfrm>
          <a:prstGeom prst="rect">
            <a:avLst/>
          </a:prstGeom>
        </p:spPr>
      </p:pic>
    </p:spTree>
    <p:extLst>
      <p:ext uri="{BB962C8B-B14F-4D97-AF65-F5344CB8AC3E}">
        <p14:creationId xmlns:p14="http://schemas.microsoft.com/office/powerpoint/2010/main" val="28644900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22590" cy="6771992"/>
          </a:xfrm>
        </p:spPr>
        <p:txBody>
          <a:bodyPr>
            <a:normAutofit/>
          </a:bodyPr>
          <a:lstStyle/>
          <a:p>
            <a:pPr marL="0" indent="0" algn="ctr">
              <a:buNone/>
            </a:pPr>
            <a:r>
              <a:rPr lang="uk-UA" sz="2000" b="1" dirty="0" smtClean="0"/>
              <a:t>Інтерфейси</a:t>
            </a:r>
          </a:p>
          <a:p>
            <a:pPr marL="0" indent="0">
              <a:buNone/>
            </a:pPr>
            <a:r>
              <a:rPr lang="ru-RU" sz="2000" dirty="0" smtClean="0"/>
              <a:t>Перегляд інтерфейсів:                     </a:t>
            </a:r>
            <a:r>
              <a:rPr lang="en-US" sz="2000" b="1" i="1" dirty="0" smtClean="0"/>
              <a:t>interface </a:t>
            </a:r>
            <a:r>
              <a:rPr lang="en-US" sz="2000" b="1" i="1" dirty="0"/>
              <a:t>print</a:t>
            </a:r>
            <a:r>
              <a:rPr lang="en-US" sz="2000" dirty="0"/>
              <a:t> </a:t>
            </a:r>
            <a:endParaRPr lang="uk-UA" sz="2000" dirty="0" smtClean="0"/>
          </a:p>
          <a:p>
            <a:pPr marL="0" indent="0">
              <a:buNone/>
            </a:pPr>
            <a:r>
              <a:rPr lang="ru-RU" sz="2000" dirty="0" smtClean="0"/>
              <a:t>Вимкнути/Ввімкнути інтерфейс:  </a:t>
            </a:r>
            <a:r>
              <a:rPr lang="en-US" sz="2000" b="1" i="1" dirty="0" smtClean="0"/>
              <a:t>interface </a:t>
            </a:r>
            <a:r>
              <a:rPr lang="en-US" sz="2000" b="1" i="1" dirty="0"/>
              <a:t>set disabled=yes numbers=x</a:t>
            </a:r>
            <a:r>
              <a:rPr lang="en-US" sz="2000" dirty="0"/>
              <a:t> </a:t>
            </a:r>
            <a:r>
              <a:rPr lang="ru-RU" sz="2000" dirty="0" smtClean="0"/>
              <a:t>   де </a:t>
            </a:r>
            <a:r>
              <a:rPr lang="en-US" sz="2000" dirty="0"/>
              <a:t>x — # </a:t>
            </a:r>
            <a:r>
              <a:rPr lang="ru-RU" sz="2000" dirty="0" smtClean="0"/>
              <a:t>номер інтерфейса з </a:t>
            </a:r>
            <a:r>
              <a:rPr lang="en-US" sz="2000" dirty="0" smtClean="0"/>
              <a:t>print </a:t>
            </a:r>
            <a:endParaRPr lang="uk-UA" sz="2000" dirty="0" smtClean="0"/>
          </a:p>
          <a:p>
            <a:pPr marL="0" indent="0">
              <a:buNone/>
            </a:pPr>
            <a:r>
              <a:rPr lang="uk-UA" sz="2000" dirty="0" smtClean="0"/>
              <a:t>Призначення інтерфейсу ІР адреси</a:t>
            </a:r>
            <a:r>
              <a:rPr lang="ru-RU" sz="2000" dirty="0" smtClean="0"/>
              <a:t>:       </a:t>
            </a:r>
            <a:r>
              <a:rPr lang="en-US" sz="2000" b="1" i="1" dirty="0" err="1" smtClean="0"/>
              <a:t>ip</a:t>
            </a:r>
            <a:r>
              <a:rPr lang="en-US" sz="2000" b="1" i="1" dirty="0" smtClean="0"/>
              <a:t> </a:t>
            </a:r>
            <a:r>
              <a:rPr lang="en-US" sz="2000" b="1" i="1" dirty="0"/>
              <a:t>address add </a:t>
            </a:r>
            <a:r>
              <a:rPr lang="en-US" sz="2000" b="1" i="1" dirty="0" smtClean="0"/>
              <a:t>address=10.0.0.1/24 interface=ether1</a:t>
            </a:r>
            <a:r>
              <a:rPr lang="en-US" sz="2000" dirty="0" smtClean="0"/>
              <a:t> </a:t>
            </a:r>
            <a:endParaRPr lang="uk-UA" sz="2000" dirty="0" smtClean="0"/>
          </a:p>
          <a:p>
            <a:pPr marL="0" indent="0">
              <a:buNone/>
            </a:pPr>
            <a:r>
              <a:rPr lang="uk-UA" sz="2000" dirty="0" smtClean="0"/>
              <a:t>Перегляд ІР адрес</a:t>
            </a:r>
            <a:r>
              <a:rPr lang="ru-RU" sz="2000" dirty="0" smtClean="0"/>
              <a:t>:         </a:t>
            </a:r>
            <a:r>
              <a:rPr lang="en-US" sz="2000" b="1" i="1" dirty="0" err="1"/>
              <a:t>ip</a:t>
            </a:r>
            <a:r>
              <a:rPr lang="en-US" sz="2000" b="1" i="1" dirty="0"/>
              <a:t> address print</a:t>
            </a:r>
            <a:r>
              <a:rPr lang="en-US" sz="2000" dirty="0"/>
              <a:t> </a:t>
            </a:r>
            <a:endParaRPr lang="uk-UA" sz="2000" dirty="0" smtClean="0"/>
          </a:p>
          <a:p>
            <a:pPr marL="0" indent="0">
              <a:buNone/>
            </a:pPr>
            <a:r>
              <a:rPr lang="ru-RU" sz="2000" dirty="0" smtClean="0"/>
              <a:t>Зміна </a:t>
            </a:r>
            <a:r>
              <a:rPr lang="en-US" sz="2000" dirty="0"/>
              <a:t>MTU </a:t>
            </a:r>
            <a:r>
              <a:rPr lang="ru-RU" sz="2000" dirty="0" smtClean="0"/>
              <a:t>інтерфейсів:       </a:t>
            </a:r>
            <a:r>
              <a:rPr lang="en-US" sz="2000" b="1" i="1" dirty="0" smtClean="0"/>
              <a:t>interface </a:t>
            </a:r>
            <a:r>
              <a:rPr lang="en-US" sz="2000" b="1" i="1" dirty="0"/>
              <a:t>set 0,1,2 </a:t>
            </a:r>
            <a:r>
              <a:rPr lang="en-US" sz="2000" b="1" i="1" dirty="0" err="1"/>
              <a:t>mtu</a:t>
            </a:r>
            <a:r>
              <a:rPr lang="en-US" sz="2000" b="1" i="1" dirty="0"/>
              <a:t>=1500</a:t>
            </a:r>
            <a:r>
              <a:rPr lang="en-US" sz="2000" dirty="0"/>
              <a:t> </a:t>
            </a:r>
            <a:endParaRPr lang="uk-UA" sz="2000" dirty="0" smtClean="0"/>
          </a:p>
          <a:p>
            <a:pPr marL="0" indent="0">
              <a:buNone/>
            </a:pPr>
            <a:r>
              <a:rPr lang="ru-RU" sz="2000" dirty="0" smtClean="0"/>
              <a:t>Встановлення шлюзу за замовчуванням:    </a:t>
            </a:r>
            <a:r>
              <a:rPr lang="en-US" sz="2000" b="1" i="1" dirty="0" err="1"/>
              <a:t>ip</a:t>
            </a:r>
            <a:r>
              <a:rPr lang="en-US" sz="2000" b="1" i="1" dirty="0"/>
              <a:t> route add gateway=10.0.0.100</a:t>
            </a:r>
            <a:r>
              <a:rPr lang="en-US" sz="2000" dirty="0"/>
              <a:t> </a:t>
            </a:r>
            <a:endParaRPr lang="uk-UA" sz="2000" dirty="0" smtClean="0"/>
          </a:p>
          <a:p>
            <a:pPr marL="0" indent="0">
              <a:buNone/>
            </a:pPr>
            <a:r>
              <a:rPr lang="ru-RU" sz="2000" dirty="0" smtClean="0"/>
              <a:t>Перегляд </a:t>
            </a:r>
            <a:r>
              <a:rPr lang="en-US" sz="2000" dirty="0" smtClean="0"/>
              <a:t>ARP </a:t>
            </a:r>
            <a:r>
              <a:rPr lang="en-US" sz="2000" dirty="0"/>
              <a:t>Table (show </a:t>
            </a:r>
            <a:r>
              <a:rPr lang="en-US" sz="2000" dirty="0" err="1"/>
              <a:t>arp</a:t>
            </a:r>
            <a:r>
              <a:rPr lang="en-US" sz="2000" dirty="0"/>
              <a:t> </a:t>
            </a:r>
            <a:r>
              <a:rPr lang="ru-RU" sz="2000" dirty="0"/>
              <a:t>в </a:t>
            </a:r>
            <a:r>
              <a:rPr lang="en-US" sz="2000" dirty="0"/>
              <a:t>cisco</a:t>
            </a:r>
            <a:r>
              <a:rPr lang="en-US" sz="2000" dirty="0" smtClean="0"/>
              <a:t>)</a:t>
            </a:r>
            <a:r>
              <a:rPr lang="uk-UA" sz="2000" dirty="0" smtClean="0"/>
              <a:t>:</a:t>
            </a:r>
            <a:r>
              <a:rPr lang="en-US" sz="2000" dirty="0" smtClean="0"/>
              <a:t> </a:t>
            </a:r>
            <a:r>
              <a:rPr lang="en-US" sz="2000" b="1" i="1" dirty="0" err="1"/>
              <a:t>ip</a:t>
            </a:r>
            <a:r>
              <a:rPr lang="en-US" sz="2000" b="1" i="1" dirty="0"/>
              <a:t> </a:t>
            </a:r>
            <a:r>
              <a:rPr lang="en-US" sz="2000" b="1" i="1" dirty="0" err="1"/>
              <a:t>arp</a:t>
            </a:r>
            <a:r>
              <a:rPr lang="en-US" sz="2000" b="1" i="1" dirty="0"/>
              <a:t> print</a:t>
            </a:r>
            <a:r>
              <a:rPr lang="en-US" sz="2000" dirty="0"/>
              <a:t> </a:t>
            </a:r>
            <a:endParaRPr lang="uk-UA" sz="2000" dirty="0" smtClean="0"/>
          </a:p>
          <a:p>
            <a:pPr marL="0" indent="0">
              <a:buNone/>
            </a:pPr>
            <a:r>
              <a:rPr lang="ru-RU" sz="2000" dirty="0" smtClean="0"/>
              <a:t>Перегляд </a:t>
            </a:r>
            <a:r>
              <a:rPr lang="en-US" sz="2000" dirty="0"/>
              <a:t>MAC Address Table (show mac address-table</a:t>
            </a:r>
            <a:r>
              <a:rPr lang="en-US" sz="2000" dirty="0" smtClean="0"/>
              <a:t>)</a:t>
            </a:r>
            <a:r>
              <a:rPr lang="uk-UA" sz="2000" dirty="0" smtClean="0"/>
              <a:t>:</a:t>
            </a:r>
            <a:r>
              <a:rPr lang="en-US" sz="2000" dirty="0" smtClean="0"/>
              <a:t> </a:t>
            </a:r>
            <a:r>
              <a:rPr lang="en-US" sz="2000" b="1" i="1" dirty="0"/>
              <a:t>interface bridge host print</a:t>
            </a:r>
            <a:r>
              <a:rPr lang="en-US" sz="2000" dirty="0"/>
              <a:t> </a:t>
            </a:r>
            <a:endParaRPr lang="uk-UA" sz="2000" dirty="0" smtClean="0"/>
          </a:p>
          <a:p>
            <a:pPr marL="0" indent="0">
              <a:buNone/>
            </a:pPr>
            <a:r>
              <a:rPr lang="uk-UA" sz="2000" dirty="0" smtClean="0"/>
              <a:t>Зміна </a:t>
            </a:r>
            <a:r>
              <a:rPr lang="en-US" sz="2000" dirty="0" smtClean="0"/>
              <a:t>mac-</a:t>
            </a:r>
            <a:r>
              <a:rPr lang="uk-UA" sz="2000" dirty="0" smtClean="0"/>
              <a:t>адреси інтерфейсу</a:t>
            </a:r>
            <a:r>
              <a:rPr lang="ru-RU" sz="2000" dirty="0" smtClean="0"/>
              <a:t>: </a:t>
            </a:r>
            <a:r>
              <a:rPr lang="ru-RU" sz="2000" b="1" i="1" dirty="0"/>
              <a:t>/</a:t>
            </a:r>
            <a:r>
              <a:rPr lang="en-US" sz="2000" b="1" i="1" dirty="0"/>
              <a:t>interface </a:t>
            </a:r>
            <a:r>
              <a:rPr lang="en-US" sz="2000" b="1" i="1" dirty="0" err="1"/>
              <a:t>ethernet</a:t>
            </a:r>
            <a:r>
              <a:rPr lang="en-US" sz="2000" b="1" i="1" dirty="0"/>
              <a:t> set ether1 mac-address=00:00:00:00:00:00</a:t>
            </a:r>
            <a:r>
              <a:rPr lang="en-US" sz="2000" dirty="0"/>
              <a:t> </a:t>
            </a:r>
            <a:endParaRPr lang="uk-UA" sz="2000" dirty="0" smtClean="0"/>
          </a:p>
          <a:p>
            <a:pPr marL="0" indent="0">
              <a:buNone/>
            </a:pPr>
            <a:r>
              <a:rPr lang="ru-RU" sz="2000" dirty="0" smtClean="0"/>
              <a:t>Скидання </a:t>
            </a:r>
            <a:r>
              <a:rPr lang="en-US" sz="2000" dirty="0" smtClean="0"/>
              <a:t>mac</a:t>
            </a:r>
            <a:r>
              <a:rPr lang="uk-UA" sz="2000" dirty="0" smtClean="0"/>
              <a:t>-</a:t>
            </a:r>
            <a:r>
              <a:rPr lang="ru-RU" sz="2000" dirty="0" smtClean="0"/>
              <a:t>адреси інтерфейсу: </a:t>
            </a:r>
            <a:r>
              <a:rPr lang="ru-RU" sz="2000" b="1" i="1" dirty="0"/>
              <a:t>/</a:t>
            </a:r>
            <a:r>
              <a:rPr lang="en-US" sz="2000" b="1" i="1" dirty="0"/>
              <a:t>interface </a:t>
            </a:r>
            <a:r>
              <a:rPr lang="en-US" sz="2000" b="1" i="1" dirty="0" err="1"/>
              <a:t>ethernet</a:t>
            </a:r>
            <a:r>
              <a:rPr lang="en-US" sz="2000" b="1" i="1" dirty="0"/>
              <a:t> reset-mac ether1</a:t>
            </a:r>
            <a:r>
              <a:rPr lang="en-US" sz="2000" dirty="0"/>
              <a:t> </a:t>
            </a:r>
            <a:endParaRPr lang="uk-UA" sz="2000" dirty="0" smtClean="0"/>
          </a:p>
          <a:p>
            <a:pPr marL="0" indent="0">
              <a:buNone/>
            </a:pPr>
            <a:r>
              <a:rPr lang="ru-RU" sz="2000" dirty="0" smtClean="0"/>
              <a:t>Перегляд </a:t>
            </a:r>
            <a:r>
              <a:rPr lang="uk-UA" sz="2000" dirty="0" smtClean="0"/>
              <a:t>таблиць маршрутизації </a:t>
            </a:r>
            <a:r>
              <a:rPr lang="en-US" sz="2000" dirty="0" smtClean="0"/>
              <a:t>(show </a:t>
            </a:r>
            <a:r>
              <a:rPr lang="en-US" sz="2000" dirty="0" err="1"/>
              <a:t>ip</a:t>
            </a:r>
            <a:r>
              <a:rPr lang="en-US" sz="2000" dirty="0"/>
              <a:t> route </a:t>
            </a:r>
            <a:r>
              <a:rPr lang="ru-RU" sz="2000" dirty="0"/>
              <a:t>в </a:t>
            </a:r>
            <a:r>
              <a:rPr lang="en-US" sz="2000" dirty="0"/>
              <a:t>cisco</a:t>
            </a:r>
            <a:r>
              <a:rPr lang="en-US" sz="2000" dirty="0" smtClean="0"/>
              <a:t>)</a:t>
            </a:r>
            <a:r>
              <a:rPr lang="uk-UA" sz="2000" dirty="0" smtClean="0"/>
              <a:t>:</a:t>
            </a:r>
            <a:r>
              <a:rPr lang="en-US" sz="2000" dirty="0" smtClean="0"/>
              <a:t> </a:t>
            </a:r>
            <a:r>
              <a:rPr lang="en-US" sz="2000" b="1" i="1" dirty="0" err="1"/>
              <a:t>ip</a:t>
            </a:r>
            <a:r>
              <a:rPr lang="en-US" sz="2000" b="1" i="1" dirty="0"/>
              <a:t> route print</a:t>
            </a:r>
            <a:r>
              <a:rPr lang="en-US" sz="2000" dirty="0"/>
              <a:t> </a:t>
            </a:r>
            <a:endParaRPr lang="uk-UA" sz="2000" dirty="0" smtClean="0"/>
          </a:p>
          <a:p>
            <a:pPr marL="0" indent="0">
              <a:buNone/>
            </a:pPr>
            <a:r>
              <a:rPr lang="ru-RU" sz="2000" dirty="0" smtClean="0"/>
              <a:t>Подивитись маршрут на визначену адресу  (</a:t>
            </a:r>
            <a:r>
              <a:rPr lang="en-US" sz="2000" dirty="0"/>
              <a:t>show </a:t>
            </a:r>
            <a:r>
              <a:rPr lang="en-US" sz="2000" dirty="0" err="1"/>
              <a:t>ip</a:t>
            </a:r>
            <a:r>
              <a:rPr lang="en-US" sz="2000" dirty="0"/>
              <a:t> route 10.0.0.100 </a:t>
            </a:r>
            <a:r>
              <a:rPr lang="ru-RU" sz="2000" dirty="0"/>
              <a:t>в </a:t>
            </a:r>
            <a:r>
              <a:rPr lang="en-US" sz="2000" dirty="0"/>
              <a:t>cisco</a:t>
            </a:r>
            <a:r>
              <a:rPr lang="en-US" sz="2000" dirty="0" smtClean="0"/>
              <a:t>)</a:t>
            </a:r>
            <a:r>
              <a:rPr lang="uk-UA" sz="2000" dirty="0" smtClean="0"/>
              <a:t>: </a:t>
            </a:r>
            <a:r>
              <a:rPr lang="en-US" sz="2000" dirty="0" smtClean="0"/>
              <a:t> </a:t>
            </a:r>
            <a:r>
              <a:rPr lang="en-US" sz="2000" b="1" i="1" dirty="0" err="1"/>
              <a:t>ip</a:t>
            </a:r>
            <a:r>
              <a:rPr lang="en-US" sz="2000" b="1" i="1" dirty="0"/>
              <a:t> route check 10.0.0.100</a:t>
            </a:r>
            <a:endParaRPr lang="uk-UA" sz="2000" b="1" dirty="0"/>
          </a:p>
        </p:txBody>
      </p:sp>
      <p:pic>
        <p:nvPicPr>
          <p:cNvPr id="2" name="Picture 1"/>
          <p:cNvPicPr>
            <a:picLocks noChangeAspect="1"/>
          </p:cNvPicPr>
          <p:nvPr/>
        </p:nvPicPr>
        <p:blipFill>
          <a:blip r:embed="rId2"/>
          <a:stretch>
            <a:fillRect/>
          </a:stretch>
        </p:blipFill>
        <p:spPr>
          <a:xfrm>
            <a:off x="2127563" y="5481025"/>
            <a:ext cx="7085974" cy="1290967"/>
          </a:xfrm>
          <a:prstGeom prst="rect">
            <a:avLst/>
          </a:prstGeom>
        </p:spPr>
      </p:pic>
    </p:spTree>
    <p:extLst>
      <p:ext uri="{BB962C8B-B14F-4D97-AF65-F5344CB8AC3E}">
        <p14:creationId xmlns:p14="http://schemas.microsoft.com/office/powerpoint/2010/main" val="38984979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6337" y="208230"/>
            <a:ext cx="11751397" cy="6292158"/>
          </a:xfrm>
        </p:spPr>
        <p:txBody>
          <a:bodyPr>
            <a:normAutofit/>
          </a:bodyPr>
          <a:lstStyle/>
          <a:p>
            <a:pPr marL="0" indent="0" algn="ctr">
              <a:buNone/>
            </a:pPr>
            <a:r>
              <a:rPr lang="en-US" sz="2000" b="1" dirty="0" smtClean="0"/>
              <a:t>DNS</a:t>
            </a:r>
          </a:p>
          <a:p>
            <a:pPr marL="0" indent="0">
              <a:buNone/>
            </a:pPr>
            <a:r>
              <a:rPr lang="ru-RU" sz="2000" dirty="0" smtClean="0"/>
              <a:t>Перегляд </a:t>
            </a:r>
            <a:r>
              <a:rPr lang="en-US" sz="2000" dirty="0"/>
              <a:t>DNS </a:t>
            </a:r>
            <a:r>
              <a:rPr lang="ru-RU" sz="2000" dirty="0" smtClean="0"/>
              <a:t>параметрів</a:t>
            </a:r>
            <a:r>
              <a:rPr lang="ru-RU" sz="2000" dirty="0"/>
              <a:t>: </a:t>
            </a:r>
            <a:r>
              <a:rPr lang="en-US" sz="2000" b="1" i="1" dirty="0" err="1"/>
              <a:t>ip</a:t>
            </a:r>
            <a:r>
              <a:rPr lang="en-US" sz="2000" b="1" i="1" dirty="0"/>
              <a:t> </a:t>
            </a:r>
            <a:r>
              <a:rPr lang="en-US" sz="2000" b="1" i="1" dirty="0" err="1"/>
              <a:t>dns</a:t>
            </a:r>
            <a:r>
              <a:rPr lang="en-US" sz="2000" b="1" i="1" dirty="0"/>
              <a:t> print</a:t>
            </a:r>
            <a:r>
              <a:rPr lang="en-US" sz="2000" dirty="0"/>
              <a:t> </a:t>
            </a:r>
            <a:endParaRPr lang="en-US" sz="2000" dirty="0" smtClean="0"/>
          </a:p>
          <a:p>
            <a:pPr marL="0" indent="0">
              <a:buNone/>
            </a:pPr>
            <a:endParaRPr lang="ru-RU" sz="2000" dirty="0" smtClean="0"/>
          </a:p>
          <a:p>
            <a:pPr marL="0" indent="0">
              <a:buNone/>
            </a:pPr>
            <a:r>
              <a:rPr lang="ru-RU" sz="2000" dirty="0" smtClean="0"/>
              <a:t>Встановлення первинного і вторинного </a:t>
            </a:r>
            <a:r>
              <a:rPr lang="en-US" sz="2000" dirty="0" smtClean="0"/>
              <a:t>DNS </a:t>
            </a:r>
            <a:r>
              <a:rPr lang="ru-RU" sz="2000" dirty="0" smtClean="0"/>
              <a:t>серверів</a:t>
            </a:r>
            <a:r>
              <a:rPr lang="ru-RU" sz="2000" dirty="0"/>
              <a:t>: </a:t>
            </a:r>
            <a:endParaRPr lang="ru-RU" sz="2000" dirty="0" smtClean="0"/>
          </a:p>
          <a:p>
            <a:pPr marL="0" indent="0">
              <a:buNone/>
            </a:pPr>
            <a:r>
              <a:rPr lang="en-US" sz="2000" b="1" i="1" dirty="0" err="1" smtClean="0"/>
              <a:t>ip</a:t>
            </a:r>
            <a:r>
              <a:rPr lang="en-US" sz="2000" b="1" i="1" dirty="0" smtClean="0"/>
              <a:t> </a:t>
            </a:r>
            <a:r>
              <a:rPr lang="en-US" sz="2000" b="1" i="1" dirty="0" err="1"/>
              <a:t>dns</a:t>
            </a:r>
            <a:r>
              <a:rPr lang="en-US" sz="2000" b="1" i="1" dirty="0"/>
              <a:t> set primary-</a:t>
            </a:r>
            <a:r>
              <a:rPr lang="en-US" sz="2000" b="1" i="1" dirty="0" err="1"/>
              <a:t>dns</a:t>
            </a:r>
            <a:r>
              <a:rPr lang="en-US" sz="2000" b="1" i="1" dirty="0"/>
              <a:t>=192.168.10.3 secondary-</a:t>
            </a:r>
            <a:r>
              <a:rPr lang="en-US" sz="2000" b="1" i="1" dirty="0" err="1"/>
              <a:t>dns</a:t>
            </a:r>
            <a:r>
              <a:rPr lang="en-US" sz="2000" b="1" i="1" dirty="0"/>
              <a:t>=8.8.8.8 </a:t>
            </a:r>
            <a:r>
              <a:rPr lang="en-US" sz="2000" b="1" i="1" dirty="0" smtClean="0"/>
              <a:t>allow-remote-requests=yes</a:t>
            </a:r>
            <a:endParaRPr lang="uk-UA" sz="2000" b="1" i="1" dirty="0" smtClean="0"/>
          </a:p>
          <a:p>
            <a:pPr marL="0" indent="0">
              <a:buNone/>
            </a:pPr>
            <a:endParaRPr lang="uk-UA" sz="2000" b="1" i="1" dirty="0"/>
          </a:p>
          <a:p>
            <a:pPr marL="0" indent="0" algn="ctr">
              <a:buNone/>
            </a:pPr>
            <a:r>
              <a:rPr lang="en-US" sz="2000" b="1" dirty="0" smtClean="0"/>
              <a:t>TIME</a:t>
            </a:r>
          </a:p>
          <a:p>
            <a:pPr marL="0" indent="0">
              <a:buNone/>
            </a:pPr>
            <a:r>
              <a:rPr lang="ru-RU" sz="2000" dirty="0" smtClean="0"/>
              <a:t>Встановлення часового поячу: </a:t>
            </a:r>
            <a:r>
              <a:rPr lang="en-US" sz="2000" b="1" i="1" dirty="0"/>
              <a:t>system clock set time-zone=+3</a:t>
            </a:r>
            <a:r>
              <a:rPr lang="en-US" sz="2000" dirty="0"/>
              <a:t> </a:t>
            </a:r>
            <a:endParaRPr lang="uk-UA" sz="2000" dirty="0" smtClean="0"/>
          </a:p>
          <a:p>
            <a:pPr marL="0" indent="0">
              <a:buNone/>
            </a:pPr>
            <a:endParaRPr lang="ru-RU" sz="2000" dirty="0" smtClean="0"/>
          </a:p>
          <a:p>
            <a:pPr marL="0" indent="0">
              <a:buNone/>
            </a:pPr>
            <a:r>
              <a:rPr lang="ru-RU" sz="2000" dirty="0" smtClean="0"/>
              <a:t>Встановлення </a:t>
            </a:r>
            <a:r>
              <a:rPr lang="en-US" sz="2000" dirty="0" err="1"/>
              <a:t>ip</a:t>
            </a:r>
            <a:r>
              <a:rPr lang="en-US" sz="2000" dirty="0"/>
              <a:t> </a:t>
            </a:r>
            <a:r>
              <a:rPr lang="ru-RU" sz="2000" dirty="0" smtClean="0"/>
              <a:t>адреси </a:t>
            </a:r>
            <a:r>
              <a:rPr lang="en-US" sz="2000" dirty="0" err="1"/>
              <a:t>ntp</a:t>
            </a:r>
            <a:r>
              <a:rPr lang="en-US" sz="2000" dirty="0"/>
              <a:t> </a:t>
            </a:r>
            <a:r>
              <a:rPr lang="ru-RU" sz="2000" dirty="0" smtClean="0"/>
              <a:t>серверу з яким буде звірятися час</a:t>
            </a:r>
            <a:r>
              <a:rPr lang="en-US" sz="2000" dirty="0" smtClean="0"/>
              <a:t>: </a:t>
            </a:r>
            <a:endParaRPr lang="uk-UA" sz="2000" dirty="0" smtClean="0"/>
          </a:p>
          <a:p>
            <a:pPr marL="0" indent="0">
              <a:buNone/>
            </a:pPr>
            <a:r>
              <a:rPr lang="en-US" sz="2000" b="1" i="1" dirty="0" smtClean="0"/>
              <a:t>system </a:t>
            </a:r>
            <a:r>
              <a:rPr lang="en-US" sz="2000" b="1" i="1" dirty="0" err="1"/>
              <a:t>ntp</a:t>
            </a:r>
            <a:r>
              <a:rPr lang="en-US" sz="2000" b="1" i="1" dirty="0"/>
              <a:t> client set enabled=yes primary-</a:t>
            </a:r>
            <a:r>
              <a:rPr lang="en-US" sz="2000" b="1" i="1" dirty="0" err="1"/>
              <a:t>ntp</a:t>
            </a:r>
            <a:r>
              <a:rPr lang="en-US" sz="2000" b="1" i="1" dirty="0"/>
              <a:t>=192.168.10.3</a:t>
            </a:r>
            <a:r>
              <a:rPr lang="en-US" sz="2000" dirty="0"/>
              <a:t> </a:t>
            </a:r>
            <a:endParaRPr lang="uk-UA" sz="2000" dirty="0" smtClean="0"/>
          </a:p>
          <a:p>
            <a:pPr marL="0" indent="0">
              <a:buNone/>
            </a:pPr>
            <a:endParaRPr lang="uk-UA" sz="2000" dirty="0"/>
          </a:p>
          <a:p>
            <a:pPr marL="0" indent="0">
              <a:buNone/>
            </a:pPr>
            <a:r>
              <a:rPr lang="ru-RU" sz="2000" dirty="0" smtClean="0"/>
              <a:t>Перегляд часу: </a:t>
            </a:r>
            <a:r>
              <a:rPr lang="ru-RU" sz="2000" b="1" i="1" dirty="0"/>
              <a:t>/</a:t>
            </a:r>
            <a:r>
              <a:rPr lang="en-US" sz="2000" b="1" i="1" dirty="0"/>
              <a:t>system clock print</a:t>
            </a:r>
            <a:r>
              <a:rPr lang="en-US" sz="2000" dirty="0"/>
              <a:t> </a:t>
            </a:r>
            <a:endParaRPr lang="en-US" sz="2000" b="1" dirty="0"/>
          </a:p>
          <a:p>
            <a:pPr marL="0" indent="0">
              <a:buNone/>
            </a:pPr>
            <a:endParaRPr lang="uk-UA" sz="2000" dirty="0"/>
          </a:p>
        </p:txBody>
      </p:sp>
    </p:spTree>
    <p:extLst>
      <p:ext uri="{BB962C8B-B14F-4D97-AF65-F5344CB8AC3E}">
        <p14:creationId xmlns:p14="http://schemas.microsoft.com/office/powerpoint/2010/main" val="25469943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8351" y="208230"/>
            <a:ext cx="11579383" cy="6292158"/>
          </a:xfrm>
        </p:spPr>
        <p:txBody>
          <a:bodyPr>
            <a:normAutofit/>
          </a:bodyPr>
          <a:lstStyle/>
          <a:p>
            <a:pPr marL="0" indent="0" algn="ctr">
              <a:buNone/>
            </a:pPr>
            <a:r>
              <a:rPr lang="en-US" sz="2000" b="1" dirty="0" smtClean="0"/>
              <a:t>FIREWALL</a:t>
            </a:r>
          </a:p>
          <a:p>
            <a:pPr marL="0" indent="0">
              <a:buNone/>
            </a:pPr>
            <a:r>
              <a:rPr lang="uk-UA" sz="2000" dirty="0" smtClean="0"/>
              <a:t>Закриваємо внутрішню мережу </a:t>
            </a:r>
            <a:r>
              <a:rPr lang="en-US" sz="2000" dirty="0" smtClean="0"/>
              <a:t>WAN </a:t>
            </a:r>
            <a:r>
              <a:rPr lang="ru-RU" sz="2000" dirty="0" smtClean="0"/>
              <a:t>порту: </a:t>
            </a:r>
          </a:p>
          <a:p>
            <a:pPr marL="0" indent="0">
              <a:buNone/>
            </a:pPr>
            <a:r>
              <a:rPr lang="en-US" sz="2000" b="1" i="1" dirty="0" err="1" smtClean="0"/>
              <a:t>ip</a:t>
            </a:r>
            <a:r>
              <a:rPr lang="en-US" sz="2000" b="1" i="1" dirty="0" smtClean="0"/>
              <a:t> </a:t>
            </a:r>
            <a:r>
              <a:rPr lang="en-US" sz="2000" b="1" i="1" dirty="0"/>
              <a:t>firewall </a:t>
            </a:r>
            <a:r>
              <a:rPr lang="en-US" sz="2000" b="1" i="1" dirty="0" err="1"/>
              <a:t>nat</a:t>
            </a:r>
            <a:r>
              <a:rPr lang="en-US" sz="2000" b="1" i="1" dirty="0"/>
              <a:t> add chain=</a:t>
            </a:r>
            <a:r>
              <a:rPr lang="en-US" sz="2000" b="1" i="1" dirty="0" err="1"/>
              <a:t>srcnat</a:t>
            </a:r>
            <a:r>
              <a:rPr lang="en-US" sz="2000" b="1" i="1" dirty="0"/>
              <a:t> action=masquerade </a:t>
            </a:r>
            <a:r>
              <a:rPr lang="en-US" sz="2000" b="1" i="1" dirty="0" smtClean="0"/>
              <a:t>out-interface=</a:t>
            </a:r>
            <a:r>
              <a:rPr lang="ru-RU" sz="2000" b="1" i="1" dirty="0" smtClean="0"/>
              <a:t>інтерфейс провайдера</a:t>
            </a:r>
            <a:endParaRPr lang="ru-RU" sz="2000" dirty="0" smtClean="0"/>
          </a:p>
          <a:p>
            <a:pPr marL="0" indent="0">
              <a:buNone/>
            </a:pPr>
            <a:endParaRPr lang="ru-RU" sz="2000" dirty="0"/>
          </a:p>
          <a:p>
            <a:pPr marL="0" indent="0">
              <a:buNone/>
            </a:pPr>
            <a:r>
              <a:rPr lang="ru-RU" sz="2000" dirty="0" smtClean="0"/>
              <a:t>Перегляд правил: </a:t>
            </a:r>
            <a:r>
              <a:rPr lang="en-US" sz="2000" b="1" i="1" dirty="0" err="1"/>
              <a:t>ip</a:t>
            </a:r>
            <a:r>
              <a:rPr lang="en-US" sz="2000" b="1" i="1" dirty="0"/>
              <a:t> firewall filter print</a:t>
            </a:r>
            <a:r>
              <a:rPr lang="en-US" sz="2000" dirty="0"/>
              <a:t> </a:t>
            </a:r>
            <a:endParaRPr lang="uk-UA" sz="2000" dirty="0" smtClean="0"/>
          </a:p>
          <a:p>
            <a:pPr marL="0" indent="0">
              <a:buNone/>
            </a:pPr>
            <a:r>
              <a:rPr lang="ru-RU" sz="2000" dirty="0" smtClean="0"/>
              <a:t>Обмеження кількості з’єднаннь з одного </a:t>
            </a:r>
            <a:r>
              <a:rPr lang="en-US" sz="2000" dirty="0" smtClean="0"/>
              <a:t>IP</a:t>
            </a:r>
            <a:r>
              <a:rPr lang="en-US" sz="2000" dirty="0"/>
              <a:t>: </a:t>
            </a:r>
            <a:endParaRPr lang="uk-UA" sz="2000" dirty="0" smtClean="0"/>
          </a:p>
          <a:p>
            <a:pPr marL="0" indent="0">
              <a:buNone/>
            </a:pPr>
            <a:r>
              <a:rPr lang="en-US" sz="2000" b="1" i="1" dirty="0" smtClean="0"/>
              <a:t>/</a:t>
            </a:r>
            <a:r>
              <a:rPr lang="en-US" sz="2000" b="1" i="1" dirty="0" err="1"/>
              <a:t>ip</a:t>
            </a:r>
            <a:r>
              <a:rPr lang="en-US" sz="2000" b="1" i="1" dirty="0"/>
              <a:t> firewall rule forward add protocol=</a:t>
            </a:r>
            <a:r>
              <a:rPr lang="en-US" sz="2000" b="1" i="1" dirty="0" err="1"/>
              <a:t>tcp</a:t>
            </a:r>
            <a:r>
              <a:rPr lang="en-US" sz="2000" b="1" i="1" dirty="0"/>
              <a:t> </a:t>
            </a:r>
            <a:r>
              <a:rPr lang="en-US" sz="2000" b="1" i="1" dirty="0" err="1"/>
              <a:t>tcp</a:t>
            </a:r>
            <a:r>
              <a:rPr lang="en-US" sz="2000" b="1" i="1" dirty="0"/>
              <a:t> -options=</a:t>
            </a:r>
            <a:r>
              <a:rPr lang="en-US" sz="2000" b="1" i="1" dirty="0" err="1"/>
              <a:t>syn</a:t>
            </a:r>
            <a:r>
              <a:rPr lang="en-US" sz="2000" b="1" i="1" dirty="0"/>
              <a:t>-only connection-limit=10 action=drop</a:t>
            </a:r>
            <a:r>
              <a:rPr lang="en-US" sz="2000" dirty="0"/>
              <a:t> </a:t>
            </a:r>
            <a:endParaRPr lang="uk-UA" sz="2000" dirty="0" smtClean="0"/>
          </a:p>
          <a:p>
            <a:pPr marL="0" indent="0">
              <a:buNone/>
            </a:pPr>
            <a:endParaRPr lang="uk-UA" sz="2000" dirty="0"/>
          </a:p>
          <a:p>
            <a:pPr marL="0" indent="0">
              <a:buNone/>
            </a:pPr>
            <a:r>
              <a:rPr lang="ru-RU" sz="2000" dirty="0" smtClean="0"/>
              <a:t>Блокування всіх </a:t>
            </a:r>
            <a:r>
              <a:rPr lang="en-US" sz="2000" dirty="0" smtClean="0"/>
              <a:t>TCP </a:t>
            </a:r>
            <a:r>
              <a:rPr lang="ru-RU" sz="2000" dirty="0" smtClean="0"/>
              <a:t>пакетів, що йдуть на порт 135</a:t>
            </a:r>
            <a:r>
              <a:rPr lang="ru-RU" sz="2000" dirty="0"/>
              <a:t>: </a:t>
            </a:r>
            <a:endParaRPr lang="ru-RU" sz="2000" dirty="0" smtClean="0"/>
          </a:p>
          <a:p>
            <a:pPr marL="0" indent="0">
              <a:buNone/>
            </a:pPr>
            <a:r>
              <a:rPr lang="ru-RU" sz="2000" b="1" i="1" dirty="0" smtClean="0"/>
              <a:t>/</a:t>
            </a:r>
            <a:r>
              <a:rPr lang="en-US" sz="2000" b="1" i="1" dirty="0" err="1"/>
              <a:t>ip</a:t>
            </a:r>
            <a:r>
              <a:rPr lang="en-US" sz="2000" b="1" i="1" dirty="0"/>
              <a:t> firewall rule forward add </a:t>
            </a:r>
            <a:r>
              <a:rPr lang="en-US" sz="2000" b="1" i="1" dirty="0" err="1"/>
              <a:t>dst</a:t>
            </a:r>
            <a:r>
              <a:rPr lang="en-US" sz="2000" b="1" i="1" dirty="0"/>
              <a:t> -port=135 protocol=</a:t>
            </a:r>
            <a:r>
              <a:rPr lang="en-US" sz="2000" b="1" i="1" dirty="0" err="1"/>
              <a:t>tcp</a:t>
            </a:r>
            <a:r>
              <a:rPr lang="en-US" sz="2000" b="1" i="1" dirty="0"/>
              <a:t> action=drop</a:t>
            </a:r>
            <a:r>
              <a:rPr lang="en-US" sz="2000" dirty="0"/>
              <a:t> </a:t>
            </a:r>
            <a:endParaRPr lang="uk-UA" sz="2000" dirty="0" smtClean="0"/>
          </a:p>
          <a:p>
            <a:pPr marL="0" indent="0">
              <a:buNone/>
            </a:pPr>
            <a:endParaRPr lang="uk-UA" sz="2000" dirty="0"/>
          </a:p>
          <a:p>
            <a:pPr marL="0" indent="0">
              <a:buNone/>
            </a:pPr>
            <a:r>
              <a:rPr lang="ru-RU" sz="2000" dirty="0" smtClean="0"/>
              <a:t>Прокидання </a:t>
            </a:r>
            <a:r>
              <a:rPr lang="ru-RU" sz="2000" dirty="0"/>
              <a:t>80 порта </a:t>
            </a:r>
            <a:r>
              <a:rPr lang="ru-RU" sz="2000" dirty="0" smtClean="0"/>
              <a:t>назовні:</a:t>
            </a:r>
          </a:p>
          <a:p>
            <a:pPr marL="0" indent="0">
              <a:buNone/>
            </a:pPr>
            <a:r>
              <a:rPr lang="ru-RU" sz="2000" dirty="0" smtClean="0"/>
              <a:t> </a:t>
            </a:r>
            <a:r>
              <a:rPr lang="ru-RU" sz="2000" b="1" i="1" dirty="0"/>
              <a:t>/</a:t>
            </a:r>
            <a:r>
              <a:rPr lang="en-US" sz="2000" b="1" i="1" dirty="0" err="1"/>
              <a:t>ip</a:t>
            </a:r>
            <a:r>
              <a:rPr lang="en-US" sz="2000" b="1" i="1" dirty="0"/>
              <a:t> firewall </a:t>
            </a:r>
            <a:r>
              <a:rPr lang="en-US" sz="2000" b="1" i="1" dirty="0" err="1"/>
              <a:t>dst-nat</a:t>
            </a:r>
            <a:r>
              <a:rPr lang="en-US" sz="2000" b="1" i="1" dirty="0"/>
              <a:t> add action=</a:t>
            </a:r>
            <a:r>
              <a:rPr lang="en-US" sz="2000" b="1" i="1" dirty="0" err="1"/>
              <a:t>nat</a:t>
            </a:r>
            <a:r>
              <a:rPr lang="en-US" sz="2000" b="1" i="1" dirty="0"/>
              <a:t> protocol=</a:t>
            </a:r>
            <a:r>
              <a:rPr lang="en-US" sz="2000" b="1" i="1" dirty="0" err="1"/>
              <a:t>tcp</a:t>
            </a:r>
            <a:r>
              <a:rPr lang="en-US" sz="2000" b="1" i="1" dirty="0"/>
              <a:t> </a:t>
            </a:r>
            <a:r>
              <a:rPr lang="en-US" sz="2000" b="1" i="1" dirty="0" err="1"/>
              <a:t>dst</a:t>
            </a:r>
            <a:r>
              <a:rPr lang="en-US" sz="2000" b="1" i="1" dirty="0"/>
              <a:t>-address=10.0.0.100/24:80 </a:t>
            </a:r>
            <a:r>
              <a:rPr lang="en-US" sz="2000" b="1" i="1" dirty="0" smtClean="0"/>
              <a:t>to-</a:t>
            </a:r>
            <a:r>
              <a:rPr lang="en-US" sz="2000" b="1" i="1" dirty="0" err="1" smtClean="0"/>
              <a:t>dst</a:t>
            </a:r>
            <a:r>
              <a:rPr lang="en-US" sz="2000" b="1" i="1" dirty="0" smtClean="0"/>
              <a:t>-address=</a:t>
            </a:r>
            <a:r>
              <a:rPr lang="ru-RU" sz="2000" b="1" i="1" dirty="0" smtClean="0"/>
              <a:t>внутрішня адреса сервера</a:t>
            </a:r>
            <a:endParaRPr lang="uk-UA" sz="2000" dirty="0"/>
          </a:p>
        </p:txBody>
      </p:sp>
    </p:spTree>
    <p:extLst>
      <p:ext uri="{BB962C8B-B14F-4D97-AF65-F5344CB8AC3E}">
        <p14:creationId xmlns:p14="http://schemas.microsoft.com/office/powerpoint/2010/main" val="22247750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8351" y="208230"/>
            <a:ext cx="11579383" cy="6292158"/>
          </a:xfrm>
        </p:spPr>
        <p:txBody>
          <a:bodyPr>
            <a:normAutofit/>
          </a:bodyPr>
          <a:lstStyle/>
          <a:p>
            <a:pPr marL="0" indent="0" algn="ctr">
              <a:buNone/>
            </a:pPr>
            <a:r>
              <a:rPr lang="en-US" sz="2000" b="1" dirty="0" smtClean="0"/>
              <a:t>SYSTEM</a:t>
            </a:r>
          </a:p>
          <a:p>
            <a:pPr marL="0" indent="0">
              <a:buNone/>
            </a:pPr>
            <a:r>
              <a:rPr lang="ru-RU" sz="2000" dirty="0" smtClean="0"/>
              <a:t>Переглянути аптайм: </a:t>
            </a:r>
            <a:r>
              <a:rPr lang="ru-RU" sz="2000" b="1" i="1" dirty="0"/>
              <a:t>/</a:t>
            </a:r>
            <a:r>
              <a:rPr lang="en-US" sz="2000" b="1" i="1" dirty="0"/>
              <a:t>system resource print </a:t>
            </a:r>
            <a:r>
              <a:rPr lang="en-US" sz="2000" dirty="0"/>
              <a:t> </a:t>
            </a:r>
            <a:endParaRPr lang="uk-UA" sz="2000" dirty="0" smtClean="0"/>
          </a:p>
          <a:p>
            <a:pPr marL="0" indent="0">
              <a:buNone/>
            </a:pPr>
            <a:r>
              <a:rPr lang="ru-RU" sz="2000" dirty="0" smtClean="0"/>
              <a:t>Перегляд стандартних налаштувань: </a:t>
            </a:r>
            <a:r>
              <a:rPr lang="ru-RU" sz="2000" b="1" i="1" dirty="0"/>
              <a:t>/</a:t>
            </a:r>
            <a:r>
              <a:rPr lang="en-US" sz="2000" b="1" i="1" dirty="0"/>
              <a:t>system default-configuration print</a:t>
            </a:r>
            <a:r>
              <a:rPr lang="en-US" sz="2000" dirty="0"/>
              <a:t> </a:t>
            </a:r>
            <a:endParaRPr lang="uk-UA" sz="2000" dirty="0" smtClean="0"/>
          </a:p>
          <a:p>
            <a:pPr marL="0" indent="0">
              <a:buNone/>
            </a:pPr>
            <a:r>
              <a:rPr lang="ru-RU" sz="2000" dirty="0" smtClean="0"/>
              <a:t>Скидання налаштувань: </a:t>
            </a:r>
            <a:r>
              <a:rPr lang="ru-RU" sz="2000" b="1" i="1" dirty="0"/>
              <a:t>/</a:t>
            </a:r>
            <a:r>
              <a:rPr lang="en-US" sz="2000" b="1" i="1" dirty="0"/>
              <a:t>system reset-configuration</a:t>
            </a:r>
            <a:r>
              <a:rPr lang="en-US" sz="2000" dirty="0"/>
              <a:t> </a:t>
            </a:r>
            <a:endParaRPr lang="uk-UA" sz="2000" dirty="0" smtClean="0"/>
          </a:p>
          <a:p>
            <a:pPr marL="0" indent="0">
              <a:buNone/>
            </a:pPr>
            <a:r>
              <a:rPr lang="ru-RU" sz="2000" dirty="0" smtClean="0"/>
              <a:t>Перегляд історії: </a:t>
            </a:r>
            <a:r>
              <a:rPr lang="ru-RU" sz="2000" b="1" i="1" dirty="0"/>
              <a:t>/</a:t>
            </a:r>
            <a:r>
              <a:rPr lang="en-US" sz="2000" b="1" i="1" dirty="0"/>
              <a:t>system history </a:t>
            </a:r>
            <a:r>
              <a:rPr lang="en-US" sz="2000" b="1" i="1" dirty="0" smtClean="0"/>
              <a:t>print</a:t>
            </a:r>
            <a:endParaRPr lang="uk-UA" sz="2000" b="1" i="1" dirty="0" smtClean="0"/>
          </a:p>
          <a:p>
            <a:pPr marL="0" indent="0">
              <a:buNone/>
            </a:pPr>
            <a:r>
              <a:rPr lang="ru-RU" sz="2000" dirty="0" smtClean="0"/>
              <a:t>Перегляд </a:t>
            </a:r>
            <a:r>
              <a:rPr lang="ru-RU" sz="2000" dirty="0"/>
              <a:t>служб: </a:t>
            </a:r>
            <a:r>
              <a:rPr lang="ru-RU" sz="2000" b="1" i="1" dirty="0"/>
              <a:t>/</a:t>
            </a:r>
            <a:r>
              <a:rPr lang="en-US" sz="2000" b="1" i="1" dirty="0" err="1"/>
              <a:t>ip</a:t>
            </a:r>
            <a:r>
              <a:rPr lang="en-US" sz="2000" b="1" i="1" dirty="0"/>
              <a:t> service </a:t>
            </a:r>
            <a:r>
              <a:rPr lang="en-US" sz="2000" b="1" i="1" dirty="0" smtClean="0"/>
              <a:t>print</a:t>
            </a:r>
            <a:endParaRPr lang="uk-UA" sz="2000" b="1" i="1" dirty="0" smtClean="0"/>
          </a:p>
          <a:p>
            <a:pPr marL="0" indent="0">
              <a:buNone/>
            </a:pPr>
            <a:endParaRPr lang="uk-UA" sz="2000" b="1" i="1" dirty="0"/>
          </a:p>
          <a:p>
            <a:pPr marL="0" indent="0">
              <a:buNone/>
            </a:pPr>
            <a:r>
              <a:rPr lang="uk-UA" sz="2000" dirty="0" smtClean="0"/>
              <a:t>Переглянути </a:t>
            </a:r>
            <a:r>
              <a:rPr lang="en-US" sz="2000" dirty="0" smtClean="0"/>
              <a:t>OSPF </a:t>
            </a:r>
            <a:r>
              <a:rPr lang="en-US" sz="2000" dirty="0" err="1"/>
              <a:t>Neighbour</a:t>
            </a:r>
            <a:r>
              <a:rPr lang="en-US" sz="2000" dirty="0"/>
              <a:t> (show </a:t>
            </a:r>
            <a:r>
              <a:rPr lang="en-US" sz="2000" dirty="0" err="1"/>
              <a:t>ip</a:t>
            </a:r>
            <a:r>
              <a:rPr lang="en-US" sz="2000" dirty="0"/>
              <a:t> </a:t>
            </a:r>
            <a:r>
              <a:rPr lang="en-US" sz="2000" dirty="0" err="1"/>
              <a:t>ospf</a:t>
            </a:r>
            <a:r>
              <a:rPr lang="en-US" sz="2000" dirty="0"/>
              <a:t> neighbor в cisco) </a:t>
            </a:r>
            <a:r>
              <a:rPr lang="en-US" sz="2000" b="1" i="1" dirty="0"/>
              <a:t>/routing </a:t>
            </a:r>
            <a:r>
              <a:rPr lang="en-US" sz="2000" b="1" i="1" dirty="0" err="1"/>
              <a:t>ospf</a:t>
            </a:r>
            <a:r>
              <a:rPr lang="en-US" sz="2000" b="1" i="1" dirty="0"/>
              <a:t> neighbor print</a:t>
            </a:r>
            <a:endParaRPr lang="uk-UA" sz="2000" dirty="0"/>
          </a:p>
        </p:txBody>
      </p:sp>
    </p:spTree>
    <p:extLst>
      <p:ext uri="{BB962C8B-B14F-4D97-AF65-F5344CB8AC3E}">
        <p14:creationId xmlns:p14="http://schemas.microsoft.com/office/powerpoint/2010/main" val="37795872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8351" y="3123446"/>
            <a:ext cx="11579383" cy="1004934"/>
          </a:xfrm>
        </p:spPr>
        <p:txBody>
          <a:bodyPr>
            <a:normAutofit/>
          </a:bodyPr>
          <a:lstStyle/>
          <a:p>
            <a:pPr marL="0" indent="0" algn="ctr">
              <a:buNone/>
            </a:pPr>
            <a:r>
              <a:rPr lang="uk-UA" sz="6000" b="1" dirty="0" smtClean="0"/>
              <a:t>Дякую за увагу!</a:t>
            </a:r>
            <a:endParaRPr lang="uk-UA" sz="6000" b="1" dirty="0"/>
          </a:p>
        </p:txBody>
      </p:sp>
    </p:spTree>
    <p:extLst>
      <p:ext uri="{BB962C8B-B14F-4D97-AF65-F5344CB8AC3E}">
        <p14:creationId xmlns:p14="http://schemas.microsoft.com/office/powerpoint/2010/main" val="3486666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7695" y="144855"/>
            <a:ext cx="11968681" cy="6292158"/>
          </a:xfrm>
        </p:spPr>
        <p:txBody>
          <a:bodyPr>
            <a:normAutofit/>
          </a:bodyPr>
          <a:lstStyle/>
          <a:p>
            <a:pPr marL="0" indent="0" algn="ctr">
              <a:buNone/>
            </a:pPr>
            <a:r>
              <a:rPr lang="uk-UA" sz="2000" b="1" dirty="0"/>
              <a:t>Ієрархія </a:t>
            </a:r>
            <a:endParaRPr lang="en-US" sz="2000" b="1" dirty="0" smtClean="0"/>
          </a:p>
          <a:p>
            <a:pPr marL="0" indent="0">
              <a:buNone/>
            </a:pPr>
            <a:endParaRPr lang="en-US" sz="2000" dirty="0"/>
          </a:p>
          <a:p>
            <a:pPr marL="0" indent="0">
              <a:buNone/>
            </a:pPr>
            <a:r>
              <a:rPr lang="uk-UA" sz="2000" dirty="0" smtClean="0"/>
              <a:t>Консоль </a:t>
            </a:r>
            <a:r>
              <a:rPr lang="uk-UA" sz="2000" dirty="0"/>
              <a:t>дозволяє налаштувати параметри маршрутизатора за допомогою текстових команд. Оскільки доступних команд багато, вони розділені на групи, організовані у вигляді ієрархічних рівнів меню. Назва рівня меню відображає інформацію про конфігурацію, доступну у відповідному розділі, </a:t>
            </a:r>
            <a:r>
              <a:rPr lang="uk-UA" sz="2000" dirty="0" smtClean="0"/>
              <a:t>напр</a:t>
            </a:r>
            <a:r>
              <a:rPr lang="en-US" sz="2000" dirty="0" smtClean="0"/>
              <a:t> </a:t>
            </a:r>
            <a:r>
              <a:rPr lang="en-US" sz="2000" b="1" dirty="0"/>
              <a:t>/</a:t>
            </a:r>
            <a:r>
              <a:rPr lang="en-US" sz="2000" b="1" dirty="0" err="1"/>
              <a:t>ip</a:t>
            </a:r>
            <a:r>
              <a:rPr lang="en-US" sz="2000" b="1" dirty="0"/>
              <a:t> hotspot</a:t>
            </a:r>
            <a:r>
              <a:rPr lang="en-US" sz="2000" dirty="0" smtClean="0"/>
              <a:t>.</a:t>
            </a:r>
          </a:p>
          <a:p>
            <a:pPr marL="0" indent="0">
              <a:buNone/>
            </a:pPr>
            <a:r>
              <a:rPr lang="uk-UA" sz="2000" dirty="0"/>
              <a:t>Наприклад, ви можете задати команду друку </a:t>
            </a:r>
            <a:r>
              <a:rPr lang="uk-UA" sz="2000" b="1" dirty="0"/>
              <a:t>/ip route print</a:t>
            </a:r>
            <a:r>
              <a:rPr lang="uk-UA" sz="2000" dirty="0"/>
              <a:t>:</a:t>
            </a:r>
          </a:p>
        </p:txBody>
      </p:sp>
      <p:pic>
        <p:nvPicPr>
          <p:cNvPr id="2" name="Picture 1"/>
          <p:cNvPicPr>
            <a:picLocks noChangeAspect="1"/>
          </p:cNvPicPr>
          <p:nvPr/>
        </p:nvPicPr>
        <p:blipFill>
          <a:blip r:embed="rId2"/>
          <a:stretch>
            <a:fillRect/>
          </a:stretch>
        </p:blipFill>
        <p:spPr>
          <a:xfrm>
            <a:off x="117695" y="2462024"/>
            <a:ext cx="7828364" cy="3830135"/>
          </a:xfrm>
          <a:prstGeom prst="rect">
            <a:avLst/>
          </a:prstGeom>
        </p:spPr>
      </p:pic>
    </p:spTree>
    <p:extLst>
      <p:ext uri="{BB962C8B-B14F-4D97-AF65-F5344CB8AC3E}">
        <p14:creationId xmlns:p14="http://schemas.microsoft.com/office/powerpoint/2010/main" val="4050628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8351" y="208230"/>
            <a:ext cx="11579383" cy="6292158"/>
          </a:xfrm>
        </p:spPr>
        <p:txBody>
          <a:bodyPr>
            <a:normAutofit/>
          </a:bodyPr>
          <a:lstStyle/>
          <a:p>
            <a:pPr marL="0" indent="0">
              <a:buNone/>
            </a:pPr>
            <a:r>
              <a:rPr lang="uk-UA" sz="2000" dirty="0"/>
              <a:t>Замість того, щоб вводити </a:t>
            </a:r>
            <a:r>
              <a:rPr lang="en-US" sz="2000" dirty="0"/>
              <a:t>/</a:t>
            </a:r>
            <a:r>
              <a:rPr lang="en-US" sz="2000" b="1" dirty="0" err="1"/>
              <a:t>ip</a:t>
            </a:r>
            <a:r>
              <a:rPr lang="en-US" sz="2000" b="1" dirty="0"/>
              <a:t> </a:t>
            </a:r>
            <a:r>
              <a:rPr lang="en-US" sz="2000" b="1" dirty="0" smtClean="0"/>
              <a:t>route </a:t>
            </a:r>
            <a:r>
              <a:rPr lang="uk-UA" sz="2000" dirty="0" smtClean="0"/>
              <a:t>перед кожною </a:t>
            </a:r>
            <a:r>
              <a:rPr lang="uk-UA" sz="2000" dirty="0"/>
              <a:t>командою, шлях можна ввести лише один раз, щоб перейти до цієї конкретної гілки ієрархії меню. Таким чином, наведений вище приклад також можна виконати так:</a:t>
            </a:r>
          </a:p>
        </p:txBody>
      </p:sp>
      <p:pic>
        <p:nvPicPr>
          <p:cNvPr id="2" name="Picture 1"/>
          <p:cNvPicPr>
            <a:picLocks noChangeAspect="1"/>
          </p:cNvPicPr>
          <p:nvPr/>
        </p:nvPicPr>
        <p:blipFill>
          <a:blip r:embed="rId2"/>
          <a:stretch>
            <a:fillRect/>
          </a:stretch>
        </p:blipFill>
        <p:spPr>
          <a:xfrm>
            <a:off x="398351" y="1153139"/>
            <a:ext cx="5902861" cy="3241346"/>
          </a:xfrm>
          <a:prstGeom prst="rect">
            <a:avLst/>
          </a:prstGeom>
        </p:spPr>
      </p:pic>
      <p:sp>
        <p:nvSpPr>
          <p:cNvPr id="4" name="Rectangle 3"/>
          <p:cNvSpPr/>
          <p:nvPr/>
        </p:nvSpPr>
        <p:spPr>
          <a:xfrm>
            <a:off x="398350" y="4416064"/>
            <a:ext cx="11452635" cy="707886"/>
          </a:xfrm>
          <a:prstGeom prst="rect">
            <a:avLst/>
          </a:prstGeom>
        </p:spPr>
        <p:txBody>
          <a:bodyPr wrap="square">
            <a:spAutoFit/>
          </a:bodyPr>
          <a:lstStyle/>
          <a:p>
            <a:r>
              <a:rPr lang="uk-UA" sz="2000" dirty="0"/>
              <a:t>Зверніть увагу, що підказка змінюється, щоб відобразити, де ви зараз знаходитесь в ієрархії меню. Щоб знову перейти на верхній рівень, введіть "</a:t>
            </a:r>
            <a:r>
              <a:rPr lang="uk-UA" sz="2000" b="1" dirty="0"/>
              <a:t>/</a:t>
            </a:r>
            <a:r>
              <a:rPr lang="uk-UA" sz="2000" dirty="0"/>
              <a:t>"</a:t>
            </a:r>
          </a:p>
        </p:txBody>
      </p:sp>
      <p:pic>
        <p:nvPicPr>
          <p:cNvPr id="5" name="Picture 4"/>
          <p:cNvPicPr>
            <a:picLocks noChangeAspect="1"/>
          </p:cNvPicPr>
          <p:nvPr/>
        </p:nvPicPr>
        <p:blipFill>
          <a:blip r:embed="rId3"/>
          <a:stretch>
            <a:fillRect/>
          </a:stretch>
        </p:blipFill>
        <p:spPr>
          <a:xfrm>
            <a:off x="398349" y="5123950"/>
            <a:ext cx="4832265" cy="1557507"/>
          </a:xfrm>
          <a:prstGeom prst="rect">
            <a:avLst/>
          </a:prstGeom>
        </p:spPr>
      </p:pic>
    </p:spTree>
    <p:extLst>
      <p:ext uri="{BB962C8B-B14F-4D97-AF65-F5344CB8AC3E}">
        <p14:creationId xmlns:p14="http://schemas.microsoft.com/office/powerpoint/2010/main" val="3734436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8351" y="208230"/>
            <a:ext cx="11579383" cy="6292158"/>
          </a:xfrm>
        </p:spPr>
        <p:txBody>
          <a:bodyPr>
            <a:normAutofit/>
          </a:bodyPr>
          <a:lstStyle/>
          <a:p>
            <a:pPr marL="0" indent="0">
              <a:buNone/>
            </a:pPr>
            <a:r>
              <a:rPr lang="uk-UA" sz="2000" dirty="0"/>
              <a:t>Щоб перейти на один командний рівень вгору, введіть </a:t>
            </a:r>
            <a:r>
              <a:rPr lang="uk-UA" sz="2000" dirty="0" smtClean="0"/>
              <a:t>«</a:t>
            </a:r>
            <a:r>
              <a:rPr lang="uk-UA" sz="2000" b="1" dirty="0" smtClean="0"/>
              <a:t>..</a:t>
            </a:r>
            <a:r>
              <a:rPr lang="uk-UA" sz="2000" dirty="0" smtClean="0"/>
              <a:t>»</a:t>
            </a:r>
          </a:p>
          <a:p>
            <a:pPr marL="0" indent="0">
              <a:buNone/>
            </a:pPr>
            <a:endParaRPr lang="uk-UA" sz="2000" dirty="0"/>
          </a:p>
          <a:p>
            <a:pPr marL="0" indent="0">
              <a:buNone/>
            </a:pPr>
            <a:endParaRPr lang="uk-UA" sz="2000" dirty="0" smtClean="0"/>
          </a:p>
          <a:p>
            <a:pPr marL="0" indent="0">
              <a:buNone/>
            </a:pPr>
            <a:endParaRPr lang="uk-UA" sz="2000" dirty="0"/>
          </a:p>
          <a:p>
            <a:pPr marL="0" indent="0">
              <a:buNone/>
            </a:pPr>
            <a:r>
              <a:rPr lang="uk-UA" sz="2000" dirty="0"/>
              <a:t>Ви також можете використовувати </a:t>
            </a:r>
            <a:r>
              <a:rPr lang="uk-UA" sz="2000" b="1" dirty="0"/>
              <a:t>/</a:t>
            </a:r>
            <a:r>
              <a:rPr lang="uk-UA" sz="2000" dirty="0"/>
              <a:t> і </a:t>
            </a:r>
            <a:r>
              <a:rPr lang="uk-UA" sz="2000" b="1" dirty="0"/>
              <a:t>..</a:t>
            </a:r>
            <a:r>
              <a:rPr lang="uk-UA" sz="2000" dirty="0"/>
              <a:t> для виконання команд з інших рівнів меню без зміни поточного рівня:</a:t>
            </a:r>
          </a:p>
        </p:txBody>
      </p:sp>
      <p:pic>
        <p:nvPicPr>
          <p:cNvPr id="2" name="Picture 1"/>
          <p:cNvPicPr>
            <a:picLocks noChangeAspect="1"/>
          </p:cNvPicPr>
          <p:nvPr/>
        </p:nvPicPr>
        <p:blipFill>
          <a:blip r:embed="rId2"/>
          <a:stretch>
            <a:fillRect/>
          </a:stretch>
        </p:blipFill>
        <p:spPr>
          <a:xfrm>
            <a:off x="398350" y="562164"/>
            <a:ext cx="3913043" cy="1167048"/>
          </a:xfrm>
          <a:prstGeom prst="rect">
            <a:avLst/>
          </a:prstGeom>
        </p:spPr>
      </p:pic>
      <p:pic>
        <p:nvPicPr>
          <p:cNvPr id="4" name="Picture 3"/>
          <p:cNvPicPr>
            <a:picLocks noChangeAspect="1"/>
          </p:cNvPicPr>
          <p:nvPr/>
        </p:nvPicPr>
        <p:blipFill>
          <a:blip r:embed="rId3"/>
          <a:stretch>
            <a:fillRect/>
          </a:stretch>
        </p:blipFill>
        <p:spPr>
          <a:xfrm>
            <a:off x="398349" y="2525492"/>
            <a:ext cx="7320883" cy="3820987"/>
          </a:xfrm>
          <a:prstGeom prst="rect">
            <a:avLst/>
          </a:prstGeom>
        </p:spPr>
      </p:pic>
    </p:spTree>
    <p:extLst>
      <p:ext uri="{BB962C8B-B14F-4D97-AF65-F5344CB8AC3E}">
        <p14:creationId xmlns:p14="http://schemas.microsoft.com/office/powerpoint/2010/main" val="3079129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34977" y="253497"/>
            <a:ext cx="11525063" cy="6301212"/>
          </a:xfrm>
        </p:spPr>
        <p:txBody>
          <a:bodyPr>
            <a:normAutofit/>
          </a:bodyPr>
          <a:lstStyle/>
          <a:p>
            <a:pPr marL="0" indent="0">
              <a:buNone/>
            </a:pPr>
            <a:r>
              <a:rPr lang="uk-UA" sz="2000" dirty="0"/>
              <a:t>Для переміщення ієрархічною структурою у зворотному напрямку на один рівень необхідно вказати </a:t>
            </a:r>
            <a:r>
              <a:rPr lang="uk-UA" sz="2000" b="1" dirty="0" smtClean="0"/>
              <a:t>..</a:t>
            </a:r>
          </a:p>
          <a:p>
            <a:pPr marL="0" indent="0">
              <a:buNone/>
            </a:pPr>
            <a:endParaRPr lang="uk-UA" sz="2000" b="1" dirty="0"/>
          </a:p>
          <a:p>
            <a:pPr marL="0" indent="0">
              <a:buNone/>
            </a:pPr>
            <a:endParaRPr lang="uk-UA" sz="2000" b="1" dirty="0" smtClean="0"/>
          </a:p>
          <a:p>
            <a:pPr marL="0" indent="0">
              <a:buNone/>
            </a:pPr>
            <a:endParaRPr lang="uk-UA" sz="2000" b="1" dirty="0"/>
          </a:p>
          <a:p>
            <a:pPr marL="0" indent="0">
              <a:buNone/>
            </a:pPr>
            <a:endParaRPr lang="uk-UA" sz="2000" b="1" dirty="0" smtClean="0"/>
          </a:p>
          <a:p>
            <a:pPr marL="0" indent="0">
              <a:buNone/>
            </a:pPr>
            <a:r>
              <a:rPr lang="uk-UA" sz="2000" dirty="0"/>
              <a:t>Для переміщення ієрархічною структурою у зворотному напрямку більш ніж на один рівень необхідно вказати блоки з двох точок (..) кілька разів. Між різними блоками повинні стояти знаки пропуску. Кількість блоків має відповідати кількості рівнів, на які необхідно зробити перехід назад</a:t>
            </a:r>
            <a:r>
              <a:rPr lang="uk-UA" sz="2000" dirty="0" smtClean="0"/>
              <a:t>.</a:t>
            </a:r>
          </a:p>
          <a:p>
            <a:pPr marL="0" indent="0">
              <a:buNone/>
            </a:pPr>
            <a:endParaRPr lang="uk-UA" sz="2000" b="1" dirty="0"/>
          </a:p>
        </p:txBody>
      </p:sp>
      <p:pic>
        <p:nvPicPr>
          <p:cNvPr id="4" name="Picture 3"/>
          <p:cNvPicPr>
            <a:picLocks noChangeAspect="1"/>
          </p:cNvPicPr>
          <p:nvPr/>
        </p:nvPicPr>
        <p:blipFill>
          <a:blip r:embed="rId2"/>
          <a:stretch>
            <a:fillRect/>
          </a:stretch>
        </p:blipFill>
        <p:spPr>
          <a:xfrm>
            <a:off x="334977" y="754691"/>
            <a:ext cx="4667252" cy="1282339"/>
          </a:xfrm>
          <a:prstGeom prst="rect">
            <a:avLst/>
          </a:prstGeom>
        </p:spPr>
      </p:pic>
      <p:pic>
        <p:nvPicPr>
          <p:cNvPr id="5" name="Picture 4"/>
          <p:cNvPicPr>
            <a:picLocks noChangeAspect="1"/>
          </p:cNvPicPr>
          <p:nvPr/>
        </p:nvPicPr>
        <p:blipFill>
          <a:blip r:embed="rId3"/>
          <a:stretch>
            <a:fillRect/>
          </a:stretch>
        </p:blipFill>
        <p:spPr>
          <a:xfrm>
            <a:off x="334977" y="3237651"/>
            <a:ext cx="5085814" cy="981263"/>
          </a:xfrm>
          <a:prstGeom prst="rect">
            <a:avLst/>
          </a:prstGeom>
        </p:spPr>
      </p:pic>
    </p:spTree>
    <p:extLst>
      <p:ext uri="{BB962C8B-B14F-4D97-AF65-F5344CB8AC3E}">
        <p14:creationId xmlns:p14="http://schemas.microsoft.com/office/powerpoint/2010/main" val="3915950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960"/>
            <a:ext cx="12192000" cy="6854039"/>
          </a:xfrm>
        </p:spPr>
        <p:txBody>
          <a:bodyPr>
            <a:normAutofit/>
          </a:bodyPr>
          <a:lstStyle/>
          <a:p>
            <a:pPr marL="0" indent="0">
              <a:buNone/>
            </a:pPr>
            <a:r>
              <a:rPr lang="uk-UA" sz="1800" dirty="0" smtClean="0"/>
              <a:t>Щоб дізнатись які команди можна ввести</a:t>
            </a:r>
            <a:r>
              <a:rPr lang="en-US" sz="1800" dirty="0" smtClean="0"/>
              <a:t> </a:t>
            </a:r>
            <a:r>
              <a:rPr lang="uk-UA" sz="1800" dirty="0" smtClean="0"/>
              <a:t>натисніть </a:t>
            </a:r>
            <a:r>
              <a:rPr lang="en-US" sz="1800" b="1" dirty="0" smtClean="0"/>
              <a:t>F1</a:t>
            </a:r>
          </a:p>
          <a:p>
            <a:pPr marL="0" indent="0">
              <a:buNone/>
            </a:pPr>
            <a:endParaRPr lang="en-US" sz="2000" b="1" dirty="0"/>
          </a:p>
          <a:p>
            <a:pPr marL="0" indent="0">
              <a:buNone/>
            </a:pPr>
            <a:endParaRPr lang="en-US" sz="2000" b="1" dirty="0" smtClean="0"/>
          </a:p>
          <a:p>
            <a:pPr marL="0" indent="0">
              <a:buNone/>
            </a:pPr>
            <a:endParaRPr lang="en-US" sz="2000" b="1" dirty="0"/>
          </a:p>
          <a:p>
            <a:pPr marL="0" indent="0">
              <a:buNone/>
            </a:pPr>
            <a:endParaRPr lang="en-US" sz="2000" b="1" dirty="0" smtClean="0"/>
          </a:p>
          <a:p>
            <a:pPr marL="0" indent="0">
              <a:buNone/>
            </a:pPr>
            <a:endParaRPr lang="en-US" sz="2000" b="1" dirty="0"/>
          </a:p>
          <a:p>
            <a:pPr marL="0" indent="0">
              <a:buNone/>
            </a:pPr>
            <a:endParaRPr lang="en-US" sz="2000" b="1" dirty="0" smtClean="0"/>
          </a:p>
          <a:p>
            <a:pPr marL="0" indent="0">
              <a:buNone/>
            </a:pPr>
            <a:endParaRPr lang="en-US" sz="2000" b="1" dirty="0"/>
          </a:p>
        </p:txBody>
      </p:sp>
      <p:pic>
        <p:nvPicPr>
          <p:cNvPr id="4" name="Picture 3"/>
          <p:cNvPicPr>
            <a:picLocks noChangeAspect="1"/>
          </p:cNvPicPr>
          <p:nvPr/>
        </p:nvPicPr>
        <p:blipFill>
          <a:blip r:embed="rId2"/>
          <a:stretch>
            <a:fillRect/>
          </a:stretch>
        </p:blipFill>
        <p:spPr>
          <a:xfrm>
            <a:off x="108639" y="409974"/>
            <a:ext cx="7374691" cy="3093717"/>
          </a:xfrm>
          <a:prstGeom prst="rect">
            <a:avLst/>
          </a:prstGeom>
        </p:spPr>
      </p:pic>
      <p:pic>
        <p:nvPicPr>
          <p:cNvPr id="5" name="Picture 4"/>
          <p:cNvPicPr>
            <a:picLocks noChangeAspect="1"/>
          </p:cNvPicPr>
          <p:nvPr/>
        </p:nvPicPr>
        <p:blipFill>
          <a:blip r:embed="rId3"/>
          <a:stretch>
            <a:fillRect/>
          </a:stretch>
        </p:blipFill>
        <p:spPr>
          <a:xfrm>
            <a:off x="6645243" y="3200165"/>
            <a:ext cx="5287043" cy="3657835"/>
          </a:xfrm>
          <a:prstGeom prst="rect">
            <a:avLst/>
          </a:prstGeom>
        </p:spPr>
      </p:pic>
      <p:sp>
        <p:nvSpPr>
          <p:cNvPr id="6" name="Rectangle 5"/>
          <p:cNvSpPr/>
          <p:nvPr/>
        </p:nvSpPr>
        <p:spPr>
          <a:xfrm>
            <a:off x="2147607" y="4448093"/>
            <a:ext cx="4237922" cy="923330"/>
          </a:xfrm>
          <a:prstGeom prst="rect">
            <a:avLst/>
          </a:prstGeom>
        </p:spPr>
        <p:txBody>
          <a:bodyPr wrap="square">
            <a:spAutoFit/>
          </a:bodyPr>
          <a:lstStyle/>
          <a:p>
            <a:r>
              <a:rPr lang="uk-UA" dirty="0"/>
              <a:t>Після другого натиснення </a:t>
            </a:r>
            <a:r>
              <a:rPr lang="en-US" b="1" dirty="0"/>
              <a:t>F1 </a:t>
            </a:r>
            <a:r>
              <a:rPr lang="uk-UA" dirty="0"/>
              <a:t>виведеться </a:t>
            </a:r>
          </a:p>
          <a:p>
            <a:r>
              <a:rPr lang="uk-UA" dirty="0"/>
              <a:t>справка по використанню інших комбінацій клавіш</a:t>
            </a:r>
          </a:p>
        </p:txBody>
      </p:sp>
    </p:spTree>
    <p:extLst>
      <p:ext uri="{BB962C8B-B14F-4D97-AF65-F5344CB8AC3E}">
        <p14:creationId xmlns:p14="http://schemas.microsoft.com/office/powerpoint/2010/main" val="1486797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4443" y="172016"/>
            <a:ext cx="11760451" cy="6509441"/>
          </a:xfrm>
        </p:spPr>
        <p:txBody>
          <a:bodyPr>
            <a:normAutofit/>
          </a:bodyPr>
          <a:lstStyle/>
          <a:p>
            <a:pPr marL="0" indent="0" algn="ctr">
              <a:buNone/>
            </a:pPr>
            <a:r>
              <a:rPr lang="uk-UA" sz="2000" b="1" dirty="0"/>
              <a:t>Різниця між командними рядками </a:t>
            </a:r>
            <a:r>
              <a:rPr lang="uk-UA" sz="2000" b="1" dirty="0" smtClean="0"/>
              <a:t>RouterOSv6 </a:t>
            </a:r>
            <a:r>
              <a:rPr lang="uk-UA" sz="2000" b="1" dirty="0"/>
              <a:t>та </a:t>
            </a:r>
            <a:r>
              <a:rPr lang="uk-UA" sz="2000" b="1" dirty="0" smtClean="0"/>
              <a:t>RouterOSv7 </a:t>
            </a:r>
          </a:p>
          <a:p>
            <a:pPr marL="0" indent="0">
              <a:buNone/>
            </a:pPr>
            <a:r>
              <a:rPr lang="uk-UA" sz="1800" dirty="0" smtClean="0"/>
              <a:t>Командні </a:t>
            </a:r>
            <a:r>
              <a:rPr lang="uk-UA" sz="1800" dirty="0"/>
              <a:t>рядки </a:t>
            </a:r>
            <a:r>
              <a:rPr lang="uk-UA" sz="1800" dirty="0" smtClean="0"/>
              <a:t>RouterOSv6 </a:t>
            </a:r>
            <a:r>
              <a:rPr lang="uk-UA" sz="1800" dirty="0"/>
              <a:t>та </a:t>
            </a:r>
            <a:r>
              <a:rPr lang="uk-UA" sz="1800" dirty="0" smtClean="0"/>
              <a:t>RouterOSv7 </a:t>
            </a:r>
            <a:r>
              <a:rPr lang="uk-UA" sz="1800" dirty="0"/>
              <a:t>ідентичні. Єдина різниця полягає у форматі запису шляху. У </a:t>
            </a:r>
            <a:r>
              <a:rPr lang="uk-UA" sz="1800" dirty="0" smtClean="0"/>
              <a:t>RouterOSv6 </a:t>
            </a:r>
            <a:r>
              <a:rPr lang="uk-UA" sz="1800" dirty="0"/>
              <a:t>при вказівці шляху різні ієрархічні рівні поділяються пробілами, а </a:t>
            </a:r>
            <a:r>
              <a:rPr lang="uk-UA" sz="1800" dirty="0" smtClean="0"/>
              <a:t>RouterOSv7 </a:t>
            </a:r>
            <a:r>
              <a:rPr lang="uk-UA" sz="1800" dirty="0"/>
              <a:t>– за допомогою слеша (/). Різниця стосується лише вказівки шляху. Самі команди записуються однаково обох версіях операційної системи. </a:t>
            </a:r>
            <a:endParaRPr lang="uk-UA" sz="1800" dirty="0" smtClean="0"/>
          </a:p>
          <a:p>
            <a:pPr marL="0" indent="0">
              <a:buNone/>
            </a:pPr>
            <a:r>
              <a:rPr lang="uk-UA" sz="1800" dirty="0" smtClean="0"/>
              <a:t>Приклад </a:t>
            </a:r>
            <a:r>
              <a:rPr lang="uk-UA" sz="1800" dirty="0"/>
              <a:t>вказівки шляху та створення правила брандмауера </a:t>
            </a:r>
            <a:r>
              <a:rPr lang="uk-UA" sz="1800" dirty="0" smtClean="0"/>
              <a:t>RouterOSv6:</a:t>
            </a:r>
          </a:p>
          <a:p>
            <a:pPr marL="0" indent="0">
              <a:buNone/>
            </a:pPr>
            <a:endParaRPr lang="uk-UA" sz="1800" dirty="0"/>
          </a:p>
          <a:p>
            <a:pPr marL="0" indent="0">
              <a:buNone/>
            </a:pPr>
            <a:endParaRPr lang="uk-UA" sz="1800" dirty="0" smtClean="0"/>
          </a:p>
          <a:p>
            <a:pPr marL="0" indent="0">
              <a:buNone/>
            </a:pPr>
            <a:endParaRPr lang="uk-UA" sz="1800" dirty="0" smtClean="0"/>
          </a:p>
          <a:p>
            <a:pPr marL="0" indent="0">
              <a:buNone/>
            </a:pPr>
            <a:r>
              <a:rPr lang="uk-UA" sz="1800" dirty="0" smtClean="0"/>
              <a:t>Приклад </a:t>
            </a:r>
            <a:r>
              <a:rPr lang="uk-UA" sz="1800" dirty="0"/>
              <a:t>вказівки шляху та створення правила брандмауера </a:t>
            </a:r>
            <a:r>
              <a:rPr lang="uk-UA" sz="1800" dirty="0" smtClean="0"/>
              <a:t>RouterOSv7:</a:t>
            </a:r>
          </a:p>
          <a:p>
            <a:pPr marL="0" indent="0">
              <a:buNone/>
            </a:pPr>
            <a:endParaRPr lang="uk-UA" sz="1800" dirty="0"/>
          </a:p>
          <a:p>
            <a:pPr marL="0" indent="0">
              <a:buNone/>
            </a:pPr>
            <a:endParaRPr lang="uk-UA" sz="1800" dirty="0" smtClean="0"/>
          </a:p>
          <a:p>
            <a:pPr marL="0" indent="0">
              <a:buNone/>
            </a:pPr>
            <a:endParaRPr lang="uk-UA" sz="1800" dirty="0"/>
          </a:p>
          <a:p>
            <a:pPr marL="0" indent="0">
              <a:buNone/>
            </a:pPr>
            <a:endParaRPr lang="uk-UA" sz="1800" dirty="0" smtClean="0"/>
          </a:p>
          <a:p>
            <a:pPr marL="0" indent="0">
              <a:buNone/>
            </a:pPr>
            <a:endParaRPr lang="uk-UA" sz="1800" dirty="0"/>
          </a:p>
          <a:p>
            <a:pPr marL="0" indent="0">
              <a:buNone/>
            </a:pPr>
            <a:endParaRPr lang="uk-UA" sz="1800" dirty="0"/>
          </a:p>
        </p:txBody>
      </p:sp>
      <p:pic>
        <p:nvPicPr>
          <p:cNvPr id="4" name="Picture 3"/>
          <p:cNvPicPr>
            <a:picLocks noChangeAspect="1"/>
          </p:cNvPicPr>
          <p:nvPr/>
        </p:nvPicPr>
        <p:blipFill>
          <a:blip r:embed="rId2"/>
          <a:stretch>
            <a:fillRect/>
          </a:stretch>
        </p:blipFill>
        <p:spPr>
          <a:xfrm>
            <a:off x="244443" y="1789049"/>
            <a:ext cx="11587020" cy="820205"/>
          </a:xfrm>
          <a:prstGeom prst="rect">
            <a:avLst/>
          </a:prstGeom>
        </p:spPr>
      </p:pic>
      <p:pic>
        <p:nvPicPr>
          <p:cNvPr id="5" name="Picture 4"/>
          <p:cNvPicPr>
            <a:picLocks noChangeAspect="1"/>
          </p:cNvPicPr>
          <p:nvPr/>
        </p:nvPicPr>
        <p:blipFill>
          <a:blip r:embed="rId3"/>
          <a:stretch>
            <a:fillRect/>
          </a:stretch>
        </p:blipFill>
        <p:spPr>
          <a:xfrm>
            <a:off x="190125" y="3310502"/>
            <a:ext cx="11641338" cy="794319"/>
          </a:xfrm>
          <a:prstGeom prst="rect">
            <a:avLst/>
          </a:prstGeom>
        </p:spPr>
      </p:pic>
    </p:spTree>
    <p:extLst>
      <p:ext uri="{BB962C8B-B14F-4D97-AF65-F5344CB8AC3E}">
        <p14:creationId xmlns:p14="http://schemas.microsoft.com/office/powerpoint/2010/main" val="2440928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72016"/>
            <a:ext cx="12191999" cy="6328372"/>
          </a:xfrm>
        </p:spPr>
        <p:txBody>
          <a:bodyPr>
            <a:normAutofit/>
          </a:bodyPr>
          <a:lstStyle/>
          <a:p>
            <a:pPr marL="0" indent="0" algn="ctr">
              <a:buNone/>
            </a:pPr>
            <a:r>
              <a:rPr lang="uk-UA" sz="2000" b="1" dirty="0"/>
              <a:t>Назви та номери </a:t>
            </a:r>
            <a:r>
              <a:rPr lang="uk-UA" sz="2000" b="1" dirty="0" smtClean="0"/>
              <a:t>сутностей </a:t>
            </a:r>
          </a:p>
          <a:p>
            <a:pPr marL="0" indent="0">
              <a:buNone/>
            </a:pPr>
            <a:r>
              <a:rPr lang="uk-UA" sz="2000" dirty="0" smtClean="0"/>
              <a:t>Багато </a:t>
            </a:r>
            <a:r>
              <a:rPr lang="uk-UA" sz="2000" dirty="0"/>
              <a:t>рівнів команд працюють з масивами елементів: інтерфейси, маршрути, користувачі тощо. Такі масиви відображаються у схожих списках. Усі елементи в списку мають номер елемента, за яким слідують прапорці та значення параметрів. Щоб змінити властивості елемента, вам потрібно скористатися командою </a:t>
            </a:r>
            <a:r>
              <a:rPr lang="uk-UA" sz="2000" b="1" dirty="0"/>
              <a:t>set</a:t>
            </a:r>
            <a:r>
              <a:rPr lang="uk-UA" sz="2000" dirty="0"/>
              <a:t> і вказати назву або номер елемента</a:t>
            </a:r>
            <a:r>
              <a:rPr lang="uk-UA" sz="2000" dirty="0" smtClean="0"/>
              <a:t>.</a:t>
            </a:r>
          </a:p>
          <a:p>
            <a:pPr marL="0" indent="0">
              <a:buNone/>
            </a:pPr>
            <a:endParaRPr lang="uk-UA" sz="2000" dirty="0"/>
          </a:p>
          <a:p>
            <a:pPr marL="0" indent="0" algn="ctr">
              <a:buNone/>
            </a:pPr>
            <a:r>
              <a:rPr lang="uk-UA" sz="2000" b="1" dirty="0"/>
              <a:t>Назви предметів </a:t>
            </a:r>
            <a:endParaRPr lang="uk-UA" sz="2000" b="1" dirty="0" smtClean="0"/>
          </a:p>
          <a:p>
            <a:pPr marL="0" indent="0">
              <a:buNone/>
            </a:pPr>
            <a:r>
              <a:rPr lang="uk-UA" sz="2000" dirty="0" smtClean="0"/>
              <a:t>Деякі </a:t>
            </a:r>
            <a:r>
              <a:rPr lang="uk-UA" sz="2000" dirty="0"/>
              <a:t>списки мають пункти з певними іменами, призначеними кожному з них. Прикладом є рівні </a:t>
            </a:r>
            <a:r>
              <a:rPr lang="en-US" sz="2000" dirty="0"/>
              <a:t> </a:t>
            </a:r>
            <a:r>
              <a:rPr lang="en-US" sz="2000" b="1" dirty="0"/>
              <a:t>interface</a:t>
            </a:r>
            <a:r>
              <a:rPr lang="uk-UA" sz="2000" dirty="0" smtClean="0"/>
              <a:t> </a:t>
            </a:r>
            <a:r>
              <a:rPr lang="uk-UA" sz="2000" dirty="0"/>
              <a:t>або </a:t>
            </a:r>
            <a:r>
              <a:rPr lang="en-US" sz="2000" b="1" dirty="0"/>
              <a:t>user</a:t>
            </a:r>
            <a:r>
              <a:rPr lang="uk-UA" sz="2000" dirty="0" smtClean="0"/>
              <a:t>. </a:t>
            </a:r>
            <a:r>
              <a:rPr lang="uk-UA" sz="2000" dirty="0"/>
              <a:t>Там ви можете використовувати назви елементів замість номерів елементів. </a:t>
            </a:r>
            <a:endParaRPr lang="uk-UA" sz="2000" dirty="0" smtClean="0"/>
          </a:p>
          <a:p>
            <a:pPr marL="0" indent="0">
              <a:buNone/>
            </a:pPr>
            <a:r>
              <a:rPr lang="uk-UA" sz="2000" dirty="0" smtClean="0"/>
              <a:t>Вам </a:t>
            </a:r>
            <a:r>
              <a:rPr lang="uk-UA" sz="2000" dirty="0"/>
              <a:t>не потрібно використовувати команду </a:t>
            </a:r>
            <a:r>
              <a:rPr lang="uk-UA" sz="2000" b="1" dirty="0"/>
              <a:t>print</a:t>
            </a:r>
            <a:r>
              <a:rPr lang="uk-UA" sz="2000" dirty="0"/>
              <a:t>, перш ніж отримати доступ до елементів за їх іменами, які, на відміну від номерів, не призначаються консоллю внутрішньо, а є властивостями елементів. Таким чином, вони не зміняться самі по собі. Однак можливі всілякі незрозумілі ситуації, коли кілька користувачів одночасно змінюють конфігурацію маршрутизатора. Як правило, назви елементів є більш «стабільнішими», ніж цифри, а також більш інформативними, тому при написанні консольних скриптів слід віддавати перевагу їм, а не числам.</a:t>
            </a:r>
          </a:p>
        </p:txBody>
      </p:sp>
      <p:pic>
        <p:nvPicPr>
          <p:cNvPr id="2" name="Picture 1"/>
          <p:cNvPicPr>
            <a:picLocks noChangeAspect="1"/>
          </p:cNvPicPr>
          <p:nvPr/>
        </p:nvPicPr>
        <p:blipFill>
          <a:blip r:embed="rId2"/>
          <a:stretch>
            <a:fillRect/>
          </a:stretch>
        </p:blipFill>
        <p:spPr>
          <a:xfrm>
            <a:off x="2502669" y="4914615"/>
            <a:ext cx="4450392" cy="1849193"/>
          </a:xfrm>
          <a:prstGeom prst="rect">
            <a:avLst/>
          </a:prstGeom>
        </p:spPr>
      </p:pic>
    </p:spTree>
    <p:extLst>
      <p:ext uri="{BB962C8B-B14F-4D97-AF65-F5344CB8AC3E}">
        <p14:creationId xmlns:p14="http://schemas.microsoft.com/office/powerpoint/2010/main" val="20864371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691</TotalTime>
  <Words>2158</Words>
  <Application>Microsoft Office PowerPoint</Application>
  <PresentationFormat>Widescreen</PresentationFormat>
  <Paragraphs>244</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Calibri Light</vt:lpstr>
      <vt:lpstr>Office Theme</vt:lpstr>
      <vt:lpstr>Лекція 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dc:title>
  <dc:creator>Пользователь Windows</dc:creator>
  <cp:lastModifiedBy>Пользователь Windows</cp:lastModifiedBy>
  <cp:revision>39</cp:revision>
  <dcterms:created xsi:type="dcterms:W3CDTF">2022-02-12T14:17:58Z</dcterms:created>
  <dcterms:modified xsi:type="dcterms:W3CDTF">2022-04-15T09:27:55Z</dcterms:modified>
</cp:coreProperties>
</file>