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2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4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1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3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0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1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9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2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2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5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8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Абстрактный фон из графа частиц">
            <a:extLst>
              <a:ext uri="{FF2B5EF4-FFF2-40B4-BE49-F238E27FC236}">
                <a16:creationId xmlns:a16="http://schemas.microsoft.com/office/drawing/2014/main" id="{9EE2A2FD-1A62-46EF-B49C-144C6BEBF4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47"/>
          <a:stretch/>
        </p:blipFill>
        <p:spPr>
          <a:xfrm>
            <a:off x="20" y="10"/>
            <a:ext cx="12191980" cy="685661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B33E1-58EA-4990-A898-5E2BD92A5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ru-RU" sz="5200" dirty="0" err="1">
                <a:solidFill>
                  <a:srgbClr val="FFFFFF"/>
                </a:solidFill>
              </a:rPr>
              <a:t>Класифікація</a:t>
            </a:r>
            <a:r>
              <a:rPr lang="ru-RU" sz="5200" dirty="0">
                <a:solidFill>
                  <a:srgbClr val="FFFFFF"/>
                </a:solidFill>
              </a:rPr>
              <a:t> і </a:t>
            </a:r>
            <a:r>
              <a:rPr lang="ru-RU" sz="5200" dirty="0" err="1">
                <a:solidFill>
                  <a:srgbClr val="FFFFFF"/>
                </a:solidFill>
              </a:rPr>
              <a:t>загальна</a:t>
            </a:r>
            <a:r>
              <a:rPr lang="ru-RU" sz="5200" dirty="0">
                <a:solidFill>
                  <a:srgbClr val="FFFFFF"/>
                </a:solidFill>
              </a:rPr>
              <a:t> характеристика </a:t>
            </a:r>
            <a:r>
              <a:rPr lang="ru-RU" sz="5200" dirty="0" err="1">
                <a:solidFill>
                  <a:srgbClr val="FFFFFF"/>
                </a:solidFill>
              </a:rPr>
              <a:t>послуг</a:t>
            </a:r>
            <a:endParaRPr lang="uk-UA" sz="5200" dirty="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CF7F50-4CBA-472D-8E9D-17ADE56BA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uk-UA" sz="2200" dirty="0">
                <a:solidFill>
                  <a:srgbClr val="FFFFFF"/>
                </a:solidFill>
              </a:rPr>
              <a:t>Лекція з навчальної дисципліни</a:t>
            </a:r>
          </a:p>
          <a:p>
            <a:pPr algn="l"/>
            <a:r>
              <a:rPr lang="uk-UA" sz="2200" dirty="0">
                <a:solidFill>
                  <a:srgbClr val="FFFFFF"/>
                </a:solidFill>
              </a:rPr>
              <a:t>«Підприємництво у сфері послуг»</a:t>
            </a:r>
          </a:p>
        </p:txBody>
      </p:sp>
    </p:spTree>
    <p:extLst>
      <p:ext uri="{BB962C8B-B14F-4D97-AF65-F5344CB8AC3E}">
        <p14:creationId xmlns:p14="http://schemas.microsoft.com/office/powerpoint/2010/main" val="1496109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A73AC5-6979-4345-B5DB-AE06D8EAA188}"/>
              </a:ext>
            </a:extLst>
          </p:cNvPr>
          <p:cNvSpPr/>
          <p:nvPr/>
        </p:nvSpPr>
        <p:spPr>
          <a:xfrm>
            <a:off x="1504708" y="1352038"/>
            <a:ext cx="96069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7) характер витрат праці:</a:t>
            </a:r>
          </a:p>
          <a:p>
            <a:r>
              <a:rPr lang="uk-UA" dirty="0"/>
              <a:t>- послуги, що потребують праці висококваліфікованих фахівців (експертні послуги, послуги науки та ін.);</a:t>
            </a:r>
          </a:p>
          <a:p>
            <a:r>
              <a:rPr lang="uk-UA" dirty="0"/>
              <a:t>- послуги, що не потребують праці висококваліфікованих фахівців (послуги </a:t>
            </a:r>
            <a:r>
              <a:rPr lang="uk-UA" dirty="0" err="1"/>
              <a:t>пралень</a:t>
            </a:r>
            <a:r>
              <a:rPr lang="uk-UA" dirty="0"/>
              <a:t>, хімчистка, фарбування та ін.);</a:t>
            </a:r>
          </a:p>
          <a:p>
            <a:endParaRPr lang="uk-UA" dirty="0"/>
          </a:p>
          <a:p>
            <a:r>
              <a:rPr lang="uk-UA" b="1" dirty="0"/>
              <a:t>8) комплексність надання послуг:</a:t>
            </a:r>
          </a:p>
          <a:p>
            <a:r>
              <a:rPr lang="uk-UA" dirty="0"/>
              <a:t>- основні, тобто конкретні види послуг (стоматологічні послуги, продаж білетів та ін.);</a:t>
            </a:r>
          </a:p>
          <a:p>
            <a:r>
              <a:rPr lang="uk-UA" dirty="0"/>
              <a:t>- супутні, які доповнюють набір основних послуг (доставка товарів за вказаною </a:t>
            </a:r>
            <a:r>
              <a:rPr lang="uk-UA" dirty="0" err="1"/>
              <a:t>адресою</a:t>
            </a:r>
            <a:r>
              <a:rPr lang="uk-UA" dirty="0"/>
              <a:t> покупця в процесі роздрібного продажу тощо);</a:t>
            </a:r>
          </a:p>
          <a:p>
            <a:r>
              <a:rPr lang="uk-UA" dirty="0"/>
              <a:t>- допоміжні, які сприяють сервісному виконанню основної і супутньої послуги (дегустація продовольчих товарів у магазині та ін.);</a:t>
            </a:r>
          </a:p>
          <a:p>
            <a:r>
              <a:rPr lang="uk-UA" dirty="0"/>
              <a:t>- комплексні - набір групи послуг (торговельні, побутові послуги);</a:t>
            </a:r>
          </a:p>
        </p:txBody>
      </p:sp>
    </p:spTree>
    <p:extLst>
      <p:ext uri="{BB962C8B-B14F-4D97-AF65-F5344CB8AC3E}">
        <p14:creationId xmlns:p14="http://schemas.microsoft.com/office/powerpoint/2010/main" val="3340963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C97ADD4-8B9D-48B3-9F74-66E216314822}"/>
              </a:ext>
            </a:extLst>
          </p:cNvPr>
          <p:cNvSpPr/>
          <p:nvPr/>
        </p:nvSpPr>
        <p:spPr>
          <a:xfrm>
            <a:off x="1365812" y="1098982"/>
            <a:ext cx="89240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9) зв'язок із процесом виробництва:</a:t>
            </a:r>
          </a:p>
          <a:p>
            <a:r>
              <a:rPr lang="uk-UA" dirty="0"/>
              <a:t>- послуги, які є продовженням процесу виробництва (ремонт і будівництво житла, ремонт і технічне обслуговування транспортних засобів);</a:t>
            </a:r>
          </a:p>
          <a:p>
            <a:r>
              <a:rPr lang="uk-UA" dirty="0"/>
              <a:t>- послуги, що забезпечують нормальне функціонування процесу виробництва і реалізації продукції (транспортно-експедиційні, торговельні, страхові послуги та ін.);</a:t>
            </a:r>
          </a:p>
          <a:p>
            <a:r>
              <a:rPr lang="uk-UA" dirty="0"/>
              <a:t>- послуги, не пов'язані а процесом виробництва (послуги у сфері культури, санаторно-курортні послуги та ін.);</a:t>
            </a:r>
          </a:p>
          <a:p>
            <a:endParaRPr lang="uk-UA" dirty="0"/>
          </a:p>
          <a:p>
            <a:r>
              <a:rPr lang="uk-UA" b="1" dirty="0"/>
              <a:t>10) призначення послуг:</a:t>
            </a:r>
          </a:p>
          <a:p>
            <a:r>
              <a:rPr lang="uk-UA" dirty="0"/>
              <a:t>- виробничі послуги (лізинг, інжиніринг, технічне обслуговування обладнання і устаткування та ін.);</a:t>
            </a:r>
          </a:p>
          <a:p>
            <a:r>
              <a:rPr lang="uk-UA" dirty="0"/>
              <a:t>- розподільчі послуги (торговельні, транспортні, послуги зв'язку ін.);</a:t>
            </a:r>
          </a:p>
          <a:p>
            <a:r>
              <a:rPr lang="uk-UA" dirty="0"/>
              <a:t>- професійні послуги (банківські, фінансові, страхові послуги, консалтинг та ін.);</a:t>
            </a:r>
          </a:p>
          <a:p>
            <a:r>
              <a:rPr lang="uk-UA" dirty="0"/>
              <a:t>- споживчі або масові послуги (послуги, пов'язані з домашнім господарством, дозвіллям, та ін.);</a:t>
            </a:r>
          </a:p>
          <a:p>
            <a:r>
              <a:rPr lang="uk-UA" dirty="0"/>
              <a:t>- суспільні послуги (телебачення, радіо, освіта, культура та ін.);</a:t>
            </a:r>
          </a:p>
        </p:txBody>
      </p:sp>
    </p:spTree>
    <p:extLst>
      <p:ext uri="{BB962C8B-B14F-4D97-AF65-F5344CB8AC3E}">
        <p14:creationId xmlns:p14="http://schemas.microsoft.com/office/powerpoint/2010/main" val="19737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4ED62E1-3FB7-4721-926C-977ED71AD2C9}"/>
              </a:ext>
            </a:extLst>
          </p:cNvPr>
          <p:cNvSpPr/>
          <p:nvPr/>
        </p:nvSpPr>
        <p:spPr>
          <a:xfrm>
            <a:off x="1385103" y="1305341"/>
            <a:ext cx="942179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11) соціальний статус клієнтури:</a:t>
            </a:r>
          </a:p>
          <a:p>
            <a:r>
              <a:rPr lang="uk-UA" dirty="0"/>
              <a:t>- послуги, адресовані </a:t>
            </a:r>
            <a:r>
              <a:rPr lang="uk-UA" dirty="0" err="1"/>
              <a:t>малозахищеним</a:t>
            </a:r>
            <a:r>
              <a:rPr lang="uk-UA" dirty="0"/>
              <a:t> верствам населення (послуги дошкільного виховання, прокатних пунктів та ін.);</a:t>
            </a:r>
          </a:p>
          <a:p>
            <a:r>
              <a:rPr lang="uk-UA" dirty="0"/>
              <a:t>- послуги, скеровані на працююче населення (побутові, соціально-культурні та ін.);</a:t>
            </a:r>
          </a:p>
          <a:p>
            <a:r>
              <a:rPr lang="uk-UA" dirty="0"/>
              <a:t>- елітні види послуг (послуги грального бізнесу, екзотичний і розважальний міжнародний туризм та ін.);</a:t>
            </a:r>
          </a:p>
          <a:p>
            <a:endParaRPr lang="uk-UA" dirty="0"/>
          </a:p>
          <a:p>
            <a:r>
              <a:rPr lang="uk-UA" b="1" dirty="0"/>
              <a:t>12) вид обслуговування:</a:t>
            </a:r>
          </a:p>
          <a:p>
            <a:r>
              <a:rPr lang="uk-UA" dirty="0"/>
              <a:t>- повне обслуговування виробником послуг; можуть надаватися як на умовах стаціонару, так і у вигляді "виїзних" послуг (медичне обслуговування);</a:t>
            </a:r>
          </a:p>
          <a:p>
            <a:r>
              <a:rPr lang="uk-UA" dirty="0"/>
              <a:t>- часткове самообслуговування; виробник надає засоби для самообслуговування, але як правило, надає ще й інформаційно-консультативні послуги (бібліотеки, освітні послуги);</a:t>
            </a:r>
          </a:p>
          <a:p>
            <a:r>
              <a:rPr lang="uk-UA" dirty="0"/>
              <a:t>- повне самообслуговування; виробник надає споживачу засоби для самостійного задоволення власних потреб (автомобільні заправки, мийки, банкомати, автомати поповнення мобільних рахунків);</a:t>
            </a:r>
          </a:p>
        </p:txBody>
      </p:sp>
    </p:spTree>
    <p:extLst>
      <p:ext uri="{BB962C8B-B14F-4D97-AF65-F5344CB8AC3E}">
        <p14:creationId xmlns:p14="http://schemas.microsoft.com/office/powerpoint/2010/main" val="120001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85F78A-EB19-49D5-B0AE-1BF4AF7EF7E6}"/>
              </a:ext>
            </a:extLst>
          </p:cNvPr>
          <p:cNvSpPr/>
          <p:nvPr/>
        </p:nvSpPr>
        <p:spPr>
          <a:xfrm>
            <a:off x="1373529" y="878665"/>
            <a:ext cx="94449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13) ступінь добровільності:</a:t>
            </a:r>
          </a:p>
          <a:p>
            <a:r>
              <a:rPr lang="uk-UA" dirty="0"/>
              <a:t>- добровільні послуги - ті, що купуються на конкурентному ринку;</a:t>
            </a:r>
          </a:p>
          <a:p>
            <a:r>
              <a:rPr lang="uk-UA" dirty="0"/>
              <a:t>- </a:t>
            </a:r>
            <a:r>
              <a:rPr lang="uk-UA" dirty="0" err="1"/>
              <a:t>мериторні</a:t>
            </a:r>
            <a:r>
              <a:rPr lang="uk-UA" dirty="0"/>
              <a:t> послуги - ті, що є корисними, але неусвідомлені споживачем, тому надаються державними структурами і є безкоштовними для кінцевого споживача (обов'язкова вакцинація дітей, середня освіта, соціальна реклама);</a:t>
            </a:r>
          </a:p>
          <a:p>
            <a:r>
              <a:rPr lang="uk-UA" dirty="0"/>
              <a:t>- нав'язані послуги - це послуги, що регламентуються нормами права, вказівками посадових осіб, традиційними соціальними інститутами (ліцензування господарської діяльності, нотаріальні послуги, обов'язкове страхування);</a:t>
            </a:r>
          </a:p>
          <a:p>
            <a:endParaRPr lang="uk-UA" dirty="0"/>
          </a:p>
          <a:p>
            <a:r>
              <a:rPr lang="uk-UA" b="1" dirty="0"/>
              <a:t>14) віддаленість виробника і споживача послуг:</a:t>
            </a:r>
          </a:p>
          <a:p>
            <a:r>
              <a:rPr lang="uk-UA" dirty="0"/>
              <a:t>- послуги, що припускають територіальне віддалення виробника і споживача, надаються за допомогою транспортних засобів (доставка їжі додому);</a:t>
            </a:r>
          </a:p>
          <a:p>
            <a:r>
              <a:rPr lang="uk-UA" dirty="0"/>
              <a:t>- послуги, що поєднують виробництво і споживання по місцю виробництва (послуги громадського харчування);</a:t>
            </a:r>
          </a:p>
          <a:p>
            <a:r>
              <a:rPr lang="uk-UA" dirty="0"/>
              <a:t>- послуги, що поєднують виробництво і споживання по місцю споживання (прибирання квартир, догляд за дітьми);</a:t>
            </a:r>
          </a:p>
        </p:txBody>
      </p:sp>
    </p:spTree>
    <p:extLst>
      <p:ext uri="{BB962C8B-B14F-4D97-AF65-F5344CB8AC3E}">
        <p14:creationId xmlns:p14="http://schemas.microsoft.com/office/powerpoint/2010/main" val="3338116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AB6E64-BE4E-4B88-8B72-5AC6E0551909}"/>
              </a:ext>
            </a:extLst>
          </p:cNvPr>
          <p:cNvSpPr/>
          <p:nvPr/>
        </p:nvSpPr>
        <p:spPr>
          <a:xfrm>
            <a:off x="1643605" y="1443841"/>
            <a:ext cx="91787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15) періодичність надання:</a:t>
            </a:r>
          </a:p>
          <a:p>
            <a:r>
              <a:rPr lang="uk-UA" dirty="0"/>
              <a:t>- послуги, що надаються один раз у житті (похоронні послуги, деякі медичні);</a:t>
            </a:r>
          </a:p>
          <a:p>
            <a:r>
              <a:rPr lang="uk-UA" dirty="0"/>
              <a:t>- послуги, що </a:t>
            </a:r>
            <a:r>
              <a:rPr lang="uk-UA" dirty="0" err="1"/>
              <a:t>рідко</a:t>
            </a:r>
            <a:r>
              <a:rPr lang="uk-UA" dirty="0"/>
              <a:t> надаються (вища освіта, пластична хірургія тощо);</a:t>
            </a:r>
          </a:p>
          <a:p>
            <a:r>
              <a:rPr lang="uk-UA" dirty="0"/>
              <a:t>- періодичні послуги (туристичні, оздоровчі та ін.);</a:t>
            </a:r>
          </a:p>
          <a:p>
            <a:r>
              <a:rPr lang="uk-UA" dirty="0"/>
              <a:t>- систематичні (флюорографічне обстеження, послуги стоматолога, гінеколога);</a:t>
            </a:r>
          </a:p>
          <a:p>
            <a:r>
              <a:rPr lang="uk-UA" dirty="0"/>
              <a:t>- регулярні (послуги пасажирського транспорту, торгівлі, громадського харчування);</a:t>
            </a:r>
          </a:p>
          <a:p>
            <a:r>
              <a:rPr lang="uk-UA" dirty="0"/>
              <a:t>- постійні послуги (водо-, електропостачання та ін.);</a:t>
            </a:r>
          </a:p>
          <a:p>
            <a:endParaRPr lang="uk-UA" dirty="0"/>
          </a:p>
          <a:p>
            <a:r>
              <a:rPr lang="uk-UA" b="1" dirty="0"/>
              <a:t>16) рівень комерціалізації послуг:</a:t>
            </a:r>
          </a:p>
          <a:p>
            <a:r>
              <a:rPr lang="uk-UA" dirty="0"/>
              <a:t>- платні послуги;</a:t>
            </a:r>
          </a:p>
          <a:p>
            <a:r>
              <a:rPr lang="uk-UA" dirty="0"/>
              <a:t>- безоплатні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9482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4C4F1D9-C7C6-4907-B271-4666C5C3AA96}"/>
              </a:ext>
            </a:extLst>
          </p:cNvPr>
          <p:cNvSpPr/>
          <p:nvPr/>
        </p:nvSpPr>
        <p:spPr>
          <a:xfrm>
            <a:off x="1458410" y="1443841"/>
            <a:ext cx="89703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Таким чином, класифікація послуг означає розподіл їх за певними класами, групами, категоріями, що породжує необхідність дослідження функціональних особливостей сфери обслуговування на основі систематизації послуг.</a:t>
            </a:r>
          </a:p>
          <a:p>
            <a:endParaRPr lang="uk-UA" dirty="0"/>
          </a:p>
          <a:p>
            <a:r>
              <a:rPr lang="uk-UA" dirty="0"/>
              <a:t>Систематизацію послуг найчастіше здійснюють залежно від їх специфічних особливостей та організації торгівлі ними в конкретній сфері споживання, виокремлюючи за певними критеріями відповідні групи. Кожна із груп має комплексний характер, охоплюючи певну сукупність конкретних послуг, загальна кількість яких у межах групи може становити від 3-4 до кількох десятків або сотень, утворювати складну багатоцільову систему, призначену задовольняти потреби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4006336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FB78836-BD49-4DE6-9B47-0F150B8A67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0" y="557453"/>
            <a:ext cx="10691787" cy="329974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62DF1B-F99A-49DA-AF19-EB897D7AD6C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0" y="3796432"/>
            <a:ext cx="10646063" cy="25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42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64CA3A-4388-4B0F-A3FD-DE4DBB12CB8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604" y="173620"/>
            <a:ext cx="8241175" cy="65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6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D5B4C06-F094-48F2-8F1B-2BF5622E0602}"/>
              </a:ext>
            </a:extLst>
          </p:cNvPr>
          <p:cNvSpPr/>
          <p:nvPr/>
        </p:nvSpPr>
        <p:spPr>
          <a:xfrm>
            <a:off x="648182" y="918220"/>
            <a:ext cx="10625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2. </a:t>
            </a:r>
            <a:r>
              <a:rPr lang="ru-RU" b="1" dirty="0" err="1"/>
              <a:t>Загальна</a:t>
            </a:r>
            <a:r>
              <a:rPr lang="ru-RU" b="1" dirty="0"/>
              <a:t> характеристика </a:t>
            </a:r>
            <a:r>
              <a:rPr lang="ru-RU" b="1" dirty="0" err="1"/>
              <a:t>основних</a:t>
            </a:r>
            <a:r>
              <a:rPr lang="ru-RU" b="1" dirty="0"/>
              <a:t> </a:t>
            </a:r>
            <a:r>
              <a:rPr lang="ru-RU" b="1" dirty="0" err="1"/>
              <a:t>видів</a:t>
            </a:r>
            <a:r>
              <a:rPr lang="ru-RU" b="1" dirty="0"/>
              <a:t> </a:t>
            </a:r>
            <a:r>
              <a:rPr lang="ru-RU" b="1" dirty="0" err="1"/>
              <a:t>послуг</a:t>
            </a:r>
            <a:endParaRPr lang="ru-RU" b="1" dirty="0"/>
          </a:p>
          <a:p>
            <a:endParaRPr lang="ru-RU" dirty="0"/>
          </a:p>
          <a:p>
            <a:r>
              <a:rPr lang="ru-RU" i="1" dirty="0" err="1"/>
              <a:t>Торговельні</a:t>
            </a:r>
            <a:r>
              <a:rPr lang="ru-RU" i="1" dirty="0"/>
              <a:t> </a:t>
            </a:r>
            <a:r>
              <a:rPr lang="ru-RU" i="1" dirty="0" err="1"/>
              <a:t>послуги</a:t>
            </a:r>
            <a:endParaRPr lang="ru-RU" i="1" dirty="0"/>
          </a:p>
          <a:p>
            <a:r>
              <a:rPr lang="ru-RU" dirty="0" err="1"/>
              <a:t>Специфічними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торговельних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і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торговельних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за </a:t>
            </a:r>
            <a:r>
              <a:rPr lang="ru-RU" dirty="0" err="1"/>
              <a:t>безпосереднього</a:t>
            </a:r>
            <a:r>
              <a:rPr lang="ru-RU" dirty="0"/>
              <a:t> контакту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споживачем</a:t>
            </a:r>
            <a:r>
              <a:rPr lang="ru-RU" dirty="0"/>
              <a:t>.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з них </a:t>
            </a:r>
            <a:r>
              <a:rPr lang="ru-RU" dirty="0" err="1"/>
              <a:t>збігається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споживанням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унеможливлює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транспортування</a:t>
            </a:r>
            <a:r>
              <a:rPr lang="ru-RU" dirty="0"/>
              <a:t>.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типовий</a:t>
            </a:r>
            <a:r>
              <a:rPr lang="ru-RU" dirty="0"/>
              <a:t> і </a:t>
            </a:r>
            <a:r>
              <a:rPr lang="ru-RU" dirty="0" err="1"/>
              <a:t>масовий</a:t>
            </a:r>
            <a:r>
              <a:rPr lang="ru-RU" dirty="0"/>
              <a:t> характер,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розосередження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по </a:t>
            </a:r>
            <a:r>
              <a:rPr lang="ru-RU" dirty="0" err="1"/>
              <a:t>території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радіуса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специфічною</a:t>
            </a:r>
            <a:r>
              <a:rPr lang="ru-RU" dirty="0"/>
              <a:t> </a:t>
            </a:r>
            <a:r>
              <a:rPr lang="ru-RU" dirty="0" err="1"/>
              <a:t>особливістю</a:t>
            </a:r>
            <a:r>
              <a:rPr lang="ru-RU" dirty="0"/>
              <a:t> є </a:t>
            </a:r>
            <a:r>
              <a:rPr lang="ru-RU" dirty="0" err="1"/>
              <a:t>притаманність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фаз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розширеного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(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розподіл</a:t>
            </a:r>
            <a:r>
              <a:rPr lang="ru-RU" dirty="0"/>
              <a:t>, </a:t>
            </a:r>
            <a:r>
              <a:rPr lang="ru-RU" dirty="0" err="1"/>
              <a:t>обмін</a:t>
            </a:r>
            <a:r>
              <a:rPr lang="ru-RU" dirty="0"/>
              <a:t> і </a:t>
            </a:r>
            <a:r>
              <a:rPr lang="ru-RU" dirty="0" err="1"/>
              <a:t>споживання</a:t>
            </a:r>
            <a:r>
              <a:rPr lang="ru-RU" dirty="0"/>
              <a:t>).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є </a:t>
            </a:r>
            <a:r>
              <a:rPr lang="ru-RU" dirty="0" err="1"/>
              <a:t>провідним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роздрібної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мета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задоволенні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потреб </a:t>
            </a:r>
            <a:r>
              <a:rPr lang="ru-RU" dirty="0" err="1"/>
              <a:t>населення</a:t>
            </a:r>
            <a:r>
              <a:rPr lang="ru-RU" dirty="0"/>
              <a:t> за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.</a:t>
            </a:r>
          </a:p>
          <a:p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торговельно-посередницькі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собою </a:t>
            </a:r>
            <a:r>
              <a:rPr lang="ru-RU" dirty="0" err="1"/>
              <a:t>комерційну</a:t>
            </a:r>
            <a:r>
              <a:rPr lang="ru-RU" dirty="0"/>
              <a:t>, </a:t>
            </a:r>
            <a:r>
              <a:rPr lang="ru-RU" dirty="0" err="1"/>
              <a:t>представницьку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на </a:t>
            </a:r>
            <a:r>
              <a:rPr lang="ru-RU" dirty="0" err="1"/>
              <a:t>договірній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. Вони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нерухомості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ринку.</a:t>
            </a:r>
          </a:p>
        </p:txBody>
      </p:sp>
    </p:spTree>
    <p:extLst>
      <p:ext uri="{BB962C8B-B14F-4D97-AF65-F5344CB8AC3E}">
        <p14:creationId xmlns:p14="http://schemas.microsoft.com/office/powerpoint/2010/main" val="249058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3FF56E-4D7B-476B-8640-370688EBE715}"/>
              </a:ext>
            </a:extLst>
          </p:cNvPr>
          <p:cNvSpPr/>
          <p:nvPr/>
        </p:nvSpPr>
        <p:spPr>
          <a:xfrm>
            <a:off x="1574156" y="1514877"/>
            <a:ext cx="897038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Побутові послуги</a:t>
            </a:r>
          </a:p>
          <a:p>
            <a:r>
              <a:rPr lang="uk-UA" dirty="0"/>
              <a:t>Побутові послуги - вид діяльності суб'єктів підприємницької діяльності щодо задоволення конкретної побутової потреби індивідуального замовника.</a:t>
            </a:r>
          </a:p>
          <a:p>
            <a:endParaRPr lang="uk-UA" dirty="0"/>
          </a:p>
          <a:p>
            <a:r>
              <a:rPr lang="uk-UA" dirty="0"/>
              <a:t>До них відносяться: ремонт взуття; індивідуальне пошиття взуття, одягу та ін.; ремонт побутових машин і приладів; ремонт і технічне обслуговування транспортних засобів; хімічне чищення та фарбування; послуги </a:t>
            </a:r>
            <a:r>
              <a:rPr lang="uk-UA" dirty="0" err="1"/>
              <a:t>пралень</a:t>
            </a:r>
            <a:r>
              <a:rPr lang="uk-UA" dirty="0"/>
              <a:t>; ремонт і будівництво житла; послуги фото- і </a:t>
            </a:r>
            <a:r>
              <a:rPr lang="uk-UA" dirty="0" err="1"/>
              <a:t>фотокінолабораторій</a:t>
            </a:r>
            <a:r>
              <a:rPr lang="uk-UA" dirty="0"/>
              <a:t>; послуги лазень і душів; послуги перукарень; послуги прокатних пунктів; перевезення вантажів для населення; ритуальні послуги тощо;</a:t>
            </a:r>
          </a:p>
        </p:txBody>
      </p:sp>
    </p:spTree>
    <p:extLst>
      <p:ext uri="{BB962C8B-B14F-4D97-AF65-F5344CB8AC3E}">
        <p14:creationId xmlns:p14="http://schemas.microsoft.com/office/powerpoint/2010/main" val="29463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EEF8DD1-A2F5-4070-A48E-F44CA2CAC247}"/>
              </a:ext>
            </a:extLst>
          </p:cNvPr>
          <p:cNvSpPr/>
          <p:nvPr/>
        </p:nvSpPr>
        <p:spPr>
          <a:xfrm>
            <a:off x="833377" y="1385571"/>
            <a:ext cx="105792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/>
              <a:t>План</a:t>
            </a:r>
          </a:p>
          <a:p>
            <a:pPr algn="ctr"/>
            <a:endParaRPr lang="uk-UA" sz="3600" b="1" dirty="0"/>
          </a:p>
          <a:p>
            <a:r>
              <a:rPr lang="uk-UA" sz="3600" dirty="0"/>
              <a:t>1. Класифікація і систематизація послуг</a:t>
            </a:r>
          </a:p>
          <a:p>
            <a:r>
              <a:rPr lang="uk-UA" sz="3600" dirty="0"/>
              <a:t>2. Загальна характеристика основних видів послуг</a:t>
            </a:r>
          </a:p>
          <a:p>
            <a:r>
              <a:rPr lang="uk-UA" sz="3600" dirty="0"/>
              <a:t>3. Життєвий цикл послуг</a:t>
            </a:r>
          </a:p>
        </p:txBody>
      </p:sp>
    </p:spTree>
    <p:extLst>
      <p:ext uri="{BB962C8B-B14F-4D97-AF65-F5344CB8AC3E}">
        <p14:creationId xmlns:p14="http://schemas.microsoft.com/office/powerpoint/2010/main" val="3328995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792656-9A83-40A6-BB2B-31CB71C75A52}"/>
              </a:ext>
            </a:extLst>
          </p:cNvPr>
          <p:cNvSpPr/>
          <p:nvPr/>
        </p:nvSpPr>
        <p:spPr>
          <a:xfrm>
            <a:off x="478420" y="1166842"/>
            <a:ext cx="108763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Соціально-культурні послуги</a:t>
            </a:r>
          </a:p>
          <a:p>
            <a:r>
              <a:rPr lang="uk-UA" dirty="0"/>
              <a:t>Соціально-культурна сфера охоплює сукупність галузей підприємств, що виробляють і реалізують товари і послуги, необхідні для задоволення соціально-культурних потреб людини. Діяльність організацій цієї сфери має змістовий (соціокультурний) та економічний аспекти.</a:t>
            </a:r>
          </a:p>
          <a:p>
            <a:endParaRPr lang="uk-UA" dirty="0"/>
          </a:p>
          <a:p>
            <a:r>
              <a:rPr lang="uk-UA" dirty="0"/>
              <a:t>Змістовий (соціокультурний) аспект діяльності організацій соціокультурної сфери полягає у збереженні, виробництві, розповсюдженні, засвоєнні культурних цінностей, у процесі якого змінюються відносини між людьми. Цей аспект передбачає наявність в окремих груп населення та осіб конкретних культурних потреб, а у підприємств соціокультурної сфери можливостей для їх задоволення.</a:t>
            </a:r>
          </a:p>
          <a:p>
            <a:endParaRPr lang="uk-UA" dirty="0"/>
          </a:p>
          <a:p>
            <a:r>
              <a:rPr lang="uk-UA" dirty="0"/>
              <a:t>Економічний аспект діяльності організацій соціокультурної сфери передбачає певний їх організаційно-правовий статус, наявність матеріально-технічної бази, джерел фінансування, механізмів планування, ціноутворення тощо.</a:t>
            </a:r>
          </a:p>
          <a:p>
            <a:endParaRPr lang="uk-UA" dirty="0"/>
          </a:p>
          <a:p>
            <a:r>
              <a:rPr lang="uk-UA" dirty="0"/>
              <a:t>Організації соціокультурної сфери зосереджуються на наданні соціальних (освіта, наукове обслуговування, охорона здоров'я, санаторно-курортні та оздоровчі послуги, фізична культура і спорт, туризм) послуг, а також послуг у сфері культури (культура і мистецтво).</a:t>
            </a:r>
          </a:p>
        </p:txBody>
      </p:sp>
    </p:spTree>
    <p:extLst>
      <p:ext uri="{BB962C8B-B14F-4D97-AF65-F5344CB8AC3E}">
        <p14:creationId xmlns:p14="http://schemas.microsoft.com/office/powerpoint/2010/main" val="3739203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FC1C117-E434-4F4B-8E25-9F450A9D90A8}"/>
              </a:ext>
            </a:extLst>
          </p:cNvPr>
          <p:cNvSpPr/>
          <p:nvPr/>
        </p:nvSpPr>
        <p:spPr>
          <a:xfrm>
            <a:off x="1466126" y="1002416"/>
            <a:ext cx="92597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Житлово-комунальні</a:t>
            </a:r>
            <a:r>
              <a:rPr lang="ru-RU" i="1" dirty="0"/>
              <a:t> </a:t>
            </a:r>
            <a:r>
              <a:rPr lang="ru-RU" i="1" dirty="0" err="1"/>
              <a:t>послуги</a:t>
            </a:r>
            <a:endParaRPr lang="ru-RU" i="1" dirty="0"/>
          </a:p>
          <a:p>
            <a:endParaRPr lang="ru-RU" i="1" dirty="0"/>
          </a:p>
          <a:p>
            <a:r>
              <a:rPr lang="ru-RU" dirty="0" err="1"/>
              <a:t>Житлово-комунальне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соціальною</a:t>
            </a:r>
            <a:r>
              <a:rPr lang="ru-RU" dirty="0"/>
              <a:t> </a:t>
            </a:r>
            <a:r>
              <a:rPr lang="ru-RU" dirty="0" err="1"/>
              <a:t>галуззю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задовольняє</a:t>
            </a:r>
            <a:r>
              <a:rPr lang="ru-RU" dirty="0"/>
              <a:t> потреби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житлі</a:t>
            </a:r>
            <a:r>
              <a:rPr lang="ru-RU" dirty="0"/>
              <a:t>, </a:t>
            </a:r>
            <a:r>
              <a:rPr lang="ru-RU" dirty="0" err="1"/>
              <a:t>розв'язанні</a:t>
            </a:r>
            <a:r>
              <a:rPr lang="ru-RU" dirty="0"/>
              <a:t> </a:t>
            </a:r>
            <a:r>
              <a:rPr lang="ru-RU" dirty="0" err="1"/>
              <a:t>комунальних</a:t>
            </a:r>
            <a:r>
              <a:rPr lang="ru-RU" dirty="0"/>
              <a:t> проблем.</a:t>
            </a:r>
          </a:p>
          <a:p>
            <a:endParaRPr lang="ru-RU" dirty="0"/>
          </a:p>
          <a:p>
            <a:r>
              <a:rPr lang="ru-RU" dirty="0" err="1"/>
              <a:t>Житлово-комунальне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- комплекс </a:t>
            </a:r>
            <a:r>
              <a:rPr lang="ru-RU" dirty="0" err="1"/>
              <a:t>самостійних</a:t>
            </a:r>
            <a:r>
              <a:rPr lang="ru-RU" dirty="0"/>
              <a:t> служб, </a:t>
            </a:r>
            <a:r>
              <a:rPr lang="ru-RU" dirty="0" err="1"/>
              <a:t>покликаних</a:t>
            </a:r>
            <a:r>
              <a:rPr lang="ru-RU" dirty="0"/>
              <a:t> </a:t>
            </a:r>
            <a:r>
              <a:rPr lang="ru-RU" dirty="0" err="1"/>
              <a:t>задовольняти</a:t>
            </a:r>
            <a:r>
              <a:rPr lang="ru-RU" dirty="0"/>
              <a:t> потреби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у </a:t>
            </a:r>
            <a:r>
              <a:rPr lang="ru-RU" dirty="0" err="1"/>
              <a:t>комунальних</a:t>
            </a:r>
            <a:r>
              <a:rPr lang="ru-RU" dirty="0"/>
              <a:t> </a:t>
            </a:r>
            <a:r>
              <a:rPr lang="ru-RU" dirty="0" err="1"/>
              <a:t>послугах</a:t>
            </a:r>
            <a:r>
              <a:rPr lang="ru-RU" dirty="0"/>
              <a:t> (</a:t>
            </a:r>
            <a:r>
              <a:rPr lang="ru-RU" dirty="0" err="1"/>
              <a:t>санітарно-технічних</a:t>
            </a:r>
            <a:r>
              <a:rPr lang="ru-RU" dirty="0"/>
              <a:t>. </a:t>
            </a:r>
            <a:r>
              <a:rPr lang="ru-RU" dirty="0" err="1"/>
              <a:t>енергетичних</a:t>
            </a:r>
            <a:r>
              <a:rPr lang="ru-RU" dirty="0"/>
              <a:t>, транспортно-</a:t>
            </a:r>
            <a:r>
              <a:rPr lang="ru-RU" dirty="0" err="1"/>
              <a:t>комунальних</a:t>
            </a:r>
            <a:r>
              <a:rPr lang="ru-RU" dirty="0"/>
              <a:t>, </a:t>
            </a:r>
            <a:r>
              <a:rPr lang="ru-RU" dirty="0" err="1"/>
              <a:t>готельних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uk-UA" dirty="0"/>
              <a:t>Житлово-комунальні послуги - результат господарської діяльності, спрямованої на забезпечення умов проживання і перебування осіб у жилих і нежилих приміщеннях, будинках і спорудах, комплексах будинків і споруд відповідно до нормативів, норм, стандартів, порядків і правил.</a:t>
            </a:r>
          </a:p>
        </p:txBody>
      </p:sp>
    </p:spTree>
    <p:extLst>
      <p:ext uri="{BB962C8B-B14F-4D97-AF65-F5344CB8AC3E}">
        <p14:creationId xmlns:p14="http://schemas.microsoft.com/office/powerpoint/2010/main" val="4135963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3A47B81-D125-4D89-B2A0-ABA21F5A204E}"/>
              </a:ext>
            </a:extLst>
          </p:cNvPr>
          <p:cNvSpPr/>
          <p:nvPr/>
        </p:nvSpPr>
        <p:spPr>
          <a:xfrm>
            <a:off x="1388961" y="1180798"/>
            <a:ext cx="97806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Житлово-комунальні послуги поділяються:</a:t>
            </a:r>
          </a:p>
          <a:p>
            <a:endParaRPr lang="uk-UA" dirty="0"/>
          </a:p>
          <a:p>
            <a:r>
              <a:rPr lang="uk-UA" b="1" dirty="0"/>
              <a:t>1. Залежно від функціонального призначення на:</a:t>
            </a:r>
          </a:p>
          <a:p>
            <a:r>
              <a:rPr lang="uk-UA" dirty="0"/>
              <a:t>а) комунальні послуги (централізоване постачання холодної та гарячої води, водовідведення, газо- та електропостачання, централізоване опалення, вивезення побутових відходів тощо);</a:t>
            </a:r>
          </a:p>
          <a:p>
            <a:r>
              <a:rPr lang="uk-UA" dirty="0"/>
              <a:t>б) послуги з утримання будинків і споруд та прибудинкових територій (прибирання будинкових приміщень і прибудинкової території, санітарно-технічне обслуговування, обслуговування будинкових мереж, утримання ліфтів, освітлення місць загального користування, поточний ремонт, вивезення побутових відходів тощо);</a:t>
            </a:r>
          </a:p>
          <a:p>
            <a:r>
              <a:rPr lang="uk-UA" dirty="0"/>
              <a:t>в) послуги з управління будинком, спорудою або групою будинків (утримання на балансі, укладання договорів на виконання послуг, контроль за дотриманням умов договору тощо);</a:t>
            </a:r>
          </a:p>
          <a:p>
            <a:r>
              <a:rPr lang="uk-UA" dirty="0"/>
              <a:t>г) послуги з ремонту приміщень, будинків, споруд (заміна, підсилення елементів конструкцій і мереж, їх реконструкція, відновлення несучих елементів конструкцій тощо).</a:t>
            </a:r>
          </a:p>
        </p:txBody>
      </p:sp>
    </p:spTree>
    <p:extLst>
      <p:ext uri="{BB962C8B-B14F-4D97-AF65-F5344CB8AC3E}">
        <p14:creationId xmlns:p14="http://schemas.microsoft.com/office/powerpoint/2010/main" val="2821495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BD2F6B3-249B-486A-81FF-3A01F4A68743}"/>
              </a:ext>
            </a:extLst>
          </p:cNvPr>
          <p:cNvSpPr/>
          <p:nvPr/>
        </p:nvSpPr>
        <p:spPr>
          <a:xfrm>
            <a:off x="1273215" y="1386762"/>
            <a:ext cx="94333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2. За видами на:</a:t>
            </a:r>
          </a:p>
          <a:p>
            <a:r>
              <a:rPr lang="uk-UA" dirty="0"/>
              <a:t>а) санітарно-технічні (постачання води, каналізація, вивезення й знешкодження відходів і сміття, прибирання території населеного пункту, утримання місць загального користування, чищення димоходів, здійснення протипожежних заходів, дезінфекція та ін.);</a:t>
            </a:r>
          </a:p>
          <a:p>
            <a:r>
              <a:rPr lang="uk-UA" dirty="0"/>
              <a:t>б) теплоенергетичні (</a:t>
            </a:r>
            <a:r>
              <a:rPr lang="uk-UA" dirty="0" err="1"/>
              <a:t>електро</a:t>
            </a:r>
            <a:r>
              <a:rPr lang="uk-UA" dirty="0"/>
              <a:t>-, газо- і теплопостачання та ін.);</a:t>
            </a:r>
          </a:p>
          <a:p>
            <a:r>
              <a:rPr lang="uk-UA" dirty="0"/>
              <a:t>в) квартирні (капітальний ремонт будинків, споруд, обладнання, поточний ремонт житлового фонду, у т. ч. профілактичний та непередбачений, експлуатація, утримання, обслуговування ліфтів та ін.;</a:t>
            </a:r>
          </a:p>
          <a:p>
            <a:r>
              <a:rPr lang="uk-UA" dirty="0"/>
              <a:t>г) транспортно-комунальні (проїзд у міському транспорті, в т. ч. приватному, ремонт доріг);</a:t>
            </a:r>
          </a:p>
          <a:p>
            <a:r>
              <a:rPr lang="uk-UA" dirty="0"/>
              <a:t>д) готельні (надання умов для проживання, харчування клієнтів, доставка речей, квитків та ін.).</a:t>
            </a:r>
          </a:p>
        </p:txBody>
      </p:sp>
    </p:spTree>
    <p:extLst>
      <p:ext uri="{BB962C8B-B14F-4D97-AF65-F5344CB8AC3E}">
        <p14:creationId xmlns:p14="http://schemas.microsoft.com/office/powerpoint/2010/main" val="679761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95E585-EB72-4D65-A8E3-F00C14DE2C1E}"/>
              </a:ext>
            </a:extLst>
          </p:cNvPr>
          <p:cNvSpPr/>
          <p:nvPr/>
        </p:nvSpPr>
        <p:spPr>
          <a:xfrm>
            <a:off x="1145894" y="1007178"/>
            <a:ext cx="95606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Транспортні послуги</a:t>
            </a:r>
          </a:p>
          <a:p>
            <a:r>
              <a:rPr lang="uk-UA" dirty="0"/>
              <a:t>Транспортні послуги - послуги, пов'язані з перевезенням готової продукції, сировини та напівфабрикатів із місць виробництва до пунктів споживання або подальшого перероблення. Надають їх як безпосередні виробники продукції, так і спеціалізовані фірми.</a:t>
            </a:r>
          </a:p>
          <a:p>
            <a:endParaRPr lang="uk-UA" dirty="0"/>
          </a:p>
          <a:p>
            <a:r>
              <a:rPr lang="uk-UA" dirty="0"/>
              <a:t>Послуги пасажирського транспорту - це послуги з переміщення в просторі пасажирів (багажу) у виробничих або особистих цілях. Використовуються споживачами лише в момент їх надання.</a:t>
            </a:r>
          </a:p>
          <a:p>
            <a:endParaRPr lang="uk-UA" dirty="0"/>
          </a:p>
          <a:p>
            <a:r>
              <a:rPr lang="uk-UA" dirty="0"/>
              <a:t>Транспорт, будучи однією з найважливіших галузей народного господарства, забезпечує виробничі і невиробничі потреби економіки і населення в усіх видах перевезень, внаслідок чого він взаємодіє з усіма її галузями. Класифікують його за сферами використання (загального користування, відомчий, особистий), видами перевезень (пасажирський, вантажний), видами засобів перевезення (автомобільний, авіаційний, залізничний, морський, річковий, міський електротранспорт, у т. ч. метрополітен).</a:t>
            </a:r>
          </a:p>
        </p:txBody>
      </p:sp>
    </p:spTree>
    <p:extLst>
      <p:ext uri="{BB962C8B-B14F-4D97-AF65-F5344CB8AC3E}">
        <p14:creationId xmlns:p14="http://schemas.microsoft.com/office/powerpoint/2010/main" val="1048650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20CC58E-FA11-452A-B2CA-CB29E07EF19D}"/>
              </a:ext>
            </a:extLst>
          </p:cNvPr>
          <p:cNvSpPr/>
          <p:nvPr/>
        </p:nvSpPr>
        <p:spPr>
          <a:xfrm>
            <a:off x="949124" y="612844"/>
            <a:ext cx="105792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Послуги зв'язку</a:t>
            </a:r>
          </a:p>
          <a:p>
            <a:r>
              <a:rPr lang="uk-UA" dirty="0"/>
              <a:t>Послуги зв'язку є особливо важливими у забезпеченні функціонування економічної, соціальної та іншої сфер суспільства, що обумовлює його особливу економічну і соціальну значимість.</a:t>
            </a:r>
          </a:p>
          <a:p>
            <a:endParaRPr lang="uk-UA" dirty="0"/>
          </a:p>
          <a:p>
            <a:r>
              <a:rPr lang="uk-UA" dirty="0"/>
              <a:t>Послуги зв'язку - діяльність, пов'язана зі встановленням та функціонуванням телефонного зв'язку, радіоточок, вуличних гучномовців, обслуговуванням мереж провідного мовлення, наданням в оренду трактів, каналів, ліній зв'язку та абонентських пристроїв.</a:t>
            </a:r>
          </a:p>
          <a:p>
            <a:endParaRPr lang="uk-UA" dirty="0"/>
          </a:p>
          <a:p>
            <a:r>
              <a:rPr lang="uk-UA" dirty="0"/>
              <a:t>Національна система зв'язку складається з електричного, у т. ч. стільникового (мобільного, супутникового, </a:t>
            </a:r>
            <a:r>
              <a:rPr lang="uk-UA" dirty="0" err="1"/>
              <a:t>пейджингового</a:t>
            </a:r>
            <a:r>
              <a:rPr lang="uk-UA" dirty="0"/>
              <a:t>), телеграфного, інтернет зв'язку, а також поштового, спеціального, фельд'єгерського зв'язку.</a:t>
            </a:r>
          </a:p>
          <a:p>
            <a:endParaRPr lang="uk-UA" dirty="0"/>
          </a:p>
          <a:p>
            <a:r>
              <a:rPr lang="uk-UA" dirty="0"/>
              <a:t>В Україні функціонує єдина національна система зв'язку, яку утворюють:</a:t>
            </a:r>
          </a:p>
          <a:p>
            <a:r>
              <a:rPr lang="uk-UA" dirty="0"/>
              <a:t>а) мережа зв'язку загального користування, що експлуатується підприємствами, об'єднаннями зв'язку для забезпечення потреб у послугах зв'язку всіх споживачів;</a:t>
            </a:r>
          </a:p>
          <a:p>
            <a:r>
              <a:rPr lang="uk-UA" dirty="0"/>
              <a:t>б) відомча мережа зв'язку, що експлуатується юридичною або фізичною особою для задоволення власних потреб;</a:t>
            </a:r>
          </a:p>
          <a:p>
            <a:r>
              <a:rPr lang="uk-UA" dirty="0"/>
              <a:t>в) державна система урядового зв'язку - система спеціального зв'язку, що забезпечує передавання інформації, яка містить державну таємницю, і функціонує в інтересах управління державою в мирний і воєнний час.</a:t>
            </a:r>
          </a:p>
        </p:txBody>
      </p:sp>
    </p:spTree>
    <p:extLst>
      <p:ext uri="{BB962C8B-B14F-4D97-AF65-F5344CB8AC3E}">
        <p14:creationId xmlns:p14="http://schemas.microsoft.com/office/powerpoint/2010/main" val="3927182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D79C6D-C306-4B73-A0ED-2E2AD8EEC41A}"/>
              </a:ext>
            </a:extLst>
          </p:cNvPr>
          <p:cNvSpPr/>
          <p:nvPr/>
        </p:nvSpPr>
        <p:spPr>
          <a:xfrm>
            <a:off x="1113098" y="1305341"/>
            <a:ext cx="99658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Інформаційно-консультативні, ліцензійні та фінансові послуги</a:t>
            </a:r>
          </a:p>
          <a:p>
            <a:r>
              <a:rPr lang="uk-UA" dirty="0"/>
              <a:t>Результатом розвитку інформаційних технологій є розвиток сфери інформаційних послуг, метою якої є забезпечення споживачів різноманітними інформаційними продуктами. Найбільш динамічним сектором інформаційного ринку є сектор ділової інформації - інформації про товарні ринки і ринки конкурентних країн. На сучасному етапі інформаційний ринок являє собою надзвичайно складну структуру, що </a:t>
            </a:r>
            <a:r>
              <a:rPr lang="uk-UA" dirty="0" err="1"/>
              <a:t>динамічно</a:t>
            </a:r>
            <a:r>
              <a:rPr lang="uk-UA" dirty="0"/>
              <a:t> розвивається. Інформаційні послуги є специфічним продуктом, якого потребує усе ширше коло споживачів, тому становлення ринку інформації повинно ґрунтуватися на таких принципах: відкритість, доступність, законність отримання, використання, поширення та зберігання інформації.</a:t>
            </a:r>
          </a:p>
          <a:p>
            <a:endParaRPr lang="uk-UA" dirty="0"/>
          </a:p>
          <a:p>
            <a:r>
              <a:rPr lang="uk-UA" dirty="0"/>
              <a:t>Основним видом інформаційно-консультативних послуг є консалтинг. Консалтинг (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en-US" dirty="0"/>
              <a:t>consulting, </a:t>
            </a:r>
            <a:r>
              <a:rPr lang="uk-UA" dirty="0"/>
              <a:t>від </a:t>
            </a:r>
            <a:r>
              <a:rPr lang="en-US" dirty="0"/>
              <a:t>consult - </a:t>
            </a:r>
            <a:r>
              <a:rPr lang="uk-UA" dirty="0"/>
              <a:t>радитися, консультуватися) - діяльність спеціалізованих компаній щодо надання інтелектуальних, інформаційних послуг суб'єктам ринку (виробникам, продавцям, покупцям) з різноманітних виробничих, організаційних, юридичних, маркетингових, фінансових та інших питань.</a:t>
            </a:r>
          </a:p>
        </p:txBody>
      </p:sp>
    </p:spTree>
    <p:extLst>
      <p:ext uri="{BB962C8B-B14F-4D97-AF65-F5344CB8AC3E}">
        <p14:creationId xmlns:p14="http://schemas.microsoft.com/office/powerpoint/2010/main" val="768041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C29AD0-0AA6-463D-AD63-B42787F314CC}"/>
              </a:ext>
            </a:extLst>
          </p:cNvPr>
          <p:cNvSpPr/>
          <p:nvPr/>
        </p:nvSpPr>
        <p:spPr>
          <a:xfrm>
            <a:off x="1589590" y="582950"/>
            <a:ext cx="8503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3. </a:t>
            </a:r>
            <a:r>
              <a:rPr lang="ru-RU" b="1" dirty="0" err="1"/>
              <a:t>Життєвий</a:t>
            </a:r>
            <a:r>
              <a:rPr lang="ru-RU" b="1" dirty="0"/>
              <a:t> цикл </a:t>
            </a:r>
            <a:r>
              <a:rPr lang="ru-RU" b="1" dirty="0" err="1"/>
              <a:t>послуг</a:t>
            </a:r>
            <a:endParaRPr lang="ru-RU" b="1" dirty="0"/>
          </a:p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стисло</a:t>
            </a:r>
            <a:r>
              <a:rPr lang="ru-RU" dirty="0"/>
              <a:t> </a:t>
            </a:r>
            <a:r>
              <a:rPr lang="ru-RU" dirty="0" err="1"/>
              <a:t>викласти</a:t>
            </a:r>
            <a:r>
              <a:rPr lang="ru-RU" dirty="0"/>
              <a:t> як </a:t>
            </a:r>
            <a:r>
              <a:rPr lang="ru-RU" dirty="0" err="1"/>
              <a:t>послідовність</a:t>
            </a:r>
            <a:r>
              <a:rPr lang="ru-RU" dirty="0"/>
              <a:t> таких </a:t>
            </a:r>
            <a:r>
              <a:rPr lang="ru-RU" dirty="0" err="1"/>
              <a:t>кроків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21C4AF7-13AA-4DF0-BD2E-9A5BE7976D7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590" y="1324459"/>
            <a:ext cx="8128197" cy="527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4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02FEC99-F6FB-43FB-8DCC-1712C72598ED}"/>
              </a:ext>
            </a:extLst>
          </p:cNvPr>
          <p:cNvSpPr/>
          <p:nvPr/>
        </p:nvSpPr>
        <p:spPr>
          <a:xfrm>
            <a:off x="1238492" y="1176829"/>
            <a:ext cx="998895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Народження ідеї. Щоб досягти комерційного успіху на ринку, доводиться розглядати безліч початкових ідей. Для цього треба провести опитування споживачів, дистриб'юторів, партнерів, постачальників і працівників підприємства на всіх рівнях. Слід також проаналізувати нові ідеї і підходи, запропоновані конкурентами щодо розробки нових видів послуг.</a:t>
            </a:r>
          </a:p>
          <a:p>
            <a:endParaRPr lang="uk-UA" dirty="0"/>
          </a:p>
          <a:p>
            <a:r>
              <a:rPr lang="uk-UA" dirty="0"/>
              <a:t>Відбір ідей. Маючи великий масив ідей, треба переглянути їх, відкинути нереальні і визначити пріоритетність решти ідей за ринковим потенціалом, технічною складністю та реальністю виконання.</a:t>
            </a:r>
          </a:p>
          <a:p>
            <a:endParaRPr lang="uk-UA" dirty="0"/>
          </a:p>
          <a:p>
            <a:r>
              <a:rPr lang="uk-UA" dirty="0"/>
              <a:t>Розробка і перевірка концепції. Кожна концепція повинна відображати ідею послуги, орієнтуючись на споживача. Далі концепцію перевіряють на відповідність потребам цільової групи споживачів.</a:t>
            </a:r>
          </a:p>
          <a:p>
            <a:endParaRPr lang="uk-UA" dirty="0"/>
          </a:p>
          <a:p>
            <a:r>
              <a:rPr lang="uk-UA" dirty="0"/>
              <a:t>Розробка маркетингової стратегії. Треба розробити маркетинговий план, в якому дається уявлення про цільовий ринок, бажане позиціювання послуги, орієнтовний рівень реалізації та контрольні завдання щодо частки ринку і рівня прибутку.</a:t>
            </a:r>
          </a:p>
        </p:txBody>
      </p:sp>
    </p:spTree>
    <p:extLst>
      <p:ext uri="{BB962C8B-B14F-4D97-AF65-F5344CB8AC3E}">
        <p14:creationId xmlns:p14="http://schemas.microsoft.com/office/powerpoint/2010/main" val="682295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323AAE-41F2-4725-94B1-413CC5955CCC}"/>
              </a:ext>
            </a:extLst>
          </p:cNvPr>
          <p:cNvSpPr/>
          <p:nvPr/>
        </p:nvSpPr>
        <p:spPr>
          <a:xfrm>
            <a:off x="775504" y="1444236"/>
            <a:ext cx="10903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Бізнес-аналіз. Потрібно детально оцінити концепцію послуги та її маркетингову стратегію щодо відповідності цілям підприємства, планованих показників реалізації, витрат і прибутку.</a:t>
            </a:r>
          </a:p>
          <a:p>
            <a:endParaRPr lang="uk-UA" dirty="0"/>
          </a:p>
          <a:p>
            <a:r>
              <a:rPr lang="uk-UA" dirty="0"/>
              <a:t>Розробка послуги. Переконавшись у реальності концепції маркетингу і послуги, треба розробити прототип нової послуги. Даний етап характеризується активністю розробки організації та надання послуги</a:t>
            </a:r>
          </a:p>
          <a:p>
            <a:endParaRPr lang="uk-UA" dirty="0"/>
          </a:p>
          <a:p>
            <a:r>
              <a:rPr lang="uk-UA" dirty="0"/>
              <a:t>Тестування послуги. Доцільно провести тестування нової послуги, запропонувавши її на обмеженій частині ринку за контрольованих умов для перевірки стратегії маркетингу та послуги.</a:t>
            </a:r>
          </a:p>
          <a:p>
            <a:endParaRPr lang="uk-UA" dirty="0"/>
          </a:p>
          <a:p>
            <a:r>
              <a:rPr lang="uk-UA" dirty="0"/>
              <a:t>Комерціалізація. Послуга виводиться на ринок і реалізується на регіональному, національному або міжнародному рівні. Звичайно, вдосконалювати послугу необхідно і після її виходу на ринок. Відповідно теорії життєвого циклу послуги, як тільки припиняється робота над удосконаленням послуги, вона одразу втрачає конкурентоспроможність.</a:t>
            </a:r>
          </a:p>
        </p:txBody>
      </p:sp>
    </p:spTree>
    <p:extLst>
      <p:ext uri="{BB962C8B-B14F-4D97-AF65-F5344CB8AC3E}">
        <p14:creationId xmlns:p14="http://schemas.microsoft.com/office/powerpoint/2010/main" val="100006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1237DF2-A61C-41D8-A344-68859DFBBB87}"/>
              </a:ext>
            </a:extLst>
          </p:cNvPr>
          <p:cNvSpPr/>
          <p:nvPr/>
        </p:nvSpPr>
        <p:spPr>
          <a:xfrm>
            <a:off x="1948404" y="1708473"/>
            <a:ext cx="79710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Класифікація послуг</a:t>
            </a:r>
            <a:r>
              <a:rPr lang="uk-UA" dirty="0"/>
              <a:t> - це процес розподілу видів та різновидів послуг на окремі класи і категорії. Класифікація необхідна для того, щоб:</a:t>
            </a:r>
          </a:p>
          <a:p>
            <a:endParaRPr lang="uk-UA" dirty="0"/>
          </a:p>
          <a:p>
            <a:r>
              <a:rPr lang="en-US" dirty="0"/>
              <a:t>o </a:t>
            </a:r>
            <a:r>
              <a:rPr lang="uk-UA" dirty="0"/>
              <a:t>визначити найважливіші характеристики послуг, які відрізняють їх одну від одної і тому заслуговують спеціалізації;</a:t>
            </a:r>
          </a:p>
          <a:p>
            <a:r>
              <a:rPr lang="en-US" dirty="0"/>
              <a:t>o </a:t>
            </a:r>
            <a:r>
              <a:rPr lang="uk-UA" dirty="0"/>
              <a:t>розглянути, в якій мірі ці виділені характеристики властиві іншим класам;</a:t>
            </a:r>
          </a:p>
          <a:p>
            <a:r>
              <a:rPr lang="en-US" dirty="0"/>
              <a:t>o </a:t>
            </a:r>
            <a:r>
              <a:rPr lang="uk-UA" dirty="0"/>
              <a:t>поліпшити розуміння послуги, як економічної категорії.</a:t>
            </a:r>
          </a:p>
        </p:txBody>
      </p:sp>
    </p:spTree>
    <p:extLst>
      <p:ext uri="{BB962C8B-B14F-4D97-AF65-F5344CB8AC3E}">
        <p14:creationId xmlns:p14="http://schemas.microsoft.com/office/powerpoint/2010/main" val="2415740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26BBFCE-A22F-47FF-B7B5-4EDC1AB55B96}"/>
              </a:ext>
            </a:extLst>
          </p:cNvPr>
          <p:cNvSpPr/>
          <p:nvPr/>
        </p:nvSpPr>
        <p:spPr>
          <a:xfrm>
            <a:off x="1159397" y="1755962"/>
            <a:ext cx="98732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Кількісний зріст. При вдалому розвитку подій послуга продовжує розвиватися і нарощувати обсяги продажу і вступає в стадію - кількісного росту. У зв'язку з тенденціями зростання послуга вимагає особливої уваги усіх працівників сервісного підприємства, можливо навіть перебудови його структури, підвищення ефективності діяльності. Це стадія завойовування якого-небудь сегмента ринку, зміцнення своїх ринкових позицій, вироблення конкурентної стратегії, підвищення ролі маркетингу в управлінні послугами. На цій стадії існує висока імовірність виникнення кризи, причинами якої, можуть стати: залежність від ринкової кон'юнктури; невміння формувати потреби ринку, виходячи зі своїх можливостей; недостатні виробничі потужності.</a:t>
            </a:r>
          </a:p>
        </p:txBody>
      </p:sp>
    </p:spTree>
    <p:extLst>
      <p:ext uri="{BB962C8B-B14F-4D97-AF65-F5344CB8AC3E}">
        <p14:creationId xmlns:p14="http://schemas.microsoft.com/office/powerpoint/2010/main" val="38217463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9AFF148-099E-4F06-8236-99BCFE15D055}"/>
              </a:ext>
            </a:extLst>
          </p:cNvPr>
          <p:cNvSpPr/>
          <p:nvPr/>
        </p:nvSpPr>
        <p:spPr>
          <a:xfrm>
            <a:off x="1529787" y="1028343"/>
            <a:ext cx="91324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Стабільність. Після досягнення визначеної межі (наприклад, послуга вже затвердилася на ринку) цикл розвитку послуги переходить у стадію - стабільності - стійкого конкурентоспроможного стану. Після досягнення визначеної межі підприємство, як правило, приймає рішення про здійснення подальшого розвитку у вигляді освоєння нових ринків збуту, диференціації послуг, розробки нових видів послуг, впровадження нових технології й ін.</a:t>
            </a:r>
          </a:p>
          <a:p>
            <a:endParaRPr lang="uk-UA" dirty="0"/>
          </a:p>
          <a:p>
            <a:r>
              <a:rPr lang="uk-UA" dirty="0"/>
              <a:t>Спад. У процесі розвитку послуги нерідко втрачають колишній </a:t>
            </a:r>
            <a:r>
              <a:rPr lang="uk-UA" dirty="0" err="1"/>
              <a:t>динанізм</a:t>
            </a:r>
            <a:r>
              <a:rPr lang="uk-UA" dirty="0"/>
              <a:t> й переходять у стадію спаду розвитку. Це стан періоду занепаду, старіння послуги, коли найбільш значимі параметри життєдіяльності помітно погіршуються, а розвиток, що розуміється як подальше удосконалювання, втрачає зміст, заходить у тупик. На цій стадії підприємство переходить до розробки і впровадження нової послуги, а колишня припиняє існувати в первинному вигляді.</a:t>
            </a:r>
          </a:p>
          <a:p>
            <a:endParaRPr lang="uk-UA" dirty="0"/>
          </a:p>
          <a:p>
            <a:r>
              <a:rPr lang="uk-UA" dirty="0"/>
              <a:t>Життєві цикли послуг, як правило, не збігаються з економічними циклами, життєвими циклами технологій чи життєвим циклом самого підприємства, тому вимагають ретельних досліджень.</a:t>
            </a:r>
          </a:p>
        </p:txBody>
      </p:sp>
    </p:spTree>
    <p:extLst>
      <p:ext uri="{BB962C8B-B14F-4D97-AF65-F5344CB8AC3E}">
        <p14:creationId xmlns:p14="http://schemas.microsoft.com/office/powerpoint/2010/main" val="82972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72132-3476-478B-9BE2-2A7668B8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1"/>
            <a:ext cx="10895106" cy="780134"/>
          </a:xfrm>
        </p:spPr>
        <p:txBody>
          <a:bodyPr/>
          <a:lstStyle/>
          <a:p>
            <a:r>
              <a:rPr lang="uk-UA" dirty="0"/>
              <a:t>Питання для контролю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51F3C0-B28A-49FE-BF75-67DD0C57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309" y="5405378"/>
            <a:ext cx="9317620" cy="555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Дайте характеристику стадіям життєвому циклу послуги.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7813840-A79D-44EB-A525-48CFE475F41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9" y="1053296"/>
            <a:ext cx="9317620" cy="435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074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A5B05-AE6C-4573-B70F-F8839DCC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Теми доповідей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AABE34-0AAA-4C1B-905B-5193B15F4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458410"/>
            <a:ext cx="11274612" cy="46868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1. Стан, проблеми та перспективи розвитку сфери торгівлі в Україні та закордоном.</a:t>
            </a:r>
          </a:p>
          <a:p>
            <a:pPr marL="0" indent="0">
              <a:buNone/>
            </a:pPr>
            <a:r>
              <a:rPr lang="uk-UA" dirty="0"/>
              <a:t>2. Стан, проблеми та перспективи розвитку сфери побутового обслуговування в Україні та закордоном.</a:t>
            </a:r>
          </a:p>
          <a:p>
            <a:pPr marL="0" indent="0">
              <a:buNone/>
            </a:pPr>
            <a:r>
              <a:rPr lang="uk-UA" dirty="0"/>
              <a:t>3. Стан, проблеми та перспективи розвитку соціально-культурної сфери в Україні та закордоном.</a:t>
            </a:r>
          </a:p>
          <a:p>
            <a:pPr marL="0" indent="0">
              <a:buNone/>
            </a:pPr>
            <a:r>
              <a:rPr lang="uk-UA" dirty="0"/>
              <a:t>4. Стан, проблеми та перспективи розвитку житлово-комунального сектору в Україні та закордоном.</a:t>
            </a:r>
          </a:p>
          <a:p>
            <a:pPr marL="0" indent="0">
              <a:buNone/>
            </a:pPr>
            <a:r>
              <a:rPr lang="uk-UA" dirty="0"/>
              <a:t>5. Стан, проблеми та перспективи розвитку транспорту в Україні та закордоном.</a:t>
            </a:r>
          </a:p>
          <a:p>
            <a:pPr marL="0" indent="0">
              <a:buNone/>
            </a:pPr>
            <a:r>
              <a:rPr lang="uk-UA" dirty="0"/>
              <a:t>6. Стан, проблеми та перспективи розвитку зв’язку в Україні та закордоном.</a:t>
            </a:r>
          </a:p>
          <a:p>
            <a:pPr marL="0" indent="0">
              <a:buNone/>
            </a:pPr>
            <a:r>
              <a:rPr lang="uk-UA" dirty="0"/>
              <a:t>7. Стан, проблеми та перспективи розвитку консалтингу в Україні та закордоном.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012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DD7AD41-AE26-462B-B2C2-9B5273EDB94F}"/>
              </a:ext>
            </a:extLst>
          </p:cNvPr>
          <p:cNvSpPr/>
          <p:nvPr/>
        </p:nvSpPr>
        <p:spPr>
          <a:xfrm>
            <a:off x="1755493" y="2021385"/>
            <a:ext cx="86810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Кожний вид послуг можна розглядати окремо як специфічну сферу діяльності з лише їй властивими особливостями, а всю сферу послуг можна представити як сукупність цих видів діяльності. </a:t>
            </a:r>
          </a:p>
          <a:p>
            <a:r>
              <a:rPr lang="uk-UA" dirty="0"/>
              <a:t>Традиційно у світовій практиці до основного переліку послуг входять: транспорт, страхування, банківські та інші фінансові операції, будівництво та інжиніринг, зв'язок, інформаційно-обчислювальні послуги, операції з найму робочої сили, прокат фільмів і телепрограм, рекламу, бухгалтерську справу, освіту, консультування з питань управління, юридичні, технічні та інші професійні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10908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92CCBD-7E00-4E54-B234-7B8DAB41B1D6}"/>
              </a:ext>
            </a:extLst>
          </p:cNvPr>
          <p:cNvSpPr/>
          <p:nvPr/>
        </p:nvSpPr>
        <p:spPr>
          <a:xfrm>
            <a:off x="1113099" y="525870"/>
            <a:ext cx="99658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Ловелок</a:t>
            </a:r>
            <a:r>
              <a:rPr lang="ru-RU" dirty="0"/>
              <a:t>. Головне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- на кого (на </a:t>
            </a:r>
            <a:r>
              <a:rPr lang="ru-RU" dirty="0" err="1"/>
              <a:t>що</a:t>
            </a:r>
            <a:r>
              <a:rPr lang="ru-RU" dirty="0"/>
              <a:t>) </a:t>
            </a:r>
            <a:r>
              <a:rPr lang="ru-RU" dirty="0" err="1"/>
              <a:t>направлені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є вони </a:t>
            </a:r>
            <a:r>
              <a:rPr lang="ru-RU" dirty="0" err="1"/>
              <a:t>відчутними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D9E5E2-F3D4-4744-908C-D2F4F58678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72" y="1449200"/>
            <a:ext cx="10790855" cy="46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5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A2F33AD-76A2-4EC7-8F81-EF28F9C98C79}"/>
              </a:ext>
            </a:extLst>
          </p:cNvPr>
          <p:cNvSpPr/>
          <p:nvPr/>
        </p:nvSpPr>
        <p:spPr>
          <a:xfrm>
            <a:off x="1026289" y="791692"/>
            <a:ext cx="10139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Найважливішою</a:t>
            </a:r>
            <a:r>
              <a:rPr lang="ru-RU" dirty="0"/>
              <a:t> характеристикою </a:t>
            </a:r>
            <a:r>
              <a:rPr lang="ru-RU" dirty="0" err="1"/>
              <a:t>послуг</a:t>
            </a:r>
            <a:r>
              <a:rPr lang="ru-RU" dirty="0"/>
              <a:t>, як </a:t>
            </a:r>
            <a:r>
              <a:rPr lang="ru-RU" dirty="0" err="1"/>
              <a:t>зазначалося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невідчутність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нематеріальний</a:t>
            </a:r>
            <a:r>
              <a:rPr lang="ru-RU" dirty="0"/>
              <a:t> характер.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невідчутності</a:t>
            </a:r>
            <a:r>
              <a:rPr lang="ru-RU" dirty="0"/>
              <a:t> наведено у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99A5BF-547F-42F8-B085-FB9DC15AF11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10" y="1788616"/>
            <a:ext cx="10836579" cy="35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4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96A1443-B668-4DBD-B6BA-5DEE0E33D6A3}"/>
              </a:ext>
            </a:extLst>
          </p:cNvPr>
          <p:cNvSpPr/>
          <p:nvPr/>
        </p:nvSpPr>
        <p:spPr>
          <a:xfrm>
            <a:off x="1280932" y="1582340"/>
            <a:ext cx="96301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Узагальнюючи існуючі дослідження, послуги можна класифікувати за такими найпоширенішими критеріями:</a:t>
            </a:r>
          </a:p>
          <a:p>
            <a:endParaRPr lang="uk-UA" dirty="0"/>
          </a:p>
          <a:p>
            <a:r>
              <a:rPr lang="uk-UA" b="1" dirty="0"/>
              <a:t>1) специфіка поняття "послуга":</a:t>
            </a:r>
          </a:p>
          <a:p>
            <a:r>
              <a:rPr lang="uk-UA" dirty="0"/>
              <a:t>- товар як об'єкт комерційної діяльності (платні послуги);</a:t>
            </a:r>
          </a:p>
          <a:p>
            <a:r>
              <a:rPr lang="uk-UA" dirty="0"/>
              <a:t>- дія, спрямована на те, щоб принести користь споживачу (безоплатні послуги);</a:t>
            </a:r>
          </a:p>
          <a:p>
            <a:endParaRPr lang="uk-UA" dirty="0"/>
          </a:p>
          <a:p>
            <a:r>
              <a:rPr lang="uk-UA" b="1" dirty="0"/>
              <a:t>2) склад послуги:</a:t>
            </a:r>
          </a:p>
          <a:p>
            <a:r>
              <a:rPr lang="uk-UA" dirty="0"/>
              <a:t>- прості (одиничні) послуги, цінність яких формується в результаті однорідного виду діяльності (транспортні, освітні, ветеринарні послуги);</a:t>
            </a:r>
          </a:p>
          <a:p>
            <a:r>
              <a:rPr lang="uk-UA" dirty="0"/>
              <a:t>- складні послуги, що складаються із комплексу одиничних послуг, утворюючи додаткову цінність для споживача (туристичні послуги включають транспортні, готельні, екскурсійні, послуги громадського харчування тощо);</a:t>
            </a:r>
          </a:p>
        </p:txBody>
      </p:sp>
    </p:spTree>
    <p:extLst>
      <p:ext uri="{BB962C8B-B14F-4D97-AF65-F5344CB8AC3E}">
        <p14:creationId xmlns:p14="http://schemas.microsoft.com/office/powerpoint/2010/main" val="356824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69AF659-5B9E-4F6E-AF22-663909B3E783}"/>
              </a:ext>
            </a:extLst>
          </p:cNvPr>
          <p:cNvSpPr/>
          <p:nvPr/>
        </p:nvSpPr>
        <p:spPr>
          <a:xfrm>
            <a:off x="1250066" y="1685322"/>
            <a:ext cx="95606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3) місце послуги у суспільному виробництві:</a:t>
            </a:r>
          </a:p>
          <a:p>
            <a:r>
              <a:rPr lang="uk-UA" dirty="0"/>
              <a:t>- послуги, скеровані на виробниче споживання (транспортне перевезення вантажів, інжиніринг та ін.);</a:t>
            </a:r>
          </a:p>
          <a:p>
            <a:r>
              <a:rPr lang="uk-UA" dirty="0"/>
              <a:t>- послуги, скеровані на особисте споживання (туризм, готельний сервіс та ін.);</a:t>
            </a:r>
          </a:p>
          <a:p>
            <a:endParaRPr lang="uk-UA" dirty="0"/>
          </a:p>
          <a:p>
            <a:r>
              <a:rPr lang="uk-UA" b="1" dirty="0"/>
              <a:t>4) роль у суспільстві та в інфраструктурі економіки:</a:t>
            </a:r>
          </a:p>
          <a:p>
            <a:r>
              <a:rPr lang="uk-UA" dirty="0"/>
              <a:t>- послуги, які задовольняють споживчі потреби населення (побутові послуги, послуги охорони здоров'я та ін.);</a:t>
            </a:r>
          </a:p>
          <a:p>
            <a:r>
              <a:rPr lang="uk-UA" dirty="0"/>
              <a:t>- послуги, які мають інфраструктурний характер (фінансові, торгово-посередницькі послуги, франчайзинг та ін.);</a:t>
            </a:r>
          </a:p>
        </p:txBody>
      </p:sp>
    </p:spTree>
    <p:extLst>
      <p:ext uri="{BB962C8B-B14F-4D97-AF65-F5344CB8AC3E}">
        <p14:creationId xmlns:p14="http://schemas.microsoft.com/office/powerpoint/2010/main" val="351169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8C7DB0-5616-4748-B858-CD8D8E410665}"/>
              </a:ext>
            </a:extLst>
          </p:cNvPr>
          <p:cNvSpPr/>
          <p:nvPr/>
        </p:nvSpPr>
        <p:spPr>
          <a:xfrm>
            <a:off x="1377387" y="1443841"/>
            <a:ext cx="887778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5) масовість клієнтури:</a:t>
            </a:r>
          </a:p>
          <a:p>
            <a:r>
              <a:rPr lang="uk-UA" dirty="0"/>
              <a:t>- індивідуальні послуги (індивідуальне пошиття взуття, одягу та ін.);</a:t>
            </a:r>
          </a:p>
          <a:p>
            <a:r>
              <a:rPr lang="uk-UA" dirty="0"/>
              <a:t>- групові (послуги надаються одночасно певній групі споживачів, поєднаних випадковим чином - інформаційно-консультативні послуги);</a:t>
            </a:r>
          </a:p>
          <a:p>
            <a:r>
              <a:rPr lang="uk-UA" dirty="0"/>
              <a:t>- масові послуги (послуги громадського харчування, зв'язку та ін.);</a:t>
            </a:r>
          </a:p>
          <a:p>
            <a:endParaRPr lang="uk-UA" dirty="0"/>
          </a:p>
          <a:p>
            <a:r>
              <a:rPr lang="uk-UA" b="1" dirty="0"/>
              <a:t>6) матеріаломісткість послуг:</a:t>
            </a:r>
          </a:p>
          <a:p>
            <a:r>
              <a:rPr lang="uk-UA" dirty="0"/>
              <a:t>- матеріальні послуги, які здебільшого мають речовинний характер (інженерно-технічні, житлово-комунальні та ін.);</a:t>
            </a:r>
          </a:p>
          <a:p>
            <a:r>
              <a:rPr lang="uk-UA" dirty="0"/>
              <a:t>- нематеріальні послуги, які характеризуються виконанням інтелектуальних дій (інформаційно-консультаційні послуги, послуги освіти);</a:t>
            </a:r>
          </a:p>
        </p:txBody>
      </p:sp>
    </p:spTree>
    <p:extLst>
      <p:ext uri="{BB962C8B-B14F-4D97-AF65-F5344CB8AC3E}">
        <p14:creationId xmlns:p14="http://schemas.microsoft.com/office/powerpoint/2010/main" val="57000364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RightStep">
      <a:dk1>
        <a:srgbClr val="000000"/>
      </a:dk1>
      <a:lt1>
        <a:srgbClr val="FFFFFF"/>
      </a:lt1>
      <a:dk2>
        <a:srgbClr val="1D2734"/>
      </a:dk2>
      <a:lt2>
        <a:srgbClr val="E8E3E2"/>
      </a:lt2>
      <a:accent1>
        <a:srgbClr val="4CAFC0"/>
      </a:accent1>
      <a:accent2>
        <a:srgbClr val="3B6EB1"/>
      </a:accent2>
      <a:accent3>
        <a:srgbClr val="4D4FC3"/>
      </a:accent3>
      <a:accent4>
        <a:srgbClr val="6A3BB1"/>
      </a:accent4>
      <a:accent5>
        <a:srgbClr val="AE4DC3"/>
      </a:accent5>
      <a:accent6>
        <a:srgbClr val="B13B96"/>
      </a:accent6>
      <a:hlink>
        <a:srgbClr val="BF523F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3152</Words>
  <Application>Microsoft Office PowerPoint</Application>
  <PresentationFormat>Широкоэкранный</PresentationFormat>
  <Paragraphs>188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Avenir Next LT Pro</vt:lpstr>
      <vt:lpstr>AvenirNext LT Pro Medium</vt:lpstr>
      <vt:lpstr>Sabon Next LT</vt:lpstr>
      <vt:lpstr>Times New Roman</vt:lpstr>
      <vt:lpstr>DappledVTI</vt:lpstr>
      <vt:lpstr>Класифікація і загальна характеристика послуг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Питання для контролю</vt:lpstr>
      <vt:lpstr>Теми доповідей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Класифікація і загальна характеристика послуг</dc:title>
  <dc:creator>Катерина Бужимська</dc:creator>
  <cp:lastModifiedBy>Катерина Бужимська</cp:lastModifiedBy>
  <cp:revision>17</cp:revision>
  <dcterms:created xsi:type="dcterms:W3CDTF">2021-09-08T07:57:07Z</dcterms:created>
  <dcterms:modified xsi:type="dcterms:W3CDTF">2021-09-08T10:58:41Z</dcterms:modified>
</cp:coreProperties>
</file>