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9" r:id="rId4"/>
    <p:sldId id="280" r:id="rId5"/>
    <p:sldId id="281" r:id="rId6"/>
    <p:sldId id="259" r:id="rId7"/>
    <p:sldId id="282" r:id="rId8"/>
    <p:sldId id="261" r:id="rId9"/>
    <p:sldId id="266" r:id="rId10"/>
    <p:sldId id="267" r:id="rId11"/>
    <p:sldId id="268" r:id="rId12"/>
    <p:sldId id="283" r:id="rId13"/>
    <p:sldId id="269" r:id="rId14"/>
    <p:sldId id="270" r:id="rId15"/>
    <p:sldId id="284" r:id="rId16"/>
    <p:sldId id="271" r:id="rId17"/>
    <p:sldId id="272" r:id="rId18"/>
    <p:sldId id="273" r:id="rId19"/>
    <p:sldId id="285" r:id="rId20"/>
    <p:sldId id="274" r:id="rId21"/>
    <p:sldId id="275" r:id="rId22"/>
    <p:sldId id="286" r:id="rId23"/>
    <p:sldId id="276" r:id="rId24"/>
    <p:sldId id="277" r:id="rId25"/>
    <p:sldId id="265" r:id="rId26"/>
    <p:sldId id="260" r:id="rId27"/>
    <p:sldId id="258" r:id="rId28"/>
    <p:sldId id="262" r:id="rId29"/>
    <p:sldId id="263" r:id="rId30"/>
    <p:sldId id="264" r:id="rId31"/>
    <p:sldId id="27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k.wikipedia.org/wiki/%D0%A7%D0%B0%D1%81%D1%82%D0%BE%D1%82%D0%B0_%D0%B7%D0%BC%D1%96%D0%BD%D0%BD%D0%BE%D0%B3%D0%BE_%D1%81%D1%82%D1%80%D1%83%D0%BC%D1%83" TargetMode="External"/><Relationship Id="rId4" Type="http://schemas.openxmlformats.org/officeDocument/2006/relationships/hyperlink" Target="https://uk.wikipedia.org/wiki/%D0%97%D0%BC%D1%96%D0%BD%D0%BD%D0%B8%D0%B9_%D1%81%D1%82%D1%80%D1%83%D0%BC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s.physio-pedia.com/uk/skin-anatomy-physiology-and-healing-process-uk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koko-ua.com/ua/fiziologiya-i-funkczii-kozhi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m/search?q=%D0%95%D0%BF%D1%96%D0%B4%D0%B5%D1%80%D0%BC%D1%96%D1%81&amp;oq=&amp;gs_lcrp=EgZjaHJvbWUqCQgEEEUYOxjCAzIJCAAQRRg7GMIDMgkIARBFGDsYwgMyCQgCEEUYOxjCAzIJCAMQRRg7GMIDMgkIBBBFGDsYwgMyCQgFEEUYOxjCAzIJCAYQRRg7GMIDMgkIBxBFGDsYwgPSAQk0MDA2ajBqMTWoAgiwAgHxBRshGxdjCdNf&amp;sourceid=chrome&amp;ie=UTF-8&amp;mstk=AUtExfBzhqLVXYljjO-kTxa2XvhXB7ramMjwlT0K2I8ybtYe0qbQ39TCjohtV2X_vG0npAjZORXuO-h6t3OlrvD7uglroCgfgJqa4cFKgKxTurrskkcdIn_4oMG60i22urCnI3Nch1jwqguX1R1wiJ9k_vkDbucmvlREu7B9tYLLwGXjLBw&amp;csui=3&amp;ved=2ahUKEwjv-MiuyMSSAxUYAxAIHe5oO9oQgK4QegQIAxAB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m/search?q=%D0%94%D0%B5%D1%80%D0%BC%D0%B0&amp;oq=&amp;gs_lcrp=EgZjaHJvbWUqCQgEEEUYOxjCAzIJCAAQRRg7GMIDMgkIARBFGDsYwgMyCQgCEEUYOxjCAzIJCAMQRRg7GMIDMgkIBBBFGDsYwgMyCQgFEEUYOxjCAzIJCAYQRRg7GMIDMgkIBxBFGDsYwgPSAQk0MDA2ajBqMTWoAgiwAgHxBRshGxdjCdNf&amp;sourceid=chrome&amp;ie=UTF-8&amp;mstk=AUtExfBzhqLVXYljjO-kTxa2XvhXB7ramMjwlT0K2I8ybtYe0qbQ39TCjohtV2X_vG0npAjZORXuO-h6t3OlrvD7uglroCgfgJqa4cFKgKxTurrskkcdIn_4oMG60i22urCnI3Nch1jwqguX1R1wiJ9k_vkDbucmvlREu7B9tYLLwGXjLBw&amp;csui=3&amp;ved=2ahUKEwjv-MiuyMSSAxUYAxAIHe5oO9oQgK4QegQIAxAD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m/search?q=%D0%93%D1%96%D0%BF%D0%BE%D0%B4%D0%B5%D1%80%D0%BC%D0%B0+%28%D0%BF%D1%96%D0%B4%D1%88%D0%BA%D1%96%D1%80%D0%BD%D0%B0+%D0%B6%D0%B8%D1%80%D0%BE%D0%B2%D0%B0+%D0%BA%D0%BB%D1%96%D1%82%D0%BA%D0%BE%D0%B2%D0%B8%D0%BD%D0%B0%29&amp;oq=&amp;gs_lcrp=EgZjaHJvbWUqCQgEEEUYOxjCAzIJCAAQRRg7GMIDMgkIARBFGDsYwgMyCQgCEEUYOxjCAzIJCAMQRRg7GMIDMgkIBBBFGDsYwgMyCQgFEEUYOxjCAzIJCAYQRRg7GMIDMgkIBxBFGDsYwgPSAQk0MDA2ajBqMTWoAgiwAgHxBRshGxdjCdNf&amp;sourceid=chrome&amp;ie=UTF-8&amp;mstk=AUtExfBzhqLVXYljjO-kTxa2XvhXB7ramMjwlT0K2I8ybtYe0qbQ39TCjohtV2X_vG0npAjZORXuO-h6t3OlrvD7uglroCgfgJqa4cFKgKxTurrskkcdIn_4oMG60i22urCnI3Nch1jwqguX1R1wiJ9k_vkDbucmvlREu7B9tYLLwGXjLBw&amp;csui=3&amp;ved=2ahUKEwjv-MiuyMSSAxUYAxAIHe5oO9oQgK4QegQIAxA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ers.physio-pedia.com/learn/skin-anatomy-physiology-and-healing-promopage/?utm_source=physiopedia&amp;utm_medium=related_courses_normal_vertical&amp;utm_campaign=ongoing_internal" TargetMode="External"/><Relationship Id="rId2" Type="http://schemas.openxmlformats.org/officeDocument/2006/relationships/hyperlink" Target="https://langs.physio-pedia.com/uk/skin-anatomy-physiology-and-healing-process-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hysio-pedia.com/Ski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2641" y="2681625"/>
            <a:ext cx="7766936" cy="1646302"/>
          </a:xfrm>
        </p:spPr>
        <p:txBody>
          <a:bodyPr/>
          <a:lstStyle/>
          <a:p>
            <a:r>
              <a:rPr lang="uk-UA" dirty="0" smtClean="0"/>
              <a:t>Апаратна косметологія та фізіотерапія 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7016349" y="4327927"/>
            <a:ext cx="1873228" cy="1096899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Вступ 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61" y="4050833"/>
            <a:ext cx="4417148" cy="2329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709" y="-48915"/>
            <a:ext cx="4885315" cy="27869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2122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90" y="626340"/>
            <a:ext cx="8444345" cy="53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28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93" y="777729"/>
            <a:ext cx="8542133" cy="508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6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6" y="634855"/>
            <a:ext cx="9915525" cy="5495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2545" y="6077527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Згенеровано ШІ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9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81" y="502371"/>
            <a:ext cx="8579866" cy="2933557"/>
          </a:xfrm>
          <a:prstGeom prst="rect">
            <a:avLst/>
          </a:prstGeom>
        </p:spPr>
      </p:pic>
      <p:pic>
        <p:nvPicPr>
          <p:cNvPr id="6146" name="Picture 2" descr="Лекция: Электрохирургия Оборудование и безопасность — Calcaneus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3"/>
          <a:stretch/>
        </p:blipFill>
        <p:spPr bwMode="auto">
          <a:xfrm>
            <a:off x="6492735" y="3722254"/>
            <a:ext cx="4714587" cy="27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648855" y="4122386"/>
            <a:ext cx="53917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 err="1">
                <a:solidFill>
                  <a:srgbClr val="202122"/>
                </a:solidFill>
                <a:latin typeface="Arial" panose="020B0604020202020204" pitchFamily="34" charset="0"/>
              </a:rPr>
              <a:t>Електрохірургічні</a:t>
            </a:r>
            <a:r>
              <a:rPr lang="uk-UA" sz="1200" dirty="0">
                <a:solidFill>
                  <a:srgbClr val="202122"/>
                </a:solidFill>
                <a:latin typeface="Arial" panose="020B0604020202020204" pitchFamily="34" charset="0"/>
              </a:rPr>
              <a:t> високочастотні апарати формують вихідний сигнал у вигляді напруги високої частоти. В електрохірургії використовується </a:t>
            </a:r>
            <a:r>
              <a:rPr lang="uk-UA" sz="1200" dirty="0">
                <a:solidFill>
                  <a:srgbClr val="3366CC"/>
                </a:solidFill>
                <a:latin typeface="Arial" panose="020B0604020202020204" pitchFamily="34" charset="0"/>
                <a:hlinkClick r:id="rId4" tooltip="Змінний струм"/>
              </a:rPr>
              <a:t>змінний струм</a:t>
            </a:r>
            <a:r>
              <a:rPr lang="uk-UA" sz="1200" dirty="0">
                <a:solidFill>
                  <a:srgbClr val="202122"/>
                </a:solidFill>
                <a:latin typeface="Arial" panose="020B0604020202020204" pitchFamily="34" charset="0"/>
              </a:rPr>
              <a:t> з </a:t>
            </a:r>
            <a:r>
              <a:rPr lang="uk-UA" sz="1200" dirty="0">
                <a:solidFill>
                  <a:srgbClr val="3366CC"/>
                </a:solidFill>
                <a:latin typeface="Arial" panose="020B0604020202020204" pitchFamily="34" charset="0"/>
                <a:hlinkClick r:id="rId5" tooltip="Частота змінного струму"/>
              </a:rPr>
              <a:t>частотою</a:t>
            </a:r>
            <a:r>
              <a:rPr lang="uk-UA" sz="1200" dirty="0">
                <a:solidFill>
                  <a:srgbClr val="202122"/>
                </a:solidFill>
                <a:latin typeface="Arial" panose="020B0604020202020204" pitchFamily="34" charset="0"/>
              </a:rPr>
              <a:t> в діапазоні від 200 </a:t>
            </a:r>
            <a:r>
              <a:rPr lang="uk-UA" sz="1200" dirty="0" err="1">
                <a:solidFill>
                  <a:srgbClr val="202122"/>
                </a:solidFill>
                <a:latin typeface="Arial" panose="020B0604020202020204" pitchFamily="34" charset="0"/>
              </a:rPr>
              <a:t>кГц</a:t>
            </a:r>
            <a:r>
              <a:rPr lang="uk-UA" sz="1200" dirty="0">
                <a:solidFill>
                  <a:srgbClr val="202122"/>
                </a:solidFill>
                <a:latin typeface="Arial" panose="020B0604020202020204" pitchFamily="34" charset="0"/>
              </a:rPr>
              <a:t> до 3.3 МГц. Мінімальна робоча частота зазвичай перевищує 200 </a:t>
            </a:r>
            <a:r>
              <a:rPr lang="uk-UA" sz="1200" dirty="0" err="1">
                <a:solidFill>
                  <a:srgbClr val="202122"/>
                </a:solidFill>
                <a:latin typeface="Arial" panose="020B0604020202020204" pitchFamily="34" charset="0"/>
              </a:rPr>
              <a:t>кГц</a:t>
            </a:r>
            <a:r>
              <a:rPr lang="uk-UA" sz="1200" dirty="0">
                <a:solidFill>
                  <a:srgbClr val="202122"/>
                </a:solidFill>
                <a:latin typeface="Arial" panose="020B0604020202020204" pitchFamily="34" charset="0"/>
              </a:rPr>
              <a:t>. Нижче цієї частоти починають проявлятися викликані небажані скорочення м'язів і больові відчуття. На частотах більше 3.3 МГц виникають серйозні технічні труднощі</a:t>
            </a:r>
            <a:r>
              <a:rPr lang="uk-UA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uk-UA" sz="12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uk-UA" sz="1200" dirty="0" err="1">
                <a:solidFill>
                  <a:srgbClr val="202122"/>
                </a:solidFill>
                <a:latin typeface="Arial" panose="020B0604020202020204" pitchFamily="34" charset="0"/>
              </a:rPr>
              <a:t>Електрохірургічний</a:t>
            </a:r>
            <a:r>
              <a:rPr lang="uk-UA" sz="1200" dirty="0">
                <a:solidFill>
                  <a:srgbClr val="202122"/>
                </a:solidFill>
                <a:latin typeface="Arial" panose="020B0604020202020204" pitchFamily="34" charset="0"/>
              </a:rPr>
              <a:t> ефект різання і коагуляції заснований на забезпеченні достатньо високого ступеня нагріву біологічних тканин вузьким потоком ВЧ-струму в місці дотику активного електроду або між кінцями біполярного пінцета</a:t>
            </a:r>
            <a:r>
              <a:rPr lang="uk-UA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uk-UA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4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0" y="734723"/>
            <a:ext cx="8388346" cy="473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71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09" y="594014"/>
            <a:ext cx="97536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93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Частина 2: Безпека та дозиметрія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22" y="1428750"/>
            <a:ext cx="8162851" cy="43070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6322" y="5957454"/>
            <a:ext cx="10672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!!! Питання некрозу додатково розглянути в </a:t>
            </a:r>
            <a:r>
              <a:rPr lang="en-AU" dirty="0">
                <a:hlinkClick r:id="rId3"/>
              </a:rPr>
              <a:t>https://langs.physio-pedia.com/uk/skin-anatomy-physiology-and-healing-process-uk/</a:t>
            </a:r>
            <a:endParaRPr lang="ru-RU" dirty="0"/>
          </a:p>
          <a:p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5780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44" y="555047"/>
            <a:ext cx="7713681" cy="45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51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96" y="665451"/>
            <a:ext cx="8237977" cy="447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10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27" y="538899"/>
            <a:ext cx="9753600" cy="5324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2545" y="6077527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Згенеровано ШІ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0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1. Вступ до дисципліни: інженерний підхід</a:t>
            </a:r>
            <a:endParaRPr lang="uk-UA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uk-UA" altLang="uk-UA" sz="1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вивчення для БМІ</a:t>
            </a:r>
          </a:p>
          <a:p>
            <a:pPr lvl="0"/>
            <a:r>
              <a:rPr lang="uk-UA" alt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 вивчає цю дисципліну не для того, щоб «робити процедури», а для того, щоб розуміти принципи роботи медичної техніки.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лікаря це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«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діагноз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протокол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лікування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Для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інженера це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взаємодія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фізичного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фактора з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біологічною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тканиною».</a:t>
            </a:r>
            <a:endParaRPr lang="uk-UA" alt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uk-UA" altLang="uk-UA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uk-UA" altLang="uk-U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цілі:</a:t>
            </a:r>
          </a:p>
          <a:p>
            <a:pPr lvl="0"/>
            <a:r>
              <a:rPr lang="uk-UA" alt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Розуміння біофізики взаємодії: Як лазерне випромінювання поглинається хромофорами? Як змінюється імпеданс тканин при проходженні струму? Які резонансні частоти мають клітинні мембрани?</a:t>
            </a:r>
          </a:p>
          <a:p>
            <a:pPr lvl="0"/>
            <a:r>
              <a:rPr lang="uk-UA" alt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Безпека та дозиметрія: Розрахунок щільності енергії та потужності, щоб досягти терапевтичного ефекту без некрозу тканин.</a:t>
            </a:r>
          </a:p>
          <a:p>
            <a:pPr lvl="0"/>
            <a:r>
              <a:rPr lang="uk-UA" alt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Розробка та обслуговування: Розуміння того, які параметри апарату є критичними, як їх калібрувати та які датчики зворотного зв'язку необхідні.</a:t>
            </a:r>
          </a:p>
          <a:p>
            <a:pPr lvl="0"/>
            <a:endParaRPr lang="uk-UA" altLang="uk-UA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801" y="240145"/>
            <a:ext cx="2938813" cy="2456008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834577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Частина 3: Розробка та обслуговування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18" y="1517216"/>
            <a:ext cx="8177699" cy="415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9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95" y="915266"/>
            <a:ext cx="8058048" cy="269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30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44" y="471198"/>
            <a:ext cx="10058401" cy="5490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2545" y="6077527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Згенеровано ШІ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8345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25" y="578428"/>
            <a:ext cx="8340724" cy="434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50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57" y="425305"/>
            <a:ext cx="7329850" cy="55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2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all" dirty="0"/>
              <a:t>Переваги апаратної косметології﻿</a:t>
            </a:r>
            <a:br>
              <a:rPr lang="uk-UA" b="1" cap="all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uk-UA" dirty="0" smtClean="0">
                <a:solidFill>
                  <a:schemeClr val="tx1"/>
                </a:solidFill>
              </a:rPr>
              <a:t>Процедури </a:t>
            </a:r>
            <a:r>
              <a:rPr lang="uk-UA" dirty="0">
                <a:solidFill>
                  <a:schemeClr val="tx1"/>
                </a:solidFill>
              </a:rPr>
              <a:t>апаратної косметології мають на увазі використання спеціальних апаратів (приладів) в поєднанні з різними косметичними засобами (препаратами). </a:t>
            </a:r>
            <a:endParaRPr lang="uk-UA" dirty="0" smtClean="0">
              <a:solidFill>
                <a:schemeClr val="tx1"/>
              </a:solidFill>
            </a:endParaRPr>
          </a:p>
          <a:p>
            <a:pPr fontAlgn="base"/>
            <a:r>
              <a:rPr lang="uk-UA" dirty="0" smtClean="0">
                <a:solidFill>
                  <a:schemeClr val="tx1"/>
                </a:solidFill>
              </a:rPr>
              <a:t>Комплексне </a:t>
            </a:r>
            <a:r>
              <a:rPr lang="uk-UA" dirty="0">
                <a:solidFill>
                  <a:schemeClr val="tx1"/>
                </a:solidFill>
              </a:rPr>
              <a:t>використання дає явну перевагу перед іншими видами процедур. Використання спеціальних приладів посилює дію косметичних засобів («доставляючи» їх в глибокі шари епідермісу), дозволяючи домагатися високих результатів, причому в короткі терміни.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30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 Будова шкіри: </a:t>
            </a:r>
            <a:r>
              <a:rPr lang="uk-UA" dirty="0" err="1" smtClean="0"/>
              <a:t>Біоматеріал</a:t>
            </a:r>
            <a:r>
              <a:rPr lang="uk-UA" dirty="0" smtClean="0"/>
              <a:t> та об'єкт впливу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7334" y="2160589"/>
            <a:ext cx="4458084" cy="3880773"/>
          </a:xfrm>
        </p:spPr>
        <p:txBody>
          <a:bodyPr/>
          <a:lstStyle/>
          <a:p>
            <a:r>
              <a:rPr lang="uk-UA" dirty="0" smtClean="0"/>
              <a:t>Для інженера шкіра — це не просто орган, це багатошарове середовище з різними оптичними, електричними та механічними властивостями.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523" y="1522702"/>
            <a:ext cx="6073285" cy="3455699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768637" y="5208590"/>
            <a:ext cx="5662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3"/>
              </a:rPr>
              <a:t>https://</a:t>
            </a:r>
            <a:r>
              <a:rPr lang="uk-UA" dirty="0" smtClean="0">
                <a:hlinkClick r:id="rId3"/>
              </a:rPr>
              <a:t>koko-ua.com/ua/fiziologiya-i-funkczii-kozhi</a:t>
            </a: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21001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85" y="672089"/>
            <a:ext cx="5021695" cy="52156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580" y="2095357"/>
            <a:ext cx="6073285" cy="3455699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6096000" y="52006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solidFill>
                  <a:srgbClr val="0A0A0A"/>
                </a:solidFill>
                <a:latin typeface="Google Sans"/>
                <a:hlinkClick r:id="rId4"/>
              </a:rPr>
              <a:t>Епідерміс</a:t>
            </a:r>
            <a:r>
              <a:rPr lang="uk-UA" dirty="0">
                <a:solidFill>
                  <a:srgbClr val="0A0A0A"/>
                </a:solidFill>
                <a:latin typeface="Google Sans"/>
              </a:rPr>
              <a:t>: Зовнішній шар, що виконує захисну функцію. Він оновлюється кожні 28-30 днів і містить </a:t>
            </a:r>
            <a:r>
              <a:rPr lang="uk-UA" dirty="0" err="1">
                <a:solidFill>
                  <a:srgbClr val="0A0A0A"/>
                </a:solidFill>
                <a:latin typeface="Google Sans"/>
              </a:rPr>
              <a:t>меланоцити</a:t>
            </a:r>
            <a:r>
              <a:rPr lang="uk-UA" dirty="0">
                <a:solidFill>
                  <a:srgbClr val="0A0A0A"/>
                </a:solidFill>
                <a:latin typeface="Google Sans"/>
              </a:rPr>
              <a:t>, що захищають від УФ-випромінювання</a:t>
            </a:r>
            <a:r>
              <a:rPr lang="uk-UA" dirty="0" smtClean="0">
                <a:solidFill>
                  <a:srgbClr val="0A0A0A"/>
                </a:solidFill>
                <a:latin typeface="Google Sans"/>
              </a:rPr>
              <a:t>.</a:t>
            </a:r>
            <a:endParaRPr lang="uk-UA" dirty="0">
              <a:solidFill>
                <a:srgbClr val="0A0A0A"/>
              </a:solidFill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867526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43" y="326591"/>
            <a:ext cx="4973338" cy="59541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762" y="2244031"/>
            <a:ext cx="6073285" cy="3455699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5985163" y="53854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rgbClr val="0A0A0A"/>
                </a:solidFill>
                <a:latin typeface="Google Sans"/>
                <a:hlinkClick r:id="rId4"/>
              </a:rPr>
              <a:t>Дерма</a:t>
            </a:r>
            <a:r>
              <a:rPr lang="uk-UA" dirty="0">
                <a:solidFill>
                  <a:srgbClr val="0A0A0A"/>
                </a:solidFill>
                <a:latin typeface="Google Sans"/>
              </a:rPr>
              <a:t>: Середній шар, що містить колагенові та еластинові волокна, які забезпечують пружність та міцність. Також тут знаходяться кровоносні судини, нервові закінчення, волосяні фолікули, сальні та потові залози</a:t>
            </a:r>
            <a:r>
              <a:rPr lang="uk-UA" dirty="0" smtClean="0">
                <a:solidFill>
                  <a:srgbClr val="0A0A0A"/>
                </a:solidFill>
                <a:latin typeface="Google Sans"/>
              </a:rPr>
              <a:t>.</a:t>
            </a:r>
            <a:endParaRPr lang="uk-UA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4273072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11" y="903937"/>
            <a:ext cx="5140687" cy="49518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26" y="2123065"/>
            <a:ext cx="6073285" cy="3455699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6096000" y="79715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rgbClr val="0A0A0A"/>
                </a:solidFill>
                <a:latin typeface="Google Sans"/>
                <a:hlinkClick r:id="rId4"/>
              </a:rPr>
              <a:t>Гіподерма </a:t>
            </a:r>
            <a:r>
              <a:rPr lang="uk-UA" b="1" dirty="0">
                <a:solidFill>
                  <a:srgbClr val="0A0A0A"/>
                </a:solidFill>
                <a:latin typeface="Google Sans"/>
                <a:hlinkClick r:id="rId4"/>
              </a:rPr>
              <a:t>(підшкірна жирова клітковина)</a:t>
            </a:r>
            <a:r>
              <a:rPr lang="uk-UA" dirty="0">
                <a:solidFill>
                  <a:srgbClr val="0A0A0A"/>
                </a:solidFill>
                <a:latin typeface="Google Sans"/>
              </a:rPr>
              <a:t>: Внутрішній шар, що відповідає за термоізоляцію, енергетичний резерв та амортизацію. </a:t>
            </a:r>
            <a:endParaRPr lang="uk-UA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74294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Догляд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uk-UA" dirty="0" smtClean="0"/>
              <a:t>обличчям і тілом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3443" y="1781898"/>
            <a:ext cx="8596668" cy="42217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Сьогодні програми по догляду за тілом та обличчям неможливо уявити без використання спеціалізованих косметологічних апаратів. Область їх застосування дуже широка: починаючи від чищення особи і закінчуючи корекцією фігури. Ефект від процедур видно після першого сеансу (шкіра сяє здоров’ям, має свіжий вигляд), ніж хороша апаратна косметологія. За допомогою апаратної косметології проводяться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пілінги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ліфтинги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масажі,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лімфодренажі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також за допомогою косметичного лазера: епіляція, корекція естетичних недоліків. В ході процедур поліпшується циркуляція крові, стимулюються регенераційні процеси, активізуються процеси обміну в клітинах шкіри, все це дозволяє оздоровити і омолодити шкіру обличчя і тіла. Залежно від необхідності застосовують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мікрострумову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терапію, магнітотерапію, лазерну або ультразвукову терапію.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61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621226"/>
              </p:ext>
            </p:extLst>
          </p:nvPr>
        </p:nvGraphicFramePr>
        <p:xfrm>
          <a:off x="899536" y="1930400"/>
          <a:ext cx="8596312" cy="3779520"/>
        </p:xfrm>
        <a:graphic>
          <a:graphicData uri="http://schemas.openxmlformats.org/drawingml/2006/table">
            <a:tbl>
              <a:tblPr/>
              <a:tblGrid>
                <a:gridCol w="2149078">
                  <a:extLst>
                    <a:ext uri="{9D8B030D-6E8A-4147-A177-3AD203B41FA5}">
                      <a16:colId xmlns:a16="http://schemas.microsoft.com/office/drawing/2014/main" val="4075838294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1055878700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3571081941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42649146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uk-UA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Шар шкіри</a:t>
                      </a:r>
                      <a:endParaRPr lang="uk-UA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Фізична характеристика</a:t>
                      </a:r>
                      <a:endParaRPr lang="uk-UA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Основна "мішень"</a:t>
                      </a:r>
                      <a:endParaRPr lang="uk-UA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Приклад апаратної методики</a:t>
                      </a:r>
                      <a:endParaRPr lang="uk-UA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529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uk-UA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Епідерміс</a:t>
                      </a:r>
                      <a:endParaRPr lang="uk-UA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Високий опір (сухий), бар'єр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Зроговілі клітини, Меланін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Дарсонвалізація, Лазерне шліфування, </a:t>
                      </a:r>
                      <a:r>
                        <a:rPr lang="en-AU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IPL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620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uk-UA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Дерма</a:t>
                      </a:r>
                      <a:endParaRPr lang="uk-UA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Добра електропровідність (волога)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Колаген, Гемоглобін, Вода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AU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RF-</a:t>
                      </a:r>
                      <a:r>
                        <a:rPr lang="uk-UA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ліфтинг, Електрофорез, Мікроструми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193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uk-UA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Гіподерма</a:t>
                      </a:r>
                      <a:endParaRPr lang="uk-UA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Низька теплопровідність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Адипоцити (жир)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Кавітація, </a:t>
                      </a:r>
                      <a:r>
                        <a:rPr lang="uk-UA" dirty="0" err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Кріоліполіз</a:t>
                      </a:r>
                      <a:r>
                        <a:rPr lang="uk-UA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, </a:t>
                      </a:r>
                      <a:r>
                        <a:rPr lang="en-AU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HIFU (</a:t>
                      </a:r>
                      <a:r>
                        <a:rPr lang="uk-UA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глибокий фокус)</a:t>
                      </a:r>
                    </a:p>
                  </a:txBody>
                  <a:tcPr marT="60960" marB="60960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65560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Зведена таблиця: шар шкіри та фізичний метод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6907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Завдання для </a:t>
            </a:r>
            <a:r>
              <a:rPr lang="uk-UA" b="1" dirty="0" smtClean="0"/>
              <a:t>самоконтролю та самостійного вивчення: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Уявіть, що ви розробляєте апарат для </a:t>
            </a:r>
            <a:r>
              <a:rPr lang="uk-UA" b="1" dirty="0"/>
              <a:t>введення ліків</a:t>
            </a:r>
            <a:r>
              <a:rPr lang="uk-UA" dirty="0"/>
              <a:t> (електрофорез). Який шар шкіри створюватиме найбільшу перешкоду для проникнення речовини і чому</a:t>
            </a:r>
            <a:r>
              <a:rPr lang="uk-UA" dirty="0" smtClean="0"/>
              <a:t>?</a:t>
            </a:r>
          </a:p>
          <a:p>
            <a:r>
              <a:rPr lang="uk-UA" dirty="0" smtClean="0"/>
              <a:t>Анатомія, фізіологія та процес загоєння шкіри </a:t>
            </a:r>
            <a:r>
              <a:rPr lang="en-AU" dirty="0" smtClean="0">
                <a:hlinkClick r:id="rId2"/>
              </a:rPr>
              <a:t>https</a:t>
            </a:r>
            <a:r>
              <a:rPr lang="en-AU" dirty="0">
                <a:hlinkClick r:id="rId2"/>
              </a:rPr>
              <a:t>://langs.physio-pedia.com/uk/skin-anatomy-physiology-and-healing-process-uk</a:t>
            </a:r>
            <a:r>
              <a:rPr lang="en-AU" dirty="0" smtClean="0">
                <a:hlinkClick r:id="rId2"/>
              </a:rPr>
              <a:t>/</a:t>
            </a:r>
            <a:endParaRPr lang="ru-RU" dirty="0"/>
          </a:p>
          <a:p>
            <a:r>
              <a:rPr lang="uk-UA" dirty="0" smtClean="0"/>
              <a:t>Курс обов'язковий </a:t>
            </a:r>
            <a:r>
              <a:rPr lang="en-AU" dirty="0" smtClean="0">
                <a:hlinkClick r:id="rId3"/>
              </a:rPr>
              <a:t>https</a:t>
            </a:r>
            <a:r>
              <a:rPr lang="en-AU" dirty="0">
                <a:hlinkClick r:id="rId3"/>
              </a:rPr>
              <a:t>://members.physio-pedia.com/learn/skin-anatomy-physiology-and-healing-promopage/?</a:t>
            </a:r>
            <a:r>
              <a:rPr lang="en-AU" dirty="0" smtClean="0">
                <a:hlinkClick r:id="rId3"/>
              </a:rPr>
              <a:t>utm_source=physiopedia&amp;utm_medium=related_courses_normal_vertical&amp;utm_campaign=ongoing_internal</a:t>
            </a:r>
            <a:endParaRPr lang="en-AU" dirty="0" smtClean="0"/>
          </a:p>
          <a:p>
            <a:r>
              <a:rPr lang="uk-UA" dirty="0" smtClean="0"/>
              <a:t>Курси за бажанням </a:t>
            </a:r>
            <a:r>
              <a:rPr lang="en-AU" dirty="0" smtClean="0">
                <a:hlinkClick r:id="rId4"/>
              </a:rPr>
              <a:t>https</a:t>
            </a:r>
            <a:r>
              <a:rPr lang="en-AU" dirty="0">
                <a:hlinkClick r:id="rId4"/>
              </a:rPr>
              <a:t>://</a:t>
            </a:r>
            <a:r>
              <a:rPr lang="en-AU" dirty="0" smtClean="0">
                <a:hlinkClick r:id="rId4"/>
              </a:rPr>
              <a:t>www.physio-pedia.com/Skin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5110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4897" y="1174578"/>
            <a:ext cx="5991321" cy="4358004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 жінок використовують традиційні методи і звичні процедури, не вдаючись до апаратної косметології, побоюючись больових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відчуттів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дискомфорту.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Безсумнівно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хотілося б знати, чим небезпечна апаратна косметологія і чим шкідливе апаратна косметологія? Відповідь проста – нічим не шкідлива і не є небезпечною! </a:t>
            </a:r>
            <a:endPara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Природно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 і перед будь косметологічної процедурою, перш ніж вибрати будь-якої апаратний метод, необхідно обов’язково проконсультуватися з лікарем-дерматологом і косметологом.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41" y="1482438"/>
            <a:ext cx="4967546" cy="326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4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Протипоказання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1079" y="1717244"/>
            <a:ext cx="8596668" cy="388077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огляду на те, що робота апаратури, яка застосовується в апаратної косметології, заснована на синхронізації з фізіологічними ритмами людського організму, методи апаратної косметології є безпечними для здоров’я. Апаратна косметологія практично не має протипоказань і не заподіює больових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відчуттів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Однак ряд протипоказань все ж є: онкологічні захворювання, непереносимість будь-якого виду фізичного впливу (індивідуально), погана згортання крові, онкологія, </a:t>
            </a:r>
            <a:r>
              <a:rPr lang="uk-UA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аутоімунні</a:t>
            </a:r>
            <a:r>
              <a:rPr lang="uk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захворювання, важкі соматичні захворювання, цукровий діабет в стадії декомпенсації, гострі запальні захворювання, вагітність і годування грудьми завжди, епілепсія.</a:t>
            </a:r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1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Основні поняття та визначення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92607" y="175418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Апаратна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косметологія та фізіотерапія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це галузь медицини, що використовує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преформовані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(штучно створені) фізичні фактори для лікування, реабілітації та корекції естетичних недоліків.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Фізичний фактор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вид енергії, що впливає на організм (електрична, механічна/звукова, електромагнітна/світлова, термічна).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Рецепторне поле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ділянка шкіри або слизової, на яку впливає фізичний фактор, трансформуючи енергію у нервовий імпульс.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Хромофор (мішень)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речовина в тканині, яка вибірково поглинає світло певної довжини хвилі (наприклад, меланін, гемоглобін, вода). Це ключове поняття для лазерних технологій.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Імпеданс шкіри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комплексний електричний опір шкіри, який залежить від її зволоженості, цілісності та частоти струму.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4136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82" y="637453"/>
            <a:ext cx="9753600" cy="5324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2545" y="6077527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Згенеровано ШІ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157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71" y="578716"/>
            <a:ext cx="4562475" cy="523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062" y="1445491"/>
            <a:ext cx="5902483" cy="389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8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640339" cy="1320800"/>
          </a:xfrm>
        </p:spPr>
        <p:txBody>
          <a:bodyPr/>
          <a:lstStyle/>
          <a:p>
            <a:r>
              <a:rPr lang="uk-UA" dirty="0" smtClean="0"/>
              <a:t>Частина 1: Розуміння біофізики взаємодії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647371"/>
            <a:ext cx="8133902" cy="37349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709" y="295564"/>
            <a:ext cx="5778038" cy="31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0392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334</TotalTime>
  <Words>892</Words>
  <Application>Microsoft Office PowerPoint</Application>
  <PresentationFormat>Широкий екран</PresentationFormat>
  <Paragraphs>66</Paragraphs>
  <Slides>31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7" baseType="lpstr">
      <vt:lpstr>Arial</vt:lpstr>
      <vt:lpstr>Google Sans</vt:lpstr>
      <vt:lpstr>Google Sans Text</vt:lpstr>
      <vt:lpstr>Trebuchet MS</vt:lpstr>
      <vt:lpstr>Wingdings 3</vt:lpstr>
      <vt:lpstr>Грань</vt:lpstr>
      <vt:lpstr>Апаратна косметологія та фізіотерапія </vt:lpstr>
      <vt:lpstr>1. Вступ до дисципліни: інженерний підхід</vt:lpstr>
      <vt:lpstr>Догляд за обличчям і тілом </vt:lpstr>
      <vt:lpstr>Презентація PowerPoint</vt:lpstr>
      <vt:lpstr>Протипоказання </vt:lpstr>
      <vt:lpstr>Основні поняття та визначення </vt:lpstr>
      <vt:lpstr>Презентація PowerPoint</vt:lpstr>
      <vt:lpstr>Презентація PowerPoint</vt:lpstr>
      <vt:lpstr>Частина 1: Розуміння біофізики взаємодії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Частина 2: Безпека та дозиметрія</vt:lpstr>
      <vt:lpstr>Презентація PowerPoint</vt:lpstr>
      <vt:lpstr>Презентація PowerPoint</vt:lpstr>
      <vt:lpstr>Презентація PowerPoint</vt:lpstr>
      <vt:lpstr>Частина 3: Розробка та обслуговування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Переваги апаратної косметології﻿ </vt:lpstr>
      <vt:lpstr>2. Будова шкіри: Біоматеріал та об'єкт впливу</vt:lpstr>
      <vt:lpstr>Презентація PowerPoint</vt:lpstr>
      <vt:lpstr>Презентація PowerPoint</vt:lpstr>
      <vt:lpstr>Презентація PowerPoint</vt:lpstr>
      <vt:lpstr>Зведена таблиця: шар шкіри та фізичний метод</vt:lpstr>
      <vt:lpstr>Завдання для самоконтролю та самостійного вивчення: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Апаратна косметологія та фізіотерапія </dc:title>
  <dc:creator>admin</dc:creator>
  <cp:lastModifiedBy>admin</cp:lastModifiedBy>
  <cp:revision>12</cp:revision>
  <dcterms:created xsi:type="dcterms:W3CDTF">2026-02-06T08:57:34Z</dcterms:created>
  <dcterms:modified xsi:type="dcterms:W3CDTF">2026-02-06T14:32:13Z</dcterms:modified>
</cp:coreProperties>
</file>