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5" r:id="rId29"/>
    <p:sldId id="286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56989D-8773-4AE0-811E-3962E52C8F0C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FD7D9633-A8F0-4EAA-B486-1A8AE9FC88EC}">
      <dgm:prSet/>
      <dgm:spPr/>
      <dgm:t>
        <a:bodyPr/>
        <a:lstStyle/>
        <a:p>
          <a:pPr rtl="0"/>
          <a:r>
            <a:rPr lang="uk-UA" dirty="0" smtClean="0"/>
            <a:t>Аналіз </a:t>
          </a:r>
          <a:endParaRPr lang="ru-RU" dirty="0"/>
        </a:p>
      </dgm:t>
    </dgm:pt>
    <dgm:pt modelId="{E35452E1-B588-4B06-BF67-D562916E9B17}" type="parTrans" cxnId="{EA21A556-9284-48B2-BE0B-D5F6B229F7F9}">
      <dgm:prSet/>
      <dgm:spPr/>
      <dgm:t>
        <a:bodyPr/>
        <a:lstStyle/>
        <a:p>
          <a:endParaRPr lang="ru-RU"/>
        </a:p>
      </dgm:t>
    </dgm:pt>
    <dgm:pt modelId="{9C72A58B-1384-4B64-A2AF-7E007307A307}" type="sibTrans" cxnId="{EA21A556-9284-48B2-BE0B-D5F6B229F7F9}">
      <dgm:prSet/>
      <dgm:spPr/>
      <dgm:t>
        <a:bodyPr/>
        <a:lstStyle/>
        <a:p>
          <a:endParaRPr lang="ru-RU"/>
        </a:p>
      </dgm:t>
    </dgm:pt>
    <dgm:pt modelId="{CE81BE81-0C3E-478E-B46E-1737CBBC7D97}">
      <dgm:prSet/>
      <dgm:spPr/>
      <dgm:t>
        <a:bodyPr/>
        <a:lstStyle/>
        <a:p>
          <a:pPr rtl="0"/>
          <a:r>
            <a:rPr lang="uk-UA" dirty="0" smtClean="0"/>
            <a:t>Аналітика </a:t>
          </a:r>
          <a:endParaRPr lang="ru-RU" dirty="0"/>
        </a:p>
      </dgm:t>
    </dgm:pt>
    <dgm:pt modelId="{2B850E02-AA03-4450-945E-FF3AC1955589}" type="parTrans" cxnId="{38D4ECEA-6966-40E3-8499-BC16B3D802B2}">
      <dgm:prSet/>
      <dgm:spPr/>
      <dgm:t>
        <a:bodyPr/>
        <a:lstStyle/>
        <a:p>
          <a:endParaRPr lang="ru-RU"/>
        </a:p>
      </dgm:t>
    </dgm:pt>
    <dgm:pt modelId="{55539DC4-BF0D-44A3-B453-6359CB216495}" type="sibTrans" cxnId="{38D4ECEA-6966-40E3-8499-BC16B3D802B2}">
      <dgm:prSet/>
      <dgm:spPr/>
      <dgm:t>
        <a:bodyPr/>
        <a:lstStyle/>
        <a:p>
          <a:endParaRPr lang="ru-RU"/>
        </a:p>
      </dgm:t>
    </dgm:pt>
    <dgm:pt modelId="{44767039-785F-4EF8-93E1-1D6930C14386}">
      <dgm:prSet/>
      <dgm:spPr/>
      <dgm:t>
        <a:bodyPr/>
        <a:lstStyle/>
        <a:p>
          <a:pPr rtl="0"/>
          <a:r>
            <a:rPr lang="uk-UA" dirty="0" smtClean="0"/>
            <a:t>Аналітична діяльність</a:t>
          </a:r>
          <a:endParaRPr lang="ru-RU" dirty="0"/>
        </a:p>
      </dgm:t>
    </dgm:pt>
    <dgm:pt modelId="{EDC6CC51-9CD8-4C5D-8BB4-44F58BFDB757}" type="parTrans" cxnId="{62565944-A7BC-474B-BC59-E2E98C879BDC}">
      <dgm:prSet/>
      <dgm:spPr/>
      <dgm:t>
        <a:bodyPr/>
        <a:lstStyle/>
        <a:p>
          <a:endParaRPr lang="ru-RU"/>
        </a:p>
      </dgm:t>
    </dgm:pt>
    <dgm:pt modelId="{1B4B91E2-2C5D-465D-81B7-D993D48B9534}" type="sibTrans" cxnId="{62565944-A7BC-474B-BC59-E2E98C879BDC}">
      <dgm:prSet/>
      <dgm:spPr/>
      <dgm:t>
        <a:bodyPr/>
        <a:lstStyle/>
        <a:p>
          <a:endParaRPr lang="ru-RU"/>
        </a:p>
      </dgm:t>
    </dgm:pt>
    <dgm:pt modelId="{E3ACD83B-6769-4FC0-A7A2-70F04AA70211}" type="pres">
      <dgm:prSet presAssocID="{D256989D-8773-4AE0-811E-3962E52C8F0C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4FEAAE-8418-411D-9849-B0DA1CF0902B}" type="pres">
      <dgm:prSet presAssocID="{FD7D9633-A8F0-4EAA-B486-1A8AE9FC88EC}" presName="circ1" presStyleLbl="vennNode1" presStyleIdx="0" presStyleCnt="3"/>
      <dgm:spPr/>
      <dgm:t>
        <a:bodyPr/>
        <a:lstStyle/>
        <a:p>
          <a:endParaRPr lang="ru-RU"/>
        </a:p>
      </dgm:t>
    </dgm:pt>
    <dgm:pt modelId="{1E25B45A-9572-4C35-B6D9-99FEF105091E}" type="pres">
      <dgm:prSet presAssocID="{FD7D9633-A8F0-4EAA-B486-1A8AE9FC88E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76E7B1-7E08-4413-9E1D-4A876585D48E}" type="pres">
      <dgm:prSet presAssocID="{CE81BE81-0C3E-478E-B46E-1737CBBC7D97}" presName="circ2" presStyleLbl="vennNode1" presStyleIdx="1" presStyleCnt="3"/>
      <dgm:spPr/>
      <dgm:t>
        <a:bodyPr/>
        <a:lstStyle/>
        <a:p>
          <a:endParaRPr lang="ru-RU"/>
        </a:p>
      </dgm:t>
    </dgm:pt>
    <dgm:pt modelId="{D05F46C3-1CEC-4BAE-898A-2FAC8855BE51}" type="pres">
      <dgm:prSet presAssocID="{CE81BE81-0C3E-478E-B46E-1737CBBC7D9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50E39B-D6EB-4429-AAF5-709F82E2830B}" type="pres">
      <dgm:prSet presAssocID="{44767039-785F-4EF8-93E1-1D6930C14386}" presName="circ3" presStyleLbl="vennNode1" presStyleIdx="2" presStyleCnt="3"/>
      <dgm:spPr/>
      <dgm:t>
        <a:bodyPr/>
        <a:lstStyle/>
        <a:p>
          <a:endParaRPr lang="ru-RU"/>
        </a:p>
      </dgm:t>
    </dgm:pt>
    <dgm:pt modelId="{ADB8B5BE-81BD-41ED-88DA-43D9ACEFE9C0}" type="pres">
      <dgm:prSet presAssocID="{44767039-785F-4EF8-93E1-1D6930C1438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D797082-8F11-4F91-AE25-EAE9349333DD}" type="presOf" srcId="{CE81BE81-0C3E-478E-B46E-1737CBBC7D97}" destId="{2576E7B1-7E08-4413-9E1D-4A876585D48E}" srcOrd="0" destOrd="0" presId="urn:microsoft.com/office/officeart/2005/8/layout/venn1"/>
    <dgm:cxn modelId="{62565944-A7BC-474B-BC59-E2E98C879BDC}" srcId="{D256989D-8773-4AE0-811E-3962E52C8F0C}" destId="{44767039-785F-4EF8-93E1-1D6930C14386}" srcOrd="2" destOrd="0" parTransId="{EDC6CC51-9CD8-4C5D-8BB4-44F58BFDB757}" sibTransId="{1B4B91E2-2C5D-465D-81B7-D993D48B9534}"/>
    <dgm:cxn modelId="{BE0E22AB-B713-4D88-B56F-C8F15357ADC0}" type="presOf" srcId="{CE81BE81-0C3E-478E-B46E-1737CBBC7D97}" destId="{D05F46C3-1CEC-4BAE-898A-2FAC8855BE51}" srcOrd="1" destOrd="0" presId="urn:microsoft.com/office/officeart/2005/8/layout/venn1"/>
    <dgm:cxn modelId="{750D4490-0C6E-4CD4-9C9F-BCF47E49645D}" type="presOf" srcId="{FD7D9633-A8F0-4EAA-B486-1A8AE9FC88EC}" destId="{D74FEAAE-8418-411D-9849-B0DA1CF0902B}" srcOrd="0" destOrd="0" presId="urn:microsoft.com/office/officeart/2005/8/layout/venn1"/>
    <dgm:cxn modelId="{B7DBC0BA-DAD9-4066-A6FF-129E6C785600}" type="presOf" srcId="{44767039-785F-4EF8-93E1-1D6930C14386}" destId="{ADB8B5BE-81BD-41ED-88DA-43D9ACEFE9C0}" srcOrd="1" destOrd="0" presId="urn:microsoft.com/office/officeart/2005/8/layout/venn1"/>
    <dgm:cxn modelId="{38D4ECEA-6966-40E3-8499-BC16B3D802B2}" srcId="{D256989D-8773-4AE0-811E-3962E52C8F0C}" destId="{CE81BE81-0C3E-478E-B46E-1737CBBC7D97}" srcOrd="1" destOrd="0" parTransId="{2B850E02-AA03-4450-945E-FF3AC1955589}" sibTransId="{55539DC4-BF0D-44A3-B453-6359CB216495}"/>
    <dgm:cxn modelId="{F44FBD85-4F02-4024-B8F4-D5F8F49DF262}" type="presOf" srcId="{FD7D9633-A8F0-4EAA-B486-1A8AE9FC88EC}" destId="{1E25B45A-9572-4C35-B6D9-99FEF105091E}" srcOrd="1" destOrd="0" presId="urn:microsoft.com/office/officeart/2005/8/layout/venn1"/>
    <dgm:cxn modelId="{EA21A556-9284-48B2-BE0B-D5F6B229F7F9}" srcId="{D256989D-8773-4AE0-811E-3962E52C8F0C}" destId="{FD7D9633-A8F0-4EAA-B486-1A8AE9FC88EC}" srcOrd="0" destOrd="0" parTransId="{E35452E1-B588-4B06-BF67-D562916E9B17}" sibTransId="{9C72A58B-1384-4B64-A2AF-7E007307A307}"/>
    <dgm:cxn modelId="{DCDB4685-60B6-4C5A-A0D4-C6DE84B14C80}" type="presOf" srcId="{D256989D-8773-4AE0-811E-3962E52C8F0C}" destId="{E3ACD83B-6769-4FC0-A7A2-70F04AA70211}" srcOrd="0" destOrd="0" presId="urn:microsoft.com/office/officeart/2005/8/layout/venn1"/>
    <dgm:cxn modelId="{8B7424B0-59FF-448F-9020-DE051A02673A}" type="presOf" srcId="{44767039-785F-4EF8-93E1-1D6930C14386}" destId="{A850E39B-D6EB-4429-AAF5-709F82E2830B}" srcOrd="0" destOrd="0" presId="urn:microsoft.com/office/officeart/2005/8/layout/venn1"/>
    <dgm:cxn modelId="{3DB6917D-D8AA-45A4-AB5D-D5935AEF162D}" type="presParOf" srcId="{E3ACD83B-6769-4FC0-A7A2-70F04AA70211}" destId="{D74FEAAE-8418-411D-9849-B0DA1CF0902B}" srcOrd="0" destOrd="0" presId="urn:microsoft.com/office/officeart/2005/8/layout/venn1"/>
    <dgm:cxn modelId="{1407EE4C-79AE-4A92-B77A-65F8246D1748}" type="presParOf" srcId="{E3ACD83B-6769-4FC0-A7A2-70F04AA70211}" destId="{1E25B45A-9572-4C35-B6D9-99FEF105091E}" srcOrd="1" destOrd="0" presId="urn:microsoft.com/office/officeart/2005/8/layout/venn1"/>
    <dgm:cxn modelId="{B0C3AE56-CBCC-45DD-B21F-5BBF9E91FC7C}" type="presParOf" srcId="{E3ACD83B-6769-4FC0-A7A2-70F04AA70211}" destId="{2576E7B1-7E08-4413-9E1D-4A876585D48E}" srcOrd="2" destOrd="0" presId="urn:microsoft.com/office/officeart/2005/8/layout/venn1"/>
    <dgm:cxn modelId="{34836DE8-FA20-458F-ACDF-A5262C1CDB3C}" type="presParOf" srcId="{E3ACD83B-6769-4FC0-A7A2-70F04AA70211}" destId="{D05F46C3-1CEC-4BAE-898A-2FAC8855BE51}" srcOrd="3" destOrd="0" presId="urn:microsoft.com/office/officeart/2005/8/layout/venn1"/>
    <dgm:cxn modelId="{973CFBD0-F3B6-4F7E-B070-13BECE59DA23}" type="presParOf" srcId="{E3ACD83B-6769-4FC0-A7A2-70F04AA70211}" destId="{A850E39B-D6EB-4429-AAF5-709F82E2830B}" srcOrd="4" destOrd="0" presId="urn:microsoft.com/office/officeart/2005/8/layout/venn1"/>
    <dgm:cxn modelId="{E558B53B-FE92-452F-B66B-1B4F11380814}" type="presParOf" srcId="{E3ACD83B-6769-4FC0-A7A2-70F04AA70211}" destId="{ADB8B5BE-81BD-41ED-88DA-43D9ACEFE9C0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74FEAAE-8418-411D-9849-B0DA1CF0902B}">
      <dsp:nvSpPr>
        <dsp:cNvPr id="0" name=""/>
        <dsp:cNvSpPr/>
      </dsp:nvSpPr>
      <dsp:spPr>
        <a:xfrm>
          <a:off x="3086121" y="32147"/>
          <a:ext cx="1543060" cy="154306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Аналіз </a:t>
          </a:r>
          <a:endParaRPr lang="ru-RU" sz="1300" kern="1200" dirty="0"/>
        </a:p>
      </dsp:txBody>
      <dsp:txXfrm>
        <a:off x="3291863" y="302182"/>
        <a:ext cx="1131577" cy="694377"/>
      </dsp:txXfrm>
    </dsp:sp>
    <dsp:sp modelId="{2576E7B1-7E08-4413-9E1D-4A876585D48E}">
      <dsp:nvSpPr>
        <dsp:cNvPr id="0" name=""/>
        <dsp:cNvSpPr/>
      </dsp:nvSpPr>
      <dsp:spPr>
        <a:xfrm>
          <a:off x="3642909" y="996560"/>
          <a:ext cx="1543060" cy="154306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Аналітика </a:t>
          </a:r>
          <a:endParaRPr lang="ru-RU" sz="1300" kern="1200" dirty="0"/>
        </a:p>
      </dsp:txBody>
      <dsp:txXfrm>
        <a:off x="4114828" y="1395184"/>
        <a:ext cx="925836" cy="848683"/>
      </dsp:txXfrm>
    </dsp:sp>
    <dsp:sp modelId="{A850E39B-D6EB-4429-AAF5-709F82E2830B}">
      <dsp:nvSpPr>
        <dsp:cNvPr id="0" name=""/>
        <dsp:cNvSpPr/>
      </dsp:nvSpPr>
      <dsp:spPr>
        <a:xfrm>
          <a:off x="2529333" y="996560"/>
          <a:ext cx="1543060" cy="154306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Аналітична діяльність</a:t>
          </a:r>
          <a:endParaRPr lang="ru-RU" sz="1300" kern="1200" dirty="0"/>
        </a:p>
      </dsp:txBody>
      <dsp:txXfrm>
        <a:off x="2674638" y="1395184"/>
        <a:ext cx="925836" cy="8486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3240A5F-99C8-4EC6-8C09-C48B9E0CFDB8}" type="datetimeFigureOut">
              <a:rPr lang="ru-RU" smtClean="0"/>
              <a:pPr/>
              <a:t>07.03.2024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86A5EAE-41D4-4BCB-846E-473EC61709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240A5F-99C8-4EC6-8C09-C48B9E0CFDB8}" type="datetimeFigureOut">
              <a:rPr lang="ru-RU" smtClean="0"/>
              <a:pPr/>
              <a:t>07.03.2024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6A5EAE-41D4-4BCB-846E-473EC61709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240A5F-99C8-4EC6-8C09-C48B9E0CFDB8}" type="datetimeFigureOut">
              <a:rPr lang="ru-RU" smtClean="0"/>
              <a:pPr/>
              <a:t>07.03.2024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6A5EAE-41D4-4BCB-846E-473EC61709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240A5F-99C8-4EC6-8C09-C48B9E0CFDB8}" type="datetimeFigureOut">
              <a:rPr lang="ru-RU" smtClean="0"/>
              <a:pPr/>
              <a:t>07.03.2024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6A5EAE-41D4-4BCB-846E-473EC61709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240A5F-99C8-4EC6-8C09-C48B9E0CFDB8}" type="datetimeFigureOut">
              <a:rPr lang="ru-RU" smtClean="0"/>
              <a:pPr/>
              <a:t>07.03.2024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6A5EAE-41D4-4BCB-846E-473EC61709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240A5F-99C8-4EC6-8C09-C48B9E0CFDB8}" type="datetimeFigureOut">
              <a:rPr lang="ru-RU" smtClean="0"/>
              <a:pPr/>
              <a:t>07.03.2024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6A5EAE-41D4-4BCB-846E-473EC61709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240A5F-99C8-4EC6-8C09-C48B9E0CFDB8}" type="datetimeFigureOut">
              <a:rPr lang="ru-RU" smtClean="0"/>
              <a:pPr/>
              <a:t>07.03.2024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6A5EAE-41D4-4BCB-846E-473EC61709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240A5F-99C8-4EC6-8C09-C48B9E0CFDB8}" type="datetimeFigureOut">
              <a:rPr lang="ru-RU" smtClean="0"/>
              <a:pPr/>
              <a:t>07.03.2024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6A5EAE-41D4-4BCB-846E-473EC61709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240A5F-99C8-4EC6-8C09-C48B9E0CFDB8}" type="datetimeFigureOut">
              <a:rPr lang="ru-RU" smtClean="0"/>
              <a:pPr/>
              <a:t>07.03.2024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6A5EAE-41D4-4BCB-846E-473EC61709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3240A5F-99C8-4EC6-8C09-C48B9E0CFDB8}" type="datetimeFigureOut">
              <a:rPr lang="ru-RU" smtClean="0"/>
              <a:pPr/>
              <a:t>07.03.2024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6A5EAE-41D4-4BCB-846E-473EC61709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3240A5F-99C8-4EC6-8C09-C48B9E0CFDB8}" type="datetimeFigureOut">
              <a:rPr lang="ru-RU" smtClean="0"/>
              <a:pPr/>
              <a:t>07.03.2024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86A5EAE-41D4-4BCB-846E-473EC61709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3240A5F-99C8-4EC6-8C09-C48B9E0CFDB8}" type="datetimeFigureOut">
              <a:rPr lang="ru-RU" smtClean="0"/>
              <a:pPr/>
              <a:t>07.03.2024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86A5EAE-41D4-4BCB-846E-473EC61709E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Тема 1. </a:t>
            </a:r>
            <a:r>
              <a:rPr lang="ru-RU" b="1" i="1" dirty="0" smtClean="0"/>
              <a:t>ІНФОРМАЦІЙНО-АНАЛІТИЧНА ДІЯЛЬНІСТЬ ЯК СПЕЦИФІЧНИЙ РІЗНОВИД ЛЮДСЬКОЇ ДІЯЛЬНОСТІ</a:t>
            </a: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15" descr="baed3c30ad262c3396da9938fabc1f0c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1142976" y="3643314"/>
            <a:ext cx="2644775" cy="1647825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357298"/>
            <a:ext cx="85725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/>
              <a:t>В </a:t>
            </a:r>
            <a:r>
              <a:rPr lang="ru-RU" sz="1600" dirty="0" err="1" smtClean="0"/>
              <a:t>сучасних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умовах</a:t>
            </a:r>
            <a:r>
              <a:rPr lang="ru-RU" sz="1600" dirty="0" smtClean="0"/>
              <a:t> роль </a:t>
            </a:r>
            <a:r>
              <a:rPr lang="ru-RU" sz="1600" dirty="0" err="1" smtClean="0"/>
              <a:t>аналітичної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постійно</a:t>
            </a:r>
            <a:r>
              <a:rPr lang="ru-RU" sz="1600" dirty="0" smtClean="0"/>
              <a:t> </a:t>
            </a:r>
            <a:r>
              <a:rPr lang="ru-RU" sz="1600" dirty="0" err="1" smtClean="0"/>
              <a:t>зростає</a:t>
            </a:r>
            <a:r>
              <a:rPr lang="ru-RU" sz="1600" dirty="0" smtClean="0"/>
              <a:t>. </a:t>
            </a:r>
            <a:r>
              <a:rPr lang="ru-RU" sz="1600" dirty="0" err="1" smtClean="0"/>
              <a:t>Аналітики</a:t>
            </a:r>
            <a:r>
              <a:rPr lang="ru-RU" sz="1600" dirty="0" smtClean="0"/>
              <a:t> все </a:t>
            </a:r>
            <a:r>
              <a:rPr lang="ru-RU" sz="1600" dirty="0" err="1" smtClean="0"/>
              <a:t>більше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більше</a:t>
            </a:r>
            <a:r>
              <a:rPr lang="ru-RU" sz="1600" dirty="0" smtClean="0"/>
              <a:t> </a:t>
            </a:r>
            <a:r>
              <a:rPr lang="ru-RU" sz="1600" dirty="0" err="1" smtClean="0"/>
              <a:t>впливають</a:t>
            </a:r>
            <a:r>
              <a:rPr lang="ru-RU" sz="1600" dirty="0" smtClean="0"/>
              <a:t> на </a:t>
            </a:r>
            <a:r>
              <a:rPr lang="ru-RU" sz="1600" dirty="0" err="1" smtClean="0"/>
              <a:t>розвиток</a:t>
            </a:r>
            <a:r>
              <a:rPr lang="ru-RU" sz="1600" dirty="0" smtClean="0"/>
              <a:t> </a:t>
            </a:r>
            <a:r>
              <a:rPr lang="ru-RU" sz="1600" dirty="0" err="1" smtClean="0"/>
              <a:t>людства</a:t>
            </a:r>
            <a:r>
              <a:rPr lang="ru-RU" sz="1600" dirty="0" smtClean="0"/>
              <a:t>, </a:t>
            </a:r>
            <a:r>
              <a:rPr lang="ru-RU" sz="1600" dirty="0" err="1" smtClean="0"/>
              <a:t>всі</a:t>
            </a:r>
            <a:r>
              <a:rPr lang="ru-RU" sz="1600" dirty="0" smtClean="0"/>
              <a:t> </a:t>
            </a:r>
            <a:r>
              <a:rPr lang="ru-RU" sz="1600" dirty="0" err="1" smtClean="0"/>
              <a:t>сфери</a:t>
            </a:r>
            <a:r>
              <a:rPr lang="ru-RU" sz="1600" dirty="0" smtClean="0"/>
              <a:t> </a:t>
            </a:r>
            <a:r>
              <a:rPr lang="ru-RU" sz="1600" dirty="0" err="1" smtClean="0"/>
              <a:t>суспільного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життя</a:t>
            </a:r>
            <a:r>
              <a:rPr lang="ru-RU" sz="1600" dirty="0" smtClean="0"/>
              <a:t>. У </a:t>
            </a:r>
            <a:r>
              <a:rPr lang="ru-RU" sz="1600" dirty="0" err="1" smtClean="0"/>
              <a:t>багатьох</a:t>
            </a:r>
            <a:r>
              <a:rPr lang="ru-RU" sz="1600" dirty="0" smtClean="0"/>
              <a:t>, особливо в </a:t>
            </a:r>
            <a:r>
              <a:rPr lang="ru-RU" sz="1600" dirty="0" err="1" smtClean="0"/>
              <a:t>економічно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розвинених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країнах</a:t>
            </a:r>
            <a:r>
              <a:rPr lang="ru-RU" sz="1600" dirty="0" smtClean="0"/>
              <a:t> </a:t>
            </a:r>
            <a:r>
              <a:rPr lang="ru-RU" sz="1600" dirty="0" err="1" smtClean="0"/>
              <a:t>масово</a:t>
            </a:r>
            <a:r>
              <a:rPr lang="ru-RU" sz="1600" dirty="0" smtClean="0"/>
              <a:t> </a:t>
            </a:r>
            <a:r>
              <a:rPr lang="ru-RU" sz="1600" dirty="0" err="1" smtClean="0"/>
              <a:t>створюються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інформаційно-аналітичні</a:t>
            </a:r>
            <a:r>
              <a:rPr lang="ru-RU" sz="1600" dirty="0" smtClean="0"/>
              <a:t> </a:t>
            </a:r>
            <a:r>
              <a:rPr lang="ru-RU" sz="1600" dirty="0" err="1" smtClean="0"/>
              <a:t>служби</a:t>
            </a:r>
            <a:r>
              <a:rPr lang="ru-RU" sz="1600" dirty="0" smtClean="0"/>
              <a:t> </a:t>
            </a:r>
            <a:r>
              <a:rPr lang="ru-RU" sz="1600" dirty="0" err="1" smtClean="0"/>
              <a:t>в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органах </a:t>
            </a:r>
            <a:r>
              <a:rPr lang="ru-RU" sz="1600" dirty="0" err="1" smtClean="0"/>
              <a:t>державної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влади</a:t>
            </a:r>
            <a:r>
              <a:rPr lang="ru-RU" sz="1600" dirty="0" smtClean="0"/>
              <a:t>, </a:t>
            </a:r>
            <a:r>
              <a:rPr lang="ru-RU" sz="1600" dirty="0" err="1" smtClean="0"/>
              <a:t>приватних</a:t>
            </a:r>
            <a:r>
              <a:rPr lang="ru-RU" sz="1600" dirty="0" smtClean="0"/>
              <a:t> структурах, </a:t>
            </a:r>
            <a:r>
              <a:rPr lang="ru-RU" sz="1600" dirty="0" err="1" smtClean="0"/>
              <a:t>партіях</a:t>
            </a:r>
            <a:r>
              <a:rPr lang="ru-RU" sz="1600" dirty="0" smtClean="0"/>
              <a:t> 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. </a:t>
            </a:r>
          </a:p>
          <a:p>
            <a:pPr algn="just"/>
            <a:r>
              <a:rPr lang="ru-RU" sz="1600" dirty="0" err="1" smtClean="0"/>
              <a:t>Серед</a:t>
            </a:r>
            <a:r>
              <a:rPr lang="ru-RU" sz="1600" dirty="0" smtClean="0"/>
              <a:t> причин такого </a:t>
            </a:r>
            <a:r>
              <a:rPr lang="ru-RU" sz="1600" dirty="0" err="1" smtClean="0"/>
              <a:t>бурхливого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розвитку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інформаційно-аналітичних</a:t>
            </a:r>
            <a:r>
              <a:rPr lang="ru-RU" sz="1600" dirty="0" smtClean="0"/>
              <a:t> служб </a:t>
            </a:r>
            <a:r>
              <a:rPr lang="ru-RU" sz="1600" dirty="0" err="1" smtClean="0"/>
              <a:t>виділимо</a:t>
            </a:r>
            <a:r>
              <a:rPr lang="ru-RU" sz="1600" dirty="0" smtClean="0"/>
              <a:t>:</a:t>
            </a:r>
          </a:p>
          <a:p>
            <a:pPr algn="just"/>
            <a:r>
              <a:rPr lang="ru-RU" sz="1600" dirty="0" smtClean="0"/>
              <a:t> - </a:t>
            </a:r>
            <a:r>
              <a:rPr lang="ru-RU" sz="1600" dirty="0" err="1" smtClean="0"/>
              <a:t>систематичне</a:t>
            </a:r>
            <a:r>
              <a:rPr lang="ru-RU" sz="1600" dirty="0" smtClean="0"/>
              <a:t> </a:t>
            </a:r>
            <a:r>
              <a:rPr lang="ru-RU" sz="1600" dirty="0" err="1" smtClean="0"/>
              <a:t>об’єктивне</a:t>
            </a:r>
            <a:r>
              <a:rPr lang="ru-RU" sz="1600" dirty="0" smtClean="0"/>
              <a:t> </a:t>
            </a:r>
            <a:r>
              <a:rPr lang="ru-RU" sz="1600" dirty="0" err="1" smtClean="0"/>
              <a:t>зростання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рухливості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суспільних</a:t>
            </a:r>
            <a:r>
              <a:rPr lang="ru-RU" sz="1600" dirty="0" smtClean="0"/>
              <a:t>, </a:t>
            </a:r>
            <a:r>
              <a:rPr lang="ru-RU" sz="1600" dirty="0" err="1" smtClean="0"/>
              <a:t>економічних</a:t>
            </a:r>
            <a:r>
              <a:rPr lang="ru-RU" sz="1600" dirty="0" smtClean="0"/>
              <a:t>, </a:t>
            </a:r>
            <a:r>
              <a:rPr lang="ru-RU" sz="1600" dirty="0" err="1" smtClean="0"/>
              <a:t>політичних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процесів</a:t>
            </a:r>
            <a:r>
              <a:rPr lang="ru-RU" sz="1600" dirty="0" smtClean="0"/>
              <a:t> в </a:t>
            </a:r>
            <a:r>
              <a:rPr lang="ru-RU" sz="1600" dirty="0" err="1" smtClean="0"/>
              <a:t>світовому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масштабі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структуруванням</a:t>
            </a:r>
            <a:r>
              <a:rPr lang="ru-RU" sz="1600" dirty="0" smtClean="0"/>
              <a:t>, </a:t>
            </a:r>
            <a:r>
              <a:rPr lang="ru-RU" sz="1600" dirty="0" err="1" smtClean="0"/>
              <a:t>динамічним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розвитком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непередбачливою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поведінкою</a:t>
            </a:r>
            <a:r>
              <a:rPr lang="ru-RU" sz="1600" dirty="0" smtClean="0"/>
              <a:t>. </a:t>
            </a:r>
            <a:r>
              <a:rPr lang="ru-RU" sz="1600" dirty="0" err="1" smtClean="0"/>
              <a:t>Зрозуміло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необхідність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дати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оцінку</a:t>
            </a:r>
            <a:r>
              <a:rPr lang="ru-RU" sz="1600" dirty="0" smtClean="0"/>
              <a:t> </a:t>
            </a:r>
            <a:r>
              <a:rPr lang="ru-RU" sz="1600" dirty="0" err="1" smtClean="0"/>
              <a:t>цим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процесам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весь час </a:t>
            </a:r>
            <a:r>
              <a:rPr lang="ru-RU" sz="1600" dirty="0" err="1" smtClean="0"/>
              <a:t>змінюються</a:t>
            </a:r>
            <a:r>
              <a:rPr lang="ru-RU" sz="1600" dirty="0" smtClean="0"/>
              <a:t>;</a:t>
            </a:r>
          </a:p>
          <a:p>
            <a:pPr algn="just"/>
            <a:r>
              <a:rPr lang="ru-RU" sz="1600" dirty="0" smtClean="0"/>
              <a:t> - в </a:t>
            </a:r>
            <a:r>
              <a:rPr lang="ru-RU" sz="1600" dirty="0" err="1" smtClean="0"/>
              <a:t>соціальному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управлінні</a:t>
            </a:r>
            <a:r>
              <a:rPr lang="ru-RU" sz="1600" dirty="0" smtClean="0"/>
              <a:t> </a:t>
            </a:r>
            <a:r>
              <a:rPr lang="ru-RU" sz="1600" dirty="0" err="1" smtClean="0"/>
              <a:t>сучасна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людина</a:t>
            </a:r>
            <a:r>
              <a:rPr lang="ru-RU" sz="1600" dirty="0" smtClean="0"/>
              <a:t> </a:t>
            </a:r>
            <a:r>
              <a:rPr lang="ru-RU" sz="1600" dirty="0" err="1" smtClean="0"/>
              <a:t>зіткнулася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проблемами,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потребують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осмисленого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вирішення</a:t>
            </a:r>
            <a:r>
              <a:rPr lang="ru-RU" sz="1600" dirty="0" smtClean="0"/>
              <a:t>. </a:t>
            </a:r>
            <a:r>
              <a:rPr lang="ru-RU" sz="1600" dirty="0" err="1" smtClean="0"/>
              <a:t>Ускладнення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соціальних</a:t>
            </a:r>
            <a:r>
              <a:rPr lang="ru-RU" sz="1600" dirty="0" smtClean="0"/>
              <a:t> систем (а </a:t>
            </a:r>
            <a:r>
              <a:rPr lang="ru-RU" sz="1600" dirty="0" err="1" smtClean="0"/>
              <a:t>це</a:t>
            </a:r>
            <a:r>
              <a:rPr lang="ru-RU" sz="1600" dirty="0" smtClean="0"/>
              <a:t> - </a:t>
            </a:r>
            <a:r>
              <a:rPr lang="ru-RU" sz="1600" dirty="0" err="1" smtClean="0"/>
              <a:t>об’єктивний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</a:t>
            </a:r>
            <a:r>
              <a:rPr lang="ru-RU" sz="1600" dirty="0" smtClean="0"/>
              <a:t>) </a:t>
            </a:r>
            <a:r>
              <a:rPr lang="ru-RU" sz="1600" dirty="0" err="1" smtClean="0"/>
              <a:t>веде</a:t>
            </a:r>
            <a:r>
              <a:rPr lang="ru-RU" sz="1600" dirty="0" smtClean="0"/>
              <a:t> до росту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нестабільності</a:t>
            </a:r>
            <a:r>
              <a:rPr lang="ru-RU" sz="1600" dirty="0" smtClean="0"/>
              <a:t>, </a:t>
            </a:r>
            <a:r>
              <a:rPr lang="ru-RU" sz="1600" dirty="0" err="1" smtClean="0"/>
              <a:t>кризових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явищ</a:t>
            </a:r>
            <a:r>
              <a:rPr lang="ru-RU" sz="1600" dirty="0" smtClean="0"/>
              <a:t>. </a:t>
            </a:r>
            <a:r>
              <a:rPr lang="ru-RU" sz="1600" dirty="0" err="1" smtClean="0"/>
              <a:t>Намагання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уникнути</a:t>
            </a:r>
            <a:r>
              <a:rPr lang="ru-RU" sz="1600" dirty="0" smtClean="0"/>
              <a:t> </a:t>
            </a:r>
            <a:r>
              <a:rPr lang="ru-RU" sz="1600" dirty="0" err="1" smtClean="0"/>
              <a:t>втрат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примушує</a:t>
            </a:r>
            <a:r>
              <a:rPr lang="ru-RU" sz="1600" dirty="0" smtClean="0"/>
              <a:t> </a:t>
            </a:r>
            <a:r>
              <a:rPr lang="ru-RU" sz="1600" dirty="0" err="1" smtClean="0"/>
              <a:t>управлінців</a:t>
            </a:r>
            <a:r>
              <a:rPr lang="ru-RU" sz="1600" dirty="0" smtClean="0"/>
              <a:t> </a:t>
            </a:r>
            <a:r>
              <a:rPr lang="ru-RU" sz="1600" dirty="0" err="1" smtClean="0"/>
              <a:t>шукати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оптимальні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рішення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мінімальними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ризиками</a:t>
            </a:r>
            <a:r>
              <a:rPr lang="ru-RU" sz="1600" dirty="0" smtClean="0"/>
              <a:t>. Для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необхідний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всебічний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аналіз</a:t>
            </a:r>
            <a:r>
              <a:rPr lang="ru-RU" sz="1600" dirty="0" smtClean="0"/>
              <a:t> </a:t>
            </a:r>
            <a:r>
              <a:rPr lang="ru-RU" sz="1600" dirty="0" err="1" smtClean="0"/>
              <a:t>ситуації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наступними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висновками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дозволить </a:t>
            </a:r>
            <a:r>
              <a:rPr lang="ru-RU" sz="1600" dirty="0" err="1" smtClean="0"/>
              <a:t>досягти</a:t>
            </a:r>
            <a:r>
              <a:rPr lang="ru-RU" sz="1600" dirty="0" smtClean="0"/>
              <a:t> </a:t>
            </a:r>
            <a:r>
              <a:rPr lang="ru-RU" sz="1600" dirty="0" err="1" smtClean="0"/>
              <a:t>бажаного</a:t>
            </a:r>
            <a:r>
              <a:rPr lang="ru-RU" sz="1600" dirty="0" smtClean="0"/>
              <a:t> результату; </a:t>
            </a:r>
          </a:p>
          <a:p>
            <a:pPr algn="just">
              <a:buFontTx/>
              <a:buChar char="-"/>
            </a:pPr>
            <a:r>
              <a:rPr lang="ru-RU" sz="1600" dirty="0" smtClean="0"/>
              <a:t>напружена </a:t>
            </a:r>
            <a:r>
              <a:rPr lang="ru-RU" sz="1600" dirty="0" err="1" smtClean="0"/>
              <a:t>динаміка</a:t>
            </a:r>
            <a:r>
              <a:rPr lang="ru-RU" sz="1600" dirty="0" smtClean="0"/>
              <a:t> росту </a:t>
            </a:r>
            <a:r>
              <a:rPr lang="ru-RU" sz="1600" dirty="0" err="1" smtClean="0"/>
              <a:t>соціальних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процесів</a:t>
            </a:r>
            <a:r>
              <a:rPr lang="ru-RU" sz="1600" dirty="0" smtClean="0"/>
              <a:t> </a:t>
            </a:r>
            <a:r>
              <a:rPr lang="ru-RU" sz="1600" dirty="0" err="1" smtClean="0"/>
              <a:t>породжує</a:t>
            </a:r>
            <a:r>
              <a:rPr lang="ru-RU" sz="1600" dirty="0" smtClean="0"/>
              <a:t> </a:t>
            </a:r>
            <a:r>
              <a:rPr lang="ru-RU" sz="1600" dirty="0" err="1" smtClean="0"/>
              <a:t>величезні</a:t>
            </a:r>
            <a:r>
              <a:rPr lang="ru-RU" sz="1600" dirty="0" smtClean="0"/>
              <a:t> </a:t>
            </a:r>
            <a:r>
              <a:rPr lang="ru-RU" sz="1600" dirty="0" err="1" smtClean="0"/>
              <a:t>неконтрольовані</a:t>
            </a:r>
            <a:r>
              <a:rPr lang="ru-RU" sz="1600" dirty="0" smtClean="0"/>
              <a:t>, </a:t>
            </a:r>
            <a:r>
              <a:rPr lang="ru-RU" sz="1600" dirty="0" err="1" smtClean="0"/>
              <a:t>суперечливі</a:t>
            </a:r>
            <a:r>
              <a:rPr lang="ru-RU" sz="1600" dirty="0" smtClean="0"/>
              <a:t> потоки </a:t>
            </a:r>
            <a:r>
              <a:rPr lang="ru-RU" sz="1600" dirty="0" err="1" smtClean="0"/>
              <a:t>інформації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потребують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дослідження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аналізу</a:t>
            </a:r>
            <a:r>
              <a:rPr lang="ru-RU" sz="1600" dirty="0" smtClean="0"/>
              <a:t>, контролю,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без </a:t>
            </a:r>
            <a:r>
              <a:rPr lang="ru-RU" sz="1600" dirty="0" err="1" smtClean="0"/>
              <a:t>ефективних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сучасних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аналітичних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технологій</a:t>
            </a:r>
            <a:r>
              <a:rPr lang="ru-RU" sz="1600" dirty="0" smtClean="0"/>
              <a:t> </a:t>
            </a:r>
            <a:r>
              <a:rPr lang="ru-RU" sz="1600" dirty="0" err="1" smtClean="0"/>
              <a:t>неможливо</a:t>
            </a:r>
            <a:r>
              <a:rPr lang="ru-RU" sz="1600" dirty="0" smtClean="0"/>
              <a:t> </a:t>
            </a:r>
            <a:r>
              <a:rPr lang="ru-RU" sz="1600" dirty="0" err="1" smtClean="0"/>
              <a:t>зробити</a:t>
            </a:r>
            <a:r>
              <a:rPr lang="ru-RU" sz="1600" dirty="0" smtClean="0"/>
              <a:t>;</a:t>
            </a:r>
          </a:p>
          <a:p>
            <a:pPr algn="just"/>
            <a:r>
              <a:rPr lang="ru-RU" sz="1600" dirty="0" smtClean="0"/>
              <a:t> - </a:t>
            </a:r>
            <a:r>
              <a:rPr lang="ru-RU" sz="1600" dirty="0" err="1" smtClean="0"/>
              <a:t>зростання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конкуренції</a:t>
            </a:r>
            <a:r>
              <a:rPr lang="ru-RU" sz="1600" dirty="0" smtClean="0"/>
              <a:t>, а той </a:t>
            </a:r>
            <a:r>
              <a:rPr lang="ru-RU" sz="1600" dirty="0" err="1" smtClean="0"/>
              <a:t>конфронтації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державами за </a:t>
            </a:r>
            <a:r>
              <a:rPr lang="ru-RU" sz="1600" dirty="0" err="1" smtClean="0"/>
              <a:t>володіння</a:t>
            </a:r>
            <a:r>
              <a:rPr lang="ru-RU" sz="1600" dirty="0" smtClean="0"/>
              <a:t> зонами </a:t>
            </a:r>
            <a:r>
              <a:rPr lang="ru-RU" sz="1600" dirty="0" err="1" smtClean="0"/>
              <a:t>впливу</a:t>
            </a:r>
            <a:r>
              <a:rPr lang="ru-RU" sz="1600" dirty="0" smtClean="0"/>
              <a:t>, </a:t>
            </a:r>
            <a:r>
              <a:rPr lang="ru-RU" sz="1600" dirty="0" err="1" smtClean="0"/>
              <a:t>економічними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важелями</a:t>
            </a:r>
            <a:r>
              <a:rPr lang="ru-RU" sz="1600" dirty="0" smtClean="0"/>
              <a:t>, </a:t>
            </a:r>
            <a:r>
              <a:rPr lang="ru-RU" sz="1600" dirty="0" err="1" smtClean="0"/>
              <a:t>природними</a:t>
            </a:r>
            <a:r>
              <a:rPr lang="ru-RU" sz="1600" dirty="0" smtClean="0"/>
              <a:t> ресурсами 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. </a:t>
            </a:r>
            <a:r>
              <a:rPr lang="ru-RU" sz="1600" dirty="0" err="1" smtClean="0"/>
              <a:t>Аналітичні</a:t>
            </a:r>
            <a:r>
              <a:rPr lang="ru-RU" sz="1600" dirty="0" smtClean="0"/>
              <a:t> </a:t>
            </a:r>
            <a:r>
              <a:rPr lang="ru-RU" sz="1600" dirty="0" err="1" smtClean="0"/>
              <a:t>служби</a:t>
            </a:r>
            <a:r>
              <a:rPr lang="ru-RU" sz="1600" dirty="0" smtClean="0"/>
              <a:t> </a:t>
            </a:r>
            <a:r>
              <a:rPr lang="ru-RU" sz="1600" dirty="0" err="1" smtClean="0"/>
              <a:t>дозволяють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приймати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такі</a:t>
            </a:r>
            <a:r>
              <a:rPr lang="ru-RU" sz="1600" dirty="0" smtClean="0"/>
              <a:t> </a:t>
            </a:r>
            <a:r>
              <a:rPr lang="ru-RU" sz="1600" dirty="0" err="1" smtClean="0"/>
              <a:t>управлінські</a:t>
            </a:r>
            <a:r>
              <a:rPr lang="ru-RU" sz="1600" dirty="0" smtClean="0"/>
              <a:t> </a:t>
            </a:r>
            <a:r>
              <a:rPr lang="ru-RU" sz="1600" dirty="0" err="1" smtClean="0"/>
              <a:t>рішення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убезпечують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конфліктів</a:t>
            </a:r>
            <a:r>
              <a:rPr lang="ru-RU" sz="1600" dirty="0" smtClean="0"/>
              <a:t>, </a:t>
            </a:r>
            <a:r>
              <a:rPr lang="ru-RU" sz="1600" dirty="0" err="1" smtClean="0"/>
              <a:t>контролюють</a:t>
            </a:r>
            <a:r>
              <a:rPr lang="ru-RU" sz="1600" dirty="0" smtClean="0"/>
              <a:t> та </a:t>
            </a:r>
            <a:r>
              <a:rPr lang="ru-RU" sz="1600" dirty="0" err="1" smtClean="0"/>
              <a:t>прогнозують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кризові</a:t>
            </a:r>
            <a:r>
              <a:rPr lang="ru-RU" sz="1600" dirty="0" smtClean="0"/>
              <a:t> </a:t>
            </a:r>
            <a:r>
              <a:rPr lang="ru-RU" sz="1600" dirty="0" err="1" smtClean="0"/>
              <a:t>явища</a:t>
            </a:r>
            <a:r>
              <a:rPr lang="ru-RU" sz="1600" dirty="0" smtClean="0"/>
              <a:t>. </a:t>
            </a:r>
            <a:endParaRPr lang="ru-RU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928670"/>
            <a:ext cx="8072494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В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інформаційно-аналітична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необхідною</a:t>
            </a:r>
            <a:r>
              <a:rPr lang="ru-RU" dirty="0" smtClean="0"/>
              <a:t> потребою </a:t>
            </a:r>
            <a:r>
              <a:rPr lang="ru-RU" dirty="0" err="1" smtClean="0"/>
              <a:t>суспільства</a:t>
            </a:r>
            <a:r>
              <a:rPr lang="ru-RU" dirty="0" smtClean="0"/>
              <a:t>, одним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найважливіших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найвпливовіших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 </a:t>
            </a:r>
            <a:r>
              <a:rPr lang="ru-RU" dirty="0" err="1" smtClean="0"/>
              <a:t>стабільності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 </a:t>
            </a:r>
            <a:r>
              <a:rPr lang="ru-RU" dirty="0" err="1" smtClean="0"/>
              <a:t>будь-якої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 </a:t>
            </a:r>
          </a:p>
          <a:p>
            <a:pPr algn="just"/>
            <a:r>
              <a:rPr lang="ru-RU" dirty="0" err="1" smtClean="0"/>
              <a:t>Інформаційно-аналітична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виконує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важливі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: </a:t>
            </a:r>
          </a:p>
          <a:p>
            <a:pPr marL="342900" indent="-342900" algn="just">
              <a:buAutoNum type="arabicPeriod"/>
            </a:pPr>
            <a:r>
              <a:rPr lang="ru-RU" dirty="0" err="1" smtClean="0"/>
              <a:t>Управлінська</a:t>
            </a:r>
            <a:r>
              <a:rPr lang="ru-RU" dirty="0" smtClean="0"/>
              <a:t> –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інформацією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етапи</a:t>
            </a:r>
            <a:r>
              <a:rPr lang="ru-RU" dirty="0" smtClean="0"/>
              <a:t> </a:t>
            </a:r>
            <a:r>
              <a:rPr lang="ru-RU" dirty="0" err="1" smtClean="0"/>
              <a:t>управлінської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: </a:t>
            </a:r>
            <a:r>
              <a:rPr lang="ru-RU" dirty="0" err="1" smtClean="0"/>
              <a:t>підготовку</a:t>
            </a:r>
            <a:r>
              <a:rPr lang="ru-RU" dirty="0" smtClean="0"/>
              <a:t>, </a:t>
            </a:r>
            <a:r>
              <a:rPr lang="ru-RU" dirty="0" err="1" smtClean="0"/>
              <a:t>прийняття</a:t>
            </a:r>
            <a:r>
              <a:rPr lang="ru-RU" dirty="0" smtClean="0"/>
              <a:t> </a:t>
            </a:r>
            <a:r>
              <a:rPr lang="ru-RU" dirty="0" err="1" smtClean="0"/>
              <a:t>управлінських</a:t>
            </a:r>
            <a:r>
              <a:rPr lang="ru-RU" dirty="0" smtClean="0"/>
              <a:t> </a:t>
            </a:r>
            <a:r>
              <a:rPr lang="ru-RU" dirty="0" err="1" smtClean="0"/>
              <a:t>рішень</a:t>
            </a:r>
            <a:r>
              <a:rPr lang="ru-RU" dirty="0" smtClean="0"/>
              <a:t>, контроль за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виконанням</a:t>
            </a:r>
            <a:r>
              <a:rPr lang="ru-RU" dirty="0" smtClean="0"/>
              <a:t>.</a:t>
            </a:r>
          </a:p>
          <a:p>
            <a:pPr marL="342900" indent="-342900" algn="just">
              <a:buAutoNum type="arabicPeriod"/>
            </a:pPr>
            <a:r>
              <a:rPr lang="ru-RU" dirty="0" smtClean="0"/>
              <a:t> </a:t>
            </a:r>
            <a:r>
              <a:rPr lang="ru-RU" dirty="0" err="1" smtClean="0"/>
              <a:t>Діагностична</a:t>
            </a:r>
            <a:r>
              <a:rPr lang="ru-RU" dirty="0" smtClean="0"/>
              <a:t> - </a:t>
            </a:r>
            <a:r>
              <a:rPr lang="ru-RU" dirty="0" err="1" smtClean="0"/>
              <a:t>спрямована</a:t>
            </a:r>
            <a:r>
              <a:rPr lang="ru-RU" dirty="0" smtClean="0"/>
              <a:t> на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об’єктивної</a:t>
            </a:r>
            <a:r>
              <a:rPr lang="ru-RU" dirty="0" smtClean="0"/>
              <a:t> </a:t>
            </a:r>
            <a:r>
              <a:rPr lang="ru-RU" dirty="0" err="1" smtClean="0"/>
              <a:t>картини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склалася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діагностики</a:t>
            </a:r>
            <a:r>
              <a:rPr lang="ru-RU" dirty="0" smtClean="0"/>
              <a:t>. </a:t>
            </a:r>
          </a:p>
          <a:p>
            <a:pPr marL="342900" indent="-342900" algn="just">
              <a:buAutoNum type="arabicPeriod"/>
            </a:pPr>
            <a:r>
              <a:rPr lang="ru-RU" dirty="0" err="1" smtClean="0"/>
              <a:t>Застерігаючу</a:t>
            </a:r>
            <a:r>
              <a:rPr lang="ru-RU" dirty="0" smtClean="0"/>
              <a:t> – </a:t>
            </a:r>
            <a:r>
              <a:rPr lang="ru-RU" dirty="0" err="1" smtClean="0"/>
              <a:t>виявляє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, </a:t>
            </a:r>
            <a:r>
              <a:rPr lang="ru-RU" dirty="0" err="1" smtClean="0"/>
              <a:t>небезпеки</a:t>
            </a:r>
            <a:r>
              <a:rPr lang="ru-RU" dirty="0" smtClean="0"/>
              <a:t>, </a:t>
            </a:r>
            <a:r>
              <a:rPr lang="ru-RU" dirty="0" err="1" smtClean="0"/>
              <a:t>конфлікти</a:t>
            </a:r>
            <a:r>
              <a:rPr lang="ru-RU" dirty="0" smtClean="0"/>
              <a:t>,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уникнути</a:t>
            </a:r>
            <a:r>
              <a:rPr lang="ru-RU" dirty="0" smtClean="0"/>
              <a:t>. </a:t>
            </a:r>
            <a:endParaRPr lang="ru-RU" dirty="0"/>
          </a:p>
          <a:p>
            <a:pPr marL="342900" indent="-342900" algn="just">
              <a:buAutoNum type="arabicPeriod"/>
            </a:pPr>
            <a:r>
              <a:rPr lang="ru-RU" dirty="0" err="1" smtClean="0"/>
              <a:t>Пізнавально-ментальна</a:t>
            </a:r>
            <a:r>
              <a:rPr lang="ru-RU" dirty="0" smtClean="0"/>
              <a:t> – </a:t>
            </a:r>
            <a:r>
              <a:rPr lang="ru-RU" dirty="0" err="1" smtClean="0"/>
              <a:t>сприяє</a:t>
            </a:r>
            <a:r>
              <a:rPr lang="ru-RU" dirty="0" smtClean="0"/>
              <a:t> </a:t>
            </a:r>
            <a:r>
              <a:rPr lang="ru-RU" dirty="0" err="1" smtClean="0"/>
              <a:t>зміні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сутності</a:t>
            </a:r>
            <a:r>
              <a:rPr lang="ru-RU" dirty="0" smtClean="0"/>
              <a:t> </a:t>
            </a:r>
            <a:r>
              <a:rPr lang="ru-RU" dirty="0" err="1" smtClean="0"/>
              <a:t>явищ</a:t>
            </a:r>
            <a:r>
              <a:rPr lang="ru-RU" dirty="0" smtClean="0"/>
              <a:t>, </a:t>
            </a:r>
            <a:r>
              <a:rPr lang="ru-RU" dirty="0" err="1" smtClean="0"/>
              <a:t>зміні</a:t>
            </a:r>
            <a:r>
              <a:rPr lang="ru-RU" dirty="0" smtClean="0"/>
              <a:t> </a:t>
            </a:r>
            <a:r>
              <a:rPr lang="ru-RU" dirty="0" err="1" smtClean="0"/>
              <a:t>ментальності</a:t>
            </a:r>
            <a:r>
              <a:rPr lang="ru-RU" dirty="0" smtClean="0"/>
              <a:t> </a:t>
            </a:r>
            <a:r>
              <a:rPr lang="ru-RU" dirty="0" err="1" smtClean="0"/>
              <a:t>управлінців</a:t>
            </a:r>
            <a:endParaRPr lang="uk-UA" dirty="0" smtClean="0"/>
          </a:p>
          <a:p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інформаційно-аналітична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зводиться</a:t>
            </a:r>
            <a:r>
              <a:rPr lang="ru-RU" dirty="0" smtClean="0"/>
              <a:t> до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важливих</a:t>
            </a:r>
            <a:r>
              <a:rPr lang="ru-RU" dirty="0" smtClean="0"/>
              <a:t> </a:t>
            </a:r>
            <a:r>
              <a:rPr lang="ru-RU" dirty="0" err="1" smtClean="0"/>
              <a:t>чинників</a:t>
            </a:r>
            <a:r>
              <a:rPr lang="ru-RU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По-перше,</a:t>
            </a:r>
            <a:r>
              <a:rPr lang="ru-RU" dirty="0" smtClean="0"/>
              <a:t> </a:t>
            </a:r>
            <a:r>
              <a:rPr lang="ru-RU" dirty="0" err="1" smtClean="0"/>
              <a:t>отримується</a:t>
            </a:r>
            <a:r>
              <a:rPr lang="ru-RU" dirty="0" smtClean="0"/>
              <a:t> </a:t>
            </a:r>
            <a:r>
              <a:rPr lang="ru-RU" dirty="0" err="1" smtClean="0"/>
              <a:t>прямий</a:t>
            </a:r>
            <a:r>
              <a:rPr lang="ru-RU" dirty="0" smtClean="0"/>
              <a:t> результат,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як </a:t>
            </a:r>
            <a:r>
              <a:rPr lang="ru-RU" dirty="0" err="1" smtClean="0"/>
              <a:t>підсумок</a:t>
            </a:r>
            <a:r>
              <a:rPr lang="ru-RU" dirty="0" smtClean="0"/>
              <a:t> </a:t>
            </a:r>
            <a:r>
              <a:rPr lang="ru-RU" dirty="0" err="1" smtClean="0"/>
              <a:t>пошуків</a:t>
            </a:r>
            <a:r>
              <a:rPr lang="ru-RU" dirty="0" smtClean="0"/>
              <a:t> оптимального </a:t>
            </a:r>
            <a:r>
              <a:rPr lang="ru-RU" dirty="0" err="1" smtClean="0"/>
              <a:t>управлінського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; </a:t>
            </a:r>
          </a:p>
          <a:p>
            <a:r>
              <a:rPr lang="ru-RU" b="1" dirty="0" err="1" smtClean="0"/>
              <a:t>По-друге</a:t>
            </a:r>
            <a:r>
              <a:rPr lang="ru-RU" b="1" dirty="0" smtClean="0"/>
              <a:t>,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непрямий</a:t>
            </a:r>
            <a:r>
              <a:rPr lang="ru-RU" dirty="0" smtClean="0"/>
              <a:t> результат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уяви</a:t>
            </a:r>
            <a:r>
              <a:rPr lang="ru-RU" dirty="0" smtClean="0"/>
              <a:t> </a:t>
            </a:r>
            <a:r>
              <a:rPr lang="ru-RU" dirty="0" err="1" smtClean="0"/>
              <a:t>управлінців</a:t>
            </a:r>
            <a:r>
              <a:rPr lang="ru-RU" dirty="0" smtClean="0"/>
              <a:t> про той </a:t>
            </a:r>
            <a:r>
              <a:rPr lang="ru-RU" dirty="0" err="1" smtClean="0"/>
              <a:t>об’єкт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вони </a:t>
            </a:r>
            <a:r>
              <a:rPr lang="ru-RU" dirty="0" err="1" smtClean="0"/>
              <a:t>аналізували</a:t>
            </a:r>
            <a:r>
              <a:rPr lang="ru-RU" dirty="0" smtClean="0"/>
              <a:t>.</a:t>
            </a:r>
          </a:p>
          <a:p>
            <a:pPr marL="342900" indent="-342900" algn="just"/>
            <a:endParaRPr lang="ru-RU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643050"/>
            <a:ext cx="82868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      На думку </a:t>
            </a:r>
            <a:r>
              <a:rPr lang="ru-RU" sz="2000" dirty="0" err="1" smtClean="0"/>
              <a:t>вчених</a:t>
            </a:r>
            <a:r>
              <a:rPr lang="ru-RU" sz="2000" dirty="0" smtClean="0"/>
              <a:t>, для </a:t>
            </a:r>
            <a:r>
              <a:rPr lang="ru-RU" sz="2000" dirty="0" err="1" smtClean="0"/>
              <a:t>нашої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країни</a:t>
            </a:r>
            <a:r>
              <a:rPr lang="ru-RU" sz="2000" dirty="0" smtClean="0"/>
              <a:t> у </a:t>
            </a:r>
            <a:r>
              <a:rPr lang="ru-RU" sz="2000" dirty="0" err="1" smtClean="0"/>
              <a:t>зв’язку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хронічним</a:t>
            </a:r>
            <a:r>
              <a:rPr lang="ru-RU" sz="2000" dirty="0" smtClean="0"/>
              <a:t> </a:t>
            </a:r>
            <a:r>
              <a:rPr lang="ru-RU" sz="2000" dirty="0" err="1" smtClean="0"/>
              <a:t>недофінансуванням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не </a:t>
            </a:r>
            <a:r>
              <a:rPr lang="ru-RU" sz="2000" dirty="0" err="1" smtClean="0"/>
              <a:t>фінансуванням</a:t>
            </a:r>
            <a:r>
              <a:rPr lang="ru-RU" sz="2000" dirty="0" smtClean="0"/>
              <a:t>, у </a:t>
            </a:r>
            <a:r>
              <a:rPr lang="ru-RU" sz="2000" dirty="0" err="1" smtClean="0"/>
              <a:t>зв’язку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ембріональністю</a:t>
            </a:r>
            <a:r>
              <a:rPr lang="ru-RU" sz="2000" dirty="0" smtClean="0"/>
              <a:t> </a:t>
            </a:r>
            <a:r>
              <a:rPr lang="ru-RU" sz="2000" dirty="0" err="1" smtClean="0"/>
              <a:t>всієї</a:t>
            </a:r>
            <a:r>
              <a:rPr lang="ru-RU" sz="2000" dirty="0" smtClean="0"/>
              <a:t> </a:t>
            </a:r>
            <a:r>
              <a:rPr lang="ru-RU" sz="2000" dirty="0" err="1" smtClean="0"/>
              <a:t>інформаційної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інфраструктури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, головне, у </a:t>
            </a:r>
            <a:r>
              <a:rPr lang="ru-RU" sz="2000" dirty="0" err="1" smtClean="0"/>
              <a:t>зв’язку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недостатньо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розвинутим</a:t>
            </a:r>
            <a:r>
              <a:rPr lang="ru-RU" sz="2000" dirty="0" smtClean="0"/>
              <a:t> попитом на </a:t>
            </a:r>
            <a:r>
              <a:rPr lang="ru-RU" sz="2000" dirty="0" err="1" smtClean="0"/>
              <a:t>інформаційну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продукцію</a:t>
            </a:r>
            <a:r>
              <a:rPr lang="ru-RU" sz="2000" dirty="0" smtClean="0"/>
              <a:t>, у свою </a:t>
            </a:r>
            <a:r>
              <a:rPr lang="ru-RU" sz="2000" dirty="0" err="1" smtClean="0"/>
              <a:t>чергу</a:t>
            </a:r>
            <a:r>
              <a:rPr lang="ru-RU" sz="2000" dirty="0" smtClean="0"/>
              <a:t>, </a:t>
            </a:r>
            <a:r>
              <a:rPr lang="ru-RU" sz="2000" dirty="0" err="1" smtClean="0"/>
              <a:t>пов’язаним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недостатньою</a:t>
            </a:r>
            <a:r>
              <a:rPr lang="ru-RU" sz="2000" dirty="0" smtClean="0"/>
              <a:t> </a:t>
            </a:r>
            <a:r>
              <a:rPr lang="ru-RU" sz="2000" dirty="0" err="1" smtClean="0"/>
              <a:t>кваліфікацією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частини</a:t>
            </a:r>
            <a:r>
              <a:rPr lang="ru-RU" sz="2000" dirty="0" smtClean="0"/>
              <a:t> </a:t>
            </a:r>
            <a:r>
              <a:rPr lang="ru-RU" sz="2000" dirty="0" err="1" smtClean="0"/>
              <a:t>управлінських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кадрів</a:t>
            </a:r>
            <a:r>
              <a:rPr lang="ru-RU" sz="2000" dirty="0" smtClean="0"/>
              <a:t>, </a:t>
            </a:r>
            <a:r>
              <a:rPr lang="ru-RU" sz="2000" dirty="0" err="1" smtClean="0"/>
              <a:t>бізнесменів</a:t>
            </a:r>
            <a:r>
              <a:rPr lang="ru-RU" sz="2000" dirty="0" smtClean="0"/>
              <a:t> та </a:t>
            </a:r>
            <a:r>
              <a:rPr lang="ru-RU" sz="2000" dirty="0" err="1" smtClean="0"/>
              <a:t>керівництва</a:t>
            </a:r>
            <a:r>
              <a:rPr lang="ru-RU" sz="2000" dirty="0" smtClean="0"/>
              <a:t> </a:t>
            </a:r>
            <a:r>
              <a:rPr lang="ru-RU" sz="2000" dirty="0" err="1" smtClean="0"/>
              <a:t>громадськими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організаціями</a:t>
            </a:r>
            <a:r>
              <a:rPr lang="ru-RU" sz="2000" dirty="0" smtClean="0"/>
              <a:t>, </a:t>
            </a:r>
            <a:r>
              <a:rPr lang="ru-RU" sz="2000" dirty="0" err="1" smtClean="0"/>
              <a:t>відставання</a:t>
            </a:r>
            <a:r>
              <a:rPr lang="ru-RU" sz="2000" dirty="0" smtClean="0"/>
              <a:t> у </a:t>
            </a:r>
            <a:r>
              <a:rPr lang="ru-RU" sz="2000" dirty="0" err="1" smtClean="0"/>
              <a:t>створенні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аналітичних</a:t>
            </a:r>
            <a:r>
              <a:rPr lang="ru-RU" sz="2000" dirty="0" smtClean="0"/>
              <a:t>, </a:t>
            </a:r>
            <a:r>
              <a:rPr lang="ru-RU" sz="2000" dirty="0" err="1" smtClean="0"/>
              <a:t>інформаційноаналітичних</a:t>
            </a:r>
            <a:r>
              <a:rPr lang="ru-RU" sz="2000" dirty="0" smtClean="0"/>
              <a:t> структур на </a:t>
            </a:r>
            <a:r>
              <a:rPr lang="ru-RU" sz="2000" dirty="0" err="1" smtClean="0"/>
              <a:t>сьогодні</a:t>
            </a:r>
            <a:r>
              <a:rPr lang="ru-RU" sz="2000" dirty="0" smtClean="0"/>
              <a:t> не </a:t>
            </a:r>
            <a:r>
              <a:rPr lang="ru-RU" sz="2000" dirty="0" err="1" smtClean="0"/>
              <a:t>є</a:t>
            </a:r>
            <a:r>
              <a:rPr lang="ru-RU" sz="2000" dirty="0" smtClean="0"/>
              <a:t> особливо </a:t>
            </a:r>
            <a:r>
              <a:rPr lang="ru-RU" sz="2000" dirty="0" err="1" smtClean="0"/>
              <a:t>відчутним</a:t>
            </a:r>
            <a:r>
              <a:rPr lang="ru-RU" sz="2000" dirty="0" smtClean="0"/>
              <a:t>. </a:t>
            </a:r>
            <a:r>
              <a:rPr lang="ru-RU" sz="2000" dirty="0" err="1" smtClean="0"/>
              <a:t>Варто</a:t>
            </a:r>
            <a:r>
              <a:rPr lang="ru-RU" sz="2000" dirty="0" smtClean="0"/>
              <a:t> </a:t>
            </a:r>
            <a:r>
              <a:rPr lang="ru-RU" sz="2000" dirty="0" err="1" smtClean="0"/>
              <a:t>зауважити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відставання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відставанням</a:t>
            </a:r>
            <a:r>
              <a:rPr lang="ru-RU" sz="2000" dirty="0" smtClean="0"/>
              <a:t>, </a:t>
            </a:r>
            <a:r>
              <a:rPr lang="ru-RU" sz="2000" dirty="0" err="1" smtClean="0"/>
              <a:t>відкладеним</a:t>
            </a:r>
            <a:r>
              <a:rPr lang="ru-RU" sz="2000" dirty="0" smtClean="0"/>
              <a:t> у </a:t>
            </a:r>
            <a:r>
              <a:rPr lang="ru-RU" sz="2000" dirty="0" err="1" smtClean="0"/>
              <a:t>майбутнє</a:t>
            </a:r>
            <a:r>
              <a:rPr lang="ru-RU" sz="2000" dirty="0" smtClean="0"/>
              <a:t>. </a:t>
            </a:r>
            <a:r>
              <a:rPr lang="ru-RU" sz="2000" dirty="0" err="1" smtClean="0"/>
              <a:t>Воно</a:t>
            </a:r>
            <a:r>
              <a:rPr lang="ru-RU" sz="2000" dirty="0" smtClean="0"/>
              <a:t> </a:t>
            </a:r>
            <a:r>
              <a:rPr lang="ru-RU" sz="2000" dirty="0" err="1" smtClean="0"/>
              <a:t>набиратиме</a:t>
            </a:r>
            <a:r>
              <a:rPr lang="ru-RU" sz="2000" dirty="0" smtClean="0"/>
              <a:t> </a:t>
            </a:r>
            <a:r>
              <a:rPr lang="ru-RU" sz="2000" dirty="0" err="1" smtClean="0"/>
              <a:t>гостроти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розвитком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процесу</a:t>
            </a:r>
            <a:r>
              <a:rPr lang="ru-RU" sz="2000" dirty="0" smtClean="0"/>
              <a:t> </a:t>
            </a:r>
            <a:r>
              <a:rPr lang="ru-RU" sz="2000" dirty="0" err="1" smtClean="0"/>
              <a:t>інформатизації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суспільства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, головне, –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процесом</a:t>
            </a:r>
            <a:r>
              <a:rPr lang="ru-RU" sz="2000" dirty="0" smtClean="0"/>
              <a:t> </a:t>
            </a:r>
            <a:r>
              <a:rPr lang="ru-RU" sz="2000" dirty="0" err="1" smtClean="0"/>
              <a:t>входження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у сферу </a:t>
            </a:r>
            <a:r>
              <a:rPr lang="ru-RU" sz="2000" dirty="0" err="1" smtClean="0"/>
              <a:t>впливів</a:t>
            </a:r>
            <a:r>
              <a:rPr lang="ru-RU" sz="2000" dirty="0" smtClean="0"/>
              <a:t> </a:t>
            </a:r>
            <a:r>
              <a:rPr lang="ru-RU" sz="2000" dirty="0" err="1" smtClean="0"/>
              <a:t>постіндустріального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етапу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розвитку</a:t>
            </a:r>
            <a:r>
              <a:rPr lang="ru-RU" sz="2000" dirty="0" smtClean="0"/>
              <a:t> </a:t>
            </a:r>
            <a:r>
              <a:rPr lang="ru-RU" sz="2000" dirty="0" err="1" smtClean="0"/>
              <a:t>суспільства</a:t>
            </a:r>
            <a:endParaRPr lang="ru-RU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571612"/>
            <a:ext cx="7929618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Адже</a:t>
            </a:r>
            <a:r>
              <a:rPr lang="ru-RU" b="1" dirty="0" smtClean="0"/>
              <a:t> </a:t>
            </a:r>
            <a:r>
              <a:rPr lang="ru-RU" b="1" dirty="0" err="1" smtClean="0"/>
              <a:t>саме</a:t>
            </a:r>
            <a:r>
              <a:rPr lang="ru-RU" b="1" dirty="0" smtClean="0"/>
              <a:t> </a:t>
            </a:r>
            <a:r>
              <a:rPr lang="ru-RU" b="1" dirty="0" err="1" smtClean="0"/>
              <a:t>аналітична</a:t>
            </a:r>
            <a:r>
              <a:rPr lang="ru-RU" b="1" dirty="0" smtClean="0"/>
              <a:t> </a:t>
            </a:r>
            <a:r>
              <a:rPr lang="ru-RU" b="1" dirty="0" err="1" smtClean="0"/>
              <a:t>інформація</a:t>
            </a:r>
            <a:r>
              <a:rPr lang="ru-RU" b="1" dirty="0" smtClean="0"/>
              <a:t> </a:t>
            </a:r>
            <a:r>
              <a:rPr lang="ru-RU" b="1" dirty="0" err="1" smtClean="0"/>
              <a:t>є</a:t>
            </a:r>
            <a:r>
              <a:rPr lang="ru-RU" b="1" dirty="0" smtClean="0"/>
              <a:t> на </a:t>
            </a:r>
            <a:r>
              <a:rPr lang="ru-RU" b="1" dirty="0" err="1" smtClean="0"/>
              <a:t>сьогодні</a:t>
            </a:r>
            <a:r>
              <a:rPr lang="ru-RU" b="1" dirty="0" smtClean="0"/>
              <a:t> </a:t>
            </a:r>
            <a:r>
              <a:rPr lang="ru-RU" b="1" dirty="0" err="1" smtClean="0"/>
              <a:t>найціннішим</a:t>
            </a:r>
            <a:r>
              <a:rPr lang="ru-RU" b="1" dirty="0" smtClean="0"/>
              <a:t> продуктом на ринку </a:t>
            </a:r>
            <a:r>
              <a:rPr lang="ru-RU" b="1" dirty="0" err="1" smtClean="0"/>
              <a:t>інформації</a:t>
            </a:r>
            <a:r>
              <a:rPr lang="en-US" b="1" dirty="0" smtClean="0"/>
              <a:t>. </a:t>
            </a:r>
            <a:endParaRPr lang="uk-UA" b="1" dirty="0" smtClean="0"/>
          </a:p>
          <a:p>
            <a:endParaRPr lang="uk-UA" b="1" dirty="0"/>
          </a:p>
          <a:p>
            <a:pPr algn="just"/>
            <a:r>
              <a:rPr lang="ru-RU" sz="2000" dirty="0" err="1" smtClean="0"/>
              <a:t>Економічний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глобалізм</a:t>
            </a:r>
            <a:r>
              <a:rPr lang="ru-RU" sz="2000" dirty="0" smtClean="0"/>
              <a:t> </a:t>
            </a:r>
            <a:r>
              <a:rPr lang="en-US" sz="2000" dirty="0" smtClean="0"/>
              <a:t>XX </a:t>
            </a:r>
            <a:r>
              <a:rPr lang="ru-RU" sz="2000" dirty="0" smtClean="0"/>
              <a:t>ст. у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останній</a:t>
            </a:r>
            <a:r>
              <a:rPr lang="ru-RU" sz="2000" dirty="0" smtClean="0"/>
              <a:t> </a:t>
            </a:r>
            <a:r>
              <a:rPr lang="ru-RU" sz="2000" dirty="0" err="1" smtClean="0"/>
              <a:t>чверті</a:t>
            </a:r>
            <a:r>
              <a:rPr lang="ru-RU" sz="2000" dirty="0" smtClean="0"/>
              <a:t> </a:t>
            </a:r>
            <a:r>
              <a:rPr lang="ru-RU" sz="2000" dirty="0" err="1" smtClean="0"/>
              <a:t>внаслідок</a:t>
            </a:r>
            <a:r>
              <a:rPr lang="ru-RU" sz="2000" dirty="0" smtClean="0"/>
              <a:t> </a:t>
            </a:r>
            <a:r>
              <a:rPr lang="ru-RU" sz="2000" dirty="0" err="1" smtClean="0"/>
              <a:t>закономірного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технологічного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стрибка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перетворив</a:t>
            </a:r>
            <a:r>
              <a:rPr lang="ru-RU" sz="2000" dirty="0" smtClean="0"/>
              <a:t> </a:t>
            </a:r>
            <a:r>
              <a:rPr lang="ru-RU" sz="2000" dirty="0" err="1" smtClean="0"/>
              <a:t>інформаційну</a:t>
            </a:r>
            <a:r>
              <a:rPr lang="ru-RU" sz="2000" dirty="0" smtClean="0"/>
              <a:t> </a:t>
            </a:r>
            <a:r>
              <a:rPr lang="ru-RU" sz="2000" dirty="0" err="1" smtClean="0"/>
              <a:t>індустрію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обслуговує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процес</a:t>
            </a:r>
            <a:r>
              <a:rPr lang="ru-RU" sz="2000" dirty="0" smtClean="0"/>
              <a:t> </a:t>
            </a:r>
            <a:r>
              <a:rPr lang="ru-RU" sz="2000" dirty="0" err="1" smtClean="0"/>
              <a:t>економічного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розвитку</a:t>
            </a:r>
            <a:r>
              <a:rPr lang="ru-RU" sz="2000" dirty="0" smtClean="0"/>
              <a:t>, в </a:t>
            </a:r>
            <a:r>
              <a:rPr lang="ru-RU" sz="2000" dirty="0" err="1" smtClean="0"/>
              <a:t>особливу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якісно</a:t>
            </a:r>
            <a:r>
              <a:rPr lang="ru-RU" sz="2000" dirty="0" smtClean="0"/>
              <a:t> </a:t>
            </a:r>
            <a:r>
              <a:rPr lang="ru-RU" sz="2000" dirty="0" err="1" smtClean="0"/>
              <a:t>нову</a:t>
            </a:r>
            <a:r>
              <a:rPr lang="ru-RU" sz="2000" dirty="0" smtClean="0"/>
              <a:t> </a:t>
            </a:r>
            <a:r>
              <a:rPr lang="ru-RU" sz="2000" dirty="0" err="1" smtClean="0"/>
              <a:t>галузь</a:t>
            </a:r>
            <a:r>
              <a:rPr lang="ru-RU" sz="2000" dirty="0" smtClean="0"/>
              <a:t> у </a:t>
            </a:r>
            <a:r>
              <a:rPr lang="ru-RU" sz="2000" dirty="0" err="1" smtClean="0"/>
              <a:t>загальній</a:t>
            </a:r>
            <a:r>
              <a:rPr lang="ru-RU" sz="2000" dirty="0" smtClean="0"/>
              <a:t> </a:t>
            </a:r>
            <a:r>
              <a:rPr lang="ru-RU" sz="2000" dirty="0" err="1" smtClean="0"/>
              <a:t>структурі</a:t>
            </a:r>
            <a:r>
              <a:rPr lang="ru-RU" sz="2000" dirty="0" smtClean="0"/>
              <a:t> </a:t>
            </a:r>
            <a:r>
              <a:rPr lang="ru-RU" sz="2000" dirty="0" err="1" smtClean="0"/>
              <a:t>економіки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стала плацдармом,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якого</a:t>
            </a:r>
            <a:r>
              <a:rPr lang="ru-RU" sz="2000" dirty="0" smtClean="0"/>
              <a:t>, </a:t>
            </a:r>
            <a:r>
              <a:rPr lang="ru-RU" sz="2000" dirty="0" err="1" smtClean="0"/>
              <a:t>власне</a:t>
            </a:r>
            <a:r>
              <a:rPr lang="ru-RU" sz="2000" dirty="0" smtClean="0"/>
              <a:t>, </a:t>
            </a:r>
            <a:r>
              <a:rPr lang="ru-RU" sz="2000" dirty="0" err="1" smtClean="0"/>
              <a:t>почалася</a:t>
            </a:r>
            <a:r>
              <a:rPr lang="ru-RU" sz="2000" dirty="0" smtClean="0"/>
              <a:t> нова, </a:t>
            </a:r>
            <a:r>
              <a:rPr lang="ru-RU" sz="2000" dirty="0" err="1" smtClean="0"/>
              <a:t>інформаційна</a:t>
            </a:r>
            <a:r>
              <a:rPr lang="ru-RU" sz="2000" dirty="0" smtClean="0"/>
              <a:t> </a:t>
            </a:r>
            <a:r>
              <a:rPr lang="ru-RU" sz="2000" dirty="0" err="1" smtClean="0"/>
              <a:t>епоха</a:t>
            </a:r>
            <a:r>
              <a:rPr lang="ru-RU" sz="2000" dirty="0" smtClean="0"/>
              <a:t>. </a:t>
            </a:r>
            <a:r>
              <a:rPr lang="ru-RU" sz="2000" dirty="0" err="1" smtClean="0"/>
              <a:t>Розпочалося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продукування</a:t>
            </a:r>
            <a:r>
              <a:rPr lang="ru-RU" sz="2000" dirty="0" smtClean="0"/>
              <a:t> товару нового типу, глобального товару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новими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економічними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властивостями</a:t>
            </a:r>
            <a:r>
              <a:rPr lang="ru-RU" sz="2000" dirty="0" smtClean="0"/>
              <a:t>, </a:t>
            </a:r>
            <a:r>
              <a:rPr lang="ru-RU" sz="2000" dirty="0" err="1" smtClean="0"/>
              <a:t>необмеженого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відтворення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накопичення</a:t>
            </a:r>
            <a:r>
              <a:rPr lang="ru-RU" sz="2000" dirty="0" smtClean="0"/>
              <a:t> та </a:t>
            </a:r>
            <a:r>
              <a:rPr lang="ru-RU" sz="2000" dirty="0" err="1" smtClean="0"/>
              <a:t>багаторазового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інформації</a:t>
            </a:r>
            <a:r>
              <a:rPr lang="ru-RU" sz="2000" dirty="0" smtClean="0"/>
              <a:t>, </a:t>
            </a:r>
            <a:r>
              <a:rPr lang="ru-RU" sz="2000" dirty="0" err="1" smtClean="0"/>
              <a:t>і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треба особливо </a:t>
            </a:r>
            <a:r>
              <a:rPr lang="ru-RU" sz="2000" dirty="0" err="1" smtClean="0"/>
              <a:t>підкреслити</a:t>
            </a:r>
            <a:r>
              <a:rPr lang="ru-RU" sz="2000" dirty="0" smtClean="0"/>
              <a:t>, 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 ми говоримо </a:t>
            </a:r>
            <a:r>
              <a:rPr lang="ru-RU" sz="2000" dirty="0" err="1" smtClean="0"/>
              <a:t>саме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аналітику</a:t>
            </a:r>
            <a:r>
              <a:rPr lang="ru-RU" sz="2000" dirty="0" smtClean="0"/>
              <a:t>, - </a:t>
            </a:r>
            <a:r>
              <a:rPr lang="ru-RU" sz="2000" dirty="0" err="1" smtClean="0"/>
              <a:t>масове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продукування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нової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інформації</a:t>
            </a:r>
            <a:r>
              <a:rPr lang="ru-RU" sz="2000" dirty="0" smtClean="0"/>
              <a:t> на </a:t>
            </a:r>
            <a:r>
              <a:rPr lang="ru-RU" sz="2000" dirty="0" err="1" smtClean="0"/>
              <a:t>основі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зібраної</a:t>
            </a:r>
            <a:r>
              <a:rPr lang="ru-RU" sz="2000" dirty="0" smtClean="0"/>
              <a:t> – </a:t>
            </a:r>
            <a:r>
              <a:rPr lang="ru-RU" sz="2000" dirty="0" err="1" smtClean="0"/>
              <a:t>первинної</a:t>
            </a:r>
            <a:endParaRPr lang="ru-RU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142982"/>
            <a:ext cx="814393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4. Короткий </a:t>
            </a:r>
            <a:r>
              <a:rPr lang="ru-RU" b="1" dirty="0" err="1" smtClean="0"/>
              <a:t>історичний</a:t>
            </a:r>
            <a:r>
              <a:rPr lang="ru-RU" b="1" dirty="0" smtClean="0"/>
              <a:t> </a:t>
            </a:r>
            <a:r>
              <a:rPr lang="ru-RU" b="1" dirty="0" err="1" smtClean="0"/>
              <a:t>огляд</a:t>
            </a:r>
            <a:r>
              <a:rPr lang="ru-RU" b="1" dirty="0" smtClean="0"/>
              <a:t>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 </a:t>
            </a:r>
            <a:r>
              <a:rPr lang="ru-RU" b="1" dirty="0" err="1" smtClean="0"/>
              <a:t>інформаційноаналітичної</a:t>
            </a:r>
            <a:r>
              <a:rPr lang="ru-RU" b="1" dirty="0" smtClean="0"/>
              <a:t> </a:t>
            </a:r>
            <a:r>
              <a:rPr lang="ru-RU" b="1" dirty="0" err="1" smtClean="0"/>
              <a:t>діяльності</a:t>
            </a:r>
            <a:r>
              <a:rPr lang="ru-RU" dirty="0" smtClean="0"/>
              <a:t>. </a:t>
            </a:r>
            <a:r>
              <a:rPr lang="ru-RU" b="1" dirty="0" err="1" smtClean="0"/>
              <a:t>Найважливіші</a:t>
            </a:r>
            <a:r>
              <a:rPr lang="ru-RU" b="1" dirty="0" smtClean="0"/>
              <a:t> </a:t>
            </a:r>
            <a:r>
              <a:rPr lang="ru-RU" b="1" dirty="0" err="1" smtClean="0"/>
              <a:t>етапи</a:t>
            </a:r>
            <a:r>
              <a:rPr lang="ru-RU" dirty="0" smtClean="0"/>
              <a:t>. </a:t>
            </a:r>
          </a:p>
          <a:p>
            <a:pPr algn="just"/>
            <a:r>
              <a:rPr lang="ru-RU" sz="2000" dirty="0" err="1" smtClean="0"/>
              <a:t>Елементи</a:t>
            </a:r>
            <a:r>
              <a:rPr lang="ru-RU" sz="2000" dirty="0" smtClean="0"/>
              <a:t> </a:t>
            </a:r>
            <a:r>
              <a:rPr lang="ru-RU" sz="2000" dirty="0" err="1" smtClean="0"/>
              <a:t>аналітичної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були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відомі</a:t>
            </a:r>
            <a:r>
              <a:rPr lang="ru-RU" sz="2000" dirty="0" smtClean="0"/>
              <a:t> </a:t>
            </a:r>
            <a:r>
              <a:rPr lang="ru-RU" sz="2000" dirty="0" err="1" smtClean="0"/>
              <a:t>ще</a:t>
            </a:r>
            <a:r>
              <a:rPr lang="ru-RU" sz="2000" dirty="0" smtClean="0"/>
              <a:t> в </a:t>
            </a:r>
            <a:r>
              <a:rPr lang="ru-RU" sz="2000" dirty="0" err="1" smtClean="0"/>
              <a:t>сиву</a:t>
            </a:r>
            <a:r>
              <a:rPr lang="ru-RU" sz="2000" dirty="0" smtClean="0"/>
              <a:t> </a:t>
            </a:r>
            <a:r>
              <a:rPr lang="ru-RU" sz="2000" dirty="0" err="1" smtClean="0"/>
              <a:t>давнину</a:t>
            </a:r>
            <a:r>
              <a:rPr lang="ru-RU" sz="2000" dirty="0" smtClean="0"/>
              <a:t>. </a:t>
            </a:r>
            <a:r>
              <a:rPr lang="ru-RU" sz="2000" dirty="0" err="1" smtClean="0"/>
              <a:t>Засновником</a:t>
            </a:r>
            <a:r>
              <a:rPr lang="ru-RU" sz="2000" dirty="0" smtClean="0"/>
              <a:t> </a:t>
            </a:r>
            <a:r>
              <a:rPr lang="ru-RU" sz="2000" dirty="0" err="1" smtClean="0"/>
              <a:t>аналітики</a:t>
            </a:r>
            <a:r>
              <a:rPr lang="ru-RU" sz="2000" dirty="0" smtClean="0"/>
              <a:t> </a:t>
            </a:r>
            <a:r>
              <a:rPr lang="ru-RU" sz="2000" dirty="0" err="1" smtClean="0"/>
              <a:t>вважають</a:t>
            </a:r>
            <a:r>
              <a:rPr lang="ru-RU" sz="2000" dirty="0" smtClean="0"/>
              <a:t> знаменитого </a:t>
            </a:r>
            <a:r>
              <a:rPr lang="ru-RU" sz="2000" dirty="0" err="1" smtClean="0"/>
              <a:t>давньогрецького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філософа</a:t>
            </a:r>
            <a:r>
              <a:rPr lang="ru-RU" sz="2000" dirty="0" smtClean="0"/>
              <a:t> </a:t>
            </a:r>
            <a:r>
              <a:rPr lang="ru-RU" sz="2000" b="1" dirty="0" smtClean="0"/>
              <a:t>Сократа</a:t>
            </a:r>
            <a:r>
              <a:rPr lang="ru-RU" sz="2000" dirty="0" smtClean="0"/>
              <a:t> (</a:t>
            </a:r>
            <a:r>
              <a:rPr lang="ru-RU" sz="2000" dirty="0" err="1" smtClean="0"/>
              <a:t>бл</a:t>
            </a:r>
            <a:r>
              <a:rPr lang="ru-RU" sz="2000" dirty="0" smtClean="0"/>
              <a:t>. 469 – 399 до н. е.), </a:t>
            </a:r>
            <a:r>
              <a:rPr lang="ru-RU" sz="2000" dirty="0" err="1" smtClean="0"/>
              <a:t>який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виробив</a:t>
            </a:r>
            <a:r>
              <a:rPr lang="ru-RU" sz="2000" dirty="0" smtClean="0"/>
              <a:t> </a:t>
            </a:r>
            <a:r>
              <a:rPr lang="ru-RU" sz="2000" dirty="0" err="1" smtClean="0"/>
              <a:t>свій</a:t>
            </a:r>
            <a:r>
              <a:rPr lang="ru-RU" sz="2000" dirty="0" smtClean="0"/>
              <a:t> </a:t>
            </a:r>
            <a:r>
              <a:rPr lang="ru-RU" sz="2000" dirty="0" err="1" smtClean="0"/>
              <a:t>власний</a:t>
            </a:r>
            <a:r>
              <a:rPr lang="ru-RU" sz="2000" dirty="0" smtClean="0"/>
              <a:t> метод </a:t>
            </a:r>
            <a:r>
              <a:rPr lang="ru-RU" sz="2000" dirty="0" err="1" smtClean="0"/>
              <a:t>аналітичних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роздумів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dirty="0" smtClean="0"/>
              <a:t> Суть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– в </a:t>
            </a:r>
            <a:r>
              <a:rPr lang="ru-RU" sz="2000" dirty="0" err="1" smtClean="0"/>
              <a:t>аналізі</a:t>
            </a:r>
            <a:r>
              <a:rPr lang="ru-RU" sz="2000" dirty="0" smtClean="0"/>
              <a:t> </a:t>
            </a:r>
            <a:r>
              <a:rPr lang="ru-RU" sz="2000" dirty="0" err="1" smtClean="0"/>
              <a:t>ситуації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час </a:t>
            </a:r>
            <a:r>
              <a:rPr lang="ru-RU" sz="2000" dirty="0" err="1" smtClean="0"/>
              <a:t>полемічного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діалогу</a:t>
            </a:r>
            <a:r>
              <a:rPr lang="ru-RU" sz="2000" dirty="0" smtClean="0"/>
              <a:t>, </a:t>
            </a:r>
            <a:r>
              <a:rPr lang="ru-RU" sz="2000" dirty="0" err="1" smtClean="0"/>
              <a:t>яким</a:t>
            </a:r>
            <a:r>
              <a:rPr lang="ru-RU" sz="2000" dirty="0" smtClean="0"/>
              <a:t> </a:t>
            </a:r>
            <a:r>
              <a:rPr lang="ru-RU" sz="2000" dirty="0" err="1" smtClean="0"/>
              <a:t>майстерно</a:t>
            </a:r>
            <a:r>
              <a:rPr lang="ru-RU" sz="2000" dirty="0" smtClean="0"/>
              <a:t> </a:t>
            </a:r>
            <a:r>
              <a:rPr lang="ru-RU" sz="2000" dirty="0" err="1" smtClean="0"/>
              <a:t>володів</a:t>
            </a:r>
            <a:r>
              <a:rPr lang="ru-RU" sz="2000" dirty="0" smtClean="0"/>
              <a:t> </a:t>
            </a:r>
            <a:r>
              <a:rPr lang="ru-RU" sz="2000" dirty="0" err="1" smtClean="0"/>
              <a:t>філософ</a:t>
            </a:r>
            <a:r>
              <a:rPr lang="ru-RU" sz="2000" dirty="0" smtClean="0"/>
              <a:t>. Цей </a:t>
            </a:r>
            <a:r>
              <a:rPr lang="ru-RU" sz="2000" dirty="0" err="1" smtClean="0"/>
              <a:t>спосіб</a:t>
            </a:r>
            <a:r>
              <a:rPr lang="ru-RU" sz="2000" dirty="0" smtClean="0"/>
              <a:t>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називав</a:t>
            </a:r>
            <a:r>
              <a:rPr lang="ru-RU" sz="2000" dirty="0" smtClean="0"/>
              <a:t> «</a:t>
            </a:r>
            <a:r>
              <a:rPr lang="ru-RU" sz="2000" dirty="0" err="1" smtClean="0"/>
              <a:t>повивальним</a:t>
            </a:r>
            <a:r>
              <a:rPr lang="ru-RU" sz="2000" dirty="0" smtClean="0"/>
              <a:t> </a:t>
            </a:r>
            <a:r>
              <a:rPr lang="ru-RU" sz="2000" dirty="0" err="1" smtClean="0"/>
              <a:t>мистецтвом</a:t>
            </a:r>
            <a:r>
              <a:rPr lang="ru-RU" sz="2000" dirty="0" smtClean="0"/>
              <a:t>»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вважав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подарунком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Бога. </a:t>
            </a:r>
            <a:r>
              <a:rPr lang="ru-RU" sz="2000" dirty="0" err="1" smtClean="0"/>
              <a:t>Використовуючи</a:t>
            </a:r>
            <a:r>
              <a:rPr lang="ru-RU" sz="2000" dirty="0" smtClean="0"/>
              <a:t> </a:t>
            </a:r>
            <a:r>
              <a:rPr lang="ru-RU" sz="2000" dirty="0" err="1" smtClean="0"/>
              <a:t>полемічний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аналіз</a:t>
            </a:r>
            <a:r>
              <a:rPr lang="ru-RU" sz="2000" dirty="0" smtClean="0"/>
              <a:t>, Сократ </a:t>
            </a:r>
            <a:r>
              <a:rPr lang="ru-RU" sz="2000" dirty="0" err="1" smtClean="0"/>
              <a:t>вміло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вибудовував</a:t>
            </a:r>
            <a:r>
              <a:rPr lang="ru-RU" sz="2000" dirty="0" smtClean="0"/>
              <a:t> </a:t>
            </a:r>
            <a:r>
              <a:rPr lang="ru-RU" sz="2000" dirty="0" err="1" smtClean="0"/>
              <a:t>діалог</a:t>
            </a:r>
            <a:r>
              <a:rPr lang="ru-RU" sz="2000" dirty="0" smtClean="0"/>
              <a:t> таким чином, </a:t>
            </a:r>
            <a:r>
              <a:rPr lang="ru-RU" sz="2000" dirty="0" err="1" smtClean="0"/>
              <a:t>щоб</a:t>
            </a:r>
            <a:r>
              <a:rPr lang="ru-RU" sz="2000" dirty="0" smtClean="0"/>
              <a:t> </a:t>
            </a:r>
            <a:r>
              <a:rPr lang="ru-RU" sz="2000" dirty="0" err="1" smtClean="0"/>
              <a:t>спростувати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аргументи</a:t>
            </a:r>
            <a:r>
              <a:rPr lang="ru-RU" sz="2000" dirty="0" smtClean="0"/>
              <a:t> </a:t>
            </a:r>
            <a:r>
              <a:rPr lang="ru-RU" sz="2000" dirty="0" err="1" smtClean="0"/>
              <a:t>свого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співрозмовника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майже</a:t>
            </a:r>
            <a:r>
              <a:rPr lang="ru-RU" sz="2000" dirty="0" smtClean="0"/>
              <a:t> </a:t>
            </a:r>
            <a:r>
              <a:rPr lang="ru-RU" sz="2000" dirty="0" err="1" smtClean="0"/>
              <a:t>завжди</a:t>
            </a:r>
            <a:r>
              <a:rPr lang="ru-RU" sz="2000" dirty="0" smtClean="0"/>
              <a:t> досягав мети, </a:t>
            </a:r>
            <a:r>
              <a:rPr lang="ru-RU" sz="2000" dirty="0" err="1" smtClean="0"/>
              <a:t>бо</a:t>
            </a:r>
            <a:r>
              <a:rPr lang="ru-RU" sz="2000" dirty="0" smtClean="0"/>
              <a:t> в </a:t>
            </a:r>
            <a:r>
              <a:rPr lang="ru-RU" sz="2000" dirty="0" err="1" smtClean="0"/>
              <a:t>основі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полеміки</a:t>
            </a:r>
            <a:r>
              <a:rPr lang="ru-RU" sz="2000" dirty="0" smtClean="0"/>
              <a:t> </a:t>
            </a:r>
            <a:r>
              <a:rPr lang="ru-RU" sz="2000" dirty="0" err="1" smtClean="0"/>
              <a:t>завжди</a:t>
            </a:r>
            <a:r>
              <a:rPr lang="ru-RU" sz="2000" dirty="0" smtClean="0"/>
              <a:t> </a:t>
            </a:r>
            <a:r>
              <a:rPr lang="ru-RU" sz="2000" dirty="0" err="1" smtClean="0"/>
              <a:t>посилався</a:t>
            </a:r>
            <a:r>
              <a:rPr lang="ru-RU" sz="2000" dirty="0" smtClean="0"/>
              <a:t> на </a:t>
            </a:r>
            <a:r>
              <a:rPr lang="ru-RU" sz="2000" dirty="0" err="1" smtClean="0"/>
              <a:t>факти</a:t>
            </a:r>
            <a:r>
              <a:rPr lang="ru-RU" sz="2000" dirty="0" smtClean="0"/>
              <a:t> </a:t>
            </a:r>
            <a:r>
              <a:rPr lang="ru-RU" sz="2000" dirty="0" err="1" smtClean="0"/>
              <a:t>життя</a:t>
            </a:r>
            <a:r>
              <a:rPr lang="ru-RU" sz="2000" dirty="0" smtClean="0"/>
              <a:t>, </a:t>
            </a:r>
            <a:r>
              <a:rPr lang="ru-RU" sz="2000" dirty="0" err="1" smtClean="0"/>
              <a:t>логіку</a:t>
            </a:r>
            <a:r>
              <a:rPr lang="ru-RU" sz="2000" dirty="0" smtClean="0"/>
              <a:t> </a:t>
            </a:r>
            <a:r>
              <a:rPr lang="ru-RU" sz="2000" dirty="0" err="1" smtClean="0"/>
              <a:t>міркувань</a:t>
            </a:r>
            <a:r>
              <a:rPr lang="ru-RU" sz="2000" dirty="0" smtClean="0"/>
              <a:t>, </a:t>
            </a:r>
            <a:r>
              <a:rPr lang="ru-RU" sz="2000" dirty="0" err="1" smtClean="0"/>
              <a:t>етичні</a:t>
            </a:r>
            <a:r>
              <a:rPr lang="ru-RU" sz="2000" dirty="0" smtClean="0"/>
              <a:t> </a:t>
            </a:r>
            <a:r>
              <a:rPr lang="ru-RU" sz="2000" dirty="0" err="1" smtClean="0"/>
              <a:t>норми</a:t>
            </a:r>
            <a:r>
              <a:rPr lang="ru-RU" sz="2000" dirty="0" smtClean="0"/>
              <a:t>. </a:t>
            </a:r>
            <a:endParaRPr lang="ru-RU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428736"/>
            <a:ext cx="814393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   </a:t>
            </a:r>
            <a:r>
              <a:rPr lang="ru-RU" dirty="0" err="1" smtClean="0"/>
              <a:t>Вирішальну</a:t>
            </a:r>
            <a:r>
              <a:rPr lang="ru-RU" dirty="0" smtClean="0"/>
              <a:t> роль у </a:t>
            </a:r>
            <a:r>
              <a:rPr lang="ru-RU" dirty="0" err="1" smtClean="0"/>
              <a:t>виникненні</a:t>
            </a:r>
            <a:r>
              <a:rPr lang="ru-RU" dirty="0" smtClean="0"/>
              <a:t> </a:t>
            </a:r>
            <a:r>
              <a:rPr lang="ru-RU" dirty="0" err="1" smtClean="0"/>
              <a:t>аналітики</a:t>
            </a:r>
            <a:r>
              <a:rPr lang="ru-RU" dirty="0" smtClean="0"/>
              <a:t> </a:t>
            </a:r>
            <a:r>
              <a:rPr lang="ru-RU" dirty="0" err="1" smtClean="0"/>
              <a:t>зіграв</a:t>
            </a:r>
            <a:r>
              <a:rPr lang="ru-RU" dirty="0" smtClean="0"/>
              <a:t> </a:t>
            </a:r>
            <a:r>
              <a:rPr lang="ru-RU" b="1" dirty="0" err="1" smtClean="0"/>
              <a:t>Арістотель</a:t>
            </a:r>
            <a:r>
              <a:rPr lang="ru-RU" dirty="0" smtClean="0"/>
              <a:t> (384 – 322 до н. е.). В </a:t>
            </a:r>
            <a:r>
              <a:rPr lang="ru-RU" dirty="0" err="1" smtClean="0"/>
              <a:t>своїх</a:t>
            </a:r>
            <a:r>
              <a:rPr lang="ru-RU" dirty="0" smtClean="0"/>
              <a:t> книгах «Перша </a:t>
            </a:r>
            <a:r>
              <a:rPr lang="ru-RU" dirty="0" err="1" smtClean="0"/>
              <a:t>аналітика</a:t>
            </a:r>
            <a:r>
              <a:rPr lang="ru-RU" dirty="0" smtClean="0"/>
              <a:t>», «Друга </a:t>
            </a:r>
            <a:r>
              <a:rPr lang="ru-RU" dirty="0" err="1" smtClean="0"/>
              <a:t>аналітика</a:t>
            </a:r>
            <a:r>
              <a:rPr lang="ru-RU" dirty="0" smtClean="0"/>
              <a:t>»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систематизував</a:t>
            </a:r>
            <a:r>
              <a:rPr lang="ru-RU" dirty="0" smtClean="0"/>
              <a:t> </a:t>
            </a:r>
            <a:r>
              <a:rPr lang="ru-RU" dirty="0" err="1" smtClean="0"/>
              <a:t>прийоми</a:t>
            </a:r>
            <a:r>
              <a:rPr lang="ru-RU" dirty="0" smtClean="0"/>
              <a:t> </a:t>
            </a:r>
            <a:r>
              <a:rPr lang="ru-RU" dirty="0" err="1" smtClean="0"/>
              <a:t>міркувань</a:t>
            </a:r>
            <a:r>
              <a:rPr lang="ru-RU" dirty="0" smtClean="0"/>
              <a:t>, </a:t>
            </a:r>
            <a:r>
              <a:rPr lang="ru-RU" dirty="0" err="1" smtClean="0"/>
              <a:t>зробив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предметом </a:t>
            </a:r>
            <a:r>
              <a:rPr lang="ru-RU" dirty="0" err="1" smtClean="0"/>
              <a:t>наукових</a:t>
            </a:r>
            <a:r>
              <a:rPr lang="ru-RU" dirty="0" smtClean="0"/>
              <a:t> </a:t>
            </a:r>
            <a:r>
              <a:rPr lang="ru-RU" dirty="0" err="1" smtClean="0"/>
              <a:t>пошуків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відкрив</a:t>
            </a:r>
            <a:r>
              <a:rPr lang="ru-RU" dirty="0" smtClean="0"/>
              <a:t> закон </a:t>
            </a:r>
            <a:r>
              <a:rPr lang="ru-RU" dirty="0" err="1" smtClean="0"/>
              <a:t>тотожності</a:t>
            </a:r>
            <a:r>
              <a:rPr lang="ru-RU" dirty="0" smtClean="0"/>
              <a:t>, </a:t>
            </a:r>
            <a:r>
              <a:rPr lang="ru-RU" dirty="0" err="1" smtClean="0"/>
              <a:t>закон</a:t>
            </a:r>
            <a:r>
              <a:rPr lang="ru-RU" dirty="0" smtClean="0"/>
              <a:t> </a:t>
            </a:r>
            <a:r>
              <a:rPr lang="ru-RU" dirty="0" err="1" smtClean="0"/>
              <a:t>суперечності</a:t>
            </a:r>
            <a:r>
              <a:rPr lang="ru-RU" dirty="0" smtClean="0"/>
              <a:t>, </a:t>
            </a:r>
            <a:r>
              <a:rPr lang="ru-RU" dirty="0" err="1" smtClean="0"/>
              <a:t>закон</a:t>
            </a:r>
            <a:r>
              <a:rPr lang="ru-RU" dirty="0" smtClean="0"/>
              <a:t> </a:t>
            </a:r>
            <a:r>
              <a:rPr lang="ru-RU" dirty="0" err="1" smtClean="0"/>
              <a:t>виключення</a:t>
            </a:r>
            <a:r>
              <a:rPr lang="ru-RU" dirty="0" smtClean="0"/>
              <a:t> </a:t>
            </a:r>
            <a:r>
              <a:rPr lang="ru-RU" dirty="0" err="1" smtClean="0"/>
              <a:t>третього</a:t>
            </a:r>
            <a:r>
              <a:rPr lang="ru-RU" dirty="0" smtClean="0"/>
              <a:t>, </a:t>
            </a:r>
            <a:r>
              <a:rPr lang="ru-RU" dirty="0" err="1" smtClean="0"/>
              <a:t>діалектики</a:t>
            </a:r>
            <a:r>
              <a:rPr lang="ru-RU" dirty="0" smtClean="0"/>
              <a:t> </a:t>
            </a:r>
            <a:r>
              <a:rPr lang="ru-RU" dirty="0" err="1" smtClean="0"/>
              <a:t>індукції</a:t>
            </a:r>
            <a:r>
              <a:rPr lang="ru-RU" dirty="0" smtClean="0"/>
              <a:t>, </a:t>
            </a:r>
            <a:r>
              <a:rPr lang="ru-RU" dirty="0" err="1" smtClean="0"/>
              <a:t>дедукції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логічного</a:t>
            </a:r>
            <a:r>
              <a:rPr lang="ru-RU" dirty="0" smtClean="0"/>
              <a:t> синтезу, </a:t>
            </a:r>
            <a:r>
              <a:rPr lang="ru-RU" dirty="0" err="1" smtClean="0"/>
              <a:t>визначив</a:t>
            </a:r>
            <a:r>
              <a:rPr lang="ru-RU" dirty="0" smtClean="0"/>
              <a:t> </a:t>
            </a:r>
            <a:r>
              <a:rPr lang="ru-RU" dirty="0" err="1" smtClean="0"/>
              <a:t>категорії</a:t>
            </a:r>
            <a:r>
              <a:rPr lang="ru-RU" dirty="0" smtClean="0"/>
              <a:t>, мету, </a:t>
            </a:r>
            <a:r>
              <a:rPr lang="ru-RU" dirty="0" err="1" smtClean="0"/>
              <a:t>простір</a:t>
            </a:r>
            <a:r>
              <a:rPr lang="ru-RU" dirty="0" smtClean="0"/>
              <a:t>, час, </a:t>
            </a:r>
            <a:r>
              <a:rPr lang="ru-RU" dirty="0" err="1" smtClean="0"/>
              <a:t>рух</a:t>
            </a:r>
            <a:r>
              <a:rPr lang="ru-RU" dirty="0" smtClean="0"/>
              <a:t>,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якість</a:t>
            </a:r>
            <a:r>
              <a:rPr lang="ru-RU" dirty="0" smtClean="0"/>
              <a:t>, форму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матерію</a:t>
            </a:r>
            <a:r>
              <a:rPr lang="ru-RU" dirty="0" smtClean="0"/>
              <a:t>,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дійсність</a:t>
            </a:r>
            <a:r>
              <a:rPr lang="ru-RU" dirty="0" smtClean="0"/>
              <a:t>, </a:t>
            </a:r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випадковість</a:t>
            </a:r>
            <a:r>
              <a:rPr lang="ru-RU" dirty="0" smtClean="0"/>
              <a:t>, </a:t>
            </a:r>
            <a:r>
              <a:rPr lang="ru-RU" dirty="0" err="1" smtClean="0"/>
              <a:t>особливе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загальне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глобальні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. </a:t>
            </a:r>
          </a:p>
          <a:p>
            <a:pPr algn="just"/>
            <a:r>
              <a:rPr lang="ru-RU" dirty="0" err="1" smtClean="0"/>
              <a:t>Найбільша</a:t>
            </a:r>
            <a:r>
              <a:rPr lang="ru-RU" dirty="0" smtClean="0"/>
              <a:t> ж заслуга </a:t>
            </a:r>
            <a:r>
              <a:rPr lang="ru-RU" dirty="0" err="1" smtClean="0"/>
              <a:t>Арістотеля</a:t>
            </a:r>
            <a:r>
              <a:rPr lang="ru-RU" dirty="0" smtClean="0"/>
              <a:t> в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починається</a:t>
            </a:r>
            <a:r>
              <a:rPr lang="ru-RU" dirty="0" smtClean="0"/>
              <a:t> </a:t>
            </a:r>
            <a:r>
              <a:rPr lang="ru-RU" dirty="0" err="1" smtClean="0"/>
              <a:t>системне</a:t>
            </a:r>
            <a:r>
              <a:rPr lang="ru-RU" dirty="0" smtClean="0"/>
              <a:t> </a:t>
            </a:r>
            <a:r>
              <a:rPr lang="ru-RU" dirty="0" err="1" smtClean="0"/>
              <a:t>світобачення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системне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. </a:t>
            </a:r>
          </a:p>
          <a:p>
            <a:pPr algn="just"/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ru-RU" dirty="0" err="1" smtClean="0"/>
              <a:t>Сучасний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інформаційно-аналітичної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у </a:t>
            </a:r>
            <a:r>
              <a:rPr lang="ru-RU" dirty="0" err="1" smtClean="0"/>
              <a:t>провідних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результатом </a:t>
            </a:r>
            <a:r>
              <a:rPr lang="ru-RU" dirty="0" err="1" smtClean="0"/>
              <a:t>тривалого</a:t>
            </a:r>
            <a:r>
              <a:rPr lang="ru-RU" dirty="0" smtClean="0"/>
              <a:t> </a:t>
            </a:r>
            <a:r>
              <a:rPr lang="ru-RU" dirty="0" err="1" smtClean="0"/>
              <a:t>історичного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еволюційних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революційних</a:t>
            </a:r>
            <a:r>
              <a:rPr lang="ru-RU" dirty="0" smtClean="0"/>
              <a:t> </a:t>
            </a:r>
            <a:r>
              <a:rPr lang="ru-RU" dirty="0" err="1" smtClean="0"/>
              <a:t>перетворень</a:t>
            </a:r>
            <a:r>
              <a:rPr lang="ru-RU" dirty="0" smtClean="0"/>
              <a:t>.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чітко</a:t>
            </a:r>
            <a:r>
              <a:rPr lang="ru-RU" dirty="0" smtClean="0"/>
              <a:t> </a:t>
            </a:r>
            <a:r>
              <a:rPr lang="ru-RU" dirty="0" err="1" smtClean="0"/>
              <a:t>відслідковується</a:t>
            </a:r>
            <a:r>
              <a:rPr lang="ru-RU" dirty="0" smtClean="0"/>
              <a:t> </a:t>
            </a:r>
            <a:r>
              <a:rPr lang="ru-RU" dirty="0" err="1" smtClean="0"/>
              <a:t>взаємозв'язок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розвитком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, особливо </a:t>
            </a:r>
            <a:r>
              <a:rPr lang="ru-RU" dirty="0" err="1" smtClean="0"/>
              <a:t>матеріального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, та </a:t>
            </a:r>
            <a:r>
              <a:rPr lang="ru-RU" dirty="0" err="1" smtClean="0"/>
              <a:t>зростанням</a:t>
            </a:r>
            <a:r>
              <a:rPr lang="ru-RU" dirty="0" smtClean="0"/>
              <a:t> потреби </a:t>
            </a:r>
            <a:r>
              <a:rPr lang="ru-RU" dirty="0" err="1" smtClean="0"/>
              <a:t>суб'єктів</a:t>
            </a:r>
            <a:r>
              <a:rPr lang="ru-RU" dirty="0" smtClean="0"/>
              <a:t> в </a:t>
            </a:r>
            <a:r>
              <a:rPr lang="ru-RU" dirty="0" err="1" smtClean="0"/>
              <a:t>інформації</a:t>
            </a:r>
            <a:r>
              <a:rPr lang="ru-RU" dirty="0" smtClean="0"/>
              <a:t>. </a:t>
            </a:r>
            <a:r>
              <a:rPr lang="ru-RU" dirty="0" err="1" smtClean="0"/>
              <a:t>Прогрес</a:t>
            </a:r>
            <a:r>
              <a:rPr lang="ru-RU" dirty="0" smtClean="0"/>
              <a:t> в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інформаційної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пов'язаний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розвитком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якісно</a:t>
            </a:r>
            <a:r>
              <a:rPr lang="ru-RU" dirty="0" smtClean="0"/>
              <a:t> </a:t>
            </a:r>
            <a:r>
              <a:rPr lang="ru-RU" dirty="0" err="1" smtClean="0"/>
              <a:t>відмінних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собою </a:t>
            </a:r>
            <a:r>
              <a:rPr lang="ru-RU" dirty="0" err="1" smtClean="0"/>
              <a:t>типів</a:t>
            </a:r>
            <a:r>
              <a:rPr lang="ru-RU" dirty="0" smtClean="0"/>
              <a:t> </a:t>
            </a:r>
            <a:r>
              <a:rPr lang="ru-RU" dirty="0" err="1" smtClean="0"/>
              <a:t>технологічних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: </a:t>
            </a:r>
            <a:r>
              <a:rPr lang="ru-RU" dirty="0" err="1" smtClean="0"/>
              <a:t>обробкою</a:t>
            </a:r>
            <a:r>
              <a:rPr lang="ru-RU" dirty="0" smtClean="0"/>
              <a:t> </a:t>
            </a:r>
            <a:r>
              <a:rPr lang="ru-RU" dirty="0" err="1" smtClean="0"/>
              <a:t>повідомлень</a:t>
            </a:r>
            <a:r>
              <a:rPr lang="ru-RU" dirty="0" smtClean="0"/>
              <a:t> у широкому </a:t>
            </a:r>
            <a:r>
              <a:rPr lang="ru-RU" dirty="0" err="1" smtClean="0"/>
              <a:t>розумінні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терміна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передачею </a:t>
            </a:r>
            <a:r>
              <a:rPr lang="ru-RU" dirty="0" err="1" smtClean="0"/>
              <a:t>повідомлень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000108"/>
            <a:ext cx="835824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Варто</a:t>
            </a:r>
            <a:r>
              <a:rPr lang="ru-RU" dirty="0" smtClean="0"/>
              <a:t> </a:t>
            </a:r>
            <a:r>
              <a:rPr lang="ru-RU" dirty="0" err="1" smtClean="0"/>
              <a:t>нагадати</a:t>
            </a:r>
            <a:r>
              <a:rPr lang="ru-RU" dirty="0" smtClean="0"/>
              <a:t> </a:t>
            </a:r>
            <a:r>
              <a:rPr lang="ru-RU" dirty="0" err="1" smtClean="0"/>
              <a:t>головні</a:t>
            </a:r>
            <a:r>
              <a:rPr lang="ru-RU" dirty="0" smtClean="0"/>
              <a:t> </a:t>
            </a:r>
            <a:r>
              <a:rPr lang="ru-RU" dirty="0" err="1" smtClean="0"/>
              <a:t>етапи</a:t>
            </a:r>
            <a:r>
              <a:rPr lang="ru-RU" dirty="0" smtClean="0"/>
              <a:t> </a:t>
            </a:r>
            <a:r>
              <a:rPr lang="ru-RU" dirty="0" err="1" smtClean="0"/>
              <a:t>технологічної</a:t>
            </a:r>
            <a:r>
              <a:rPr lang="ru-RU" dirty="0" smtClean="0"/>
              <a:t> </a:t>
            </a:r>
            <a:r>
              <a:rPr lang="ru-RU" dirty="0" err="1" smtClean="0"/>
              <a:t>трансформації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оброблення</a:t>
            </a:r>
            <a:r>
              <a:rPr lang="ru-RU" dirty="0" smtClean="0"/>
              <a:t> та </a:t>
            </a:r>
            <a:r>
              <a:rPr lang="ru-RU" dirty="0" err="1" smtClean="0"/>
              <a:t>передавання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Наслідком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перетворень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набуття</a:t>
            </a:r>
            <a:r>
              <a:rPr lang="ru-RU" dirty="0" smtClean="0"/>
              <a:t> </a:t>
            </a:r>
            <a:r>
              <a:rPr lang="ru-RU" dirty="0" err="1" smtClean="0"/>
              <a:t>людським</a:t>
            </a:r>
            <a:r>
              <a:rPr lang="ru-RU" dirty="0" smtClean="0"/>
              <a:t> </a:t>
            </a:r>
            <a:r>
              <a:rPr lang="ru-RU" dirty="0" err="1" smtClean="0"/>
              <a:t>суспільством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,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соціально-технічної</a:t>
            </a:r>
            <a:r>
              <a:rPr lang="ru-RU" dirty="0" smtClean="0"/>
              <a:t> </a:t>
            </a:r>
            <a:r>
              <a:rPr lang="ru-RU" dirty="0" err="1" smtClean="0"/>
              <a:t>парадигми</a:t>
            </a:r>
            <a:r>
              <a:rPr lang="ru-RU" dirty="0" smtClean="0"/>
              <a:t> — </a:t>
            </a:r>
            <a:r>
              <a:rPr lang="ru-RU" dirty="0" err="1" smtClean="0"/>
              <a:t>інформаційного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. </a:t>
            </a:r>
            <a:r>
              <a:rPr lang="ru-RU" b="1" dirty="0" smtClean="0"/>
              <a:t>Перша </a:t>
            </a:r>
            <a:r>
              <a:rPr lang="ru-RU" b="1" dirty="0" err="1" smtClean="0"/>
              <a:t>революція</a:t>
            </a:r>
            <a:r>
              <a:rPr lang="ru-RU" b="1" dirty="0" smtClean="0"/>
              <a:t> </a:t>
            </a:r>
            <a:r>
              <a:rPr lang="ru-RU" dirty="0" err="1" smtClean="0"/>
              <a:t>пов'язана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винаходом</a:t>
            </a:r>
            <a:r>
              <a:rPr lang="ru-RU" dirty="0" smtClean="0"/>
              <a:t> </a:t>
            </a:r>
            <a:r>
              <a:rPr lang="ru-RU" dirty="0" err="1" smtClean="0"/>
              <a:t>писемності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привело до </a:t>
            </a:r>
            <a:r>
              <a:rPr lang="ru-RU" dirty="0" err="1" smtClean="0"/>
              <a:t>гігантського</a:t>
            </a:r>
            <a:r>
              <a:rPr lang="ru-RU" dirty="0" smtClean="0"/>
              <a:t> </a:t>
            </a:r>
            <a:r>
              <a:rPr lang="ru-RU" dirty="0" err="1" smtClean="0"/>
              <a:t>якісного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кількісного</a:t>
            </a:r>
            <a:r>
              <a:rPr lang="ru-RU" dirty="0" smtClean="0"/>
              <a:t> </a:t>
            </a:r>
            <a:r>
              <a:rPr lang="ru-RU" dirty="0" err="1" smtClean="0"/>
              <a:t>стрибка</a:t>
            </a:r>
            <a:r>
              <a:rPr lang="ru-RU" dirty="0" smtClean="0"/>
              <a:t>. </a:t>
            </a:r>
            <a:r>
              <a:rPr lang="ru-RU" dirty="0" err="1" smtClean="0"/>
              <a:t>З'явилася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передавання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покоління</a:t>
            </a:r>
            <a:r>
              <a:rPr lang="ru-RU" dirty="0" smtClean="0"/>
              <a:t> до </a:t>
            </a:r>
            <a:r>
              <a:rPr lang="ru-RU" dirty="0" err="1" smtClean="0"/>
              <a:t>покоління</a:t>
            </a:r>
            <a:r>
              <a:rPr lang="ru-RU" dirty="0" smtClean="0"/>
              <a:t>. </a:t>
            </a:r>
          </a:p>
          <a:p>
            <a:r>
              <a:rPr lang="ru-RU" b="1" dirty="0" smtClean="0"/>
              <a:t>Друга </a:t>
            </a:r>
            <a:r>
              <a:rPr lang="ru-RU" b="1" dirty="0" err="1" smtClean="0"/>
              <a:t>революція</a:t>
            </a:r>
            <a:r>
              <a:rPr lang="ru-RU" b="1" dirty="0" smtClean="0"/>
              <a:t> </a:t>
            </a:r>
            <a:r>
              <a:rPr lang="ru-RU" dirty="0" smtClean="0"/>
              <a:t>(середина </a:t>
            </a:r>
            <a:r>
              <a:rPr lang="en-US" dirty="0" smtClean="0"/>
              <a:t>XVI </a:t>
            </a:r>
            <a:r>
              <a:rPr lang="ru-RU" dirty="0" smtClean="0"/>
              <a:t>ст.) </a:t>
            </a:r>
            <a:r>
              <a:rPr lang="ru-RU" dirty="0" err="1" smtClean="0"/>
              <a:t>спричинена</a:t>
            </a:r>
            <a:r>
              <a:rPr lang="ru-RU" dirty="0" smtClean="0"/>
              <a:t> </a:t>
            </a:r>
            <a:r>
              <a:rPr lang="ru-RU" dirty="0" err="1" smtClean="0"/>
              <a:t>винаходом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книгодрукування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радикально </a:t>
            </a:r>
            <a:r>
              <a:rPr lang="ru-RU" dirty="0" err="1" smtClean="0"/>
              <a:t>змінив</a:t>
            </a:r>
            <a:r>
              <a:rPr lang="ru-RU" dirty="0" smtClean="0"/>
              <a:t> </a:t>
            </a:r>
            <a:r>
              <a:rPr lang="ru-RU" dirty="0" err="1" smtClean="0"/>
              <a:t>індустріальне</a:t>
            </a:r>
            <a:r>
              <a:rPr lang="ru-RU" dirty="0" smtClean="0"/>
              <a:t> </a:t>
            </a:r>
            <a:r>
              <a:rPr lang="ru-RU" dirty="0" err="1" smtClean="0"/>
              <a:t>суспільство</a:t>
            </a:r>
            <a:r>
              <a:rPr lang="ru-RU" dirty="0" smtClean="0"/>
              <a:t>, культуру, </a:t>
            </a:r>
            <a:r>
              <a:rPr lang="ru-RU" dirty="0" err="1" smtClean="0"/>
              <a:t>організацію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 </a:t>
            </a:r>
          </a:p>
          <a:p>
            <a:r>
              <a:rPr lang="ru-RU" b="1" dirty="0" err="1" smtClean="0"/>
              <a:t>Третя</a:t>
            </a:r>
            <a:r>
              <a:rPr lang="ru-RU" b="1" dirty="0" smtClean="0"/>
              <a:t> </a:t>
            </a:r>
            <a:r>
              <a:rPr lang="ru-RU" b="1" dirty="0" err="1" smtClean="0"/>
              <a:t>революція</a:t>
            </a:r>
            <a:r>
              <a:rPr lang="ru-RU" b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кінець</a:t>
            </a:r>
            <a:r>
              <a:rPr lang="ru-RU" dirty="0" smtClean="0"/>
              <a:t> </a:t>
            </a:r>
            <a:r>
              <a:rPr lang="en-US" dirty="0" smtClean="0"/>
              <a:t>XIX </a:t>
            </a:r>
            <a:r>
              <a:rPr lang="ru-RU" dirty="0" smtClean="0"/>
              <a:t>ст.) </a:t>
            </a:r>
            <a:r>
              <a:rPr lang="ru-RU" dirty="0" err="1" smtClean="0"/>
              <a:t>зумовлена</a:t>
            </a:r>
            <a:r>
              <a:rPr lang="ru-RU" dirty="0" smtClean="0"/>
              <a:t> </a:t>
            </a:r>
            <a:r>
              <a:rPr lang="ru-RU" dirty="0" err="1" smtClean="0"/>
              <a:t>винаходом</a:t>
            </a:r>
            <a:r>
              <a:rPr lang="ru-RU" dirty="0" smtClean="0"/>
              <a:t> </a:t>
            </a:r>
            <a:r>
              <a:rPr lang="ru-RU" dirty="0" err="1" smtClean="0"/>
              <a:t>електрики</a:t>
            </a:r>
            <a:r>
              <a:rPr lang="ru-RU" dirty="0" smtClean="0"/>
              <a:t>,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з'явилися</a:t>
            </a:r>
            <a:r>
              <a:rPr lang="ru-RU" dirty="0" smtClean="0"/>
              <a:t> телеграф, телефон, </a:t>
            </a:r>
            <a:r>
              <a:rPr lang="ru-RU" dirty="0" err="1" smtClean="0"/>
              <a:t>радіо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дають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оперативно </a:t>
            </a:r>
            <a:r>
              <a:rPr lang="ru-RU" dirty="0" err="1" smtClean="0"/>
              <a:t>передавати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нагромаджувати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в </a:t>
            </a:r>
            <a:r>
              <a:rPr lang="ru-RU" dirty="0" err="1" smtClean="0"/>
              <a:t>будь-якому</a:t>
            </a:r>
            <a:r>
              <a:rPr lang="ru-RU" dirty="0" smtClean="0"/>
              <a:t> </a:t>
            </a:r>
            <a:r>
              <a:rPr lang="ru-RU" dirty="0" err="1" smtClean="0"/>
              <a:t>обсязі</a:t>
            </a:r>
            <a:r>
              <a:rPr lang="ru-RU" dirty="0" smtClean="0"/>
              <a:t>. </a:t>
            </a:r>
          </a:p>
          <a:p>
            <a:r>
              <a:rPr lang="ru-RU" b="1" dirty="0" err="1" smtClean="0"/>
              <a:t>Четверта</a:t>
            </a:r>
            <a:r>
              <a:rPr lang="ru-RU" b="1" dirty="0" smtClean="0"/>
              <a:t> </a:t>
            </a:r>
            <a:r>
              <a:rPr lang="ru-RU" b="1" dirty="0" err="1" smtClean="0"/>
              <a:t>революція</a:t>
            </a:r>
            <a:r>
              <a:rPr lang="ru-RU" b="1" dirty="0" smtClean="0"/>
              <a:t> </a:t>
            </a:r>
            <a:r>
              <a:rPr lang="ru-RU" dirty="0" smtClean="0"/>
              <a:t>(70-і 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en-US" dirty="0" smtClean="0"/>
              <a:t>XX </a:t>
            </a:r>
            <a:r>
              <a:rPr lang="ru-RU" dirty="0" smtClean="0"/>
              <a:t>ст.) </a:t>
            </a:r>
            <a:r>
              <a:rPr lang="ru-RU" dirty="0" err="1" smtClean="0"/>
              <a:t>пов'язана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винаходом</a:t>
            </a:r>
            <a:r>
              <a:rPr lang="ru-RU" dirty="0" smtClean="0"/>
              <a:t> </a:t>
            </a:r>
            <a:r>
              <a:rPr lang="ru-RU" dirty="0" err="1" smtClean="0"/>
              <a:t>мікропроцесорної</a:t>
            </a:r>
            <a:r>
              <a:rPr lang="ru-RU" dirty="0" smtClean="0"/>
              <a:t> </a:t>
            </a:r>
            <a:r>
              <a:rPr lang="ru-RU" dirty="0" err="1" smtClean="0"/>
              <a:t>технології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появою</a:t>
            </a:r>
            <a:r>
              <a:rPr lang="ru-RU" dirty="0" smtClean="0"/>
              <a:t> персонального </a:t>
            </a:r>
            <a:r>
              <a:rPr lang="ru-RU" dirty="0" err="1" smtClean="0"/>
              <a:t>комп'ютера</a:t>
            </a:r>
            <a:r>
              <a:rPr lang="ru-RU" dirty="0" smtClean="0"/>
              <a:t>. На </a:t>
            </a:r>
            <a:r>
              <a:rPr lang="ru-RU" dirty="0" err="1" smtClean="0"/>
              <a:t>мікропроцесорах</a:t>
            </a:r>
            <a:r>
              <a:rPr lang="ru-RU" dirty="0" smtClean="0"/>
              <a:t> та </a:t>
            </a:r>
            <a:r>
              <a:rPr lang="ru-RU" dirty="0" err="1" smtClean="0"/>
              <a:t>інтегральних</a:t>
            </a:r>
            <a:r>
              <a:rPr lang="ru-RU" dirty="0" smtClean="0"/>
              <a:t> схемах </a:t>
            </a:r>
            <a:r>
              <a:rPr lang="ru-RU" dirty="0" err="1" smtClean="0"/>
              <a:t>створюються</a:t>
            </a:r>
            <a:r>
              <a:rPr lang="ru-RU" dirty="0" smtClean="0"/>
              <a:t> </a:t>
            </a:r>
            <a:r>
              <a:rPr lang="ru-RU" dirty="0" err="1" smtClean="0"/>
              <a:t>комп'ютери</a:t>
            </a:r>
            <a:r>
              <a:rPr lang="ru-RU" dirty="0" smtClean="0"/>
              <a:t>, </a:t>
            </a:r>
            <a:r>
              <a:rPr lang="ru-RU" dirty="0" err="1" smtClean="0"/>
              <a:t>комп'ютерні</a:t>
            </a:r>
            <a:r>
              <a:rPr lang="ru-RU" dirty="0" smtClean="0"/>
              <a:t> </a:t>
            </a:r>
            <a:r>
              <a:rPr lang="ru-RU" dirty="0" err="1" smtClean="0"/>
              <a:t>мережі</a:t>
            </a:r>
            <a:r>
              <a:rPr lang="ru-RU" dirty="0" smtClean="0"/>
              <a:t>,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передавання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(</a:t>
            </a:r>
            <a:r>
              <a:rPr lang="ru-RU" dirty="0" err="1" smtClean="0"/>
              <a:t>інформаційні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). </a:t>
            </a:r>
          </a:p>
          <a:p>
            <a:r>
              <a:rPr lang="ru-RU" dirty="0" smtClean="0"/>
              <a:t>Цей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характеризують</a:t>
            </a:r>
            <a:r>
              <a:rPr lang="ru-RU" dirty="0" smtClean="0"/>
              <a:t> три </a:t>
            </a:r>
            <a:r>
              <a:rPr lang="ru-RU" dirty="0" err="1" smtClean="0"/>
              <a:t>фундаментальні</a:t>
            </a:r>
            <a:r>
              <a:rPr lang="ru-RU" dirty="0" smtClean="0"/>
              <a:t> </a:t>
            </a:r>
            <a:r>
              <a:rPr lang="ru-RU" dirty="0" err="1" smtClean="0"/>
              <a:t>інновації</a:t>
            </a:r>
            <a:r>
              <a:rPr lang="ru-RU" dirty="0" smtClean="0"/>
              <a:t>: - </a:t>
            </a:r>
            <a:r>
              <a:rPr lang="ru-RU" dirty="0" err="1" smtClean="0"/>
              <a:t>перехід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механічних</a:t>
            </a:r>
            <a:r>
              <a:rPr lang="ru-RU" dirty="0" smtClean="0"/>
              <a:t> та </a:t>
            </a:r>
            <a:r>
              <a:rPr lang="ru-RU" dirty="0" err="1" smtClean="0"/>
              <a:t>електричних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</a:t>
            </a:r>
            <a:r>
              <a:rPr lang="ru-RU" dirty="0" err="1" smtClean="0"/>
              <a:t>перетворення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до </a:t>
            </a:r>
            <a:r>
              <a:rPr lang="ru-RU" dirty="0" err="1" smtClean="0"/>
              <a:t>електронних</a:t>
            </a:r>
            <a:r>
              <a:rPr lang="ru-RU" dirty="0" smtClean="0"/>
              <a:t>; - </a:t>
            </a:r>
            <a:r>
              <a:rPr lang="ru-RU" dirty="0" err="1" smtClean="0"/>
              <a:t>мініатюризація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вузлів</a:t>
            </a:r>
            <a:r>
              <a:rPr lang="ru-RU" dirty="0" smtClean="0"/>
              <a:t>, </a:t>
            </a:r>
            <a:r>
              <a:rPr lang="ru-RU" dirty="0" err="1" smtClean="0"/>
              <a:t>пристроїв</a:t>
            </a:r>
            <a:r>
              <a:rPr lang="ru-RU" dirty="0" smtClean="0"/>
              <a:t>, </a:t>
            </a:r>
            <a:r>
              <a:rPr lang="ru-RU" dirty="0" err="1" smtClean="0"/>
              <a:t>приладів</a:t>
            </a:r>
            <a:r>
              <a:rPr lang="ru-RU" dirty="0" smtClean="0"/>
              <a:t>, машин; -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програмно-керованих</a:t>
            </a:r>
            <a:r>
              <a:rPr lang="ru-RU" dirty="0" smtClean="0"/>
              <a:t> </a:t>
            </a:r>
            <a:r>
              <a:rPr lang="ru-RU" dirty="0" err="1" smtClean="0"/>
              <a:t>пристроїв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інформаційно-аналітичних</a:t>
            </a:r>
            <a:r>
              <a:rPr lang="ru-RU" dirty="0" smtClean="0"/>
              <a:t> служб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285860"/>
            <a:ext cx="84296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    </a:t>
            </a:r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інформаційно-аналітичних</a:t>
            </a:r>
            <a:r>
              <a:rPr lang="ru-RU" dirty="0" smtClean="0"/>
              <a:t> служб (ІАС) </a:t>
            </a:r>
            <a:r>
              <a:rPr lang="ru-RU" dirty="0" err="1" smtClean="0"/>
              <a:t>починається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середини</a:t>
            </a:r>
            <a:r>
              <a:rPr lang="ru-RU" dirty="0" smtClean="0"/>
              <a:t> </a:t>
            </a:r>
            <a:r>
              <a:rPr lang="en-US" dirty="0" smtClean="0"/>
              <a:t>XX </a:t>
            </a:r>
            <a:r>
              <a:rPr lang="ru-RU" dirty="0" smtClean="0"/>
              <a:t>ст.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 </a:t>
            </a:r>
            <a:r>
              <a:rPr lang="en-US" dirty="0" smtClean="0"/>
              <a:t>think t</a:t>
            </a:r>
            <a:r>
              <a:rPr lang="ru-RU" dirty="0" smtClean="0"/>
              <a:t>а</a:t>
            </a:r>
            <a:r>
              <a:rPr lang="en-US" dirty="0" err="1" smtClean="0"/>
              <a:t>nks</a:t>
            </a:r>
            <a:r>
              <a:rPr lang="en-US" dirty="0" smtClean="0"/>
              <a:t> </a:t>
            </a:r>
            <a:r>
              <a:rPr lang="ru-RU" dirty="0" err="1" smtClean="0"/>
              <a:t>з'явився</a:t>
            </a:r>
            <a:r>
              <a:rPr lang="ru-RU" dirty="0" smtClean="0"/>
              <a:t> в США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. Так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називали</a:t>
            </a:r>
            <a:r>
              <a:rPr lang="ru-RU" dirty="0" smtClean="0"/>
              <a:t> </a:t>
            </a:r>
            <a:r>
              <a:rPr lang="ru-RU" dirty="0" err="1" smtClean="0"/>
              <a:t>захищене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прослуховування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(</a:t>
            </a:r>
            <a:r>
              <a:rPr lang="en-US" dirty="0" smtClean="0"/>
              <a:t>t</a:t>
            </a:r>
            <a:r>
              <a:rPr lang="ru-RU" dirty="0" smtClean="0"/>
              <a:t>а</a:t>
            </a:r>
            <a:r>
              <a:rPr lang="en-US" dirty="0" err="1" smtClean="0"/>
              <a:t>nk</a:t>
            </a:r>
            <a:r>
              <a:rPr lang="en-US" dirty="0" smtClean="0"/>
              <a:t>), </a:t>
            </a:r>
            <a:r>
              <a:rPr lang="ru-RU" dirty="0" smtClean="0"/>
              <a:t>де </a:t>
            </a:r>
            <a:r>
              <a:rPr lang="ru-RU" dirty="0" err="1" smtClean="0"/>
              <a:t>цивільні</a:t>
            </a:r>
            <a:r>
              <a:rPr lang="ru-RU" dirty="0" smtClean="0"/>
              <a:t> та </a:t>
            </a:r>
            <a:r>
              <a:rPr lang="ru-RU" dirty="0" err="1" smtClean="0"/>
              <a:t>військові</a:t>
            </a:r>
            <a:r>
              <a:rPr lang="ru-RU" dirty="0" smtClean="0"/>
              <a:t> </a:t>
            </a:r>
            <a:r>
              <a:rPr lang="ru-RU" dirty="0" err="1" smtClean="0"/>
              <a:t>експерти</a:t>
            </a:r>
            <a:r>
              <a:rPr lang="ru-RU" dirty="0" smtClean="0"/>
              <a:t> </a:t>
            </a:r>
            <a:r>
              <a:rPr lang="ru-RU" dirty="0" err="1" smtClean="0"/>
              <a:t>розробляли</a:t>
            </a:r>
            <a:r>
              <a:rPr lang="ru-RU" dirty="0" smtClean="0"/>
              <a:t> </a:t>
            </a:r>
            <a:r>
              <a:rPr lang="ru-RU" dirty="0" err="1" smtClean="0"/>
              <a:t>стратегії</a:t>
            </a:r>
            <a:r>
              <a:rPr lang="ru-RU" dirty="0" smtClean="0"/>
              <a:t> </a:t>
            </a:r>
            <a:r>
              <a:rPr lang="ru-RU" dirty="0" err="1" smtClean="0"/>
              <a:t>бойових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. Вони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використовувались</a:t>
            </a:r>
            <a:r>
              <a:rPr lang="ru-RU" dirty="0" smtClean="0"/>
              <a:t> для </a:t>
            </a:r>
            <a:r>
              <a:rPr lang="ru-RU" dirty="0" err="1" smtClean="0"/>
              <a:t>розробок</a:t>
            </a:r>
            <a:r>
              <a:rPr lang="ru-RU" dirty="0" smtClean="0"/>
              <a:t> </a:t>
            </a:r>
            <a:r>
              <a:rPr lang="ru-RU" dirty="0" err="1" smtClean="0"/>
              <a:t>безпечного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 err="1" smtClean="0"/>
              <a:t>для</a:t>
            </a:r>
            <a:r>
              <a:rPr lang="ru-RU" dirty="0" smtClean="0"/>
              <a:t> </a:t>
            </a:r>
            <a:r>
              <a:rPr lang="ru-RU" dirty="0" err="1" smtClean="0"/>
              <a:t>військових</a:t>
            </a:r>
            <a:r>
              <a:rPr lang="ru-RU" dirty="0" smtClean="0"/>
              <a:t> </a:t>
            </a:r>
            <a:r>
              <a:rPr lang="ru-RU" dirty="0" err="1" smtClean="0"/>
              <a:t>стратегічних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. </a:t>
            </a:r>
          </a:p>
          <a:p>
            <a:pPr algn="just"/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аналітичні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 </a:t>
            </a:r>
            <a:r>
              <a:rPr lang="ru-RU" dirty="0" err="1" smtClean="0"/>
              <a:t>виникли</a:t>
            </a:r>
            <a:r>
              <a:rPr lang="ru-RU" dirty="0" smtClean="0"/>
              <a:t> у США, </a:t>
            </a:r>
            <a:r>
              <a:rPr lang="ru-RU" dirty="0" err="1" smtClean="0"/>
              <a:t>Великій</a:t>
            </a:r>
            <a:r>
              <a:rPr lang="ru-RU" dirty="0" smtClean="0"/>
              <a:t> </a:t>
            </a:r>
            <a:r>
              <a:rPr lang="ru-RU" dirty="0" err="1" smtClean="0"/>
              <a:t>Британії</a:t>
            </a:r>
            <a:r>
              <a:rPr lang="ru-RU" dirty="0" smtClean="0"/>
              <a:t> та </a:t>
            </a:r>
            <a:r>
              <a:rPr lang="ru-RU" dirty="0" err="1" smtClean="0"/>
              <a:t>Німеччині</a:t>
            </a:r>
            <a:r>
              <a:rPr lang="ru-RU" dirty="0" smtClean="0"/>
              <a:t> на початку </a:t>
            </a:r>
            <a:r>
              <a:rPr lang="en-US" dirty="0" smtClean="0"/>
              <a:t>XX </a:t>
            </a:r>
            <a:r>
              <a:rPr lang="ru-RU" dirty="0" err="1" smtClean="0"/>
              <a:t>століття</a:t>
            </a:r>
            <a:r>
              <a:rPr lang="ru-RU" dirty="0" smtClean="0"/>
              <a:t> як </a:t>
            </a:r>
            <a:r>
              <a:rPr lang="ru-RU" dirty="0" err="1" smtClean="0"/>
              <a:t>реакція</a:t>
            </a:r>
            <a:r>
              <a:rPr lang="ru-RU" dirty="0" smtClean="0"/>
              <a:t> </a:t>
            </a:r>
            <a:r>
              <a:rPr lang="ru-RU" dirty="0" err="1" smtClean="0"/>
              <a:t>наукових</a:t>
            </a:r>
            <a:r>
              <a:rPr lang="ru-RU" dirty="0" smtClean="0"/>
              <a:t> та </a:t>
            </a:r>
            <a:r>
              <a:rPr lang="ru-RU" dirty="0" err="1" smtClean="0"/>
              <a:t>політичних</a:t>
            </a:r>
            <a:r>
              <a:rPr lang="ru-RU" dirty="0" smtClean="0"/>
              <a:t> </a:t>
            </a:r>
            <a:r>
              <a:rPr lang="ru-RU" dirty="0" err="1" smtClean="0"/>
              <a:t>кіл</a:t>
            </a:r>
            <a:r>
              <a:rPr lang="ru-RU" dirty="0" smtClean="0"/>
              <a:t> на </a:t>
            </a:r>
            <a:r>
              <a:rPr lang="ru-RU" dirty="0" err="1" smtClean="0"/>
              <a:t>зміни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та </a:t>
            </a:r>
            <a:r>
              <a:rPr lang="ru-RU" dirty="0" err="1" smtClean="0"/>
              <a:t>міжнародної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. </a:t>
            </a:r>
            <a:r>
              <a:rPr lang="ru-RU" dirty="0" err="1" smtClean="0"/>
              <a:t>Провідні</a:t>
            </a:r>
            <a:r>
              <a:rPr lang="ru-RU" dirty="0" smtClean="0"/>
              <a:t> </a:t>
            </a:r>
            <a:r>
              <a:rPr lang="ru-RU" dirty="0" err="1" smtClean="0"/>
              <a:t>позиції</a:t>
            </a:r>
            <a:r>
              <a:rPr lang="ru-RU" dirty="0" smtClean="0"/>
              <a:t> США на </a:t>
            </a:r>
            <a:r>
              <a:rPr lang="ru-RU" dirty="0" err="1" smtClean="0"/>
              <a:t>світовій</a:t>
            </a:r>
            <a:r>
              <a:rPr lang="ru-RU" dirty="0" smtClean="0"/>
              <a:t> </a:t>
            </a:r>
            <a:r>
              <a:rPr lang="ru-RU" dirty="0" err="1" smtClean="0"/>
              <a:t>арені</a:t>
            </a:r>
            <a:r>
              <a:rPr lang="ru-RU" dirty="0" smtClean="0"/>
              <a:t>, </a:t>
            </a:r>
            <a:r>
              <a:rPr lang="ru-RU" dirty="0" err="1" smtClean="0"/>
              <a:t>переконаність</a:t>
            </a:r>
            <a:r>
              <a:rPr lang="ru-RU" dirty="0" smtClean="0"/>
              <a:t>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еліти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Америка </a:t>
            </a:r>
            <a:r>
              <a:rPr lang="ru-RU" dirty="0" err="1" smtClean="0"/>
              <a:t>несе</a:t>
            </a:r>
            <a:r>
              <a:rPr lang="ru-RU" dirty="0" smtClean="0"/>
              <a:t> </a:t>
            </a:r>
            <a:r>
              <a:rPr lang="ru-RU" dirty="0" err="1" smtClean="0"/>
              <a:t>відповідальність</a:t>
            </a:r>
            <a:r>
              <a:rPr lang="ru-RU" dirty="0" smtClean="0"/>
              <a:t> за </a:t>
            </a:r>
            <a:r>
              <a:rPr lang="ru-RU" dirty="0" err="1" smtClean="0"/>
              <a:t>міжнародний</a:t>
            </a:r>
            <a:r>
              <a:rPr lang="ru-RU" dirty="0" smtClean="0"/>
              <a:t> порядок, </a:t>
            </a:r>
            <a:r>
              <a:rPr lang="ru-RU" dirty="0" err="1" smtClean="0"/>
              <a:t>спонукали</a:t>
            </a:r>
            <a:r>
              <a:rPr lang="ru-RU" dirty="0" smtClean="0"/>
              <a:t> </a:t>
            </a:r>
            <a:r>
              <a:rPr lang="ru-RU" dirty="0" err="1" smtClean="0"/>
              <a:t>політиків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науковців</a:t>
            </a:r>
            <a:r>
              <a:rPr lang="ru-RU" dirty="0" smtClean="0"/>
              <a:t> </a:t>
            </a:r>
            <a:r>
              <a:rPr lang="ru-RU" dirty="0" err="1" smtClean="0"/>
              <a:t>шукати</a:t>
            </a:r>
            <a:r>
              <a:rPr lang="ru-RU" dirty="0" smtClean="0"/>
              <a:t> </a:t>
            </a:r>
            <a:r>
              <a:rPr lang="ru-RU" dirty="0" err="1" smtClean="0"/>
              <a:t>шляхів</a:t>
            </a:r>
            <a:r>
              <a:rPr lang="ru-RU" dirty="0" smtClean="0"/>
              <a:t> мирного </a:t>
            </a:r>
            <a:r>
              <a:rPr lang="ru-RU" dirty="0" err="1" smtClean="0"/>
              <a:t>розв'язання</a:t>
            </a:r>
            <a:r>
              <a:rPr lang="ru-RU" dirty="0" smtClean="0"/>
              <a:t> </a:t>
            </a:r>
            <a:r>
              <a:rPr lang="ru-RU" dirty="0" err="1" smtClean="0"/>
              <a:t>суперечливих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у </a:t>
            </a:r>
            <a:r>
              <a:rPr lang="ru-RU" dirty="0" err="1" smtClean="0"/>
              <a:t>взаємовідносинах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держав, </a:t>
            </a:r>
            <a:r>
              <a:rPr lang="ru-RU" dirty="0" err="1" smtClean="0"/>
              <a:t>вироблення</a:t>
            </a:r>
            <a:r>
              <a:rPr lang="ru-RU" dirty="0" smtClean="0"/>
              <a:t> </a:t>
            </a:r>
            <a:r>
              <a:rPr lang="ru-RU" dirty="0" err="1" smtClean="0"/>
              <a:t>стратегій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,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національних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динамічно</a:t>
            </a:r>
            <a:r>
              <a:rPr lang="ru-RU" dirty="0" smtClean="0"/>
              <a:t> </a:t>
            </a:r>
            <a:r>
              <a:rPr lang="ru-RU" dirty="0" err="1" smtClean="0"/>
              <a:t>змінюється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214422"/>
            <a:ext cx="835824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найстаріших</a:t>
            </a:r>
            <a:r>
              <a:rPr lang="ru-RU" dirty="0" smtClean="0"/>
              <a:t> </a:t>
            </a:r>
            <a:r>
              <a:rPr lang="en-US" b="1" dirty="0" smtClean="0"/>
              <a:t>think t</a:t>
            </a:r>
            <a:r>
              <a:rPr lang="ru-RU" b="1" dirty="0" smtClean="0"/>
              <a:t>а</a:t>
            </a:r>
            <a:r>
              <a:rPr lang="en-US" b="1" dirty="0" err="1" smtClean="0"/>
              <a:t>nks</a:t>
            </a:r>
            <a:r>
              <a:rPr lang="en-US" b="1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американський</a:t>
            </a:r>
            <a:r>
              <a:rPr lang="ru-RU" dirty="0" smtClean="0"/>
              <a:t> Фонд </a:t>
            </a:r>
            <a:r>
              <a:rPr lang="ru-RU" dirty="0" err="1" smtClean="0"/>
              <a:t>імені</a:t>
            </a:r>
            <a:r>
              <a:rPr lang="ru-RU" dirty="0" smtClean="0"/>
              <a:t> Р. </a:t>
            </a:r>
            <a:r>
              <a:rPr lang="ru-RU" dirty="0" err="1" smtClean="0"/>
              <a:t>Сейджа</a:t>
            </a:r>
            <a:r>
              <a:rPr lang="ru-RU" dirty="0" smtClean="0"/>
              <a:t> (</a:t>
            </a:r>
            <a:r>
              <a:rPr lang="en-US" dirty="0" smtClean="0"/>
              <a:t>Russell Sage Foundation), </a:t>
            </a:r>
            <a:r>
              <a:rPr lang="ru-RU" dirty="0" err="1" smtClean="0"/>
              <a:t>заснований</a:t>
            </a:r>
            <a:r>
              <a:rPr lang="ru-RU" dirty="0" smtClean="0"/>
              <a:t> 1907 року.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головним</a:t>
            </a:r>
            <a:r>
              <a:rPr lang="ru-RU" dirty="0" smtClean="0"/>
              <a:t> </a:t>
            </a:r>
            <a:r>
              <a:rPr lang="ru-RU" dirty="0" err="1" smtClean="0"/>
              <a:t>завданням</a:t>
            </a:r>
            <a:r>
              <a:rPr lang="ru-RU" dirty="0" smtClean="0"/>
              <a:t> стало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наукових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 </a:t>
            </a:r>
            <a:r>
              <a:rPr lang="ru-RU" dirty="0" err="1" smtClean="0"/>
              <a:t>стосовно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індустріального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 в США. Як </a:t>
            </a:r>
            <a:r>
              <a:rPr lang="ru-RU" dirty="0" err="1" smtClean="0"/>
              <a:t>відзначають</a:t>
            </a:r>
            <a:r>
              <a:rPr lang="ru-RU" dirty="0" smtClean="0"/>
              <a:t> </a:t>
            </a:r>
            <a:r>
              <a:rPr lang="ru-RU" dirty="0" err="1" smtClean="0"/>
              <a:t>дослідники</a:t>
            </a:r>
            <a:r>
              <a:rPr lang="ru-RU" dirty="0" smtClean="0"/>
              <a:t>,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сприяла</a:t>
            </a:r>
            <a:r>
              <a:rPr lang="ru-RU" dirty="0" smtClean="0"/>
              <a:t> </a:t>
            </a:r>
            <a:r>
              <a:rPr lang="ru-RU" dirty="0" err="1" smtClean="0"/>
              <a:t>розвиткові</a:t>
            </a:r>
            <a:r>
              <a:rPr lang="ru-RU" dirty="0" smtClean="0"/>
              <a:t> </a:t>
            </a:r>
            <a:r>
              <a:rPr lang="ru-RU" dirty="0" err="1" smtClean="0"/>
              <a:t>громадянського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 в </a:t>
            </a:r>
            <a:r>
              <a:rPr lang="ru-RU" dirty="0" err="1" smtClean="0"/>
              <a:t>країні</a:t>
            </a:r>
            <a:r>
              <a:rPr lang="ru-RU" dirty="0" smtClean="0"/>
              <a:t>. Фонд взяв на себе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професійно</a:t>
            </a:r>
            <a:r>
              <a:rPr lang="ru-RU" dirty="0" smtClean="0"/>
              <a:t> </a:t>
            </a:r>
            <a:r>
              <a:rPr lang="ru-RU" dirty="0" err="1" smtClean="0"/>
              <a:t>сприяти</a:t>
            </a:r>
            <a:r>
              <a:rPr lang="ru-RU" dirty="0" smtClean="0"/>
              <a:t> </a:t>
            </a:r>
            <a:r>
              <a:rPr lang="ru-RU" dirty="0" err="1" smtClean="0"/>
              <a:t>подоланню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</a:t>
            </a:r>
            <a:r>
              <a:rPr lang="ru-RU" dirty="0" err="1" smtClean="0"/>
              <a:t>негараздів</a:t>
            </a:r>
            <a:r>
              <a:rPr lang="ru-RU" dirty="0" smtClean="0"/>
              <a:t> у </a:t>
            </a:r>
            <a:r>
              <a:rPr lang="ru-RU" dirty="0" err="1" smtClean="0"/>
              <a:t>суспільстві</a:t>
            </a:r>
            <a:r>
              <a:rPr lang="ru-RU" dirty="0" smtClean="0"/>
              <a:t>. В 1990-і роки </a:t>
            </a:r>
            <a:r>
              <a:rPr lang="ru-RU" dirty="0" err="1" smtClean="0"/>
              <a:t>відбулися</a:t>
            </a:r>
            <a:r>
              <a:rPr lang="ru-RU" dirty="0" smtClean="0"/>
              <a:t> </a:t>
            </a:r>
            <a:r>
              <a:rPr lang="ru-RU" dirty="0" err="1" smtClean="0"/>
              <a:t>суттєві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в </a:t>
            </a:r>
            <a:r>
              <a:rPr lang="ru-RU" dirty="0" err="1" smtClean="0"/>
              <a:t>діяльності</a:t>
            </a:r>
            <a:r>
              <a:rPr lang="ru-RU" dirty="0" smtClean="0"/>
              <a:t> „фабрик думок". </a:t>
            </a:r>
            <a:r>
              <a:rPr lang="ru-RU" dirty="0" err="1" smtClean="0"/>
              <a:t>Численні</a:t>
            </a:r>
            <a:r>
              <a:rPr lang="ru-RU" dirty="0" smtClean="0"/>
              <a:t> </a:t>
            </a:r>
            <a:r>
              <a:rPr lang="ru-RU" dirty="0" err="1" smtClean="0"/>
              <a:t>інститути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вивчали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зовнішньої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, </a:t>
            </a:r>
            <a:r>
              <a:rPr lang="ru-RU" dirty="0" err="1" smtClean="0"/>
              <a:t>політики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, </a:t>
            </a:r>
            <a:r>
              <a:rPr lang="ru-RU" dirty="0" err="1" smtClean="0"/>
              <a:t>реорганізували</a:t>
            </a:r>
            <a:r>
              <a:rPr lang="ru-RU" dirty="0" smtClean="0"/>
              <a:t> свою </a:t>
            </a:r>
            <a:r>
              <a:rPr lang="ru-RU" dirty="0" err="1" smtClean="0"/>
              <a:t>діяльність</a:t>
            </a:r>
            <a:r>
              <a:rPr lang="ru-RU" dirty="0" smtClean="0"/>
              <a:t>.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„фабрик думок",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фінансуванням</a:t>
            </a:r>
            <a:r>
              <a:rPr lang="ru-RU" dirty="0" smtClean="0"/>
              <a:t> </a:t>
            </a:r>
            <a:r>
              <a:rPr lang="ru-RU" dirty="0" err="1" smtClean="0"/>
              <a:t>спонукали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до </a:t>
            </a:r>
            <a:r>
              <a:rPr lang="ru-RU" dirty="0" err="1" smtClean="0"/>
              <a:t>запровадження</a:t>
            </a:r>
            <a:r>
              <a:rPr lang="ru-RU" dirty="0" smtClean="0"/>
              <a:t> „</a:t>
            </a:r>
            <a:r>
              <a:rPr lang="ru-RU" dirty="0" err="1" smtClean="0"/>
              <a:t>цільового</a:t>
            </a:r>
            <a:r>
              <a:rPr lang="ru-RU" dirty="0" smtClean="0"/>
              <a:t> маркетингу". З </a:t>
            </a:r>
            <a:r>
              <a:rPr lang="ru-RU" dirty="0" err="1" smtClean="0"/>
              <a:t>широкої</a:t>
            </a:r>
            <a:r>
              <a:rPr lang="ru-RU" dirty="0" smtClean="0"/>
              <a:t> </a:t>
            </a:r>
            <a:r>
              <a:rPr lang="ru-RU" dirty="0" err="1" smtClean="0"/>
              <a:t>сфери</a:t>
            </a:r>
            <a:r>
              <a:rPr lang="ru-RU" dirty="0" smtClean="0"/>
              <a:t> </a:t>
            </a:r>
            <a:r>
              <a:rPr lang="ru-RU" dirty="0" err="1" smtClean="0"/>
              <a:t>політичних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 вони обирали </a:t>
            </a:r>
            <a:r>
              <a:rPr lang="ru-RU" dirty="0" err="1" smtClean="0"/>
              <a:t>вузьку</a:t>
            </a:r>
            <a:r>
              <a:rPr lang="ru-RU" dirty="0" smtClean="0"/>
              <a:t> </a:t>
            </a:r>
            <a:r>
              <a:rPr lang="ru-RU" dirty="0" err="1" smtClean="0"/>
              <a:t>спеціалізацію</a:t>
            </a:r>
            <a:r>
              <a:rPr lang="ru-RU" dirty="0" smtClean="0"/>
              <a:t>. До таких «</a:t>
            </a:r>
            <a:r>
              <a:rPr lang="en-US" dirty="0" smtClean="0"/>
              <a:t>think t</a:t>
            </a:r>
            <a:r>
              <a:rPr lang="ru-RU" dirty="0" smtClean="0"/>
              <a:t>а</a:t>
            </a:r>
            <a:r>
              <a:rPr lang="en-US" dirty="0" err="1" smtClean="0"/>
              <a:t>nks</a:t>
            </a:r>
            <a:r>
              <a:rPr lang="en-US" dirty="0" smtClean="0"/>
              <a:t>» </a:t>
            </a:r>
            <a:r>
              <a:rPr lang="ru-RU" dirty="0" smtClean="0"/>
              <a:t>належать </a:t>
            </a:r>
            <a:r>
              <a:rPr lang="ru-RU" dirty="0" err="1" smtClean="0"/>
              <a:t>організації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проводять</a:t>
            </a:r>
            <a:r>
              <a:rPr lang="ru-RU" dirty="0" smtClean="0"/>
              <a:t> </a:t>
            </a:r>
            <a:r>
              <a:rPr lang="ru-RU" dirty="0" err="1" smtClean="0"/>
              <a:t>численні</a:t>
            </a:r>
            <a:r>
              <a:rPr lang="ru-RU" dirty="0" smtClean="0"/>
              <a:t> </a:t>
            </a:r>
            <a:r>
              <a:rPr lang="ru-RU" dirty="0" err="1" smtClean="0"/>
              <a:t>соціальні</a:t>
            </a:r>
            <a:r>
              <a:rPr lang="ru-RU" dirty="0" smtClean="0"/>
              <a:t>, </a:t>
            </a:r>
            <a:r>
              <a:rPr lang="ru-RU" dirty="0" err="1" smtClean="0"/>
              <a:t>екологічні</a:t>
            </a:r>
            <a:r>
              <a:rPr lang="ru-RU" dirty="0" smtClean="0"/>
              <a:t>, </a:t>
            </a:r>
            <a:r>
              <a:rPr lang="ru-RU" dirty="0" err="1" smtClean="0"/>
              <a:t>технічні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. Та </a:t>
            </a:r>
            <a:r>
              <a:rPr lang="ru-RU" dirty="0" err="1" smtClean="0"/>
              <a:t>вузька</a:t>
            </a:r>
            <a:r>
              <a:rPr lang="ru-RU" dirty="0" smtClean="0"/>
              <a:t> </a:t>
            </a:r>
            <a:r>
              <a:rPr lang="ru-RU" dirty="0" err="1" smtClean="0"/>
              <a:t>спеціалізація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певним</a:t>
            </a:r>
            <a:r>
              <a:rPr lang="ru-RU" dirty="0" smtClean="0"/>
              <a:t> </a:t>
            </a:r>
            <a:r>
              <a:rPr lang="ru-RU" dirty="0" err="1" smtClean="0"/>
              <a:t>ризиком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загрожує</a:t>
            </a:r>
            <a:r>
              <a:rPr lang="ru-RU" dirty="0" smtClean="0"/>
              <a:t> самому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існуванню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можливого</a:t>
            </a:r>
            <a:r>
              <a:rPr lang="ru-RU" dirty="0" smtClean="0"/>
              <a:t> </a:t>
            </a:r>
            <a:r>
              <a:rPr lang="ru-RU" dirty="0" err="1" smtClean="0"/>
              <a:t>припинення</a:t>
            </a:r>
            <a:r>
              <a:rPr lang="ru-RU" dirty="0" smtClean="0"/>
              <a:t> </a:t>
            </a:r>
            <a:r>
              <a:rPr lang="ru-RU" dirty="0" err="1" smtClean="0"/>
              <a:t>фінансування</a:t>
            </a:r>
            <a:r>
              <a:rPr lang="ru-RU" dirty="0" smtClean="0"/>
              <a:t> фондами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приватними</a:t>
            </a:r>
            <a:r>
              <a:rPr lang="ru-RU" dirty="0" smtClean="0"/>
              <a:t> особами,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втратити</a:t>
            </a:r>
            <a:r>
              <a:rPr lang="ru-RU" dirty="0" smtClean="0"/>
              <a:t> </a:t>
            </a:r>
            <a:r>
              <a:rPr lang="ru-RU" dirty="0" err="1" smtClean="0"/>
              <a:t>інтерес</a:t>
            </a:r>
            <a:r>
              <a:rPr lang="ru-RU" dirty="0" smtClean="0"/>
              <a:t> до </a:t>
            </a:r>
            <a:r>
              <a:rPr lang="ru-RU" dirty="0" err="1" smtClean="0"/>
              <a:t>їх</a:t>
            </a:r>
            <a:r>
              <a:rPr lang="ru-RU" dirty="0" smtClean="0"/>
              <a:t> проблематики.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928800"/>
            <a:ext cx="821537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/>
              <a:t>Сьогодні</a:t>
            </a:r>
            <a:r>
              <a:rPr lang="ru-RU" sz="2400" dirty="0" smtClean="0"/>
              <a:t>, в </a:t>
            </a:r>
            <a:r>
              <a:rPr lang="ru-RU" sz="2400" dirty="0" err="1" smtClean="0"/>
              <a:t>часи</a:t>
            </a:r>
            <a:r>
              <a:rPr lang="ru-RU" sz="2400" dirty="0" smtClean="0"/>
              <a:t> </a:t>
            </a:r>
            <a:r>
              <a:rPr lang="ru-RU" sz="2400" dirty="0" err="1" smtClean="0"/>
              <a:t>всіляких</a:t>
            </a:r>
            <a:r>
              <a:rPr lang="ru-RU" sz="2400" dirty="0" smtClean="0"/>
              <a:t> криз, </a:t>
            </a:r>
            <a:r>
              <a:rPr lang="ru-RU" sz="2400" dirty="0" err="1" smtClean="0"/>
              <a:t>насамперед</a:t>
            </a:r>
            <a:r>
              <a:rPr lang="ru-RU" sz="2400" dirty="0" smtClean="0"/>
              <a:t>, в </a:t>
            </a:r>
            <a:r>
              <a:rPr lang="ru-RU" sz="2400" dirty="0" err="1" smtClean="0"/>
              <a:t>економіці</a:t>
            </a:r>
            <a:r>
              <a:rPr lang="ru-RU" sz="2400" dirty="0" smtClean="0"/>
              <a:t>, </a:t>
            </a:r>
            <a:r>
              <a:rPr lang="ru-RU" sz="2400" dirty="0" err="1" smtClean="0"/>
              <a:t>керівні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представники</a:t>
            </a:r>
            <a:r>
              <a:rPr lang="ru-RU" sz="2400" dirty="0" smtClean="0"/>
              <a:t> </a:t>
            </a:r>
            <a:r>
              <a:rPr lang="ru-RU" sz="2400" dirty="0" err="1" smtClean="0"/>
              <a:t>західних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аналітичних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шкіл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працюють</a:t>
            </a:r>
            <a:r>
              <a:rPr lang="ru-RU" sz="2400" dirty="0" smtClean="0"/>
              <a:t> над </a:t>
            </a:r>
            <a:r>
              <a:rPr lang="ru-RU" sz="2400" dirty="0" err="1" smtClean="0"/>
              <a:t>узагальненням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накопиченого</a:t>
            </a:r>
            <a:r>
              <a:rPr lang="ru-RU" sz="2400" dirty="0" smtClean="0"/>
              <a:t> за </a:t>
            </a:r>
            <a:r>
              <a:rPr lang="ru-RU" sz="2400" dirty="0" err="1" smtClean="0"/>
              <a:t>останні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десятиліття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досвіду</a:t>
            </a:r>
            <a:r>
              <a:rPr lang="ru-RU" sz="2400" dirty="0" smtClean="0"/>
              <a:t> (перш за все - негативного </a:t>
            </a:r>
            <a:r>
              <a:rPr lang="ru-RU" sz="2400" dirty="0" err="1" smtClean="0"/>
              <a:t>досвіду</a:t>
            </a:r>
            <a:r>
              <a:rPr lang="ru-RU" sz="2400" dirty="0" smtClean="0"/>
              <a:t> - </a:t>
            </a:r>
            <a:r>
              <a:rPr lang="ru-RU" sz="2400" dirty="0" err="1" smtClean="0"/>
              <a:t>обумовленого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прорахунками</a:t>
            </a:r>
            <a:r>
              <a:rPr lang="ru-RU" sz="2400" dirty="0" smtClean="0"/>
              <a:t> </a:t>
            </a:r>
            <a:r>
              <a:rPr lang="ru-RU" sz="2400" dirty="0" err="1" smtClean="0"/>
              <a:t>аналітичних</a:t>
            </a:r>
            <a:r>
              <a:rPr lang="ru-RU" sz="2400" dirty="0" smtClean="0"/>
              <a:t> служб </a:t>
            </a:r>
            <a:r>
              <a:rPr lang="ru-RU" sz="2400" dirty="0" err="1" smtClean="0"/>
              <a:t>різних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рівнів</a:t>
            </a:r>
            <a:r>
              <a:rPr lang="ru-RU" sz="2400" dirty="0" smtClean="0"/>
              <a:t>). </a:t>
            </a:r>
            <a:r>
              <a:rPr lang="ru-RU" sz="2400" dirty="0" err="1" smtClean="0"/>
              <a:t>Чиняться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спроби</a:t>
            </a:r>
            <a:r>
              <a:rPr lang="ru-RU" sz="2400" dirty="0" smtClean="0"/>
              <a:t> </a:t>
            </a:r>
            <a:r>
              <a:rPr lang="ru-RU" sz="2400" dirty="0" err="1" smtClean="0"/>
              <a:t>інтеграції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цього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досвіду</a:t>
            </a:r>
            <a:r>
              <a:rPr lang="ru-RU" sz="2400" dirty="0" smtClean="0"/>
              <a:t> в систему </a:t>
            </a:r>
            <a:r>
              <a:rPr lang="ru-RU" sz="2400" dirty="0" err="1" smtClean="0"/>
              <a:t>поглядів</a:t>
            </a:r>
            <a:r>
              <a:rPr lang="ru-RU" sz="2400" dirty="0" smtClean="0"/>
              <a:t> на </a:t>
            </a:r>
            <a:r>
              <a:rPr lang="ru-RU" sz="2400" dirty="0" err="1" smtClean="0"/>
              <a:t>методи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розробки</a:t>
            </a:r>
            <a:r>
              <a:rPr lang="ru-RU" sz="2400" dirty="0" smtClean="0"/>
              <a:t> </a:t>
            </a:r>
            <a:r>
              <a:rPr lang="ru-RU" sz="2400" dirty="0" err="1" smtClean="0"/>
              <a:t>управлінських</a:t>
            </a:r>
            <a:r>
              <a:rPr lang="ru-RU" sz="2400" dirty="0" smtClean="0"/>
              <a:t> </a:t>
            </a:r>
            <a:r>
              <a:rPr lang="ru-RU" sz="2400" dirty="0" err="1" smtClean="0"/>
              <a:t>рішень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видавалися</a:t>
            </a:r>
            <a:r>
              <a:rPr lang="ru-RU" sz="2400" dirty="0" smtClean="0"/>
              <a:t> такими </a:t>
            </a:r>
            <a:r>
              <a:rPr lang="ru-RU" sz="2400" dirty="0" err="1" smtClean="0"/>
              <a:t>досконалими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перш за все </a:t>
            </a:r>
            <a:r>
              <a:rPr lang="ru-RU" sz="2400" dirty="0" err="1" smtClean="0"/>
              <a:t>прогностичної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діяльності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метою </a:t>
            </a:r>
            <a:r>
              <a:rPr lang="ru-RU" sz="2400" dirty="0" err="1" smtClean="0"/>
              <a:t>упередження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негативних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явищ</a:t>
            </a:r>
            <a:r>
              <a:rPr lang="ru-RU" sz="2400" dirty="0" smtClean="0"/>
              <a:t>, </a:t>
            </a:r>
            <a:r>
              <a:rPr lang="ru-RU" sz="2400" dirty="0" err="1" smtClean="0"/>
              <a:t>ризиків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небезпек</a:t>
            </a:r>
            <a:r>
              <a:rPr lang="ru-RU" sz="2400" dirty="0" smtClean="0"/>
              <a:t>. Алгоритм </a:t>
            </a:r>
            <a:r>
              <a:rPr lang="ru-RU" sz="2400" dirty="0" err="1" smtClean="0"/>
              <a:t>прогнозування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стає</a:t>
            </a:r>
            <a:r>
              <a:rPr lang="ru-RU" sz="2400" dirty="0" smtClean="0"/>
              <a:t> </a:t>
            </a:r>
            <a:r>
              <a:rPr lang="ru-RU" sz="2400" dirty="0" err="1" smtClean="0"/>
              <a:t>ще</a:t>
            </a:r>
            <a:r>
              <a:rPr lang="ru-RU" sz="2400" dirty="0" smtClean="0"/>
              <a:t> </a:t>
            </a:r>
            <a:r>
              <a:rPr lang="ru-RU" sz="2400" dirty="0" err="1" smtClean="0"/>
              <a:t>більш</a:t>
            </a:r>
            <a:r>
              <a:rPr lang="ru-RU" sz="2400" dirty="0" smtClean="0"/>
              <a:t> </a:t>
            </a:r>
            <a:r>
              <a:rPr lang="ru-RU" sz="2400" dirty="0" err="1" smtClean="0"/>
              <a:t>досконалішим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обачливим</a:t>
            </a:r>
            <a:r>
              <a:rPr lang="ru-RU" sz="2400" dirty="0" smtClean="0"/>
              <a:t>: «а </a:t>
            </a:r>
            <a:r>
              <a:rPr lang="ru-RU" sz="2400" dirty="0" err="1" smtClean="0"/>
              <a:t>що</a:t>
            </a:r>
            <a:r>
              <a:rPr lang="ru-RU" sz="2400" dirty="0" smtClean="0"/>
              <a:t> буде </a:t>
            </a:r>
            <a:r>
              <a:rPr lang="ru-RU" sz="2400" dirty="0" err="1" smtClean="0"/>
              <a:t>після</a:t>
            </a:r>
            <a:r>
              <a:rPr lang="ru-RU" sz="2400" dirty="0" smtClean="0"/>
              <a:t> того, як…».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1.Мета, </a:t>
            </a:r>
            <a:r>
              <a:rPr lang="ru-RU" dirty="0" err="1" smtClean="0"/>
              <a:t>завдання</a:t>
            </a:r>
            <a:r>
              <a:rPr lang="ru-RU" dirty="0" smtClean="0"/>
              <a:t>, предмет </a:t>
            </a:r>
            <a:r>
              <a:rPr lang="ru-RU" dirty="0" err="1" smtClean="0"/>
              <a:t>навчальної</a:t>
            </a:r>
            <a:r>
              <a:rPr lang="ru-RU" dirty="0" smtClean="0"/>
              <a:t> </a:t>
            </a:r>
            <a:r>
              <a:rPr lang="ru-RU" dirty="0" err="1" smtClean="0"/>
              <a:t>дисципліни</a:t>
            </a:r>
            <a:r>
              <a:rPr lang="ru-RU" dirty="0" smtClean="0"/>
              <a:t> "</a:t>
            </a:r>
            <a:r>
              <a:rPr lang="ru-RU" dirty="0" err="1" smtClean="0"/>
              <a:t>Інформаційно-аналітична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"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специфіка</a:t>
            </a:r>
            <a:r>
              <a:rPr lang="ru-RU" dirty="0" smtClean="0"/>
              <a:t>. 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навчальної</a:t>
            </a:r>
            <a:r>
              <a:rPr lang="ru-RU" dirty="0" smtClean="0"/>
              <a:t> </a:t>
            </a:r>
            <a:r>
              <a:rPr lang="ru-RU" dirty="0" err="1" smtClean="0"/>
              <a:t>дисципліни</a:t>
            </a:r>
            <a:r>
              <a:rPr lang="ru-RU" dirty="0" smtClean="0"/>
              <a:t> в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дисциплін</a:t>
            </a:r>
            <a:r>
              <a:rPr lang="ru-RU" dirty="0" smtClean="0"/>
              <a:t> </a:t>
            </a:r>
            <a:r>
              <a:rPr lang="ru-RU" dirty="0" err="1" smtClean="0"/>
              <a:t>документно-комунікаційного</a:t>
            </a:r>
            <a:r>
              <a:rPr lang="ru-RU" dirty="0" smtClean="0"/>
              <a:t> циклу.</a:t>
            </a:r>
          </a:p>
          <a:p>
            <a:r>
              <a:rPr lang="ru-RU" dirty="0" smtClean="0"/>
              <a:t>3. </a:t>
            </a:r>
            <a:r>
              <a:rPr lang="ru-RU" dirty="0" err="1" smtClean="0"/>
              <a:t>Інформаційно-аналітична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як </a:t>
            </a:r>
            <a:r>
              <a:rPr lang="ru-RU" dirty="0" err="1" smtClean="0"/>
              <a:t>специфічний</a:t>
            </a:r>
            <a:r>
              <a:rPr lang="ru-RU" dirty="0" smtClean="0"/>
              <a:t> </a:t>
            </a:r>
            <a:r>
              <a:rPr lang="ru-RU" dirty="0" err="1" smtClean="0"/>
              <a:t>різновид</a:t>
            </a:r>
            <a:r>
              <a:rPr lang="ru-RU" dirty="0" smtClean="0"/>
              <a:t> </a:t>
            </a:r>
            <a:r>
              <a:rPr lang="ru-RU" dirty="0" err="1" smtClean="0"/>
              <a:t>людської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 </a:t>
            </a:r>
          </a:p>
          <a:p>
            <a:r>
              <a:rPr lang="ru-RU" dirty="0" smtClean="0"/>
              <a:t>4. </a:t>
            </a:r>
            <a:r>
              <a:rPr lang="uk-UA" dirty="0" smtClean="0"/>
              <a:t>І</a:t>
            </a:r>
            <a:r>
              <a:rPr lang="ru-RU" dirty="0" err="1" smtClean="0"/>
              <a:t>сторичний</a:t>
            </a:r>
            <a:r>
              <a:rPr lang="ru-RU" dirty="0" smtClean="0"/>
              <a:t> </a:t>
            </a:r>
            <a:r>
              <a:rPr lang="ru-RU" dirty="0" err="1" smtClean="0"/>
              <a:t>огляд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інформаційно-аналітичної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 </a:t>
            </a:r>
            <a:r>
              <a:rPr lang="ru-RU" dirty="0" err="1" smtClean="0"/>
              <a:t>Найважливіші</a:t>
            </a:r>
            <a:r>
              <a:rPr lang="ru-RU" dirty="0" smtClean="0"/>
              <a:t> </a:t>
            </a:r>
            <a:r>
              <a:rPr lang="ru-RU" dirty="0" err="1" smtClean="0"/>
              <a:t>етапи</a:t>
            </a:r>
            <a:r>
              <a:rPr lang="ru-RU" dirty="0" smtClean="0"/>
              <a:t>. </a:t>
            </a:r>
          </a:p>
          <a:p>
            <a:r>
              <a:rPr lang="ru-RU" dirty="0" smtClean="0"/>
              <a:t>5.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в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суб’єктно-об’єктних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</a:t>
            </a:r>
            <a:r>
              <a:rPr lang="ru-RU" dirty="0" err="1" smtClean="0"/>
              <a:t>інформаційної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 </a:t>
            </a:r>
            <a:r>
              <a:rPr lang="ru-RU" dirty="0" err="1" smtClean="0"/>
              <a:t>Типологія</a:t>
            </a:r>
            <a:r>
              <a:rPr lang="ru-RU" dirty="0" smtClean="0"/>
              <a:t> та </a:t>
            </a:r>
            <a:r>
              <a:rPr lang="ru-RU" dirty="0" err="1" smtClean="0"/>
              <a:t>класифікація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План</a:t>
            </a:r>
            <a:endParaRPr lang="ru-RU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5. </a:t>
            </a:r>
            <a:r>
              <a:rPr lang="ru-RU" sz="3100" b="1" dirty="0" err="1" smtClean="0"/>
              <a:t>Джерела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інформації</a:t>
            </a:r>
            <a:r>
              <a:rPr lang="ru-RU" sz="3100" b="1" dirty="0" smtClean="0"/>
              <a:t> в </a:t>
            </a:r>
            <a:r>
              <a:rPr lang="ru-RU" sz="3100" b="1" dirty="0" err="1" smtClean="0"/>
              <a:t>системі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суб’єктно-об’єктних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відносин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інформаційної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діяльності</a:t>
            </a:r>
            <a:r>
              <a:rPr lang="ru-RU" sz="3100" b="1" dirty="0" smtClean="0"/>
              <a:t>.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428736"/>
            <a:ext cx="835824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err="1" smtClean="0"/>
              <a:t>Типологія</a:t>
            </a:r>
            <a:r>
              <a:rPr lang="ru-RU" b="1" dirty="0" smtClean="0"/>
              <a:t> та </a:t>
            </a:r>
            <a:r>
              <a:rPr lang="ru-RU" b="1" dirty="0" err="1" smtClean="0"/>
              <a:t>класифікація</a:t>
            </a:r>
            <a:r>
              <a:rPr lang="ru-RU" b="1" dirty="0" smtClean="0"/>
              <a:t> </a:t>
            </a:r>
            <a:r>
              <a:rPr lang="ru-RU" b="1" dirty="0" err="1" smtClean="0"/>
              <a:t>інформації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</a:p>
          <a:p>
            <a:pPr algn="just"/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Законом </a:t>
            </a:r>
            <a:r>
              <a:rPr lang="ru-RU" dirty="0" err="1" smtClean="0"/>
              <a:t>України</a:t>
            </a:r>
            <a:r>
              <a:rPr lang="ru-RU" dirty="0" smtClean="0"/>
              <a:t> "Про </a:t>
            </a:r>
            <a:r>
              <a:rPr lang="ru-RU" dirty="0" err="1" smtClean="0"/>
              <a:t>інформацію</a:t>
            </a:r>
            <a:r>
              <a:rPr lang="ru-RU" dirty="0" smtClean="0"/>
              <a:t>" "</a:t>
            </a:r>
            <a:r>
              <a:rPr lang="ru-RU" dirty="0" err="1" smtClean="0"/>
              <a:t>джерелами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передбачені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встановлені</a:t>
            </a:r>
            <a:r>
              <a:rPr lang="ru-RU" dirty="0" smtClean="0"/>
              <a:t> Законом </a:t>
            </a:r>
            <a:r>
              <a:rPr lang="ru-RU" dirty="0" err="1" smtClean="0"/>
              <a:t>носії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: </a:t>
            </a:r>
          </a:p>
          <a:p>
            <a:pPr algn="just"/>
            <a:r>
              <a:rPr lang="ru-RU" dirty="0" smtClean="0"/>
              <a:t>       </a:t>
            </a:r>
            <a:r>
              <a:rPr lang="ru-RU" dirty="0" err="1" smtClean="0"/>
              <a:t>документи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носії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являють</a:t>
            </a:r>
            <a:r>
              <a:rPr lang="ru-RU" dirty="0" smtClean="0"/>
              <a:t> собою </a:t>
            </a:r>
            <a:r>
              <a:rPr lang="ru-RU" dirty="0" err="1" smtClean="0"/>
              <a:t>матеріальні</a:t>
            </a:r>
            <a:r>
              <a:rPr lang="ru-RU" dirty="0" smtClean="0"/>
              <a:t> </a:t>
            </a:r>
            <a:r>
              <a:rPr lang="ru-RU" dirty="0" err="1" smtClean="0"/>
              <a:t>об'єкти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зберігають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</a:t>
            </a:r>
            <a:r>
              <a:rPr lang="ru-RU" dirty="0" err="1" smtClean="0"/>
              <a:t>масової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</a:t>
            </a:r>
            <a:r>
              <a:rPr lang="ru-RU" dirty="0" err="1" smtClean="0"/>
              <a:t>публічні</a:t>
            </a:r>
            <a:r>
              <a:rPr lang="ru-RU" dirty="0" smtClean="0"/>
              <a:t> </a:t>
            </a:r>
            <a:r>
              <a:rPr lang="ru-RU" dirty="0" err="1" smtClean="0"/>
              <a:t>виступи</a:t>
            </a:r>
            <a:r>
              <a:rPr lang="ru-RU" dirty="0" smtClean="0"/>
              <a:t>". </a:t>
            </a:r>
          </a:p>
          <a:p>
            <a:pPr algn="just"/>
            <a:r>
              <a:rPr lang="ru-RU" dirty="0" smtClean="0"/>
              <a:t>       У свою </a:t>
            </a:r>
            <a:r>
              <a:rPr lang="ru-RU" dirty="0" err="1" smtClean="0"/>
              <a:t>чергу</a:t>
            </a:r>
            <a:r>
              <a:rPr lang="ru-RU" dirty="0" smtClean="0"/>
              <a:t>, "документ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передбачена</a:t>
            </a:r>
            <a:r>
              <a:rPr lang="ru-RU" dirty="0" smtClean="0"/>
              <a:t> Законом </a:t>
            </a:r>
            <a:r>
              <a:rPr lang="ru-RU" dirty="0" err="1" smtClean="0"/>
              <a:t>матеріальна</a:t>
            </a:r>
            <a:r>
              <a:rPr lang="ru-RU" dirty="0" smtClean="0"/>
              <a:t> форма </a:t>
            </a:r>
            <a:r>
              <a:rPr lang="ru-RU" dirty="0" err="1" smtClean="0"/>
              <a:t>одержання</a:t>
            </a:r>
            <a:r>
              <a:rPr lang="ru-RU" dirty="0" smtClean="0"/>
              <a:t>, </a:t>
            </a:r>
            <a:r>
              <a:rPr lang="ru-RU" dirty="0" err="1" smtClean="0"/>
              <a:t>зберігання</a:t>
            </a:r>
            <a:r>
              <a:rPr lang="ru-RU" dirty="0" smtClean="0"/>
              <a:t>,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шляхом </a:t>
            </a:r>
            <a:r>
              <a:rPr lang="ru-RU" dirty="0" err="1" smtClean="0"/>
              <a:t>фіксації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на </a:t>
            </a:r>
            <a:r>
              <a:rPr lang="ru-RU" dirty="0" err="1" smtClean="0"/>
              <a:t>папері</a:t>
            </a:r>
            <a:r>
              <a:rPr lang="ru-RU" dirty="0" smtClean="0"/>
              <a:t>, </a:t>
            </a:r>
            <a:r>
              <a:rPr lang="ru-RU" dirty="0" err="1" smtClean="0"/>
              <a:t>магнітній</a:t>
            </a:r>
            <a:r>
              <a:rPr lang="ru-RU" dirty="0" smtClean="0"/>
              <a:t>, </a:t>
            </a:r>
            <a:r>
              <a:rPr lang="ru-RU" dirty="0" err="1" smtClean="0"/>
              <a:t>кіно</a:t>
            </a:r>
            <a:r>
              <a:rPr lang="ru-RU" dirty="0" smtClean="0"/>
              <a:t>-, </a:t>
            </a:r>
            <a:r>
              <a:rPr lang="ru-RU" dirty="0" err="1" smtClean="0"/>
              <a:t>відео</a:t>
            </a:r>
            <a:r>
              <a:rPr lang="ru-RU" dirty="0" smtClean="0"/>
              <a:t>-, </a:t>
            </a:r>
            <a:r>
              <a:rPr lang="ru-RU" dirty="0" err="1" smtClean="0"/>
              <a:t>фотоплівці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іншому</a:t>
            </a:r>
            <a:r>
              <a:rPr lang="ru-RU" dirty="0" smtClean="0"/>
              <a:t> </a:t>
            </a:r>
            <a:r>
              <a:rPr lang="ru-RU" dirty="0" err="1" smtClean="0"/>
              <a:t>носієві</a:t>
            </a:r>
            <a:r>
              <a:rPr lang="ru-RU" dirty="0" smtClean="0"/>
              <a:t>" (Закон </a:t>
            </a:r>
            <a:r>
              <a:rPr lang="ru-RU" dirty="0" err="1" smtClean="0"/>
              <a:t>України</a:t>
            </a:r>
            <a:r>
              <a:rPr lang="ru-RU" dirty="0" smtClean="0"/>
              <a:t> "Про </a:t>
            </a:r>
            <a:r>
              <a:rPr lang="ru-RU" dirty="0" err="1" smtClean="0"/>
              <a:t>інформацію</a:t>
            </a:r>
            <a:r>
              <a:rPr lang="ru-RU" dirty="0" smtClean="0"/>
              <a:t>"). </a:t>
            </a:r>
          </a:p>
          <a:p>
            <a:pPr algn="just"/>
            <a:r>
              <a:rPr lang="ru-RU" dirty="0" smtClean="0"/>
              <a:t>З </a:t>
            </a:r>
            <a:r>
              <a:rPr lang="ru-RU" dirty="0" err="1" smtClean="0"/>
              <a:t>поняттями</a:t>
            </a:r>
            <a:r>
              <a:rPr lang="ru-RU" dirty="0" smtClean="0"/>
              <a:t> "</a:t>
            </a:r>
            <a:r>
              <a:rPr lang="ru-RU" dirty="0" err="1" smtClean="0"/>
              <a:t>джерело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" та "документ" </a:t>
            </a:r>
            <a:r>
              <a:rPr lang="ru-RU" dirty="0" err="1" smtClean="0"/>
              <a:t>пов'язаний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 "</a:t>
            </a:r>
            <a:r>
              <a:rPr lang="ru-RU" dirty="0" err="1" smtClean="0"/>
              <a:t>носій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(</a:t>
            </a:r>
            <a:r>
              <a:rPr lang="ru-RU" dirty="0" err="1" smtClean="0"/>
              <a:t>даних</a:t>
            </a:r>
            <a:r>
              <a:rPr lang="ru-RU" dirty="0" smtClean="0"/>
              <a:t>)", </a:t>
            </a:r>
            <a:r>
              <a:rPr lang="ru-RU" dirty="0" err="1" smtClean="0"/>
              <a:t>який</a:t>
            </a:r>
            <a:r>
              <a:rPr lang="ru-RU" dirty="0" smtClean="0"/>
              <a:t> в </a:t>
            </a:r>
            <a:r>
              <a:rPr lang="ru-RU" dirty="0" err="1" smtClean="0"/>
              <a:t>науковій</a:t>
            </a:r>
            <a:r>
              <a:rPr lang="ru-RU" dirty="0" smtClean="0"/>
              <a:t> </a:t>
            </a:r>
            <a:r>
              <a:rPr lang="ru-RU" dirty="0" err="1" smtClean="0"/>
              <a:t>літературі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як </a:t>
            </a:r>
            <a:r>
              <a:rPr lang="ru-RU" dirty="0" err="1" smtClean="0"/>
              <a:t>матеріальний</a:t>
            </a:r>
            <a:r>
              <a:rPr lang="ru-RU" dirty="0" smtClean="0"/>
              <a:t> </a:t>
            </a:r>
            <a:r>
              <a:rPr lang="ru-RU" dirty="0" err="1" smtClean="0"/>
              <a:t>об'єкт</a:t>
            </a:r>
            <a:r>
              <a:rPr lang="ru-RU" dirty="0" smtClean="0"/>
              <a:t>, </a:t>
            </a:r>
            <a:r>
              <a:rPr lang="ru-RU" dirty="0" err="1" smtClean="0"/>
              <a:t>призначений</a:t>
            </a:r>
            <a:r>
              <a:rPr lang="ru-RU" dirty="0" smtClean="0"/>
              <a:t> для </a:t>
            </a:r>
            <a:r>
              <a:rPr lang="ru-RU" dirty="0" err="1" smtClean="0"/>
              <a:t>зберігання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. Таким чином, у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суб'єктно-об'єктних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</a:t>
            </a:r>
            <a:r>
              <a:rPr lang="ru-RU" dirty="0" err="1" smtClean="0"/>
              <a:t>інформаційної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будь-який</a:t>
            </a:r>
            <a:r>
              <a:rPr lang="ru-RU" dirty="0" smtClean="0"/>
              <a:t> </a:t>
            </a:r>
            <a:r>
              <a:rPr lang="ru-RU" dirty="0" err="1" smtClean="0"/>
              <a:t>об'єкт</a:t>
            </a:r>
            <a:r>
              <a:rPr lang="ru-RU" dirty="0" smtClean="0"/>
              <a:t>, де </a:t>
            </a:r>
            <a:r>
              <a:rPr lang="ru-RU" dirty="0" err="1" smtClean="0"/>
              <a:t>нагромаджуються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, </a:t>
            </a:r>
            <a:r>
              <a:rPr lang="ru-RU" dirty="0" err="1" smtClean="0"/>
              <a:t>дані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подальшому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</a:t>
            </a:r>
            <a:r>
              <a:rPr lang="ru-RU" dirty="0" err="1" smtClean="0"/>
              <a:t>суб'єктами</a:t>
            </a:r>
            <a:r>
              <a:rPr lang="ru-RU" dirty="0" smtClean="0"/>
              <a:t> </a:t>
            </a:r>
            <a:r>
              <a:rPr lang="ru-RU" dirty="0" err="1" smtClean="0"/>
              <a:t>інформаційних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(</a:t>
            </a:r>
            <a:r>
              <a:rPr lang="ru-RU" dirty="0" err="1" smtClean="0"/>
              <a:t>державними</a:t>
            </a:r>
            <a:r>
              <a:rPr lang="ru-RU" dirty="0" smtClean="0"/>
              <a:t> </a:t>
            </a:r>
            <a:r>
              <a:rPr lang="ru-RU" dirty="0" err="1" smtClean="0"/>
              <a:t>організаціями</a:t>
            </a:r>
            <a:r>
              <a:rPr lang="ru-RU" dirty="0" smtClean="0"/>
              <a:t>, </a:t>
            </a:r>
            <a:r>
              <a:rPr lang="ru-RU" dirty="0" err="1" smtClean="0"/>
              <a:t>посадовими</a:t>
            </a:r>
            <a:r>
              <a:rPr lang="ru-RU" dirty="0" smtClean="0"/>
              <a:t> та </a:t>
            </a:r>
            <a:r>
              <a:rPr lang="ru-RU" dirty="0" err="1" smtClean="0"/>
              <a:t>юридичними</a:t>
            </a:r>
            <a:r>
              <a:rPr lang="ru-RU" dirty="0" smtClean="0"/>
              <a:t> особами, </a:t>
            </a:r>
            <a:r>
              <a:rPr lang="ru-RU" dirty="0" err="1" smtClean="0"/>
              <a:t>громадянами</a:t>
            </a:r>
            <a:r>
              <a:rPr lang="ru-RU" dirty="0" smtClean="0"/>
              <a:t>), </a:t>
            </a:r>
            <a:r>
              <a:rPr lang="ru-RU" dirty="0" err="1" smtClean="0"/>
              <a:t>впливають</a:t>
            </a:r>
            <a:r>
              <a:rPr lang="ru-RU" dirty="0" smtClean="0"/>
              <a:t> на </a:t>
            </a:r>
            <a:r>
              <a:rPr lang="ru-RU" dirty="0" err="1" smtClean="0"/>
              <a:t>їхню</a:t>
            </a:r>
            <a:r>
              <a:rPr lang="ru-RU" dirty="0" smtClean="0"/>
              <a:t> </a:t>
            </a:r>
            <a:r>
              <a:rPr lang="ru-RU" dirty="0" err="1" smtClean="0"/>
              <a:t>поведінку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31910"/>
          </a:xfrm>
        </p:spPr>
        <p:txBody>
          <a:bodyPr>
            <a:normAutofit fontScale="90000"/>
          </a:bodyPr>
          <a:lstStyle/>
          <a:p>
            <a:r>
              <a:rPr lang="ru-RU" sz="2700" b="1" dirty="0" err="1" smtClean="0"/>
              <a:t>Джерела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інформації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поділяються</a:t>
            </a:r>
            <a:r>
              <a:rPr lang="ru-RU" sz="2700" b="1" dirty="0" smtClean="0"/>
              <a:t> на </a:t>
            </a:r>
            <a:r>
              <a:rPr lang="ru-RU" sz="2700" b="1" dirty="0" err="1" smtClean="0"/>
              <a:t>друковані</a:t>
            </a:r>
            <a:r>
              <a:rPr lang="ru-RU" sz="2700" b="1" dirty="0" smtClean="0"/>
              <a:t> та </a:t>
            </a:r>
            <a:r>
              <a:rPr lang="ru-RU" sz="2700" b="1" dirty="0" err="1" smtClean="0"/>
              <a:t>недруковані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або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змішані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та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електронні</a:t>
            </a:r>
            <a:r>
              <a:rPr lang="ru-RU" sz="2700" b="1" dirty="0" smtClean="0"/>
              <a:t>.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443840"/>
            <a:ext cx="82153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/>
              <a:t>До </a:t>
            </a:r>
            <a:r>
              <a:rPr lang="ru-RU" b="1" u="sng" dirty="0" err="1" smtClean="0"/>
              <a:t>друкованих</a:t>
            </a:r>
            <a:r>
              <a:rPr lang="ru-RU" b="1" u="sng" dirty="0" smtClean="0"/>
              <a:t> належать: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неперіодичні</a:t>
            </a:r>
            <a:r>
              <a:rPr lang="ru-RU" dirty="0" smtClean="0"/>
              <a:t> </a:t>
            </a:r>
            <a:r>
              <a:rPr lang="ru-RU" dirty="0" err="1" smtClean="0"/>
              <a:t>видання</a:t>
            </a:r>
            <a:r>
              <a:rPr lang="ru-RU" dirty="0" smtClean="0"/>
              <a:t>, </a:t>
            </a:r>
          </a:p>
          <a:p>
            <a:r>
              <a:rPr lang="ru-RU" dirty="0" err="1" smtClean="0"/>
              <a:t>довідковоенцеклопедичні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наукові</a:t>
            </a:r>
            <a:r>
              <a:rPr lang="ru-RU" dirty="0" smtClean="0"/>
              <a:t> </a:t>
            </a:r>
            <a:r>
              <a:rPr lang="ru-RU" dirty="0" err="1" smtClean="0"/>
              <a:t>видання</a:t>
            </a:r>
            <a:r>
              <a:rPr lang="ru-RU" dirty="0" smtClean="0"/>
              <a:t>, </a:t>
            </a:r>
          </a:p>
          <a:p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видання</a:t>
            </a:r>
            <a:r>
              <a:rPr lang="ru-RU" dirty="0" smtClean="0"/>
              <a:t>(</a:t>
            </a:r>
            <a:r>
              <a:rPr lang="ru-RU" dirty="0" err="1" smtClean="0"/>
              <a:t>брошури</a:t>
            </a:r>
            <a:r>
              <a:rPr lang="ru-RU" dirty="0" smtClean="0"/>
              <a:t>, </a:t>
            </a:r>
            <a:r>
              <a:rPr lang="ru-RU" dirty="0" err="1" smtClean="0"/>
              <a:t>рекламні</a:t>
            </a:r>
            <a:r>
              <a:rPr lang="ru-RU" dirty="0" smtClean="0"/>
              <a:t> </a:t>
            </a:r>
            <a:r>
              <a:rPr lang="ru-RU" dirty="0" err="1" smtClean="0"/>
              <a:t>буклети</a:t>
            </a:r>
            <a:r>
              <a:rPr lang="ru-RU" dirty="0" smtClean="0"/>
              <a:t>), </a:t>
            </a:r>
          </a:p>
          <a:p>
            <a:r>
              <a:rPr lang="ru-RU" dirty="0" err="1" smtClean="0"/>
              <a:t>періодичні</a:t>
            </a:r>
            <a:r>
              <a:rPr lang="ru-RU" dirty="0" smtClean="0"/>
              <a:t> </a:t>
            </a:r>
            <a:r>
              <a:rPr lang="ru-RU" dirty="0" err="1" smtClean="0"/>
              <a:t>видання</a:t>
            </a:r>
            <a:r>
              <a:rPr lang="ru-RU" dirty="0" smtClean="0"/>
              <a:t>. </a:t>
            </a:r>
          </a:p>
          <a:p>
            <a:r>
              <a:rPr lang="ru-RU" b="1" u="sng" dirty="0" smtClean="0"/>
              <a:t>До </a:t>
            </a:r>
            <a:r>
              <a:rPr lang="ru-RU" b="1" u="sng" dirty="0" err="1" smtClean="0"/>
              <a:t>недрукованих</a:t>
            </a:r>
            <a:r>
              <a:rPr lang="ru-RU" b="1" u="sng" dirty="0" smtClean="0"/>
              <a:t> належать: </a:t>
            </a:r>
          </a:p>
          <a:p>
            <a:r>
              <a:rPr lang="ru-RU" dirty="0" err="1" smtClean="0"/>
              <a:t>спеціальні</a:t>
            </a:r>
            <a:r>
              <a:rPr lang="ru-RU" dirty="0" smtClean="0"/>
              <a:t> </a:t>
            </a:r>
            <a:r>
              <a:rPr lang="ru-RU" dirty="0" err="1" smtClean="0"/>
              <a:t>рукописні</a:t>
            </a:r>
            <a:r>
              <a:rPr lang="ru-RU" dirty="0" smtClean="0"/>
              <a:t> </a:t>
            </a:r>
            <a:r>
              <a:rPr lang="ru-RU" dirty="0" err="1" smtClean="0"/>
              <a:t>матеріали</a:t>
            </a:r>
            <a:r>
              <a:rPr lang="ru-RU" dirty="0" smtClean="0"/>
              <a:t> та </a:t>
            </a:r>
            <a:r>
              <a:rPr lang="ru-RU" dirty="0" err="1" smtClean="0"/>
              <a:t>науково-технічна</a:t>
            </a:r>
            <a:r>
              <a:rPr lang="ru-RU" dirty="0" smtClean="0"/>
              <a:t> </a:t>
            </a:r>
            <a:r>
              <a:rPr lang="ru-RU" dirty="0" err="1" smtClean="0"/>
              <a:t>документація</a:t>
            </a:r>
            <a:r>
              <a:rPr lang="ru-RU" dirty="0" smtClean="0"/>
              <a:t>, </a:t>
            </a:r>
          </a:p>
          <a:p>
            <a:r>
              <a:rPr lang="ru-RU" dirty="0" smtClean="0"/>
              <a:t>реклама, </a:t>
            </a:r>
          </a:p>
          <a:p>
            <a:r>
              <a:rPr lang="ru-RU" dirty="0" err="1" smtClean="0"/>
              <a:t>виставки</a:t>
            </a:r>
            <a:r>
              <a:rPr lang="ru-RU" dirty="0" smtClean="0"/>
              <a:t>, </a:t>
            </a:r>
          </a:p>
          <a:p>
            <a:r>
              <a:rPr lang="ru-RU" dirty="0" err="1" smtClean="0"/>
              <a:t>конференції</a:t>
            </a:r>
            <a:r>
              <a:rPr lang="ru-RU" dirty="0" smtClean="0"/>
              <a:t>, </a:t>
            </a:r>
          </a:p>
          <a:p>
            <a:r>
              <a:rPr lang="ru-RU" dirty="0" err="1" smtClean="0"/>
              <a:t>консультаційні</a:t>
            </a:r>
            <a:r>
              <a:rPr lang="ru-RU" dirty="0" smtClean="0"/>
              <a:t> </a:t>
            </a:r>
            <a:r>
              <a:rPr lang="ru-RU" dirty="0" err="1" smtClean="0"/>
              <a:t>послуги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статистична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, </a:t>
            </a:r>
          </a:p>
          <a:p>
            <a:r>
              <a:rPr lang="ru-RU" dirty="0" smtClean="0"/>
              <a:t>чутки, компромат, </a:t>
            </a:r>
            <a:r>
              <a:rPr lang="ru-RU" dirty="0" err="1" smtClean="0"/>
              <a:t>приватні</a:t>
            </a:r>
            <a:r>
              <a:rPr lang="ru-RU" dirty="0" smtClean="0"/>
              <a:t> </a:t>
            </a:r>
            <a:r>
              <a:rPr lang="ru-RU" dirty="0" err="1" smtClean="0"/>
              <a:t>бесіди</a:t>
            </a:r>
            <a:r>
              <a:rPr lang="ru-RU" dirty="0" smtClean="0"/>
              <a:t>, </a:t>
            </a:r>
          </a:p>
          <a:p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До </a:t>
            </a:r>
            <a:r>
              <a:rPr lang="ru-RU" dirty="0" err="1" smtClean="0"/>
              <a:t>електронних</a:t>
            </a:r>
            <a:r>
              <a:rPr lang="ru-RU" dirty="0" smtClean="0"/>
              <a:t> належать: </a:t>
            </a:r>
            <a:r>
              <a:rPr lang="ru-RU" dirty="0" err="1" smtClean="0"/>
              <a:t>радіо</a:t>
            </a:r>
            <a:r>
              <a:rPr lang="ru-RU" dirty="0" smtClean="0"/>
              <a:t>, </a:t>
            </a:r>
            <a:r>
              <a:rPr lang="ru-RU" dirty="0" err="1" smtClean="0"/>
              <a:t>телебачення</a:t>
            </a:r>
            <a:r>
              <a:rPr lang="ru-RU" dirty="0" smtClean="0"/>
              <a:t>, телефон, </a:t>
            </a:r>
            <a:r>
              <a:rPr lang="ru-RU" dirty="0" err="1" smtClean="0"/>
              <a:t>Інтернет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03282"/>
          </a:xfrm>
        </p:spPr>
        <p:txBody>
          <a:bodyPr>
            <a:normAutofit fontScale="90000"/>
          </a:bodyPr>
          <a:lstStyle/>
          <a:p>
            <a:r>
              <a:rPr lang="ru-RU" sz="3600" b="1" dirty="0" err="1" smtClean="0"/>
              <a:t>Типологія</a:t>
            </a:r>
            <a:r>
              <a:rPr lang="ru-RU" sz="3600" b="1" dirty="0" smtClean="0"/>
              <a:t> та </a:t>
            </a:r>
            <a:r>
              <a:rPr lang="ru-RU" sz="3600" b="1" dirty="0" err="1" smtClean="0"/>
              <a:t>класифікація</a:t>
            </a:r>
            <a:r>
              <a:rPr lang="ru-RU" sz="3600" b="1" dirty="0" smtClean="0"/>
              <a:t> </a:t>
            </a:r>
            <a:br>
              <a:rPr lang="ru-RU" sz="3600" b="1" dirty="0" smtClean="0"/>
            </a:br>
            <a:r>
              <a:rPr lang="ru-RU" sz="3600" b="1" dirty="0" err="1" smtClean="0"/>
              <a:t>інформації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428736"/>
            <a:ext cx="821537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Види</a:t>
            </a:r>
            <a:r>
              <a:rPr lang="ru-RU" b="1" dirty="0" smtClean="0"/>
              <a:t> </a:t>
            </a:r>
            <a:r>
              <a:rPr lang="ru-RU" b="1" dirty="0" err="1" smtClean="0"/>
              <a:t>інформації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в </a:t>
            </a:r>
            <a:r>
              <a:rPr lang="ru-RU" dirty="0" err="1" smtClean="0"/>
              <a:t>управлінні</a:t>
            </a:r>
            <a:r>
              <a:rPr lang="ru-RU" dirty="0" smtClean="0"/>
              <a:t>, </a:t>
            </a:r>
            <a:r>
              <a:rPr lang="ru-RU" dirty="0" err="1" smtClean="0"/>
              <a:t>класифікуються</a:t>
            </a:r>
            <a:r>
              <a:rPr lang="ru-RU" dirty="0" smtClean="0"/>
              <a:t> за </a:t>
            </a:r>
            <a:r>
              <a:rPr lang="ru-RU" dirty="0" err="1" smtClean="0"/>
              <a:t>наступними</a:t>
            </a:r>
            <a:r>
              <a:rPr lang="ru-RU" dirty="0" smtClean="0"/>
              <a:t> </a:t>
            </a:r>
            <a:r>
              <a:rPr lang="ru-RU" dirty="0" err="1" smtClean="0"/>
              <a:t>ознаками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b="1" dirty="0" err="1" smtClean="0"/>
              <a:t>змістом</a:t>
            </a:r>
            <a:r>
              <a:rPr lang="ru-RU" dirty="0" smtClean="0"/>
              <a:t> - </a:t>
            </a:r>
            <a:r>
              <a:rPr lang="ru-RU" dirty="0" err="1" smtClean="0"/>
              <a:t>політична</a:t>
            </a:r>
            <a:r>
              <a:rPr lang="ru-RU" dirty="0" smtClean="0"/>
              <a:t>, директивна, </a:t>
            </a:r>
            <a:r>
              <a:rPr lang="ru-RU" dirty="0" err="1" smtClean="0"/>
              <a:t>правова</a:t>
            </a:r>
            <a:r>
              <a:rPr lang="ru-RU" dirty="0" smtClean="0"/>
              <a:t>, </a:t>
            </a:r>
            <a:r>
              <a:rPr lang="ru-RU" dirty="0" err="1" smtClean="0"/>
              <a:t>науково-технічна</a:t>
            </a:r>
            <a:r>
              <a:rPr lang="ru-RU" dirty="0" smtClean="0"/>
              <a:t>, </a:t>
            </a:r>
            <a:r>
              <a:rPr lang="ru-RU" dirty="0" err="1" smtClean="0"/>
              <a:t>економічна</a:t>
            </a:r>
            <a:r>
              <a:rPr lang="ru-RU" dirty="0" smtClean="0"/>
              <a:t>, </a:t>
            </a:r>
            <a:r>
              <a:rPr lang="ru-RU" dirty="0" err="1" smtClean="0"/>
              <a:t>планова</a:t>
            </a:r>
            <a:r>
              <a:rPr lang="ru-RU" dirty="0" smtClean="0"/>
              <a:t>, </a:t>
            </a:r>
            <a:r>
              <a:rPr lang="ru-RU" dirty="0" err="1" smtClean="0"/>
              <a:t>адміністративна</a:t>
            </a:r>
            <a:r>
              <a:rPr lang="ru-RU" dirty="0" smtClean="0"/>
              <a:t>, </a:t>
            </a:r>
            <a:r>
              <a:rPr lang="ru-RU" dirty="0" err="1" smtClean="0"/>
              <a:t>виробнича</a:t>
            </a:r>
            <a:r>
              <a:rPr lang="ru-RU" dirty="0" smtClean="0"/>
              <a:t>, </a:t>
            </a:r>
            <a:r>
              <a:rPr lang="ru-RU" dirty="0" err="1" smtClean="0"/>
              <a:t>бізнесова</a:t>
            </a:r>
            <a:r>
              <a:rPr lang="ru-RU" dirty="0" smtClean="0"/>
              <a:t>, </a:t>
            </a:r>
            <a:r>
              <a:rPr lang="ru-RU" dirty="0" err="1" smtClean="0"/>
              <a:t>нормативно-довідкова</a:t>
            </a:r>
            <a:r>
              <a:rPr lang="ru-RU" dirty="0" smtClean="0"/>
              <a:t>, </a:t>
            </a:r>
            <a:r>
              <a:rPr lang="ru-RU" dirty="0" err="1" smtClean="0"/>
              <a:t>обліково-бухгалтерська</a:t>
            </a:r>
            <a:r>
              <a:rPr lang="ru-RU" dirty="0" smtClean="0"/>
              <a:t>, </a:t>
            </a:r>
            <a:r>
              <a:rPr lang="ru-RU" dirty="0" err="1" smtClean="0"/>
              <a:t>статистична</a:t>
            </a:r>
            <a:r>
              <a:rPr lang="ru-RU" dirty="0" smtClean="0"/>
              <a:t>; </a:t>
            </a:r>
          </a:p>
          <a:p>
            <a:r>
              <a:rPr lang="ru-RU" b="1" dirty="0" err="1" smtClean="0"/>
              <a:t>напрямом</a:t>
            </a:r>
            <a:r>
              <a:rPr lang="ru-RU" b="1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 - </a:t>
            </a:r>
            <a:r>
              <a:rPr lang="ru-RU" dirty="0" err="1" smtClean="0"/>
              <a:t>вхідна</a:t>
            </a:r>
            <a:r>
              <a:rPr lang="ru-RU" dirty="0" smtClean="0"/>
              <a:t>, </a:t>
            </a:r>
            <a:r>
              <a:rPr lang="ru-RU" dirty="0" err="1" smtClean="0"/>
              <a:t>вихідна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характером </a:t>
            </a:r>
            <a:r>
              <a:rPr lang="ru-RU" b="1" dirty="0" err="1" smtClean="0"/>
              <a:t>фіксації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фіксована</a:t>
            </a:r>
            <a:r>
              <a:rPr lang="ru-RU" dirty="0" smtClean="0"/>
              <a:t>, </a:t>
            </a:r>
            <a:r>
              <a:rPr lang="ru-RU" dirty="0" err="1" smtClean="0"/>
              <a:t>нефіксована</a:t>
            </a:r>
            <a:r>
              <a:rPr lang="ru-RU" dirty="0" smtClean="0"/>
              <a:t>; </a:t>
            </a:r>
          </a:p>
          <a:p>
            <a:r>
              <a:rPr lang="ru-RU" b="1" dirty="0" smtClean="0"/>
              <a:t>способом </a:t>
            </a:r>
            <a:r>
              <a:rPr lang="ru-RU" b="1" dirty="0" err="1" smtClean="0"/>
              <a:t>фіксації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документована</a:t>
            </a:r>
            <a:r>
              <a:rPr lang="ru-RU" dirty="0" smtClean="0"/>
              <a:t>, </a:t>
            </a:r>
            <a:r>
              <a:rPr lang="ru-RU" dirty="0" err="1" smtClean="0"/>
              <a:t>звукова</a:t>
            </a:r>
            <a:r>
              <a:rPr lang="ru-RU" dirty="0" smtClean="0"/>
              <a:t>, </a:t>
            </a:r>
            <a:r>
              <a:rPr lang="ru-RU" dirty="0" err="1" smtClean="0"/>
              <a:t>аудивізуальна</a:t>
            </a:r>
            <a:r>
              <a:rPr lang="ru-RU" dirty="0" smtClean="0"/>
              <a:t>; </a:t>
            </a:r>
          </a:p>
          <a:p>
            <a:r>
              <a:rPr lang="ru-RU" b="1" dirty="0" err="1" smtClean="0"/>
              <a:t>відношенням</a:t>
            </a:r>
            <a:r>
              <a:rPr lang="ru-RU" b="1" dirty="0" smtClean="0"/>
              <a:t> до </a:t>
            </a:r>
            <a:r>
              <a:rPr lang="ru-RU" b="1" dirty="0" err="1" smtClean="0"/>
              <a:t>суб'єкта</a:t>
            </a:r>
            <a:r>
              <a:rPr lang="ru-RU" b="1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- </a:t>
            </a:r>
            <a:r>
              <a:rPr lang="ru-RU" dirty="0" err="1" smtClean="0"/>
              <a:t>зовнішня</a:t>
            </a:r>
            <a:r>
              <a:rPr lang="ru-RU" dirty="0" smtClean="0"/>
              <a:t>, </a:t>
            </a:r>
            <a:r>
              <a:rPr lang="ru-RU" dirty="0" err="1" smtClean="0"/>
              <a:t>внутрішня</a:t>
            </a:r>
            <a:r>
              <a:rPr lang="ru-RU" dirty="0" smtClean="0"/>
              <a:t>; </a:t>
            </a:r>
          </a:p>
          <a:p>
            <a:r>
              <a:rPr lang="ru-RU" b="1" dirty="0" err="1" smtClean="0"/>
              <a:t>ступенем</a:t>
            </a:r>
            <a:r>
              <a:rPr lang="ru-RU" b="1" dirty="0" smtClean="0"/>
              <a:t> </a:t>
            </a:r>
            <a:r>
              <a:rPr lang="ru-RU" b="1" dirty="0" err="1" smtClean="0"/>
              <a:t>обробки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первинна</a:t>
            </a:r>
            <a:r>
              <a:rPr lang="ru-RU" dirty="0" smtClean="0"/>
              <a:t>, </a:t>
            </a:r>
            <a:r>
              <a:rPr lang="ru-RU" dirty="0" err="1" smtClean="0"/>
              <a:t>довільна</a:t>
            </a:r>
            <a:r>
              <a:rPr lang="ru-RU" dirty="0" smtClean="0"/>
              <a:t>, </a:t>
            </a:r>
            <a:r>
              <a:rPr lang="ru-RU" dirty="0" err="1" smtClean="0"/>
              <a:t>підсумкова</a:t>
            </a:r>
            <a:r>
              <a:rPr lang="ru-RU" dirty="0" smtClean="0"/>
              <a:t>; </a:t>
            </a:r>
          </a:p>
          <a:p>
            <a:r>
              <a:rPr lang="ru-RU" b="1" dirty="0" err="1" smtClean="0"/>
              <a:t>ступенем</a:t>
            </a:r>
            <a:r>
              <a:rPr lang="ru-RU" b="1" dirty="0" smtClean="0"/>
              <a:t> </a:t>
            </a:r>
            <a:r>
              <a:rPr lang="ru-RU" b="1" dirty="0" err="1" smtClean="0"/>
              <a:t>постійності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постійна</a:t>
            </a:r>
            <a:r>
              <a:rPr lang="ru-RU" dirty="0" smtClean="0"/>
              <a:t>, </a:t>
            </a:r>
            <a:r>
              <a:rPr lang="ru-RU" dirty="0" err="1" smtClean="0"/>
              <a:t>перемінна</a:t>
            </a:r>
            <a:r>
              <a:rPr lang="ru-RU" dirty="0" smtClean="0"/>
              <a:t>; </a:t>
            </a:r>
          </a:p>
          <a:p>
            <a:r>
              <a:rPr lang="ru-RU" b="1" dirty="0" err="1" smtClean="0"/>
              <a:t>формі</a:t>
            </a:r>
            <a:r>
              <a:rPr lang="ru-RU" b="1" dirty="0" smtClean="0"/>
              <a:t> </a:t>
            </a:r>
            <a:r>
              <a:rPr lang="ru-RU" b="1" dirty="0" err="1" smtClean="0"/>
              <a:t>надання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літерна</a:t>
            </a:r>
            <a:r>
              <a:rPr lang="ru-RU" dirty="0" smtClean="0"/>
              <a:t>, </a:t>
            </a:r>
            <a:r>
              <a:rPr lang="ru-RU" dirty="0" err="1" smtClean="0"/>
              <a:t>цифрова</a:t>
            </a:r>
            <a:r>
              <a:rPr lang="ru-RU" dirty="0" smtClean="0"/>
              <a:t>, </a:t>
            </a:r>
            <a:r>
              <a:rPr lang="ru-RU" dirty="0" err="1" smtClean="0"/>
              <a:t>кодована</a:t>
            </a:r>
            <a:r>
              <a:rPr lang="ru-RU" dirty="0" smtClean="0"/>
              <a:t>; </a:t>
            </a:r>
          </a:p>
          <a:p>
            <a:r>
              <a:rPr lang="ru-RU" b="1" dirty="0" err="1" smtClean="0"/>
              <a:t>можливості</a:t>
            </a:r>
            <a:r>
              <a:rPr lang="ru-RU" b="1" dirty="0" smtClean="0"/>
              <a:t> </a:t>
            </a:r>
            <a:r>
              <a:rPr lang="ru-RU" b="1" dirty="0" err="1" smtClean="0"/>
              <a:t>обробки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піддається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піддається</a:t>
            </a:r>
            <a:r>
              <a:rPr lang="ru-RU" dirty="0" smtClean="0"/>
              <a:t> </a:t>
            </a:r>
            <a:r>
              <a:rPr lang="ru-RU" dirty="0" err="1" smtClean="0"/>
              <a:t>обробці</a:t>
            </a:r>
            <a:r>
              <a:rPr lang="ru-RU" dirty="0" smtClean="0"/>
              <a:t>; </a:t>
            </a:r>
          </a:p>
          <a:p>
            <a:r>
              <a:rPr lang="ru-RU" b="1" dirty="0" err="1" smtClean="0"/>
              <a:t>насиченості</a:t>
            </a:r>
            <a:r>
              <a:rPr lang="ru-RU" dirty="0" smtClean="0"/>
              <a:t> - </a:t>
            </a:r>
            <a:r>
              <a:rPr lang="ru-RU" dirty="0" err="1" smtClean="0"/>
              <a:t>достатня</a:t>
            </a:r>
            <a:r>
              <a:rPr lang="ru-RU" dirty="0" smtClean="0"/>
              <a:t>, </a:t>
            </a:r>
            <a:r>
              <a:rPr lang="ru-RU" dirty="0" err="1" smtClean="0"/>
              <a:t>недостатня</a:t>
            </a:r>
            <a:r>
              <a:rPr lang="ru-RU" dirty="0" smtClean="0"/>
              <a:t>, </a:t>
            </a:r>
            <a:r>
              <a:rPr lang="ru-RU" dirty="0" err="1" smtClean="0"/>
              <a:t>збиткова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b="1" dirty="0" err="1" smtClean="0"/>
              <a:t>правдивості</a:t>
            </a:r>
            <a:r>
              <a:rPr lang="ru-RU" dirty="0" smtClean="0"/>
              <a:t> - </a:t>
            </a:r>
            <a:r>
              <a:rPr lang="ru-RU" dirty="0" err="1" smtClean="0"/>
              <a:t>достовірна</a:t>
            </a:r>
            <a:r>
              <a:rPr lang="ru-RU" dirty="0" smtClean="0"/>
              <a:t>, </a:t>
            </a:r>
            <a:r>
              <a:rPr lang="ru-RU" dirty="0" err="1" smtClean="0"/>
              <a:t>недостовірна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500174"/>
            <a:ext cx="84296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ефективний</a:t>
            </a:r>
            <a:r>
              <a:rPr lang="ru-RU" dirty="0" smtClean="0"/>
              <a:t> </a:t>
            </a:r>
            <a:r>
              <a:rPr lang="ru-RU" dirty="0" err="1" smtClean="0"/>
              <a:t>підхід</a:t>
            </a:r>
            <a:r>
              <a:rPr lang="ru-RU" dirty="0" smtClean="0"/>
              <a:t> до </a:t>
            </a:r>
            <a:r>
              <a:rPr lang="ru-RU" dirty="0" err="1" smtClean="0"/>
              <a:t>класифікації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базується</a:t>
            </a:r>
            <a:r>
              <a:rPr lang="ru-RU" dirty="0" smtClean="0"/>
              <a:t> на </a:t>
            </a:r>
            <a:r>
              <a:rPr lang="ru-RU" dirty="0" err="1" smtClean="0"/>
              <a:t>законі</a:t>
            </a:r>
            <a:r>
              <a:rPr lang="ru-RU" dirty="0" smtClean="0"/>
              <a:t> </a:t>
            </a:r>
            <a:r>
              <a:rPr lang="ru-RU" dirty="0" err="1" smtClean="0"/>
              <a:t>єдності</a:t>
            </a:r>
            <a:r>
              <a:rPr lang="ru-RU" dirty="0" smtClean="0"/>
              <a:t> </a:t>
            </a:r>
            <a:r>
              <a:rPr lang="ru-RU" dirty="0" err="1" smtClean="0"/>
              <a:t>протилежностей</a:t>
            </a:r>
            <a:r>
              <a:rPr lang="ru-RU" dirty="0" smtClean="0"/>
              <a:t>. Так, у </a:t>
            </a:r>
            <a:r>
              <a:rPr lang="ru-RU" dirty="0" err="1" smtClean="0"/>
              <a:t>найзагальнішому</a:t>
            </a:r>
            <a:r>
              <a:rPr lang="ru-RU" dirty="0" smtClean="0"/>
              <a:t> </a:t>
            </a:r>
            <a:r>
              <a:rPr lang="ru-RU" dirty="0" err="1" smtClean="0"/>
              <a:t>плані</a:t>
            </a:r>
            <a:r>
              <a:rPr lang="ru-RU" dirty="0" smtClean="0"/>
              <a:t>,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доступності</a:t>
            </a:r>
            <a:r>
              <a:rPr lang="ru-RU" dirty="0" smtClean="0"/>
              <a:t>, </a:t>
            </a:r>
            <a:r>
              <a:rPr lang="ru-RU" dirty="0" err="1" smtClean="0"/>
              <a:t>інформація</a:t>
            </a:r>
            <a:r>
              <a:rPr lang="ru-RU" dirty="0" smtClean="0"/>
              <a:t> </a:t>
            </a:r>
            <a:r>
              <a:rPr lang="ru-RU" dirty="0" err="1" smtClean="0"/>
              <a:t>поділяється</a:t>
            </a:r>
            <a:r>
              <a:rPr lang="ru-RU" dirty="0" smtClean="0"/>
              <a:t> на </a:t>
            </a:r>
            <a:r>
              <a:rPr lang="ru-RU" dirty="0" err="1" smtClean="0"/>
              <a:t>доступну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недоступну</a:t>
            </a:r>
            <a:r>
              <a:rPr lang="ru-RU" dirty="0" smtClean="0"/>
              <a:t> для </a:t>
            </a:r>
            <a:r>
              <a:rPr lang="ru-RU" dirty="0" err="1" smtClean="0"/>
              <a:t>певного</a:t>
            </a:r>
            <a:r>
              <a:rPr lang="ru-RU" dirty="0" smtClean="0"/>
              <a:t> </a:t>
            </a:r>
            <a:r>
              <a:rPr lang="ru-RU" dirty="0" err="1" smtClean="0"/>
              <a:t>суб'єкта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2571744"/>
            <a:ext cx="821537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/>
              <a:t>Доступність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обумовлена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юридичним</a:t>
            </a:r>
            <a:r>
              <a:rPr lang="ru-RU" dirty="0" smtClean="0"/>
              <a:t> статусом, 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фактичними</a:t>
            </a:r>
            <a:r>
              <a:rPr lang="ru-RU" dirty="0" smtClean="0"/>
              <a:t> </a:t>
            </a:r>
            <a:r>
              <a:rPr lang="ru-RU" dirty="0" err="1" smtClean="0"/>
              <a:t>умовами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для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суб'єктів</a:t>
            </a:r>
            <a:r>
              <a:rPr lang="ru-RU" dirty="0" smtClean="0"/>
              <a:t>. Для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юридичних</a:t>
            </a:r>
            <a:r>
              <a:rPr lang="ru-RU" dirty="0" smtClean="0"/>
              <a:t> </a:t>
            </a:r>
            <a:r>
              <a:rPr lang="ru-RU" dirty="0" err="1" smtClean="0"/>
              <a:t>аспектів</a:t>
            </a:r>
            <a:r>
              <a:rPr lang="ru-RU" dirty="0" smtClean="0"/>
              <a:t> </a:t>
            </a:r>
            <a:r>
              <a:rPr lang="ru-RU" dirty="0" err="1" smtClean="0"/>
              <a:t>вживається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"режим доступу", </a:t>
            </a:r>
            <a:r>
              <a:rPr lang="ru-RU" dirty="0" err="1" smtClean="0"/>
              <a:t>який</a:t>
            </a:r>
            <a:r>
              <a:rPr lang="ru-RU" dirty="0" smtClean="0"/>
              <a:t>,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Законом </a:t>
            </a:r>
            <a:r>
              <a:rPr lang="ru-RU" dirty="0" err="1" smtClean="0"/>
              <a:t>України</a:t>
            </a:r>
            <a:r>
              <a:rPr lang="ru-RU" dirty="0" smtClean="0"/>
              <a:t> "Про </a:t>
            </a:r>
            <a:r>
              <a:rPr lang="ru-RU" dirty="0" err="1" smtClean="0"/>
              <a:t>інформацію</a:t>
            </a:r>
            <a:r>
              <a:rPr lang="ru-RU" dirty="0" smtClean="0"/>
              <a:t>", </a:t>
            </a:r>
            <a:r>
              <a:rPr lang="ru-RU" dirty="0" err="1" smtClean="0"/>
              <a:t>визначається</a:t>
            </a:r>
            <a:r>
              <a:rPr lang="ru-RU" dirty="0" smtClean="0"/>
              <a:t> як </a:t>
            </a:r>
            <a:r>
              <a:rPr lang="ru-RU" dirty="0" err="1" smtClean="0"/>
              <a:t>передбачений</a:t>
            </a:r>
            <a:r>
              <a:rPr lang="ru-RU" dirty="0" smtClean="0"/>
              <a:t> </a:t>
            </a:r>
            <a:r>
              <a:rPr lang="ru-RU" dirty="0" err="1" smtClean="0"/>
              <a:t>правовими</a:t>
            </a:r>
            <a:r>
              <a:rPr lang="ru-RU" dirty="0" smtClean="0"/>
              <a:t> нормами порядок </a:t>
            </a:r>
            <a:r>
              <a:rPr lang="ru-RU" dirty="0" err="1" smtClean="0"/>
              <a:t>одержання</a:t>
            </a:r>
            <a:r>
              <a:rPr lang="ru-RU" dirty="0" smtClean="0"/>
              <a:t>, </a:t>
            </a:r>
            <a:r>
              <a:rPr lang="ru-RU" dirty="0" err="1" smtClean="0"/>
              <a:t>використання</a:t>
            </a:r>
            <a:r>
              <a:rPr lang="ru-RU" dirty="0" smtClean="0"/>
              <a:t>,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зберігання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. </a:t>
            </a:r>
            <a:endParaRPr lang="en-US" dirty="0" smtClean="0"/>
          </a:p>
          <a:p>
            <a:pPr algn="just"/>
            <a:r>
              <a:rPr lang="ru-RU" b="1" dirty="0" smtClean="0"/>
              <a:t>За режимом доступу </a:t>
            </a:r>
            <a:r>
              <a:rPr lang="ru-RU" b="1" dirty="0" err="1" smtClean="0"/>
              <a:t>інформація</a:t>
            </a:r>
            <a:r>
              <a:rPr lang="ru-RU" b="1" dirty="0" smtClean="0"/>
              <a:t> </a:t>
            </a:r>
            <a:r>
              <a:rPr lang="ru-RU" dirty="0" err="1" smtClean="0"/>
              <a:t>поділяється</a:t>
            </a:r>
            <a:r>
              <a:rPr lang="ru-RU" dirty="0" smtClean="0"/>
              <a:t> на </a:t>
            </a:r>
            <a:r>
              <a:rPr lang="ru-RU" b="1" dirty="0" err="1" smtClean="0"/>
              <a:t>відкриту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та </a:t>
            </a:r>
            <a:r>
              <a:rPr lang="ru-RU" b="1" dirty="0" err="1" smtClean="0"/>
              <a:t>інформацію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обмеженим</a:t>
            </a:r>
            <a:r>
              <a:rPr lang="ru-RU" b="1" dirty="0" smtClean="0"/>
              <a:t> </a:t>
            </a:r>
            <a:r>
              <a:rPr lang="ru-RU" dirty="0" smtClean="0"/>
              <a:t>доступом. Для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останньої</a:t>
            </a:r>
            <a:r>
              <a:rPr lang="ru-RU" dirty="0" smtClean="0"/>
              <a:t> </a:t>
            </a:r>
            <a:r>
              <a:rPr lang="ru-RU" dirty="0" err="1" smtClean="0"/>
              <a:t>вживається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закрита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секретна,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така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тих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міркувань</a:t>
            </a:r>
            <a:r>
              <a:rPr lang="ru-RU" dirty="0" smtClean="0"/>
              <a:t> </a:t>
            </a:r>
            <a:r>
              <a:rPr lang="ru-RU" dirty="0" err="1" smtClean="0"/>
              <a:t>являє</a:t>
            </a:r>
            <a:r>
              <a:rPr lang="ru-RU" dirty="0" smtClean="0"/>
              <a:t> собою </a:t>
            </a:r>
            <a:r>
              <a:rPr lang="ru-RU" dirty="0" err="1" smtClean="0"/>
              <a:t>таємницю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розповсюдження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можливе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за </a:t>
            </a:r>
            <a:r>
              <a:rPr lang="ru-RU" dirty="0" err="1" smtClean="0"/>
              <a:t>згодою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, </a:t>
            </a:r>
            <a:r>
              <a:rPr lang="ru-RU" dirty="0" err="1" smtClean="0"/>
              <a:t>уповноважених</a:t>
            </a:r>
            <a:r>
              <a:rPr lang="ru-RU" dirty="0" smtClean="0"/>
              <a:t> </a:t>
            </a:r>
            <a:r>
              <a:rPr lang="ru-RU" dirty="0" err="1" smtClean="0"/>
              <a:t>контролювати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,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цією</a:t>
            </a:r>
            <a:r>
              <a:rPr lang="ru-RU" dirty="0" smtClean="0"/>
              <a:t> </a:t>
            </a:r>
            <a:r>
              <a:rPr lang="ru-RU" dirty="0" err="1" smtClean="0"/>
              <a:t>інформацією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443841"/>
            <a:ext cx="821537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/>
              <a:t>Інформація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обмеженим</a:t>
            </a:r>
            <a:r>
              <a:rPr lang="ru-RU" dirty="0" smtClean="0"/>
              <a:t> доступом, у свою </a:t>
            </a:r>
            <a:r>
              <a:rPr lang="ru-RU" dirty="0" err="1" smtClean="0"/>
              <a:t>чергу</a:t>
            </a:r>
            <a:r>
              <a:rPr lang="ru-RU" dirty="0" smtClean="0"/>
              <a:t>, </a:t>
            </a:r>
            <a:r>
              <a:rPr lang="ru-RU" dirty="0" err="1" smtClean="0"/>
              <a:t>поділяється</a:t>
            </a:r>
            <a:r>
              <a:rPr lang="ru-RU" dirty="0" smtClean="0"/>
              <a:t> </a:t>
            </a:r>
            <a:r>
              <a:rPr lang="ru-RU" b="1" dirty="0" smtClean="0"/>
              <a:t>на </a:t>
            </a:r>
            <a:r>
              <a:rPr lang="ru-RU" b="1" dirty="0" err="1" smtClean="0"/>
              <a:t>таємну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конфіденційну</a:t>
            </a:r>
            <a:r>
              <a:rPr lang="ru-RU" b="1" dirty="0" smtClean="0"/>
              <a:t>. </a:t>
            </a:r>
          </a:p>
          <a:p>
            <a:pPr algn="just"/>
            <a:r>
              <a:rPr lang="ru-RU" dirty="0" smtClean="0"/>
              <a:t>До </a:t>
            </a:r>
            <a:r>
              <a:rPr lang="ru-RU" b="1" dirty="0" err="1" smtClean="0"/>
              <a:t>таємної</a:t>
            </a:r>
            <a:r>
              <a:rPr lang="ru-RU" b="1" dirty="0" smtClean="0"/>
              <a:t> </a:t>
            </a:r>
            <a:r>
              <a:rPr lang="ru-RU" b="1" dirty="0" err="1" smtClean="0"/>
              <a:t>належить</a:t>
            </a:r>
            <a:r>
              <a:rPr lang="ru-RU" b="1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відомості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/>
              <a:t>державну</a:t>
            </a:r>
            <a:r>
              <a:rPr lang="ru-RU" dirty="0" smtClean="0"/>
              <a:t> та </a:t>
            </a:r>
            <a:r>
              <a:rPr lang="ru-RU" dirty="0" err="1" smtClean="0"/>
              <a:t>іншу</a:t>
            </a:r>
            <a:r>
              <a:rPr lang="ru-RU" dirty="0" smtClean="0"/>
              <a:t> </a:t>
            </a:r>
            <a:r>
              <a:rPr lang="ru-RU" dirty="0" err="1" smtClean="0"/>
              <a:t>передбачену</a:t>
            </a:r>
            <a:r>
              <a:rPr lang="ru-RU" dirty="0" smtClean="0"/>
              <a:t> законом </a:t>
            </a:r>
            <a:r>
              <a:rPr lang="ru-RU" dirty="0" err="1" smtClean="0"/>
              <a:t>таємницю</a:t>
            </a:r>
            <a:r>
              <a:rPr lang="ru-RU" dirty="0" smtClean="0"/>
              <a:t>, </a:t>
            </a:r>
            <a:r>
              <a:rPr lang="ru-RU" dirty="0" err="1" smtClean="0"/>
              <a:t>розголошення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завдає</a:t>
            </a:r>
            <a:r>
              <a:rPr lang="ru-RU" dirty="0" smtClean="0"/>
              <a:t> </a:t>
            </a:r>
            <a:r>
              <a:rPr lang="ru-RU" dirty="0" err="1" smtClean="0"/>
              <a:t>шкоди</a:t>
            </a:r>
            <a:r>
              <a:rPr lang="ru-RU" dirty="0" smtClean="0"/>
              <a:t> </a:t>
            </a:r>
            <a:r>
              <a:rPr lang="ru-RU" dirty="0" err="1" smtClean="0"/>
              <a:t>особі</a:t>
            </a:r>
            <a:r>
              <a:rPr lang="ru-RU" dirty="0" smtClean="0"/>
              <a:t>, </a:t>
            </a:r>
            <a:r>
              <a:rPr lang="ru-RU" dirty="0" err="1" smtClean="0"/>
              <a:t>суспільству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державі</a:t>
            </a:r>
            <a:r>
              <a:rPr lang="ru-RU" dirty="0" smtClean="0"/>
              <a:t>. </a:t>
            </a:r>
          </a:p>
          <a:p>
            <a:pPr algn="just"/>
            <a:endParaRPr lang="ru-RU" dirty="0" smtClean="0"/>
          </a:p>
          <a:p>
            <a:pPr algn="just"/>
            <a:r>
              <a:rPr lang="ru-RU" b="1" dirty="0" err="1" smtClean="0"/>
              <a:t>Конфіденційна</a:t>
            </a:r>
            <a:r>
              <a:rPr lang="ru-RU" dirty="0" smtClean="0"/>
              <a:t> — </a:t>
            </a:r>
            <a:r>
              <a:rPr lang="ru-RU" dirty="0" err="1" smtClean="0"/>
              <a:t>інформація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відомості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знаходяться</a:t>
            </a:r>
            <a:r>
              <a:rPr lang="ru-RU" dirty="0" smtClean="0"/>
              <a:t> у </a:t>
            </a:r>
            <a:r>
              <a:rPr lang="ru-RU" dirty="0" err="1" smtClean="0"/>
              <a:t>володінні</a:t>
            </a:r>
            <a:r>
              <a:rPr lang="ru-RU" dirty="0" smtClean="0"/>
              <a:t>, </a:t>
            </a:r>
            <a:r>
              <a:rPr lang="ru-RU" dirty="0" err="1" smtClean="0"/>
              <a:t>користуванні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розпорядженні</a:t>
            </a:r>
            <a:r>
              <a:rPr lang="ru-RU" dirty="0" smtClean="0"/>
              <a:t> </a:t>
            </a:r>
            <a:r>
              <a:rPr lang="ru-RU" dirty="0" err="1" smtClean="0"/>
              <a:t>юридичних</a:t>
            </a:r>
            <a:r>
              <a:rPr lang="ru-RU" dirty="0" smtClean="0"/>
              <a:t> та </a:t>
            </a:r>
            <a:r>
              <a:rPr lang="ru-RU" dirty="0" err="1" smtClean="0"/>
              <a:t>фізичних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поширюється</a:t>
            </a:r>
            <a:r>
              <a:rPr lang="ru-RU" dirty="0" smtClean="0"/>
              <a:t> за </a:t>
            </a:r>
            <a:r>
              <a:rPr lang="ru-RU" dirty="0" err="1" smtClean="0"/>
              <a:t>їхнім</a:t>
            </a:r>
            <a:r>
              <a:rPr lang="ru-RU" dirty="0" smtClean="0"/>
              <a:t> </a:t>
            </a:r>
            <a:r>
              <a:rPr lang="ru-RU" dirty="0" err="1" smtClean="0"/>
              <a:t>бажанням</a:t>
            </a:r>
            <a:r>
              <a:rPr lang="ru-RU" dirty="0" smtClean="0"/>
              <a:t>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передбаченими</a:t>
            </a:r>
            <a:r>
              <a:rPr lang="ru-RU" dirty="0" smtClean="0"/>
              <a:t> </a:t>
            </a:r>
            <a:r>
              <a:rPr lang="ru-RU" dirty="0" err="1" smtClean="0"/>
              <a:t>умовами</a:t>
            </a:r>
            <a:r>
              <a:rPr lang="ru-RU" dirty="0" smtClean="0"/>
              <a:t> (ст. 30 Закону </a:t>
            </a:r>
            <a:r>
              <a:rPr lang="ru-RU" dirty="0" err="1" smtClean="0"/>
              <a:t>України</a:t>
            </a:r>
            <a:r>
              <a:rPr lang="ru-RU" dirty="0" smtClean="0"/>
              <a:t> "Про </a:t>
            </a:r>
            <a:r>
              <a:rPr lang="ru-RU" dirty="0" err="1" smtClean="0"/>
              <a:t>інформацію</a:t>
            </a:r>
            <a:r>
              <a:rPr lang="ru-RU" dirty="0" smtClean="0"/>
              <a:t>"). 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ru-RU" b="1" dirty="0" err="1" smtClean="0"/>
              <a:t>Відкрита</a:t>
            </a:r>
            <a:r>
              <a:rPr lang="ru-RU" b="1" dirty="0" smtClean="0"/>
              <a:t> </a:t>
            </a:r>
            <a:r>
              <a:rPr lang="ru-RU" dirty="0" smtClean="0"/>
              <a:t>— </a:t>
            </a:r>
            <a:r>
              <a:rPr lang="ru-RU" dirty="0" err="1" smtClean="0"/>
              <a:t>інформація</a:t>
            </a:r>
            <a:r>
              <a:rPr lang="ru-RU" dirty="0" smtClean="0"/>
              <a:t>, </a:t>
            </a:r>
            <a:r>
              <a:rPr lang="ru-RU" dirty="0" err="1" smtClean="0"/>
              <a:t>якою</a:t>
            </a:r>
            <a:r>
              <a:rPr lang="ru-RU" dirty="0" smtClean="0"/>
              <a:t> дозволено </a:t>
            </a:r>
            <a:r>
              <a:rPr lang="ru-RU" dirty="0" err="1" smtClean="0"/>
              <a:t>користуватися</a:t>
            </a:r>
            <a:r>
              <a:rPr lang="ru-RU" dirty="0" smtClean="0"/>
              <a:t> широкому </a:t>
            </a:r>
            <a:r>
              <a:rPr lang="ru-RU" dirty="0" err="1" smtClean="0"/>
              <a:t>загалу</a:t>
            </a:r>
            <a:r>
              <a:rPr lang="ru-RU" dirty="0" smtClean="0"/>
              <a:t>.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певний</a:t>
            </a:r>
            <a:r>
              <a:rPr lang="ru-RU" dirty="0" smtClean="0"/>
              <a:t> </a:t>
            </a:r>
            <a:r>
              <a:rPr lang="ru-RU" dirty="0" err="1" smtClean="0"/>
              <a:t>зв'язок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реальною </a:t>
            </a:r>
            <a:r>
              <a:rPr lang="ru-RU" dirty="0" err="1" smtClean="0"/>
              <a:t>доступністю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та режимом доступу до </a:t>
            </a:r>
            <a:r>
              <a:rPr lang="ru-RU" dirty="0" err="1" smtClean="0"/>
              <a:t>неї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проявляється</a:t>
            </a:r>
            <a:r>
              <a:rPr lang="ru-RU" dirty="0" smtClean="0"/>
              <a:t> у </a:t>
            </a:r>
            <a:r>
              <a:rPr lang="ru-RU" dirty="0" err="1" smtClean="0"/>
              <a:t>праві</a:t>
            </a:r>
            <a:r>
              <a:rPr lang="ru-RU" dirty="0" smtClean="0"/>
              <a:t> на </a:t>
            </a:r>
            <a:r>
              <a:rPr lang="ru-RU" dirty="0" err="1" smtClean="0"/>
              <a:t>інформацію</a:t>
            </a:r>
            <a:r>
              <a:rPr lang="ru-RU" dirty="0" smtClean="0"/>
              <a:t> та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реалізації</a:t>
            </a:r>
            <a:r>
              <a:rPr lang="ru-RU" dirty="0" smtClean="0"/>
              <a:t>. </a:t>
            </a:r>
            <a:r>
              <a:rPr lang="ru-RU" dirty="0" err="1" smtClean="0"/>
              <a:t>Адже</a:t>
            </a:r>
            <a:r>
              <a:rPr lang="ru-RU" dirty="0" smtClean="0"/>
              <a:t> не </a:t>
            </a:r>
            <a:r>
              <a:rPr lang="ru-RU" dirty="0" err="1" smtClean="0"/>
              <a:t>всяка</a:t>
            </a:r>
            <a:r>
              <a:rPr lang="ru-RU" dirty="0" smtClean="0"/>
              <a:t> </a:t>
            </a:r>
            <a:r>
              <a:rPr lang="ru-RU" dirty="0" err="1" smtClean="0"/>
              <a:t>відкрита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 доступна </a:t>
            </a:r>
            <a:r>
              <a:rPr lang="ru-RU" dirty="0" err="1" smtClean="0"/>
              <a:t>певному</a:t>
            </a:r>
            <a:r>
              <a:rPr lang="ru-RU" dirty="0" smtClean="0"/>
              <a:t> </a:t>
            </a:r>
            <a:r>
              <a:rPr lang="ru-RU" dirty="0" err="1" smtClean="0"/>
              <a:t>суб'єктові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навпаки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857232"/>
            <a:ext cx="828680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/>
              <a:t>Можливість</a:t>
            </a:r>
            <a:r>
              <a:rPr lang="ru-RU" dirty="0" smtClean="0"/>
              <a:t> доступу до </a:t>
            </a:r>
            <a:r>
              <a:rPr lang="ru-RU" dirty="0" err="1" smtClean="0"/>
              <a:t>інформації</a:t>
            </a:r>
            <a:r>
              <a:rPr lang="ru-RU" dirty="0" smtClean="0"/>
              <a:t> для конкретного </a:t>
            </a:r>
            <a:r>
              <a:rPr lang="ru-RU" dirty="0" err="1" smtClean="0"/>
              <a:t>споживача</a:t>
            </a:r>
            <a:r>
              <a:rPr lang="ru-RU" dirty="0" smtClean="0"/>
              <a:t> часто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платних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безплатних</a:t>
            </a:r>
            <a:r>
              <a:rPr lang="ru-RU" dirty="0" smtClean="0"/>
              <a:t> умов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надання</a:t>
            </a:r>
            <a:r>
              <a:rPr lang="ru-RU" dirty="0" smtClean="0"/>
              <a:t>. </a:t>
            </a:r>
            <a:endParaRPr lang="en-US" dirty="0" smtClean="0"/>
          </a:p>
          <a:p>
            <a:pPr algn="just"/>
            <a:r>
              <a:rPr lang="ru-RU" dirty="0" smtClean="0"/>
              <a:t>Тому, </a:t>
            </a:r>
            <a:r>
              <a:rPr lang="ru-RU" dirty="0" err="1" smtClean="0"/>
              <a:t>відповідно</a:t>
            </a:r>
            <a:r>
              <a:rPr lang="ru-RU" dirty="0" smtClean="0"/>
              <a:t> </a:t>
            </a:r>
            <a:r>
              <a:rPr lang="ru-RU" b="1" dirty="0" smtClean="0"/>
              <a:t>до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місця</a:t>
            </a:r>
            <a:r>
              <a:rPr lang="ru-RU" b="1" dirty="0" smtClean="0"/>
              <a:t> у товарно-грошовому </a:t>
            </a:r>
            <a:r>
              <a:rPr lang="ru-RU" b="1" dirty="0" err="1" smtClean="0"/>
              <a:t>обігу</a:t>
            </a:r>
            <a:r>
              <a:rPr lang="ru-RU" dirty="0" smtClean="0"/>
              <a:t>, </a:t>
            </a:r>
            <a:r>
              <a:rPr lang="ru-RU" dirty="0" err="1" smtClean="0"/>
              <a:t>інформація</a:t>
            </a:r>
            <a:r>
              <a:rPr lang="ru-RU" dirty="0" smtClean="0"/>
              <a:t> </a:t>
            </a:r>
            <a:r>
              <a:rPr lang="ru-RU" dirty="0" err="1" smtClean="0"/>
              <a:t>поділяється</a:t>
            </a:r>
            <a:r>
              <a:rPr lang="ru-RU" dirty="0" smtClean="0"/>
              <a:t> на </a:t>
            </a:r>
            <a:r>
              <a:rPr lang="ru-RU" b="1" dirty="0" err="1" smtClean="0"/>
              <a:t>комерційну</a:t>
            </a:r>
            <a:r>
              <a:rPr lang="ru-RU" b="1" dirty="0" smtClean="0"/>
              <a:t> та </a:t>
            </a:r>
            <a:r>
              <a:rPr lang="ru-RU" b="1" dirty="0" err="1" smtClean="0"/>
              <a:t>некомерційну</a:t>
            </a:r>
            <a:r>
              <a:rPr lang="ru-RU" dirty="0" smtClean="0"/>
              <a:t>. </a:t>
            </a:r>
            <a:endParaRPr lang="en-US" dirty="0" smtClean="0"/>
          </a:p>
          <a:p>
            <a:pPr algn="just"/>
            <a:r>
              <a:rPr lang="ru-RU" dirty="0" err="1" smtClean="0"/>
              <a:t>Комерційна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 </a:t>
            </a:r>
            <a:r>
              <a:rPr lang="ru-RU" dirty="0" err="1" smtClean="0"/>
              <a:t>поширюється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за </a:t>
            </a:r>
            <a:r>
              <a:rPr lang="ru-RU" dirty="0" err="1" smtClean="0"/>
              <a:t>бажанням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власника</a:t>
            </a:r>
            <a:r>
              <a:rPr lang="ru-RU" dirty="0" smtClean="0"/>
              <a:t>, в першу </a:t>
            </a:r>
            <a:r>
              <a:rPr lang="ru-RU" dirty="0" err="1" smtClean="0"/>
              <a:t>чергу</a:t>
            </a:r>
            <a:r>
              <a:rPr lang="ru-RU" dirty="0" smtClean="0"/>
              <a:t> на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як </a:t>
            </a:r>
            <a:r>
              <a:rPr lang="ru-RU" dirty="0" err="1" smtClean="0"/>
              <a:t>об'єкт</a:t>
            </a:r>
            <a:r>
              <a:rPr lang="ru-RU" dirty="0" smtClean="0"/>
              <a:t> </a:t>
            </a:r>
            <a:r>
              <a:rPr lang="ru-RU" dirty="0" err="1" smtClean="0"/>
              <a:t>купівлі-продажу</a:t>
            </a:r>
            <a:r>
              <a:rPr lang="ru-RU" dirty="0" smtClean="0"/>
              <a:t>.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конкретні</a:t>
            </a:r>
            <a:r>
              <a:rPr lang="ru-RU" dirty="0" smtClean="0"/>
              <a:t> </a:t>
            </a:r>
            <a:r>
              <a:rPr lang="ru-RU" dirty="0" err="1" smtClean="0"/>
              <a:t>оцінки</a:t>
            </a:r>
            <a:r>
              <a:rPr lang="ru-RU" dirty="0" smtClean="0"/>
              <a:t> </a:t>
            </a:r>
            <a:r>
              <a:rPr lang="ru-RU" dirty="0" err="1" smtClean="0"/>
              <a:t>власника</a:t>
            </a:r>
            <a:r>
              <a:rPr lang="ru-RU" dirty="0" smtClean="0"/>
              <a:t> (</a:t>
            </a:r>
            <a:r>
              <a:rPr lang="ru-RU" dirty="0" err="1" smtClean="0"/>
              <a:t>відправника</a:t>
            </a:r>
            <a:r>
              <a:rPr lang="ru-RU" dirty="0" smtClean="0"/>
              <a:t>) </a:t>
            </a:r>
            <a:r>
              <a:rPr lang="ru-RU" dirty="0" err="1" smtClean="0"/>
              <a:t>інформації</a:t>
            </a:r>
            <a:r>
              <a:rPr lang="ru-RU" dirty="0" smtClean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споживача</a:t>
            </a:r>
            <a:r>
              <a:rPr lang="ru-RU" dirty="0" smtClean="0"/>
              <a:t> (</a:t>
            </a:r>
            <a:r>
              <a:rPr lang="ru-RU" dirty="0" err="1" smtClean="0"/>
              <a:t>отримувача</a:t>
            </a:r>
            <a:r>
              <a:rPr lang="ru-RU" dirty="0" smtClean="0"/>
              <a:t>)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різнитись</a:t>
            </a:r>
            <a:r>
              <a:rPr lang="ru-RU" dirty="0" smtClean="0"/>
              <a:t>. </a:t>
            </a:r>
            <a:endParaRPr lang="en-US" dirty="0" smtClean="0"/>
          </a:p>
          <a:p>
            <a:pPr algn="just"/>
            <a:r>
              <a:rPr lang="ru-RU" dirty="0" err="1" smtClean="0"/>
              <a:t>Виходячи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 </a:t>
            </a:r>
            <a:r>
              <a:rPr lang="ru-RU" dirty="0" err="1" smtClean="0"/>
              <a:t>власника</a:t>
            </a:r>
            <a:r>
              <a:rPr lang="ru-RU" dirty="0" smtClean="0"/>
              <a:t>, до </a:t>
            </a:r>
            <a:r>
              <a:rPr lang="ru-RU" dirty="0" err="1" smtClean="0"/>
              <a:t>категорії</a:t>
            </a:r>
            <a:r>
              <a:rPr lang="ru-RU" dirty="0" smtClean="0"/>
              <a:t> </a:t>
            </a:r>
            <a:r>
              <a:rPr lang="ru-RU" dirty="0" err="1" smtClean="0"/>
              <a:t>комерційної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віднесений</a:t>
            </a:r>
            <a:r>
              <a:rPr lang="ru-RU" dirty="0" smtClean="0"/>
              <a:t> широкий спектр </a:t>
            </a:r>
            <a:r>
              <a:rPr lang="ru-RU" dirty="0" err="1" smtClean="0"/>
              <a:t>джерел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найрізноманітнішими</a:t>
            </a:r>
            <a:r>
              <a:rPr lang="ru-RU" dirty="0" smtClean="0"/>
              <a:t> </a:t>
            </a:r>
            <a:r>
              <a:rPr lang="ru-RU" dirty="0" err="1" smtClean="0"/>
              <a:t>умовами</a:t>
            </a:r>
            <a:r>
              <a:rPr lang="ru-RU" dirty="0" smtClean="0"/>
              <a:t> доступу: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преси</a:t>
            </a:r>
            <a:r>
              <a:rPr lang="ru-RU" dirty="0" smtClean="0"/>
              <a:t> до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консультативних</a:t>
            </a:r>
            <a:r>
              <a:rPr lang="ru-RU" dirty="0" smtClean="0"/>
              <a:t> </a:t>
            </a:r>
            <a:r>
              <a:rPr lang="ru-RU" dirty="0" err="1" smtClean="0"/>
              <a:t>фірм</a:t>
            </a:r>
            <a:r>
              <a:rPr lang="ru-RU" dirty="0" smtClean="0"/>
              <a:t>. З точки ж </a:t>
            </a:r>
            <a:r>
              <a:rPr lang="ru-RU" dirty="0" err="1" smtClean="0"/>
              <a:t>зору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 </a:t>
            </a:r>
            <a:r>
              <a:rPr lang="ru-RU" dirty="0" err="1" smtClean="0"/>
              <a:t>споживача</a:t>
            </a:r>
            <a:r>
              <a:rPr lang="ru-RU" dirty="0" smtClean="0"/>
              <a:t> </a:t>
            </a:r>
            <a:r>
              <a:rPr lang="ru-RU" dirty="0" err="1" smtClean="0"/>
              <a:t>умовою</a:t>
            </a:r>
            <a:r>
              <a:rPr lang="ru-RU" dirty="0" smtClean="0"/>
              <a:t> </a:t>
            </a:r>
            <a:r>
              <a:rPr lang="ru-RU" dirty="0" err="1" smtClean="0"/>
              <a:t>зарахування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до </a:t>
            </a:r>
            <a:r>
              <a:rPr lang="ru-RU" dirty="0" err="1" smtClean="0"/>
              <a:t>категорії</a:t>
            </a:r>
            <a:r>
              <a:rPr lang="ru-RU" dirty="0" smtClean="0"/>
              <a:t> </a:t>
            </a:r>
            <a:r>
              <a:rPr lang="ru-RU" dirty="0" err="1" smtClean="0"/>
              <a:t>комерційної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отримання</a:t>
            </a:r>
            <a:r>
              <a:rPr lang="ru-RU" dirty="0" smtClean="0"/>
              <a:t> ним </a:t>
            </a:r>
            <a:r>
              <a:rPr lang="ru-RU" dirty="0" err="1" smtClean="0"/>
              <a:t>відповідного</a:t>
            </a:r>
            <a:r>
              <a:rPr lang="ru-RU" dirty="0" smtClean="0"/>
              <a:t> </a:t>
            </a:r>
            <a:r>
              <a:rPr lang="ru-RU" dirty="0" err="1" smtClean="0"/>
              <a:t>прибутку</a:t>
            </a:r>
            <a:r>
              <a:rPr lang="ru-RU" dirty="0" smtClean="0"/>
              <a:t>. Тому </a:t>
            </a:r>
            <a:r>
              <a:rPr lang="ru-RU" dirty="0" err="1" smtClean="0"/>
              <a:t>суспільно-політична</a:t>
            </a:r>
            <a:r>
              <a:rPr lang="ru-RU" dirty="0" smtClean="0"/>
              <a:t> </a:t>
            </a:r>
            <a:r>
              <a:rPr lang="ru-RU" dirty="0" err="1" smtClean="0"/>
              <a:t>преса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приносить </a:t>
            </a:r>
            <a:r>
              <a:rPr lang="ru-RU" dirty="0" err="1" smtClean="0"/>
              <a:t>прибуток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видавцям</a:t>
            </a:r>
            <a:r>
              <a:rPr lang="ru-RU" dirty="0" smtClean="0"/>
              <a:t>, не </a:t>
            </a:r>
            <a:r>
              <a:rPr lang="ru-RU" dirty="0" err="1" smtClean="0"/>
              <a:t>розглядається</a:t>
            </a:r>
            <a:r>
              <a:rPr lang="ru-RU" dirty="0" smtClean="0"/>
              <a:t> як </a:t>
            </a:r>
            <a:r>
              <a:rPr lang="ru-RU" dirty="0" err="1" smtClean="0"/>
              <a:t>комерційна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споживачем</a:t>
            </a:r>
            <a:r>
              <a:rPr lang="ru-RU" dirty="0" smtClean="0"/>
              <a:t> — </a:t>
            </a:r>
            <a:r>
              <a:rPr lang="ru-RU" dirty="0" err="1" smtClean="0"/>
              <a:t>звичайним</a:t>
            </a:r>
            <a:r>
              <a:rPr lang="ru-RU" dirty="0" smtClean="0"/>
              <a:t> </a:t>
            </a:r>
            <a:r>
              <a:rPr lang="ru-RU" dirty="0" err="1" smtClean="0"/>
              <a:t>громадянином</a:t>
            </a:r>
            <a:r>
              <a:rPr lang="ru-RU" dirty="0" smtClean="0"/>
              <a:t>. </a:t>
            </a:r>
            <a:endParaRPr lang="en-US" dirty="0" smtClean="0"/>
          </a:p>
          <a:p>
            <a:pPr algn="just"/>
            <a:r>
              <a:rPr lang="ru-RU" dirty="0" smtClean="0"/>
              <a:t>Характерною </a:t>
            </a:r>
            <a:r>
              <a:rPr lang="ru-RU" dirty="0" err="1" smtClean="0"/>
              <a:t>ознакою</a:t>
            </a:r>
            <a:r>
              <a:rPr lang="ru-RU" dirty="0" smtClean="0"/>
              <a:t> </a:t>
            </a:r>
            <a:r>
              <a:rPr lang="ru-RU" dirty="0" err="1" smtClean="0"/>
              <a:t>некомерційної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, як правило, </a:t>
            </a:r>
            <a:r>
              <a:rPr lang="ru-RU" dirty="0" err="1" smtClean="0"/>
              <a:t>безоплатний</a:t>
            </a:r>
            <a:r>
              <a:rPr lang="ru-RU" dirty="0" smtClean="0"/>
              <a:t> характер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поширення</a:t>
            </a:r>
            <a:r>
              <a:rPr lang="ru-RU" dirty="0" smtClean="0"/>
              <a:t>.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тут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винятки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безоплатне</a:t>
            </a:r>
            <a:r>
              <a:rPr lang="ru-RU" dirty="0" smtClean="0"/>
              <a:t>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буклетів</a:t>
            </a:r>
            <a:r>
              <a:rPr lang="ru-RU" dirty="0" smtClean="0"/>
              <a:t> на </a:t>
            </a:r>
            <a:r>
              <a:rPr lang="ru-RU" dirty="0" err="1" smtClean="0"/>
              <a:t>виставці</a:t>
            </a:r>
            <a:r>
              <a:rPr lang="ru-RU" dirty="0" smtClean="0"/>
              <a:t> не </a:t>
            </a:r>
            <a:r>
              <a:rPr lang="ru-RU" dirty="0" err="1" smtClean="0"/>
              <a:t>відміняє</a:t>
            </a:r>
            <a:r>
              <a:rPr lang="ru-RU" dirty="0" smtClean="0"/>
              <a:t> </a:t>
            </a:r>
            <a:r>
              <a:rPr lang="ru-RU" dirty="0" err="1" smtClean="0"/>
              <a:t>комерційних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власників-відправників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500174"/>
            <a:ext cx="8286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За </a:t>
            </a:r>
            <a:r>
              <a:rPr lang="ru-RU" b="1" dirty="0" err="1" smtClean="0"/>
              <a:t>своєю</a:t>
            </a:r>
            <a:r>
              <a:rPr lang="ru-RU" b="1" dirty="0" smtClean="0"/>
              <a:t> </a:t>
            </a:r>
            <a:r>
              <a:rPr lang="ru-RU" b="1" dirty="0" err="1" smtClean="0"/>
              <a:t>генезою</a:t>
            </a:r>
            <a:r>
              <a:rPr lang="ru-RU" b="1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 (</a:t>
            </a:r>
            <a:r>
              <a:rPr lang="ru-RU" dirty="0" err="1" smtClean="0"/>
              <a:t>дані</a:t>
            </a:r>
            <a:r>
              <a:rPr lang="ru-RU" dirty="0" smtClean="0"/>
              <a:t>) </a:t>
            </a:r>
            <a:r>
              <a:rPr lang="ru-RU" dirty="0" err="1" smtClean="0"/>
              <a:t>поділяється</a:t>
            </a:r>
            <a:r>
              <a:rPr lang="ru-RU" dirty="0" smtClean="0"/>
              <a:t> на </a:t>
            </a:r>
            <a:r>
              <a:rPr lang="ru-RU" dirty="0" err="1" smtClean="0"/>
              <a:t>первинну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вторинну</a:t>
            </a:r>
            <a:r>
              <a:rPr lang="ru-RU" dirty="0" smtClean="0"/>
              <a:t>. </a:t>
            </a:r>
          </a:p>
          <a:p>
            <a:endParaRPr lang="en-US" dirty="0" smtClean="0"/>
          </a:p>
          <a:p>
            <a:r>
              <a:rPr lang="ru-RU" b="1" dirty="0" err="1" smtClean="0"/>
              <a:t>Первинна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 (</a:t>
            </a:r>
            <a:r>
              <a:rPr lang="ru-RU" dirty="0" err="1" smtClean="0"/>
              <a:t>дані</a:t>
            </a:r>
            <a:r>
              <a:rPr lang="ru-RU" dirty="0" smtClean="0"/>
              <a:t>), </a:t>
            </a:r>
            <a:r>
              <a:rPr lang="ru-RU" dirty="0" err="1" smtClean="0"/>
              <a:t>зібрана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для </a:t>
            </a:r>
            <a:r>
              <a:rPr lang="ru-RU" dirty="0" err="1" smtClean="0"/>
              <a:t>розв'язання</a:t>
            </a:r>
            <a:r>
              <a:rPr lang="ru-RU" dirty="0" smtClean="0"/>
              <a:t> </a:t>
            </a:r>
            <a:r>
              <a:rPr lang="ru-RU" dirty="0" err="1" smtClean="0"/>
              <a:t>якого-небудь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. </a:t>
            </a:r>
            <a:endParaRPr lang="en-US" dirty="0" smtClean="0"/>
          </a:p>
          <a:p>
            <a:r>
              <a:rPr lang="ru-RU" dirty="0" smtClean="0"/>
              <a:t>А </a:t>
            </a:r>
            <a:r>
              <a:rPr lang="ru-RU" b="1" dirty="0" err="1" smtClean="0"/>
              <a:t>вторинна</a:t>
            </a:r>
            <a:r>
              <a:rPr lang="ru-RU" dirty="0" smtClean="0"/>
              <a:t> — та, яка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зібрана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 для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. </a:t>
            </a:r>
            <a:r>
              <a:rPr lang="ru-RU" dirty="0" err="1" smtClean="0"/>
              <a:t>Поширене</a:t>
            </a:r>
            <a:r>
              <a:rPr lang="ru-RU" dirty="0" smtClean="0"/>
              <a:t> </a:t>
            </a:r>
            <a:r>
              <a:rPr lang="ru-RU" dirty="0" err="1" smtClean="0"/>
              <a:t>трактування</a:t>
            </a:r>
            <a:r>
              <a:rPr lang="ru-RU" dirty="0" smtClean="0"/>
              <a:t> </a:t>
            </a:r>
            <a:r>
              <a:rPr lang="ru-RU" dirty="0" err="1" smtClean="0"/>
              <a:t>вторинної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як продукту </a:t>
            </a:r>
            <a:r>
              <a:rPr lang="ru-RU" dirty="0" err="1" smtClean="0"/>
              <a:t>переробки</a:t>
            </a:r>
            <a:r>
              <a:rPr lang="ru-RU" dirty="0" smtClean="0"/>
              <a:t> </a:t>
            </a:r>
            <a:r>
              <a:rPr lang="ru-RU" dirty="0" err="1" smtClean="0"/>
              <a:t>первинних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</a:t>
            </a:r>
            <a:r>
              <a:rPr lang="ru-RU" dirty="0" err="1" smtClean="0"/>
              <a:t>висхідного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.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контексті</a:t>
            </a:r>
            <a:r>
              <a:rPr lang="ru-RU" dirty="0" smtClean="0"/>
              <a:t> </a:t>
            </a:r>
            <a:r>
              <a:rPr lang="ru-RU" dirty="0" err="1" smtClean="0"/>
              <a:t>близьким</a:t>
            </a:r>
            <a:r>
              <a:rPr lang="ru-RU" dirty="0" smtClean="0"/>
              <a:t> за </a:t>
            </a:r>
            <a:r>
              <a:rPr lang="ru-RU" dirty="0" err="1" smtClean="0"/>
              <a:t>змістом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поділ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на </a:t>
            </a:r>
            <a:r>
              <a:rPr lang="ru-RU" dirty="0" err="1" smtClean="0"/>
              <a:t>оглядову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аналітичну</a:t>
            </a:r>
            <a:r>
              <a:rPr lang="ru-RU" dirty="0" smtClean="0"/>
              <a:t>.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остання</a:t>
            </a:r>
            <a:r>
              <a:rPr lang="ru-RU" dirty="0" smtClean="0"/>
              <a:t> </a:t>
            </a:r>
            <a:r>
              <a:rPr lang="ru-RU" dirty="0" err="1" smtClean="0"/>
              <a:t>обов'язково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результатом </a:t>
            </a:r>
            <a:r>
              <a:rPr lang="ru-RU" dirty="0" err="1" smtClean="0"/>
              <a:t>опрацювання</a:t>
            </a:r>
            <a:r>
              <a:rPr lang="ru-RU" dirty="0" smtClean="0"/>
              <a:t> </a:t>
            </a:r>
            <a:r>
              <a:rPr lang="ru-RU" dirty="0" err="1" smtClean="0"/>
              <a:t>якихось</a:t>
            </a:r>
            <a:r>
              <a:rPr lang="ru-RU" dirty="0" smtClean="0"/>
              <a:t> </a:t>
            </a:r>
            <a:r>
              <a:rPr lang="ru-RU" dirty="0" err="1" smtClean="0"/>
              <a:t>висхідних</a:t>
            </a:r>
            <a:r>
              <a:rPr lang="ru-RU" dirty="0" smtClean="0"/>
              <a:t> </a:t>
            </a:r>
            <a:r>
              <a:rPr lang="ru-RU" dirty="0" err="1" smtClean="0"/>
              <a:t>повідомлень</a:t>
            </a:r>
            <a:r>
              <a:rPr lang="ru-RU" dirty="0" smtClean="0"/>
              <a:t>. </a:t>
            </a:r>
            <a:r>
              <a:rPr lang="ru-RU" dirty="0" err="1" smtClean="0"/>
              <a:t>Взагалі</a:t>
            </a:r>
            <a:r>
              <a:rPr lang="ru-RU" dirty="0" smtClean="0"/>
              <a:t> треба </a:t>
            </a:r>
            <a:r>
              <a:rPr lang="ru-RU" dirty="0" err="1" smtClean="0"/>
              <a:t>підкреслити</a:t>
            </a:r>
            <a:r>
              <a:rPr lang="ru-RU" dirty="0" smtClean="0"/>
              <a:t> </a:t>
            </a:r>
            <a:r>
              <a:rPr lang="ru-RU" dirty="0" err="1" smtClean="0"/>
              <a:t>діалектику</a:t>
            </a:r>
            <a:r>
              <a:rPr lang="ru-RU" dirty="0" smtClean="0"/>
              <a:t> </a:t>
            </a:r>
            <a:r>
              <a:rPr lang="ru-RU" dirty="0" err="1" smtClean="0"/>
              <a:t>абсолютності</a:t>
            </a:r>
            <a:r>
              <a:rPr lang="ru-RU" dirty="0" smtClean="0"/>
              <a:t> та </a:t>
            </a:r>
            <a:r>
              <a:rPr lang="ru-RU" dirty="0" err="1" smtClean="0"/>
              <a:t>відносності</a:t>
            </a:r>
            <a:r>
              <a:rPr lang="ru-RU" dirty="0" smtClean="0"/>
              <a:t> понять </a:t>
            </a:r>
            <a:r>
              <a:rPr lang="ru-RU" dirty="0" err="1" smtClean="0"/>
              <a:t>первинної</a:t>
            </a:r>
            <a:r>
              <a:rPr lang="ru-RU" dirty="0" smtClean="0"/>
              <a:t> та </a:t>
            </a:r>
            <a:r>
              <a:rPr lang="ru-RU" dirty="0" err="1" smtClean="0"/>
              <a:t>вторинної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. </a:t>
            </a:r>
            <a:r>
              <a:rPr lang="ru-RU" dirty="0" err="1" smtClean="0"/>
              <a:t>Критерієм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зарахування</a:t>
            </a:r>
            <a:r>
              <a:rPr lang="ru-RU" dirty="0" smtClean="0"/>
              <a:t> до </a:t>
            </a:r>
            <a:r>
              <a:rPr lang="ru-RU" dirty="0" err="1" smtClean="0"/>
              <a:t>тієї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категорії</a:t>
            </a:r>
            <a:r>
              <a:rPr lang="ru-RU" dirty="0" smtClean="0"/>
              <a:t> </a:t>
            </a:r>
            <a:r>
              <a:rPr lang="ru-RU" dirty="0" err="1" smtClean="0"/>
              <a:t>виступають</a:t>
            </a:r>
            <a:r>
              <a:rPr lang="ru-RU" dirty="0" smtClean="0"/>
              <a:t> потреби конкретного </a:t>
            </a:r>
            <a:r>
              <a:rPr lang="ru-RU" dirty="0" err="1" smtClean="0"/>
              <a:t>суб'єкта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428737"/>
            <a:ext cx="828680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За </a:t>
            </a:r>
            <a:r>
              <a:rPr lang="ru-RU" dirty="0" err="1" smtClean="0"/>
              <a:t>своєю</a:t>
            </a:r>
            <a:r>
              <a:rPr lang="ru-RU" dirty="0" smtClean="0"/>
              <a:t> </a:t>
            </a:r>
            <a:r>
              <a:rPr lang="ru-RU" dirty="0" err="1" smtClean="0"/>
              <a:t>суб'єктною</a:t>
            </a:r>
            <a:r>
              <a:rPr lang="ru-RU" dirty="0" smtClean="0"/>
              <a:t> </a:t>
            </a:r>
            <a:r>
              <a:rPr lang="ru-RU" dirty="0" err="1" smtClean="0"/>
              <a:t>належністю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 </a:t>
            </a:r>
            <a:r>
              <a:rPr lang="ru-RU" dirty="0" err="1" smtClean="0"/>
              <a:t>поділяється</a:t>
            </a:r>
            <a:r>
              <a:rPr lang="ru-RU" dirty="0" smtClean="0"/>
              <a:t> на </a:t>
            </a:r>
            <a:r>
              <a:rPr lang="ru-RU" dirty="0" err="1" smtClean="0"/>
              <a:t>внутрішню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зовнішню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інформація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обертається</a:t>
            </a:r>
            <a:r>
              <a:rPr lang="ru-RU" dirty="0" smtClean="0"/>
              <a:t> в межах </a:t>
            </a:r>
            <a:r>
              <a:rPr lang="ru-RU" dirty="0" err="1" smtClean="0"/>
              <a:t>підприємства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внутрішньою</a:t>
            </a:r>
            <a:r>
              <a:rPr lang="ru-RU" dirty="0" smtClean="0"/>
              <a:t> </a:t>
            </a:r>
            <a:r>
              <a:rPr lang="ru-RU" dirty="0" err="1" smtClean="0"/>
              <a:t>інформацією</a:t>
            </a:r>
            <a:r>
              <a:rPr lang="ru-RU" dirty="0" smtClean="0"/>
              <a:t>. </a:t>
            </a:r>
            <a:endParaRPr lang="en-US" dirty="0" smtClean="0"/>
          </a:p>
          <a:p>
            <a:r>
              <a:rPr lang="ru-RU" dirty="0" smtClean="0"/>
              <a:t>А та,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надходить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оточуючого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, — </a:t>
            </a:r>
            <a:r>
              <a:rPr lang="ru-RU" dirty="0" err="1" smtClean="0"/>
              <a:t>зовнішньою</a:t>
            </a:r>
            <a:endParaRPr lang="ru-RU" dirty="0" smtClean="0"/>
          </a:p>
          <a:p>
            <a:r>
              <a:rPr lang="ru-RU" dirty="0" err="1" smtClean="0"/>
              <a:t>Розглядаючи</a:t>
            </a:r>
            <a:r>
              <a:rPr lang="ru-RU" dirty="0" smtClean="0"/>
              <a:t> </a:t>
            </a:r>
            <a:r>
              <a:rPr lang="ru-RU" dirty="0" err="1" smtClean="0"/>
              <a:t>класифікацію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згадати</a:t>
            </a:r>
            <a:r>
              <a:rPr lang="ru-RU" dirty="0" smtClean="0"/>
              <a:t> ту, яка наводиться в </a:t>
            </a:r>
            <a:r>
              <a:rPr lang="ru-RU" dirty="0" err="1" smtClean="0"/>
              <a:t>Законі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"Про </a:t>
            </a:r>
            <a:r>
              <a:rPr lang="ru-RU" dirty="0" err="1" smtClean="0"/>
              <a:t>інформацію</a:t>
            </a:r>
            <a:r>
              <a:rPr lang="ru-RU" dirty="0" smtClean="0"/>
              <a:t>". </a:t>
            </a:r>
            <a:endParaRPr lang="en-US" dirty="0" smtClean="0"/>
          </a:p>
          <a:p>
            <a:r>
              <a:rPr lang="ru-RU" dirty="0" err="1" smtClean="0"/>
              <a:t>Виділяються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: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</a:t>
            </a:r>
            <a:r>
              <a:rPr lang="ru-RU" dirty="0" err="1" smtClean="0"/>
              <a:t>науково-технічна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;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ru-RU" dirty="0" err="1" smtClean="0"/>
              <a:t>статистична</a:t>
            </a:r>
            <a:r>
              <a:rPr lang="ru-RU" dirty="0" smtClean="0"/>
              <a:t>;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ru-RU" dirty="0" err="1" smtClean="0"/>
              <a:t>інформація</a:t>
            </a:r>
            <a:r>
              <a:rPr lang="ru-RU" dirty="0" smtClean="0"/>
              <a:t> про стан </a:t>
            </a:r>
            <a:r>
              <a:rPr lang="ru-RU" dirty="0" err="1" smtClean="0"/>
              <a:t>довкілля</a:t>
            </a:r>
            <a:r>
              <a:rPr lang="ru-RU" dirty="0" smtClean="0"/>
              <a:t> (</a:t>
            </a:r>
            <a:r>
              <a:rPr lang="ru-RU" dirty="0" err="1" smtClean="0"/>
              <a:t>екологічна</a:t>
            </a:r>
            <a:r>
              <a:rPr lang="ru-RU" dirty="0" smtClean="0"/>
              <a:t>);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</a:t>
            </a:r>
            <a:r>
              <a:rPr lang="ru-RU" dirty="0" err="1" smtClean="0"/>
              <a:t>податкова</a:t>
            </a:r>
            <a:r>
              <a:rPr lang="ru-RU" dirty="0" smtClean="0"/>
              <a:t>;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 про товар;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</a:t>
            </a:r>
            <a:r>
              <a:rPr lang="ru-RU" dirty="0" err="1" smtClean="0"/>
              <a:t>правова</a:t>
            </a:r>
            <a:r>
              <a:rPr lang="ru-RU" dirty="0" smtClean="0"/>
              <a:t>;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про </a:t>
            </a:r>
            <a:r>
              <a:rPr lang="ru-RU" dirty="0" err="1" smtClean="0"/>
              <a:t>фізичну</a:t>
            </a:r>
            <a:r>
              <a:rPr lang="ru-RU" dirty="0" smtClean="0"/>
              <a:t> особу;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ru-RU" dirty="0" err="1" smtClean="0"/>
              <a:t>довідково-енциклопедичного</a:t>
            </a:r>
            <a:r>
              <a:rPr lang="ru-RU" dirty="0" smtClean="0"/>
              <a:t> характеру;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ru-RU" dirty="0" err="1" smtClean="0"/>
              <a:t>соціологічна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071547"/>
            <a:ext cx="82153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 err="1" smtClean="0"/>
              <a:t>Науково-технічна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інформація</a:t>
            </a:r>
            <a:r>
              <a:rPr lang="ru-RU" sz="1200" b="1" dirty="0" smtClean="0"/>
              <a:t> </a:t>
            </a:r>
            <a:r>
              <a:rPr lang="ru-RU" sz="1200" dirty="0" smtClean="0"/>
              <a:t>– </a:t>
            </a:r>
            <a:r>
              <a:rPr lang="ru-RU" sz="1200" dirty="0" err="1" smtClean="0"/>
              <a:t>це</a:t>
            </a:r>
            <a:r>
              <a:rPr lang="ru-RU" sz="1200" dirty="0" smtClean="0"/>
              <a:t> </a:t>
            </a:r>
            <a:r>
              <a:rPr lang="ru-RU" sz="1200" dirty="0" err="1" smtClean="0"/>
              <a:t>будь-які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відомості</a:t>
            </a:r>
            <a:r>
              <a:rPr lang="ru-RU" sz="1200" dirty="0" smtClean="0"/>
              <a:t> </a:t>
            </a:r>
            <a:r>
              <a:rPr lang="ru-RU" sz="1200" dirty="0" err="1" smtClean="0"/>
              <a:t>або</a:t>
            </a:r>
            <a:r>
              <a:rPr lang="ru-RU" sz="1200" dirty="0" smtClean="0"/>
              <a:t> </a:t>
            </a:r>
            <a:r>
              <a:rPr lang="ru-RU" sz="1200" dirty="0" err="1" smtClean="0"/>
              <a:t>дані</a:t>
            </a:r>
            <a:r>
              <a:rPr lang="ru-RU" sz="1200" dirty="0" smtClean="0"/>
              <a:t> про </a:t>
            </a:r>
            <a:r>
              <a:rPr lang="ru-RU" sz="1200" dirty="0" err="1" smtClean="0"/>
              <a:t>вітчизняні</a:t>
            </a:r>
            <a:r>
              <a:rPr lang="ru-RU" sz="1200" dirty="0" smtClean="0"/>
              <a:t> та </a:t>
            </a:r>
            <a:r>
              <a:rPr lang="ru-RU" sz="1200" dirty="0" err="1" smtClean="0"/>
              <a:t>зарубіжні</a:t>
            </a:r>
            <a:r>
              <a:rPr lang="ru-RU" sz="1200" dirty="0" smtClean="0"/>
              <a:t> </a:t>
            </a:r>
            <a:r>
              <a:rPr lang="ru-RU" sz="1200" dirty="0" err="1" smtClean="0"/>
              <a:t>досягнення</a:t>
            </a:r>
            <a:r>
              <a:rPr lang="ru-RU" sz="1200" dirty="0" smtClean="0"/>
              <a:t> науки, </a:t>
            </a:r>
            <a:r>
              <a:rPr lang="ru-RU" sz="1200" dirty="0" err="1" smtClean="0"/>
              <a:t>техніки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виробництва</a:t>
            </a:r>
            <a:r>
              <a:rPr lang="ru-RU" sz="1200" dirty="0" smtClean="0"/>
              <a:t>, </a:t>
            </a:r>
            <a:r>
              <a:rPr lang="ru-RU" sz="1200" dirty="0" err="1" smtClean="0"/>
              <a:t>одержані</a:t>
            </a:r>
            <a:r>
              <a:rPr lang="ru-RU" sz="1200" dirty="0" smtClean="0"/>
              <a:t> в </a:t>
            </a:r>
            <a:r>
              <a:rPr lang="ru-RU" sz="1200" dirty="0" err="1" smtClean="0"/>
              <a:t>ході</a:t>
            </a:r>
            <a:r>
              <a:rPr lang="ru-RU" sz="1200" dirty="0" smtClean="0"/>
              <a:t> </a:t>
            </a:r>
            <a:r>
              <a:rPr lang="ru-RU" sz="1200" dirty="0" err="1" smtClean="0"/>
              <a:t>науково-дослідної</a:t>
            </a:r>
            <a:r>
              <a:rPr lang="ru-RU" sz="1200" dirty="0" smtClean="0"/>
              <a:t>, </a:t>
            </a:r>
            <a:r>
              <a:rPr lang="ru-RU" sz="1200" dirty="0" err="1" smtClean="0"/>
              <a:t>дослідно-конструкторської</a:t>
            </a:r>
            <a:r>
              <a:rPr lang="ru-RU" sz="1200" dirty="0" smtClean="0"/>
              <a:t>, </a:t>
            </a:r>
            <a:r>
              <a:rPr lang="ru-RU" sz="1200" dirty="0" err="1" smtClean="0"/>
              <a:t>проектно-технологічної</a:t>
            </a:r>
            <a:r>
              <a:rPr lang="ru-RU" sz="1200" dirty="0" smtClean="0"/>
              <a:t>, </a:t>
            </a:r>
            <a:r>
              <a:rPr lang="ru-RU" sz="1200" dirty="0" err="1" smtClean="0"/>
              <a:t>виробничої</a:t>
            </a:r>
            <a:r>
              <a:rPr lang="ru-RU" sz="1200" dirty="0" smtClean="0"/>
              <a:t> та </a:t>
            </a:r>
            <a:r>
              <a:rPr lang="ru-RU" sz="1200" dirty="0" err="1" smtClean="0"/>
              <a:t>громадської</a:t>
            </a:r>
            <a:r>
              <a:rPr lang="ru-RU" sz="1200" dirty="0" smtClean="0"/>
              <a:t> </a:t>
            </a:r>
            <a:r>
              <a:rPr lang="ru-RU" sz="1200" dirty="0" err="1" smtClean="0"/>
              <a:t>діяльності</a:t>
            </a:r>
            <a:r>
              <a:rPr lang="ru-RU" sz="1200" dirty="0" smtClean="0"/>
              <a:t>, </a:t>
            </a:r>
            <a:r>
              <a:rPr lang="ru-RU" sz="1200" dirty="0" err="1" smtClean="0"/>
              <a:t>які</a:t>
            </a:r>
            <a:r>
              <a:rPr lang="ru-RU" sz="1200" dirty="0" smtClean="0"/>
              <a:t> </a:t>
            </a:r>
            <a:r>
              <a:rPr lang="ru-RU" sz="1200" dirty="0" err="1" smtClean="0"/>
              <a:t>можуть</a:t>
            </a:r>
            <a:r>
              <a:rPr lang="ru-RU" sz="1200" dirty="0" smtClean="0"/>
              <a:t> бути </a:t>
            </a:r>
            <a:r>
              <a:rPr lang="ru-RU" sz="1200" dirty="0" err="1" smtClean="0"/>
              <a:t>збережені</a:t>
            </a:r>
            <a:r>
              <a:rPr lang="ru-RU" sz="1200" dirty="0" smtClean="0"/>
              <a:t> на </a:t>
            </a:r>
            <a:r>
              <a:rPr lang="ru-RU" sz="1200" dirty="0" err="1" smtClean="0"/>
              <a:t>матеріальних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носіях</a:t>
            </a:r>
            <a:r>
              <a:rPr lang="ru-RU" sz="1200" dirty="0" smtClean="0"/>
              <a:t> </a:t>
            </a:r>
            <a:r>
              <a:rPr lang="ru-RU" sz="1200" dirty="0" err="1" smtClean="0"/>
              <a:t>або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відображені</a:t>
            </a:r>
            <a:r>
              <a:rPr lang="ru-RU" sz="1200" dirty="0" smtClean="0"/>
              <a:t> в </a:t>
            </a:r>
            <a:r>
              <a:rPr lang="ru-RU" sz="1200" dirty="0" err="1" smtClean="0"/>
              <a:t>електронному</a:t>
            </a:r>
            <a:r>
              <a:rPr lang="ru-RU" sz="1200" dirty="0" smtClean="0"/>
              <a:t> </a:t>
            </a:r>
            <a:r>
              <a:rPr lang="ru-RU" sz="1200" dirty="0" err="1" smtClean="0"/>
              <a:t>вигляді</a:t>
            </a:r>
            <a:r>
              <a:rPr lang="ru-RU" sz="1200" dirty="0" smtClean="0"/>
              <a:t>. </a:t>
            </a:r>
            <a:endParaRPr lang="en-US" sz="1200" dirty="0" smtClean="0"/>
          </a:p>
          <a:p>
            <a:pPr algn="just"/>
            <a:r>
              <a:rPr lang="ru-RU" sz="1200" b="1" dirty="0" err="1" smtClean="0"/>
              <a:t>Статистична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інформація</a:t>
            </a:r>
            <a:r>
              <a:rPr lang="ru-RU" sz="1200" b="1" dirty="0" smtClean="0"/>
              <a:t> </a:t>
            </a:r>
            <a:r>
              <a:rPr lang="ru-RU" sz="1200" dirty="0" smtClean="0"/>
              <a:t>— </a:t>
            </a:r>
            <a:r>
              <a:rPr lang="ru-RU" sz="1200" dirty="0" err="1" smtClean="0"/>
              <a:t>це</a:t>
            </a:r>
            <a:r>
              <a:rPr lang="ru-RU" sz="1200" dirty="0" smtClean="0"/>
              <a:t> </a:t>
            </a:r>
            <a:r>
              <a:rPr lang="ru-RU" sz="1200" dirty="0" err="1" smtClean="0"/>
              <a:t>офіційна</a:t>
            </a:r>
            <a:r>
              <a:rPr lang="ru-RU" sz="1200" dirty="0" smtClean="0"/>
              <a:t> </a:t>
            </a:r>
            <a:r>
              <a:rPr lang="ru-RU" sz="1200" dirty="0" err="1" smtClean="0"/>
              <a:t>документована</a:t>
            </a:r>
            <a:r>
              <a:rPr lang="ru-RU" sz="1200" dirty="0" smtClean="0"/>
              <a:t> </a:t>
            </a:r>
            <a:r>
              <a:rPr lang="ru-RU" sz="1200" dirty="0" err="1" smtClean="0"/>
              <a:t>державна</a:t>
            </a:r>
            <a:r>
              <a:rPr lang="ru-RU" sz="1200" dirty="0" smtClean="0"/>
              <a:t> </a:t>
            </a:r>
            <a:r>
              <a:rPr lang="ru-RU" sz="1200" dirty="0" err="1" smtClean="0"/>
              <a:t>інформація</a:t>
            </a:r>
            <a:r>
              <a:rPr lang="ru-RU" sz="1200" dirty="0" smtClean="0"/>
              <a:t>, </a:t>
            </a:r>
            <a:r>
              <a:rPr lang="ru-RU" sz="1200" dirty="0" err="1" smtClean="0"/>
              <a:t>що</a:t>
            </a:r>
            <a:r>
              <a:rPr lang="ru-RU" sz="1200" dirty="0" smtClean="0"/>
              <a:t> </a:t>
            </a:r>
            <a:r>
              <a:rPr lang="ru-RU" sz="1200" dirty="0" err="1" smtClean="0"/>
              <a:t>дає</a:t>
            </a:r>
            <a:r>
              <a:rPr lang="ru-RU" sz="1200" dirty="0" smtClean="0"/>
              <a:t> </a:t>
            </a:r>
            <a:r>
              <a:rPr lang="ru-RU" sz="1200" dirty="0" err="1" smtClean="0"/>
              <a:t>кількісну</a:t>
            </a:r>
            <a:r>
              <a:rPr lang="ru-RU" sz="1200" dirty="0" smtClean="0"/>
              <a:t> характеристику </a:t>
            </a:r>
            <a:r>
              <a:rPr lang="ru-RU" sz="1200" dirty="0" err="1" smtClean="0"/>
              <a:t>масових</a:t>
            </a:r>
            <a:r>
              <a:rPr lang="ru-RU" sz="1200" dirty="0" smtClean="0"/>
              <a:t> </a:t>
            </a:r>
            <a:r>
              <a:rPr lang="ru-RU" sz="1200" dirty="0" err="1" smtClean="0"/>
              <a:t>явищ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процесів</a:t>
            </a:r>
            <a:r>
              <a:rPr lang="ru-RU" sz="1200" dirty="0" smtClean="0"/>
              <a:t>, </a:t>
            </a:r>
            <a:r>
              <a:rPr lang="ru-RU" sz="1200" dirty="0" err="1" smtClean="0"/>
              <a:t>які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відбуваються</a:t>
            </a:r>
            <a:r>
              <a:rPr lang="ru-RU" sz="1200" dirty="0" smtClean="0"/>
              <a:t> в </a:t>
            </a:r>
            <a:r>
              <a:rPr lang="ru-RU" sz="1200" dirty="0" err="1" smtClean="0"/>
              <a:t>економічній</a:t>
            </a:r>
            <a:r>
              <a:rPr lang="ru-RU" sz="1200" dirty="0" smtClean="0"/>
              <a:t>, </a:t>
            </a:r>
            <a:r>
              <a:rPr lang="ru-RU" sz="1200" dirty="0" err="1" smtClean="0"/>
              <a:t>соціальній</a:t>
            </a:r>
            <a:r>
              <a:rPr lang="ru-RU" sz="1200" dirty="0" smtClean="0"/>
              <a:t>, </a:t>
            </a:r>
            <a:r>
              <a:rPr lang="ru-RU" sz="1200" dirty="0" err="1" smtClean="0"/>
              <a:t>культурній</a:t>
            </a:r>
            <a:r>
              <a:rPr lang="ru-RU" sz="1200" dirty="0" smtClean="0"/>
              <a:t> та </a:t>
            </a:r>
            <a:r>
              <a:rPr lang="ru-RU" sz="1200" dirty="0" err="1" smtClean="0"/>
              <a:t>інших</a:t>
            </a:r>
            <a:r>
              <a:rPr lang="ru-RU" sz="1200" dirty="0" smtClean="0"/>
              <a:t> сферах </a:t>
            </a:r>
            <a:r>
              <a:rPr lang="ru-RU" sz="1200" dirty="0" err="1" smtClean="0"/>
              <a:t>життя</a:t>
            </a:r>
            <a:r>
              <a:rPr lang="ru-RU" sz="1200" dirty="0" smtClean="0"/>
              <a:t>.</a:t>
            </a:r>
            <a:endParaRPr lang="en-US" sz="1200" dirty="0" smtClean="0"/>
          </a:p>
          <a:p>
            <a:pPr algn="just"/>
            <a:r>
              <a:rPr lang="ru-RU" sz="1200" dirty="0" smtClean="0"/>
              <a:t> </a:t>
            </a:r>
            <a:r>
              <a:rPr lang="ru-RU" sz="1200" b="1" dirty="0" err="1" smtClean="0"/>
              <a:t>Інформація</a:t>
            </a:r>
            <a:r>
              <a:rPr lang="ru-RU" sz="1200" b="1" dirty="0" smtClean="0"/>
              <a:t> про стан </a:t>
            </a:r>
            <a:r>
              <a:rPr lang="ru-RU" sz="1200" b="1" dirty="0" err="1" smtClean="0"/>
              <a:t>довкілля</a:t>
            </a:r>
            <a:r>
              <a:rPr lang="ru-RU" sz="1200" b="1" dirty="0" smtClean="0"/>
              <a:t> </a:t>
            </a:r>
            <a:r>
              <a:rPr lang="ru-RU" sz="1200" dirty="0" smtClean="0"/>
              <a:t>(</a:t>
            </a:r>
            <a:r>
              <a:rPr lang="ru-RU" sz="1200" dirty="0" err="1" smtClean="0"/>
              <a:t>екологічна</a:t>
            </a:r>
            <a:r>
              <a:rPr lang="ru-RU" sz="1200" dirty="0" smtClean="0"/>
              <a:t>) – </a:t>
            </a:r>
            <a:r>
              <a:rPr lang="ru-RU" sz="1200" dirty="0" err="1" smtClean="0"/>
              <a:t>це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відомості</a:t>
            </a:r>
            <a:r>
              <a:rPr lang="ru-RU" sz="1200" dirty="0" smtClean="0"/>
              <a:t> </a:t>
            </a:r>
            <a:r>
              <a:rPr lang="ru-RU" sz="1200" dirty="0" err="1" smtClean="0"/>
              <a:t>або</a:t>
            </a:r>
            <a:r>
              <a:rPr lang="ru-RU" sz="1200" dirty="0" smtClean="0"/>
              <a:t> </a:t>
            </a:r>
            <a:r>
              <a:rPr lang="ru-RU" sz="1200" dirty="0" err="1" smtClean="0"/>
              <a:t>дані</a:t>
            </a:r>
            <a:r>
              <a:rPr lang="ru-RU" sz="1200" dirty="0" smtClean="0"/>
              <a:t> про стан </a:t>
            </a:r>
            <a:r>
              <a:rPr lang="ru-RU" sz="1200" dirty="0" err="1" smtClean="0"/>
              <a:t>складових</a:t>
            </a:r>
            <a:r>
              <a:rPr lang="ru-RU" sz="1200" dirty="0" smtClean="0"/>
              <a:t> </a:t>
            </a:r>
            <a:r>
              <a:rPr lang="ru-RU" sz="1200" dirty="0" err="1" smtClean="0"/>
              <a:t>довкілля</a:t>
            </a:r>
            <a:r>
              <a:rPr lang="ru-RU" sz="1200" dirty="0" smtClean="0"/>
              <a:t> та </a:t>
            </a:r>
            <a:r>
              <a:rPr lang="ru-RU" sz="1200" dirty="0" err="1" smtClean="0"/>
              <a:t>його</a:t>
            </a:r>
            <a:r>
              <a:rPr lang="ru-RU" sz="1200" dirty="0" smtClean="0"/>
              <a:t> </a:t>
            </a:r>
            <a:r>
              <a:rPr lang="ru-RU" sz="1200" dirty="0" err="1" smtClean="0"/>
              <a:t>компоненти</a:t>
            </a:r>
            <a:r>
              <a:rPr lang="ru-RU" sz="1200" dirty="0" smtClean="0"/>
              <a:t>, </a:t>
            </a:r>
            <a:r>
              <a:rPr lang="ru-RU" sz="1200" dirty="0" err="1" smtClean="0"/>
              <a:t>включаючи</a:t>
            </a:r>
            <a:r>
              <a:rPr lang="ru-RU" sz="1200" dirty="0" smtClean="0"/>
              <a:t> </a:t>
            </a:r>
            <a:r>
              <a:rPr lang="ru-RU" sz="1200" dirty="0" err="1" smtClean="0"/>
              <a:t>генетично</a:t>
            </a:r>
            <a:r>
              <a:rPr lang="ru-RU" sz="1200" dirty="0" smtClean="0"/>
              <a:t> </a:t>
            </a:r>
            <a:r>
              <a:rPr lang="ru-RU" sz="1200" dirty="0" err="1" smtClean="0"/>
              <a:t>модифіковані</a:t>
            </a:r>
            <a:r>
              <a:rPr lang="ru-RU" sz="1200" dirty="0" smtClean="0"/>
              <a:t> </a:t>
            </a:r>
            <a:r>
              <a:rPr lang="ru-RU" sz="1200" dirty="0" err="1" smtClean="0"/>
              <a:t>організми</a:t>
            </a:r>
            <a:r>
              <a:rPr lang="ru-RU" sz="1200" dirty="0" smtClean="0"/>
              <a:t>, </a:t>
            </a:r>
            <a:r>
              <a:rPr lang="ru-RU" sz="1200" dirty="0" err="1" smtClean="0"/>
              <a:t>та</a:t>
            </a:r>
            <a:r>
              <a:rPr lang="ru-RU" sz="1200" dirty="0" smtClean="0"/>
              <a:t> </a:t>
            </a:r>
            <a:r>
              <a:rPr lang="ru-RU" sz="1200" dirty="0" err="1" smtClean="0"/>
              <a:t>взаємодію</a:t>
            </a:r>
            <a:r>
              <a:rPr lang="ru-RU" sz="1200" dirty="0" smtClean="0"/>
              <a:t> </a:t>
            </a:r>
            <a:r>
              <a:rPr lang="ru-RU" sz="1200" dirty="0" err="1" smtClean="0"/>
              <a:t>між</a:t>
            </a:r>
            <a:r>
              <a:rPr lang="ru-RU" sz="1200" dirty="0" smtClean="0"/>
              <a:t> </a:t>
            </a:r>
            <a:r>
              <a:rPr lang="ru-RU" sz="1200" dirty="0" err="1" smtClean="0"/>
              <a:t>цими</a:t>
            </a:r>
            <a:r>
              <a:rPr lang="ru-RU" sz="1200" dirty="0" smtClean="0"/>
              <a:t> </a:t>
            </a:r>
            <a:r>
              <a:rPr lang="ru-RU" sz="1200" dirty="0" err="1" smtClean="0"/>
              <a:t>складовими</a:t>
            </a:r>
            <a:r>
              <a:rPr lang="ru-RU" sz="1200" dirty="0" smtClean="0"/>
              <a:t>; </a:t>
            </a:r>
            <a:r>
              <a:rPr lang="ru-RU" sz="1200" dirty="0" err="1" smtClean="0"/>
              <a:t>фактори</a:t>
            </a:r>
            <a:r>
              <a:rPr lang="ru-RU" sz="1200" dirty="0" smtClean="0"/>
              <a:t>, </a:t>
            </a:r>
            <a:r>
              <a:rPr lang="ru-RU" sz="1200" dirty="0" err="1" smtClean="0"/>
              <a:t>що</a:t>
            </a:r>
            <a:r>
              <a:rPr lang="ru-RU" sz="1200" dirty="0" smtClean="0"/>
              <a:t> </a:t>
            </a:r>
            <a:r>
              <a:rPr lang="ru-RU" sz="1200" dirty="0" err="1" smtClean="0"/>
              <a:t>впливають</a:t>
            </a:r>
            <a:r>
              <a:rPr lang="ru-RU" sz="1200" dirty="0" smtClean="0"/>
              <a:t> </a:t>
            </a:r>
            <a:r>
              <a:rPr lang="ru-RU" sz="1200" dirty="0" err="1" smtClean="0"/>
              <a:t>або</a:t>
            </a:r>
            <a:r>
              <a:rPr lang="ru-RU" sz="1200" dirty="0" smtClean="0"/>
              <a:t> </a:t>
            </a:r>
            <a:r>
              <a:rPr lang="ru-RU" sz="1200" dirty="0" err="1" smtClean="0"/>
              <a:t>можуть</a:t>
            </a:r>
            <a:r>
              <a:rPr lang="ru-RU" sz="1200" dirty="0" smtClean="0"/>
              <a:t> </a:t>
            </a:r>
            <a:r>
              <a:rPr lang="ru-RU" sz="1200" dirty="0" err="1" smtClean="0"/>
              <a:t>вплинути</a:t>
            </a:r>
            <a:r>
              <a:rPr lang="ru-RU" sz="1200" dirty="0" smtClean="0"/>
              <a:t> на </a:t>
            </a:r>
            <a:r>
              <a:rPr lang="ru-RU" sz="1200" dirty="0" err="1" smtClean="0"/>
              <a:t>складові</a:t>
            </a:r>
            <a:r>
              <a:rPr lang="ru-RU" sz="1200" dirty="0" smtClean="0"/>
              <a:t> </a:t>
            </a:r>
            <a:r>
              <a:rPr lang="ru-RU" sz="1200" dirty="0" err="1" smtClean="0"/>
              <a:t>довкілля</a:t>
            </a:r>
            <a:r>
              <a:rPr lang="ru-RU" sz="1200" dirty="0" smtClean="0"/>
              <a:t>; стан </a:t>
            </a:r>
            <a:r>
              <a:rPr lang="ru-RU" sz="1200" dirty="0" err="1" smtClean="0"/>
              <a:t>здоров’я</a:t>
            </a:r>
            <a:r>
              <a:rPr lang="ru-RU" sz="1200" dirty="0" smtClean="0"/>
              <a:t> та </a:t>
            </a:r>
            <a:r>
              <a:rPr lang="ru-RU" sz="1200" dirty="0" err="1" smtClean="0"/>
              <a:t>безпеки</a:t>
            </a:r>
            <a:r>
              <a:rPr lang="ru-RU" sz="1200" dirty="0" smtClean="0"/>
              <a:t> людей, </a:t>
            </a:r>
            <a:r>
              <a:rPr lang="ru-RU" sz="1200" dirty="0" err="1" smtClean="0"/>
              <a:t>умови</a:t>
            </a:r>
            <a:r>
              <a:rPr lang="ru-RU" sz="1200" dirty="0" smtClean="0"/>
              <a:t> </a:t>
            </a:r>
            <a:r>
              <a:rPr lang="ru-RU" sz="1200" dirty="0" err="1" smtClean="0"/>
              <a:t>життя</a:t>
            </a:r>
            <a:r>
              <a:rPr lang="ru-RU" sz="1200" dirty="0" smtClean="0"/>
              <a:t> людей; </a:t>
            </a:r>
            <a:r>
              <a:rPr lang="ru-RU" sz="1200" dirty="0" err="1" smtClean="0"/>
              <a:t>інші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відомості</a:t>
            </a:r>
            <a:r>
              <a:rPr lang="ru-RU" sz="1200" dirty="0" smtClean="0"/>
              <a:t> та </a:t>
            </a:r>
            <a:r>
              <a:rPr lang="ru-RU" sz="1200" dirty="0" err="1" smtClean="0"/>
              <a:t>дані</a:t>
            </a:r>
            <a:r>
              <a:rPr lang="ru-RU" sz="1200" dirty="0" smtClean="0"/>
              <a:t>. </a:t>
            </a:r>
            <a:endParaRPr lang="en-US" sz="1200" dirty="0" smtClean="0"/>
          </a:p>
          <a:p>
            <a:pPr algn="just"/>
            <a:r>
              <a:rPr lang="ru-RU" sz="1200" b="1" dirty="0" err="1" smtClean="0"/>
              <a:t>Податкова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інформація</a:t>
            </a:r>
            <a:r>
              <a:rPr lang="ru-RU" sz="1200" b="1" dirty="0" smtClean="0"/>
              <a:t> </a:t>
            </a:r>
            <a:r>
              <a:rPr lang="ru-RU" sz="1200" dirty="0" smtClean="0"/>
              <a:t>– </a:t>
            </a:r>
            <a:r>
              <a:rPr lang="ru-RU" sz="1200" dirty="0" err="1" smtClean="0"/>
              <a:t>це</a:t>
            </a:r>
            <a:r>
              <a:rPr lang="ru-RU" sz="1200" dirty="0" smtClean="0"/>
              <a:t> </a:t>
            </a:r>
            <a:r>
              <a:rPr lang="ru-RU" sz="1200" dirty="0" err="1" smtClean="0"/>
              <a:t>сукупність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відомостей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даних</a:t>
            </a:r>
            <a:r>
              <a:rPr lang="ru-RU" sz="1200" dirty="0" smtClean="0"/>
              <a:t>, </a:t>
            </a:r>
            <a:r>
              <a:rPr lang="ru-RU" sz="1200" dirty="0" err="1" smtClean="0"/>
              <a:t>що</a:t>
            </a:r>
            <a:r>
              <a:rPr lang="ru-RU" sz="1200" dirty="0" smtClean="0"/>
              <a:t> </a:t>
            </a:r>
            <a:r>
              <a:rPr lang="ru-RU" sz="1200" dirty="0" err="1" smtClean="0"/>
              <a:t>створені</a:t>
            </a:r>
            <a:r>
              <a:rPr lang="ru-RU" sz="1200" dirty="0" smtClean="0"/>
              <a:t> </a:t>
            </a:r>
            <a:r>
              <a:rPr lang="ru-RU" sz="1200" dirty="0" err="1" smtClean="0"/>
              <a:t>або</a:t>
            </a:r>
            <a:r>
              <a:rPr lang="ru-RU" sz="1200" dirty="0" smtClean="0"/>
              <a:t> </a:t>
            </a:r>
            <a:r>
              <a:rPr lang="ru-RU" sz="1200" dirty="0" err="1" smtClean="0"/>
              <a:t>отримані</a:t>
            </a:r>
            <a:r>
              <a:rPr lang="ru-RU" sz="1200" dirty="0" smtClean="0"/>
              <a:t> </a:t>
            </a:r>
            <a:r>
              <a:rPr lang="ru-RU" sz="1200" dirty="0" err="1" smtClean="0"/>
              <a:t>суб’єктами</a:t>
            </a:r>
            <a:r>
              <a:rPr lang="ru-RU" sz="1200" dirty="0" smtClean="0"/>
              <a:t> </a:t>
            </a:r>
            <a:r>
              <a:rPr lang="ru-RU" sz="1200" dirty="0" err="1" smtClean="0"/>
              <a:t>інформаційних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відносин</a:t>
            </a:r>
            <a:r>
              <a:rPr lang="ru-RU" sz="1200" dirty="0" smtClean="0"/>
              <a:t> у </a:t>
            </a:r>
            <a:r>
              <a:rPr lang="ru-RU" sz="1200" dirty="0" err="1" smtClean="0"/>
              <a:t>процесі</a:t>
            </a:r>
            <a:r>
              <a:rPr lang="ru-RU" sz="1200" dirty="0" smtClean="0"/>
              <a:t> </a:t>
            </a:r>
            <a:r>
              <a:rPr lang="ru-RU" sz="1200" dirty="0" err="1" smtClean="0"/>
              <a:t>поточної</a:t>
            </a:r>
            <a:r>
              <a:rPr lang="ru-RU" sz="1200" dirty="0" smtClean="0"/>
              <a:t> </a:t>
            </a:r>
            <a:r>
              <a:rPr lang="ru-RU" sz="1200" dirty="0" err="1" smtClean="0"/>
              <a:t>діяльності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необхідні</a:t>
            </a:r>
            <a:r>
              <a:rPr lang="ru-RU" sz="1200" dirty="0" smtClean="0"/>
              <a:t> для </a:t>
            </a:r>
            <a:r>
              <a:rPr lang="ru-RU" sz="1200" dirty="0" err="1" smtClean="0"/>
              <a:t>реалізації</a:t>
            </a:r>
            <a:r>
              <a:rPr lang="ru-RU" sz="1200" dirty="0" smtClean="0"/>
              <a:t> </a:t>
            </a:r>
            <a:r>
              <a:rPr lang="ru-RU" sz="1200" dirty="0" err="1" smtClean="0"/>
              <a:t>покладених</a:t>
            </a:r>
            <a:r>
              <a:rPr lang="ru-RU" sz="1200" dirty="0" smtClean="0"/>
              <a:t> на </a:t>
            </a:r>
            <a:r>
              <a:rPr lang="ru-RU" sz="1200" dirty="0" err="1" smtClean="0"/>
              <a:t>контролюючі</a:t>
            </a:r>
            <a:r>
              <a:rPr lang="ru-RU" sz="1200" dirty="0" smtClean="0"/>
              <a:t> </a:t>
            </a:r>
            <a:r>
              <a:rPr lang="ru-RU" sz="1200" dirty="0" err="1" smtClean="0"/>
              <a:t>органи</a:t>
            </a:r>
            <a:r>
              <a:rPr lang="ru-RU" sz="1200" dirty="0" smtClean="0"/>
              <a:t> </a:t>
            </a:r>
            <a:r>
              <a:rPr lang="ru-RU" sz="1200" dirty="0" err="1" smtClean="0"/>
              <a:t>завдань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функцій</a:t>
            </a:r>
            <a:r>
              <a:rPr lang="ru-RU" sz="1200" dirty="0" smtClean="0"/>
              <a:t> у порядку, </a:t>
            </a:r>
            <a:r>
              <a:rPr lang="ru-RU" sz="1200" dirty="0" err="1" smtClean="0"/>
              <a:t>встановленому</a:t>
            </a:r>
            <a:r>
              <a:rPr lang="ru-RU" sz="1200" dirty="0" smtClean="0"/>
              <a:t> </a:t>
            </a:r>
            <a:r>
              <a:rPr lang="ru-RU" sz="1200" dirty="0" err="1" smtClean="0"/>
              <a:t>Податковим</a:t>
            </a:r>
            <a:r>
              <a:rPr lang="ru-RU" sz="1200" dirty="0" smtClean="0"/>
              <a:t> кодексом </a:t>
            </a:r>
            <a:r>
              <a:rPr lang="ru-RU" sz="1200" dirty="0" err="1" smtClean="0"/>
              <a:t>України</a:t>
            </a:r>
            <a:r>
              <a:rPr lang="ru-RU" sz="1200" dirty="0" smtClean="0"/>
              <a:t>.</a:t>
            </a:r>
            <a:endParaRPr lang="en-US" sz="1200" dirty="0" smtClean="0"/>
          </a:p>
          <a:p>
            <a:pPr algn="just"/>
            <a:r>
              <a:rPr lang="ru-RU" sz="1200" dirty="0" smtClean="0"/>
              <a:t> </a:t>
            </a:r>
            <a:r>
              <a:rPr lang="ru-RU" sz="1200" b="1" dirty="0" err="1" smtClean="0"/>
              <a:t>Інформація</a:t>
            </a:r>
            <a:r>
              <a:rPr lang="ru-RU" sz="1200" b="1" dirty="0" smtClean="0"/>
              <a:t> про товар </a:t>
            </a:r>
            <a:r>
              <a:rPr lang="ru-RU" sz="1200" dirty="0" smtClean="0"/>
              <a:t>– </a:t>
            </a:r>
            <a:r>
              <a:rPr lang="ru-RU" sz="1200" dirty="0" err="1" smtClean="0"/>
              <a:t>це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відомості</a:t>
            </a:r>
            <a:r>
              <a:rPr lang="ru-RU" sz="1200" dirty="0" smtClean="0"/>
              <a:t> </a:t>
            </a:r>
            <a:r>
              <a:rPr lang="ru-RU" sz="1200" dirty="0" err="1" smtClean="0"/>
              <a:t>або</a:t>
            </a:r>
            <a:r>
              <a:rPr lang="ru-RU" sz="1200" dirty="0" smtClean="0"/>
              <a:t> </a:t>
            </a:r>
            <a:r>
              <a:rPr lang="ru-RU" sz="1200" dirty="0" err="1" smtClean="0"/>
              <a:t>дані</a:t>
            </a:r>
            <a:r>
              <a:rPr lang="ru-RU" sz="1200" dirty="0" smtClean="0"/>
              <a:t>, </a:t>
            </a:r>
            <a:r>
              <a:rPr lang="ru-RU" sz="1200" dirty="0" err="1" smtClean="0"/>
              <a:t>які</a:t>
            </a:r>
            <a:r>
              <a:rPr lang="ru-RU" sz="1200" dirty="0" smtClean="0"/>
              <a:t> </a:t>
            </a:r>
            <a:r>
              <a:rPr lang="ru-RU" sz="1200" dirty="0" err="1" smtClean="0"/>
              <a:t>розкривають</a:t>
            </a:r>
            <a:r>
              <a:rPr lang="ru-RU" sz="1200" dirty="0" smtClean="0"/>
              <a:t> </a:t>
            </a:r>
            <a:r>
              <a:rPr lang="ru-RU" sz="1200" dirty="0" err="1" smtClean="0"/>
              <a:t>кількісні</a:t>
            </a:r>
            <a:r>
              <a:rPr lang="ru-RU" sz="1200" dirty="0" smtClean="0"/>
              <a:t>, </a:t>
            </a:r>
            <a:r>
              <a:rPr lang="ru-RU" sz="1200" dirty="0" err="1" smtClean="0"/>
              <a:t>якісні</a:t>
            </a:r>
            <a:r>
              <a:rPr lang="ru-RU" sz="1200" dirty="0" smtClean="0"/>
              <a:t> та </a:t>
            </a:r>
            <a:r>
              <a:rPr lang="ru-RU" sz="1200" dirty="0" err="1" smtClean="0"/>
              <a:t>інші</a:t>
            </a:r>
            <a:r>
              <a:rPr lang="ru-RU" sz="1200" dirty="0" smtClean="0"/>
              <a:t> характеристики товару (</a:t>
            </a:r>
            <a:r>
              <a:rPr lang="ru-RU" sz="1200" dirty="0" err="1" smtClean="0"/>
              <a:t>роботи</a:t>
            </a:r>
            <a:r>
              <a:rPr lang="ru-RU" sz="1200" dirty="0" smtClean="0"/>
              <a:t>, </a:t>
            </a:r>
            <a:r>
              <a:rPr lang="ru-RU" sz="1200" dirty="0" err="1" smtClean="0"/>
              <a:t>послуги</a:t>
            </a:r>
            <a:r>
              <a:rPr lang="ru-RU" sz="1200" dirty="0" smtClean="0"/>
              <a:t>). </a:t>
            </a:r>
            <a:r>
              <a:rPr lang="ru-RU" sz="1200" dirty="0" err="1" smtClean="0"/>
              <a:t>Правова</a:t>
            </a:r>
            <a:r>
              <a:rPr lang="ru-RU" sz="1200" dirty="0" smtClean="0"/>
              <a:t> </a:t>
            </a:r>
            <a:r>
              <a:rPr lang="ru-RU" sz="1200" dirty="0" err="1" smtClean="0"/>
              <a:t>інформація</a:t>
            </a:r>
            <a:r>
              <a:rPr lang="ru-RU" sz="1200" dirty="0" smtClean="0"/>
              <a:t> — </a:t>
            </a:r>
            <a:r>
              <a:rPr lang="ru-RU" sz="1200" dirty="0" err="1" smtClean="0"/>
              <a:t>це</a:t>
            </a:r>
            <a:r>
              <a:rPr lang="ru-RU" sz="1200" dirty="0" smtClean="0"/>
              <a:t> </a:t>
            </a:r>
            <a:r>
              <a:rPr lang="ru-RU" sz="1200" dirty="0" err="1" smtClean="0"/>
              <a:t>сукупність</a:t>
            </a:r>
            <a:r>
              <a:rPr lang="ru-RU" sz="1200" dirty="0" smtClean="0"/>
              <a:t> </a:t>
            </a:r>
            <a:r>
              <a:rPr lang="ru-RU" sz="1200" dirty="0" err="1" smtClean="0"/>
              <a:t>документованих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або</a:t>
            </a:r>
            <a:r>
              <a:rPr lang="ru-RU" sz="1200" dirty="0" smtClean="0"/>
              <a:t> </a:t>
            </a:r>
            <a:r>
              <a:rPr lang="ru-RU" sz="1200" dirty="0" err="1" smtClean="0"/>
              <a:t>публічно</a:t>
            </a:r>
            <a:r>
              <a:rPr lang="ru-RU" sz="1200" dirty="0" smtClean="0"/>
              <a:t> </a:t>
            </a:r>
            <a:r>
              <a:rPr lang="ru-RU" sz="1200" dirty="0" err="1" smtClean="0"/>
              <a:t>оголошених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відомостей</a:t>
            </a:r>
            <a:r>
              <a:rPr lang="ru-RU" sz="1200" dirty="0" smtClean="0"/>
              <a:t> про право, </a:t>
            </a:r>
            <a:r>
              <a:rPr lang="ru-RU" sz="1200" dirty="0" err="1" smtClean="0"/>
              <a:t>його</a:t>
            </a:r>
            <a:r>
              <a:rPr lang="ru-RU" sz="1200" dirty="0" smtClean="0"/>
              <a:t> систему, </a:t>
            </a:r>
            <a:r>
              <a:rPr lang="ru-RU" sz="1200" dirty="0" err="1" smtClean="0"/>
              <a:t>джерела</a:t>
            </a:r>
            <a:r>
              <a:rPr lang="ru-RU" sz="1200" dirty="0" smtClean="0"/>
              <a:t>, </a:t>
            </a:r>
            <a:r>
              <a:rPr lang="ru-RU" sz="1200" dirty="0" err="1" smtClean="0"/>
              <a:t>реалізацію</a:t>
            </a:r>
            <a:r>
              <a:rPr lang="ru-RU" sz="1200" dirty="0" smtClean="0"/>
              <a:t>, </a:t>
            </a:r>
            <a:r>
              <a:rPr lang="ru-RU" sz="1200" dirty="0" err="1" smtClean="0"/>
              <a:t>юридичні</a:t>
            </a:r>
            <a:r>
              <a:rPr lang="ru-RU" sz="1200" dirty="0" smtClean="0"/>
              <a:t> </a:t>
            </a:r>
            <a:r>
              <a:rPr lang="ru-RU" sz="1200" dirty="0" err="1" smtClean="0"/>
              <a:t>факти</a:t>
            </a:r>
            <a:r>
              <a:rPr lang="ru-RU" sz="1200" dirty="0" smtClean="0"/>
              <a:t>, </a:t>
            </a:r>
            <a:r>
              <a:rPr lang="ru-RU" sz="1200" dirty="0" err="1" smtClean="0"/>
              <a:t>правовідносини</a:t>
            </a:r>
            <a:r>
              <a:rPr lang="ru-RU" sz="1200" dirty="0" smtClean="0"/>
              <a:t>, правопорядок, </a:t>
            </a:r>
            <a:r>
              <a:rPr lang="ru-RU" sz="1200" dirty="0" err="1" smtClean="0"/>
              <a:t>правопорушення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боротьбу</a:t>
            </a:r>
            <a:r>
              <a:rPr lang="ru-RU" sz="1200" dirty="0" smtClean="0"/>
              <a:t> </a:t>
            </a:r>
            <a:r>
              <a:rPr lang="ru-RU" sz="1200" dirty="0" err="1" smtClean="0"/>
              <a:t>з</a:t>
            </a:r>
            <a:r>
              <a:rPr lang="ru-RU" sz="1200" dirty="0" smtClean="0"/>
              <a:t> ними та </a:t>
            </a:r>
            <a:r>
              <a:rPr lang="ru-RU" sz="1200" dirty="0" err="1" smtClean="0"/>
              <a:t>їх</a:t>
            </a:r>
            <a:r>
              <a:rPr lang="ru-RU" sz="1200" dirty="0" smtClean="0"/>
              <a:t> </a:t>
            </a:r>
            <a:r>
              <a:rPr lang="ru-RU" sz="1200" dirty="0" err="1" smtClean="0"/>
              <a:t>профілактику</a:t>
            </a:r>
            <a:r>
              <a:rPr lang="ru-RU" sz="1200" dirty="0" smtClean="0"/>
              <a:t> </a:t>
            </a:r>
            <a:r>
              <a:rPr lang="ru-RU" sz="1200" dirty="0" err="1" smtClean="0"/>
              <a:t>тощо</a:t>
            </a:r>
            <a:r>
              <a:rPr lang="ru-RU" sz="1200" dirty="0" smtClean="0"/>
              <a:t>. </a:t>
            </a:r>
            <a:endParaRPr lang="en-US" sz="1200" dirty="0" smtClean="0"/>
          </a:p>
          <a:p>
            <a:pPr algn="just"/>
            <a:r>
              <a:rPr lang="ru-RU" sz="1200" b="1" dirty="0" err="1" smtClean="0"/>
              <a:t>Інформація</a:t>
            </a:r>
            <a:r>
              <a:rPr lang="ru-RU" sz="1200" b="1" dirty="0" smtClean="0"/>
              <a:t> про </a:t>
            </a:r>
            <a:r>
              <a:rPr lang="ru-RU" sz="1200" b="1" dirty="0" err="1" smtClean="0"/>
              <a:t>фізичну</a:t>
            </a:r>
            <a:r>
              <a:rPr lang="ru-RU" sz="1200" b="1" dirty="0" smtClean="0"/>
              <a:t> особу </a:t>
            </a:r>
            <a:r>
              <a:rPr lang="ru-RU" sz="1200" dirty="0" smtClean="0"/>
              <a:t>– </a:t>
            </a:r>
            <a:r>
              <a:rPr lang="ru-RU" sz="1200" dirty="0" err="1" smtClean="0"/>
              <a:t>це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відомості</a:t>
            </a:r>
            <a:r>
              <a:rPr lang="ru-RU" sz="1200" dirty="0" smtClean="0"/>
              <a:t> </a:t>
            </a:r>
            <a:r>
              <a:rPr lang="ru-RU" sz="1200" dirty="0" err="1" smtClean="0"/>
              <a:t>чи</a:t>
            </a:r>
            <a:r>
              <a:rPr lang="ru-RU" sz="1200" dirty="0" smtClean="0"/>
              <a:t> </a:t>
            </a:r>
            <a:r>
              <a:rPr lang="ru-RU" sz="1200" dirty="0" err="1" smtClean="0"/>
              <a:t>сукупність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відомостей</a:t>
            </a:r>
            <a:r>
              <a:rPr lang="ru-RU" sz="1200" dirty="0" smtClean="0"/>
              <a:t> про </a:t>
            </a:r>
            <a:r>
              <a:rPr lang="ru-RU" sz="1200" dirty="0" err="1" smtClean="0"/>
              <a:t>фізичну</a:t>
            </a:r>
            <a:r>
              <a:rPr lang="ru-RU" sz="1200" dirty="0" smtClean="0"/>
              <a:t> особу, яка </a:t>
            </a:r>
            <a:r>
              <a:rPr lang="ru-RU" sz="1200" dirty="0" err="1" smtClean="0"/>
              <a:t>ідентифікована</a:t>
            </a:r>
            <a:r>
              <a:rPr lang="ru-RU" sz="1200" dirty="0" smtClean="0"/>
              <a:t> </a:t>
            </a:r>
            <a:r>
              <a:rPr lang="ru-RU" sz="1200" dirty="0" err="1" smtClean="0"/>
              <a:t>або</a:t>
            </a:r>
            <a:r>
              <a:rPr lang="ru-RU" sz="1200" dirty="0" smtClean="0"/>
              <a:t> </a:t>
            </a:r>
            <a:r>
              <a:rPr lang="ru-RU" sz="1200" dirty="0" err="1" smtClean="0"/>
              <a:t>може</a:t>
            </a:r>
            <a:r>
              <a:rPr lang="ru-RU" sz="1200" dirty="0" smtClean="0"/>
              <a:t> бути конкретно </a:t>
            </a:r>
            <a:r>
              <a:rPr lang="ru-RU" sz="1200" dirty="0" err="1" smtClean="0"/>
              <a:t>ідентифікована</a:t>
            </a:r>
            <a:r>
              <a:rPr lang="ru-RU" sz="1200" dirty="0" smtClean="0"/>
              <a:t>. </a:t>
            </a:r>
            <a:r>
              <a:rPr lang="ru-RU" sz="1200" dirty="0" err="1" smtClean="0"/>
              <a:t>Інформація</a:t>
            </a:r>
            <a:r>
              <a:rPr lang="ru-RU" sz="1200" dirty="0" smtClean="0"/>
              <a:t> </a:t>
            </a:r>
            <a:r>
              <a:rPr lang="ru-RU" sz="1200" dirty="0" err="1" smtClean="0"/>
              <a:t>довідково-енциклопедичного</a:t>
            </a:r>
            <a:r>
              <a:rPr lang="ru-RU" sz="1200" dirty="0" smtClean="0"/>
              <a:t> характеру — </a:t>
            </a:r>
            <a:r>
              <a:rPr lang="ru-RU" sz="1200" dirty="0" err="1" smtClean="0"/>
              <a:t>це</a:t>
            </a:r>
            <a:r>
              <a:rPr lang="ru-RU" sz="1200" dirty="0" smtClean="0"/>
              <a:t> </a:t>
            </a:r>
            <a:r>
              <a:rPr lang="ru-RU" sz="1200" dirty="0" err="1" smtClean="0"/>
              <a:t>систематизовані</a:t>
            </a:r>
            <a:r>
              <a:rPr lang="ru-RU" sz="1200" dirty="0" smtClean="0"/>
              <a:t>, </a:t>
            </a:r>
            <a:r>
              <a:rPr lang="ru-RU" sz="1200" dirty="0" err="1" smtClean="0"/>
              <a:t>документовані</a:t>
            </a:r>
            <a:r>
              <a:rPr lang="ru-RU" sz="1200" dirty="0" smtClean="0"/>
              <a:t> </a:t>
            </a:r>
            <a:r>
              <a:rPr lang="ru-RU" sz="1200" dirty="0" err="1" smtClean="0"/>
              <a:t>або</a:t>
            </a:r>
            <a:r>
              <a:rPr lang="ru-RU" sz="1200" dirty="0" smtClean="0"/>
              <a:t> </a:t>
            </a:r>
            <a:r>
              <a:rPr lang="ru-RU" sz="1200" dirty="0" err="1" smtClean="0"/>
              <a:t>публічно</a:t>
            </a:r>
            <a:r>
              <a:rPr lang="ru-RU" sz="1200" dirty="0" smtClean="0"/>
              <a:t> </a:t>
            </a:r>
            <a:r>
              <a:rPr lang="ru-RU" sz="1200" dirty="0" err="1" smtClean="0"/>
              <a:t>оголошені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відомості</a:t>
            </a:r>
            <a:r>
              <a:rPr lang="ru-RU" sz="1200" dirty="0" smtClean="0"/>
              <a:t> про </a:t>
            </a:r>
            <a:r>
              <a:rPr lang="ru-RU" sz="1200" dirty="0" err="1" smtClean="0"/>
              <a:t>суспільне</a:t>
            </a:r>
            <a:r>
              <a:rPr lang="ru-RU" sz="1200" dirty="0" smtClean="0"/>
              <a:t>, </a:t>
            </a:r>
            <a:r>
              <a:rPr lang="ru-RU" sz="1200" dirty="0" err="1" smtClean="0"/>
              <a:t>державне</a:t>
            </a:r>
            <a:r>
              <a:rPr lang="ru-RU" sz="1200" dirty="0" smtClean="0"/>
              <a:t> </a:t>
            </a:r>
            <a:r>
              <a:rPr lang="ru-RU" sz="1200" dirty="0" err="1" smtClean="0"/>
              <a:t>життя</a:t>
            </a:r>
            <a:r>
              <a:rPr lang="ru-RU" sz="1200" dirty="0" smtClean="0"/>
              <a:t> та </a:t>
            </a:r>
            <a:r>
              <a:rPr lang="ru-RU" sz="1200" dirty="0" err="1" smtClean="0"/>
              <a:t>навколишнє</a:t>
            </a:r>
            <a:r>
              <a:rPr lang="ru-RU" sz="1200" dirty="0" smtClean="0"/>
              <a:t> </a:t>
            </a:r>
            <a:r>
              <a:rPr lang="ru-RU" sz="1200" dirty="0" err="1" smtClean="0"/>
              <a:t>середовище</a:t>
            </a:r>
            <a:r>
              <a:rPr lang="ru-RU" sz="1200" dirty="0" smtClean="0"/>
              <a:t>.</a:t>
            </a:r>
            <a:endParaRPr lang="en-US" sz="1200" dirty="0" smtClean="0"/>
          </a:p>
          <a:p>
            <a:pPr algn="just"/>
            <a:r>
              <a:rPr lang="ru-RU" sz="1200" dirty="0" smtClean="0"/>
              <a:t> </a:t>
            </a:r>
            <a:r>
              <a:rPr lang="ru-RU" sz="1200" b="1" dirty="0" err="1" smtClean="0"/>
              <a:t>Соціологічна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інформація</a:t>
            </a:r>
            <a:r>
              <a:rPr lang="ru-RU" sz="1200" b="1" dirty="0" smtClean="0"/>
              <a:t> </a:t>
            </a:r>
            <a:r>
              <a:rPr lang="ru-RU" sz="1200" dirty="0" smtClean="0"/>
              <a:t>— </a:t>
            </a:r>
            <a:r>
              <a:rPr lang="ru-RU" sz="1200" dirty="0" err="1" smtClean="0"/>
              <a:t>це</a:t>
            </a:r>
            <a:r>
              <a:rPr lang="ru-RU" sz="1200" dirty="0" smtClean="0"/>
              <a:t> </a:t>
            </a:r>
            <a:r>
              <a:rPr lang="ru-RU" sz="1200" dirty="0" err="1" smtClean="0"/>
              <a:t>документовані</a:t>
            </a:r>
            <a:r>
              <a:rPr lang="ru-RU" sz="1200" dirty="0" smtClean="0"/>
              <a:t> </a:t>
            </a:r>
            <a:r>
              <a:rPr lang="ru-RU" sz="1200" dirty="0" err="1" smtClean="0"/>
              <a:t>або</a:t>
            </a:r>
            <a:r>
              <a:rPr lang="ru-RU" sz="1200" dirty="0" smtClean="0"/>
              <a:t> </a:t>
            </a:r>
            <a:r>
              <a:rPr lang="ru-RU" sz="1200" dirty="0" err="1" smtClean="0"/>
              <a:t>публічно</a:t>
            </a:r>
            <a:r>
              <a:rPr lang="ru-RU" sz="1200" dirty="0" smtClean="0"/>
              <a:t> </a:t>
            </a:r>
            <a:r>
              <a:rPr lang="ru-RU" sz="1200" dirty="0" err="1" smtClean="0"/>
              <a:t>оголошені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відомості</a:t>
            </a:r>
            <a:r>
              <a:rPr lang="ru-RU" sz="1200" dirty="0" smtClean="0"/>
              <a:t> про </a:t>
            </a:r>
            <a:r>
              <a:rPr lang="ru-RU" sz="1200" dirty="0" err="1" smtClean="0"/>
              <a:t>ставлення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окремих</a:t>
            </a:r>
            <a:r>
              <a:rPr lang="ru-RU" sz="1200" dirty="0" smtClean="0"/>
              <a:t> </a:t>
            </a:r>
            <a:r>
              <a:rPr lang="ru-RU" sz="1200" dirty="0" err="1" smtClean="0"/>
              <a:t>громадян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соціальних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груп</a:t>
            </a:r>
            <a:r>
              <a:rPr lang="ru-RU" sz="1200" dirty="0" smtClean="0"/>
              <a:t> до </a:t>
            </a:r>
            <a:r>
              <a:rPr lang="ru-RU" sz="1200" dirty="0" err="1" smtClean="0"/>
              <a:t>суспільних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подій</a:t>
            </a:r>
            <a:r>
              <a:rPr lang="ru-RU" sz="1200" dirty="0" smtClean="0"/>
              <a:t> та </a:t>
            </a:r>
            <a:r>
              <a:rPr lang="ru-RU" sz="1200" dirty="0" err="1" smtClean="0"/>
              <a:t>явищ</a:t>
            </a:r>
            <a:r>
              <a:rPr lang="ru-RU" sz="1200" dirty="0" smtClean="0"/>
              <a:t>, </a:t>
            </a:r>
            <a:r>
              <a:rPr lang="ru-RU" sz="1200" dirty="0" err="1" smtClean="0"/>
              <a:t>процесів</a:t>
            </a:r>
            <a:r>
              <a:rPr lang="ru-RU" sz="1200" dirty="0" smtClean="0"/>
              <a:t>, </a:t>
            </a:r>
            <a:r>
              <a:rPr lang="ru-RU" sz="1200" dirty="0" err="1" smtClean="0"/>
              <a:t>фактів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err="1" smtClean="0"/>
              <a:t>Завдання</a:t>
            </a:r>
            <a:r>
              <a:rPr lang="ru-RU" b="1" dirty="0" smtClean="0"/>
              <a:t> до практичного </a:t>
            </a:r>
            <a:r>
              <a:rPr lang="ru-RU" b="1" dirty="0" err="1" smtClean="0"/>
              <a:t>заняття</a:t>
            </a:r>
            <a:r>
              <a:rPr lang="ru-RU" b="1" dirty="0" smtClean="0"/>
              <a:t> </a:t>
            </a:r>
            <a:br>
              <a:rPr lang="ru-RU" b="1" dirty="0" smtClean="0"/>
            </a:br>
            <a:r>
              <a:rPr lang="ru-RU" b="1" dirty="0" err="1" smtClean="0"/>
              <a:t>Єдиний</a:t>
            </a:r>
            <a:r>
              <a:rPr lang="ru-RU" b="1" dirty="0" smtClean="0"/>
              <a:t> </a:t>
            </a:r>
            <a:r>
              <a:rPr lang="ru-RU" b="1" dirty="0" err="1" smtClean="0"/>
              <a:t>інформаційний</a:t>
            </a:r>
            <a:r>
              <a:rPr lang="ru-RU" b="1" dirty="0" smtClean="0"/>
              <a:t> </a:t>
            </a:r>
            <a:r>
              <a:rPr lang="ru-RU" b="1" dirty="0" err="1" smtClean="0"/>
              <a:t>простір</a:t>
            </a:r>
            <a:r>
              <a:rPr lang="ru-RU" b="1" dirty="0" smtClean="0"/>
              <a:t> та </a:t>
            </a:r>
            <a:r>
              <a:rPr lang="ru-RU" b="1" dirty="0" err="1" smtClean="0"/>
              <a:t>особливості</a:t>
            </a:r>
            <a:r>
              <a:rPr lang="ru-RU" b="1" dirty="0" smtClean="0"/>
              <a:t>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формування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2714620"/>
            <a:ext cx="821537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 err="1" smtClean="0"/>
              <a:t>Єдиний</a:t>
            </a:r>
            <a:r>
              <a:rPr lang="ru-RU" dirty="0" smtClean="0"/>
              <a:t> </a:t>
            </a:r>
            <a:r>
              <a:rPr lang="ru-RU" dirty="0" err="1" smtClean="0"/>
              <a:t>інформаційний</a:t>
            </a:r>
            <a:r>
              <a:rPr lang="ru-RU" dirty="0" smtClean="0"/>
              <a:t> </a:t>
            </a:r>
            <a:r>
              <a:rPr lang="ru-RU" dirty="0" err="1" smtClean="0"/>
              <a:t>простір</a:t>
            </a:r>
            <a:r>
              <a:rPr lang="ru-RU" dirty="0" smtClean="0"/>
              <a:t>: </a:t>
            </a:r>
            <a:r>
              <a:rPr lang="ru-RU" dirty="0" err="1" smtClean="0"/>
              <a:t>визначення</a:t>
            </a:r>
            <a:r>
              <a:rPr lang="ru-RU" dirty="0" smtClean="0"/>
              <a:t> та </a:t>
            </a:r>
            <a:r>
              <a:rPr lang="ru-RU" dirty="0" err="1" smtClean="0"/>
              <a:t>цілі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</a:p>
          <a:p>
            <a:pPr marL="342900" indent="-342900">
              <a:buAutoNum type="arabicPeriod"/>
            </a:pPr>
            <a:r>
              <a:rPr lang="ru-RU" dirty="0" err="1" smtClean="0"/>
              <a:t>Інформаційні</a:t>
            </a:r>
            <a:r>
              <a:rPr lang="ru-RU" dirty="0" smtClean="0"/>
              <a:t> </a:t>
            </a:r>
            <a:r>
              <a:rPr lang="ru-RU" dirty="0" err="1" smtClean="0"/>
              <a:t>ресурси</a:t>
            </a:r>
            <a:r>
              <a:rPr lang="ru-RU" dirty="0" smtClean="0"/>
              <a:t> як </a:t>
            </a:r>
            <a:r>
              <a:rPr lang="ru-RU" dirty="0" err="1" smtClean="0"/>
              <a:t>елемент</a:t>
            </a:r>
            <a:r>
              <a:rPr lang="ru-RU" dirty="0" smtClean="0"/>
              <a:t> </a:t>
            </a:r>
            <a:r>
              <a:rPr lang="ru-RU" dirty="0" err="1" smtClean="0"/>
              <a:t>єдиного</a:t>
            </a:r>
            <a:r>
              <a:rPr lang="ru-RU" dirty="0" smtClean="0"/>
              <a:t> </a:t>
            </a:r>
            <a:r>
              <a:rPr lang="ru-RU" dirty="0" err="1" smtClean="0"/>
              <a:t>інформаційного</a:t>
            </a:r>
            <a:r>
              <a:rPr lang="ru-RU" dirty="0" smtClean="0"/>
              <a:t> простору. </a:t>
            </a:r>
          </a:p>
          <a:p>
            <a:pPr marL="342900" indent="-342900">
              <a:buAutoNum type="arabicPeriod"/>
            </a:pPr>
            <a:r>
              <a:rPr lang="ru-RU" dirty="0" err="1" smtClean="0"/>
              <a:t>Інформаційна</a:t>
            </a:r>
            <a:r>
              <a:rPr lang="ru-RU" dirty="0" smtClean="0"/>
              <a:t> </a:t>
            </a:r>
            <a:r>
              <a:rPr lang="ru-RU" dirty="0" err="1" smtClean="0"/>
              <a:t>інфраструктура</a:t>
            </a:r>
            <a:r>
              <a:rPr lang="ru-RU" dirty="0" smtClean="0"/>
              <a:t> як </a:t>
            </a:r>
            <a:r>
              <a:rPr lang="ru-RU" dirty="0" err="1" smtClean="0"/>
              <a:t>елемент</a:t>
            </a:r>
            <a:r>
              <a:rPr lang="ru-RU" dirty="0" smtClean="0"/>
              <a:t> </a:t>
            </a:r>
            <a:r>
              <a:rPr lang="ru-RU" dirty="0" err="1" smtClean="0"/>
              <a:t>єдиного</a:t>
            </a:r>
            <a:r>
              <a:rPr lang="ru-RU" dirty="0" smtClean="0"/>
              <a:t> </a:t>
            </a:r>
            <a:r>
              <a:rPr lang="ru-RU" dirty="0" err="1" smtClean="0"/>
              <a:t>інформаційного</a:t>
            </a:r>
            <a:r>
              <a:rPr lang="ru-RU" dirty="0" smtClean="0"/>
              <a:t> простору.</a:t>
            </a:r>
          </a:p>
          <a:p>
            <a:pPr marL="342900" indent="-342900">
              <a:buAutoNum type="arabicPeriod"/>
            </a:pP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єдиного</a:t>
            </a:r>
            <a:r>
              <a:rPr lang="ru-RU" dirty="0" smtClean="0"/>
              <a:t> </a:t>
            </a:r>
            <a:r>
              <a:rPr lang="ru-RU" dirty="0" err="1" smtClean="0"/>
              <a:t>інформаційного</a:t>
            </a:r>
            <a:r>
              <a:rPr lang="ru-RU" dirty="0" smtClean="0"/>
              <a:t> простору на </a:t>
            </a:r>
            <a:r>
              <a:rPr lang="ru-RU" dirty="0" err="1" smtClean="0"/>
              <a:t>загальнодержавному</a:t>
            </a:r>
            <a:r>
              <a:rPr lang="ru-RU" dirty="0" smtClean="0"/>
              <a:t> та </a:t>
            </a:r>
            <a:r>
              <a:rPr lang="ru-RU" dirty="0" err="1" smtClean="0"/>
              <a:t>регіональному</a:t>
            </a:r>
            <a:r>
              <a:rPr lang="ru-RU" dirty="0" smtClean="0"/>
              <a:t> </a:t>
            </a:r>
            <a:r>
              <a:rPr lang="ru-RU" dirty="0" err="1" smtClean="0"/>
              <a:t>рівнях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Мета </a:t>
            </a:r>
            <a:r>
              <a:rPr lang="ru-RU" b="1" dirty="0" err="1" smtClean="0"/>
              <a:t>дисципліни</a:t>
            </a:r>
            <a:r>
              <a:rPr lang="ru-RU" b="1" dirty="0" smtClean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Інформаційно-аналітична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»: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err="1" smtClean="0"/>
              <a:t>дати</a:t>
            </a:r>
            <a:r>
              <a:rPr lang="ru-RU" dirty="0" smtClean="0"/>
              <a:t> систему </a:t>
            </a:r>
            <a:r>
              <a:rPr lang="ru-RU" dirty="0" err="1" smtClean="0"/>
              <a:t>фахових</a:t>
            </a:r>
            <a:r>
              <a:rPr lang="ru-RU" dirty="0" smtClean="0"/>
              <a:t> </a:t>
            </a:r>
            <a:r>
              <a:rPr lang="ru-RU" dirty="0" err="1" smtClean="0"/>
              <a:t>теоретико</a:t>
            </a:r>
            <a:r>
              <a:rPr lang="ru-RU" dirty="0"/>
              <a:t> </a:t>
            </a:r>
            <a:r>
              <a:rPr lang="ru-RU" dirty="0" smtClean="0"/>
              <a:t>-</a:t>
            </a:r>
            <a:r>
              <a:rPr lang="ru-RU" dirty="0" err="1" smtClean="0"/>
              <a:t>методичних</a:t>
            </a:r>
            <a:r>
              <a:rPr lang="ru-RU" dirty="0" smtClean="0"/>
              <a:t> та </a:t>
            </a:r>
            <a:r>
              <a:rPr lang="ru-RU" dirty="0" err="1" smtClean="0"/>
              <a:t>практичних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інформаційно</a:t>
            </a:r>
            <a:r>
              <a:rPr lang="ru-RU" dirty="0"/>
              <a:t> </a:t>
            </a:r>
            <a:r>
              <a:rPr lang="ru-RU" dirty="0" smtClean="0"/>
              <a:t>-</a:t>
            </a:r>
            <a:r>
              <a:rPr lang="ru-RU" dirty="0" err="1" smtClean="0"/>
              <a:t>аналітичної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в </a:t>
            </a:r>
            <a:r>
              <a:rPr lang="ru-RU" dirty="0" err="1" smtClean="0"/>
              <a:t>суспільстві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b="1" dirty="0" err="1" smtClean="0"/>
              <a:t>Завдання</a:t>
            </a:r>
            <a:r>
              <a:rPr lang="ru-RU" b="1" dirty="0" smtClean="0"/>
              <a:t> </a:t>
            </a:r>
            <a:r>
              <a:rPr lang="ru-RU" b="1" dirty="0" err="1" smtClean="0"/>
              <a:t>вивчення</a:t>
            </a:r>
            <a:r>
              <a:rPr lang="ru-RU" b="1" dirty="0" smtClean="0"/>
              <a:t> </a:t>
            </a:r>
            <a:r>
              <a:rPr lang="ru-RU" b="1" dirty="0" err="1" smtClean="0"/>
              <a:t>навчальної</a:t>
            </a:r>
            <a:r>
              <a:rPr lang="ru-RU" b="1" dirty="0" smtClean="0"/>
              <a:t> </a:t>
            </a:r>
            <a:r>
              <a:rPr lang="ru-RU" b="1" dirty="0" err="1" smtClean="0"/>
              <a:t>дисципліни</a:t>
            </a:r>
            <a:r>
              <a:rPr lang="ru-RU" b="1" dirty="0" smtClean="0"/>
              <a:t>:</a:t>
            </a:r>
          </a:p>
          <a:p>
            <a:pPr>
              <a:buNone/>
            </a:pPr>
            <a:r>
              <a:rPr lang="ru-RU" dirty="0" smtClean="0"/>
              <a:t> –</a:t>
            </a:r>
            <a:r>
              <a:rPr lang="ru-RU" dirty="0" err="1" smtClean="0"/>
              <a:t>ознайомлення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поняттям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</a:t>
            </a:r>
            <a:r>
              <a:rPr lang="ru-RU" dirty="0" err="1" smtClean="0"/>
              <a:t>інформаційно-аналітичної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 –</a:t>
            </a:r>
            <a:r>
              <a:rPr lang="ru-RU" dirty="0" err="1" smtClean="0"/>
              <a:t>з’ясування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ролі</a:t>
            </a:r>
            <a:r>
              <a:rPr lang="ru-RU" dirty="0" smtClean="0"/>
              <a:t> </a:t>
            </a:r>
            <a:r>
              <a:rPr lang="ru-RU" dirty="0" err="1" smtClean="0"/>
              <a:t>інформаційно-аналітичної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в </a:t>
            </a:r>
            <a:r>
              <a:rPr lang="ru-RU" dirty="0" err="1" smtClean="0"/>
              <a:t>науковій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практичній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 –</a:t>
            </a:r>
            <a:r>
              <a:rPr lang="ru-RU" dirty="0" err="1" smtClean="0"/>
              <a:t>опанування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та </a:t>
            </a:r>
            <a:r>
              <a:rPr lang="ru-RU" dirty="0" err="1" smtClean="0"/>
              <a:t>методології</a:t>
            </a:r>
            <a:r>
              <a:rPr lang="ru-RU" dirty="0" smtClean="0"/>
              <a:t> </a:t>
            </a:r>
            <a:r>
              <a:rPr lang="ru-RU" dirty="0" err="1" smtClean="0"/>
              <a:t>інформаційно-аналітичних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 –</a:t>
            </a:r>
            <a:r>
              <a:rPr lang="ru-RU" dirty="0" err="1" smtClean="0"/>
              <a:t>ознайомлення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базовими</a:t>
            </a:r>
            <a:r>
              <a:rPr lang="ru-RU" dirty="0" smtClean="0"/>
              <a:t> </a:t>
            </a:r>
            <a:r>
              <a:rPr lang="ru-RU" dirty="0" err="1" smtClean="0"/>
              <a:t>інформаційно-аналітичними</a:t>
            </a:r>
            <a:r>
              <a:rPr lang="ru-RU" dirty="0" smtClean="0"/>
              <a:t> </a:t>
            </a:r>
            <a:r>
              <a:rPr lang="ru-RU" dirty="0" err="1" smtClean="0"/>
              <a:t>технологіями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989034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>1.Мета, </a:t>
            </a:r>
            <a:r>
              <a:rPr lang="ru-RU" sz="2700" b="1" dirty="0" err="1" smtClean="0"/>
              <a:t>завдання</a:t>
            </a:r>
            <a:r>
              <a:rPr lang="ru-RU" sz="2700" b="1" dirty="0" smtClean="0"/>
              <a:t>, предмет </a:t>
            </a:r>
            <a:r>
              <a:rPr lang="ru-RU" sz="2700" b="1" dirty="0" err="1" smtClean="0"/>
              <a:t>навчальної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дисципліни</a:t>
            </a:r>
            <a:r>
              <a:rPr lang="ru-RU" sz="2700" b="1" dirty="0" smtClean="0"/>
              <a:t> "</a:t>
            </a:r>
            <a:r>
              <a:rPr lang="ru-RU" sz="2700" b="1" dirty="0" err="1" smtClean="0"/>
              <a:t>Інформаційно-аналітична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діяльність</a:t>
            </a:r>
            <a:r>
              <a:rPr lang="ru-RU" sz="2700" b="1" dirty="0" smtClean="0"/>
              <a:t>" та </a:t>
            </a:r>
            <a:r>
              <a:rPr lang="ru-RU" sz="2700" b="1" dirty="0" err="1" smtClean="0"/>
              <a:t>її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специфіка</a:t>
            </a:r>
            <a:r>
              <a:rPr lang="ru-RU" sz="2700" b="1" dirty="0" smtClean="0"/>
              <a:t>.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1214422"/>
            <a:ext cx="4040188" cy="960453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Інформаційно-аналітична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(ІАД)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457200" y="2214554"/>
            <a:ext cx="4040188" cy="3911609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специфічний</a:t>
            </a:r>
            <a:r>
              <a:rPr lang="ru-RU" dirty="0" smtClean="0"/>
              <a:t> </a:t>
            </a:r>
            <a:r>
              <a:rPr lang="ru-RU" dirty="0" err="1" smtClean="0"/>
              <a:t>різновид</a:t>
            </a:r>
            <a:r>
              <a:rPr lang="ru-RU" dirty="0" smtClean="0"/>
              <a:t> </a:t>
            </a:r>
            <a:r>
              <a:rPr lang="ru-RU" dirty="0" err="1" smtClean="0"/>
              <a:t>інтелектуальної</a:t>
            </a:r>
            <a:r>
              <a:rPr lang="ru-RU" dirty="0" smtClean="0"/>
              <a:t>, </a:t>
            </a:r>
            <a:r>
              <a:rPr lang="ru-RU" dirty="0" err="1" smtClean="0"/>
              <a:t>розумової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в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певного</a:t>
            </a:r>
            <a:r>
              <a:rPr lang="ru-RU" dirty="0" smtClean="0"/>
              <a:t> алгоритму </a:t>
            </a:r>
            <a:r>
              <a:rPr lang="ru-RU" dirty="0" err="1" smtClean="0"/>
              <a:t>послідовних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пошуку</a:t>
            </a:r>
            <a:r>
              <a:rPr lang="ru-RU" dirty="0" smtClean="0"/>
              <a:t>, </a:t>
            </a:r>
            <a:r>
              <a:rPr lang="ru-RU" dirty="0" err="1" smtClean="0"/>
              <a:t>накопичення</a:t>
            </a:r>
            <a:r>
              <a:rPr lang="ru-RU" dirty="0" smtClean="0"/>
              <a:t>, </a:t>
            </a:r>
            <a:r>
              <a:rPr lang="ru-RU" dirty="0" err="1" smtClean="0"/>
              <a:t>зберігання</a:t>
            </a:r>
            <a:r>
              <a:rPr lang="ru-RU" dirty="0" smtClean="0"/>
              <a:t>, </a:t>
            </a:r>
            <a:r>
              <a:rPr lang="ru-RU" dirty="0" err="1" smtClean="0"/>
              <a:t>обробки</a:t>
            </a:r>
            <a:r>
              <a:rPr lang="ru-RU" dirty="0" smtClean="0"/>
              <a:t>,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первинної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утворюється</a:t>
            </a:r>
            <a:r>
              <a:rPr lang="ru-RU" dirty="0" smtClean="0"/>
              <a:t> нова, </a:t>
            </a:r>
            <a:r>
              <a:rPr lang="ru-RU" dirty="0" err="1" smtClean="0"/>
              <a:t>вторинна</a:t>
            </a:r>
            <a:r>
              <a:rPr lang="ru-RU" dirty="0" smtClean="0"/>
              <a:t> </a:t>
            </a:r>
            <a:r>
              <a:rPr lang="ru-RU" dirty="0" err="1" smtClean="0"/>
              <a:t>аналітична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 у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аналітичної</a:t>
            </a:r>
            <a:r>
              <a:rPr lang="ru-RU" dirty="0" smtClean="0"/>
              <a:t> </a:t>
            </a:r>
            <a:r>
              <a:rPr lang="ru-RU" dirty="0" err="1" smtClean="0"/>
              <a:t>довідки</a:t>
            </a:r>
            <a:r>
              <a:rPr lang="ru-RU" dirty="0" smtClean="0"/>
              <a:t>, </a:t>
            </a:r>
            <a:r>
              <a:rPr lang="ru-RU" dirty="0" err="1" smtClean="0"/>
              <a:t>звіту</a:t>
            </a:r>
            <a:r>
              <a:rPr lang="ru-RU" dirty="0" smtClean="0"/>
              <a:t>, </a:t>
            </a:r>
            <a:r>
              <a:rPr lang="ru-RU" dirty="0" err="1" smtClean="0"/>
              <a:t>огляду</a:t>
            </a:r>
            <a:r>
              <a:rPr lang="ru-RU" dirty="0" smtClean="0"/>
              <a:t>, прогнозу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8" name="Содержимое 7" descr="images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5143504" y="2071678"/>
            <a:ext cx="3000396" cy="205629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В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специфіка</a:t>
            </a:r>
            <a:r>
              <a:rPr lang="ru-RU" dirty="0" smtClean="0"/>
              <a:t> </a:t>
            </a:r>
            <a:r>
              <a:rPr lang="ru-RU" dirty="0" err="1" smtClean="0"/>
              <a:t>інформаційно-аналітичної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забезпеченні</a:t>
            </a:r>
            <a:r>
              <a:rPr lang="ru-RU" dirty="0" smtClean="0"/>
              <a:t> особи, яка </a:t>
            </a:r>
            <a:r>
              <a:rPr lang="ru-RU" dirty="0" err="1" smtClean="0"/>
              <a:t>приймає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(</a:t>
            </a:r>
            <a:r>
              <a:rPr lang="ru-RU" dirty="0" err="1" smtClean="0"/>
              <a:t>управлінця</a:t>
            </a:r>
            <a:r>
              <a:rPr lang="ru-RU" dirty="0" smtClean="0"/>
              <a:t>), </a:t>
            </a:r>
            <a:r>
              <a:rPr lang="ru-RU" dirty="0" err="1" smtClean="0"/>
              <a:t>необхідною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достатньою</a:t>
            </a:r>
            <a:r>
              <a:rPr lang="ru-RU" dirty="0" smtClean="0"/>
              <a:t> </a:t>
            </a:r>
            <a:r>
              <a:rPr lang="ru-RU" dirty="0" err="1" smtClean="0"/>
              <a:t>кількістю</a:t>
            </a:r>
            <a:r>
              <a:rPr lang="ru-RU" dirty="0" smtClean="0"/>
              <a:t> </a:t>
            </a:r>
            <a:r>
              <a:rPr lang="ru-RU" dirty="0" err="1" smtClean="0"/>
              <a:t>аналітичної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для </a:t>
            </a:r>
            <a:r>
              <a:rPr lang="ru-RU" dirty="0" err="1" smtClean="0"/>
              <a:t>прийняття</a:t>
            </a:r>
            <a:r>
              <a:rPr lang="ru-RU" dirty="0" smtClean="0"/>
              <a:t> </a:t>
            </a:r>
            <a:r>
              <a:rPr lang="ru-RU" dirty="0" err="1" smtClean="0"/>
              <a:t>єдино</a:t>
            </a:r>
            <a:r>
              <a:rPr lang="ru-RU" dirty="0" smtClean="0"/>
              <a:t> правильного, </a:t>
            </a:r>
            <a:r>
              <a:rPr lang="ru-RU" dirty="0" err="1" smtClean="0"/>
              <a:t>ефективного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непередбаченості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кризових</a:t>
            </a:r>
            <a:r>
              <a:rPr lang="ru-RU" dirty="0" smtClean="0"/>
              <a:t> </a:t>
            </a:r>
            <a:r>
              <a:rPr lang="ru-RU" dirty="0" err="1" smtClean="0"/>
              <a:t>явищ</a:t>
            </a:r>
            <a:r>
              <a:rPr lang="ru-RU" dirty="0" smtClean="0"/>
              <a:t> </a:t>
            </a:r>
            <a:r>
              <a:rPr lang="ru-RU" dirty="0" err="1" smtClean="0"/>
              <a:t>управлінського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Таким чином, </a:t>
            </a:r>
            <a:r>
              <a:rPr lang="ru-RU" dirty="0" err="1" smtClean="0"/>
              <a:t>інформаційно-аналітична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певною</a:t>
            </a:r>
            <a:r>
              <a:rPr lang="ru-RU" dirty="0" smtClean="0"/>
              <a:t> </a:t>
            </a:r>
            <a:r>
              <a:rPr lang="ru-RU" dirty="0" err="1" smtClean="0"/>
              <a:t>мірою</a:t>
            </a:r>
            <a:r>
              <a:rPr lang="ru-RU" dirty="0" smtClean="0"/>
              <a:t> </a:t>
            </a:r>
            <a:r>
              <a:rPr lang="ru-RU" dirty="0" err="1" smtClean="0"/>
              <a:t>убезпечує</a:t>
            </a:r>
            <a:r>
              <a:rPr lang="ru-RU" dirty="0" smtClean="0"/>
              <a:t>, </a:t>
            </a:r>
            <a:r>
              <a:rPr lang="ru-RU" dirty="0" err="1" smtClean="0"/>
              <a:t>захищає</a:t>
            </a:r>
            <a:r>
              <a:rPr lang="ru-RU" dirty="0" smtClean="0"/>
              <a:t> </a:t>
            </a:r>
            <a:r>
              <a:rPr lang="ru-RU" dirty="0" err="1" smtClean="0"/>
              <a:t>керівників</a:t>
            </a:r>
            <a:r>
              <a:rPr lang="ru-RU" dirty="0" smtClean="0"/>
              <a:t>, </a:t>
            </a:r>
            <a:r>
              <a:rPr lang="ru-RU" dirty="0" err="1" smtClean="0"/>
              <a:t>управлінців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ризиків</a:t>
            </a:r>
            <a:r>
              <a:rPr lang="ru-RU" dirty="0" smtClean="0"/>
              <a:t>, </a:t>
            </a:r>
            <a:r>
              <a:rPr lang="ru-RU" dirty="0" err="1" smtClean="0"/>
              <a:t>небезпек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викликів</a:t>
            </a:r>
            <a:r>
              <a:rPr lang="ru-RU" dirty="0" smtClean="0"/>
              <a:t> </a:t>
            </a:r>
            <a:r>
              <a:rPr lang="ru-RU" dirty="0" err="1" smtClean="0"/>
              <a:t>сьогодення</a:t>
            </a:r>
            <a:r>
              <a:rPr lang="ru-RU" dirty="0" smtClean="0"/>
              <a:t>, </a:t>
            </a:r>
            <a:r>
              <a:rPr lang="ru-RU" dirty="0" err="1" smtClean="0"/>
              <a:t>рекомендуючи</a:t>
            </a:r>
            <a:r>
              <a:rPr lang="ru-RU" dirty="0" smtClean="0"/>
              <a:t> те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інше</a:t>
            </a:r>
            <a:r>
              <a:rPr lang="ru-RU" dirty="0" smtClean="0"/>
              <a:t> </a:t>
            </a:r>
            <a:r>
              <a:rPr lang="ru-RU" dirty="0" err="1" smtClean="0"/>
              <a:t>ефективне</a:t>
            </a:r>
            <a:r>
              <a:rPr lang="ru-RU" dirty="0" smtClean="0"/>
              <a:t> </a:t>
            </a:r>
            <a:r>
              <a:rPr lang="ru-RU" dirty="0" err="1" smtClean="0"/>
              <a:t>управлінське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, </a:t>
            </a:r>
            <a:r>
              <a:rPr lang="ru-RU" dirty="0" err="1" smtClean="0"/>
              <a:t>прогнозуючи</a:t>
            </a:r>
            <a:r>
              <a:rPr lang="ru-RU" dirty="0" smtClean="0"/>
              <a:t> наперед </a:t>
            </a:r>
            <a:r>
              <a:rPr lang="ru-RU" dirty="0" err="1" smtClean="0"/>
              <a:t>наслідки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прийняття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неприйняття</a:t>
            </a:r>
            <a:r>
              <a:rPr lang="ru-RU" dirty="0" smtClean="0"/>
              <a:t>,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бездіяльності</a:t>
            </a:r>
            <a:r>
              <a:rPr lang="ru-RU" dirty="0" smtClean="0"/>
              <a:t>.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вказуються</a:t>
            </a:r>
            <a:r>
              <a:rPr lang="ru-RU" dirty="0" smtClean="0"/>
              <a:t> як </a:t>
            </a:r>
            <a:r>
              <a:rPr lang="ru-RU" dirty="0" err="1" smtClean="0"/>
              <a:t>позитивні</a:t>
            </a:r>
            <a:r>
              <a:rPr lang="ru-RU" dirty="0" smtClean="0"/>
              <a:t>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негативні</a:t>
            </a:r>
            <a:r>
              <a:rPr lang="ru-RU" dirty="0" smtClean="0"/>
              <a:t> </a:t>
            </a:r>
            <a:r>
              <a:rPr lang="ru-RU" dirty="0" err="1" smtClean="0"/>
              <a:t>наслідки</a:t>
            </a:r>
            <a:r>
              <a:rPr lang="ru-RU" dirty="0" smtClean="0"/>
              <a:t> </a:t>
            </a:r>
            <a:r>
              <a:rPr lang="ru-RU" dirty="0" err="1" smtClean="0"/>
              <a:t>прийняття</a:t>
            </a:r>
            <a:r>
              <a:rPr lang="ru-RU" dirty="0" smtClean="0"/>
              <a:t>/</a:t>
            </a:r>
            <a:r>
              <a:rPr lang="ru-RU" dirty="0" err="1" smtClean="0"/>
              <a:t>неприйняття</a:t>
            </a:r>
            <a:r>
              <a:rPr lang="ru-RU" dirty="0" smtClean="0"/>
              <a:t> таких </a:t>
            </a:r>
            <a:r>
              <a:rPr lang="ru-RU" dirty="0" err="1" smtClean="0"/>
              <a:t>рішень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1500174"/>
            <a:ext cx="84296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2. </a:t>
            </a:r>
            <a:r>
              <a:rPr lang="ru-RU" sz="2800" b="1" dirty="0" err="1" smtClean="0"/>
              <a:t>Місце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навчальної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дисципліни</a:t>
            </a:r>
            <a:r>
              <a:rPr lang="ru-RU" sz="2800" b="1" dirty="0" smtClean="0"/>
              <a:t> в </a:t>
            </a:r>
            <a:r>
              <a:rPr lang="ru-RU" sz="2800" b="1" dirty="0" err="1" smtClean="0"/>
              <a:t>системі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дисциплін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документно-комунікаційного</a:t>
            </a:r>
            <a:r>
              <a:rPr lang="ru-RU" sz="2800" b="1" dirty="0" smtClean="0"/>
              <a:t> циклу.</a:t>
            </a: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1500174"/>
            <a:ext cx="814393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 </a:t>
            </a:r>
            <a:r>
              <a:rPr lang="ru-RU" sz="2000" dirty="0" err="1" smtClean="0"/>
              <a:t>Місце</a:t>
            </a:r>
            <a:r>
              <a:rPr lang="ru-RU" sz="2000" dirty="0" smtClean="0"/>
              <a:t> </a:t>
            </a:r>
            <a:r>
              <a:rPr lang="ru-RU" sz="2000" dirty="0" err="1" smtClean="0"/>
              <a:t>навчальної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дисципліни</a:t>
            </a:r>
            <a:r>
              <a:rPr lang="ru-RU" sz="2000" dirty="0" smtClean="0"/>
              <a:t> в </a:t>
            </a:r>
            <a:r>
              <a:rPr lang="ru-RU" sz="2000" dirty="0" err="1" smtClean="0"/>
              <a:t>системі</a:t>
            </a:r>
            <a:r>
              <a:rPr lang="ru-RU" sz="2000" dirty="0" smtClean="0"/>
              <a:t> </a:t>
            </a:r>
            <a:r>
              <a:rPr lang="ru-RU" sz="2000" dirty="0" err="1" smtClean="0"/>
              <a:t>дисциплін</a:t>
            </a:r>
            <a:r>
              <a:rPr lang="ru-RU" sz="2000" dirty="0" smtClean="0"/>
              <a:t> </a:t>
            </a:r>
            <a:r>
              <a:rPr lang="ru-RU" sz="2000" dirty="0" err="1" smtClean="0"/>
              <a:t>документно</a:t>
            </a:r>
            <a:r>
              <a:rPr lang="ru-RU" sz="2000" dirty="0" smtClean="0"/>
              <a:t> </a:t>
            </a:r>
            <a:r>
              <a:rPr lang="ru-RU" sz="2000" dirty="0" err="1" smtClean="0"/>
              <a:t>комунікаційного</a:t>
            </a:r>
            <a:r>
              <a:rPr lang="ru-RU" sz="2000" dirty="0" smtClean="0"/>
              <a:t> циклу. </a:t>
            </a:r>
            <a:r>
              <a:rPr lang="ru-RU" sz="2000" dirty="0" err="1" smtClean="0"/>
              <a:t>Навчальна</a:t>
            </a:r>
            <a:r>
              <a:rPr lang="ru-RU" sz="2000" dirty="0" smtClean="0"/>
              <a:t> </a:t>
            </a:r>
            <a:r>
              <a:rPr lang="ru-RU" sz="2000" dirty="0" err="1" smtClean="0"/>
              <a:t>дисципліна</a:t>
            </a:r>
            <a:r>
              <a:rPr lang="ru-RU" sz="2000" dirty="0" smtClean="0"/>
              <a:t> "</a:t>
            </a:r>
            <a:r>
              <a:rPr lang="ru-RU" sz="2000" dirty="0" err="1" smtClean="0"/>
              <a:t>Інформаційно-аналітична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діяльність</a:t>
            </a:r>
            <a:r>
              <a:rPr lang="ru-RU" sz="2000" dirty="0" smtClean="0"/>
              <a:t>" – одна </a:t>
            </a:r>
            <a:r>
              <a:rPr lang="ru-RU" sz="2000" dirty="0" err="1" smtClean="0"/>
              <a:t>зі</a:t>
            </a:r>
            <a:r>
              <a:rPr lang="ru-RU" sz="2000" dirty="0" smtClean="0"/>
              <a:t> </a:t>
            </a:r>
            <a:r>
              <a:rPr lang="ru-RU" sz="2000" dirty="0" err="1" smtClean="0"/>
              <a:t>спеціальних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дисциплін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забезпечує</a:t>
            </a:r>
            <a:r>
              <a:rPr lang="ru-RU" sz="2000" dirty="0" smtClean="0"/>
              <a:t> </a:t>
            </a:r>
            <a:r>
              <a:rPr lang="ru-RU" sz="2000" dirty="0" err="1" smtClean="0"/>
              <a:t>високий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рівень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професійної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підготовки</a:t>
            </a:r>
            <a:r>
              <a:rPr lang="ru-RU" sz="2000" dirty="0" smtClean="0"/>
              <a:t> </a:t>
            </a:r>
            <a:r>
              <a:rPr lang="ru-RU" sz="2000" dirty="0" err="1" smtClean="0"/>
              <a:t>студентів-документознавців</a:t>
            </a:r>
            <a:r>
              <a:rPr lang="ru-RU" sz="2000" dirty="0" smtClean="0"/>
              <a:t>. </a:t>
            </a:r>
          </a:p>
          <a:p>
            <a:pPr algn="just"/>
            <a:r>
              <a:rPr lang="ru-RU" sz="2000" dirty="0"/>
              <a:t> </a:t>
            </a:r>
            <a:r>
              <a:rPr lang="ru-RU" sz="2000" dirty="0" smtClean="0"/>
              <a:t>    </a:t>
            </a:r>
            <a:r>
              <a:rPr lang="ru-RU" sz="2000" dirty="0" err="1" smtClean="0"/>
              <a:t>Місце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значення</a:t>
            </a:r>
            <a:r>
              <a:rPr lang="ru-RU" sz="2000" dirty="0" smtClean="0"/>
              <a:t> курсу </a:t>
            </a:r>
            <a:r>
              <a:rPr lang="ru-RU" sz="2000" dirty="0" err="1" smtClean="0"/>
              <a:t>визначається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сучасними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вимогами</a:t>
            </a:r>
            <a:r>
              <a:rPr lang="ru-RU" sz="2000" dirty="0" smtClean="0"/>
              <a:t> до </a:t>
            </a:r>
            <a:r>
              <a:rPr lang="ru-RU" sz="2000" dirty="0" err="1" smtClean="0"/>
              <a:t>теоретичної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практичної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підготовки</a:t>
            </a:r>
            <a:r>
              <a:rPr lang="ru-RU" sz="2000" dirty="0" smtClean="0"/>
              <a:t> </a:t>
            </a:r>
            <a:r>
              <a:rPr lang="ru-RU" sz="2000" dirty="0" err="1" smtClean="0"/>
              <a:t>кадрів</a:t>
            </a:r>
            <a:r>
              <a:rPr lang="ru-RU" sz="2000" dirty="0" smtClean="0"/>
              <a:t>, </a:t>
            </a:r>
            <a:r>
              <a:rPr lang="ru-RU" sz="2000" dirty="0" err="1" smtClean="0"/>
              <a:t>професійна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яких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пов’язана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широким </a:t>
            </a:r>
            <a:r>
              <a:rPr lang="ru-RU" sz="2000" dirty="0" err="1" smtClean="0"/>
              <a:t>використанням</a:t>
            </a:r>
            <a:r>
              <a:rPr lang="ru-RU" sz="2000" dirty="0" smtClean="0"/>
              <a:t> </a:t>
            </a:r>
            <a:r>
              <a:rPr lang="ru-RU" sz="2000" dirty="0" err="1" smtClean="0"/>
              <a:t>інформаційних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ресурсів</a:t>
            </a:r>
            <a:r>
              <a:rPr lang="ru-RU" sz="2000" dirty="0" smtClean="0"/>
              <a:t>. У </a:t>
            </a:r>
            <a:r>
              <a:rPr lang="ru-RU" sz="2000" dirty="0" err="1" smtClean="0"/>
              <a:t>запропонованому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курсі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розкриваються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основні</a:t>
            </a:r>
            <a:r>
              <a:rPr lang="ru-RU" sz="2000" dirty="0" smtClean="0"/>
              <a:t> </a:t>
            </a:r>
            <a:r>
              <a:rPr lang="ru-RU" sz="2000" dirty="0" err="1" smtClean="0"/>
              <a:t>поняття</a:t>
            </a:r>
            <a:r>
              <a:rPr lang="ru-RU" sz="2000" dirty="0" smtClean="0"/>
              <a:t> </a:t>
            </a:r>
            <a:r>
              <a:rPr lang="ru-RU" sz="2000" dirty="0" err="1" smtClean="0"/>
              <a:t>інформаційно-аналітичної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діяльності</a:t>
            </a:r>
            <a:r>
              <a:rPr lang="ru-RU" sz="2000" dirty="0" smtClean="0"/>
              <a:t> як </a:t>
            </a:r>
            <a:r>
              <a:rPr lang="ru-RU" sz="2000" dirty="0" err="1" smtClean="0"/>
              <a:t>специфічного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різновиду</a:t>
            </a:r>
            <a:r>
              <a:rPr lang="ru-RU" sz="2000" dirty="0" smtClean="0"/>
              <a:t> </a:t>
            </a:r>
            <a:r>
              <a:rPr lang="ru-RU" sz="2000" dirty="0" err="1" smtClean="0"/>
              <a:t>наукової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діяльності</a:t>
            </a:r>
            <a:r>
              <a:rPr lang="ru-RU" sz="2000" dirty="0" smtClean="0"/>
              <a:t>, </a:t>
            </a:r>
            <a:r>
              <a:rPr lang="ru-RU" sz="2000" dirty="0" err="1" smtClean="0"/>
              <a:t>розглядаються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теоретичні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практичні</a:t>
            </a:r>
            <a:r>
              <a:rPr lang="ru-RU" sz="2000" dirty="0" smtClean="0"/>
              <a:t> </a:t>
            </a:r>
            <a:r>
              <a:rPr lang="ru-RU" sz="2000" dirty="0" err="1" smtClean="0"/>
              <a:t>аспекти</a:t>
            </a:r>
            <a:r>
              <a:rPr lang="ru-RU" sz="2000" dirty="0" smtClean="0"/>
              <a:t> </a:t>
            </a:r>
            <a:r>
              <a:rPr lang="ru-RU" sz="2000" dirty="0" err="1" smtClean="0"/>
              <a:t>здійснення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інформаційно-аналітичного</a:t>
            </a:r>
            <a:r>
              <a:rPr lang="ru-RU" sz="2000" dirty="0" smtClean="0"/>
              <a:t> процессу. </a:t>
            </a:r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472518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err="1" smtClean="0"/>
              <a:t>Міждисциплінарні</a:t>
            </a:r>
            <a:r>
              <a:rPr lang="ru-RU" sz="2800" dirty="0" smtClean="0"/>
              <a:t> </a:t>
            </a:r>
            <a:r>
              <a:rPr lang="ru-RU" sz="2800" dirty="0" err="1" smtClean="0"/>
              <a:t>зв’язки</a:t>
            </a:r>
            <a:r>
              <a:rPr lang="ru-RU" sz="2800" dirty="0" smtClean="0"/>
              <a:t> </a:t>
            </a:r>
            <a:r>
              <a:rPr lang="ru-RU" sz="2800" dirty="0" err="1" smtClean="0"/>
              <a:t>навчальної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дисципліни</a:t>
            </a:r>
            <a:r>
              <a:rPr lang="ru-RU" sz="2800" dirty="0" smtClean="0"/>
              <a:t> «</a:t>
            </a:r>
            <a:r>
              <a:rPr lang="ru-RU" sz="2800" dirty="0" err="1" smtClean="0"/>
              <a:t>Інформаційно-аналітична</a:t>
            </a:r>
            <a:r>
              <a:rPr lang="ru-RU" sz="2800" dirty="0" smtClean="0"/>
              <a:t> </a:t>
            </a:r>
            <a:r>
              <a:rPr lang="ru-RU" sz="2800" dirty="0" err="1" smtClean="0"/>
              <a:t>діяльність</a:t>
            </a:r>
            <a:r>
              <a:rPr lang="ru-RU" sz="2800" dirty="0" smtClean="0"/>
              <a:t>»</a:t>
            </a:r>
            <a:endParaRPr lang="ru-RU" sz="28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Снимок экрана 2024-03-06 105052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57225" y="1857364"/>
            <a:ext cx="7715304" cy="3363518"/>
          </a:xfrm>
          <a:ln w="76200">
            <a:solidFill>
              <a:schemeClr val="tx1"/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3191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>3. </a:t>
            </a:r>
            <a:r>
              <a:rPr lang="ru-RU" sz="2700" b="1" dirty="0" err="1" smtClean="0"/>
              <a:t>Інформаційно-аналітична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діяльність</a:t>
            </a:r>
            <a:r>
              <a:rPr lang="ru-RU" sz="2700" b="1" dirty="0" smtClean="0"/>
              <a:t> як </a:t>
            </a:r>
            <a:r>
              <a:rPr lang="ru-RU" sz="2700" b="1" dirty="0" err="1" smtClean="0"/>
              <a:t>специфічний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різновид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людської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діяльності</a:t>
            </a:r>
            <a:r>
              <a:rPr lang="ru-RU" sz="2700" b="1" dirty="0" smtClean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12" name="Схема 11"/>
          <p:cNvGraphicFramePr/>
          <p:nvPr/>
        </p:nvGraphicFramePr>
        <p:xfrm>
          <a:off x="785786" y="1428736"/>
          <a:ext cx="7715304" cy="2571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162272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85786" y="4429132"/>
            <a:ext cx="80724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На думку </a:t>
            </a:r>
            <a:r>
              <a:rPr lang="ru-RU" dirty="0" err="1" smtClean="0"/>
              <a:t>вчених</a:t>
            </a:r>
            <a:r>
              <a:rPr lang="ru-RU" dirty="0" smtClean="0"/>
              <a:t>, </a:t>
            </a:r>
            <a:r>
              <a:rPr lang="ru-RU" b="1" dirty="0" err="1" smtClean="0"/>
              <a:t>інформаційно-аналітична</a:t>
            </a:r>
            <a:r>
              <a:rPr lang="ru-RU" b="1" dirty="0" smtClean="0"/>
              <a:t> </a:t>
            </a:r>
            <a:r>
              <a:rPr lang="ru-RU" b="1" dirty="0" err="1" smtClean="0"/>
              <a:t>діяльність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концепцій</a:t>
            </a:r>
            <a:r>
              <a:rPr lang="ru-RU" dirty="0" smtClean="0"/>
              <a:t>, </a:t>
            </a:r>
            <a:r>
              <a:rPr lang="ru-RU" dirty="0" err="1" smtClean="0"/>
              <a:t>методів</a:t>
            </a:r>
            <a:r>
              <a:rPr lang="ru-RU" dirty="0" smtClean="0"/>
              <a:t>, </a:t>
            </a:r>
            <a:r>
              <a:rPr lang="ru-RU" dirty="0" err="1" smtClean="0"/>
              <a:t>засобів</a:t>
            </a:r>
            <a:r>
              <a:rPr lang="ru-RU" dirty="0" smtClean="0"/>
              <a:t>, </a:t>
            </a:r>
            <a:r>
              <a:rPr lang="ru-RU" dirty="0" err="1" smtClean="0"/>
              <a:t>нормативнометодичних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 для </a:t>
            </a:r>
            <a:r>
              <a:rPr lang="ru-RU" dirty="0" err="1" smtClean="0"/>
              <a:t>збору</a:t>
            </a:r>
            <a:r>
              <a:rPr lang="ru-RU" dirty="0" smtClean="0"/>
              <a:t>, </a:t>
            </a:r>
            <a:r>
              <a:rPr lang="ru-RU" dirty="0" err="1" smtClean="0"/>
              <a:t>накопичення</a:t>
            </a:r>
            <a:r>
              <a:rPr lang="ru-RU" dirty="0" smtClean="0"/>
              <a:t>, </a:t>
            </a:r>
            <a:r>
              <a:rPr lang="ru-RU" dirty="0" err="1" smtClean="0"/>
              <a:t>обробки</a:t>
            </a:r>
            <a:r>
              <a:rPr lang="ru-RU" dirty="0" smtClean="0"/>
              <a:t> та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обгрунтування</a:t>
            </a:r>
            <a:r>
              <a:rPr lang="ru-RU" dirty="0" smtClean="0"/>
              <a:t> та </a:t>
            </a:r>
            <a:r>
              <a:rPr lang="ru-RU" dirty="0" err="1" smtClean="0"/>
              <a:t>прийняття</a:t>
            </a:r>
            <a:r>
              <a:rPr lang="ru-RU" dirty="0" smtClean="0"/>
              <a:t> </a:t>
            </a:r>
            <a:r>
              <a:rPr lang="ru-RU" dirty="0" err="1" smtClean="0"/>
              <a:t>рішень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142984"/>
            <a:ext cx="821537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 smtClean="0"/>
              <a:t>Прийняття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рішень</a:t>
            </a:r>
            <a:r>
              <a:rPr lang="ru-RU" sz="2000" b="1" dirty="0" smtClean="0"/>
              <a:t> </a:t>
            </a:r>
            <a:r>
              <a:rPr lang="ru-RU" sz="2000" dirty="0" smtClean="0"/>
              <a:t>-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науковий</a:t>
            </a:r>
            <a:r>
              <a:rPr lang="ru-RU" sz="2000" dirty="0" smtClean="0"/>
              <a:t> </a:t>
            </a:r>
            <a:r>
              <a:rPr lang="ru-RU" sz="2000" dirty="0" err="1" smtClean="0"/>
              <a:t>напрям</a:t>
            </a:r>
            <a:r>
              <a:rPr lang="ru-RU" sz="2000" dirty="0" smtClean="0"/>
              <a:t>, </a:t>
            </a:r>
            <a:r>
              <a:rPr lang="ru-RU" sz="2000" dirty="0" err="1" smtClean="0"/>
              <a:t>завданням</a:t>
            </a:r>
            <a:r>
              <a:rPr lang="ru-RU" sz="2000" dirty="0" smtClean="0"/>
              <a:t> </a:t>
            </a:r>
            <a:r>
              <a:rPr lang="ru-RU" sz="2000" dirty="0" err="1" smtClean="0"/>
              <a:t>якого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синтез </a:t>
            </a:r>
            <a:r>
              <a:rPr lang="ru-RU" sz="2000" dirty="0" err="1" smtClean="0"/>
              <a:t>раціональних</a:t>
            </a:r>
            <a:r>
              <a:rPr lang="ru-RU" sz="2000" dirty="0" smtClean="0"/>
              <a:t> схем </a:t>
            </a:r>
            <a:r>
              <a:rPr lang="ru-RU" sz="2000" dirty="0" err="1" smtClean="0"/>
              <a:t>вибору</a:t>
            </a:r>
            <a:r>
              <a:rPr lang="ru-RU" sz="2000" dirty="0" smtClean="0"/>
              <a:t> альтернатив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оцінювання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якостей</a:t>
            </a:r>
            <a:r>
              <a:rPr lang="ru-RU" sz="2000" dirty="0" smtClean="0"/>
              <a:t>. </a:t>
            </a:r>
          </a:p>
          <a:p>
            <a:pPr algn="just"/>
            <a:r>
              <a:rPr lang="ru-RU" sz="2000" dirty="0" err="1" smtClean="0"/>
              <a:t>Завдання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в тому, </a:t>
            </a:r>
            <a:r>
              <a:rPr lang="ru-RU" sz="2000" dirty="0" err="1" smtClean="0"/>
              <a:t>щоб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багатьох</a:t>
            </a:r>
            <a:r>
              <a:rPr lang="ru-RU" sz="2000" dirty="0" smtClean="0"/>
              <a:t> </a:t>
            </a:r>
            <a:r>
              <a:rPr lang="ru-RU" sz="2000" dirty="0" err="1" smtClean="0"/>
              <a:t>конкуруючих</a:t>
            </a:r>
            <a:r>
              <a:rPr lang="ru-RU" sz="2000" dirty="0" smtClean="0"/>
              <a:t> </a:t>
            </a:r>
            <a:r>
              <a:rPr lang="ru-RU" sz="2000" dirty="0" err="1" smtClean="0"/>
              <a:t>стратегій</a:t>
            </a:r>
            <a:r>
              <a:rPr lang="ru-RU" sz="2000" dirty="0" smtClean="0"/>
              <a:t> </a:t>
            </a:r>
            <a:r>
              <a:rPr lang="ru-RU" sz="2000" dirty="0" err="1" smtClean="0"/>
              <a:t>рішення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деякої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проблеми</a:t>
            </a:r>
            <a:r>
              <a:rPr lang="ru-RU" sz="2000" dirty="0" smtClean="0"/>
              <a:t>, на </a:t>
            </a:r>
            <a:r>
              <a:rPr lang="ru-RU" sz="2000" dirty="0" err="1" smtClean="0"/>
              <a:t>основі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аналізу</a:t>
            </a:r>
            <a:r>
              <a:rPr lang="ru-RU" sz="2000" dirty="0" smtClean="0"/>
              <a:t> умов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наслідків</a:t>
            </a:r>
            <a:r>
              <a:rPr lang="ru-RU" sz="2000" dirty="0" smtClean="0"/>
              <a:t> </a:t>
            </a:r>
            <a:r>
              <a:rPr lang="ru-RU" sz="2000" dirty="0" err="1" smtClean="0"/>
              <a:t>її</a:t>
            </a:r>
            <a:r>
              <a:rPr lang="ru-RU" sz="2000" dirty="0" smtClean="0"/>
              <a:t> </a:t>
            </a:r>
            <a:r>
              <a:rPr lang="ru-RU" sz="2000" dirty="0" err="1" smtClean="0"/>
              <a:t>реалізації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вибрати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кращу</a:t>
            </a:r>
            <a:r>
              <a:rPr lang="ru-RU" sz="2000" dirty="0" smtClean="0"/>
              <a:t> (</a:t>
            </a:r>
            <a:r>
              <a:rPr lang="ru-RU" sz="2000" dirty="0" err="1" smtClean="0"/>
              <a:t>оптимальну</a:t>
            </a:r>
            <a:r>
              <a:rPr lang="ru-RU" sz="2000" dirty="0" smtClean="0"/>
              <a:t>). </a:t>
            </a:r>
            <a:r>
              <a:rPr lang="ru-RU" sz="2000" dirty="0" err="1" smtClean="0"/>
              <a:t>Істотним</a:t>
            </a:r>
            <a:r>
              <a:rPr lang="ru-RU" sz="2000" dirty="0" smtClean="0"/>
              <a:t> </a:t>
            </a:r>
            <a:r>
              <a:rPr lang="ru-RU" sz="2000" dirty="0" err="1" smtClean="0"/>
              <a:t>доповненням</a:t>
            </a:r>
            <a:r>
              <a:rPr lang="ru-RU" sz="2000" dirty="0" smtClean="0"/>
              <a:t> до </a:t>
            </a:r>
            <a:r>
              <a:rPr lang="ru-RU" sz="2000" dirty="0" err="1" smtClean="0"/>
              <a:t>останньої</a:t>
            </a:r>
            <a:r>
              <a:rPr lang="ru-RU" sz="2000" dirty="0" smtClean="0"/>
              <a:t> </a:t>
            </a:r>
            <a:r>
              <a:rPr lang="ru-RU" sz="2000" dirty="0" err="1" smtClean="0"/>
              <a:t>фрази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те,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</a:t>
            </a:r>
            <a:r>
              <a:rPr lang="ru-RU" sz="2000" dirty="0" err="1" smtClean="0"/>
              <a:t>умовами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розуміється</a:t>
            </a:r>
            <a:r>
              <a:rPr lang="ru-RU" sz="2000" dirty="0" smtClean="0"/>
              <a:t> не </a:t>
            </a:r>
            <a:r>
              <a:rPr lang="ru-RU" sz="2000" dirty="0" err="1" smtClean="0"/>
              <a:t>деяка</a:t>
            </a:r>
            <a:r>
              <a:rPr lang="ru-RU" sz="2000" dirty="0" smtClean="0"/>
              <a:t> картина "</a:t>
            </a:r>
            <a:r>
              <a:rPr lang="ru-RU" sz="2000" dirty="0" err="1" smtClean="0"/>
              <a:t>насьогодні</a:t>
            </a:r>
            <a:r>
              <a:rPr lang="ru-RU" sz="2000" dirty="0" smtClean="0"/>
              <a:t>", </a:t>
            </a:r>
            <a:r>
              <a:rPr lang="ru-RU" sz="2000" dirty="0" err="1" smtClean="0"/>
              <a:t>що</a:t>
            </a:r>
            <a:r>
              <a:rPr lang="ru-RU" sz="2000" dirty="0" smtClean="0"/>
              <a:t> застигла,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ті</a:t>
            </a:r>
            <a:r>
              <a:rPr lang="ru-RU" sz="2000" dirty="0" smtClean="0"/>
              <a:t> </a:t>
            </a:r>
            <a:r>
              <a:rPr lang="ru-RU" sz="2000" dirty="0" err="1" smtClean="0"/>
              <a:t>умови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можуть</a:t>
            </a:r>
            <a:r>
              <a:rPr lang="ru-RU" sz="2000" dirty="0" smtClean="0"/>
              <a:t> </a:t>
            </a:r>
            <a:r>
              <a:rPr lang="ru-RU" sz="2000" dirty="0" err="1" smtClean="0"/>
              <a:t>скластися</a:t>
            </a:r>
            <a:r>
              <a:rPr lang="ru-RU" sz="2000" dirty="0" smtClean="0"/>
              <a:t> за час </a:t>
            </a:r>
            <a:r>
              <a:rPr lang="ru-RU" sz="2000" dirty="0" err="1" smtClean="0"/>
              <a:t>реалізації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стратегії</a:t>
            </a:r>
            <a:r>
              <a:rPr lang="ru-RU" sz="2000" dirty="0" smtClean="0"/>
              <a:t> </a:t>
            </a:r>
            <a:r>
              <a:rPr lang="en-US" sz="2000" dirty="0" smtClean="0"/>
              <a:t>. </a:t>
            </a:r>
            <a:endParaRPr lang="uk-UA" sz="2000" dirty="0" smtClean="0"/>
          </a:p>
          <a:p>
            <a:pPr algn="just"/>
            <a:r>
              <a:rPr lang="ru-RU" sz="2000" dirty="0" err="1" smtClean="0"/>
              <a:t>Сьогодні</a:t>
            </a:r>
            <a:r>
              <a:rPr lang="ru-RU" sz="2000" dirty="0" smtClean="0"/>
              <a:t> </a:t>
            </a:r>
            <a:r>
              <a:rPr lang="ru-RU" sz="2000" b="1" dirty="0" err="1" smtClean="0"/>
              <a:t>аналітика</a:t>
            </a:r>
            <a:r>
              <a:rPr lang="ru-RU" sz="2000" b="1" dirty="0" smtClean="0"/>
              <a:t> </a:t>
            </a:r>
            <a:r>
              <a:rPr lang="ru-RU" sz="2000" dirty="0" smtClean="0"/>
              <a:t>–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розгалужена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складна система </a:t>
            </a:r>
            <a:r>
              <a:rPr lang="ru-RU" sz="2000" dirty="0" err="1" smtClean="0"/>
              <a:t>знань</a:t>
            </a:r>
            <a:r>
              <a:rPr lang="ru-RU" sz="2000" dirty="0" smtClean="0"/>
              <a:t>, </a:t>
            </a:r>
            <a:r>
              <a:rPr lang="ru-RU" sz="2000" dirty="0" err="1" smtClean="0"/>
              <a:t>складовими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частинами</a:t>
            </a:r>
            <a:r>
              <a:rPr lang="ru-RU" sz="2000" dirty="0" smtClean="0"/>
              <a:t> </a:t>
            </a:r>
            <a:r>
              <a:rPr lang="ru-RU" sz="2000" dirty="0" err="1" smtClean="0"/>
              <a:t>якої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інші</a:t>
            </a:r>
            <a:r>
              <a:rPr lang="ru-RU" sz="2000" dirty="0" smtClean="0"/>
              <a:t> науки: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/>
              <a:t> </a:t>
            </a:r>
            <a:r>
              <a:rPr lang="ru-RU" sz="2000" dirty="0" err="1" smtClean="0"/>
              <a:t>логіка</a:t>
            </a:r>
            <a:r>
              <a:rPr lang="ru-RU" sz="2000" dirty="0" smtClean="0"/>
              <a:t> (наука про </a:t>
            </a:r>
            <a:r>
              <a:rPr lang="ru-RU" sz="2000" dirty="0" err="1" smtClean="0"/>
              <a:t>закономірності</a:t>
            </a:r>
            <a:r>
              <a:rPr lang="ru-RU" sz="2000" dirty="0" smtClean="0"/>
              <a:t> правильного </a:t>
            </a:r>
            <a:r>
              <a:rPr lang="ru-RU" sz="2000" dirty="0" err="1" smtClean="0"/>
              <a:t>мислення</a:t>
            </a:r>
            <a:r>
              <a:rPr lang="ru-RU" sz="2000" dirty="0" smtClean="0"/>
              <a:t>);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/>
              <a:t> </a:t>
            </a:r>
            <a:r>
              <a:rPr lang="ru-RU" sz="2000" dirty="0" err="1" smtClean="0"/>
              <a:t>методологія</a:t>
            </a:r>
            <a:r>
              <a:rPr lang="ru-RU" sz="2000" dirty="0" smtClean="0"/>
              <a:t> (система </a:t>
            </a:r>
            <a:r>
              <a:rPr lang="ru-RU" sz="2000" dirty="0" err="1" smtClean="0"/>
              <a:t>принципів</a:t>
            </a:r>
            <a:r>
              <a:rPr lang="ru-RU" sz="2000" dirty="0" smtClean="0"/>
              <a:t>, </a:t>
            </a:r>
            <a:r>
              <a:rPr lang="ru-RU" sz="2000" dirty="0" err="1" smtClean="0"/>
              <a:t>методів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прийомів</a:t>
            </a:r>
            <a:r>
              <a:rPr lang="ru-RU" sz="2000" dirty="0" smtClean="0"/>
              <a:t> </a:t>
            </a:r>
            <a:r>
              <a:rPr lang="ru-RU" sz="2000" dirty="0" err="1" smtClean="0"/>
              <a:t>пізнавальної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діяльності</a:t>
            </a:r>
            <a:r>
              <a:rPr lang="ru-RU" sz="2000" dirty="0" smtClean="0"/>
              <a:t>);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err="1" smtClean="0"/>
              <a:t>евристика</a:t>
            </a:r>
            <a:r>
              <a:rPr lang="ru-RU" sz="2000" dirty="0" smtClean="0"/>
              <a:t> (наука,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відкриває</a:t>
            </a:r>
            <a:r>
              <a:rPr lang="ru-RU" sz="2000" dirty="0" smtClean="0"/>
              <a:t> </a:t>
            </a:r>
            <a:r>
              <a:rPr lang="ru-RU" sz="2000" dirty="0" err="1" smtClean="0"/>
              <a:t>нове</a:t>
            </a:r>
            <a:r>
              <a:rPr lang="ru-RU" sz="2000" dirty="0" smtClean="0"/>
              <a:t> в </a:t>
            </a:r>
            <a:r>
              <a:rPr lang="ru-RU" sz="2000" dirty="0" err="1" smtClean="0"/>
              <a:t>різних</a:t>
            </a:r>
            <a:r>
              <a:rPr lang="ru-RU" sz="2000" dirty="0" smtClean="0"/>
              <a:t> сферах </a:t>
            </a:r>
            <a:r>
              <a:rPr lang="ru-RU" sz="2000" dirty="0" err="1" smtClean="0"/>
              <a:t>життя</a:t>
            </a:r>
            <a:r>
              <a:rPr lang="ru-RU" sz="2000" dirty="0" smtClean="0"/>
              <a:t>);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err="1" smtClean="0"/>
              <a:t>інформатика</a:t>
            </a:r>
            <a:r>
              <a:rPr lang="ru-RU" sz="2000" dirty="0" smtClean="0"/>
              <a:t> (наука про </a:t>
            </a:r>
            <a:r>
              <a:rPr lang="ru-RU" sz="2000" dirty="0" err="1" smtClean="0"/>
              <a:t>інформацію</a:t>
            </a:r>
            <a:r>
              <a:rPr lang="ru-RU" sz="2000" dirty="0" smtClean="0"/>
              <a:t>, </a:t>
            </a:r>
            <a:r>
              <a:rPr lang="ru-RU" sz="2000" dirty="0" err="1" smtClean="0"/>
              <a:t>способи</a:t>
            </a:r>
            <a:r>
              <a:rPr lang="ru-RU" sz="2000" dirty="0" smtClean="0"/>
              <a:t> </a:t>
            </a:r>
            <a:r>
              <a:rPr lang="ru-RU" sz="2000" dirty="0" err="1" smtClean="0"/>
              <a:t>її</a:t>
            </a:r>
            <a:r>
              <a:rPr lang="ru-RU" sz="2000" dirty="0" smtClean="0"/>
              <a:t> </a:t>
            </a:r>
            <a:r>
              <a:rPr lang="ru-RU" sz="2000" dirty="0" err="1" smtClean="0"/>
              <a:t>отримання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накопичення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обробки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передачі</a:t>
            </a:r>
            <a:r>
              <a:rPr lang="ru-RU" sz="2000" dirty="0" smtClean="0"/>
              <a:t>. </a:t>
            </a:r>
            <a:endParaRPr lang="ru-RU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428</TotalTime>
  <Words>3457</Words>
  <Application>Microsoft Office PowerPoint</Application>
  <PresentationFormat>Экран (4:3)</PresentationFormat>
  <Paragraphs>153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Открытая</vt:lpstr>
      <vt:lpstr>Тема 1. ІНФОРМАЦІЙНО-АНАЛІТИЧНА ДІЯЛЬНІСТЬ ЯК СПЕЦИФІЧНИЙ РІЗНОВИД ЛЮДСЬКОЇ ДІЯЛЬНОСТІ</vt:lpstr>
      <vt:lpstr>План</vt:lpstr>
      <vt:lpstr>1.Мета, завдання, предмет навчальної дисципліни "Інформаційно-аналітична діяльність" та її специфіка.  </vt:lpstr>
      <vt:lpstr>Слайд 4</vt:lpstr>
      <vt:lpstr>Слайд 5</vt:lpstr>
      <vt:lpstr>2. Місце навчальної дисципліни в системі дисциплін документно-комунікаційного циклу.</vt:lpstr>
      <vt:lpstr>Міждисциплінарні зв’язки навчальної дисципліни «Інформаційно-аналітична діяльність»</vt:lpstr>
      <vt:lpstr>3. Інформаційно-аналітична діяльність як специфічний різновид людської діяльності.  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 Історія формування інформаційно-аналітичних служб </vt:lpstr>
      <vt:lpstr>Слайд 18</vt:lpstr>
      <vt:lpstr>Слайд 19</vt:lpstr>
      <vt:lpstr>5. Джерела інформації в системі суб’єктно-об’єктних відносин інформаційної діяльності.  </vt:lpstr>
      <vt:lpstr>Джерела інформації поділяються на друковані та недруковані або змішані та електронні.  </vt:lpstr>
      <vt:lpstr>Типологія та класифікація  інформації </vt:lpstr>
      <vt:lpstr>Слайд 23</vt:lpstr>
      <vt:lpstr>Слайд 24</vt:lpstr>
      <vt:lpstr>Слайд 25</vt:lpstr>
      <vt:lpstr>Слайд 26</vt:lpstr>
      <vt:lpstr>Слайд 27</vt:lpstr>
      <vt:lpstr>Слайд 28</vt:lpstr>
      <vt:lpstr>  Завдання до практичного заняття  Єдиний інформаційний простір та особливості його формування</vt:lpstr>
    </vt:vector>
  </TitlesOfParts>
  <Company>WolfishLair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ІНФОРМАЦІЙНО-АНАЛІТИЧНА ДІЯЛЬНІСТЬ ЯК СПЕЦИФІЧНИЙ РІЗНОВИД ЛЮДСЬКОЇ ДІЯЛЬНОСТІ ПЛАН</dc:title>
  <dc:creator>Админ</dc:creator>
  <cp:lastModifiedBy>Админ</cp:lastModifiedBy>
  <cp:revision>46</cp:revision>
  <dcterms:created xsi:type="dcterms:W3CDTF">2024-03-06T08:27:29Z</dcterms:created>
  <dcterms:modified xsi:type="dcterms:W3CDTF">2024-03-07T05:59:35Z</dcterms:modified>
</cp:coreProperties>
</file>