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6989D-8773-4AE0-811E-3962E52C8F0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D7D9633-A8F0-4EAA-B486-1A8AE9FC88EC}">
      <dgm:prSet/>
      <dgm:spPr/>
      <dgm:t>
        <a:bodyPr/>
        <a:lstStyle/>
        <a:p>
          <a:pPr rtl="0"/>
          <a:r>
            <a:rPr lang="uk-UA" dirty="0" smtClean="0"/>
            <a:t>Аналіз </a:t>
          </a:r>
          <a:endParaRPr lang="ru-RU" dirty="0"/>
        </a:p>
      </dgm:t>
    </dgm:pt>
    <dgm:pt modelId="{E35452E1-B588-4B06-BF67-D562916E9B17}" type="parTrans" cxnId="{EA21A556-9284-48B2-BE0B-D5F6B229F7F9}">
      <dgm:prSet/>
      <dgm:spPr/>
      <dgm:t>
        <a:bodyPr/>
        <a:lstStyle/>
        <a:p>
          <a:endParaRPr lang="ru-RU"/>
        </a:p>
      </dgm:t>
    </dgm:pt>
    <dgm:pt modelId="{9C72A58B-1384-4B64-A2AF-7E007307A307}" type="sibTrans" cxnId="{EA21A556-9284-48B2-BE0B-D5F6B229F7F9}">
      <dgm:prSet/>
      <dgm:spPr/>
      <dgm:t>
        <a:bodyPr/>
        <a:lstStyle/>
        <a:p>
          <a:endParaRPr lang="ru-RU"/>
        </a:p>
      </dgm:t>
    </dgm:pt>
    <dgm:pt modelId="{CE81BE81-0C3E-478E-B46E-1737CBBC7D97}">
      <dgm:prSet/>
      <dgm:spPr/>
      <dgm:t>
        <a:bodyPr/>
        <a:lstStyle/>
        <a:p>
          <a:pPr rtl="0"/>
          <a:r>
            <a:rPr lang="uk-UA" dirty="0" smtClean="0"/>
            <a:t>Аналітика </a:t>
          </a:r>
          <a:endParaRPr lang="ru-RU" dirty="0"/>
        </a:p>
      </dgm:t>
    </dgm:pt>
    <dgm:pt modelId="{2B850E02-AA03-4450-945E-FF3AC1955589}" type="parTrans" cxnId="{38D4ECEA-6966-40E3-8499-BC16B3D802B2}">
      <dgm:prSet/>
      <dgm:spPr/>
      <dgm:t>
        <a:bodyPr/>
        <a:lstStyle/>
        <a:p>
          <a:endParaRPr lang="ru-RU"/>
        </a:p>
      </dgm:t>
    </dgm:pt>
    <dgm:pt modelId="{55539DC4-BF0D-44A3-B453-6359CB216495}" type="sibTrans" cxnId="{38D4ECEA-6966-40E3-8499-BC16B3D802B2}">
      <dgm:prSet/>
      <dgm:spPr/>
      <dgm:t>
        <a:bodyPr/>
        <a:lstStyle/>
        <a:p>
          <a:endParaRPr lang="ru-RU"/>
        </a:p>
      </dgm:t>
    </dgm:pt>
    <dgm:pt modelId="{44767039-785F-4EF8-93E1-1D6930C14386}">
      <dgm:prSet/>
      <dgm:spPr/>
      <dgm:t>
        <a:bodyPr/>
        <a:lstStyle/>
        <a:p>
          <a:pPr rtl="0"/>
          <a:r>
            <a:rPr lang="uk-UA" dirty="0" smtClean="0"/>
            <a:t>Аналітична діяльність</a:t>
          </a:r>
          <a:endParaRPr lang="ru-RU" dirty="0"/>
        </a:p>
      </dgm:t>
    </dgm:pt>
    <dgm:pt modelId="{EDC6CC51-9CD8-4C5D-8BB4-44F58BFDB757}" type="parTrans" cxnId="{62565944-A7BC-474B-BC59-E2E98C879BDC}">
      <dgm:prSet/>
      <dgm:spPr/>
      <dgm:t>
        <a:bodyPr/>
        <a:lstStyle/>
        <a:p>
          <a:endParaRPr lang="ru-RU"/>
        </a:p>
      </dgm:t>
    </dgm:pt>
    <dgm:pt modelId="{1B4B91E2-2C5D-465D-81B7-D993D48B9534}" type="sibTrans" cxnId="{62565944-A7BC-474B-BC59-E2E98C879BDC}">
      <dgm:prSet/>
      <dgm:spPr/>
      <dgm:t>
        <a:bodyPr/>
        <a:lstStyle/>
        <a:p>
          <a:endParaRPr lang="ru-RU"/>
        </a:p>
      </dgm:t>
    </dgm:pt>
    <dgm:pt modelId="{E3ACD83B-6769-4FC0-A7A2-70F04AA70211}" type="pres">
      <dgm:prSet presAssocID="{D256989D-8773-4AE0-811E-3962E52C8F0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4FEAAE-8418-411D-9849-B0DA1CF0902B}" type="pres">
      <dgm:prSet presAssocID="{FD7D9633-A8F0-4EAA-B486-1A8AE9FC88EC}" presName="circ1" presStyleLbl="vennNode1" presStyleIdx="0" presStyleCnt="3"/>
      <dgm:spPr/>
      <dgm:t>
        <a:bodyPr/>
        <a:lstStyle/>
        <a:p>
          <a:endParaRPr lang="ru-RU"/>
        </a:p>
      </dgm:t>
    </dgm:pt>
    <dgm:pt modelId="{1E25B45A-9572-4C35-B6D9-99FEF105091E}" type="pres">
      <dgm:prSet presAssocID="{FD7D9633-A8F0-4EAA-B486-1A8AE9FC88E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6E7B1-7E08-4413-9E1D-4A876585D48E}" type="pres">
      <dgm:prSet presAssocID="{CE81BE81-0C3E-478E-B46E-1737CBBC7D97}" presName="circ2" presStyleLbl="vennNode1" presStyleIdx="1" presStyleCnt="3"/>
      <dgm:spPr/>
      <dgm:t>
        <a:bodyPr/>
        <a:lstStyle/>
        <a:p>
          <a:endParaRPr lang="ru-RU"/>
        </a:p>
      </dgm:t>
    </dgm:pt>
    <dgm:pt modelId="{D05F46C3-1CEC-4BAE-898A-2FAC8855BE51}" type="pres">
      <dgm:prSet presAssocID="{CE81BE81-0C3E-478E-B46E-1737CBBC7D9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0E39B-D6EB-4429-AAF5-709F82E2830B}" type="pres">
      <dgm:prSet presAssocID="{44767039-785F-4EF8-93E1-1D6930C14386}" presName="circ3" presStyleLbl="vennNode1" presStyleIdx="2" presStyleCnt="3"/>
      <dgm:spPr/>
      <dgm:t>
        <a:bodyPr/>
        <a:lstStyle/>
        <a:p>
          <a:endParaRPr lang="ru-RU"/>
        </a:p>
      </dgm:t>
    </dgm:pt>
    <dgm:pt modelId="{ADB8B5BE-81BD-41ED-88DA-43D9ACEFE9C0}" type="pres">
      <dgm:prSet presAssocID="{44767039-785F-4EF8-93E1-1D6930C1438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97082-8F11-4F91-AE25-EAE9349333DD}" type="presOf" srcId="{CE81BE81-0C3E-478E-B46E-1737CBBC7D97}" destId="{2576E7B1-7E08-4413-9E1D-4A876585D48E}" srcOrd="0" destOrd="0" presId="urn:microsoft.com/office/officeart/2005/8/layout/venn1"/>
    <dgm:cxn modelId="{62565944-A7BC-474B-BC59-E2E98C879BDC}" srcId="{D256989D-8773-4AE0-811E-3962E52C8F0C}" destId="{44767039-785F-4EF8-93E1-1D6930C14386}" srcOrd="2" destOrd="0" parTransId="{EDC6CC51-9CD8-4C5D-8BB4-44F58BFDB757}" sibTransId="{1B4B91E2-2C5D-465D-81B7-D993D48B9534}"/>
    <dgm:cxn modelId="{BE0E22AB-B713-4D88-B56F-C8F15357ADC0}" type="presOf" srcId="{CE81BE81-0C3E-478E-B46E-1737CBBC7D97}" destId="{D05F46C3-1CEC-4BAE-898A-2FAC8855BE51}" srcOrd="1" destOrd="0" presId="urn:microsoft.com/office/officeart/2005/8/layout/venn1"/>
    <dgm:cxn modelId="{750D4490-0C6E-4CD4-9C9F-BCF47E49645D}" type="presOf" srcId="{FD7D9633-A8F0-4EAA-B486-1A8AE9FC88EC}" destId="{D74FEAAE-8418-411D-9849-B0DA1CF0902B}" srcOrd="0" destOrd="0" presId="urn:microsoft.com/office/officeart/2005/8/layout/venn1"/>
    <dgm:cxn modelId="{B7DBC0BA-DAD9-4066-A6FF-129E6C785600}" type="presOf" srcId="{44767039-785F-4EF8-93E1-1D6930C14386}" destId="{ADB8B5BE-81BD-41ED-88DA-43D9ACEFE9C0}" srcOrd="1" destOrd="0" presId="urn:microsoft.com/office/officeart/2005/8/layout/venn1"/>
    <dgm:cxn modelId="{38D4ECEA-6966-40E3-8499-BC16B3D802B2}" srcId="{D256989D-8773-4AE0-811E-3962E52C8F0C}" destId="{CE81BE81-0C3E-478E-B46E-1737CBBC7D97}" srcOrd="1" destOrd="0" parTransId="{2B850E02-AA03-4450-945E-FF3AC1955589}" sibTransId="{55539DC4-BF0D-44A3-B453-6359CB216495}"/>
    <dgm:cxn modelId="{F44FBD85-4F02-4024-B8F4-D5F8F49DF262}" type="presOf" srcId="{FD7D9633-A8F0-4EAA-B486-1A8AE9FC88EC}" destId="{1E25B45A-9572-4C35-B6D9-99FEF105091E}" srcOrd="1" destOrd="0" presId="urn:microsoft.com/office/officeart/2005/8/layout/venn1"/>
    <dgm:cxn modelId="{EA21A556-9284-48B2-BE0B-D5F6B229F7F9}" srcId="{D256989D-8773-4AE0-811E-3962E52C8F0C}" destId="{FD7D9633-A8F0-4EAA-B486-1A8AE9FC88EC}" srcOrd="0" destOrd="0" parTransId="{E35452E1-B588-4B06-BF67-D562916E9B17}" sibTransId="{9C72A58B-1384-4B64-A2AF-7E007307A307}"/>
    <dgm:cxn modelId="{DCDB4685-60B6-4C5A-A0D4-C6DE84B14C80}" type="presOf" srcId="{D256989D-8773-4AE0-811E-3962E52C8F0C}" destId="{E3ACD83B-6769-4FC0-A7A2-70F04AA70211}" srcOrd="0" destOrd="0" presId="urn:microsoft.com/office/officeart/2005/8/layout/venn1"/>
    <dgm:cxn modelId="{8B7424B0-59FF-448F-9020-DE051A02673A}" type="presOf" srcId="{44767039-785F-4EF8-93E1-1D6930C14386}" destId="{A850E39B-D6EB-4429-AAF5-709F82E2830B}" srcOrd="0" destOrd="0" presId="urn:microsoft.com/office/officeart/2005/8/layout/venn1"/>
    <dgm:cxn modelId="{3DB6917D-D8AA-45A4-AB5D-D5935AEF162D}" type="presParOf" srcId="{E3ACD83B-6769-4FC0-A7A2-70F04AA70211}" destId="{D74FEAAE-8418-411D-9849-B0DA1CF0902B}" srcOrd="0" destOrd="0" presId="urn:microsoft.com/office/officeart/2005/8/layout/venn1"/>
    <dgm:cxn modelId="{1407EE4C-79AE-4A92-B77A-65F8246D1748}" type="presParOf" srcId="{E3ACD83B-6769-4FC0-A7A2-70F04AA70211}" destId="{1E25B45A-9572-4C35-B6D9-99FEF105091E}" srcOrd="1" destOrd="0" presId="urn:microsoft.com/office/officeart/2005/8/layout/venn1"/>
    <dgm:cxn modelId="{B0C3AE56-CBCC-45DD-B21F-5BBF9E91FC7C}" type="presParOf" srcId="{E3ACD83B-6769-4FC0-A7A2-70F04AA70211}" destId="{2576E7B1-7E08-4413-9E1D-4A876585D48E}" srcOrd="2" destOrd="0" presId="urn:microsoft.com/office/officeart/2005/8/layout/venn1"/>
    <dgm:cxn modelId="{34836DE8-FA20-458F-ACDF-A5262C1CDB3C}" type="presParOf" srcId="{E3ACD83B-6769-4FC0-A7A2-70F04AA70211}" destId="{D05F46C3-1CEC-4BAE-898A-2FAC8855BE51}" srcOrd="3" destOrd="0" presId="urn:microsoft.com/office/officeart/2005/8/layout/venn1"/>
    <dgm:cxn modelId="{973CFBD0-F3B6-4F7E-B070-13BECE59DA23}" type="presParOf" srcId="{E3ACD83B-6769-4FC0-A7A2-70F04AA70211}" destId="{A850E39B-D6EB-4429-AAF5-709F82E2830B}" srcOrd="4" destOrd="0" presId="urn:microsoft.com/office/officeart/2005/8/layout/venn1"/>
    <dgm:cxn modelId="{E558B53B-FE92-452F-B66B-1B4F11380814}" type="presParOf" srcId="{E3ACD83B-6769-4FC0-A7A2-70F04AA70211}" destId="{ADB8B5BE-81BD-41ED-88DA-43D9ACEFE9C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4FEAAE-8418-411D-9849-B0DA1CF0902B}">
      <dsp:nvSpPr>
        <dsp:cNvPr id="0" name=""/>
        <dsp:cNvSpPr/>
      </dsp:nvSpPr>
      <dsp:spPr>
        <a:xfrm>
          <a:off x="3086121" y="32147"/>
          <a:ext cx="1543060" cy="15430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Аналіз </a:t>
          </a:r>
          <a:endParaRPr lang="ru-RU" sz="1300" kern="1200" dirty="0"/>
        </a:p>
      </dsp:txBody>
      <dsp:txXfrm>
        <a:off x="3291863" y="302182"/>
        <a:ext cx="1131577" cy="694377"/>
      </dsp:txXfrm>
    </dsp:sp>
    <dsp:sp modelId="{2576E7B1-7E08-4413-9E1D-4A876585D48E}">
      <dsp:nvSpPr>
        <dsp:cNvPr id="0" name=""/>
        <dsp:cNvSpPr/>
      </dsp:nvSpPr>
      <dsp:spPr>
        <a:xfrm>
          <a:off x="3642909" y="996560"/>
          <a:ext cx="1543060" cy="15430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Аналітика </a:t>
          </a:r>
          <a:endParaRPr lang="ru-RU" sz="1300" kern="1200" dirty="0"/>
        </a:p>
      </dsp:txBody>
      <dsp:txXfrm>
        <a:off x="4114828" y="1395184"/>
        <a:ext cx="925836" cy="848683"/>
      </dsp:txXfrm>
    </dsp:sp>
    <dsp:sp modelId="{A850E39B-D6EB-4429-AAF5-709F82E2830B}">
      <dsp:nvSpPr>
        <dsp:cNvPr id="0" name=""/>
        <dsp:cNvSpPr/>
      </dsp:nvSpPr>
      <dsp:spPr>
        <a:xfrm>
          <a:off x="2529333" y="996560"/>
          <a:ext cx="1543060" cy="15430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Аналітична діяльність</a:t>
          </a:r>
          <a:endParaRPr lang="ru-RU" sz="1300" kern="1200" dirty="0"/>
        </a:p>
      </dsp:txBody>
      <dsp:txXfrm>
        <a:off x="2674638" y="1395184"/>
        <a:ext cx="925836" cy="848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240A5F-99C8-4EC6-8C09-C48B9E0CFD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6A5EAE-41D4-4BCB-846E-473EC6170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Тема 1. </a:t>
            </a:r>
            <a:r>
              <a:rPr lang="ru-RU" b="1" i="1" dirty="0" smtClean="0"/>
              <a:t>ІНФОРМАЦІЙНО-АНАЛІТИЧНА ДІЯЛЬНІСТЬ ЯК СПЕЦИФІЧНИЙ РІЗНОВИД ЛЮДСЬКОЇ ДІЯЛЬНОСТІ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15" descr="baed3c30ad262c3396da9938fabc1f0c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142976" y="3643314"/>
            <a:ext cx="2644775" cy="1647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57298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 </a:t>
            </a:r>
            <a:r>
              <a:rPr lang="ru-RU" sz="1600" dirty="0" err="1" smtClean="0"/>
              <a:t>сучасних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умовах</a:t>
            </a:r>
            <a:r>
              <a:rPr lang="ru-RU" sz="1600" dirty="0" smtClean="0"/>
              <a:t> роль </a:t>
            </a:r>
            <a:r>
              <a:rPr lang="ru-RU" sz="1600" dirty="0" err="1" smtClean="0"/>
              <a:t>аналітичної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зростає</a:t>
            </a:r>
            <a:r>
              <a:rPr lang="ru-RU" sz="1600" dirty="0" smtClean="0"/>
              <a:t>. </a:t>
            </a:r>
            <a:r>
              <a:rPr lang="ru-RU" sz="1600" dirty="0" err="1" smtClean="0"/>
              <a:t>Аналітики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впливають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сфери</a:t>
            </a:r>
            <a:r>
              <a:rPr lang="ru-RU" sz="1600" dirty="0" smtClean="0"/>
              <a:t> </a:t>
            </a:r>
            <a:r>
              <a:rPr lang="ru-RU" sz="1600" dirty="0" err="1" smtClean="0"/>
              <a:t>суспільного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. У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, особливо в </a:t>
            </a:r>
            <a:r>
              <a:rPr lang="ru-RU" sz="1600" dirty="0" err="1" smtClean="0"/>
              <a:t>економічно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інформаційно-аналітичні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служби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органах </a:t>
            </a:r>
            <a:r>
              <a:rPr lang="ru-RU" sz="1600" dirty="0" err="1" smtClean="0"/>
              <a:t>державної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приватних</a:t>
            </a:r>
            <a:r>
              <a:rPr lang="ru-RU" sz="1600" dirty="0" smtClean="0"/>
              <a:t> структурах, </a:t>
            </a:r>
            <a:r>
              <a:rPr lang="ru-RU" sz="1600" dirty="0" err="1" smtClean="0"/>
              <a:t>партіях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dirty="0" err="1" smtClean="0"/>
              <a:t>Серед</a:t>
            </a:r>
            <a:r>
              <a:rPr lang="ru-RU" sz="1600" dirty="0" smtClean="0"/>
              <a:t> причин такого </a:t>
            </a:r>
            <a:r>
              <a:rPr lang="ru-RU" sz="1600" dirty="0" err="1" smtClean="0"/>
              <a:t>бурхливого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інформаційно-аналітичних</a:t>
            </a:r>
            <a:r>
              <a:rPr lang="ru-RU" sz="1600" dirty="0" smtClean="0"/>
              <a:t> служб </a:t>
            </a:r>
            <a:r>
              <a:rPr lang="ru-RU" sz="1600" dirty="0" err="1" smtClean="0"/>
              <a:t>виділимо</a:t>
            </a:r>
            <a:r>
              <a:rPr lang="ru-RU" sz="1600" dirty="0" smtClean="0"/>
              <a:t>:</a:t>
            </a:r>
          </a:p>
          <a:p>
            <a:pPr algn="just"/>
            <a:r>
              <a:rPr lang="ru-RU" sz="1600" dirty="0" smtClean="0"/>
              <a:t> - </a:t>
            </a:r>
            <a:r>
              <a:rPr lang="ru-RU" sz="1600" dirty="0" err="1" smtClean="0"/>
              <a:t>систематичне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об’єктивне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суспільних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економічних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політичних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 в </a:t>
            </a:r>
            <a:r>
              <a:rPr lang="ru-RU" sz="1600" dirty="0" err="1" smtClean="0"/>
              <a:t>світовому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масштабі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структуруванням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динамічним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розвитком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непередбачливою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поведінкою</a:t>
            </a:r>
            <a:r>
              <a:rPr lang="ru-RU" sz="1600" dirty="0" smtClean="0"/>
              <a:t>. </a:t>
            </a:r>
            <a:r>
              <a:rPr lang="ru-RU" sz="1600" dirty="0" err="1" smtClean="0"/>
              <a:t>Зрозуміло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оцінку</a:t>
            </a:r>
            <a:r>
              <a:rPr lang="ru-RU" sz="1600" dirty="0" smtClean="0"/>
              <a:t>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процесам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весь час </a:t>
            </a:r>
            <a:r>
              <a:rPr lang="ru-RU" sz="1600" dirty="0" err="1" smtClean="0"/>
              <a:t>змінюються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 - в </a:t>
            </a:r>
            <a:r>
              <a:rPr lang="ru-RU" sz="1600" dirty="0" err="1" smtClean="0"/>
              <a:t>соціальному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сучасна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зіткнулася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проблемами,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потребують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осмисленого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Ускладнення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систем (а </a:t>
            </a:r>
            <a:r>
              <a:rPr lang="ru-RU" sz="1600" dirty="0" err="1" smtClean="0"/>
              <a:t>це</a:t>
            </a:r>
            <a:r>
              <a:rPr lang="ru-RU" sz="1600" dirty="0" smtClean="0"/>
              <a:t> - </a:t>
            </a:r>
            <a:r>
              <a:rPr lang="ru-RU" sz="1600" dirty="0" err="1" smtClean="0"/>
              <a:t>об’єктивний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) </a:t>
            </a:r>
            <a:r>
              <a:rPr lang="ru-RU" sz="1600" dirty="0" err="1" smtClean="0"/>
              <a:t>веде</a:t>
            </a:r>
            <a:r>
              <a:rPr lang="ru-RU" sz="1600" dirty="0" smtClean="0"/>
              <a:t> до росту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нестабільності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кризових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</a:t>
            </a:r>
            <a:r>
              <a:rPr lang="ru-RU" sz="1600" dirty="0" smtClean="0"/>
              <a:t>. </a:t>
            </a:r>
            <a:r>
              <a:rPr lang="ru-RU" sz="1600" dirty="0" err="1" smtClean="0"/>
              <a:t>Намагання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уникнути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втрат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примушує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управлінців</a:t>
            </a:r>
            <a:r>
              <a:rPr lang="ru-RU" sz="1600" dirty="0" smtClean="0"/>
              <a:t> </a:t>
            </a:r>
            <a:r>
              <a:rPr lang="ru-RU" sz="1600" dirty="0" err="1" smtClean="0"/>
              <a:t>шукати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оптимальні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мінімальними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ризиками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всебічний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висновками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дозволить </a:t>
            </a:r>
            <a:r>
              <a:rPr lang="ru-RU" sz="1600" dirty="0" err="1" smtClean="0"/>
              <a:t>досягти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бажаного</a:t>
            </a:r>
            <a:r>
              <a:rPr lang="ru-RU" sz="1600" dirty="0" smtClean="0"/>
              <a:t> результату; 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напружена </a:t>
            </a:r>
            <a:r>
              <a:rPr lang="ru-RU" sz="1600" dirty="0" err="1" smtClean="0"/>
              <a:t>динаміка</a:t>
            </a:r>
            <a:r>
              <a:rPr lang="ru-RU" sz="1600" dirty="0" smtClean="0"/>
              <a:t> росту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породжує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величезні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неконтрольовані</a:t>
            </a:r>
            <a:r>
              <a:rPr lang="ru-RU" sz="1600" dirty="0" smtClean="0"/>
              <a:t>, </a:t>
            </a:r>
            <a:r>
              <a:rPr lang="ru-RU" sz="1600" dirty="0" err="1" smtClean="0"/>
              <a:t>суперечливі</a:t>
            </a:r>
            <a:r>
              <a:rPr lang="ru-RU" sz="1600" dirty="0" smtClean="0"/>
              <a:t> потоки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потребують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аналізу</a:t>
            </a:r>
            <a:r>
              <a:rPr lang="ru-RU" sz="1600" dirty="0" smtClean="0"/>
              <a:t>, контролю,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ефективних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сучасних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неможливо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 -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конкуренції</a:t>
            </a:r>
            <a:r>
              <a:rPr lang="ru-RU" sz="1600" dirty="0" smtClean="0"/>
              <a:t>, а той </a:t>
            </a:r>
            <a:r>
              <a:rPr lang="ru-RU" sz="1600" dirty="0" err="1" smtClean="0"/>
              <a:t>конфронтації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державами за </a:t>
            </a:r>
            <a:r>
              <a:rPr lang="ru-RU" sz="1600" dirty="0" err="1" smtClean="0"/>
              <a:t>володіння</a:t>
            </a:r>
            <a:r>
              <a:rPr lang="ru-RU" sz="1600" dirty="0" smtClean="0"/>
              <a:t> зонами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, </a:t>
            </a:r>
            <a:r>
              <a:rPr lang="ru-RU" sz="1600" dirty="0" err="1" smtClean="0"/>
              <a:t>економічними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важелями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природними</a:t>
            </a:r>
            <a:r>
              <a:rPr lang="ru-RU" sz="1600" dirty="0" smtClean="0"/>
              <a:t> ресурсами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dirty="0" err="1" smtClean="0"/>
              <a:t>Аналітичні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служби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убезпечують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конфліктів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контролюють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прогнозують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кризові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явища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928670"/>
            <a:ext cx="807249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необхідною</a:t>
            </a:r>
            <a:r>
              <a:rPr lang="ru-RU" dirty="0" smtClean="0"/>
              <a:t> потребою </a:t>
            </a:r>
            <a:r>
              <a:rPr lang="ru-RU" dirty="0" err="1" smtClean="0"/>
              <a:t>суспільства</a:t>
            </a:r>
            <a:r>
              <a:rPr lang="ru-RU" dirty="0" smtClean="0"/>
              <a:t>,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найвпливовіших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: </a:t>
            </a:r>
          </a:p>
          <a:p>
            <a:pPr marL="342900" indent="-342900" algn="just">
              <a:buAutoNum type="arabicPeriod"/>
            </a:pPr>
            <a:r>
              <a:rPr lang="ru-RU" dirty="0" err="1" smtClean="0"/>
              <a:t>Управлінська</a:t>
            </a:r>
            <a:r>
              <a:rPr lang="ru-RU" dirty="0" smtClean="0"/>
              <a:t> –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: </a:t>
            </a:r>
            <a:r>
              <a:rPr lang="ru-RU" dirty="0" err="1" smtClean="0"/>
              <a:t>підготовку</a:t>
            </a:r>
            <a:r>
              <a:rPr lang="ru-RU" dirty="0" smtClean="0"/>
              <a:t>,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контроль за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виконанням</a:t>
            </a:r>
            <a:r>
              <a:rPr lang="ru-RU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Діагностична</a:t>
            </a:r>
            <a:r>
              <a:rPr lang="ru-RU" dirty="0" smtClean="0"/>
              <a:t> -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об’єктивної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діагностики</a:t>
            </a:r>
            <a:r>
              <a:rPr lang="ru-RU" dirty="0" smtClean="0"/>
              <a:t>. </a:t>
            </a:r>
          </a:p>
          <a:p>
            <a:pPr marL="342900" indent="-342900" algn="just">
              <a:buAutoNum type="arabicPeriod"/>
            </a:pPr>
            <a:r>
              <a:rPr lang="ru-RU" dirty="0" err="1" smtClean="0"/>
              <a:t>Застерігаючу</a:t>
            </a:r>
            <a:r>
              <a:rPr lang="ru-RU" dirty="0" smtClean="0"/>
              <a:t> – </a:t>
            </a:r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небезпеки</a:t>
            </a:r>
            <a:r>
              <a:rPr lang="ru-RU" dirty="0" smtClean="0"/>
              <a:t>, </a:t>
            </a:r>
            <a:r>
              <a:rPr lang="ru-RU" dirty="0" err="1" smtClean="0"/>
              <a:t>конфлікти</a:t>
            </a:r>
            <a:r>
              <a:rPr lang="ru-RU" dirty="0" smtClean="0"/>
              <a:t>,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. </a:t>
            </a:r>
            <a:endParaRPr lang="ru-RU" dirty="0"/>
          </a:p>
          <a:p>
            <a:pPr marL="342900" indent="-342900" algn="just">
              <a:buAutoNum type="arabicPeriod"/>
            </a:pPr>
            <a:r>
              <a:rPr lang="ru-RU" dirty="0" err="1" smtClean="0"/>
              <a:t>Пізнавально-ментальна</a:t>
            </a:r>
            <a:r>
              <a:rPr lang="ru-RU" dirty="0" smtClean="0"/>
              <a:t> –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сутності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,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ментальності</a:t>
            </a:r>
            <a:r>
              <a:rPr lang="ru-RU" dirty="0" smtClean="0"/>
              <a:t> </a:t>
            </a:r>
            <a:r>
              <a:rPr lang="ru-RU" dirty="0" err="1" smtClean="0"/>
              <a:t>управлінців</a:t>
            </a:r>
            <a:endParaRPr lang="uk-UA" dirty="0" smtClean="0"/>
          </a:p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зводиться</a:t>
            </a:r>
            <a:r>
              <a:rPr lang="ru-RU" dirty="0" smtClean="0"/>
              <a:t> до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По-перше,</a:t>
            </a:r>
            <a:r>
              <a:rPr lang="ru-RU" dirty="0" smtClean="0"/>
              <a:t> </a:t>
            </a:r>
            <a:r>
              <a:rPr lang="ru-RU" dirty="0" err="1" smtClean="0"/>
              <a:t>отримується</a:t>
            </a:r>
            <a:r>
              <a:rPr lang="ru-RU" dirty="0" smtClean="0"/>
              <a:t> </a:t>
            </a:r>
            <a:r>
              <a:rPr lang="ru-RU" dirty="0" err="1" smtClean="0"/>
              <a:t>прямий</a:t>
            </a:r>
            <a:r>
              <a:rPr lang="ru-RU" dirty="0" smtClean="0"/>
              <a:t> результат,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як </a:t>
            </a:r>
            <a:r>
              <a:rPr lang="ru-RU" dirty="0" err="1" smtClean="0"/>
              <a:t>підсумок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 оптимального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По-друге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непрямий</a:t>
            </a:r>
            <a:r>
              <a:rPr lang="ru-RU" dirty="0" smtClean="0"/>
              <a:t> результат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 </a:t>
            </a:r>
            <a:r>
              <a:rPr lang="ru-RU" dirty="0" err="1" smtClean="0"/>
              <a:t>управлінців</a:t>
            </a:r>
            <a:r>
              <a:rPr lang="ru-RU" dirty="0" smtClean="0"/>
              <a:t> про той </a:t>
            </a:r>
            <a:r>
              <a:rPr lang="ru-RU" dirty="0" err="1" smtClean="0"/>
              <a:t>об’єкт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вони </a:t>
            </a:r>
            <a:r>
              <a:rPr lang="ru-RU" dirty="0" err="1" smtClean="0"/>
              <a:t>аналізували</a:t>
            </a:r>
            <a:r>
              <a:rPr lang="ru-RU" dirty="0" smtClean="0"/>
              <a:t>.</a:t>
            </a:r>
          </a:p>
          <a:p>
            <a:pPr marL="342900" indent="-342900" algn="just"/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643050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   На думку </a:t>
            </a:r>
            <a:r>
              <a:rPr lang="ru-RU" sz="2000" dirty="0" err="1" smtClean="0"/>
              <a:t>вчених</a:t>
            </a:r>
            <a:r>
              <a:rPr lang="ru-RU" sz="2000" dirty="0" smtClean="0"/>
              <a:t>, для </a:t>
            </a:r>
            <a:r>
              <a:rPr lang="ru-RU" sz="2000" dirty="0" err="1" smtClean="0"/>
              <a:t>нашої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у </a:t>
            </a:r>
            <a:r>
              <a:rPr lang="ru-RU" sz="2000" dirty="0" err="1" smtClean="0"/>
              <a:t>зв’язку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хронічним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недофінансуванням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фінансуванням</a:t>
            </a:r>
            <a:r>
              <a:rPr lang="ru-RU" sz="2000" dirty="0" smtClean="0"/>
              <a:t>, у </a:t>
            </a:r>
            <a:r>
              <a:rPr lang="ru-RU" sz="2000" dirty="0" err="1" smtClean="0"/>
              <a:t>зв’язку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ембріональністю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інфраструктури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головне, у </a:t>
            </a:r>
            <a:r>
              <a:rPr lang="ru-RU" sz="2000" dirty="0" err="1" smtClean="0"/>
              <a:t>зв’язку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недостатньо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розвинутим</a:t>
            </a:r>
            <a:r>
              <a:rPr lang="ru-RU" sz="2000" dirty="0" smtClean="0"/>
              <a:t> попитом на </a:t>
            </a:r>
            <a:r>
              <a:rPr lang="ru-RU" sz="2000" dirty="0" err="1" smtClean="0"/>
              <a:t>інформаційну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продукцію</a:t>
            </a:r>
            <a:r>
              <a:rPr lang="ru-RU" sz="2000" dirty="0" smtClean="0"/>
              <a:t>, у свою </a:t>
            </a:r>
            <a:r>
              <a:rPr lang="ru-RU" sz="2000" dirty="0" err="1" smtClean="0"/>
              <a:t>чергу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пов’язаним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недостатньою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кваліфікацією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кадрів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бізнесменів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керівництва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громадськими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відставання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створенні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аналітичних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інформаційноаналітичних</a:t>
            </a:r>
            <a:r>
              <a:rPr lang="ru-RU" sz="2000" dirty="0" smtClean="0"/>
              <a:t> структур на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є</a:t>
            </a:r>
            <a:r>
              <a:rPr lang="ru-RU" sz="2000" dirty="0" smtClean="0"/>
              <a:t> особливо </a:t>
            </a:r>
            <a:r>
              <a:rPr lang="ru-RU" sz="2000" dirty="0" err="1" smtClean="0"/>
              <a:t>відчутним</a:t>
            </a:r>
            <a:r>
              <a:rPr lang="ru-RU" sz="2000" dirty="0" smtClean="0"/>
              <a:t>. </a:t>
            </a:r>
            <a:r>
              <a:rPr lang="ru-RU" sz="2000" dirty="0" err="1" smtClean="0"/>
              <a:t>Варто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зауважити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відставання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відставанням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відкладеним</a:t>
            </a:r>
            <a:r>
              <a:rPr lang="ru-RU" sz="2000" dirty="0" smtClean="0"/>
              <a:t> у </a:t>
            </a:r>
            <a:r>
              <a:rPr lang="ru-RU" sz="2000" dirty="0" err="1" smtClean="0"/>
              <a:t>майбутнє</a:t>
            </a:r>
            <a:r>
              <a:rPr lang="ru-RU" sz="2000" dirty="0" smtClean="0"/>
              <a:t>. </a:t>
            </a:r>
            <a:r>
              <a:rPr lang="ru-RU" sz="2000" dirty="0" err="1" smtClean="0"/>
              <a:t>Воно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набиратиме</a:t>
            </a:r>
            <a:r>
              <a:rPr lang="ru-RU" sz="2000" dirty="0" smtClean="0"/>
              <a:t> </a:t>
            </a:r>
            <a:r>
              <a:rPr lang="ru-RU" sz="2000" dirty="0" err="1" smtClean="0"/>
              <a:t>гостроти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інформатизації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головне, –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процесом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у сферу </a:t>
            </a:r>
            <a:r>
              <a:rPr lang="ru-RU" sz="2000" dirty="0" err="1" smtClean="0"/>
              <a:t>впливів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постіндустріального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етапу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792961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Адже</a:t>
            </a:r>
            <a:r>
              <a:rPr lang="ru-RU" b="1" dirty="0" smtClean="0"/>
              <a:t> </a:t>
            </a:r>
            <a:r>
              <a:rPr lang="ru-RU" b="1" dirty="0" err="1" smtClean="0"/>
              <a:t>саме</a:t>
            </a:r>
            <a:r>
              <a:rPr lang="ru-RU" b="1" dirty="0" smtClean="0"/>
              <a:t> </a:t>
            </a:r>
            <a:r>
              <a:rPr lang="ru-RU" b="1" dirty="0" err="1" smtClean="0"/>
              <a:t>аналітична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інформація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на </a:t>
            </a:r>
            <a:r>
              <a:rPr lang="ru-RU" b="1" dirty="0" err="1" smtClean="0"/>
              <a:t>сьогодні</a:t>
            </a:r>
            <a:r>
              <a:rPr lang="ru-RU" b="1" dirty="0" smtClean="0"/>
              <a:t> </a:t>
            </a:r>
            <a:r>
              <a:rPr lang="ru-RU" b="1" dirty="0" err="1" smtClean="0"/>
              <a:t>найціннішим</a:t>
            </a:r>
            <a:r>
              <a:rPr lang="ru-RU" b="1" dirty="0" smtClean="0"/>
              <a:t> продуктом на ринку </a:t>
            </a:r>
            <a:r>
              <a:rPr lang="ru-RU" b="1" dirty="0" err="1" smtClean="0"/>
              <a:t>інформації</a:t>
            </a:r>
            <a:r>
              <a:rPr lang="en-US" b="1" dirty="0" smtClean="0"/>
              <a:t>. </a:t>
            </a:r>
            <a:endParaRPr lang="uk-UA" b="1" dirty="0" smtClean="0"/>
          </a:p>
          <a:p>
            <a:endParaRPr lang="uk-UA" b="1" dirty="0"/>
          </a:p>
          <a:p>
            <a:pPr algn="just"/>
            <a:r>
              <a:rPr lang="ru-RU" sz="2000" dirty="0" err="1" smtClean="0"/>
              <a:t>Економічний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глобалізм</a:t>
            </a:r>
            <a:r>
              <a:rPr lang="ru-RU" sz="2000" dirty="0" smtClean="0"/>
              <a:t> </a:t>
            </a:r>
            <a:r>
              <a:rPr lang="en-US" sz="2000" dirty="0" smtClean="0"/>
              <a:t>XX </a:t>
            </a:r>
            <a:r>
              <a:rPr lang="ru-RU" sz="2000" dirty="0" smtClean="0"/>
              <a:t>ст. у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чверті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закономірного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стрибка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перетворив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інформаційну</a:t>
            </a:r>
            <a:r>
              <a:rPr lang="ru-RU" sz="2000" dirty="0" smtClean="0"/>
              <a:t> </a:t>
            </a:r>
            <a:r>
              <a:rPr lang="ru-RU" sz="2000" dirty="0" err="1" smtClean="0"/>
              <a:t>індустрію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обслуговує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, в </a:t>
            </a:r>
            <a:r>
              <a:rPr lang="ru-RU" sz="2000" dirty="0" err="1" smtClean="0"/>
              <a:t>особливу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галузь</a:t>
            </a:r>
            <a:r>
              <a:rPr lang="ru-RU" sz="2000" dirty="0" smtClean="0"/>
              <a:t> у </a:t>
            </a:r>
            <a:r>
              <a:rPr lang="ru-RU" sz="2000" dirty="0" err="1" smtClean="0"/>
              <a:t>загальній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структурі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економіки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стала плацдармом,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власне</a:t>
            </a:r>
            <a:r>
              <a:rPr lang="ru-RU" sz="2000" dirty="0" smtClean="0"/>
              <a:t>, </a:t>
            </a:r>
            <a:r>
              <a:rPr lang="ru-RU" sz="2000" dirty="0" err="1" smtClean="0"/>
              <a:t>почалася</a:t>
            </a:r>
            <a:r>
              <a:rPr lang="ru-RU" sz="2000" dirty="0" smtClean="0"/>
              <a:t> нова, </a:t>
            </a:r>
            <a:r>
              <a:rPr lang="ru-RU" sz="2000" dirty="0" err="1" smtClean="0"/>
              <a:t>інформаційна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епоха</a:t>
            </a:r>
            <a:r>
              <a:rPr lang="ru-RU" sz="2000" dirty="0" smtClean="0"/>
              <a:t>. </a:t>
            </a:r>
            <a:r>
              <a:rPr lang="ru-RU" sz="2000" dirty="0" err="1" smtClean="0"/>
              <a:t>Розпочалося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продукування</a:t>
            </a:r>
            <a:r>
              <a:rPr lang="ru-RU" sz="2000" dirty="0" smtClean="0"/>
              <a:t> товару нового типу, глобального товару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властивостями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необмеженого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накопичення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багаторазового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треба особливо </a:t>
            </a:r>
            <a:r>
              <a:rPr lang="ru-RU" sz="2000" dirty="0" err="1" smtClean="0"/>
              <a:t>підкреслити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ми говоримо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аналітику</a:t>
            </a:r>
            <a:r>
              <a:rPr lang="ru-RU" sz="2000" dirty="0" smtClean="0"/>
              <a:t>, - </a:t>
            </a:r>
            <a:r>
              <a:rPr lang="ru-RU" sz="2000" dirty="0" err="1" smtClean="0"/>
              <a:t>масове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зібраної</a:t>
            </a:r>
            <a:r>
              <a:rPr lang="ru-RU" sz="2000" dirty="0" smtClean="0"/>
              <a:t> – </a:t>
            </a:r>
            <a:r>
              <a:rPr lang="ru-RU" sz="2000" dirty="0" err="1" smtClean="0"/>
              <a:t>первинної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142982"/>
            <a:ext cx="8143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 Короткий </a:t>
            </a:r>
            <a:r>
              <a:rPr lang="ru-RU" b="1" dirty="0" err="1" smtClean="0"/>
              <a:t>історичний</a:t>
            </a:r>
            <a:r>
              <a:rPr lang="ru-RU" b="1" dirty="0" smtClean="0"/>
              <a:t> </a:t>
            </a:r>
            <a:r>
              <a:rPr lang="ru-RU" b="1" dirty="0" err="1" smtClean="0"/>
              <a:t>огляд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інформаційноаналітичної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dirty="0" smtClean="0"/>
              <a:t>. </a:t>
            </a:r>
            <a:r>
              <a:rPr lang="ru-RU" b="1" dirty="0" err="1" smtClean="0"/>
              <a:t>Найважливіші</a:t>
            </a:r>
            <a:r>
              <a:rPr lang="ru-RU" b="1" dirty="0" smtClean="0"/>
              <a:t> </a:t>
            </a:r>
            <a:r>
              <a:rPr lang="ru-RU" b="1" dirty="0" err="1" smtClean="0"/>
              <a:t>етапи</a:t>
            </a:r>
            <a:r>
              <a:rPr lang="ru-RU" dirty="0" smtClean="0"/>
              <a:t>. </a:t>
            </a:r>
          </a:p>
          <a:p>
            <a:pPr algn="just"/>
            <a:r>
              <a:rPr lang="ru-RU" sz="2000" dirty="0" err="1" smtClean="0"/>
              <a:t>Елементи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відомі</a:t>
            </a:r>
            <a:r>
              <a:rPr lang="ru-RU" sz="2000" dirty="0" smtClean="0"/>
              <a:t> </a:t>
            </a:r>
            <a:r>
              <a:rPr lang="ru-RU" sz="2000" dirty="0" err="1" smtClean="0"/>
              <a:t>ще</a:t>
            </a:r>
            <a:r>
              <a:rPr lang="ru-RU" sz="2000" dirty="0" smtClean="0"/>
              <a:t> в </a:t>
            </a:r>
            <a:r>
              <a:rPr lang="ru-RU" sz="2000" dirty="0" err="1" smtClean="0"/>
              <a:t>сиву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давнину</a:t>
            </a:r>
            <a:r>
              <a:rPr lang="ru-RU" sz="2000" dirty="0" smtClean="0"/>
              <a:t>. </a:t>
            </a:r>
            <a:r>
              <a:rPr lang="ru-RU" sz="2000" dirty="0" err="1" smtClean="0"/>
              <a:t>Засновником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вважають</a:t>
            </a:r>
            <a:r>
              <a:rPr lang="ru-RU" sz="2000" dirty="0" smtClean="0"/>
              <a:t> знаменитого </a:t>
            </a:r>
            <a:r>
              <a:rPr lang="ru-RU" sz="2000" dirty="0" err="1" smtClean="0"/>
              <a:t>давньогрецького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філософа</a:t>
            </a:r>
            <a:r>
              <a:rPr lang="ru-RU" sz="2000" dirty="0" smtClean="0"/>
              <a:t> </a:t>
            </a:r>
            <a:r>
              <a:rPr lang="ru-RU" sz="2000" b="1" dirty="0" smtClean="0"/>
              <a:t>Сократа</a:t>
            </a:r>
            <a:r>
              <a:rPr lang="ru-RU" sz="2000" dirty="0" smtClean="0"/>
              <a:t> (</a:t>
            </a:r>
            <a:r>
              <a:rPr lang="ru-RU" sz="2000" dirty="0" err="1" smtClean="0"/>
              <a:t>бл</a:t>
            </a:r>
            <a:r>
              <a:rPr lang="ru-RU" sz="2000" dirty="0" smtClean="0"/>
              <a:t>. 469 – 399 до н. е.),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виробив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власний</a:t>
            </a:r>
            <a:r>
              <a:rPr lang="ru-RU" sz="2000" dirty="0" smtClean="0"/>
              <a:t> метод </a:t>
            </a:r>
            <a:r>
              <a:rPr lang="ru-RU" sz="2000" dirty="0" err="1" smtClean="0"/>
              <a:t>аналітичних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роздумів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Суть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– в </a:t>
            </a:r>
            <a:r>
              <a:rPr lang="ru-RU" sz="2000" dirty="0" err="1" smtClean="0"/>
              <a:t>аналізі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полемічного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діалогу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яким</a:t>
            </a:r>
            <a:r>
              <a:rPr lang="ru-RU" sz="2000" dirty="0" smtClean="0"/>
              <a:t> </a:t>
            </a:r>
            <a:r>
              <a:rPr lang="ru-RU" sz="2000" dirty="0" err="1" smtClean="0"/>
              <a:t>майстерно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філософ</a:t>
            </a:r>
            <a:r>
              <a:rPr lang="ru-RU" sz="2000" dirty="0" smtClean="0"/>
              <a:t>. Цей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називав</a:t>
            </a:r>
            <a:r>
              <a:rPr lang="ru-RU" sz="2000" dirty="0" smtClean="0"/>
              <a:t> «</a:t>
            </a:r>
            <a:r>
              <a:rPr lang="ru-RU" sz="2000" dirty="0" err="1" smtClean="0"/>
              <a:t>повивальним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мистецтвом</a:t>
            </a:r>
            <a:r>
              <a:rPr lang="ru-RU" sz="2000" dirty="0" smtClean="0"/>
              <a:t>»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вважав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подарунком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Бога. </a:t>
            </a:r>
            <a:r>
              <a:rPr lang="ru-RU" sz="2000" dirty="0" err="1" smtClean="0"/>
              <a:t>Використовуючи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полемічний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</a:t>
            </a:r>
            <a:r>
              <a:rPr lang="ru-RU" sz="2000" dirty="0" smtClean="0"/>
              <a:t>, Сократ </a:t>
            </a:r>
            <a:r>
              <a:rPr lang="ru-RU" sz="2000" dirty="0" err="1" smtClean="0"/>
              <a:t>вміло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вибудовував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діалог</a:t>
            </a:r>
            <a:r>
              <a:rPr lang="ru-RU" sz="2000" dirty="0" smtClean="0"/>
              <a:t> таким чином,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спростувати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аргументи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співрозмовника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майже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досягав мети, </a:t>
            </a:r>
            <a:r>
              <a:rPr lang="ru-RU" sz="2000" dirty="0" err="1" smtClean="0"/>
              <a:t>бо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полеміки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посилався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факти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логіку</a:t>
            </a:r>
            <a:r>
              <a:rPr lang="ru-RU" sz="2000" dirty="0" smtClean="0"/>
              <a:t> </a:t>
            </a:r>
            <a:r>
              <a:rPr lang="ru-RU" sz="2000" dirty="0" err="1" smtClean="0"/>
              <a:t>міркувань</a:t>
            </a:r>
            <a:r>
              <a:rPr lang="ru-RU" sz="2000" dirty="0" smtClean="0"/>
              <a:t>, </a:t>
            </a:r>
            <a:r>
              <a:rPr lang="ru-RU" sz="2000" dirty="0" err="1" smtClean="0"/>
              <a:t>етичні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норми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428736"/>
            <a:ext cx="8143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dirty="0" err="1" smtClean="0"/>
              <a:t>Вирішальну</a:t>
            </a:r>
            <a:r>
              <a:rPr lang="ru-RU" dirty="0" smtClean="0"/>
              <a:t> роль у </a:t>
            </a:r>
            <a:r>
              <a:rPr lang="ru-RU" dirty="0" err="1" smtClean="0"/>
              <a:t>виникненні</a:t>
            </a:r>
            <a:r>
              <a:rPr lang="ru-RU" dirty="0" smtClean="0"/>
              <a:t> </a:t>
            </a:r>
            <a:r>
              <a:rPr lang="ru-RU" dirty="0" err="1" smtClean="0"/>
              <a:t>аналітики</a:t>
            </a:r>
            <a:r>
              <a:rPr lang="ru-RU" dirty="0" smtClean="0"/>
              <a:t> </a:t>
            </a:r>
            <a:r>
              <a:rPr lang="ru-RU" dirty="0" err="1" smtClean="0"/>
              <a:t>зіграв</a:t>
            </a:r>
            <a:r>
              <a:rPr lang="ru-RU" dirty="0" smtClean="0"/>
              <a:t> </a:t>
            </a:r>
            <a:r>
              <a:rPr lang="ru-RU" b="1" dirty="0" err="1" smtClean="0"/>
              <a:t>Арістотель</a:t>
            </a:r>
            <a:r>
              <a:rPr lang="ru-RU" dirty="0" smtClean="0"/>
              <a:t> (384 – 322 до н. е.). В </a:t>
            </a:r>
            <a:r>
              <a:rPr lang="ru-RU" dirty="0" err="1" smtClean="0"/>
              <a:t>своїх</a:t>
            </a:r>
            <a:r>
              <a:rPr lang="ru-RU" dirty="0" smtClean="0"/>
              <a:t> книгах «Перша </a:t>
            </a:r>
            <a:r>
              <a:rPr lang="ru-RU" dirty="0" err="1" smtClean="0"/>
              <a:t>аналітика</a:t>
            </a:r>
            <a:r>
              <a:rPr lang="ru-RU" dirty="0" smtClean="0"/>
              <a:t>», «Друга </a:t>
            </a:r>
            <a:r>
              <a:rPr lang="ru-RU" dirty="0" err="1" smtClean="0"/>
              <a:t>аналітика</a:t>
            </a:r>
            <a:r>
              <a:rPr lang="ru-RU" dirty="0" smtClean="0"/>
              <a:t>»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систематизував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міркувань</a:t>
            </a:r>
            <a:r>
              <a:rPr lang="ru-RU" dirty="0" smtClean="0"/>
              <a:t>,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предметом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 закон </a:t>
            </a:r>
            <a:r>
              <a:rPr lang="ru-RU" dirty="0" err="1" smtClean="0"/>
              <a:t>тотожності</a:t>
            </a:r>
            <a:r>
              <a:rPr lang="ru-RU" dirty="0" smtClean="0"/>
              <a:t>, </a:t>
            </a:r>
            <a:r>
              <a:rPr lang="ru-RU" dirty="0" err="1" smtClean="0"/>
              <a:t>закон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, </a:t>
            </a:r>
            <a:r>
              <a:rPr lang="ru-RU" dirty="0" err="1" smtClean="0"/>
              <a:t>закон</a:t>
            </a:r>
            <a:r>
              <a:rPr lang="ru-RU" dirty="0" smtClean="0"/>
              <a:t> 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, </a:t>
            </a:r>
            <a:r>
              <a:rPr lang="ru-RU" dirty="0" err="1" smtClean="0"/>
              <a:t>діалектики</a:t>
            </a:r>
            <a:r>
              <a:rPr lang="ru-RU" dirty="0" smtClean="0"/>
              <a:t> </a:t>
            </a:r>
            <a:r>
              <a:rPr lang="ru-RU" dirty="0" err="1" smtClean="0"/>
              <a:t>індукції</a:t>
            </a:r>
            <a:r>
              <a:rPr lang="ru-RU" dirty="0" smtClean="0"/>
              <a:t>, </a:t>
            </a:r>
            <a:r>
              <a:rPr lang="ru-RU" dirty="0" err="1" smtClean="0"/>
              <a:t>дедукції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логічного</a:t>
            </a:r>
            <a:r>
              <a:rPr lang="ru-RU" dirty="0" smtClean="0"/>
              <a:t> синтезу, </a:t>
            </a:r>
            <a:r>
              <a:rPr lang="ru-RU" dirty="0" err="1" smtClean="0"/>
              <a:t>визначив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, мету, </a:t>
            </a:r>
            <a:r>
              <a:rPr lang="ru-RU" dirty="0" err="1" smtClean="0"/>
              <a:t>простір</a:t>
            </a:r>
            <a:r>
              <a:rPr lang="ru-RU" dirty="0" smtClean="0"/>
              <a:t>, час, </a:t>
            </a:r>
            <a:r>
              <a:rPr lang="ru-RU" dirty="0" err="1" smtClean="0"/>
              <a:t>рух</a:t>
            </a:r>
            <a:r>
              <a:rPr lang="ru-RU" dirty="0" smtClean="0"/>
              <a:t>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, форму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матерію</a:t>
            </a:r>
            <a:r>
              <a:rPr lang="ru-RU" dirty="0" smtClean="0"/>
              <a:t>,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дійсність</a:t>
            </a:r>
            <a:r>
              <a:rPr lang="ru-RU" dirty="0" smtClean="0"/>
              <a:t>,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випадковість</a:t>
            </a:r>
            <a:r>
              <a:rPr lang="ru-RU" dirty="0" smtClean="0"/>
              <a:t>,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загальне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глобальні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Найбільша</a:t>
            </a:r>
            <a:r>
              <a:rPr lang="ru-RU" dirty="0" smtClean="0"/>
              <a:t> ж заслуга </a:t>
            </a:r>
            <a:r>
              <a:rPr lang="ru-RU" dirty="0" err="1" smtClean="0"/>
              <a:t>Арістотеля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системне</a:t>
            </a:r>
            <a:r>
              <a:rPr lang="ru-RU" dirty="0" smtClean="0"/>
              <a:t> </a:t>
            </a:r>
            <a:r>
              <a:rPr lang="ru-RU" dirty="0" err="1" smtClean="0"/>
              <a:t>світобачення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системне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результатом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еволюційних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революційних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відслідковується</a:t>
            </a:r>
            <a:r>
              <a:rPr lang="ru-RU" dirty="0" smtClean="0"/>
              <a:t>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особливо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та </a:t>
            </a:r>
            <a:r>
              <a:rPr lang="ru-RU" dirty="0" err="1" smtClean="0"/>
              <a:t>зростанням</a:t>
            </a:r>
            <a:r>
              <a:rPr lang="ru-RU" dirty="0" smtClean="0"/>
              <a:t> потреби </a:t>
            </a:r>
            <a:r>
              <a:rPr lang="ru-RU" dirty="0" err="1" smtClean="0"/>
              <a:t>суб'єктів</a:t>
            </a:r>
            <a:r>
              <a:rPr lang="ru-RU" dirty="0" smtClean="0"/>
              <a:t> в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Прогрес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відмінних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: </a:t>
            </a:r>
            <a:r>
              <a:rPr lang="ru-RU" dirty="0" err="1" smtClean="0"/>
              <a:t>обробкою</a:t>
            </a:r>
            <a:r>
              <a:rPr lang="ru-RU" dirty="0" smtClean="0"/>
              <a:t> </a:t>
            </a:r>
            <a:r>
              <a:rPr lang="ru-RU" dirty="0" err="1" smtClean="0"/>
              <a:t>повідомлень</a:t>
            </a:r>
            <a:r>
              <a:rPr lang="ru-RU" dirty="0" smtClean="0"/>
              <a:t> у широкому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терміна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передачею </a:t>
            </a:r>
            <a:r>
              <a:rPr lang="ru-RU" dirty="0" err="1" smtClean="0"/>
              <a:t>повідомлень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000108"/>
            <a:ext cx="83582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нагадати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технологічної</a:t>
            </a:r>
            <a:r>
              <a:rPr lang="ru-RU" dirty="0" smtClean="0"/>
              <a:t> </a:t>
            </a:r>
            <a:r>
              <a:rPr lang="ru-RU" dirty="0" err="1" smtClean="0"/>
              <a:t>трансформації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оброблення</a:t>
            </a:r>
            <a:r>
              <a:rPr lang="ru-RU" dirty="0" smtClean="0"/>
              <a:t> та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 smtClean="0"/>
              <a:t>людським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соціально-технічної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парадигми</a:t>
            </a:r>
            <a:r>
              <a:rPr lang="ru-RU" dirty="0" smtClean="0"/>
              <a:t> —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b="1" dirty="0" smtClean="0"/>
              <a:t>Перша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привело до </a:t>
            </a:r>
            <a:r>
              <a:rPr lang="ru-RU" dirty="0" err="1" smtClean="0"/>
              <a:t>гігантського</a:t>
            </a:r>
            <a:r>
              <a:rPr lang="ru-RU" dirty="0" smtClean="0"/>
              <a:t> </a:t>
            </a:r>
            <a:r>
              <a:rPr lang="ru-RU" dirty="0" err="1" smtClean="0"/>
              <a:t>якісного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кількісного</a:t>
            </a:r>
            <a:r>
              <a:rPr lang="ru-RU" dirty="0" smtClean="0"/>
              <a:t> </a:t>
            </a:r>
            <a:r>
              <a:rPr lang="ru-RU" dirty="0" err="1" smtClean="0"/>
              <a:t>стрибка</a:t>
            </a:r>
            <a:r>
              <a:rPr lang="ru-RU" dirty="0" smtClean="0"/>
              <a:t>. </a:t>
            </a:r>
            <a:r>
              <a:rPr lang="ru-RU" dirty="0" err="1" smtClean="0"/>
              <a:t>З'явилася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до </a:t>
            </a:r>
            <a:r>
              <a:rPr lang="ru-RU" dirty="0" err="1" smtClean="0"/>
              <a:t>покоління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Друга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 </a:t>
            </a:r>
            <a:r>
              <a:rPr lang="ru-RU" dirty="0" smtClean="0"/>
              <a:t>(середина </a:t>
            </a:r>
            <a:r>
              <a:rPr lang="en-US" dirty="0" smtClean="0"/>
              <a:t>XVI </a:t>
            </a:r>
            <a:r>
              <a:rPr lang="ru-RU" dirty="0" smtClean="0"/>
              <a:t>ст.) </a:t>
            </a:r>
            <a:r>
              <a:rPr lang="ru-RU" dirty="0" err="1" smtClean="0"/>
              <a:t>спричинена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книгодрукування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радикально </a:t>
            </a:r>
            <a:r>
              <a:rPr lang="ru-RU" dirty="0" err="1" smtClean="0"/>
              <a:t>змінив</a:t>
            </a:r>
            <a:r>
              <a:rPr lang="ru-RU" dirty="0" smtClean="0"/>
              <a:t> </a:t>
            </a:r>
            <a:r>
              <a:rPr lang="ru-RU" dirty="0" err="1" smtClean="0"/>
              <a:t>індустріальне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, культуру,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Третя</a:t>
            </a:r>
            <a:r>
              <a:rPr lang="ru-RU" b="1" dirty="0" smtClean="0"/>
              <a:t>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ст.)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</a:t>
            </a:r>
            <a:r>
              <a:rPr lang="ru-RU" dirty="0" err="1" smtClean="0"/>
              <a:t>електрики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телеграф, телефон,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оперативно </a:t>
            </a:r>
            <a:r>
              <a:rPr lang="ru-RU" dirty="0" err="1" smtClean="0"/>
              <a:t>передавати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нагромаджувати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в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обсязі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Четверта</a:t>
            </a:r>
            <a:r>
              <a:rPr lang="ru-RU" b="1" dirty="0" smtClean="0"/>
              <a:t>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 </a:t>
            </a:r>
            <a:r>
              <a:rPr lang="ru-RU" dirty="0" smtClean="0"/>
              <a:t>(70-і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en-US" dirty="0" smtClean="0"/>
              <a:t>XX </a:t>
            </a:r>
            <a:r>
              <a:rPr lang="ru-RU" dirty="0" smtClean="0"/>
              <a:t>ст.)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</a:t>
            </a:r>
            <a:r>
              <a:rPr lang="ru-RU" dirty="0" err="1" smtClean="0"/>
              <a:t>мікропроцесорної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персонального </a:t>
            </a:r>
            <a:r>
              <a:rPr lang="ru-RU" dirty="0" err="1" smtClean="0"/>
              <a:t>комп'ютера</a:t>
            </a:r>
            <a:r>
              <a:rPr lang="ru-RU" dirty="0" smtClean="0"/>
              <a:t>. На </a:t>
            </a:r>
            <a:r>
              <a:rPr lang="ru-RU" dirty="0" err="1" smtClean="0"/>
              <a:t>мікропроцесорах</a:t>
            </a:r>
            <a:r>
              <a:rPr lang="ru-RU" dirty="0" smtClean="0"/>
              <a:t> та </a:t>
            </a:r>
            <a:r>
              <a:rPr lang="ru-RU" dirty="0" err="1" smtClean="0"/>
              <a:t>інтегральних</a:t>
            </a:r>
            <a:r>
              <a:rPr lang="ru-RU" dirty="0" smtClean="0"/>
              <a:t> схемах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комп'ютери</a:t>
            </a:r>
            <a:r>
              <a:rPr lang="ru-RU" dirty="0" smtClean="0"/>
              <a:t>, </a:t>
            </a:r>
            <a:r>
              <a:rPr lang="ru-RU" dirty="0" err="1" smtClean="0"/>
              <a:t>комп'ютерні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,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(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Цей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три </a:t>
            </a:r>
            <a:r>
              <a:rPr lang="ru-RU" dirty="0" err="1" smtClean="0"/>
              <a:t>фундаментальні</a:t>
            </a:r>
            <a:r>
              <a:rPr lang="ru-RU" dirty="0" smtClean="0"/>
              <a:t> </a:t>
            </a:r>
            <a:r>
              <a:rPr lang="ru-RU" dirty="0" err="1" smtClean="0"/>
              <a:t>інновації</a:t>
            </a:r>
            <a:r>
              <a:rPr lang="ru-RU" dirty="0" smtClean="0"/>
              <a:t>: -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механічних</a:t>
            </a:r>
            <a:r>
              <a:rPr lang="ru-RU" dirty="0" smtClean="0"/>
              <a:t> та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до </a:t>
            </a:r>
            <a:r>
              <a:rPr lang="ru-RU" dirty="0" err="1" smtClean="0"/>
              <a:t>електронних</a:t>
            </a:r>
            <a:r>
              <a:rPr lang="ru-RU" dirty="0" smtClean="0"/>
              <a:t>; - </a:t>
            </a:r>
            <a:r>
              <a:rPr lang="ru-RU" dirty="0" err="1" smtClean="0"/>
              <a:t>мініатюризація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, </a:t>
            </a:r>
            <a:r>
              <a:rPr lang="ru-RU" dirty="0" err="1" smtClean="0"/>
              <a:t>пристроїв</a:t>
            </a:r>
            <a:r>
              <a:rPr lang="ru-RU" dirty="0" smtClean="0"/>
              <a:t>, </a:t>
            </a:r>
            <a:r>
              <a:rPr lang="ru-RU" dirty="0" err="1" smtClean="0"/>
              <a:t>приладів</a:t>
            </a:r>
            <a:r>
              <a:rPr lang="ru-RU" dirty="0" smtClean="0"/>
              <a:t>, машин; -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програмно-керованих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інформаційно-аналітичних</a:t>
            </a:r>
            <a:r>
              <a:rPr lang="ru-RU" dirty="0" smtClean="0"/>
              <a:t> служб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інформаційно-аналітичних</a:t>
            </a:r>
            <a:r>
              <a:rPr lang="ru-RU" dirty="0" smtClean="0"/>
              <a:t> служб (ІАС)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smtClean="0"/>
              <a:t>ст.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en-US" dirty="0" smtClean="0"/>
              <a:t>think t</a:t>
            </a:r>
            <a:r>
              <a:rPr lang="ru-RU" dirty="0" smtClean="0"/>
              <a:t>а</a:t>
            </a:r>
            <a:r>
              <a:rPr lang="en-US" dirty="0" err="1" smtClean="0"/>
              <a:t>nks</a:t>
            </a:r>
            <a:r>
              <a:rPr lang="en-US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в США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Так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захищене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прослуховування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(</a:t>
            </a:r>
            <a:r>
              <a:rPr lang="en-US" dirty="0" smtClean="0"/>
              <a:t>t</a:t>
            </a:r>
            <a:r>
              <a:rPr lang="ru-RU" dirty="0" smtClean="0"/>
              <a:t>а</a:t>
            </a:r>
            <a:r>
              <a:rPr lang="en-US" dirty="0" err="1" smtClean="0"/>
              <a:t>nk</a:t>
            </a:r>
            <a:r>
              <a:rPr lang="en-US" dirty="0" smtClean="0"/>
              <a:t>), </a:t>
            </a:r>
            <a:r>
              <a:rPr lang="ru-RU" dirty="0" smtClean="0"/>
              <a:t>де </a:t>
            </a:r>
            <a:r>
              <a:rPr lang="ru-RU" dirty="0" err="1" smtClean="0"/>
              <a:t>цивільні</a:t>
            </a:r>
            <a:r>
              <a:rPr lang="ru-RU" dirty="0" smtClean="0"/>
              <a:t> та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експерти</a:t>
            </a:r>
            <a:r>
              <a:rPr lang="ru-RU" dirty="0" smtClean="0"/>
              <a:t> </a:t>
            </a:r>
            <a:r>
              <a:rPr lang="ru-RU" dirty="0" err="1" smtClean="0"/>
              <a:t>розробляли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Вони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використовувались</a:t>
            </a:r>
            <a:r>
              <a:rPr lang="ru-RU" dirty="0" smtClean="0"/>
              <a:t> для </a:t>
            </a:r>
            <a:r>
              <a:rPr lang="ru-RU" dirty="0" err="1" smtClean="0"/>
              <a:t>розробок</a:t>
            </a:r>
            <a:r>
              <a:rPr lang="ru-RU" dirty="0" smtClean="0"/>
              <a:t> </a:t>
            </a:r>
            <a:r>
              <a:rPr lang="ru-RU" dirty="0" err="1" smtClean="0"/>
              <a:t>безпечного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стратегічних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аналітичні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у США,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 та </a:t>
            </a:r>
            <a:r>
              <a:rPr lang="ru-RU" dirty="0" err="1" smtClean="0"/>
              <a:t>Німеччині</a:t>
            </a:r>
            <a:r>
              <a:rPr lang="ru-RU" dirty="0" smtClean="0"/>
              <a:t> на початку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як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та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кіл</a:t>
            </a:r>
            <a:r>
              <a:rPr lang="ru-RU" dirty="0" smtClean="0"/>
              <a:t> на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та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.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США на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арені</a:t>
            </a:r>
            <a:r>
              <a:rPr lang="ru-RU" dirty="0" smtClean="0"/>
              <a:t>, </a:t>
            </a:r>
            <a:r>
              <a:rPr lang="ru-RU" dirty="0" err="1" smtClean="0"/>
              <a:t>переконаність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еліти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Америка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міжнародний</a:t>
            </a:r>
            <a:r>
              <a:rPr lang="ru-RU" dirty="0" smtClean="0"/>
              <a:t> порядок, </a:t>
            </a:r>
            <a:r>
              <a:rPr lang="ru-RU" dirty="0" err="1" smtClean="0"/>
              <a:t>спонукали</a:t>
            </a:r>
            <a:r>
              <a:rPr lang="ru-RU" dirty="0" smtClean="0"/>
              <a:t> </a:t>
            </a:r>
            <a:r>
              <a:rPr lang="ru-RU" dirty="0" err="1" smtClean="0"/>
              <a:t>політиків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науковців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мирного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суперечливих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у </a:t>
            </a:r>
            <a:r>
              <a:rPr lang="ru-RU" dirty="0" err="1" smtClean="0"/>
              <a:t>взаємовідносинах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держав,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стратегій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динамічно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3582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найстаріших</a:t>
            </a:r>
            <a:r>
              <a:rPr lang="ru-RU" dirty="0" smtClean="0"/>
              <a:t> </a:t>
            </a:r>
            <a:r>
              <a:rPr lang="en-US" b="1" dirty="0" smtClean="0"/>
              <a:t>think t</a:t>
            </a:r>
            <a:r>
              <a:rPr lang="ru-RU" b="1" dirty="0" smtClean="0"/>
              <a:t>а</a:t>
            </a:r>
            <a:r>
              <a:rPr lang="en-US" b="1" dirty="0" err="1" smtClean="0"/>
              <a:t>nks</a:t>
            </a:r>
            <a:r>
              <a:rPr lang="en-US" b="1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Фонд </a:t>
            </a:r>
            <a:r>
              <a:rPr lang="ru-RU" dirty="0" err="1" smtClean="0"/>
              <a:t>імені</a:t>
            </a:r>
            <a:r>
              <a:rPr lang="ru-RU" dirty="0" smtClean="0"/>
              <a:t> Р. </a:t>
            </a:r>
            <a:r>
              <a:rPr lang="ru-RU" dirty="0" err="1" smtClean="0"/>
              <a:t>Сейджа</a:t>
            </a:r>
            <a:r>
              <a:rPr lang="ru-RU" dirty="0" smtClean="0"/>
              <a:t> (</a:t>
            </a:r>
            <a:r>
              <a:rPr lang="en-US" dirty="0" smtClean="0"/>
              <a:t>Russell Sage Foundation), </a:t>
            </a:r>
            <a:r>
              <a:rPr lang="ru-RU" dirty="0" err="1" smtClean="0"/>
              <a:t>заснований</a:t>
            </a:r>
            <a:r>
              <a:rPr lang="ru-RU" dirty="0" smtClean="0"/>
              <a:t> 1907 року.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стало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індустріального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в США. Як </a:t>
            </a:r>
            <a:r>
              <a:rPr lang="ru-RU" dirty="0" err="1" smtClean="0"/>
              <a:t>відзначають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,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сприяла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. Фонд взяв на себе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подоланню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негараздів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. В 1990-і роки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діяльності</a:t>
            </a:r>
            <a:r>
              <a:rPr lang="ru-RU" dirty="0" smtClean="0"/>
              <a:t> „фабрик думок".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інститути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вивчали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реорганізували</a:t>
            </a:r>
            <a:r>
              <a:rPr lang="ru-RU" dirty="0" smtClean="0"/>
              <a:t> свою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„фабрик думок",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фінансуванням</a:t>
            </a:r>
            <a:r>
              <a:rPr lang="ru-RU" dirty="0" smtClean="0"/>
              <a:t> </a:t>
            </a:r>
            <a:r>
              <a:rPr lang="ru-RU" dirty="0" err="1" smtClean="0"/>
              <a:t>спонукали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„</a:t>
            </a:r>
            <a:r>
              <a:rPr lang="ru-RU" dirty="0" err="1" smtClean="0"/>
              <a:t>цільового</a:t>
            </a:r>
            <a:r>
              <a:rPr lang="ru-RU" dirty="0" smtClean="0"/>
              <a:t> маркетингу". З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вони обирали </a:t>
            </a:r>
            <a:r>
              <a:rPr lang="ru-RU" dirty="0" err="1" smtClean="0"/>
              <a:t>вузьку</a:t>
            </a:r>
            <a:r>
              <a:rPr lang="ru-RU" dirty="0" smtClean="0"/>
              <a:t> </a:t>
            </a:r>
            <a:r>
              <a:rPr lang="ru-RU" dirty="0" err="1" smtClean="0"/>
              <a:t>спеціалізацію</a:t>
            </a:r>
            <a:r>
              <a:rPr lang="ru-RU" dirty="0" smtClean="0"/>
              <a:t>. До таких «</a:t>
            </a:r>
            <a:r>
              <a:rPr lang="en-US" dirty="0" smtClean="0"/>
              <a:t>think t</a:t>
            </a:r>
            <a:r>
              <a:rPr lang="ru-RU" dirty="0" smtClean="0"/>
              <a:t>а</a:t>
            </a:r>
            <a:r>
              <a:rPr lang="en-US" dirty="0" err="1" smtClean="0"/>
              <a:t>nks</a:t>
            </a:r>
            <a:r>
              <a:rPr lang="en-US" dirty="0" smtClean="0"/>
              <a:t>» </a:t>
            </a:r>
            <a:r>
              <a:rPr lang="ru-RU" dirty="0" smtClean="0"/>
              <a:t>належать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, </a:t>
            </a:r>
            <a:r>
              <a:rPr lang="ru-RU" dirty="0" err="1" smtClean="0"/>
              <a:t>екологічні</a:t>
            </a:r>
            <a:r>
              <a:rPr lang="ru-RU" dirty="0" smtClean="0"/>
              <a:t>,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 Та </a:t>
            </a:r>
            <a:r>
              <a:rPr lang="ru-RU" dirty="0" err="1" smtClean="0"/>
              <a:t>вузька</a:t>
            </a:r>
            <a:r>
              <a:rPr lang="ru-RU" dirty="0" smtClean="0"/>
              <a:t> </a:t>
            </a:r>
            <a:r>
              <a:rPr lang="ru-RU" dirty="0" err="1" smtClean="0"/>
              <a:t>спеціалізація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ризиком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загрожує</a:t>
            </a:r>
            <a:r>
              <a:rPr lang="ru-RU" dirty="0" smtClean="0"/>
              <a:t> самому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існуванню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можливого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фондами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приватними</a:t>
            </a:r>
            <a:r>
              <a:rPr lang="ru-RU" dirty="0" smtClean="0"/>
              <a:t> особами,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проблематики.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28800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Сьогодні</a:t>
            </a:r>
            <a:r>
              <a:rPr lang="ru-RU" sz="2400" dirty="0" smtClean="0"/>
              <a:t>, в </a:t>
            </a:r>
            <a:r>
              <a:rPr lang="ru-RU" sz="2400" dirty="0" err="1" smtClean="0"/>
              <a:t>часи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всіляких</a:t>
            </a:r>
            <a:r>
              <a:rPr lang="ru-RU" sz="2400" dirty="0" smtClean="0"/>
              <a:t> криз,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, в </a:t>
            </a:r>
            <a:r>
              <a:rPr lang="ru-RU" sz="2400" dirty="0" err="1" smtClean="0"/>
              <a:t>економіці</a:t>
            </a:r>
            <a:r>
              <a:rPr lang="ru-RU" sz="2400" dirty="0" smtClean="0"/>
              <a:t>, </a:t>
            </a:r>
            <a:r>
              <a:rPr lang="ru-RU" sz="2400" dirty="0" err="1" smtClean="0"/>
              <a:t>керівні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шкіл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працюють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узагальненням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накопиченого</a:t>
            </a:r>
            <a:r>
              <a:rPr lang="ru-RU" sz="2400" dirty="0" smtClean="0"/>
              <a:t> за </a:t>
            </a:r>
            <a:r>
              <a:rPr lang="ru-RU" sz="2400" dirty="0" err="1" smtClean="0"/>
              <a:t>останні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десятиліття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 (перш за все - негативного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 - </a:t>
            </a:r>
            <a:r>
              <a:rPr lang="ru-RU" sz="2400" dirty="0" err="1" smtClean="0"/>
              <a:t>обумовленого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прорахунками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аналітичних</a:t>
            </a:r>
            <a:r>
              <a:rPr lang="ru-RU" sz="2400" dirty="0" smtClean="0"/>
              <a:t> служб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рівнів</a:t>
            </a:r>
            <a:r>
              <a:rPr lang="ru-RU" sz="2400" dirty="0" smtClean="0"/>
              <a:t>). </a:t>
            </a:r>
            <a:r>
              <a:rPr lang="ru-RU" sz="2400" dirty="0" err="1" smtClean="0"/>
              <a:t>Чиняться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інтеграції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 в систему </a:t>
            </a:r>
            <a:r>
              <a:rPr lang="ru-RU" sz="2400" dirty="0" err="1" smtClean="0"/>
              <a:t>поглядів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видавалися</a:t>
            </a:r>
            <a:r>
              <a:rPr lang="ru-RU" sz="2400" dirty="0" smtClean="0"/>
              <a:t> такими </a:t>
            </a:r>
            <a:r>
              <a:rPr lang="ru-RU" sz="2400" dirty="0" err="1" smtClean="0"/>
              <a:t>досконалими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перш за все </a:t>
            </a:r>
            <a:r>
              <a:rPr lang="ru-RU" sz="2400" dirty="0" err="1" smtClean="0"/>
              <a:t>прогностичної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упередження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негативних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</a:t>
            </a:r>
            <a:r>
              <a:rPr lang="ru-RU" sz="2400" dirty="0" smtClean="0"/>
              <a:t>, </a:t>
            </a:r>
            <a:r>
              <a:rPr lang="ru-RU" sz="2400" dirty="0" err="1" smtClean="0"/>
              <a:t>ризиків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небезпек</a:t>
            </a:r>
            <a:r>
              <a:rPr lang="ru-RU" sz="2400" dirty="0" smtClean="0"/>
              <a:t>. Алгоритм </a:t>
            </a:r>
            <a:r>
              <a:rPr lang="ru-RU" sz="2400" dirty="0" err="1" smtClean="0"/>
              <a:t>прогнозування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досконалішим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обачливим</a:t>
            </a:r>
            <a:r>
              <a:rPr lang="ru-RU" sz="2400" dirty="0" smtClean="0"/>
              <a:t>: «а </a:t>
            </a:r>
            <a:r>
              <a:rPr lang="ru-RU" sz="2400" dirty="0" err="1" smtClean="0"/>
              <a:t>що</a:t>
            </a:r>
            <a:r>
              <a:rPr lang="ru-RU" sz="2400" dirty="0" smtClean="0"/>
              <a:t> буде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того, як…».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1.Мета, </a:t>
            </a:r>
            <a:r>
              <a:rPr lang="ru-RU" dirty="0" err="1" smtClean="0"/>
              <a:t>завдання</a:t>
            </a:r>
            <a:r>
              <a:rPr lang="ru-RU" dirty="0" smtClean="0"/>
              <a:t>, предмет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"</a:t>
            </a:r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"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специфіка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дисциплін</a:t>
            </a:r>
            <a:r>
              <a:rPr lang="ru-RU" dirty="0" smtClean="0"/>
              <a:t> </a:t>
            </a:r>
            <a:r>
              <a:rPr lang="ru-RU" dirty="0" err="1" smtClean="0"/>
              <a:t>документно-комунікаційного</a:t>
            </a:r>
            <a:r>
              <a:rPr lang="ru-RU" dirty="0" smtClean="0"/>
              <a:t> циклу.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як </a:t>
            </a:r>
            <a:r>
              <a:rPr lang="ru-RU" dirty="0" err="1" smtClean="0"/>
              <a:t>специфічний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4. </a:t>
            </a:r>
            <a:r>
              <a:rPr lang="uk-UA" dirty="0" smtClean="0"/>
              <a:t>І</a:t>
            </a:r>
            <a:r>
              <a:rPr lang="ru-RU" dirty="0" err="1" smtClean="0"/>
              <a:t>сторичний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суб’єктно-об’єктних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Типологія</a:t>
            </a:r>
            <a:r>
              <a:rPr lang="ru-RU" dirty="0" smtClean="0"/>
              <a:t> та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План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5. </a:t>
            </a:r>
            <a:r>
              <a:rPr lang="ru-RU" sz="3100" b="1" dirty="0" err="1" smtClean="0"/>
              <a:t>Джерела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інформації</a:t>
            </a:r>
            <a:r>
              <a:rPr lang="ru-RU" sz="3100" b="1" dirty="0" smtClean="0"/>
              <a:t> в </a:t>
            </a:r>
            <a:r>
              <a:rPr lang="ru-RU" sz="3100" b="1" dirty="0" err="1" smtClean="0"/>
              <a:t>системі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суб’єктно-об’єктних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відносин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інформаційної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діяльності</a:t>
            </a:r>
            <a:r>
              <a:rPr lang="ru-RU" sz="3100" b="1" dirty="0" smtClean="0"/>
              <a:t>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Типологія</a:t>
            </a:r>
            <a:r>
              <a:rPr lang="ru-RU" b="1" dirty="0" smtClean="0"/>
              <a:t> та </a:t>
            </a: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algn="just"/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"Про </a:t>
            </a:r>
            <a:r>
              <a:rPr lang="ru-RU" dirty="0" err="1" smtClean="0"/>
              <a:t>інформацію</a:t>
            </a:r>
            <a:r>
              <a:rPr lang="ru-RU" dirty="0" smtClean="0"/>
              <a:t>" "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Законом </a:t>
            </a:r>
            <a:r>
              <a:rPr lang="ru-RU" dirty="0" err="1" smtClean="0"/>
              <a:t>носії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 </a:t>
            </a:r>
          </a:p>
          <a:p>
            <a:pPr algn="just"/>
            <a:r>
              <a:rPr lang="ru-RU" dirty="0" smtClean="0"/>
              <a:t>       </a:t>
            </a:r>
            <a:r>
              <a:rPr lang="ru-RU" dirty="0" err="1" smtClean="0"/>
              <a:t>документи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носії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зберігають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публічні</a:t>
            </a:r>
            <a:r>
              <a:rPr lang="ru-RU" dirty="0" smtClean="0"/>
              <a:t> </a:t>
            </a:r>
            <a:r>
              <a:rPr lang="ru-RU" dirty="0" err="1" smtClean="0"/>
              <a:t>виступи</a:t>
            </a:r>
            <a:r>
              <a:rPr lang="ru-RU" dirty="0" smtClean="0"/>
              <a:t>". </a:t>
            </a:r>
          </a:p>
          <a:p>
            <a:pPr algn="just"/>
            <a:r>
              <a:rPr lang="ru-RU" dirty="0" smtClean="0"/>
              <a:t>       У свою </a:t>
            </a:r>
            <a:r>
              <a:rPr lang="ru-RU" dirty="0" err="1" smtClean="0"/>
              <a:t>чергу</a:t>
            </a:r>
            <a:r>
              <a:rPr lang="ru-RU" dirty="0" smtClean="0"/>
              <a:t>, "документ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передбачена</a:t>
            </a:r>
            <a:r>
              <a:rPr lang="ru-RU" dirty="0" smtClean="0"/>
              <a:t> Законом </a:t>
            </a:r>
            <a:r>
              <a:rPr lang="ru-RU" dirty="0" err="1" smtClean="0"/>
              <a:t>матеріальна</a:t>
            </a:r>
            <a:r>
              <a:rPr lang="ru-RU" dirty="0" smtClean="0"/>
              <a:t> форма </a:t>
            </a:r>
            <a:r>
              <a:rPr lang="ru-RU" dirty="0" err="1" smtClean="0"/>
              <a:t>одержання</a:t>
            </a:r>
            <a:r>
              <a:rPr lang="ru-RU" dirty="0" smtClean="0"/>
              <a:t>,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шляхом </a:t>
            </a:r>
            <a:r>
              <a:rPr lang="ru-RU" dirty="0" err="1" smtClean="0"/>
              <a:t>фіксації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 </a:t>
            </a:r>
            <a:r>
              <a:rPr lang="ru-RU" dirty="0" err="1" smtClean="0"/>
              <a:t>папері</a:t>
            </a:r>
            <a:r>
              <a:rPr lang="ru-RU" dirty="0" smtClean="0"/>
              <a:t>, </a:t>
            </a:r>
            <a:r>
              <a:rPr lang="ru-RU" dirty="0" err="1" smtClean="0"/>
              <a:t>магнітній</a:t>
            </a:r>
            <a:r>
              <a:rPr lang="ru-RU" dirty="0" smtClean="0"/>
              <a:t>, </a:t>
            </a:r>
            <a:r>
              <a:rPr lang="ru-RU" dirty="0" err="1" smtClean="0"/>
              <a:t>кіно</a:t>
            </a:r>
            <a:r>
              <a:rPr lang="ru-RU" dirty="0" smtClean="0"/>
              <a:t>-, </a:t>
            </a:r>
            <a:r>
              <a:rPr lang="ru-RU" dirty="0" err="1" smtClean="0"/>
              <a:t>відео</a:t>
            </a:r>
            <a:r>
              <a:rPr lang="ru-RU" dirty="0" smtClean="0"/>
              <a:t>-, </a:t>
            </a:r>
            <a:r>
              <a:rPr lang="ru-RU" dirty="0" err="1" smtClean="0"/>
              <a:t>фотоплівці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носієві</a:t>
            </a:r>
            <a:r>
              <a:rPr lang="ru-RU" dirty="0" smtClean="0"/>
              <a:t>" (Закон </a:t>
            </a:r>
            <a:r>
              <a:rPr lang="ru-RU" dirty="0" err="1" smtClean="0"/>
              <a:t>України</a:t>
            </a:r>
            <a:r>
              <a:rPr lang="ru-RU" dirty="0" smtClean="0"/>
              <a:t> "Про </a:t>
            </a:r>
            <a:r>
              <a:rPr lang="ru-RU" dirty="0" err="1" smtClean="0"/>
              <a:t>інформацію</a:t>
            </a:r>
            <a:r>
              <a:rPr lang="ru-RU" dirty="0" smtClean="0"/>
              <a:t>"). </a:t>
            </a:r>
          </a:p>
          <a:p>
            <a:pPr algn="just"/>
            <a:r>
              <a:rPr lang="ru-RU" dirty="0" smtClean="0"/>
              <a:t>З </a:t>
            </a:r>
            <a:r>
              <a:rPr lang="ru-RU" dirty="0" err="1" smtClean="0"/>
              <a:t>поняттями</a:t>
            </a:r>
            <a:r>
              <a:rPr lang="ru-RU" dirty="0" smtClean="0"/>
              <a:t> "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" та "документ"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"</a:t>
            </a:r>
            <a:r>
              <a:rPr lang="ru-RU" dirty="0" err="1" smtClean="0"/>
              <a:t>носій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(</a:t>
            </a:r>
            <a:r>
              <a:rPr lang="ru-RU" dirty="0" err="1" smtClean="0"/>
              <a:t>даних</a:t>
            </a:r>
            <a:r>
              <a:rPr lang="ru-RU" dirty="0" smtClean="0"/>
              <a:t>)", </a:t>
            </a:r>
            <a:r>
              <a:rPr lang="ru-RU" dirty="0" err="1" smtClean="0"/>
              <a:t>який</a:t>
            </a:r>
            <a:r>
              <a:rPr lang="ru-RU" dirty="0" smtClean="0"/>
              <a:t> в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матеріальний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,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 Таким чином,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суб'єктно-об'єктних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, де </a:t>
            </a:r>
            <a:r>
              <a:rPr lang="ru-RU" dirty="0" err="1" smtClean="0"/>
              <a:t>нагромаджуються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(</a:t>
            </a:r>
            <a:r>
              <a:rPr lang="ru-RU" dirty="0" err="1" smtClean="0"/>
              <a:t>державними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r>
              <a:rPr lang="ru-RU" dirty="0" smtClean="0"/>
              <a:t>, </a:t>
            </a:r>
            <a:r>
              <a:rPr lang="ru-RU" dirty="0" err="1" smtClean="0"/>
              <a:t>посадовими</a:t>
            </a:r>
            <a:r>
              <a:rPr lang="ru-RU" dirty="0" smtClean="0"/>
              <a:t> та </a:t>
            </a:r>
            <a:r>
              <a:rPr lang="ru-RU" dirty="0" err="1" smtClean="0"/>
              <a:t>юридичними</a:t>
            </a:r>
            <a:r>
              <a:rPr lang="ru-RU" dirty="0" smtClean="0"/>
              <a:t> особами, </a:t>
            </a:r>
            <a:r>
              <a:rPr lang="ru-RU" dirty="0" err="1" smtClean="0"/>
              <a:t>громадянами</a:t>
            </a:r>
            <a:r>
              <a:rPr lang="ru-RU" dirty="0" smtClean="0"/>
              <a:t>),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/>
              <a:t>Джерела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інформації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поділяються</a:t>
            </a:r>
            <a:r>
              <a:rPr lang="ru-RU" sz="2700" b="1" dirty="0" smtClean="0"/>
              <a:t> на </a:t>
            </a:r>
            <a:r>
              <a:rPr lang="ru-RU" sz="2700" b="1" dirty="0" err="1" smtClean="0"/>
              <a:t>друковані</a:t>
            </a:r>
            <a:r>
              <a:rPr lang="ru-RU" sz="2700" b="1" dirty="0" smtClean="0"/>
              <a:t> та </a:t>
            </a:r>
            <a:r>
              <a:rPr lang="ru-RU" sz="2700" b="1" dirty="0" err="1" smtClean="0"/>
              <a:t>недруковані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або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змішані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та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електронні</a:t>
            </a:r>
            <a:r>
              <a:rPr lang="ru-RU" sz="2700" b="1" dirty="0" smtClean="0"/>
              <a:t>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43840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До </a:t>
            </a:r>
            <a:r>
              <a:rPr lang="ru-RU" b="1" u="sng" dirty="0" err="1" smtClean="0"/>
              <a:t>друкованих</a:t>
            </a:r>
            <a:r>
              <a:rPr lang="ru-RU" b="1" u="sng" dirty="0" smtClean="0"/>
              <a:t> належать: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неперіодичні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довідковоенцеклопедичні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(</a:t>
            </a:r>
            <a:r>
              <a:rPr lang="ru-RU" dirty="0" err="1" smtClean="0"/>
              <a:t>брошури</a:t>
            </a:r>
            <a:r>
              <a:rPr lang="ru-RU" dirty="0" smtClean="0"/>
              <a:t>, </a:t>
            </a:r>
            <a:r>
              <a:rPr lang="ru-RU" dirty="0" err="1" smtClean="0"/>
              <a:t>рекламні</a:t>
            </a:r>
            <a:r>
              <a:rPr lang="ru-RU" dirty="0" smtClean="0"/>
              <a:t> </a:t>
            </a:r>
            <a:r>
              <a:rPr lang="ru-RU" dirty="0" err="1" smtClean="0"/>
              <a:t>буклети</a:t>
            </a:r>
            <a:r>
              <a:rPr lang="ru-RU" dirty="0" smtClean="0"/>
              <a:t>), </a:t>
            </a:r>
          </a:p>
          <a:p>
            <a:r>
              <a:rPr lang="ru-RU" dirty="0" err="1" smtClean="0"/>
              <a:t>періодичні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. </a:t>
            </a:r>
          </a:p>
          <a:p>
            <a:r>
              <a:rPr lang="ru-RU" b="1" u="sng" dirty="0" smtClean="0"/>
              <a:t>До </a:t>
            </a:r>
            <a:r>
              <a:rPr lang="ru-RU" b="1" u="sng" dirty="0" err="1" smtClean="0"/>
              <a:t>недрукованих</a:t>
            </a:r>
            <a:r>
              <a:rPr lang="ru-RU" b="1" u="sng" dirty="0" smtClean="0"/>
              <a:t> належать: </a:t>
            </a:r>
          </a:p>
          <a:p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рукописні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та </a:t>
            </a:r>
            <a:r>
              <a:rPr lang="ru-RU" dirty="0" err="1" smtClean="0"/>
              <a:t>науково-технічна</a:t>
            </a:r>
            <a:r>
              <a:rPr lang="ru-RU" dirty="0" smtClean="0"/>
              <a:t> </a:t>
            </a:r>
            <a:r>
              <a:rPr lang="ru-RU" dirty="0" err="1" smtClean="0"/>
              <a:t>документація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реклама, </a:t>
            </a:r>
          </a:p>
          <a:p>
            <a:r>
              <a:rPr lang="ru-RU" dirty="0" err="1" smtClean="0"/>
              <a:t>виставки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конференції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консультаційні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статистична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чутки, компромат,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бесіди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електронних</a:t>
            </a:r>
            <a:r>
              <a:rPr lang="ru-RU" dirty="0" smtClean="0"/>
              <a:t> належать: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телебачення</a:t>
            </a:r>
            <a:r>
              <a:rPr lang="ru-RU" dirty="0" smtClean="0"/>
              <a:t>, телефон, </a:t>
            </a:r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Типологія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err="1" smtClean="0"/>
              <a:t>інформації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управлінні</a:t>
            </a:r>
            <a:r>
              <a:rPr lang="ru-RU" dirty="0" smtClean="0"/>
              <a:t>,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за </a:t>
            </a:r>
            <a:r>
              <a:rPr lang="ru-RU" dirty="0" err="1" smtClean="0"/>
              <a:t>наступними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змістом</a:t>
            </a:r>
            <a:r>
              <a:rPr lang="ru-RU" dirty="0" smtClean="0"/>
              <a:t> - </a:t>
            </a:r>
            <a:r>
              <a:rPr lang="ru-RU" dirty="0" err="1" smtClean="0"/>
              <a:t>політична</a:t>
            </a:r>
            <a:r>
              <a:rPr lang="ru-RU" dirty="0" smtClean="0"/>
              <a:t>, директивна, </a:t>
            </a:r>
            <a:r>
              <a:rPr lang="ru-RU" dirty="0" err="1" smtClean="0"/>
              <a:t>правова</a:t>
            </a:r>
            <a:r>
              <a:rPr lang="ru-RU" dirty="0" smtClean="0"/>
              <a:t>, </a:t>
            </a:r>
            <a:r>
              <a:rPr lang="ru-RU" dirty="0" err="1" smtClean="0"/>
              <a:t>науково-технічна</a:t>
            </a:r>
            <a:r>
              <a:rPr lang="ru-RU" dirty="0" smtClean="0"/>
              <a:t>, </a:t>
            </a:r>
            <a:r>
              <a:rPr lang="ru-RU" dirty="0" err="1" smtClean="0"/>
              <a:t>економічна</a:t>
            </a:r>
            <a:r>
              <a:rPr lang="ru-RU" dirty="0" smtClean="0"/>
              <a:t>, </a:t>
            </a:r>
            <a:r>
              <a:rPr lang="ru-RU" dirty="0" err="1" smtClean="0"/>
              <a:t>планова</a:t>
            </a:r>
            <a:r>
              <a:rPr lang="ru-RU" dirty="0" smtClean="0"/>
              <a:t>, </a:t>
            </a:r>
            <a:r>
              <a:rPr lang="ru-RU" dirty="0" err="1" smtClean="0"/>
              <a:t>адміністративна</a:t>
            </a:r>
            <a:r>
              <a:rPr lang="ru-RU" dirty="0" smtClean="0"/>
              <a:t>, </a:t>
            </a:r>
            <a:r>
              <a:rPr lang="ru-RU" dirty="0" err="1" smtClean="0"/>
              <a:t>виробнича</a:t>
            </a:r>
            <a:r>
              <a:rPr lang="ru-RU" dirty="0" smtClean="0"/>
              <a:t>, </a:t>
            </a:r>
            <a:r>
              <a:rPr lang="ru-RU" dirty="0" err="1" smtClean="0"/>
              <a:t>бізнесова</a:t>
            </a:r>
            <a:r>
              <a:rPr lang="ru-RU" dirty="0" smtClean="0"/>
              <a:t>, </a:t>
            </a:r>
            <a:r>
              <a:rPr lang="ru-RU" dirty="0" err="1" smtClean="0"/>
              <a:t>нормативно-довідкова</a:t>
            </a:r>
            <a:r>
              <a:rPr lang="ru-RU" dirty="0" smtClean="0"/>
              <a:t>, </a:t>
            </a:r>
            <a:r>
              <a:rPr lang="ru-RU" dirty="0" err="1" smtClean="0"/>
              <a:t>обліково-бухгалтерська</a:t>
            </a:r>
            <a:r>
              <a:rPr lang="ru-RU" dirty="0" smtClean="0"/>
              <a:t>, </a:t>
            </a:r>
            <a:r>
              <a:rPr lang="ru-RU" dirty="0" err="1" smtClean="0"/>
              <a:t>статистична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напрямом</a:t>
            </a:r>
            <a:r>
              <a:rPr lang="ru-RU" b="1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- </a:t>
            </a:r>
            <a:r>
              <a:rPr lang="ru-RU" dirty="0" err="1" smtClean="0"/>
              <a:t>вхідна</a:t>
            </a:r>
            <a:r>
              <a:rPr lang="ru-RU" dirty="0" smtClean="0"/>
              <a:t>, </a:t>
            </a:r>
            <a:r>
              <a:rPr lang="ru-RU" dirty="0" err="1" smtClean="0"/>
              <a:t>вихідна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характером </a:t>
            </a:r>
            <a:r>
              <a:rPr lang="ru-RU" b="1" dirty="0" err="1" smtClean="0"/>
              <a:t>фіксації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фіксована</a:t>
            </a:r>
            <a:r>
              <a:rPr lang="ru-RU" dirty="0" smtClean="0"/>
              <a:t>, </a:t>
            </a:r>
            <a:r>
              <a:rPr lang="ru-RU" dirty="0" err="1" smtClean="0"/>
              <a:t>нефіксована</a:t>
            </a:r>
            <a:r>
              <a:rPr lang="ru-RU" dirty="0" smtClean="0"/>
              <a:t>; </a:t>
            </a:r>
          </a:p>
          <a:p>
            <a:r>
              <a:rPr lang="ru-RU" b="1" dirty="0" smtClean="0"/>
              <a:t>способом </a:t>
            </a:r>
            <a:r>
              <a:rPr lang="ru-RU" b="1" dirty="0" err="1" smtClean="0"/>
              <a:t>фіксації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документована</a:t>
            </a:r>
            <a:r>
              <a:rPr lang="ru-RU" dirty="0" smtClean="0"/>
              <a:t>, </a:t>
            </a:r>
            <a:r>
              <a:rPr lang="ru-RU" dirty="0" err="1" smtClean="0"/>
              <a:t>звукова</a:t>
            </a:r>
            <a:r>
              <a:rPr lang="ru-RU" dirty="0" smtClean="0"/>
              <a:t>, </a:t>
            </a:r>
            <a:r>
              <a:rPr lang="ru-RU" dirty="0" err="1" smtClean="0"/>
              <a:t>аудивізуальна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відношенням</a:t>
            </a:r>
            <a:r>
              <a:rPr lang="ru-RU" b="1" dirty="0" smtClean="0"/>
              <a:t> до </a:t>
            </a:r>
            <a:r>
              <a:rPr lang="ru-RU" b="1" dirty="0" err="1" smtClean="0"/>
              <a:t>суб'єкта</a:t>
            </a:r>
            <a:r>
              <a:rPr lang="ru-RU" b="1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- </a:t>
            </a:r>
            <a:r>
              <a:rPr lang="ru-RU" dirty="0" err="1" smtClean="0"/>
              <a:t>зовнішня</a:t>
            </a:r>
            <a:r>
              <a:rPr lang="ru-RU" dirty="0" smtClean="0"/>
              <a:t>, </a:t>
            </a:r>
            <a:r>
              <a:rPr lang="ru-RU" dirty="0" err="1" smtClean="0"/>
              <a:t>внутрішня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обробки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первинна</a:t>
            </a:r>
            <a:r>
              <a:rPr lang="ru-RU" dirty="0" smtClean="0"/>
              <a:t>, </a:t>
            </a:r>
            <a:r>
              <a:rPr lang="ru-RU" dirty="0" err="1" smtClean="0"/>
              <a:t>довільна</a:t>
            </a:r>
            <a:r>
              <a:rPr lang="ru-RU" dirty="0" smtClean="0"/>
              <a:t>, </a:t>
            </a:r>
            <a:r>
              <a:rPr lang="ru-RU" dirty="0" err="1" smtClean="0"/>
              <a:t>підсумкова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постійності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постійна</a:t>
            </a:r>
            <a:r>
              <a:rPr lang="ru-RU" dirty="0" smtClean="0"/>
              <a:t>, </a:t>
            </a:r>
            <a:r>
              <a:rPr lang="ru-RU" dirty="0" err="1" smtClean="0"/>
              <a:t>перемінна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формі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літерна</a:t>
            </a:r>
            <a:r>
              <a:rPr lang="ru-RU" dirty="0" smtClean="0"/>
              <a:t>, </a:t>
            </a:r>
            <a:r>
              <a:rPr lang="ru-RU" dirty="0" err="1" smtClean="0"/>
              <a:t>цифрова</a:t>
            </a:r>
            <a:r>
              <a:rPr lang="ru-RU" dirty="0" smtClean="0"/>
              <a:t>, </a:t>
            </a:r>
            <a:r>
              <a:rPr lang="ru-RU" dirty="0" err="1" smtClean="0"/>
              <a:t>кодована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можливості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обробки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піддається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піддається</a:t>
            </a:r>
            <a:r>
              <a:rPr lang="ru-RU" dirty="0" smtClean="0"/>
              <a:t> </a:t>
            </a:r>
            <a:r>
              <a:rPr lang="ru-RU" dirty="0" err="1" smtClean="0"/>
              <a:t>обробці</a:t>
            </a:r>
            <a:r>
              <a:rPr lang="ru-RU" dirty="0" smtClean="0"/>
              <a:t>; </a:t>
            </a:r>
          </a:p>
          <a:p>
            <a:r>
              <a:rPr lang="ru-RU" b="1" dirty="0" err="1" smtClean="0"/>
              <a:t>насиченості</a:t>
            </a:r>
            <a:r>
              <a:rPr lang="ru-RU" dirty="0" smtClean="0"/>
              <a:t> - </a:t>
            </a:r>
            <a:r>
              <a:rPr lang="ru-RU" dirty="0" err="1" smtClean="0"/>
              <a:t>достатня</a:t>
            </a:r>
            <a:r>
              <a:rPr lang="ru-RU" dirty="0" smtClean="0"/>
              <a:t>, </a:t>
            </a:r>
            <a:r>
              <a:rPr lang="ru-RU" dirty="0" err="1" smtClean="0"/>
              <a:t>недостатня</a:t>
            </a:r>
            <a:r>
              <a:rPr lang="ru-RU" dirty="0" smtClean="0"/>
              <a:t>, </a:t>
            </a:r>
            <a:r>
              <a:rPr lang="ru-RU" dirty="0" err="1" smtClean="0"/>
              <a:t>збиткова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правдивості</a:t>
            </a:r>
            <a:r>
              <a:rPr lang="ru-RU" dirty="0" smtClean="0"/>
              <a:t> - </a:t>
            </a:r>
            <a:r>
              <a:rPr lang="ru-RU" dirty="0" err="1" smtClean="0"/>
              <a:t>достовірна</a:t>
            </a:r>
            <a:r>
              <a:rPr lang="ru-RU" dirty="0" smtClean="0"/>
              <a:t>, </a:t>
            </a:r>
            <a:r>
              <a:rPr lang="ru-RU" dirty="0" err="1" smtClean="0"/>
              <a:t>недостовірна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ефективний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законі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протилежностей</a:t>
            </a:r>
            <a:r>
              <a:rPr lang="ru-RU" dirty="0" smtClean="0"/>
              <a:t>. Так, у </a:t>
            </a:r>
            <a:r>
              <a:rPr lang="ru-RU" dirty="0" err="1" smtClean="0"/>
              <a:t>найзагальнішому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,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доступності</a:t>
            </a:r>
            <a:r>
              <a:rPr lang="ru-RU" dirty="0" smtClean="0"/>
              <a:t>,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доступну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недоступну</a:t>
            </a:r>
            <a:r>
              <a:rPr lang="ru-RU" dirty="0" smtClean="0"/>
              <a:t> для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суб'єкта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Доступність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юридичним</a:t>
            </a:r>
            <a:r>
              <a:rPr lang="ru-RU" dirty="0" smtClean="0"/>
              <a:t> статусом,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фактичними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.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"режим доступу", </a:t>
            </a:r>
            <a:r>
              <a:rPr lang="ru-RU" dirty="0" err="1" smtClean="0"/>
              <a:t>який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"Про </a:t>
            </a:r>
            <a:r>
              <a:rPr lang="ru-RU" dirty="0" err="1" smtClean="0"/>
              <a:t>інформацію</a:t>
            </a:r>
            <a:r>
              <a:rPr lang="ru-RU" dirty="0" smtClean="0"/>
              <a:t>",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передбачений</a:t>
            </a:r>
            <a:r>
              <a:rPr lang="ru-RU" dirty="0" smtClean="0"/>
              <a:t> </a:t>
            </a:r>
            <a:r>
              <a:rPr lang="ru-RU" dirty="0" err="1" smtClean="0"/>
              <a:t>правовими</a:t>
            </a:r>
            <a:r>
              <a:rPr lang="ru-RU" dirty="0" smtClean="0"/>
              <a:t> нормами порядок </a:t>
            </a:r>
            <a:r>
              <a:rPr lang="ru-RU" dirty="0" err="1" smtClean="0"/>
              <a:t>одержання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,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b="1" dirty="0" smtClean="0"/>
              <a:t>За режимом доступу </a:t>
            </a:r>
            <a:r>
              <a:rPr lang="ru-RU" b="1" dirty="0" err="1" smtClean="0"/>
              <a:t>інформація</a:t>
            </a:r>
            <a:r>
              <a:rPr lang="ru-RU" b="1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b="1" dirty="0" err="1" smtClean="0"/>
              <a:t>відкриту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та </a:t>
            </a:r>
            <a:r>
              <a:rPr lang="ru-RU" b="1" dirty="0" err="1" smtClean="0"/>
              <a:t>інформацію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обмеженим</a:t>
            </a:r>
            <a:r>
              <a:rPr lang="ru-RU" b="1" dirty="0" smtClean="0"/>
              <a:t> </a:t>
            </a:r>
            <a:r>
              <a:rPr lang="ru-RU" dirty="0" smtClean="0"/>
              <a:t>доступом.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останньої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закрита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секретна,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міркувань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таємницю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згодою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уповноважених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43841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обмеженим</a:t>
            </a:r>
            <a:r>
              <a:rPr lang="ru-RU" dirty="0" smtClean="0"/>
              <a:t> доступом,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поділяється</a:t>
            </a:r>
            <a:r>
              <a:rPr lang="ru-RU" dirty="0" smtClean="0"/>
              <a:t> </a:t>
            </a:r>
            <a:r>
              <a:rPr lang="ru-RU" b="1" dirty="0" smtClean="0"/>
              <a:t>на </a:t>
            </a:r>
            <a:r>
              <a:rPr lang="ru-RU" b="1" dirty="0" err="1" smtClean="0"/>
              <a:t>таємну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конфіденційну</a:t>
            </a:r>
            <a:r>
              <a:rPr lang="ru-RU" b="1" dirty="0" smtClean="0"/>
              <a:t>. </a:t>
            </a:r>
          </a:p>
          <a:p>
            <a:pPr algn="just"/>
            <a:r>
              <a:rPr lang="ru-RU" dirty="0" smtClean="0"/>
              <a:t>До </a:t>
            </a:r>
            <a:r>
              <a:rPr lang="ru-RU" b="1" dirty="0" err="1" smtClean="0"/>
              <a:t>таємної</a:t>
            </a:r>
            <a:r>
              <a:rPr lang="ru-RU" b="1" dirty="0" smtClean="0"/>
              <a:t> </a:t>
            </a:r>
            <a:r>
              <a:rPr lang="ru-RU" b="1" dirty="0" err="1" smtClean="0"/>
              <a:t>належить</a:t>
            </a:r>
            <a:r>
              <a:rPr lang="ru-RU" b="1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та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передбачену</a:t>
            </a:r>
            <a:r>
              <a:rPr lang="ru-RU" dirty="0" smtClean="0"/>
              <a:t> законом </a:t>
            </a:r>
            <a:r>
              <a:rPr lang="ru-RU" dirty="0" err="1" smtClean="0"/>
              <a:t>таємницю</a:t>
            </a:r>
            <a:r>
              <a:rPr lang="ru-RU" dirty="0" smtClean="0"/>
              <a:t>, </a:t>
            </a:r>
            <a:r>
              <a:rPr lang="ru-RU" dirty="0" err="1" smtClean="0"/>
              <a:t>розголошення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завдає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, </a:t>
            </a:r>
            <a:r>
              <a:rPr lang="ru-RU" dirty="0" err="1" smtClean="0"/>
              <a:t>суспільству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err="1" smtClean="0"/>
              <a:t>Конфіденційна</a:t>
            </a:r>
            <a:r>
              <a:rPr lang="ru-RU" dirty="0" smtClean="0"/>
              <a:t> —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у </a:t>
            </a:r>
            <a:r>
              <a:rPr lang="ru-RU" dirty="0" err="1" smtClean="0"/>
              <a:t>володінні</a:t>
            </a:r>
            <a:r>
              <a:rPr lang="ru-RU" dirty="0" smtClean="0"/>
              <a:t>, </a:t>
            </a:r>
            <a:r>
              <a:rPr lang="ru-RU" dirty="0" err="1" smtClean="0"/>
              <a:t>користуванні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розпорядженні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та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за </a:t>
            </a:r>
            <a:r>
              <a:rPr lang="ru-RU" dirty="0" err="1" smtClean="0"/>
              <a:t>їхнім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передбаченими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(ст. 30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"Про </a:t>
            </a:r>
            <a:r>
              <a:rPr lang="ru-RU" dirty="0" err="1" smtClean="0"/>
              <a:t>інформацію</a:t>
            </a:r>
            <a:r>
              <a:rPr lang="ru-RU" dirty="0" smtClean="0"/>
              <a:t>").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ru-RU" b="1" dirty="0" err="1" smtClean="0"/>
              <a:t>Відкрита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дозволено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широкому </a:t>
            </a:r>
            <a:r>
              <a:rPr lang="ru-RU" dirty="0" err="1" smtClean="0"/>
              <a:t>загалу</a:t>
            </a:r>
            <a:r>
              <a:rPr lang="ru-RU" dirty="0" smtClean="0"/>
              <a:t>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реальною </a:t>
            </a:r>
            <a:r>
              <a:rPr lang="ru-RU" dirty="0" err="1" smtClean="0"/>
              <a:t>доступністю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режимом доступу до </a:t>
            </a:r>
            <a:r>
              <a:rPr lang="ru-RU" dirty="0" err="1" smtClean="0"/>
              <a:t>неї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праві</a:t>
            </a:r>
            <a:r>
              <a:rPr lang="ru-RU" dirty="0" smtClean="0"/>
              <a:t> на </a:t>
            </a:r>
            <a:r>
              <a:rPr lang="ru-RU" dirty="0" err="1" smtClean="0"/>
              <a:t>інформацію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не </a:t>
            </a:r>
            <a:r>
              <a:rPr lang="ru-RU" dirty="0" err="1" smtClean="0"/>
              <a:t>всяка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доступна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суб'єктові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857232"/>
            <a:ext cx="8286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Можливість</a:t>
            </a:r>
            <a:r>
              <a:rPr lang="ru-RU" dirty="0" smtClean="0"/>
              <a:t> доступу до </a:t>
            </a:r>
            <a:r>
              <a:rPr lang="ru-RU" dirty="0" err="1" smtClean="0"/>
              <a:t>інформації</a:t>
            </a:r>
            <a:r>
              <a:rPr lang="ru-RU" dirty="0" smtClean="0"/>
              <a:t> для конкретного </a:t>
            </a:r>
            <a:r>
              <a:rPr lang="ru-RU" dirty="0" err="1" smtClean="0"/>
              <a:t>споживача</a:t>
            </a:r>
            <a:r>
              <a:rPr lang="ru-RU" dirty="0" smtClean="0"/>
              <a:t> часто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платних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безплатних</a:t>
            </a:r>
            <a:r>
              <a:rPr lang="ru-RU" dirty="0" smtClean="0"/>
              <a:t> умов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smtClean="0"/>
              <a:t>Тому,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b="1" dirty="0" smtClean="0"/>
              <a:t>до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місця</a:t>
            </a:r>
            <a:r>
              <a:rPr lang="ru-RU" b="1" dirty="0" smtClean="0"/>
              <a:t> у товарно-грошовому </a:t>
            </a:r>
            <a:r>
              <a:rPr lang="ru-RU" b="1" dirty="0" err="1" smtClean="0"/>
              <a:t>обігу</a:t>
            </a:r>
            <a:r>
              <a:rPr lang="ru-RU" dirty="0" smtClean="0"/>
              <a:t>,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b="1" dirty="0" err="1" smtClean="0"/>
              <a:t>комерційну</a:t>
            </a:r>
            <a:r>
              <a:rPr lang="ru-RU" b="1" dirty="0" smtClean="0"/>
              <a:t> та </a:t>
            </a:r>
            <a:r>
              <a:rPr lang="ru-RU" b="1" dirty="0" err="1" smtClean="0"/>
              <a:t>некомерційну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err="1" smtClean="0"/>
              <a:t>Комерційна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як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купівлі-продажу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 (</a:t>
            </a:r>
            <a:r>
              <a:rPr lang="ru-RU" dirty="0" err="1" smtClean="0"/>
              <a:t>відправника</a:t>
            </a:r>
            <a:r>
              <a:rPr lang="ru-RU" dirty="0" smtClean="0"/>
              <a:t>)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 (</a:t>
            </a:r>
            <a:r>
              <a:rPr lang="ru-RU" dirty="0" err="1" smtClean="0"/>
              <a:t>отримувача</a:t>
            </a:r>
            <a:r>
              <a:rPr lang="ru-RU" dirty="0" smtClean="0"/>
              <a:t>)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різнитись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, до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комерційної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віднесений</a:t>
            </a:r>
            <a:r>
              <a:rPr lang="ru-RU" dirty="0" smtClean="0"/>
              <a:t> широкий спектр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найрізноманітнішими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доступу: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преси</a:t>
            </a:r>
            <a:r>
              <a:rPr lang="ru-RU" dirty="0" smtClean="0"/>
              <a:t> до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консультативних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. З точки ж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зарахування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до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комерційної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ним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 Тому </a:t>
            </a:r>
            <a:r>
              <a:rPr lang="ru-RU" dirty="0" err="1" smtClean="0"/>
              <a:t>суспільно-політична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приносить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видавцям</a:t>
            </a:r>
            <a:r>
              <a:rPr lang="ru-RU" dirty="0" smtClean="0"/>
              <a:t>, не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комерційна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споживачем</a:t>
            </a:r>
            <a:r>
              <a:rPr lang="ru-RU" dirty="0" smtClean="0"/>
              <a:t> — </a:t>
            </a:r>
            <a:r>
              <a:rPr lang="ru-RU" dirty="0" err="1" smtClean="0"/>
              <a:t>звичайним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smtClean="0"/>
              <a:t>Характерною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некомерційної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, як правило, </a:t>
            </a:r>
            <a:r>
              <a:rPr lang="ru-RU" dirty="0" err="1" smtClean="0"/>
              <a:t>безоплатний</a:t>
            </a:r>
            <a:r>
              <a:rPr lang="ru-RU" dirty="0" smtClean="0"/>
              <a:t> характер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тут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винятки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безоплатне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буклетів</a:t>
            </a:r>
            <a:r>
              <a:rPr lang="ru-RU" dirty="0" smtClean="0"/>
              <a:t> на </a:t>
            </a:r>
            <a:r>
              <a:rPr lang="ru-RU" dirty="0" err="1" smtClean="0"/>
              <a:t>виставці</a:t>
            </a:r>
            <a:r>
              <a:rPr lang="ru-RU" dirty="0" smtClean="0"/>
              <a:t> не </a:t>
            </a:r>
            <a:r>
              <a:rPr lang="ru-RU" dirty="0" err="1" smtClean="0"/>
              <a:t>відміняє</a:t>
            </a:r>
            <a:r>
              <a:rPr lang="ru-RU" dirty="0" smtClean="0"/>
              <a:t> </a:t>
            </a:r>
            <a:r>
              <a:rPr lang="ru-RU" dirty="0" err="1" smtClean="0"/>
              <a:t>комерційних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власників-відправників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своєю</a:t>
            </a:r>
            <a:r>
              <a:rPr lang="ru-RU" b="1" dirty="0" smtClean="0"/>
              <a:t> </a:t>
            </a:r>
            <a:r>
              <a:rPr lang="ru-RU" b="1" dirty="0" err="1" smtClean="0"/>
              <a:t>генезою</a:t>
            </a:r>
            <a:r>
              <a:rPr lang="ru-RU" b="1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(</a:t>
            </a:r>
            <a:r>
              <a:rPr lang="ru-RU" dirty="0" err="1" smtClean="0"/>
              <a:t>дані</a:t>
            </a:r>
            <a:r>
              <a:rPr lang="ru-RU" dirty="0" smtClean="0"/>
              <a:t>)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первинну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вторинну</a:t>
            </a:r>
            <a:r>
              <a:rPr lang="ru-RU" dirty="0" smtClean="0"/>
              <a:t>. </a:t>
            </a:r>
          </a:p>
          <a:p>
            <a:endParaRPr lang="en-US" dirty="0" smtClean="0"/>
          </a:p>
          <a:p>
            <a:r>
              <a:rPr lang="ru-RU" b="1" dirty="0" err="1" smtClean="0"/>
              <a:t>Первинна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(</a:t>
            </a:r>
            <a:r>
              <a:rPr lang="ru-RU" dirty="0" err="1" smtClean="0"/>
              <a:t>дані</a:t>
            </a:r>
            <a:r>
              <a:rPr lang="ru-RU" dirty="0" smtClean="0"/>
              <a:t>), </a:t>
            </a:r>
            <a:r>
              <a:rPr lang="ru-RU" dirty="0" err="1" smtClean="0"/>
              <a:t>зібрана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для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якого-небудь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А </a:t>
            </a:r>
            <a:r>
              <a:rPr lang="ru-RU" b="1" dirty="0" err="1" smtClean="0"/>
              <a:t>вторинна</a:t>
            </a:r>
            <a:r>
              <a:rPr lang="ru-RU" dirty="0" smtClean="0"/>
              <a:t> — та, яка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зібрана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для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</a:t>
            </a:r>
            <a:r>
              <a:rPr lang="ru-RU" dirty="0" err="1" smtClean="0"/>
              <a:t>Поширене</a:t>
            </a:r>
            <a:r>
              <a:rPr lang="ru-RU" dirty="0" smtClean="0"/>
              <a:t> </a:t>
            </a:r>
            <a:r>
              <a:rPr lang="ru-RU" dirty="0" err="1" smtClean="0"/>
              <a:t>трактування</a:t>
            </a:r>
            <a:r>
              <a:rPr lang="ru-RU" dirty="0" smtClean="0"/>
              <a:t> </a:t>
            </a:r>
            <a:r>
              <a:rPr lang="ru-RU" dirty="0" err="1" smtClean="0"/>
              <a:t>вторинної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як продукту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висхідного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близьким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на </a:t>
            </a:r>
            <a:r>
              <a:rPr lang="ru-RU" dirty="0" err="1" smtClean="0"/>
              <a:t>оглядову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аналітичну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результатом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якихось</a:t>
            </a:r>
            <a:r>
              <a:rPr lang="ru-RU" dirty="0" smtClean="0"/>
              <a:t> </a:t>
            </a:r>
            <a:r>
              <a:rPr lang="ru-RU" dirty="0" err="1" smtClean="0"/>
              <a:t>висхідних</a:t>
            </a:r>
            <a:r>
              <a:rPr lang="ru-RU" dirty="0" smtClean="0"/>
              <a:t> </a:t>
            </a:r>
            <a:r>
              <a:rPr lang="ru-RU" dirty="0" err="1" smtClean="0"/>
              <a:t>повідомлень</a:t>
            </a:r>
            <a:r>
              <a:rPr lang="ru-RU" dirty="0" smtClean="0"/>
              <a:t>. </a:t>
            </a:r>
            <a:r>
              <a:rPr lang="ru-RU" dirty="0" err="1" smtClean="0"/>
              <a:t>Взагалі</a:t>
            </a:r>
            <a:r>
              <a:rPr lang="ru-RU" dirty="0" smtClean="0"/>
              <a:t> треба </a:t>
            </a:r>
            <a:r>
              <a:rPr lang="ru-RU" dirty="0" err="1" smtClean="0"/>
              <a:t>підкреслити</a:t>
            </a:r>
            <a:r>
              <a:rPr lang="ru-RU" dirty="0" smtClean="0"/>
              <a:t> </a:t>
            </a:r>
            <a:r>
              <a:rPr lang="ru-RU" dirty="0" err="1" smtClean="0"/>
              <a:t>діалектику</a:t>
            </a:r>
            <a:r>
              <a:rPr lang="ru-RU" dirty="0" smtClean="0"/>
              <a:t> </a:t>
            </a:r>
            <a:r>
              <a:rPr lang="ru-RU" dirty="0" err="1" smtClean="0"/>
              <a:t>абсолютності</a:t>
            </a:r>
            <a:r>
              <a:rPr lang="ru-RU" dirty="0" smtClean="0"/>
              <a:t> та </a:t>
            </a:r>
            <a:r>
              <a:rPr lang="ru-RU" dirty="0" err="1" smtClean="0"/>
              <a:t>відносності</a:t>
            </a:r>
            <a:r>
              <a:rPr lang="ru-RU" dirty="0" smtClean="0"/>
              <a:t> понять </a:t>
            </a:r>
            <a:r>
              <a:rPr lang="ru-RU" dirty="0" err="1" smtClean="0"/>
              <a:t>первинної</a:t>
            </a:r>
            <a:r>
              <a:rPr lang="ru-RU" dirty="0" smtClean="0"/>
              <a:t> та </a:t>
            </a:r>
            <a:r>
              <a:rPr lang="ru-RU" dirty="0" err="1" smtClean="0"/>
              <a:t>вторинної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зарахування</a:t>
            </a:r>
            <a:r>
              <a:rPr lang="ru-RU" dirty="0" smtClean="0"/>
              <a:t> до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потреби конкретного </a:t>
            </a:r>
            <a:r>
              <a:rPr lang="ru-RU" dirty="0" err="1" smtClean="0"/>
              <a:t>суб'єкта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7"/>
            <a:ext cx="8286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суб'єктною</a:t>
            </a:r>
            <a:r>
              <a:rPr lang="ru-RU" dirty="0" smtClean="0"/>
              <a:t> </a:t>
            </a:r>
            <a:r>
              <a:rPr lang="ru-RU" dirty="0" err="1" smtClean="0"/>
              <a:t>належністю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внутрішню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зовнішню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обертається</a:t>
            </a:r>
            <a:r>
              <a:rPr lang="ru-RU" dirty="0" smtClean="0"/>
              <a:t> в межах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внутрішньою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А та,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оточуючого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— </a:t>
            </a:r>
            <a:r>
              <a:rPr lang="ru-RU" dirty="0" err="1" smtClean="0"/>
              <a:t>зовнішньою</a:t>
            </a:r>
            <a:endParaRPr lang="ru-RU" dirty="0" smtClean="0"/>
          </a:p>
          <a:p>
            <a:r>
              <a:rPr lang="ru-RU" dirty="0" err="1" smtClean="0"/>
              <a:t>Розглядаючи</a:t>
            </a:r>
            <a:r>
              <a:rPr lang="ru-RU" dirty="0" smtClean="0"/>
              <a:t> </a:t>
            </a:r>
            <a:r>
              <a:rPr lang="ru-RU" dirty="0" err="1" smtClean="0"/>
              <a:t>класифікацію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згадати</a:t>
            </a:r>
            <a:r>
              <a:rPr lang="ru-RU" dirty="0" smtClean="0"/>
              <a:t> ту, яка наводиться в </a:t>
            </a:r>
            <a:r>
              <a:rPr lang="ru-RU" dirty="0" err="1" smtClean="0"/>
              <a:t>Законі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"Про </a:t>
            </a:r>
            <a:r>
              <a:rPr lang="ru-RU" dirty="0" err="1" smtClean="0"/>
              <a:t>інформацію</a:t>
            </a:r>
            <a:r>
              <a:rPr lang="ru-RU" dirty="0" smtClean="0"/>
              <a:t>". </a:t>
            </a:r>
            <a:endParaRPr lang="en-US" dirty="0" smtClean="0"/>
          </a:p>
          <a:p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науково-технічна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;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статистична</a:t>
            </a:r>
            <a:r>
              <a:rPr lang="ru-RU" dirty="0" smtClean="0"/>
              <a:t>;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інформація</a:t>
            </a:r>
            <a:r>
              <a:rPr lang="ru-RU" dirty="0" smtClean="0"/>
              <a:t> про стан </a:t>
            </a:r>
            <a:r>
              <a:rPr lang="ru-RU" dirty="0" err="1" smtClean="0"/>
              <a:t>довкілля</a:t>
            </a:r>
            <a:r>
              <a:rPr lang="ru-RU" dirty="0" smtClean="0"/>
              <a:t> (</a:t>
            </a:r>
            <a:r>
              <a:rPr lang="ru-RU" dirty="0" err="1" smtClean="0"/>
              <a:t>екологічна</a:t>
            </a:r>
            <a:r>
              <a:rPr lang="ru-RU" dirty="0" smtClean="0"/>
              <a:t>);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податкова</a:t>
            </a:r>
            <a:r>
              <a:rPr lang="ru-RU" dirty="0" smtClean="0"/>
              <a:t>;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товар;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правова</a:t>
            </a:r>
            <a:r>
              <a:rPr lang="ru-RU" dirty="0" smtClean="0"/>
              <a:t>;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про </a:t>
            </a:r>
            <a:r>
              <a:rPr lang="ru-RU" dirty="0" err="1" smtClean="0"/>
              <a:t>фізичну</a:t>
            </a:r>
            <a:r>
              <a:rPr lang="ru-RU" dirty="0" smtClean="0"/>
              <a:t> особу;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довідково-енциклопедичного</a:t>
            </a:r>
            <a:r>
              <a:rPr lang="ru-RU" dirty="0" smtClean="0"/>
              <a:t> характеру;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соціологічна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071547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err="1" smtClean="0"/>
              <a:t>Науково-технічна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інформація</a:t>
            </a:r>
            <a:r>
              <a:rPr lang="ru-RU" sz="1200" b="1" dirty="0" smtClean="0"/>
              <a:t> </a:t>
            </a:r>
            <a:r>
              <a:rPr lang="ru-RU" sz="1200" dirty="0" smtClean="0"/>
              <a:t>–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будь-які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дані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вітчизняні</a:t>
            </a:r>
            <a:r>
              <a:rPr lang="ru-RU" sz="1200" dirty="0" smtClean="0"/>
              <a:t> та </a:t>
            </a:r>
            <a:r>
              <a:rPr lang="ru-RU" sz="1200" dirty="0" err="1" smtClean="0"/>
              <a:t>зарубіжні</a:t>
            </a:r>
            <a:r>
              <a:rPr lang="ru-RU" sz="1200" dirty="0" smtClean="0"/>
              <a:t> </a:t>
            </a:r>
            <a:r>
              <a:rPr lang="ru-RU" sz="1200" dirty="0" err="1" smtClean="0"/>
              <a:t>досягнення</a:t>
            </a:r>
            <a:r>
              <a:rPr lang="ru-RU" sz="1200" dirty="0" smtClean="0"/>
              <a:t> науки, </a:t>
            </a:r>
            <a:r>
              <a:rPr lang="ru-RU" sz="1200" dirty="0" err="1" smtClean="0"/>
              <a:t>техніки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виробництва</a:t>
            </a:r>
            <a:r>
              <a:rPr lang="ru-RU" sz="1200" dirty="0" smtClean="0"/>
              <a:t>, </a:t>
            </a:r>
            <a:r>
              <a:rPr lang="ru-RU" sz="1200" dirty="0" err="1" smtClean="0"/>
              <a:t>одержані</a:t>
            </a:r>
            <a:r>
              <a:rPr lang="ru-RU" sz="1200" dirty="0" smtClean="0"/>
              <a:t> в </a:t>
            </a:r>
            <a:r>
              <a:rPr lang="ru-RU" sz="1200" dirty="0" err="1" smtClean="0"/>
              <a:t>ході</a:t>
            </a:r>
            <a:r>
              <a:rPr lang="ru-RU" sz="1200" dirty="0" smtClean="0"/>
              <a:t> </a:t>
            </a:r>
            <a:r>
              <a:rPr lang="ru-RU" sz="1200" dirty="0" err="1" smtClean="0"/>
              <a:t>науково-дослідної</a:t>
            </a:r>
            <a:r>
              <a:rPr lang="ru-RU" sz="1200" dirty="0" smtClean="0"/>
              <a:t>, </a:t>
            </a:r>
            <a:r>
              <a:rPr lang="ru-RU" sz="1200" dirty="0" err="1" smtClean="0"/>
              <a:t>дослідно-конструкторської</a:t>
            </a:r>
            <a:r>
              <a:rPr lang="ru-RU" sz="1200" dirty="0" smtClean="0"/>
              <a:t>, </a:t>
            </a:r>
            <a:r>
              <a:rPr lang="ru-RU" sz="1200" dirty="0" err="1" smtClean="0"/>
              <a:t>проектно-технологічної</a:t>
            </a:r>
            <a:r>
              <a:rPr lang="ru-RU" sz="1200" dirty="0" smtClean="0"/>
              <a:t>, </a:t>
            </a:r>
            <a:r>
              <a:rPr lang="ru-RU" sz="1200" dirty="0" err="1" smtClean="0"/>
              <a:t>виробничої</a:t>
            </a:r>
            <a:r>
              <a:rPr lang="ru-RU" sz="1200" dirty="0" smtClean="0"/>
              <a:t> та </a:t>
            </a:r>
            <a:r>
              <a:rPr lang="ru-RU" sz="1200" dirty="0" err="1" smtClean="0"/>
              <a:t>громадської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можуть</a:t>
            </a:r>
            <a:r>
              <a:rPr lang="ru-RU" sz="1200" dirty="0" smtClean="0"/>
              <a:t> бути </a:t>
            </a:r>
            <a:r>
              <a:rPr lang="ru-RU" sz="1200" dirty="0" err="1" smtClean="0"/>
              <a:t>збережені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матеріальних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носіях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відображені</a:t>
            </a:r>
            <a:r>
              <a:rPr lang="ru-RU" sz="1200" dirty="0" smtClean="0"/>
              <a:t> в </a:t>
            </a:r>
            <a:r>
              <a:rPr lang="ru-RU" sz="1200" dirty="0" err="1" smtClean="0"/>
              <a:t>електронному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вигляді</a:t>
            </a:r>
            <a:r>
              <a:rPr lang="ru-RU" sz="1200" dirty="0" smtClean="0"/>
              <a:t>. </a:t>
            </a:r>
            <a:endParaRPr lang="en-US" sz="1200" dirty="0" smtClean="0"/>
          </a:p>
          <a:p>
            <a:pPr algn="just"/>
            <a:r>
              <a:rPr lang="ru-RU" sz="1200" b="1" dirty="0" err="1" smtClean="0"/>
              <a:t>Статистична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інформація</a:t>
            </a:r>
            <a:r>
              <a:rPr lang="ru-RU" sz="1200" b="1" dirty="0" smtClean="0"/>
              <a:t> </a:t>
            </a:r>
            <a:r>
              <a:rPr lang="ru-RU" sz="1200" dirty="0" smtClean="0"/>
              <a:t>—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офіційна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документована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державна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інформація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дає</a:t>
            </a:r>
            <a:r>
              <a:rPr lang="ru-RU" sz="1200" dirty="0" smtClean="0"/>
              <a:t> </a:t>
            </a:r>
            <a:r>
              <a:rPr lang="ru-RU" sz="1200" dirty="0" err="1" smtClean="0"/>
              <a:t>кількісну</a:t>
            </a:r>
            <a:r>
              <a:rPr lang="ru-RU" sz="1200" dirty="0" smtClean="0"/>
              <a:t> характеристику </a:t>
            </a:r>
            <a:r>
              <a:rPr lang="ru-RU" sz="1200" dirty="0" err="1" smtClean="0"/>
              <a:t>масових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явищ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процесів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відбуваються</a:t>
            </a:r>
            <a:r>
              <a:rPr lang="ru-RU" sz="1200" dirty="0" smtClean="0"/>
              <a:t> в </a:t>
            </a:r>
            <a:r>
              <a:rPr lang="ru-RU" sz="1200" dirty="0" err="1" smtClean="0"/>
              <a:t>економічній</a:t>
            </a:r>
            <a:r>
              <a:rPr lang="ru-RU" sz="1200" dirty="0" smtClean="0"/>
              <a:t>, </a:t>
            </a:r>
            <a:r>
              <a:rPr lang="ru-RU" sz="1200" dirty="0" err="1" smtClean="0"/>
              <a:t>соціальній</a:t>
            </a:r>
            <a:r>
              <a:rPr lang="ru-RU" sz="1200" dirty="0" smtClean="0"/>
              <a:t>, </a:t>
            </a:r>
            <a:r>
              <a:rPr lang="ru-RU" sz="1200" dirty="0" err="1" smtClean="0"/>
              <a:t>культурній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інших</a:t>
            </a:r>
            <a:r>
              <a:rPr lang="ru-RU" sz="1200" dirty="0" smtClean="0"/>
              <a:t> сферах </a:t>
            </a:r>
            <a:r>
              <a:rPr lang="ru-RU" sz="1200" dirty="0" err="1" smtClean="0"/>
              <a:t>життя</a:t>
            </a:r>
            <a:r>
              <a:rPr lang="ru-RU" sz="1200" dirty="0" smtClean="0"/>
              <a:t>.</a:t>
            </a:r>
            <a:endParaRPr lang="en-US" sz="1200" dirty="0" smtClean="0"/>
          </a:p>
          <a:p>
            <a:pPr algn="just"/>
            <a:r>
              <a:rPr lang="ru-RU" sz="1200" dirty="0" smtClean="0"/>
              <a:t> </a:t>
            </a:r>
            <a:r>
              <a:rPr lang="ru-RU" sz="1200" b="1" dirty="0" err="1" smtClean="0"/>
              <a:t>Інформація</a:t>
            </a:r>
            <a:r>
              <a:rPr lang="ru-RU" sz="1200" b="1" dirty="0" smtClean="0"/>
              <a:t> про стан </a:t>
            </a:r>
            <a:r>
              <a:rPr lang="ru-RU" sz="1200" b="1" dirty="0" err="1" smtClean="0"/>
              <a:t>довкілля</a:t>
            </a:r>
            <a:r>
              <a:rPr lang="ru-RU" sz="1200" b="1" dirty="0" smtClean="0"/>
              <a:t> </a:t>
            </a:r>
            <a:r>
              <a:rPr lang="ru-RU" sz="1200" dirty="0" smtClean="0"/>
              <a:t>(</a:t>
            </a:r>
            <a:r>
              <a:rPr lang="ru-RU" sz="1200" dirty="0" err="1" smtClean="0"/>
              <a:t>екологічна</a:t>
            </a:r>
            <a:r>
              <a:rPr lang="ru-RU" sz="1200" dirty="0" smtClean="0"/>
              <a:t>) –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дані</a:t>
            </a:r>
            <a:r>
              <a:rPr lang="ru-RU" sz="1200" dirty="0" smtClean="0"/>
              <a:t> про стан </a:t>
            </a:r>
            <a:r>
              <a:rPr lang="ru-RU" sz="1200" dirty="0" err="1" smtClean="0"/>
              <a:t>складових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довкілля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компоненти</a:t>
            </a:r>
            <a:r>
              <a:rPr lang="ru-RU" sz="1200" dirty="0" smtClean="0"/>
              <a:t>, </a:t>
            </a:r>
            <a:r>
              <a:rPr lang="ru-RU" sz="1200" dirty="0" err="1" smtClean="0"/>
              <a:t>включаючи</a:t>
            </a:r>
            <a:r>
              <a:rPr lang="ru-RU" sz="1200" dirty="0" smtClean="0"/>
              <a:t> </a:t>
            </a:r>
            <a:r>
              <a:rPr lang="ru-RU" sz="1200" dirty="0" err="1" smtClean="0"/>
              <a:t>генетично</a:t>
            </a:r>
            <a:r>
              <a:rPr lang="ru-RU" sz="1200" dirty="0" smtClean="0"/>
              <a:t> </a:t>
            </a:r>
            <a:r>
              <a:rPr lang="ru-RU" sz="1200" dirty="0" err="1" smtClean="0"/>
              <a:t>модифіковані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організми</a:t>
            </a:r>
            <a:r>
              <a:rPr lang="ru-RU" sz="1200" dirty="0" smtClean="0"/>
              <a:t>, </a:t>
            </a:r>
            <a:r>
              <a:rPr lang="ru-RU" sz="1200" dirty="0" err="1" smtClean="0"/>
              <a:t>та</a:t>
            </a:r>
            <a:r>
              <a:rPr lang="ru-RU" sz="1200" dirty="0" smtClean="0"/>
              <a:t> </a:t>
            </a:r>
            <a:r>
              <a:rPr lang="ru-RU" sz="1200" dirty="0" err="1" smtClean="0"/>
              <a:t>взаємодію</a:t>
            </a:r>
            <a:r>
              <a:rPr lang="ru-RU" sz="1200" dirty="0" smtClean="0"/>
              <a:t> </a:t>
            </a:r>
            <a:r>
              <a:rPr lang="ru-RU" sz="1200" dirty="0" err="1" smtClean="0"/>
              <a:t>між</a:t>
            </a:r>
            <a:r>
              <a:rPr lang="ru-RU" sz="1200" dirty="0" smtClean="0"/>
              <a:t> </a:t>
            </a:r>
            <a:r>
              <a:rPr lang="ru-RU" sz="1200" dirty="0" err="1" smtClean="0"/>
              <a:t>цими</a:t>
            </a:r>
            <a:r>
              <a:rPr lang="ru-RU" sz="1200" dirty="0" smtClean="0"/>
              <a:t> </a:t>
            </a:r>
            <a:r>
              <a:rPr lang="ru-RU" sz="1200" dirty="0" err="1" smtClean="0"/>
              <a:t>складовими</a:t>
            </a:r>
            <a:r>
              <a:rPr lang="ru-RU" sz="1200" dirty="0" smtClean="0"/>
              <a:t>; </a:t>
            </a:r>
            <a:r>
              <a:rPr lang="ru-RU" sz="1200" dirty="0" err="1" smtClean="0"/>
              <a:t>фактори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впливають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можуть</a:t>
            </a:r>
            <a:r>
              <a:rPr lang="ru-RU" sz="1200" dirty="0" smtClean="0"/>
              <a:t> </a:t>
            </a:r>
            <a:r>
              <a:rPr lang="ru-RU" sz="1200" dirty="0" err="1" smtClean="0"/>
              <a:t>вплинути</a:t>
            </a:r>
            <a:r>
              <a:rPr lang="ru-RU" sz="1200" dirty="0" smtClean="0"/>
              <a:t> на </a:t>
            </a:r>
            <a:r>
              <a:rPr lang="ru-RU" sz="1200" dirty="0" err="1" smtClean="0"/>
              <a:t>складові</a:t>
            </a:r>
            <a:r>
              <a:rPr lang="ru-RU" sz="1200" dirty="0" smtClean="0"/>
              <a:t> </a:t>
            </a:r>
            <a:r>
              <a:rPr lang="ru-RU" sz="1200" dirty="0" err="1" smtClean="0"/>
              <a:t>довкілля</a:t>
            </a:r>
            <a:r>
              <a:rPr lang="ru-RU" sz="1200" dirty="0" smtClean="0"/>
              <a:t>; стан </a:t>
            </a:r>
            <a:r>
              <a:rPr lang="ru-RU" sz="1200" dirty="0" err="1" smtClean="0"/>
              <a:t>здоров’я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безпеки</a:t>
            </a:r>
            <a:r>
              <a:rPr lang="ru-RU" sz="1200" dirty="0" smtClean="0"/>
              <a:t> людей, </a:t>
            </a:r>
            <a:r>
              <a:rPr lang="ru-RU" sz="1200" dirty="0" err="1" smtClean="0"/>
              <a:t>умови</a:t>
            </a:r>
            <a:r>
              <a:rPr lang="ru-RU" sz="1200" dirty="0" smtClean="0"/>
              <a:t> </a:t>
            </a:r>
            <a:r>
              <a:rPr lang="ru-RU" sz="1200" dirty="0" err="1" smtClean="0"/>
              <a:t>життя</a:t>
            </a:r>
            <a:r>
              <a:rPr lang="ru-RU" sz="1200" dirty="0" smtClean="0"/>
              <a:t> людей; </a:t>
            </a:r>
            <a:r>
              <a:rPr lang="ru-RU" sz="1200" dirty="0" err="1" smtClean="0"/>
              <a:t>інші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та </a:t>
            </a:r>
            <a:r>
              <a:rPr lang="ru-RU" sz="1200" dirty="0" err="1" smtClean="0"/>
              <a:t>дані</a:t>
            </a:r>
            <a:r>
              <a:rPr lang="ru-RU" sz="1200" dirty="0" smtClean="0"/>
              <a:t>. </a:t>
            </a:r>
            <a:endParaRPr lang="en-US" sz="1200" dirty="0" smtClean="0"/>
          </a:p>
          <a:p>
            <a:pPr algn="just"/>
            <a:r>
              <a:rPr lang="ru-RU" sz="1200" b="1" dirty="0" err="1" smtClean="0"/>
              <a:t>Податкова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інформація</a:t>
            </a:r>
            <a:r>
              <a:rPr lang="ru-RU" sz="1200" b="1" dirty="0" smtClean="0"/>
              <a:t> </a:t>
            </a:r>
            <a:r>
              <a:rPr lang="ru-RU" sz="1200" dirty="0" smtClean="0"/>
              <a:t>–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сукупність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відомостей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даних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створені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отримані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суб’єктами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інформаційних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відносин</a:t>
            </a:r>
            <a:r>
              <a:rPr lang="ru-RU" sz="1200" dirty="0" smtClean="0"/>
              <a:t> у </a:t>
            </a:r>
            <a:r>
              <a:rPr lang="ru-RU" sz="1200" dirty="0" err="1" smtClean="0"/>
              <a:t>процесі</a:t>
            </a:r>
            <a:r>
              <a:rPr lang="ru-RU" sz="1200" dirty="0" smtClean="0"/>
              <a:t> </a:t>
            </a:r>
            <a:r>
              <a:rPr lang="ru-RU" sz="1200" dirty="0" err="1" smtClean="0"/>
              <a:t>поточної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необхідні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реалізації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покладених</a:t>
            </a:r>
            <a:r>
              <a:rPr lang="ru-RU" sz="1200" dirty="0" smtClean="0"/>
              <a:t> на </a:t>
            </a:r>
            <a:r>
              <a:rPr lang="ru-RU" sz="1200" dirty="0" err="1" smtClean="0"/>
              <a:t>контролюючі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органи</a:t>
            </a:r>
            <a:r>
              <a:rPr lang="ru-RU" sz="1200" dirty="0" smtClean="0"/>
              <a:t> </a:t>
            </a:r>
            <a:r>
              <a:rPr lang="ru-RU" sz="1200" dirty="0" err="1" smtClean="0"/>
              <a:t>завдань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функцій</a:t>
            </a:r>
            <a:r>
              <a:rPr lang="ru-RU" sz="1200" dirty="0" smtClean="0"/>
              <a:t> у порядку, </a:t>
            </a:r>
            <a:r>
              <a:rPr lang="ru-RU" sz="1200" dirty="0" err="1" smtClean="0"/>
              <a:t>встановленому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Податковим</a:t>
            </a:r>
            <a:r>
              <a:rPr lang="ru-RU" sz="1200" dirty="0" smtClean="0"/>
              <a:t> кодексом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.</a:t>
            </a:r>
            <a:endParaRPr lang="en-US" sz="1200" dirty="0" smtClean="0"/>
          </a:p>
          <a:p>
            <a:pPr algn="just"/>
            <a:r>
              <a:rPr lang="ru-RU" sz="1200" dirty="0" smtClean="0"/>
              <a:t> </a:t>
            </a:r>
            <a:r>
              <a:rPr lang="ru-RU" sz="1200" b="1" dirty="0" err="1" smtClean="0"/>
              <a:t>Інформація</a:t>
            </a:r>
            <a:r>
              <a:rPr lang="ru-RU" sz="1200" b="1" dirty="0" smtClean="0"/>
              <a:t> про товар </a:t>
            </a:r>
            <a:r>
              <a:rPr lang="ru-RU" sz="1200" dirty="0" smtClean="0"/>
              <a:t>–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дані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розкривають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кількісні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якісні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інші</a:t>
            </a:r>
            <a:r>
              <a:rPr lang="ru-RU" sz="1200" dirty="0" smtClean="0"/>
              <a:t> характеристики товару (</a:t>
            </a:r>
            <a:r>
              <a:rPr lang="ru-RU" sz="1200" dirty="0" err="1" smtClean="0"/>
              <a:t>роботи</a:t>
            </a:r>
            <a:r>
              <a:rPr lang="ru-RU" sz="1200" dirty="0" smtClean="0"/>
              <a:t>, </a:t>
            </a:r>
            <a:r>
              <a:rPr lang="ru-RU" sz="1200" dirty="0" err="1" smtClean="0"/>
              <a:t>послуги</a:t>
            </a:r>
            <a:r>
              <a:rPr lang="ru-RU" sz="1200" dirty="0" smtClean="0"/>
              <a:t>). </a:t>
            </a:r>
            <a:r>
              <a:rPr lang="ru-RU" sz="1200" dirty="0" err="1" smtClean="0"/>
              <a:t>Правова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інформація</a:t>
            </a:r>
            <a:r>
              <a:rPr lang="ru-RU" sz="1200" dirty="0" smtClean="0"/>
              <a:t> —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сукупність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документованих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</a:t>
            </a:r>
            <a:r>
              <a:rPr lang="ru-RU" sz="1200" dirty="0" smtClean="0"/>
              <a:t> </a:t>
            </a:r>
            <a:r>
              <a:rPr lang="ru-RU" sz="1200" dirty="0" err="1" smtClean="0"/>
              <a:t>оголошених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відомостей</a:t>
            </a:r>
            <a:r>
              <a:rPr lang="ru-RU" sz="1200" dirty="0" smtClean="0"/>
              <a:t> про право,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систему, </a:t>
            </a:r>
            <a:r>
              <a:rPr lang="ru-RU" sz="1200" dirty="0" err="1" smtClean="0"/>
              <a:t>джерела</a:t>
            </a:r>
            <a:r>
              <a:rPr lang="ru-RU" sz="1200" dirty="0" smtClean="0"/>
              <a:t>, </a:t>
            </a:r>
            <a:r>
              <a:rPr lang="ru-RU" sz="1200" dirty="0" err="1" smtClean="0"/>
              <a:t>реалізацію</a:t>
            </a:r>
            <a:r>
              <a:rPr lang="ru-RU" sz="1200" dirty="0" smtClean="0"/>
              <a:t>, </a:t>
            </a:r>
            <a:r>
              <a:rPr lang="ru-RU" sz="1200" dirty="0" err="1" smtClean="0"/>
              <a:t>юридичні</a:t>
            </a:r>
            <a:r>
              <a:rPr lang="ru-RU" sz="1200" dirty="0" smtClean="0"/>
              <a:t> </a:t>
            </a:r>
            <a:r>
              <a:rPr lang="ru-RU" sz="1200" dirty="0" err="1" smtClean="0"/>
              <a:t>факти</a:t>
            </a:r>
            <a:r>
              <a:rPr lang="ru-RU" sz="1200" dirty="0" smtClean="0"/>
              <a:t>, </a:t>
            </a:r>
            <a:r>
              <a:rPr lang="ru-RU" sz="1200" dirty="0" err="1" smtClean="0"/>
              <a:t>правовідносини</a:t>
            </a:r>
            <a:r>
              <a:rPr lang="ru-RU" sz="1200" dirty="0" smtClean="0"/>
              <a:t>, правопорядок, </a:t>
            </a:r>
            <a:r>
              <a:rPr lang="ru-RU" sz="1200" dirty="0" err="1" smtClean="0"/>
              <a:t>правопорушення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боротьбу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ними та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профілактику</a:t>
            </a:r>
            <a:r>
              <a:rPr lang="ru-RU" sz="1200" dirty="0" smtClean="0"/>
              <a:t> </a:t>
            </a:r>
            <a:r>
              <a:rPr lang="ru-RU" sz="1200" dirty="0" err="1" smtClean="0"/>
              <a:t>тощо</a:t>
            </a:r>
            <a:r>
              <a:rPr lang="ru-RU" sz="1200" dirty="0" smtClean="0"/>
              <a:t>. </a:t>
            </a:r>
            <a:endParaRPr lang="en-US" sz="1200" dirty="0" smtClean="0"/>
          </a:p>
          <a:p>
            <a:pPr algn="just"/>
            <a:r>
              <a:rPr lang="ru-RU" sz="1200" b="1" dirty="0" err="1" smtClean="0"/>
              <a:t>Інформація</a:t>
            </a:r>
            <a:r>
              <a:rPr lang="ru-RU" sz="1200" b="1" dirty="0" smtClean="0"/>
              <a:t> про </a:t>
            </a:r>
            <a:r>
              <a:rPr lang="ru-RU" sz="1200" b="1" dirty="0" err="1" smtClean="0"/>
              <a:t>фізичну</a:t>
            </a:r>
            <a:r>
              <a:rPr lang="ru-RU" sz="1200" b="1" dirty="0" smtClean="0"/>
              <a:t> особу </a:t>
            </a:r>
            <a:r>
              <a:rPr lang="ru-RU" sz="1200" dirty="0" smtClean="0"/>
              <a:t>–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чи</a:t>
            </a:r>
            <a:r>
              <a:rPr lang="ru-RU" sz="1200" dirty="0" smtClean="0"/>
              <a:t> </a:t>
            </a:r>
            <a:r>
              <a:rPr lang="ru-RU" sz="1200" dirty="0" err="1" smtClean="0"/>
              <a:t>сукупність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відомостей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фізичну</a:t>
            </a:r>
            <a:r>
              <a:rPr lang="ru-RU" sz="1200" dirty="0" smtClean="0"/>
              <a:t> особу, яка </a:t>
            </a:r>
            <a:r>
              <a:rPr lang="ru-RU" sz="1200" dirty="0" err="1" smtClean="0"/>
              <a:t>ідентифікована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може</a:t>
            </a:r>
            <a:r>
              <a:rPr lang="ru-RU" sz="1200" dirty="0" smtClean="0"/>
              <a:t> бути конкретно </a:t>
            </a:r>
            <a:r>
              <a:rPr lang="ru-RU" sz="1200" dirty="0" err="1" smtClean="0"/>
              <a:t>ідентифікована</a:t>
            </a:r>
            <a:r>
              <a:rPr lang="ru-RU" sz="1200" dirty="0" smtClean="0"/>
              <a:t>. </a:t>
            </a:r>
            <a:r>
              <a:rPr lang="ru-RU" sz="1200" dirty="0" err="1" smtClean="0"/>
              <a:t>Інформація</a:t>
            </a:r>
            <a:r>
              <a:rPr lang="ru-RU" sz="1200" dirty="0" smtClean="0"/>
              <a:t> </a:t>
            </a:r>
            <a:r>
              <a:rPr lang="ru-RU" sz="1200" dirty="0" err="1" smtClean="0"/>
              <a:t>довідково-енциклопедичного</a:t>
            </a:r>
            <a:r>
              <a:rPr lang="ru-RU" sz="1200" dirty="0" smtClean="0"/>
              <a:t> характеру —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систематизовані</a:t>
            </a:r>
            <a:r>
              <a:rPr lang="ru-RU" sz="1200" dirty="0" smtClean="0"/>
              <a:t>, </a:t>
            </a:r>
            <a:r>
              <a:rPr lang="ru-RU" sz="1200" dirty="0" err="1" smtClean="0"/>
              <a:t>документовані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</a:t>
            </a:r>
            <a:r>
              <a:rPr lang="ru-RU" sz="1200" dirty="0" smtClean="0"/>
              <a:t> </a:t>
            </a:r>
            <a:r>
              <a:rPr lang="ru-RU" sz="1200" dirty="0" err="1" smtClean="0"/>
              <a:t>оголошені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суспільне</a:t>
            </a:r>
            <a:r>
              <a:rPr lang="ru-RU" sz="1200" dirty="0" smtClean="0"/>
              <a:t>, </a:t>
            </a:r>
            <a:r>
              <a:rPr lang="ru-RU" sz="1200" dirty="0" err="1" smtClean="0"/>
              <a:t>державне</a:t>
            </a:r>
            <a:r>
              <a:rPr lang="ru-RU" sz="1200" dirty="0" smtClean="0"/>
              <a:t> </a:t>
            </a:r>
            <a:r>
              <a:rPr lang="ru-RU" sz="1200" dirty="0" err="1" smtClean="0"/>
              <a:t>життя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навколишнє</a:t>
            </a:r>
            <a:r>
              <a:rPr lang="ru-RU" sz="1200" dirty="0" smtClean="0"/>
              <a:t> </a:t>
            </a:r>
            <a:r>
              <a:rPr lang="ru-RU" sz="1200" dirty="0" err="1" smtClean="0"/>
              <a:t>середовище</a:t>
            </a:r>
            <a:r>
              <a:rPr lang="ru-RU" sz="1200" dirty="0" smtClean="0"/>
              <a:t>.</a:t>
            </a:r>
            <a:endParaRPr lang="en-US" sz="1200" dirty="0" smtClean="0"/>
          </a:p>
          <a:p>
            <a:pPr algn="just"/>
            <a:r>
              <a:rPr lang="ru-RU" sz="1200" dirty="0" smtClean="0"/>
              <a:t> </a:t>
            </a:r>
            <a:r>
              <a:rPr lang="ru-RU" sz="1200" b="1" dirty="0" err="1" smtClean="0"/>
              <a:t>Соціологічна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інформація</a:t>
            </a:r>
            <a:r>
              <a:rPr lang="ru-RU" sz="1200" b="1" dirty="0" smtClean="0"/>
              <a:t> </a:t>
            </a:r>
            <a:r>
              <a:rPr lang="ru-RU" sz="1200" dirty="0" smtClean="0"/>
              <a:t>—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документовані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</a:t>
            </a:r>
            <a:r>
              <a:rPr lang="ru-RU" sz="1200" dirty="0" smtClean="0"/>
              <a:t> </a:t>
            </a:r>
            <a:r>
              <a:rPr lang="ru-RU" sz="1200" dirty="0" err="1" smtClean="0"/>
              <a:t>оголошені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відомості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ставлення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окремих</a:t>
            </a:r>
            <a:r>
              <a:rPr lang="ru-RU" sz="1200" dirty="0" smtClean="0"/>
              <a:t> </a:t>
            </a:r>
            <a:r>
              <a:rPr lang="ru-RU" sz="1200" dirty="0" err="1" smtClean="0"/>
              <a:t>громадян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соціальних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груп</a:t>
            </a:r>
            <a:r>
              <a:rPr lang="ru-RU" sz="1200" dirty="0" smtClean="0"/>
              <a:t> до </a:t>
            </a:r>
            <a:r>
              <a:rPr lang="ru-RU" sz="1200" dirty="0" err="1" smtClean="0"/>
              <a:t>суспільних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подій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явищ</a:t>
            </a:r>
            <a:r>
              <a:rPr lang="ru-RU" sz="1200" dirty="0" smtClean="0"/>
              <a:t>, </a:t>
            </a:r>
            <a:r>
              <a:rPr lang="ru-RU" sz="1200" dirty="0" err="1" smtClean="0"/>
              <a:t>процесів</a:t>
            </a:r>
            <a:r>
              <a:rPr lang="ru-RU" sz="1200" dirty="0" smtClean="0"/>
              <a:t>, </a:t>
            </a:r>
            <a:r>
              <a:rPr lang="ru-RU" sz="1200" dirty="0" err="1" smtClean="0"/>
              <a:t>фактів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err="1" smtClean="0"/>
              <a:t>Завдання</a:t>
            </a:r>
            <a:r>
              <a:rPr lang="ru-RU" b="1" dirty="0" smtClean="0"/>
              <a:t> до практичного </a:t>
            </a:r>
            <a:r>
              <a:rPr lang="ru-RU" b="1" dirty="0" err="1" smtClean="0"/>
              <a:t>заняття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Єдиний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інформаційний</a:t>
            </a:r>
            <a:r>
              <a:rPr lang="ru-RU" b="1" dirty="0" smtClean="0"/>
              <a:t> </a:t>
            </a:r>
            <a:r>
              <a:rPr lang="ru-RU" b="1" dirty="0" err="1" smtClean="0"/>
              <a:t>простір</a:t>
            </a:r>
            <a:r>
              <a:rPr lang="ru-RU" b="1" dirty="0" smtClean="0"/>
              <a:t> та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формування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714620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: </a:t>
            </a:r>
            <a:r>
              <a:rPr lang="ru-RU" dirty="0" err="1" smtClean="0"/>
              <a:t>визначення</a:t>
            </a:r>
            <a:r>
              <a:rPr lang="ru-RU" dirty="0" smtClean="0"/>
              <a:t> та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простору.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інфраструктура</a:t>
            </a:r>
            <a:r>
              <a:rPr lang="ru-RU" dirty="0" smtClean="0"/>
              <a:t> 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простору.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простору на </a:t>
            </a:r>
            <a:r>
              <a:rPr lang="ru-RU" dirty="0" err="1" smtClean="0"/>
              <a:t>загальнодержавному</a:t>
            </a:r>
            <a:r>
              <a:rPr lang="ru-RU" dirty="0" smtClean="0"/>
              <a:t> та </a:t>
            </a:r>
            <a:r>
              <a:rPr lang="ru-RU" dirty="0" err="1" smtClean="0"/>
              <a:t>регіональному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Мета </a:t>
            </a:r>
            <a:r>
              <a:rPr lang="ru-RU" b="1" dirty="0" err="1" smtClean="0"/>
              <a:t>дисципліни</a:t>
            </a:r>
            <a:r>
              <a:rPr lang="ru-RU" b="1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»: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дати</a:t>
            </a:r>
            <a:r>
              <a:rPr lang="ru-RU" dirty="0" smtClean="0"/>
              <a:t> систему </a:t>
            </a:r>
            <a:r>
              <a:rPr lang="ru-RU" dirty="0" err="1" smtClean="0"/>
              <a:t>фахових</a:t>
            </a:r>
            <a:r>
              <a:rPr lang="ru-RU" dirty="0" smtClean="0"/>
              <a:t> </a:t>
            </a:r>
            <a:r>
              <a:rPr lang="ru-RU" dirty="0" err="1" smtClean="0"/>
              <a:t>теоретико</a:t>
            </a:r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методичних</a:t>
            </a:r>
            <a:r>
              <a:rPr lang="ru-RU" dirty="0" smtClean="0"/>
              <a:t> та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інформаційно</a:t>
            </a:r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аналітичної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b="1" dirty="0" err="1" smtClean="0"/>
              <a:t>Завдання</a:t>
            </a:r>
            <a:r>
              <a:rPr lang="ru-RU" b="1" dirty="0" smtClean="0"/>
              <a:t> </a:t>
            </a:r>
            <a:r>
              <a:rPr lang="ru-RU" b="1" dirty="0" err="1" smtClean="0"/>
              <a:t>вивчення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навчальної</a:t>
            </a:r>
            <a:r>
              <a:rPr lang="ru-RU" b="1" dirty="0" smtClean="0"/>
              <a:t> </a:t>
            </a:r>
            <a:r>
              <a:rPr lang="ru-RU" b="1" dirty="0" err="1" smtClean="0"/>
              <a:t>дисципліни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dirty="0" smtClean="0"/>
              <a:t> –</a:t>
            </a:r>
            <a:r>
              <a:rPr lang="ru-RU" dirty="0" err="1" smtClean="0"/>
              <a:t>ознайомлення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інформаційно-аналітичної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–</a:t>
            </a:r>
            <a:r>
              <a:rPr lang="ru-RU" dirty="0" err="1" smtClean="0"/>
              <a:t>з’ясування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практичній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–</a:t>
            </a: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та </a:t>
            </a:r>
            <a:r>
              <a:rPr lang="ru-RU" dirty="0" err="1" smtClean="0"/>
              <a:t>методології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–</a:t>
            </a:r>
            <a:r>
              <a:rPr lang="ru-RU" dirty="0" err="1" smtClean="0"/>
              <a:t>ознайомлення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базовими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інформаційно-аналітичними</a:t>
            </a:r>
            <a:r>
              <a:rPr lang="ru-RU" dirty="0" smtClean="0"/>
              <a:t> </a:t>
            </a:r>
            <a:r>
              <a:rPr lang="ru-RU" dirty="0" err="1" smtClean="0"/>
              <a:t>технологіями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98903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1.Мета, </a:t>
            </a:r>
            <a:r>
              <a:rPr lang="ru-RU" sz="2700" b="1" dirty="0" err="1" smtClean="0"/>
              <a:t>завдання</a:t>
            </a:r>
            <a:r>
              <a:rPr lang="ru-RU" sz="2700" b="1" dirty="0" smtClean="0"/>
              <a:t>, предмет </a:t>
            </a:r>
            <a:r>
              <a:rPr lang="ru-RU" sz="2700" b="1" dirty="0" err="1" smtClean="0"/>
              <a:t>навчальної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дисципліни</a:t>
            </a:r>
            <a:r>
              <a:rPr lang="ru-RU" sz="2700" b="1" dirty="0" smtClean="0"/>
              <a:t> "</a:t>
            </a:r>
            <a:r>
              <a:rPr lang="ru-RU" sz="2700" b="1" dirty="0" err="1" smtClean="0"/>
              <a:t>Інформаційно-аналітична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діяльність</a:t>
            </a:r>
            <a:r>
              <a:rPr lang="ru-RU" sz="2700" b="1" dirty="0" smtClean="0"/>
              <a:t>" та </a:t>
            </a:r>
            <a:r>
              <a:rPr lang="ru-RU" sz="2700" b="1" dirty="0" err="1" smtClean="0"/>
              <a:t>її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специфіка</a:t>
            </a:r>
            <a:r>
              <a:rPr lang="ru-RU" sz="2700" b="1" dirty="0" smtClean="0"/>
              <a:t>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960453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(ІАД)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2214554"/>
            <a:ext cx="4040188" cy="391160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специфічний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, </a:t>
            </a:r>
            <a:r>
              <a:rPr lang="ru-RU" dirty="0" err="1" smtClean="0"/>
              <a:t>розумової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алгоритму </a:t>
            </a:r>
            <a:r>
              <a:rPr lang="ru-RU" dirty="0" err="1" smtClean="0"/>
              <a:t>послідовних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накопичення</a:t>
            </a:r>
            <a:r>
              <a:rPr lang="ru-RU" dirty="0" smtClean="0"/>
              <a:t>,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обробки</a:t>
            </a:r>
            <a:r>
              <a:rPr lang="ru-RU" dirty="0" smtClean="0"/>
              <a:t>,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нова, </a:t>
            </a:r>
            <a:r>
              <a:rPr lang="ru-RU" dirty="0" err="1" smtClean="0"/>
              <a:t>вторинна</a:t>
            </a:r>
            <a:r>
              <a:rPr lang="ru-RU" dirty="0" smtClean="0"/>
              <a:t> </a:t>
            </a:r>
            <a:r>
              <a:rPr lang="ru-RU" dirty="0" err="1" smtClean="0"/>
              <a:t>аналітична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аналітичної</a:t>
            </a:r>
            <a:r>
              <a:rPr lang="ru-RU" dirty="0" smtClean="0"/>
              <a:t> </a:t>
            </a:r>
            <a:r>
              <a:rPr lang="ru-RU" dirty="0" err="1" smtClean="0"/>
              <a:t>довідки</a:t>
            </a:r>
            <a:r>
              <a:rPr lang="ru-RU" dirty="0" smtClean="0"/>
              <a:t>, </a:t>
            </a:r>
            <a:r>
              <a:rPr lang="ru-RU" dirty="0" err="1" smtClean="0"/>
              <a:t>звіту</a:t>
            </a:r>
            <a:r>
              <a:rPr lang="ru-RU" dirty="0" smtClean="0"/>
              <a:t>, </a:t>
            </a:r>
            <a:r>
              <a:rPr lang="ru-RU" dirty="0" err="1" smtClean="0"/>
              <a:t>огляду</a:t>
            </a:r>
            <a:r>
              <a:rPr lang="ru-RU" dirty="0" smtClean="0"/>
              <a:t>, прогнозу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Содержимое 7" descr="image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143504" y="2071678"/>
            <a:ext cx="3000396" cy="20562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інформаційно-аналітичної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забезпеченні</a:t>
            </a:r>
            <a:r>
              <a:rPr lang="ru-RU" dirty="0" smtClean="0"/>
              <a:t> особи, яка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(</a:t>
            </a:r>
            <a:r>
              <a:rPr lang="ru-RU" dirty="0" err="1" smtClean="0"/>
              <a:t>управлінця</a:t>
            </a:r>
            <a:r>
              <a:rPr lang="ru-RU" dirty="0" smtClean="0"/>
              <a:t>), </a:t>
            </a:r>
            <a:r>
              <a:rPr lang="ru-RU" dirty="0" err="1" smtClean="0"/>
              <a:t>необхідною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достатньою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аналітичної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для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єдино</a:t>
            </a:r>
            <a:r>
              <a:rPr lang="ru-RU" dirty="0" smtClean="0"/>
              <a:t> правильного, </a:t>
            </a:r>
            <a:r>
              <a:rPr lang="ru-RU" dirty="0" err="1" smtClean="0"/>
              <a:t>ефективного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непередбаченості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кризових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Таким чином, </a:t>
            </a:r>
            <a:r>
              <a:rPr lang="ru-RU" dirty="0" err="1" smtClean="0"/>
              <a:t>інформаційно-аналітична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убезпечує</a:t>
            </a:r>
            <a:r>
              <a:rPr lang="ru-RU" dirty="0" smtClean="0"/>
              <a:t>, </a:t>
            </a:r>
            <a:r>
              <a:rPr lang="ru-RU" dirty="0" err="1" smtClean="0"/>
              <a:t>захищає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, </a:t>
            </a:r>
            <a:r>
              <a:rPr lang="ru-RU" dirty="0" err="1" smtClean="0"/>
              <a:t>управлінців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, </a:t>
            </a:r>
            <a:r>
              <a:rPr lang="ru-RU" dirty="0" err="1" smtClean="0"/>
              <a:t>небезпек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викликів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r>
              <a:rPr lang="ru-RU" dirty="0" smtClean="0"/>
              <a:t>, </a:t>
            </a:r>
            <a:r>
              <a:rPr lang="ru-RU" dirty="0" err="1" smtClean="0"/>
              <a:t>рекомендуючи</a:t>
            </a:r>
            <a:r>
              <a:rPr lang="ru-RU" dirty="0" smtClean="0"/>
              <a:t> те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управлінське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прогнозуючи</a:t>
            </a:r>
            <a:r>
              <a:rPr lang="ru-RU" dirty="0" smtClean="0"/>
              <a:t> наперед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неприйняття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бездіяльності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вказуються</a:t>
            </a:r>
            <a:r>
              <a:rPr lang="ru-RU" dirty="0" smtClean="0"/>
              <a:t> як </a:t>
            </a:r>
            <a:r>
              <a:rPr lang="ru-RU" dirty="0" err="1" smtClean="0"/>
              <a:t>позитивні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/</a:t>
            </a:r>
            <a:r>
              <a:rPr lang="ru-RU" dirty="0" err="1" smtClean="0"/>
              <a:t>неприйняття</a:t>
            </a:r>
            <a:r>
              <a:rPr lang="ru-RU" dirty="0" smtClean="0"/>
              <a:t> таких </a:t>
            </a:r>
            <a:r>
              <a:rPr lang="ru-RU" dirty="0" err="1" smtClean="0"/>
              <a:t>рішень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0017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2. </a:t>
            </a:r>
            <a:r>
              <a:rPr lang="ru-RU" sz="2800" b="1" dirty="0" err="1" smtClean="0"/>
              <a:t>Місце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навчальної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дисципліни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системі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дисциплін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документно-комунікаційного</a:t>
            </a:r>
            <a:r>
              <a:rPr lang="ru-RU" sz="2800" b="1" dirty="0" smtClean="0"/>
              <a:t> циклу.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00174"/>
            <a:ext cx="81439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дисципліни</a:t>
            </a:r>
            <a:r>
              <a:rPr lang="ru-RU" sz="2000" dirty="0" smtClean="0"/>
              <a:t> в </a:t>
            </a:r>
            <a:r>
              <a:rPr lang="ru-RU" sz="2000" dirty="0" err="1" smtClean="0"/>
              <a:t>системі</a:t>
            </a:r>
            <a:r>
              <a:rPr lang="ru-RU" sz="2000" dirty="0" smtClean="0"/>
              <a:t> </a:t>
            </a:r>
            <a:r>
              <a:rPr lang="ru-RU" sz="2000" dirty="0" err="1" smtClean="0"/>
              <a:t>дисциплін</a:t>
            </a:r>
            <a:r>
              <a:rPr lang="ru-RU" sz="2000" dirty="0" smtClean="0"/>
              <a:t> </a:t>
            </a:r>
            <a:r>
              <a:rPr lang="ru-RU" sz="2000" dirty="0" err="1" smtClean="0"/>
              <a:t>документно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комунікаційного</a:t>
            </a:r>
            <a:r>
              <a:rPr lang="ru-RU" sz="2000" dirty="0" smtClean="0"/>
              <a:t> циклу. </a:t>
            </a:r>
            <a:r>
              <a:rPr lang="ru-RU" sz="2000" dirty="0" err="1" smtClean="0"/>
              <a:t>Навчальна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дисципліна</a:t>
            </a:r>
            <a:r>
              <a:rPr lang="ru-RU" sz="2000" dirty="0" smtClean="0"/>
              <a:t> "</a:t>
            </a:r>
            <a:r>
              <a:rPr lang="ru-RU" sz="2000" dirty="0" err="1" smtClean="0"/>
              <a:t>Інформаційно-аналітична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" – одна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дисциплін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підготовки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студентів-документознавців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 курсу </a:t>
            </a:r>
            <a:r>
              <a:rPr lang="ru-RU" sz="2000" dirty="0" err="1" smtClean="0"/>
              <a:t>визначається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вимогами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теоретичної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практичної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підготовки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кадрів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професійна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пов’язана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широким </a:t>
            </a:r>
            <a:r>
              <a:rPr lang="ru-RU" sz="2000" dirty="0" err="1" smtClean="0"/>
              <a:t>використанням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ресурсів</a:t>
            </a:r>
            <a:r>
              <a:rPr lang="ru-RU" sz="2000" dirty="0" smtClean="0"/>
              <a:t>. У </a:t>
            </a:r>
            <a:r>
              <a:rPr lang="ru-RU" sz="2000" dirty="0" err="1" smtClean="0"/>
              <a:t>запропонованому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курсі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розкриваються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інформаційно-аналітичної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як </a:t>
            </a:r>
            <a:r>
              <a:rPr lang="ru-RU" sz="2000" dirty="0" err="1" smtClean="0"/>
              <a:t>специфічного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різновиду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розглядаються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теоретичні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практичні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аспекти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інформаційно-аналітичного</a:t>
            </a:r>
            <a:r>
              <a:rPr lang="ru-RU" sz="2000" dirty="0" smtClean="0"/>
              <a:t> процессу.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7251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/>
              <a:t>Міждисциплінарні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дисципліни</a:t>
            </a:r>
            <a:r>
              <a:rPr lang="ru-RU" sz="2800" dirty="0" smtClean="0"/>
              <a:t> «</a:t>
            </a:r>
            <a:r>
              <a:rPr lang="ru-RU" sz="2800" dirty="0" err="1" smtClean="0"/>
              <a:t>Інформаційно-аналітична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діяльність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Снимок экрана 2024-03-06 10505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5" y="1857364"/>
            <a:ext cx="7715304" cy="3363518"/>
          </a:xfrm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3. </a:t>
            </a:r>
            <a:r>
              <a:rPr lang="ru-RU" sz="2700" b="1" dirty="0" err="1" smtClean="0"/>
              <a:t>Інформаційно-аналітична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діяльність</a:t>
            </a:r>
            <a:r>
              <a:rPr lang="ru-RU" sz="2700" b="1" dirty="0" smtClean="0"/>
              <a:t> як </a:t>
            </a:r>
            <a:r>
              <a:rPr lang="ru-RU" sz="2700" b="1" dirty="0" err="1" smtClean="0"/>
              <a:t>специфічний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різновид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людської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діяльності</a:t>
            </a:r>
            <a:r>
              <a:rPr lang="ru-RU" sz="2700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785786" y="1428736"/>
          <a:ext cx="7715304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16227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4429132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думку </a:t>
            </a:r>
            <a:r>
              <a:rPr lang="ru-RU" dirty="0" err="1" smtClean="0"/>
              <a:t>вчених</a:t>
            </a:r>
            <a:r>
              <a:rPr lang="ru-RU" dirty="0" smtClean="0"/>
              <a:t>, </a:t>
            </a:r>
            <a:r>
              <a:rPr lang="ru-RU" b="1" dirty="0" err="1" smtClean="0"/>
              <a:t>інформаційно-аналітична</a:t>
            </a:r>
            <a:r>
              <a:rPr lang="ru-RU" b="1" dirty="0" smtClean="0"/>
              <a:t>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концепцій</a:t>
            </a:r>
            <a:r>
              <a:rPr lang="ru-RU" dirty="0" smtClean="0"/>
              <a:t>, </a:t>
            </a:r>
            <a:r>
              <a:rPr lang="ru-RU" dirty="0" err="1" smtClean="0"/>
              <a:t>методів</a:t>
            </a:r>
            <a:r>
              <a:rPr lang="ru-RU" dirty="0" smtClean="0"/>
              <a:t>,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нормативнометодичних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для </a:t>
            </a:r>
            <a:r>
              <a:rPr lang="ru-RU" dirty="0" err="1" smtClean="0"/>
              <a:t>збору</a:t>
            </a:r>
            <a:r>
              <a:rPr lang="ru-RU" dirty="0" smtClean="0"/>
              <a:t>, </a:t>
            </a:r>
            <a:r>
              <a:rPr lang="ru-RU" dirty="0" err="1" smtClean="0"/>
              <a:t>накопичення</a:t>
            </a:r>
            <a:r>
              <a:rPr lang="ru-RU" dirty="0" smtClean="0"/>
              <a:t>, </a:t>
            </a:r>
            <a:r>
              <a:rPr lang="ru-RU" dirty="0" err="1" smtClean="0"/>
              <a:t>обробки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обгрунтування</a:t>
            </a:r>
            <a:r>
              <a:rPr lang="ru-RU" dirty="0" smtClean="0"/>
              <a:t> та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/>
              <a:t>Прийняття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рішень</a:t>
            </a:r>
            <a:r>
              <a:rPr lang="ru-RU" sz="2000" b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</a:t>
            </a:r>
            <a:r>
              <a:rPr lang="ru-RU" sz="2000" dirty="0" smtClean="0"/>
              <a:t>, </a:t>
            </a:r>
            <a:r>
              <a:rPr lang="ru-RU" sz="2000" dirty="0" err="1" smtClean="0"/>
              <a:t>завданням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синтез </a:t>
            </a:r>
            <a:r>
              <a:rPr lang="ru-RU" sz="2000" dirty="0" err="1" smtClean="0"/>
              <a:t>раціональних</a:t>
            </a:r>
            <a:r>
              <a:rPr lang="ru-RU" sz="2000" dirty="0" smtClean="0"/>
              <a:t> схем </a:t>
            </a:r>
            <a:r>
              <a:rPr lang="ru-RU" sz="2000" dirty="0" err="1" smtClean="0"/>
              <a:t>вибору</a:t>
            </a:r>
            <a:r>
              <a:rPr lang="ru-RU" sz="2000" dirty="0" smtClean="0"/>
              <a:t> альтернатив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якостей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err="1" smtClean="0"/>
              <a:t>Завдання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в тому,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конкуруючих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,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</a:t>
            </a:r>
            <a:r>
              <a:rPr lang="ru-RU" sz="2000" dirty="0" smtClean="0"/>
              <a:t> умов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вибрати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кращу</a:t>
            </a:r>
            <a:r>
              <a:rPr lang="ru-RU" sz="2000" dirty="0" smtClean="0"/>
              <a:t> (</a:t>
            </a:r>
            <a:r>
              <a:rPr lang="ru-RU" sz="2000" dirty="0" err="1" smtClean="0"/>
              <a:t>оптимальну</a:t>
            </a:r>
            <a:r>
              <a:rPr lang="ru-RU" sz="2000" dirty="0" smtClean="0"/>
              <a:t>). </a:t>
            </a:r>
            <a:r>
              <a:rPr lang="ru-RU" sz="2000" dirty="0" err="1" smtClean="0"/>
              <a:t>Істотним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доповненням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останньої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фрази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те,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розуміється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деяка</a:t>
            </a:r>
            <a:r>
              <a:rPr lang="ru-RU" sz="2000" dirty="0" smtClean="0"/>
              <a:t> картина "</a:t>
            </a:r>
            <a:r>
              <a:rPr lang="ru-RU" sz="2000" dirty="0" err="1" smtClean="0"/>
              <a:t>насьогодні</a:t>
            </a:r>
            <a:r>
              <a:rPr lang="ru-RU" sz="2000" dirty="0" smtClean="0"/>
              <a:t>",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застигла,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скластися</a:t>
            </a:r>
            <a:r>
              <a:rPr lang="ru-RU" sz="2000" dirty="0" smtClean="0"/>
              <a:t> за час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стратегії</a:t>
            </a:r>
            <a:r>
              <a:rPr lang="ru-RU" sz="2000" dirty="0" smtClean="0"/>
              <a:t> </a:t>
            </a:r>
            <a:r>
              <a:rPr lang="en-US" sz="2000" dirty="0" smtClean="0"/>
              <a:t>. </a:t>
            </a:r>
            <a:endParaRPr lang="uk-UA" sz="2000" dirty="0" smtClean="0"/>
          </a:p>
          <a:p>
            <a:pPr algn="just"/>
            <a:r>
              <a:rPr lang="ru-RU" sz="2000" dirty="0" err="1" smtClean="0"/>
              <a:t>Сьогодні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аналітика</a:t>
            </a:r>
            <a:r>
              <a:rPr lang="ru-RU" sz="2000" b="1" dirty="0" smtClean="0"/>
              <a:t> </a:t>
            </a:r>
            <a:r>
              <a:rPr lang="ru-RU" sz="2000" dirty="0" smtClean="0"/>
              <a:t>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розгалужена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складна система </a:t>
            </a:r>
            <a:r>
              <a:rPr lang="ru-RU" sz="2000" dirty="0" err="1" smtClean="0"/>
              <a:t>знань</a:t>
            </a:r>
            <a:r>
              <a:rPr lang="ru-RU" sz="2000" dirty="0" smtClean="0"/>
              <a:t>, </a:t>
            </a:r>
            <a:r>
              <a:rPr lang="ru-RU" sz="2000" dirty="0" err="1" smtClean="0"/>
              <a:t>складовими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науки: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логіка</a:t>
            </a:r>
            <a:r>
              <a:rPr lang="ru-RU" sz="2000" dirty="0" smtClean="0"/>
              <a:t> (наука про </a:t>
            </a:r>
            <a:r>
              <a:rPr lang="ru-RU" sz="2000" dirty="0" err="1" smtClean="0"/>
              <a:t>закономірності</a:t>
            </a:r>
            <a:r>
              <a:rPr lang="ru-RU" sz="2000" dirty="0" smtClean="0"/>
              <a:t> правильного </a:t>
            </a:r>
            <a:r>
              <a:rPr lang="ru-RU" sz="2000" dirty="0" err="1" smtClean="0"/>
              <a:t>мислення</a:t>
            </a:r>
            <a:r>
              <a:rPr lang="ru-RU" sz="2000" dirty="0" smtClean="0"/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 err="1" smtClean="0"/>
              <a:t>методологія</a:t>
            </a:r>
            <a:r>
              <a:rPr lang="ru-RU" sz="2000" dirty="0" smtClean="0"/>
              <a:t> (система </a:t>
            </a:r>
            <a:r>
              <a:rPr lang="ru-RU" sz="2000" dirty="0" err="1" smtClean="0"/>
              <a:t>принципів</a:t>
            </a:r>
            <a:r>
              <a:rPr lang="ru-RU" sz="2000" dirty="0" smtClean="0"/>
              <a:t>, </a:t>
            </a:r>
            <a:r>
              <a:rPr lang="ru-RU" sz="2000" dirty="0" err="1" smtClean="0"/>
              <a:t>методів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пізнавальної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err="1" smtClean="0"/>
              <a:t>евристика</a:t>
            </a:r>
            <a:r>
              <a:rPr lang="ru-RU" sz="2000" dirty="0" smtClean="0"/>
              <a:t> (наука,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нове</a:t>
            </a:r>
            <a:r>
              <a:rPr lang="ru-RU" sz="2000" dirty="0" smtClean="0"/>
              <a:t> в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сферах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err="1" smtClean="0"/>
              <a:t>інформатика</a:t>
            </a:r>
            <a:r>
              <a:rPr lang="ru-RU" sz="2000" dirty="0" smtClean="0"/>
              <a:t> (наука про </a:t>
            </a:r>
            <a:r>
              <a:rPr lang="ru-RU" sz="2000" dirty="0" err="1" smtClean="0"/>
              <a:t>інформацію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способи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накопичення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обробки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передачі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428</TotalTime>
  <Words>3457</Words>
  <Application>Microsoft Office PowerPoint</Application>
  <PresentationFormat>Экран (4:3)</PresentationFormat>
  <Paragraphs>153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Тема 1. ІНФОРМАЦІЙНО-АНАЛІТИЧНА ДІЯЛЬНІСТЬ ЯК СПЕЦИФІЧНИЙ РІЗНОВИД ЛЮДСЬКОЇ ДІЯЛЬНОСТІ</vt:lpstr>
      <vt:lpstr>План</vt:lpstr>
      <vt:lpstr>1.Мета, завдання, предмет навчальної дисципліни "Інформаційно-аналітична діяльність" та її специфіка.  </vt:lpstr>
      <vt:lpstr>Слайд 4</vt:lpstr>
      <vt:lpstr>Слайд 5</vt:lpstr>
      <vt:lpstr>2. Місце навчальної дисципліни в системі дисциплін документно-комунікаційного циклу.</vt:lpstr>
      <vt:lpstr>Міждисциплінарні зв’язки навчальної дисципліни «Інформаційно-аналітична діяльність»</vt:lpstr>
      <vt:lpstr>3. Інформаційно-аналітична діяльність як специфічний різновид людської діяльності.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Історія формування інформаційно-аналітичних служб </vt:lpstr>
      <vt:lpstr>Слайд 18</vt:lpstr>
      <vt:lpstr>Слайд 19</vt:lpstr>
      <vt:lpstr>5. Джерела інформації в системі суб’єктно-об’єктних відносин інформаційної діяльності.  </vt:lpstr>
      <vt:lpstr>Джерела інформації поділяються на друковані та недруковані або змішані та електронні.  </vt:lpstr>
      <vt:lpstr>Типологія та класифікація  інформації </vt:lpstr>
      <vt:lpstr>Слайд 23</vt:lpstr>
      <vt:lpstr>Слайд 24</vt:lpstr>
      <vt:lpstr>Слайд 25</vt:lpstr>
      <vt:lpstr>Слайд 26</vt:lpstr>
      <vt:lpstr>Слайд 27</vt:lpstr>
      <vt:lpstr>Слайд 28</vt:lpstr>
      <vt:lpstr>  Завдання до практичного заняття  Єдиний інформаційний простір та особливості його формування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ІНФОРМАЦІЙНО-АНАЛІТИЧНА ДІЯЛЬНІСТЬ ЯК СПЕЦИФІЧНИЙ РІЗНОВИД ЛЮДСЬКОЇ ДІЯЛЬНОСТІ ПЛАН</dc:title>
  <dc:creator>Админ</dc:creator>
  <cp:lastModifiedBy>Админ</cp:lastModifiedBy>
  <cp:revision>46</cp:revision>
  <dcterms:created xsi:type="dcterms:W3CDTF">2024-03-06T08:27:29Z</dcterms:created>
  <dcterms:modified xsi:type="dcterms:W3CDTF">2024-03-07T05:59:35Z</dcterms:modified>
</cp:coreProperties>
</file>