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4"/>
  </p:notesMasterIdLst>
  <p:sldIdLst>
    <p:sldId id="310" r:id="rId2"/>
    <p:sldId id="916" r:id="rId3"/>
    <p:sldId id="936" r:id="rId4"/>
    <p:sldId id="933" r:id="rId5"/>
    <p:sldId id="934" r:id="rId6"/>
    <p:sldId id="917" r:id="rId7"/>
    <p:sldId id="935" r:id="rId8"/>
    <p:sldId id="918" r:id="rId9"/>
    <p:sldId id="937" r:id="rId10"/>
    <p:sldId id="938" r:id="rId11"/>
    <p:sldId id="939" r:id="rId12"/>
    <p:sldId id="914" r:id="rId13"/>
  </p:sldIdLst>
  <p:sldSz cx="9144000" cy="6858000" type="screen4x3"/>
  <p:notesSz cx="6735763" cy="9869488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93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5E7FD"/>
    <a:srgbClr val="C1D9F3"/>
    <a:srgbClr val="CDD9FC"/>
    <a:srgbClr val="D1DAE4"/>
    <a:srgbClr val="A7BDF6"/>
    <a:srgbClr val="1D528D"/>
    <a:srgbClr val="91AAEC"/>
    <a:srgbClr val="144378"/>
    <a:srgbClr val="3186E3"/>
    <a:srgbClr val="0F2E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Помірний стиль 4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Помірний стиль 4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Помірний стиль 4 –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BC89EF96-8CEA-46FF-86C4-4CE0E7609802}" styleName="Світлий стиль 3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Помірний стиль 3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Світлий стиль 2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17292A2E-F333-43FB-9621-5CBBE7FDCDCB}" styleName="Світлий стиль 2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Світлий стиль 3 –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7DF18680-E054-41AD-8BC1-D1AEF772440D}" styleName="Помірний стиль 2 –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Помірний стиль 1 –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35758FB7-9AC5-4552-8A53-C91805E547FA}" styleName="Стиль із теми 1 –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73A0DAA-6AF3-43AB-8588-CEC1D06C72B9}" styleName="Помір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Помірний стиль 2 –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27F97BB-C833-4FB7-BDE5-3F7075034690}" styleName="Стиль із теми 2 –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Помірний стиль 3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ABFCF23-3B69-468F-B69F-88F6DE6A72F2}" styleName="Помірний стиль 1 –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16DA210-FB5B-4158-B5E0-FEB733F419BA}" styleName="Світли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Без стилю та сітки таблиці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Світлий стиль 1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Помірний стиль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75DCB02-9BB8-47FD-8907-85C794F793BA}" styleName="Стиль із теми 1 –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012ECD-51FC-41F1-AA8D-1B2483CD663E}" styleName="Світлий стиль 2 –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DBED569-4797-4DF1-A0F4-6AAB3CD982D8}" styleName="Світлий стиль 3 –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2326" autoAdjust="0"/>
  </p:normalViewPr>
  <p:slideViewPr>
    <p:cSldViewPr>
      <p:cViewPr varScale="1">
        <p:scale>
          <a:sx n="69" d="100"/>
          <a:sy n="69" d="100"/>
        </p:scale>
        <p:origin x="1422" y="126"/>
      </p:cViewPr>
      <p:guideLst>
        <p:guide orient="horz" pos="1933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5300"/>
          </a:xfrm>
          <a:prstGeom prst="rect">
            <a:avLst/>
          </a:prstGeom>
        </p:spPr>
        <p:txBody>
          <a:bodyPr vert="horz" lIns="90779" tIns="45389" rIns="90779" bIns="45389" rtlCol="0"/>
          <a:lstStyle>
            <a:lvl1pPr algn="r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E6D5D5E-4555-4EF0-8AEE-7A76AEF5CAEB}" type="datetimeFigureOut">
              <a:rPr lang="ru-RU"/>
              <a:pPr>
                <a:defRPr/>
              </a:pPr>
              <a:t>22.04.2021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5537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79" tIns="45389" rIns="90779" bIns="45389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100" y="4687888"/>
            <a:ext cx="5389563" cy="4441825"/>
          </a:xfrm>
          <a:prstGeom prst="rect">
            <a:avLst/>
          </a:prstGeom>
        </p:spPr>
        <p:txBody>
          <a:bodyPr vert="horz" lIns="90779" tIns="45389" rIns="90779" bIns="45389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19413" cy="495300"/>
          </a:xfrm>
          <a:prstGeom prst="rect">
            <a:avLst/>
          </a:prstGeom>
        </p:spPr>
        <p:txBody>
          <a:bodyPr vert="horz" lIns="90779" tIns="45389" rIns="90779" bIns="45389" rtlCol="0" anchor="b"/>
          <a:lstStyle>
            <a:lvl1pPr algn="l" eaLnBrk="1" hangingPunct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4763" y="9372600"/>
            <a:ext cx="2919412" cy="495300"/>
          </a:xfrm>
          <a:prstGeom prst="rect">
            <a:avLst/>
          </a:prstGeom>
        </p:spPr>
        <p:txBody>
          <a:bodyPr vert="horz" wrap="square" lIns="90779" tIns="45389" rIns="90779" bIns="453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48B4526-B03E-4040-B591-F581FA3225D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5801870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A05ABA2-E792-4668-BF0F-AA519D8506F7}" type="slidenum">
              <a:rPr lang="ru-RU" altLang="uk-UA" smtClean="0"/>
              <a:pPr/>
              <a:t>2</a:t>
            </a:fld>
            <a:endParaRPr lang="ru-RU" altLang="uk-UA" smtClean="0"/>
          </a:p>
        </p:txBody>
      </p:sp>
    </p:spTree>
    <p:extLst>
      <p:ext uri="{BB962C8B-B14F-4D97-AF65-F5344CB8AC3E}">
        <p14:creationId xmlns:p14="http://schemas.microsoft.com/office/powerpoint/2010/main" val="611955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Місце для зображення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Місце для нотаток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uk-UA" smtClean="0"/>
          </a:p>
        </p:txBody>
      </p:sp>
      <p:sp>
        <p:nvSpPr>
          <p:cNvPr id="18436" name="Місце для номера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5A05ABA2-E792-4668-BF0F-AA519D8506F7}" type="slidenum">
              <a:rPr lang="ru-RU" altLang="uk-UA" smtClean="0"/>
              <a:pPr/>
              <a:t>3</a:t>
            </a:fld>
            <a:endParaRPr lang="ru-RU" altLang="uk-UA" smtClean="0"/>
          </a:p>
        </p:txBody>
      </p:sp>
    </p:spTree>
    <p:extLst>
      <p:ext uri="{BB962C8B-B14F-4D97-AF65-F5344CB8AC3E}">
        <p14:creationId xmlns:p14="http://schemas.microsoft.com/office/powerpoint/2010/main" val="803437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924B7-1AF8-422D-9ECD-83655AD77063}" type="datetimeFigureOut">
              <a:rPr lang="ru-RU"/>
              <a:pPr>
                <a:defRPr/>
              </a:pPr>
              <a:t>22.04.2021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E69EE-5AEE-4D61-BEB5-FFBA04B6B967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94881985"/>
      </p:ext>
    </p:extLst>
  </p:cSld>
  <p:clrMapOvr>
    <a:masterClrMapping/>
  </p:clrMapOvr>
  <p:transition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6096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6096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76A1B-F1FC-4F9D-8735-539F3387C86B}" type="datetimeFigureOut">
              <a:rPr lang="ru-RU"/>
              <a:pPr>
                <a:defRPr/>
              </a:pPr>
              <a:t>22.04.2021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234D-8F3B-4B36-88F3-FF6DA08768BF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320398685"/>
      </p:ext>
    </p:extLst>
  </p:cSld>
  <p:clrMapOvr>
    <a:masterClrMapping/>
  </p:clrMapOvr>
  <p:transition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7391400" cy="563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228725"/>
            <a:ext cx="8229600" cy="5095875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C7B96-2133-482B-9A49-FB33CA307888}" type="datetimeFigureOut">
              <a:rPr lang="ru-RU"/>
              <a:pPr>
                <a:defRPr/>
              </a:pPr>
              <a:t>22.04.2021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8EAAE-AAF7-4598-9176-0E6337A1B09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638147353"/>
      </p:ext>
    </p:extLst>
  </p:cSld>
  <p:clrMapOvr>
    <a:masterClrMapping/>
  </p:clrMapOvr>
  <p:transition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35189F-810A-42BE-A600-29357F47429B}" type="datetimeFigureOut">
              <a:rPr lang="ru-RU"/>
              <a:pPr>
                <a:defRPr/>
              </a:pPr>
              <a:t>22.04.2021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7726E3-ADF1-4069-9592-3BBB5420D5B9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1989942812"/>
      </p:ext>
    </p:extLst>
  </p:cSld>
  <p:clrMapOvr>
    <a:masterClrMapping/>
  </p:clrMapOvr>
  <p:transition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28725"/>
            <a:ext cx="4038600" cy="5095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748A7-4F09-4AD6-96DC-558999BC23B1}" type="datetimeFigureOut">
              <a:rPr lang="ru-RU"/>
              <a:pPr>
                <a:defRPr/>
              </a:pPr>
              <a:t>22.04.2021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F2022-9459-4DBC-9158-8503C78619C1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2292335475"/>
      </p:ext>
    </p:extLst>
  </p:cSld>
  <p:clrMapOvr>
    <a:masterClrMapping/>
  </p:clrMapOvr>
  <p:transition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33E7F4-FAEE-413D-A6F2-5D6E657EA765}" type="datetimeFigureOut">
              <a:rPr lang="ru-RU"/>
              <a:pPr>
                <a:defRPr/>
              </a:pPr>
              <a:t>22.04.2021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21591-235F-4382-8E52-81C71355E20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752994240"/>
      </p:ext>
    </p:extLst>
  </p:cSld>
  <p:clrMapOvr>
    <a:masterClrMapping/>
  </p:clrMapOvr>
  <p:transition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7033B-C7C1-4090-A704-DAC5E94A6E6E}" type="datetimeFigureOut">
              <a:rPr lang="ru-RU"/>
              <a:pPr>
                <a:defRPr/>
              </a:pPr>
              <a:t>22.04.2021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BDE7FE-B45A-4EDD-9D51-7705D656E2CE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043509584"/>
      </p:ext>
    </p:extLst>
  </p:cSld>
  <p:clrMapOvr>
    <a:masterClrMapping/>
  </p:clrMapOvr>
  <p:transition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4D45D7-FA28-4CC1-B37C-FEB8251F7273}" type="datetimeFigureOut">
              <a:rPr lang="ru-RU"/>
              <a:pPr>
                <a:defRPr/>
              </a:pPr>
              <a:t>22.04.2021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A0A99C-F9F3-454D-B324-30F05E80CAA3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476136659"/>
      </p:ext>
    </p:extLst>
  </p:cSld>
  <p:clrMapOvr>
    <a:masterClrMapping/>
  </p:clrMapOvr>
  <p:transition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BD4F03-9FAF-45E7-91E4-F69D2ED9C5E2}" type="datetimeFigureOut">
              <a:rPr lang="ru-RU"/>
              <a:pPr>
                <a:defRPr/>
              </a:pPr>
              <a:t>22.04.2021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AC1FA4-F55E-4F74-A03E-CEAB45C5171D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768877130"/>
      </p:ext>
    </p:extLst>
  </p:cSld>
  <p:clrMapOvr>
    <a:masterClrMapping/>
  </p:clrMapOvr>
  <p:transition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2F2DC2-AFC0-4FE3-BD3F-2815475F871F}" type="datetimeFigureOut">
              <a:rPr lang="ru-RU"/>
              <a:pPr>
                <a:defRPr/>
              </a:pPr>
              <a:t>22.04.2021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3FF389-3B31-48CB-83E6-A38D2F71DEF5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3573174158"/>
      </p:ext>
    </p:extLst>
  </p:cSld>
  <p:clrMapOvr>
    <a:masterClrMapping/>
  </p:clrMapOvr>
  <p:transition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AF27D7-ACD6-4895-A554-A98199A5CD1A}" type="datetimeFigureOut">
              <a:rPr lang="ru-RU"/>
              <a:pPr>
                <a:defRPr/>
              </a:pPr>
              <a:t>22.04.2021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BFC59C-E7A5-41ED-A33D-5E7C81EBCB6A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</p:spTree>
    <p:extLst>
      <p:ext uri="{BB962C8B-B14F-4D97-AF65-F5344CB8AC3E}">
        <p14:creationId xmlns:p14="http://schemas.microsoft.com/office/powerpoint/2010/main" val="558426494"/>
      </p:ext>
    </p:extLst>
  </p:cSld>
  <p:clrMapOvr>
    <a:masterClrMapping/>
  </p:clrMapOvr>
  <p:transition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1588" y="4763"/>
            <a:ext cx="9144000" cy="931862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50000">
                <a:schemeClr val="hlink">
                  <a:gamma/>
                  <a:tint val="0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grpSp>
        <p:nvGrpSpPr>
          <p:cNvPr id="1027" name="Group 16"/>
          <p:cNvGrpSpPr>
            <a:grpSpLocks/>
          </p:cNvGrpSpPr>
          <p:nvPr/>
        </p:nvGrpSpPr>
        <p:grpSpPr bwMode="auto">
          <a:xfrm>
            <a:off x="-12700" y="0"/>
            <a:ext cx="9150350" cy="1012825"/>
            <a:chOff x="476" y="-638"/>
            <a:chExt cx="5764" cy="638"/>
          </a:xfrm>
        </p:grpSpPr>
        <p:sp>
          <p:nvSpPr>
            <p:cNvPr id="1035" name="Oval 17"/>
            <p:cNvSpPr>
              <a:spLocks noChangeArrowheads="1"/>
            </p:cNvSpPr>
            <p:nvPr userDrawn="1"/>
          </p:nvSpPr>
          <p:spPr bwMode="gray">
            <a:xfrm>
              <a:off x="555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6" name="Oval 18"/>
            <p:cNvSpPr>
              <a:spLocks noChangeArrowheads="1"/>
            </p:cNvSpPr>
            <p:nvPr userDrawn="1"/>
          </p:nvSpPr>
          <p:spPr bwMode="gray">
            <a:xfrm>
              <a:off x="553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7" name="Oval 19"/>
            <p:cNvSpPr>
              <a:spLocks noChangeArrowheads="1"/>
            </p:cNvSpPr>
            <p:nvPr userDrawn="1"/>
          </p:nvSpPr>
          <p:spPr bwMode="gray">
            <a:xfrm>
              <a:off x="843" y="-42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38" name="Oval 20"/>
            <p:cNvSpPr>
              <a:spLocks noChangeArrowheads="1"/>
            </p:cNvSpPr>
            <p:nvPr userDrawn="1"/>
          </p:nvSpPr>
          <p:spPr bwMode="gray">
            <a:xfrm>
              <a:off x="843" y="-13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2" name="Oval 21"/>
            <p:cNvSpPr>
              <a:spLocks noChangeArrowheads="1"/>
            </p:cNvSpPr>
            <p:nvPr userDrawn="1"/>
          </p:nvSpPr>
          <p:spPr bwMode="gray">
            <a:xfrm>
              <a:off x="1113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0" name="Oval 22"/>
            <p:cNvSpPr>
              <a:spLocks noChangeArrowheads="1"/>
            </p:cNvSpPr>
            <p:nvPr userDrawn="1"/>
          </p:nvSpPr>
          <p:spPr bwMode="gray">
            <a:xfrm>
              <a:off x="1249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41" name="Line 23"/>
            <p:cNvSpPr>
              <a:spLocks noChangeShapeType="1"/>
            </p:cNvSpPr>
            <p:nvPr userDrawn="1"/>
          </p:nvSpPr>
          <p:spPr bwMode="gray">
            <a:xfrm>
              <a:off x="577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2" name="Line 24"/>
            <p:cNvSpPr>
              <a:spLocks noChangeShapeType="1"/>
            </p:cNvSpPr>
            <p:nvPr userDrawn="1"/>
          </p:nvSpPr>
          <p:spPr bwMode="gray">
            <a:xfrm>
              <a:off x="71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3" name="Line 25"/>
            <p:cNvSpPr>
              <a:spLocks noChangeShapeType="1"/>
            </p:cNvSpPr>
            <p:nvPr userDrawn="1"/>
          </p:nvSpPr>
          <p:spPr bwMode="gray">
            <a:xfrm>
              <a:off x="864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4" name="Line 26"/>
            <p:cNvSpPr>
              <a:spLocks noChangeShapeType="1"/>
            </p:cNvSpPr>
            <p:nvPr userDrawn="1"/>
          </p:nvSpPr>
          <p:spPr bwMode="gray">
            <a:xfrm>
              <a:off x="1000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5" name="Line 27"/>
            <p:cNvSpPr>
              <a:spLocks noChangeShapeType="1"/>
            </p:cNvSpPr>
            <p:nvPr userDrawn="1"/>
          </p:nvSpPr>
          <p:spPr bwMode="gray">
            <a:xfrm>
              <a:off x="1136" y="-633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6" name="Line 28"/>
            <p:cNvSpPr>
              <a:spLocks noChangeShapeType="1"/>
            </p:cNvSpPr>
            <p:nvPr userDrawn="1"/>
          </p:nvSpPr>
          <p:spPr bwMode="gray">
            <a:xfrm>
              <a:off x="1272" y="-635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7" name="Line 29"/>
            <p:cNvSpPr>
              <a:spLocks noChangeShapeType="1"/>
            </p:cNvSpPr>
            <p:nvPr userDrawn="1"/>
          </p:nvSpPr>
          <p:spPr bwMode="gray">
            <a:xfrm>
              <a:off x="1414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8" name="Line 30"/>
            <p:cNvSpPr>
              <a:spLocks noChangeShapeType="1"/>
            </p:cNvSpPr>
            <p:nvPr userDrawn="1"/>
          </p:nvSpPr>
          <p:spPr bwMode="gray">
            <a:xfrm>
              <a:off x="1565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49" name="Line 31"/>
            <p:cNvSpPr>
              <a:spLocks noChangeShapeType="1"/>
            </p:cNvSpPr>
            <p:nvPr userDrawn="1"/>
          </p:nvSpPr>
          <p:spPr bwMode="gray">
            <a:xfrm>
              <a:off x="1701" y="-634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0" name="Line 32"/>
            <p:cNvSpPr>
              <a:spLocks noChangeShapeType="1"/>
            </p:cNvSpPr>
            <p:nvPr userDrawn="1"/>
          </p:nvSpPr>
          <p:spPr bwMode="gray">
            <a:xfrm>
              <a:off x="1837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1" name="Line 33"/>
            <p:cNvSpPr>
              <a:spLocks noChangeShapeType="1"/>
            </p:cNvSpPr>
            <p:nvPr userDrawn="1"/>
          </p:nvSpPr>
          <p:spPr bwMode="gray">
            <a:xfrm>
              <a:off x="1973" y="-633"/>
              <a:ext cx="0" cy="633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2" name="Line 34"/>
            <p:cNvSpPr>
              <a:spLocks noChangeShapeType="1"/>
            </p:cNvSpPr>
            <p:nvPr userDrawn="1"/>
          </p:nvSpPr>
          <p:spPr bwMode="gray">
            <a:xfrm>
              <a:off x="2109" y="-634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53" name="Oval 35"/>
            <p:cNvSpPr>
              <a:spLocks noChangeArrowheads="1"/>
            </p:cNvSpPr>
            <p:nvPr userDrawn="1"/>
          </p:nvSpPr>
          <p:spPr bwMode="gray">
            <a:xfrm>
              <a:off x="1392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4" name="Oval 36"/>
            <p:cNvSpPr>
              <a:spLocks noChangeArrowheads="1"/>
            </p:cNvSpPr>
            <p:nvPr userDrawn="1"/>
          </p:nvSpPr>
          <p:spPr bwMode="gray">
            <a:xfrm>
              <a:off x="1390" y="-542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5" name="Oval 37"/>
            <p:cNvSpPr>
              <a:spLocks noChangeArrowheads="1"/>
            </p:cNvSpPr>
            <p:nvPr userDrawn="1"/>
          </p:nvSpPr>
          <p:spPr bwMode="gray">
            <a:xfrm>
              <a:off x="1680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6" name="Oval 38"/>
            <p:cNvSpPr>
              <a:spLocks noChangeArrowheads="1"/>
            </p:cNvSpPr>
            <p:nvPr userDrawn="1"/>
          </p:nvSpPr>
          <p:spPr bwMode="gray">
            <a:xfrm>
              <a:off x="1680" y="-54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7" name="Oval 39"/>
            <p:cNvSpPr>
              <a:spLocks noChangeArrowheads="1"/>
            </p:cNvSpPr>
            <p:nvPr userDrawn="1"/>
          </p:nvSpPr>
          <p:spPr bwMode="gray">
            <a:xfrm>
              <a:off x="1950" y="-28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8" name="Oval 40"/>
            <p:cNvSpPr>
              <a:spLocks noChangeArrowheads="1"/>
            </p:cNvSpPr>
            <p:nvPr userDrawn="1"/>
          </p:nvSpPr>
          <p:spPr bwMode="gray">
            <a:xfrm>
              <a:off x="2086" y="-1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59" name="Oval 41"/>
            <p:cNvSpPr>
              <a:spLocks noChangeArrowheads="1"/>
            </p:cNvSpPr>
            <p:nvPr userDrawn="1"/>
          </p:nvSpPr>
          <p:spPr bwMode="gray">
            <a:xfrm>
              <a:off x="2224" y="-28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0" name="Oval 42"/>
            <p:cNvSpPr>
              <a:spLocks noChangeArrowheads="1"/>
            </p:cNvSpPr>
            <p:nvPr userDrawn="1"/>
          </p:nvSpPr>
          <p:spPr bwMode="gray">
            <a:xfrm>
              <a:off x="2222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1" name="Oval 43"/>
            <p:cNvSpPr>
              <a:spLocks noChangeArrowheads="1"/>
            </p:cNvSpPr>
            <p:nvPr userDrawn="1"/>
          </p:nvSpPr>
          <p:spPr bwMode="gray">
            <a:xfrm>
              <a:off x="2512" y="-42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2" name="Oval 44"/>
            <p:cNvSpPr>
              <a:spLocks noChangeArrowheads="1"/>
            </p:cNvSpPr>
            <p:nvPr userDrawn="1"/>
          </p:nvSpPr>
          <p:spPr bwMode="gray">
            <a:xfrm>
              <a:off x="2512" y="-15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3" name="Oval 45"/>
            <p:cNvSpPr>
              <a:spLocks noChangeArrowheads="1"/>
            </p:cNvSpPr>
            <p:nvPr userDrawn="1"/>
          </p:nvSpPr>
          <p:spPr bwMode="gray">
            <a:xfrm>
              <a:off x="2782" y="-289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4" name="Oval 46"/>
            <p:cNvSpPr>
              <a:spLocks noChangeArrowheads="1"/>
            </p:cNvSpPr>
            <p:nvPr userDrawn="1"/>
          </p:nvSpPr>
          <p:spPr bwMode="gray">
            <a:xfrm>
              <a:off x="2918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65" name="Group 47"/>
            <p:cNvGrpSpPr>
              <a:grpSpLocks/>
            </p:cNvGrpSpPr>
            <p:nvPr userDrawn="1"/>
          </p:nvGrpSpPr>
          <p:grpSpPr bwMode="auto">
            <a:xfrm>
              <a:off x="2246" y="-638"/>
              <a:ext cx="1532" cy="635"/>
              <a:chOff x="-765" y="-1448"/>
              <a:chExt cx="1532" cy="2896"/>
            </a:xfrm>
          </p:grpSpPr>
          <p:sp>
            <p:nvSpPr>
              <p:cNvPr id="1111" name="Line 48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2" name="Line 49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3" name="Line 50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4" name="Line 51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5" name="Line 52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6" name="Line 53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7" name="Line 54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8" name="Line 55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9" name="Line 56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0" name="Line 57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1" name="Line 58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22" name="Line 59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66" name="Oval 60"/>
            <p:cNvSpPr>
              <a:spLocks noChangeArrowheads="1"/>
            </p:cNvSpPr>
            <p:nvPr userDrawn="1"/>
          </p:nvSpPr>
          <p:spPr bwMode="gray">
            <a:xfrm>
              <a:off x="3061" y="-41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7" name="Oval 61"/>
            <p:cNvSpPr>
              <a:spLocks noChangeArrowheads="1"/>
            </p:cNvSpPr>
            <p:nvPr userDrawn="1"/>
          </p:nvSpPr>
          <p:spPr bwMode="gray">
            <a:xfrm>
              <a:off x="3059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8" name="Oval 62"/>
            <p:cNvSpPr>
              <a:spLocks noChangeArrowheads="1"/>
            </p:cNvSpPr>
            <p:nvPr userDrawn="1"/>
          </p:nvSpPr>
          <p:spPr bwMode="gray">
            <a:xfrm>
              <a:off x="3349" y="-41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69" name="Oval 63"/>
            <p:cNvSpPr>
              <a:spLocks noChangeArrowheads="1"/>
            </p:cNvSpPr>
            <p:nvPr userDrawn="1"/>
          </p:nvSpPr>
          <p:spPr bwMode="gray">
            <a:xfrm>
              <a:off x="3349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0" name="Oval 64"/>
            <p:cNvSpPr>
              <a:spLocks noChangeArrowheads="1"/>
            </p:cNvSpPr>
            <p:nvPr userDrawn="1"/>
          </p:nvSpPr>
          <p:spPr bwMode="gray">
            <a:xfrm>
              <a:off x="3619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1" name="Oval 65"/>
            <p:cNvSpPr>
              <a:spLocks noChangeArrowheads="1"/>
            </p:cNvSpPr>
            <p:nvPr userDrawn="1"/>
          </p:nvSpPr>
          <p:spPr bwMode="gray">
            <a:xfrm>
              <a:off x="3755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2" name="Oval 66"/>
            <p:cNvSpPr>
              <a:spLocks noChangeArrowheads="1"/>
            </p:cNvSpPr>
            <p:nvPr userDrawn="1"/>
          </p:nvSpPr>
          <p:spPr bwMode="gray">
            <a:xfrm>
              <a:off x="3913" y="-27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3" name="Oval 67"/>
            <p:cNvSpPr>
              <a:spLocks noChangeArrowheads="1"/>
            </p:cNvSpPr>
            <p:nvPr userDrawn="1"/>
          </p:nvSpPr>
          <p:spPr bwMode="gray">
            <a:xfrm>
              <a:off x="3911" y="-548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4" name="Oval 68"/>
            <p:cNvSpPr>
              <a:spLocks noChangeArrowheads="1"/>
            </p:cNvSpPr>
            <p:nvPr userDrawn="1"/>
          </p:nvSpPr>
          <p:spPr bwMode="gray">
            <a:xfrm>
              <a:off x="4201" y="-45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5" name="Oval 69"/>
            <p:cNvSpPr>
              <a:spLocks noChangeArrowheads="1"/>
            </p:cNvSpPr>
            <p:nvPr userDrawn="1"/>
          </p:nvSpPr>
          <p:spPr bwMode="gray">
            <a:xfrm>
              <a:off x="4201" y="-1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6" name="Oval 70"/>
            <p:cNvSpPr>
              <a:spLocks noChangeArrowheads="1"/>
            </p:cNvSpPr>
            <p:nvPr userDrawn="1"/>
          </p:nvSpPr>
          <p:spPr bwMode="gray">
            <a:xfrm>
              <a:off x="4471" y="-29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77" name="Oval 71"/>
            <p:cNvSpPr>
              <a:spLocks noChangeArrowheads="1"/>
            </p:cNvSpPr>
            <p:nvPr userDrawn="1"/>
          </p:nvSpPr>
          <p:spPr bwMode="gray">
            <a:xfrm>
              <a:off x="4607" y="-154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grpSp>
          <p:nvGrpSpPr>
            <p:cNvPr id="1078" name="Group 72"/>
            <p:cNvGrpSpPr>
              <a:grpSpLocks/>
            </p:cNvGrpSpPr>
            <p:nvPr userDrawn="1"/>
          </p:nvGrpSpPr>
          <p:grpSpPr bwMode="auto">
            <a:xfrm>
              <a:off x="3935" y="-638"/>
              <a:ext cx="1532" cy="635"/>
              <a:chOff x="-765" y="-1448"/>
              <a:chExt cx="1532" cy="2896"/>
            </a:xfrm>
          </p:grpSpPr>
          <p:sp>
            <p:nvSpPr>
              <p:cNvPr id="1099" name="Line 73"/>
              <p:cNvSpPr>
                <a:spLocks noChangeShapeType="1"/>
              </p:cNvSpPr>
              <p:nvPr userDrawn="1"/>
            </p:nvSpPr>
            <p:spPr bwMode="gray">
              <a:xfrm>
                <a:off x="-765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0" name="Line 74"/>
              <p:cNvSpPr>
                <a:spLocks noChangeShapeType="1"/>
              </p:cNvSpPr>
              <p:nvPr userDrawn="1"/>
            </p:nvSpPr>
            <p:spPr bwMode="gray">
              <a:xfrm>
                <a:off x="-614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1" name="Line 75"/>
              <p:cNvSpPr>
                <a:spLocks noChangeShapeType="1"/>
              </p:cNvSpPr>
              <p:nvPr userDrawn="1"/>
            </p:nvSpPr>
            <p:spPr bwMode="gray">
              <a:xfrm>
                <a:off x="-478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2" name="Line 76"/>
              <p:cNvSpPr>
                <a:spLocks noChangeShapeType="1"/>
              </p:cNvSpPr>
              <p:nvPr userDrawn="1"/>
            </p:nvSpPr>
            <p:spPr bwMode="gray">
              <a:xfrm>
                <a:off x="-342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3" name="Line 77"/>
              <p:cNvSpPr>
                <a:spLocks noChangeShapeType="1"/>
              </p:cNvSpPr>
              <p:nvPr userDrawn="1"/>
            </p:nvSpPr>
            <p:spPr bwMode="gray">
              <a:xfrm>
                <a:off x="-206" y="-1439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4" name="Line 78"/>
              <p:cNvSpPr>
                <a:spLocks noChangeShapeType="1"/>
              </p:cNvSpPr>
              <p:nvPr userDrawn="1"/>
            </p:nvSpPr>
            <p:spPr bwMode="gray">
              <a:xfrm>
                <a:off x="-70" y="-1448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5" name="Line 79"/>
              <p:cNvSpPr>
                <a:spLocks noChangeShapeType="1"/>
              </p:cNvSpPr>
              <p:nvPr userDrawn="1"/>
            </p:nvSpPr>
            <p:spPr bwMode="gray">
              <a:xfrm>
                <a:off x="72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6" name="Line 80"/>
              <p:cNvSpPr>
                <a:spLocks noChangeShapeType="1"/>
              </p:cNvSpPr>
              <p:nvPr userDrawn="1"/>
            </p:nvSpPr>
            <p:spPr bwMode="gray">
              <a:xfrm>
                <a:off x="223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7" name="Line 81"/>
              <p:cNvSpPr>
                <a:spLocks noChangeShapeType="1"/>
              </p:cNvSpPr>
              <p:nvPr userDrawn="1"/>
            </p:nvSpPr>
            <p:spPr bwMode="gray">
              <a:xfrm>
                <a:off x="359" y="-1443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8" name="Line 82"/>
              <p:cNvSpPr>
                <a:spLocks noChangeShapeType="1"/>
              </p:cNvSpPr>
              <p:nvPr userDrawn="1"/>
            </p:nvSpPr>
            <p:spPr bwMode="gray">
              <a:xfrm>
                <a:off x="495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09" name="Line 83"/>
              <p:cNvSpPr>
                <a:spLocks noChangeShapeType="1"/>
              </p:cNvSpPr>
              <p:nvPr userDrawn="1"/>
            </p:nvSpPr>
            <p:spPr bwMode="gray">
              <a:xfrm>
                <a:off x="631" y="-1439"/>
                <a:ext cx="0" cy="2887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  <p:sp>
            <p:nvSpPr>
              <p:cNvPr id="1110" name="Line 84"/>
              <p:cNvSpPr>
                <a:spLocks noChangeShapeType="1"/>
              </p:cNvSpPr>
              <p:nvPr userDrawn="1"/>
            </p:nvSpPr>
            <p:spPr bwMode="gray">
              <a:xfrm>
                <a:off x="767" y="-1443"/>
                <a:ext cx="0" cy="2882"/>
              </a:xfrm>
              <a:prstGeom prst="line">
                <a:avLst/>
              </a:prstGeom>
              <a:noFill/>
              <a:ln w="9525">
                <a:solidFill>
                  <a:schemeClr val="bg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uk-UA"/>
              </a:p>
            </p:txBody>
          </p:sp>
        </p:grpSp>
        <p:sp>
          <p:nvSpPr>
            <p:cNvPr id="1079" name="Oval 85"/>
            <p:cNvSpPr>
              <a:spLocks noChangeArrowheads="1"/>
            </p:cNvSpPr>
            <p:nvPr userDrawn="1"/>
          </p:nvSpPr>
          <p:spPr bwMode="gray">
            <a:xfrm>
              <a:off x="4750" y="-36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0" name="Oval 86"/>
            <p:cNvSpPr>
              <a:spLocks noChangeArrowheads="1"/>
            </p:cNvSpPr>
            <p:nvPr userDrawn="1"/>
          </p:nvSpPr>
          <p:spPr bwMode="gray">
            <a:xfrm>
              <a:off x="4748" y="-54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1" name="Oval 87"/>
            <p:cNvSpPr>
              <a:spLocks noChangeArrowheads="1"/>
            </p:cNvSpPr>
            <p:nvPr userDrawn="1"/>
          </p:nvSpPr>
          <p:spPr bwMode="gray">
            <a:xfrm>
              <a:off x="5038" y="-42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2" name="Oval 88"/>
            <p:cNvSpPr>
              <a:spLocks noChangeArrowheads="1"/>
            </p:cNvSpPr>
            <p:nvPr userDrawn="1"/>
          </p:nvSpPr>
          <p:spPr bwMode="gray">
            <a:xfrm>
              <a:off x="5038" y="-543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3" name="Oval 89"/>
            <p:cNvSpPr>
              <a:spLocks noChangeArrowheads="1"/>
            </p:cNvSpPr>
            <p:nvPr userDrawn="1"/>
          </p:nvSpPr>
          <p:spPr bwMode="gray">
            <a:xfrm>
              <a:off x="5308" y="-28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4" name="Oval 90"/>
            <p:cNvSpPr>
              <a:spLocks noChangeArrowheads="1"/>
            </p:cNvSpPr>
            <p:nvPr userDrawn="1"/>
          </p:nvSpPr>
          <p:spPr bwMode="gray">
            <a:xfrm>
              <a:off x="5444" y="-151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5" name="Oval 91"/>
            <p:cNvSpPr>
              <a:spLocks noChangeArrowheads="1"/>
            </p:cNvSpPr>
            <p:nvPr userDrawn="1"/>
          </p:nvSpPr>
          <p:spPr bwMode="gray">
            <a:xfrm>
              <a:off x="5580" y="-286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6" name="Oval 92"/>
            <p:cNvSpPr>
              <a:spLocks noChangeArrowheads="1"/>
            </p:cNvSpPr>
            <p:nvPr userDrawn="1"/>
          </p:nvSpPr>
          <p:spPr bwMode="gray">
            <a:xfrm>
              <a:off x="5578" y="-547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7" name="Oval 93"/>
            <p:cNvSpPr>
              <a:spLocks noChangeArrowheads="1"/>
            </p:cNvSpPr>
            <p:nvPr userDrawn="1"/>
          </p:nvSpPr>
          <p:spPr bwMode="gray">
            <a:xfrm>
              <a:off x="5868" y="-42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8" name="Oval 94"/>
            <p:cNvSpPr>
              <a:spLocks noChangeArrowheads="1"/>
            </p:cNvSpPr>
            <p:nvPr userDrawn="1"/>
          </p:nvSpPr>
          <p:spPr bwMode="gray">
            <a:xfrm>
              <a:off x="5868" y="-155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89" name="Oval 95"/>
            <p:cNvSpPr>
              <a:spLocks noChangeArrowheads="1"/>
            </p:cNvSpPr>
            <p:nvPr userDrawn="1"/>
          </p:nvSpPr>
          <p:spPr bwMode="gray">
            <a:xfrm>
              <a:off x="6138" y="-280"/>
              <a:ext cx="44" cy="4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uk-UA" altLang="uk-UA" smtClean="0"/>
            </a:p>
          </p:txBody>
        </p:sp>
        <p:sp>
          <p:nvSpPr>
            <p:cNvPr id="1090" name="Line 96"/>
            <p:cNvSpPr>
              <a:spLocks noChangeShapeType="1"/>
            </p:cNvSpPr>
            <p:nvPr userDrawn="1"/>
          </p:nvSpPr>
          <p:spPr bwMode="gray">
            <a:xfrm>
              <a:off x="5602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1" name="Line 97"/>
            <p:cNvSpPr>
              <a:spLocks noChangeShapeType="1"/>
            </p:cNvSpPr>
            <p:nvPr userDrawn="1"/>
          </p:nvSpPr>
          <p:spPr bwMode="gray">
            <a:xfrm>
              <a:off x="5753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2" name="Line 98"/>
            <p:cNvSpPr>
              <a:spLocks noChangeShapeType="1"/>
            </p:cNvSpPr>
            <p:nvPr userDrawn="1"/>
          </p:nvSpPr>
          <p:spPr bwMode="gray">
            <a:xfrm>
              <a:off x="5889" y="-636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3" name="Line 99"/>
            <p:cNvSpPr>
              <a:spLocks noChangeShapeType="1"/>
            </p:cNvSpPr>
            <p:nvPr userDrawn="1"/>
          </p:nvSpPr>
          <p:spPr bwMode="gray">
            <a:xfrm>
              <a:off x="6025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4" name="Line 100"/>
            <p:cNvSpPr>
              <a:spLocks noChangeShapeType="1"/>
            </p:cNvSpPr>
            <p:nvPr userDrawn="1"/>
          </p:nvSpPr>
          <p:spPr bwMode="gray">
            <a:xfrm>
              <a:off x="6161" y="-635"/>
              <a:ext cx="0" cy="632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5" name="Line 101"/>
            <p:cNvSpPr>
              <a:spLocks noChangeShapeType="1"/>
            </p:cNvSpPr>
            <p:nvPr userDrawn="1"/>
          </p:nvSpPr>
          <p:spPr bwMode="gray">
            <a:xfrm>
              <a:off x="476" y="-525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6" name="Line 102"/>
            <p:cNvSpPr>
              <a:spLocks noChangeShapeType="1"/>
            </p:cNvSpPr>
            <p:nvPr userDrawn="1"/>
          </p:nvSpPr>
          <p:spPr bwMode="gray">
            <a:xfrm>
              <a:off x="477" y="-389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7" name="Line 103"/>
            <p:cNvSpPr>
              <a:spLocks noChangeShapeType="1"/>
            </p:cNvSpPr>
            <p:nvPr userDrawn="1"/>
          </p:nvSpPr>
          <p:spPr bwMode="gray">
            <a:xfrm>
              <a:off x="478" y="-253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  <p:sp>
          <p:nvSpPr>
            <p:cNvPr id="1098" name="Line 104"/>
            <p:cNvSpPr>
              <a:spLocks noChangeShapeType="1"/>
            </p:cNvSpPr>
            <p:nvPr userDrawn="1"/>
          </p:nvSpPr>
          <p:spPr bwMode="gray">
            <a:xfrm>
              <a:off x="480" y="-126"/>
              <a:ext cx="576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uk-UA"/>
            </a:p>
          </p:txBody>
        </p:sp>
      </p:grpSp>
      <p:sp>
        <p:nvSpPr>
          <p:cNvPr id="1129" name="Rectangle 105"/>
          <p:cNvSpPr>
            <a:spLocks noChangeArrowheads="1"/>
          </p:cNvSpPr>
          <p:nvPr/>
        </p:nvSpPr>
        <p:spPr bwMode="gray">
          <a:xfrm>
            <a:off x="0" y="800100"/>
            <a:ext cx="9144000" cy="301625"/>
          </a:xfrm>
          <a:prstGeom prst="rect">
            <a:avLst/>
          </a:prstGeom>
          <a:gradFill rotWithShape="1">
            <a:gsLst>
              <a:gs pos="0">
                <a:schemeClr val="tx1">
                  <a:gamma/>
                  <a:shade val="46275"/>
                  <a:invGamma/>
                </a:schemeClr>
              </a:gs>
              <a:gs pos="100000">
                <a:schemeClr val="tx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+mn-lt"/>
              <a:cs typeface="+mn-cs"/>
            </a:endParaRPr>
          </a:p>
        </p:txBody>
      </p:sp>
      <p:sp>
        <p:nvSpPr>
          <p:cNvPr id="1029" name="Oval 106" descr="06_original_w"/>
          <p:cNvSpPr>
            <a:spLocks noChangeArrowheads="1"/>
          </p:cNvSpPr>
          <p:nvPr/>
        </p:nvSpPr>
        <p:spPr bwMode="gray">
          <a:xfrm>
            <a:off x="7956550" y="404813"/>
            <a:ext cx="936625" cy="1008062"/>
          </a:xfrm>
          <a:prstGeom prst="ellipse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5715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uk-UA" altLang="uk-UA" smtClean="0"/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28725"/>
            <a:ext cx="8229600" cy="509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текста</a:t>
            </a:r>
          </a:p>
          <a:p>
            <a:pPr lvl="1"/>
            <a:r>
              <a:rPr lang="en-US" altLang="uk-UA" smtClean="0"/>
              <a:t>Второй уровень</a:t>
            </a:r>
          </a:p>
          <a:p>
            <a:pPr lvl="2"/>
            <a:r>
              <a:rPr lang="en-US" altLang="uk-UA" smtClean="0"/>
              <a:t>Третий уровень</a:t>
            </a:r>
          </a:p>
          <a:p>
            <a:pPr lvl="3"/>
            <a:r>
              <a:rPr lang="en-US" altLang="uk-UA" smtClean="0"/>
              <a:t>Четвертый уровень</a:t>
            </a:r>
          </a:p>
          <a:p>
            <a:pPr lvl="4"/>
            <a:r>
              <a:rPr lang="en-US" altLang="uk-UA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fld id="{A95AFC7E-0181-4ED6-9046-95DD480F976B}" type="datetimeFigureOut">
              <a:rPr lang="ru-RU"/>
              <a:pPr>
                <a:defRPr/>
              </a:pPr>
              <a:t>22.04.2021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400" b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19EE5AEF-E962-4A57-8304-8F18007BB3C8}" type="slidenum">
              <a:rPr lang="ru-RU" altLang="uk-UA"/>
              <a:pPr>
                <a:defRPr/>
              </a:pPr>
              <a:t>‹#›</a:t>
            </a:fld>
            <a:endParaRPr lang="ru-RU" altLang="uk-UA"/>
          </a:p>
        </p:txBody>
      </p:sp>
      <p:sp>
        <p:nvSpPr>
          <p:cNvPr id="1034" name="Rectangle 2"/>
          <p:cNvSpPr>
            <a:spLocks noGrp="1" noChangeArrowheads="1"/>
          </p:cNvSpPr>
          <p:nvPr>
            <p:ph type="title"/>
          </p:nvPr>
        </p:nvSpPr>
        <p:spPr bwMode="black">
          <a:xfrm>
            <a:off x="457200" y="228600"/>
            <a:ext cx="7391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uk-UA" smtClean="0"/>
              <a:t>Образец заголовка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275" r:id="rId1"/>
    <p:sldLayoutId id="2147485276" r:id="rId2"/>
    <p:sldLayoutId id="2147485277" r:id="rId3"/>
    <p:sldLayoutId id="2147485278" r:id="rId4"/>
    <p:sldLayoutId id="2147485279" r:id="rId5"/>
    <p:sldLayoutId id="2147485280" r:id="rId6"/>
    <p:sldLayoutId id="2147485281" r:id="rId7"/>
    <p:sldLayoutId id="2147485282" r:id="rId8"/>
    <p:sldLayoutId id="2147485283" r:id="rId9"/>
    <p:sldLayoutId id="2147485284" r:id="rId10"/>
    <p:sldLayoutId id="2147485285" r:id="rId11"/>
  </p:sldLayoutIdLst>
  <p:transition>
    <p:strips dir="ld"/>
  </p:transition>
  <p:txStyles>
    <p:titleStyle>
      <a:lvl1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800" b="1" i="1">
          <a:solidFill>
            <a:schemeClr val="tx1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v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64704"/>
            <a:ext cx="9144000" cy="4929187"/>
          </a:xfrm>
        </p:spPr>
        <p:txBody>
          <a:bodyPr/>
          <a:lstStyle/>
          <a:p>
            <a:pPr algn="ctr">
              <a:defRPr/>
            </a:pP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Тема </a:t>
            </a:r>
            <a:r>
              <a:rPr lang="en-US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1</a:t>
            </a:r>
            <a:r>
              <a:rPr lang="uk-UA" sz="5400" i="0" dirty="0" smtClean="0">
                <a:solidFill>
                  <a:schemeClr val="accent4">
                    <a:lumMod val="50000"/>
                  </a:schemeClr>
                </a:solidFill>
                <a:latin typeface="Bookman Old Style" pitchFamily="18" charset="0"/>
              </a:rPr>
              <a:t>1.</a:t>
            </a:r>
            <a:r>
              <a:rPr lang="ru-RU" sz="4400" i="0" dirty="0">
                <a:latin typeface="Bookman Old Style" pitchFamily="18" charset="0"/>
              </a:rPr>
              <a:t/>
            </a:r>
            <a:br>
              <a:rPr lang="ru-RU" sz="4400" i="0" dirty="0">
                <a:latin typeface="Bookman Old Style" pitchFamily="18" charset="0"/>
              </a:rPr>
            </a:br>
            <a:r>
              <a:rPr lang="uk-UA" sz="4400" i="0" dirty="0" smtClean="0">
                <a:latin typeface="Bookman Old Style" pitchFamily="18" charset="0"/>
              </a:rPr>
              <a:t>Методика підготовки тез наукової </a:t>
            </a:r>
            <a:r>
              <a:rPr lang="uk-UA" sz="4400" i="0" dirty="0" smtClean="0">
                <a:latin typeface="Bookman Old Style" pitchFamily="18" charset="0"/>
              </a:rPr>
              <a:t>доповіді та наукової статті</a:t>
            </a:r>
            <a:endParaRPr lang="ru-RU" sz="5400" i="0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107504" y="-17140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err="1" smtClean="0">
                <a:latin typeface="Bookman Old Style" panose="02050604050505020204" pitchFamily="18" charset="0"/>
              </a:rPr>
              <a:t>Елементи</a:t>
            </a:r>
            <a:r>
              <a:rPr lang="ru-RU" sz="3200" dirty="0" smtClean="0">
                <a:latin typeface="Bookman Old Style" panose="02050604050505020204" pitchFamily="18" charset="0"/>
              </a:rPr>
              <a:t>, </a:t>
            </a:r>
            <a:r>
              <a:rPr lang="ru-RU" sz="3200" dirty="0" err="1" smtClean="0">
                <a:latin typeface="Bookman Old Style" panose="02050604050505020204" pitchFamily="18" charset="0"/>
              </a:rPr>
              <a:t>що</a:t>
            </a:r>
            <a:r>
              <a:rPr lang="ru-RU" sz="3200" dirty="0" smtClean="0">
                <a:latin typeface="Bookman Old Style" panose="02050604050505020204" pitchFamily="18" charset="0"/>
              </a:rPr>
              <a:t> </a:t>
            </a:r>
            <a:r>
              <a:rPr lang="ru-RU" sz="3200" dirty="0" err="1" smtClean="0">
                <a:latin typeface="Bookman Old Style" panose="02050604050505020204" pitchFamily="18" charset="0"/>
              </a:rPr>
              <a:t>впливають</a:t>
            </a:r>
            <a:r>
              <a:rPr lang="ru-RU" sz="3200" dirty="0" smtClean="0">
                <a:latin typeface="Bookman Old Style" panose="02050604050505020204" pitchFamily="18" charset="0"/>
              </a:rPr>
              <a:t> на </a:t>
            </a:r>
            <a:r>
              <a:rPr lang="ru-RU" sz="3200" dirty="0" err="1" smtClean="0">
                <a:latin typeface="Bookman Old Style" panose="02050604050505020204" pitchFamily="18" charset="0"/>
              </a:rPr>
              <a:t>формування</a:t>
            </a:r>
            <a:r>
              <a:rPr lang="ru-RU" sz="3200" dirty="0" smtClean="0">
                <a:latin typeface="Bookman Old Style" panose="02050604050505020204" pitchFamily="18" charset="0"/>
              </a:rPr>
              <a:t> </a:t>
            </a:r>
            <a:r>
              <a:rPr lang="ru-RU" sz="3200" dirty="0" err="1" smtClean="0">
                <a:latin typeface="Bookman Old Style" panose="02050604050505020204" pitchFamily="18" charset="0"/>
              </a:rPr>
              <a:t>задуму</a:t>
            </a:r>
            <a:r>
              <a:rPr lang="ru-RU" sz="3200" dirty="0" smtClean="0">
                <a:latin typeface="Bookman Old Style" panose="02050604050505020204" pitchFamily="18" charset="0"/>
              </a:rPr>
              <a:t> </a:t>
            </a:r>
            <a:r>
              <a:rPr lang="ru-RU" sz="3200" dirty="0" err="1" smtClean="0">
                <a:latin typeface="Bookman Old Style" panose="02050604050505020204" pitchFamily="18" charset="0"/>
              </a:rPr>
              <a:t>наукової</a:t>
            </a:r>
            <a:r>
              <a:rPr lang="ru-RU" sz="3200" dirty="0" smtClean="0">
                <a:latin typeface="Bookman Old Style" panose="02050604050505020204" pitchFamily="18" charset="0"/>
              </a:rPr>
              <a:t> </a:t>
            </a:r>
            <a:r>
              <a:rPr lang="ru-RU" sz="3200" dirty="0" err="1" smtClean="0">
                <a:latin typeface="Bookman Old Style" panose="02050604050505020204" pitchFamily="18" charset="0"/>
              </a:rPr>
              <a:t>статті</a:t>
            </a:r>
            <a:endParaRPr lang="uk-UA" sz="3200" dirty="0">
              <a:latin typeface="Bookman Old Style" panose="02050604050505020204" pitchFamily="18" charset="0"/>
            </a:endParaRPr>
          </a:p>
        </p:txBody>
      </p:sp>
      <p:sp>
        <p:nvSpPr>
          <p:cNvPr id="4" name="Прямокутник 3"/>
          <p:cNvSpPr/>
          <p:nvPr/>
        </p:nvSpPr>
        <p:spPr bwMode="auto">
          <a:xfrm>
            <a:off x="1837970" y="1478693"/>
            <a:ext cx="7074236" cy="445450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uk-UA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мета наукової статті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5" name="Прямокутник 4"/>
          <p:cNvSpPr/>
          <p:nvPr/>
        </p:nvSpPr>
        <p:spPr bwMode="auto">
          <a:xfrm>
            <a:off x="1865026" y="4843774"/>
            <a:ext cx="7044906" cy="670497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яке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теоретичне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чи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практичне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спрямування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наукової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статті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6" name="Прямокутник 5"/>
          <p:cNvSpPr/>
          <p:nvPr/>
        </p:nvSpPr>
        <p:spPr bwMode="auto">
          <a:xfrm>
            <a:off x="1850361" y="2109355"/>
            <a:ext cx="7053997" cy="630372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на яке коло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читачів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розрахована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наукова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стаття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7" name="Прямокутник 6"/>
          <p:cNvSpPr/>
          <p:nvPr/>
        </p:nvSpPr>
        <p:spPr bwMode="auto">
          <a:xfrm>
            <a:off x="1865026" y="3667539"/>
            <a:ext cx="7044906" cy="1033904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яка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повнота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і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ґрунтовність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викладу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матеріалу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передбачається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у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науковій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статті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 bwMode="auto">
          <a:xfrm>
            <a:off x="1850361" y="2882058"/>
            <a:ext cx="7039332" cy="635889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які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матеріали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подавати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в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науковій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статті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3" name="Прямокутник 12"/>
          <p:cNvSpPr/>
          <p:nvPr/>
        </p:nvSpPr>
        <p:spPr bwMode="auto">
          <a:xfrm>
            <a:off x="1865026" y="5661249"/>
            <a:ext cx="7062358" cy="699764"/>
          </a:xfrm>
          <a:prstGeom prst="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які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ілюстративні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матеріали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необхідні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для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розкриття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змісту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наукової</a:t>
            </a:r>
            <a:r>
              <a:rPr lang="ru-RU" sz="24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4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статті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cxnSp>
        <p:nvCxnSpPr>
          <p:cNvPr id="18" name="Сполучна лінія уступом 17"/>
          <p:cNvCxnSpPr>
            <a:stCxn id="3" idx="2"/>
          </p:cNvCxnSpPr>
          <p:nvPr/>
        </p:nvCxnSpPr>
        <p:spPr bwMode="auto">
          <a:xfrm rot="5400000" flipH="1" flipV="1">
            <a:off x="1027656" y="5685877"/>
            <a:ext cx="511834" cy="1128003"/>
          </a:xfrm>
          <a:prstGeom prst="bentConnector4">
            <a:avLst>
              <a:gd name="adj1" fmla="val 93946"/>
              <a:gd name="adj2" fmla="val 23624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2" name="Сполучна лінія уступом 21"/>
          <p:cNvCxnSpPr>
            <a:stCxn id="3" idx="2"/>
            <a:endCxn id="7" idx="1"/>
          </p:cNvCxnSpPr>
          <p:nvPr/>
        </p:nvCxnSpPr>
        <p:spPr bwMode="auto">
          <a:xfrm rot="5400000" flipH="1" flipV="1">
            <a:off x="131646" y="4772417"/>
            <a:ext cx="2321305" cy="1145454"/>
          </a:xfrm>
          <a:prstGeom prst="bentConnector4">
            <a:avLst>
              <a:gd name="adj1" fmla="val 96781"/>
              <a:gd name="adj2" fmla="val 30907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4" name="Сполучна лінія уступом 23"/>
          <p:cNvCxnSpPr>
            <a:stCxn id="3" idx="2"/>
            <a:endCxn id="5" idx="1"/>
          </p:cNvCxnSpPr>
          <p:nvPr/>
        </p:nvCxnSpPr>
        <p:spPr bwMode="auto">
          <a:xfrm rot="5400000" flipH="1" flipV="1">
            <a:off x="628912" y="5269683"/>
            <a:ext cx="1326773" cy="1145454"/>
          </a:xfrm>
          <a:prstGeom prst="bentConnector4">
            <a:avLst>
              <a:gd name="adj1" fmla="val 99220"/>
              <a:gd name="adj2" fmla="val 14391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Сполучна лінія уступом 25"/>
          <p:cNvCxnSpPr>
            <a:stCxn id="3" idx="0"/>
            <a:endCxn id="4" idx="1"/>
          </p:cNvCxnSpPr>
          <p:nvPr/>
        </p:nvCxnSpPr>
        <p:spPr bwMode="auto">
          <a:xfrm rot="16200000" flipH="1">
            <a:off x="1166271" y="1049980"/>
            <a:ext cx="222725" cy="1116124"/>
          </a:xfrm>
          <a:prstGeom prst="bentConnector4">
            <a:avLst>
              <a:gd name="adj1" fmla="val 109716"/>
              <a:gd name="adj2" fmla="val 103857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8" name="Сполучна лінія уступом 27"/>
          <p:cNvCxnSpPr>
            <a:stCxn id="3" idx="0"/>
            <a:endCxn id="6" idx="1"/>
          </p:cNvCxnSpPr>
          <p:nvPr/>
        </p:nvCxnSpPr>
        <p:spPr bwMode="auto">
          <a:xfrm rot="16200000" flipH="1">
            <a:off x="743079" y="1317260"/>
            <a:ext cx="1083773" cy="1130789"/>
          </a:xfrm>
          <a:prstGeom prst="bentConnector4">
            <a:avLst>
              <a:gd name="adj1" fmla="val 98191"/>
              <a:gd name="adj2" fmla="val 5564"/>
            </a:avLst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Сполучна лінія уступом 29"/>
          <p:cNvCxnSpPr>
            <a:endCxn id="8" idx="1"/>
          </p:cNvCxnSpPr>
          <p:nvPr/>
        </p:nvCxnSpPr>
        <p:spPr bwMode="auto">
          <a:xfrm rot="16200000" flipH="1">
            <a:off x="502606" y="1857711"/>
            <a:ext cx="1564720" cy="1130790"/>
          </a:xfrm>
          <a:prstGeom prst="bentConnector2">
            <a:avLst/>
          </a:prstGeom>
          <a:ln>
            <a:headEnd type="none" w="med" len="med"/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" name="Прямокутник 2"/>
          <p:cNvSpPr/>
          <p:nvPr/>
        </p:nvSpPr>
        <p:spPr bwMode="auto">
          <a:xfrm>
            <a:off x="179512" y="1340768"/>
            <a:ext cx="1080120" cy="516502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vert270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Елементи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задуму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наукової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роботи</a:t>
            </a:r>
            <a:endParaRPr lang="ru-RU" sz="2000" b="1" dirty="0">
              <a:solidFill>
                <a:schemeClr val="tx1"/>
              </a:solidFill>
              <a:latin typeface="Bookman Old Style" panose="02050604050505020204" pitchFamily="18" charset="0"/>
            </a:endParaRPr>
          </a:p>
          <a:p>
            <a:pPr algn="ctr" eaLnBrk="1" hangingPunct="1"/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(І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етап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наукового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 </a:t>
            </a:r>
            <a:r>
              <a:rPr lang="ru-RU" sz="2000" b="1" dirty="0" err="1">
                <a:solidFill>
                  <a:schemeClr val="tx1"/>
                </a:solidFill>
                <a:latin typeface="Bookman Old Style" panose="02050604050505020204" pitchFamily="18" charset="0"/>
              </a:rPr>
              <a:t>дослідження</a:t>
            </a:r>
            <a:r>
              <a:rPr lang="ru-RU" sz="2000" b="1" dirty="0">
                <a:solidFill>
                  <a:schemeClr val="tx1"/>
                </a:solidFill>
                <a:latin typeface="Bookman Old Style" panose="020506040505050202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9257243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err="1">
                <a:latin typeface="Bookman Old Style" panose="02050604050505020204" pitchFamily="18" charset="0"/>
              </a:rPr>
              <a:t>Хронологія</a:t>
            </a:r>
            <a:r>
              <a:rPr lang="ru-RU" sz="2400" dirty="0">
                <a:latin typeface="Bookman Old Style" panose="02050604050505020204" pitchFamily="18" charset="0"/>
              </a:rPr>
              <a:t> використання </a:t>
            </a:r>
            <a:r>
              <a:rPr lang="ru-RU" sz="2400" dirty="0" err="1">
                <a:latin typeface="Bookman Old Style" panose="02050604050505020204" pitchFamily="18" charset="0"/>
              </a:rPr>
              <a:t>подвійного</a:t>
            </a:r>
            <a:r>
              <a:rPr lang="ru-RU" sz="2400" dirty="0"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latin typeface="Bookman Old Style" panose="02050604050505020204" pitchFamily="18" charset="0"/>
              </a:rPr>
              <a:t>запису</a:t>
            </a:r>
            <a:r>
              <a:rPr lang="ru-RU" sz="2400" dirty="0">
                <a:latin typeface="Bookman Old Style" panose="02050604050505020204" pitchFamily="18" charset="0"/>
              </a:rPr>
              <a:t> та </a:t>
            </a:r>
            <a:r>
              <a:rPr lang="ru-RU" sz="2400" dirty="0" err="1">
                <a:latin typeface="Bookman Old Style" panose="02050604050505020204" pitchFamily="18" charset="0"/>
              </a:rPr>
              <a:t>подвійної</a:t>
            </a:r>
            <a:r>
              <a:rPr lang="ru-RU" sz="2400" dirty="0"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latin typeface="Bookman Old Style" panose="02050604050505020204" pitchFamily="18" charset="0"/>
              </a:rPr>
              <a:t>бухгалтерії</a:t>
            </a:r>
            <a:r>
              <a:rPr lang="ru-RU" sz="2400" dirty="0">
                <a:latin typeface="Bookman Old Style" panose="02050604050505020204" pitchFamily="18" charset="0"/>
              </a:rPr>
              <a:t> у </a:t>
            </a:r>
            <a:r>
              <a:rPr lang="ru-RU" sz="2400" dirty="0" err="1">
                <a:latin typeface="Bookman Old Style" panose="02050604050505020204" pitchFamily="18" charset="0"/>
              </a:rPr>
              <a:t>різних</a:t>
            </a:r>
            <a:r>
              <a:rPr lang="ru-RU" sz="2400" dirty="0"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latin typeface="Bookman Old Style" panose="02050604050505020204" pitchFamily="18" charset="0"/>
              </a:rPr>
              <a:t>країнах</a:t>
            </a:r>
            <a:r>
              <a:rPr lang="ru-RU" sz="2400" dirty="0">
                <a:latin typeface="Bookman Old Style" panose="02050604050505020204" pitchFamily="18" charset="0"/>
              </a:rPr>
              <a:t> світу у </a:t>
            </a:r>
            <a:r>
              <a:rPr lang="ru-RU" sz="2400" dirty="0" err="1">
                <a:latin typeface="Bookman Old Style" panose="02050604050505020204" pitchFamily="18" charset="0"/>
              </a:rPr>
              <a:t>різні</a:t>
            </a:r>
            <a:r>
              <a:rPr lang="ru-RU" sz="2400" dirty="0">
                <a:latin typeface="Bookman Old Style" panose="02050604050505020204" pitchFamily="18" charset="0"/>
              </a:rPr>
              <a:t> </a:t>
            </a:r>
            <a:r>
              <a:rPr lang="ru-RU" sz="2400" dirty="0" err="1">
                <a:latin typeface="Bookman Old Style" panose="02050604050505020204" pitchFamily="18" charset="0"/>
              </a:rPr>
              <a:t>часи</a:t>
            </a:r>
            <a:r>
              <a:rPr lang="ru-RU" sz="2400" dirty="0">
                <a:latin typeface="Bookman Old Style" panose="02050604050505020204" pitchFamily="18" charset="0"/>
              </a:rPr>
              <a:t> </a:t>
            </a:r>
            <a:endParaRPr lang="uk-UA" sz="24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3" name="Таблиця 2"/>
          <p:cNvGraphicFramePr>
            <a:graphicFrameLocks noGrp="1"/>
          </p:cNvGraphicFramePr>
          <p:nvPr>
            <p:extLst/>
          </p:nvPr>
        </p:nvGraphicFramePr>
        <p:xfrm>
          <a:off x="107504" y="1124744"/>
          <a:ext cx="8928992" cy="5608320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1108168">
                  <a:extLst>
                    <a:ext uri="{9D8B030D-6E8A-4147-A177-3AD203B41FA5}">
                      <a16:colId xmlns:a16="http://schemas.microsoft.com/office/drawing/2014/main" xmlns="" val="2365025525"/>
                    </a:ext>
                  </a:extLst>
                </a:gridCol>
                <a:gridCol w="7820824">
                  <a:extLst>
                    <a:ext uri="{9D8B030D-6E8A-4147-A177-3AD203B41FA5}">
                      <a16:colId xmlns:a16="http://schemas.microsoft.com/office/drawing/2014/main" xmlns="" val="1072106720"/>
                    </a:ext>
                  </a:extLst>
                </a:gridCol>
              </a:tblGrid>
              <a:tr h="166761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Період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Характеристика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124481554"/>
                  </a:ext>
                </a:extLst>
              </a:tr>
              <a:tr h="3335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І тис. н.е.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Найдавніші згадки про використання системи подвійного запису в Центральних Андах (Перу, Болівія) як способу ведення обліку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65714505"/>
                  </a:ext>
                </a:extLst>
              </a:tr>
              <a:tr h="3335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І–ІІ ст. до н.е.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Давня Греція – батьківщина подвійного запису (дослідження Г. </a:t>
                      </a:r>
                      <a:r>
                        <a:rPr lang="uk-UA" sz="1600" dirty="0" err="1">
                          <a:effectLst/>
                        </a:rPr>
                        <a:t>Нерра</a:t>
                      </a:r>
                      <a:r>
                        <a:rPr lang="uk-UA" sz="1600" dirty="0">
                          <a:effectLst/>
                        </a:rPr>
                        <a:t>, </a:t>
                      </a:r>
                      <a:r>
                        <a:rPr lang="uk-UA" sz="1600" dirty="0" err="1" smtClean="0">
                          <a:effectLst/>
                        </a:rPr>
                        <a:t>К.Гільярда</a:t>
                      </a:r>
                      <a:r>
                        <a:rPr lang="uk-UA" sz="1600" dirty="0">
                          <a:effectLst/>
                        </a:rPr>
                        <a:t>)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879840093"/>
                  </a:ext>
                </a:extLst>
              </a:tr>
              <a:tr h="3335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І ст.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Давній Рим – місце виникнення подвійного запису (дослідження Г. Нібура, К.Ю. Циганкова)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17435966"/>
                  </a:ext>
                </a:extLst>
              </a:tr>
              <a:tr h="166761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ІХ–ХІІ ст. 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Застосування подвійного запису в бухгалтерському обліку в ісламських країнах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272815381"/>
                  </a:ext>
                </a:extLst>
              </a:tr>
              <a:tr h="3335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ХІІІ ст.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Подвійний запис – винахід італійських купців, які здійснювали торгівлю у трикутнику Генуя – Венеція – Флоренція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42535599"/>
                  </a:ext>
                </a:extLst>
              </a:tr>
              <a:tr h="3335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ХІІІ ст. 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Збережені документи, які відповідають формі подвійного запису, що належали флорентійському купцеві Аматіно Мануці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622723160"/>
                  </a:ext>
                </a:extLst>
              </a:tr>
              <a:tr h="3335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XIV ст.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Подвійний запис використовувався у бухгалтерських журналах торговельного дому флорентійських торгівців – братів Фіні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609007566"/>
                  </a:ext>
                </a:extLst>
              </a:tr>
              <a:tr h="3335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XIV ст.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Франческо де Марко Датіні використовував діаграфічний спосіб (подвійний запис) складання балансу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940049048"/>
                  </a:ext>
                </a:extLst>
              </a:tr>
              <a:tr h="3335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XIV ст. 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Джованні де Біччі з сімейства Медічі представив подвійний запис у родинному банку Медічі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7749725"/>
                  </a:ext>
                </a:extLst>
              </a:tr>
              <a:tr h="333522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XV ст.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>
                          <a:effectLst/>
                        </a:rPr>
                        <a:t>Манускрипт “La Riegola de Libro (1439 р.)” містить основи подвійного запису з прикладами </a:t>
                      </a:r>
                      <a:endParaRPr lang="uk-UA" sz="160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3757270006"/>
                  </a:ext>
                </a:extLst>
              </a:tr>
              <a:tr h="500283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XV ст.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</a:rPr>
                        <a:t>Купці та підприємці Венеції уже широко використовували систему подвійного запису. Лука </a:t>
                      </a:r>
                      <a:r>
                        <a:rPr lang="uk-UA" sz="1600" dirty="0" err="1">
                          <a:effectLst/>
                        </a:rPr>
                        <a:t>Пачолі</a:t>
                      </a:r>
                      <a:r>
                        <a:rPr lang="uk-UA" sz="1600" dirty="0">
                          <a:effectLst/>
                        </a:rPr>
                        <a:t>, чернець і співробітник Леонардо да Вінчі, першим кодифікував систему подвійного запису у підручнику з математики (1494 р.)</a:t>
                      </a:r>
                      <a:endParaRPr lang="uk-UA" sz="1600" dirty="0">
                        <a:effectLst/>
                        <a:latin typeface="Bookman Old Style" panose="0205060405050502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1578983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2629179"/>
      </p:ext>
    </p:extLst>
  </p:cSld>
  <p:clrMapOvr>
    <a:masterClrMapping/>
  </p:clrMapOvr>
  <p:transition>
    <p:strips dir="l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buFont typeface="Wingdings" panose="05000000000000000000" pitchFamily="2" charset="2"/>
              <a:buNone/>
              <a:defRPr/>
            </a:pPr>
            <a:endParaRPr lang="uk-UA" sz="900" dirty="0" smtClean="0"/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Дякую </a:t>
            </a:r>
          </a:p>
          <a:p>
            <a:pPr marL="0" indent="0" algn="ctr">
              <a:spcBef>
                <a:spcPts val="0"/>
              </a:spcBef>
              <a:buFont typeface="Wingdings" panose="05000000000000000000" pitchFamily="2" charset="2"/>
              <a:buNone/>
              <a:defRPr/>
            </a:pPr>
            <a:r>
              <a:rPr lang="uk-UA" sz="8000" b="1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за увагу! </a:t>
            </a:r>
            <a:endParaRPr lang="uk-UA" sz="8000" b="1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353425" cy="563563"/>
          </a:xfrm>
        </p:spPr>
        <p:txBody>
          <a:bodyPr/>
          <a:lstStyle/>
          <a:p>
            <a:pPr algn="ctr">
              <a:defRPr/>
            </a:pPr>
            <a:r>
              <a:rPr lang="uk-UA" sz="5000" i="0" dirty="0" smtClean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ЗМІСТ</a:t>
            </a:r>
            <a:endParaRPr lang="uk-UA" sz="5000" i="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6824" y="1268760"/>
            <a:ext cx="9117176" cy="5472608"/>
          </a:xfrm>
        </p:spPr>
        <p:txBody>
          <a:bodyPr/>
          <a:lstStyle/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r>
              <a:rPr lang="ru-RU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11.1</a:t>
            </a:r>
            <a:r>
              <a:rPr lang="ru-RU" sz="36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</a:t>
            </a: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Загальні вимоги до тез наукової доповіді</a:t>
            </a: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r>
              <a:rPr lang="ru-RU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11.2</a:t>
            </a:r>
            <a:r>
              <a:rPr lang="ru-RU" sz="36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</a:t>
            </a: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Типи тез, класифікація способів та алгоритм написання тез</a:t>
            </a: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r>
              <a:rPr lang="ru-RU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11.3</a:t>
            </a:r>
            <a:r>
              <a:rPr lang="ru-RU" sz="36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	</a:t>
            </a: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Приклад написання тез наукової доповіді у галузі бухгалтерського обліку</a:t>
            </a: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11.4</a:t>
            </a: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. Методика підготовки доповіді на конференції</a:t>
            </a:r>
            <a:endParaRPr lang="ru-RU" sz="36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endParaRPr lang="ru-RU" sz="36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390525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endParaRPr lang="ru-RU" sz="36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uk-UA" sz="36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288" y="228600"/>
            <a:ext cx="8353425" cy="563563"/>
          </a:xfrm>
        </p:spPr>
        <p:txBody>
          <a:bodyPr/>
          <a:lstStyle/>
          <a:p>
            <a:pPr algn="ctr">
              <a:defRPr/>
            </a:pPr>
            <a:r>
              <a:rPr lang="uk-UA" sz="5000" i="0" dirty="0" smtClean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</a:rPr>
              <a:t>ЗМІСТ</a:t>
            </a:r>
            <a:endParaRPr lang="uk-UA" sz="5000" i="0" dirty="0">
              <a:solidFill>
                <a:schemeClr val="accent4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26824" y="1385392"/>
            <a:ext cx="9117176" cy="5472608"/>
          </a:xfrm>
        </p:spPr>
        <p:txBody>
          <a:bodyPr/>
          <a:lstStyle/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r>
              <a:rPr lang="ru-RU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11.5.</a:t>
            </a:r>
            <a:r>
              <a:rPr lang="ru-RU" sz="36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	</a:t>
            </a: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Поняття та сучасні види наукових статей</a:t>
            </a: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r>
              <a:rPr lang="ru-RU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11.6.</a:t>
            </a:r>
            <a:r>
              <a:rPr lang="ru-RU" sz="36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	</a:t>
            </a: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Методика написання наукової статті</a:t>
            </a: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r>
              <a:rPr lang="ru-RU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11.7.</a:t>
            </a:r>
            <a:r>
              <a:rPr lang="ru-RU" sz="36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	</a:t>
            </a: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Окремі вимоги до написання наукової статті</a:t>
            </a: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11.8. </a:t>
            </a: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Опублікування наукової статті</a:t>
            </a:r>
          </a:p>
          <a:p>
            <a:pPr marL="0" indent="0" defTabSz="269875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r>
              <a:rPr lang="uk-UA" sz="3600" spc="-40" dirty="0" smtClean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11.9. </a:t>
            </a:r>
            <a:r>
              <a:rPr lang="uk-UA" sz="3600" spc="-40" dirty="0">
                <a:solidFill>
                  <a:schemeClr val="accent4">
                    <a:lumMod val="75000"/>
                  </a:schemeClr>
                </a:solidFill>
                <a:latin typeface="Bookman Old Style" panose="02050604050505020204" pitchFamily="18" charset="0"/>
              </a:rPr>
              <a:t>Основні помилки при написанні наукової статті</a:t>
            </a:r>
            <a:endParaRPr lang="ru-RU" sz="36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269875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endParaRPr lang="ru-RU" sz="36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 defTabSz="390525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None/>
              <a:defRPr/>
            </a:pPr>
            <a:endParaRPr lang="ru-RU" sz="3600" spc="-40" dirty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  <a:p>
            <a:pPr marL="0" indent="0">
              <a:spcBef>
                <a:spcPts val="0"/>
              </a:spcBef>
              <a:spcAft>
                <a:spcPts val="1200"/>
              </a:spcAft>
              <a:buClr>
                <a:schemeClr val="accent1"/>
              </a:buClr>
              <a:buFont typeface="Wingdings" panose="05000000000000000000" pitchFamily="2" charset="2"/>
              <a:buNone/>
              <a:defRPr/>
            </a:pPr>
            <a:endParaRPr lang="uk-UA" sz="3600" spc="-40" dirty="0" smtClean="0">
              <a:solidFill>
                <a:schemeClr val="accent4">
                  <a:lumMod val="75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045134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Сполучна лінія уступом 22"/>
          <p:cNvCxnSpPr>
            <a:stCxn id="7" idx="1"/>
            <a:endCxn id="8" idx="1"/>
          </p:cNvCxnSpPr>
          <p:nvPr/>
        </p:nvCxnSpPr>
        <p:spPr bwMode="auto">
          <a:xfrm rot="10800000" flipV="1">
            <a:off x="1061865" y="4537865"/>
            <a:ext cx="1850503" cy="822328"/>
          </a:xfrm>
          <a:prstGeom prst="bentConnector3">
            <a:avLst>
              <a:gd name="adj1" fmla="val 143757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Сполучна лінія уступом 9"/>
          <p:cNvCxnSpPr>
            <a:stCxn id="3" idx="1"/>
            <a:endCxn id="4" idx="1"/>
          </p:cNvCxnSpPr>
          <p:nvPr/>
        </p:nvCxnSpPr>
        <p:spPr bwMode="auto">
          <a:xfrm rot="10800000" flipH="1" flipV="1">
            <a:off x="89756" y="1497628"/>
            <a:ext cx="972108" cy="689623"/>
          </a:xfrm>
          <a:prstGeom prst="bentConnector3">
            <a:avLst>
              <a:gd name="adj1" fmla="val 16471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Округлений прямокутник 3"/>
          <p:cNvSpPr/>
          <p:nvPr/>
        </p:nvSpPr>
        <p:spPr bwMode="auto">
          <a:xfrm>
            <a:off x="1061864" y="1891451"/>
            <a:ext cx="7992380" cy="591601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uk-UA" sz="2000" dirty="0">
                <a:latin typeface="Bookman Old Style" panose="02050604050505020204" pitchFamily="18" charset="0"/>
              </a:rPr>
              <a:t>Ознайомити учасників конференції із змістом тез доповіді, щоб вони могли</a:t>
            </a: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2915816" y="2612402"/>
            <a:ext cx="6117145" cy="711554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uk-UA" sz="2000" dirty="0">
                <a:latin typeface="Bookman Old Style" panose="02050604050505020204" pitchFamily="18" charset="0"/>
              </a:rPr>
              <a:t>Виділити для себе найцікавіші моменти доповіді, теми і </a:t>
            </a:r>
            <a:r>
              <a:rPr lang="uk-UA" sz="2000" dirty="0" smtClean="0">
                <a:latin typeface="Bookman Old Style" panose="02050604050505020204" pitchFamily="18" charset="0"/>
              </a:rPr>
              <a:t>проблеми</a:t>
            </a:r>
            <a:endParaRPr lang="uk-UA" sz="2000" dirty="0">
              <a:latin typeface="Bookman Old Style" panose="02050604050505020204" pitchFamily="18" charset="0"/>
            </a:endParaRP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2912367" y="3477933"/>
            <a:ext cx="6120594" cy="688944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uk-UA" sz="2000" dirty="0">
                <a:latin typeface="Bookman Old Style" panose="02050604050505020204" pitchFamily="18" charset="0"/>
              </a:rPr>
              <a:t>Прогнозувати можливості дискусії і свою участь у </a:t>
            </a:r>
            <a:r>
              <a:rPr lang="uk-UA" sz="2000" dirty="0" smtClean="0">
                <a:latin typeface="Bookman Old Style" panose="02050604050505020204" pitchFamily="18" charset="0"/>
              </a:rPr>
              <a:t>ній</a:t>
            </a:r>
            <a:endParaRPr lang="uk-UA" sz="2000" dirty="0">
              <a:latin typeface="Bookman Old Style" panose="02050604050505020204" pitchFamily="18" charset="0"/>
            </a:endParaRP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2912367" y="4301651"/>
            <a:ext cx="6120594" cy="472428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Спланувати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зустрічі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колегами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т.д</a:t>
            </a:r>
            <a:endParaRPr kumimoji="0" lang="uk-UA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1061864" y="4915122"/>
            <a:ext cx="7971097" cy="89014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Донести в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доступній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формі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інформацію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про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свої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до тих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учасників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з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різних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причин не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зможуть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виступити</a:t>
            </a:r>
            <a:endParaRPr kumimoji="0" lang="uk-UA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Сполучна лінія уступом 15"/>
          <p:cNvCxnSpPr>
            <a:stCxn id="4" idx="1"/>
            <a:endCxn id="5" idx="1"/>
          </p:cNvCxnSpPr>
          <p:nvPr/>
        </p:nvCxnSpPr>
        <p:spPr bwMode="auto">
          <a:xfrm rot="10800000" flipH="1" flipV="1">
            <a:off x="1061864" y="2187251"/>
            <a:ext cx="1853952" cy="780927"/>
          </a:xfrm>
          <a:prstGeom prst="bentConnector3">
            <a:avLst>
              <a:gd name="adj1" fmla="val -43821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Сполучна лінія уступом 17"/>
          <p:cNvCxnSpPr>
            <a:stCxn id="6" idx="1"/>
            <a:endCxn id="7" idx="1"/>
          </p:cNvCxnSpPr>
          <p:nvPr/>
        </p:nvCxnSpPr>
        <p:spPr bwMode="auto">
          <a:xfrm rot="10800000" flipV="1">
            <a:off x="2912367" y="3822405"/>
            <a:ext cx="12700" cy="715460"/>
          </a:xfrm>
          <a:prstGeom prst="bentConnector3">
            <a:avLst>
              <a:gd name="adj1" fmla="val 21062748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Сполучна лінія уступом 19"/>
          <p:cNvCxnSpPr>
            <a:stCxn id="5" idx="1"/>
            <a:endCxn id="6" idx="1"/>
          </p:cNvCxnSpPr>
          <p:nvPr/>
        </p:nvCxnSpPr>
        <p:spPr bwMode="auto">
          <a:xfrm rot="10800000" flipV="1">
            <a:off x="2912368" y="2968179"/>
            <a:ext cx="3449" cy="854226"/>
          </a:xfrm>
          <a:prstGeom prst="bentConnector3">
            <a:avLst>
              <a:gd name="adj1" fmla="val 77279327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Прямокутник 8"/>
          <p:cNvSpPr/>
          <p:nvPr/>
        </p:nvSpPr>
        <p:spPr>
          <a:xfrm>
            <a:off x="0" y="1409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err="1" smtClean="0">
                <a:latin typeface="Bookman Old Style" panose="02050604050505020204" pitchFamily="18" charset="0"/>
              </a:rPr>
              <a:t>Призначення</a:t>
            </a:r>
            <a:r>
              <a:rPr lang="ru-RU" sz="4000" dirty="0" smtClean="0">
                <a:latin typeface="Bookman Old Style" panose="02050604050505020204" pitchFamily="18" charset="0"/>
              </a:rPr>
              <a:t> тез</a:t>
            </a:r>
            <a:endParaRPr lang="uk-UA" sz="4000" dirty="0">
              <a:latin typeface="Bookman Old Style" panose="02050604050505020204" pitchFamily="18" charset="0"/>
            </a:endParaRPr>
          </a:p>
        </p:txBody>
      </p:sp>
      <p:sp>
        <p:nvSpPr>
          <p:cNvPr id="14" name="Округлений прямокутник 13"/>
          <p:cNvSpPr/>
          <p:nvPr/>
        </p:nvSpPr>
        <p:spPr bwMode="auto">
          <a:xfrm>
            <a:off x="1061863" y="5920174"/>
            <a:ext cx="7971097" cy="89014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Оприлюднити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зробити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її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надбанням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фахівців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зацікавлених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отриманні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відповідної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інформації</a:t>
            </a:r>
            <a:endParaRPr kumimoji="0" lang="uk-UA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4" name="Сполучна лінія уступом 23"/>
          <p:cNvCxnSpPr>
            <a:stCxn id="7" idx="1"/>
            <a:endCxn id="14" idx="1"/>
          </p:cNvCxnSpPr>
          <p:nvPr/>
        </p:nvCxnSpPr>
        <p:spPr bwMode="auto">
          <a:xfrm rot="10800000" flipV="1">
            <a:off x="1061863" y="4537865"/>
            <a:ext cx="1850504" cy="1827380"/>
          </a:xfrm>
          <a:prstGeom prst="bentConnector3">
            <a:avLst>
              <a:gd name="adj1" fmla="val 143756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" name="Округлений прямокутник 2"/>
          <p:cNvSpPr/>
          <p:nvPr/>
        </p:nvSpPr>
        <p:spPr bwMode="auto">
          <a:xfrm>
            <a:off x="89756" y="1244719"/>
            <a:ext cx="8964488" cy="50582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  <a:cs typeface="Times New Roman" panose="02020603050405020304" pitchFamily="18" charset="0"/>
              </a:rPr>
              <a:t>Призначення тез</a:t>
            </a:r>
          </a:p>
        </p:txBody>
      </p:sp>
      <p:cxnSp>
        <p:nvCxnSpPr>
          <p:cNvPr id="67" name="Пряма зі стрілкою 66"/>
          <p:cNvCxnSpPr/>
          <p:nvPr/>
        </p:nvCxnSpPr>
        <p:spPr bwMode="auto">
          <a:xfrm>
            <a:off x="251520" y="6309320"/>
            <a:ext cx="0" cy="445071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0139581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" name="Сполучна лінія уступом 22"/>
          <p:cNvCxnSpPr>
            <a:stCxn id="5" idx="1"/>
            <a:endCxn id="7" idx="1"/>
          </p:cNvCxnSpPr>
          <p:nvPr/>
        </p:nvCxnSpPr>
        <p:spPr bwMode="auto">
          <a:xfrm rot="10800000" flipH="1" flipV="1">
            <a:off x="1061863" y="2581108"/>
            <a:ext cx="12700" cy="2373124"/>
          </a:xfrm>
          <a:prstGeom prst="bentConnector3">
            <a:avLst>
              <a:gd name="adj1" fmla="val -6348984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Сполучна лінія уступом 9"/>
          <p:cNvCxnSpPr>
            <a:endCxn id="4" idx="1"/>
          </p:cNvCxnSpPr>
          <p:nvPr/>
        </p:nvCxnSpPr>
        <p:spPr bwMode="auto">
          <a:xfrm rot="16200000" flipH="1">
            <a:off x="241011" y="905782"/>
            <a:ext cx="831360" cy="810343"/>
          </a:xfrm>
          <a:prstGeom prst="bentConnector2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" name="Округлений прямокутник 3"/>
          <p:cNvSpPr/>
          <p:nvPr/>
        </p:nvSpPr>
        <p:spPr bwMode="auto">
          <a:xfrm>
            <a:off x="1061863" y="1430833"/>
            <a:ext cx="7992380" cy="591601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ru-RU" sz="2000" dirty="0" err="1">
                <a:latin typeface="Bookman Old Style" panose="02050604050505020204" pitchFamily="18" charset="0"/>
              </a:rPr>
              <a:t>Встановити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пріоритет</a:t>
            </a:r>
            <a:r>
              <a:rPr lang="ru-RU" sz="2000" dirty="0">
                <a:latin typeface="Bookman Old Style" panose="02050604050505020204" pitchFamily="18" charset="0"/>
              </a:rPr>
              <a:t> автора (дата </a:t>
            </a:r>
            <a:r>
              <a:rPr lang="ru-RU" sz="2000" dirty="0" err="1">
                <a:latin typeface="Bookman Old Style" panose="02050604050505020204" pitchFamily="18" charset="0"/>
              </a:rPr>
              <a:t>підписання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публікації</a:t>
            </a:r>
            <a:r>
              <a:rPr lang="ru-RU" sz="2000" dirty="0">
                <a:latin typeface="Bookman Old Style" panose="02050604050505020204" pitchFamily="18" charset="0"/>
              </a:rPr>
              <a:t> до </a:t>
            </a:r>
            <a:r>
              <a:rPr lang="ru-RU" sz="2000" dirty="0" err="1">
                <a:latin typeface="Bookman Old Style" panose="02050604050505020204" pitchFamily="18" charset="0"/>
              </a:rPr>
              <a:t>друку</a:t>
            </a:r>
            <a:r>
              <a:rPr lang="ru-RU" sz="2000" dirty="0">
                <a:latin typeface="Bookman Old Style" panose="02050604050505020204" pitchFamily="18" charset="0"/>
              </a:rPr>
              <a:t> – </a:t>
            </a:r>
            <a:r>
              <a:rPr lang="ru-RU" sz="2000" dirty="0" err="1">
                <a:latin typeface="Bookman Old Style" panose="02050604050505020204" pitchFamily="18" charset="0"/>
              </a:rPr>
              <a:t>це</a:t>
            </a:r>
            <a:r>
              <a:rPr lang="ru-RU" sz="2000" dirty="0">
                <a:latin typeface="Bookman Old Style" panose="02050604050505020204" pitchFamily="18" charset="0"/>
              </a:rPr>
              <a:t> дата </a:t>
            </a:r>
            <a:r>
              <a:rPr lang="ru-RU" sz="2000" dirty="0" err="1">
                <a:latin typeface="Bookman Old Style" panose="02050604050505020204" pitchFamily="18" charset="0"/>
              </a:rPr>
              <a:t>пріоритету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науковця</a:t>
            </a:r>
            <a:r>
              <a:rPr lang="ru-RU" sz="2000" dirty="0">
                <a:latin typeface="Bookman Old Style" panose="02050604050505020204" pitchFamily="18" charset="0"/>
              </a:rPr>
              <a:t>)</a:t>
            </a:r>
            <a:endParaRPr lang="uk-UA" sz="2000" dirty="0">
              <a:latin typeface="Bookman Old Style" panose="02050604050505020204" pitchFamily="18" charset="0"/>
            </a:endParaRP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1061863" y="2225331"/>
            <a:ext cx="7971098" cy="711554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000" dirty="0" err="1">
                <a:latin typeface="Bookman Old Style" panose="02050604050505020204" pitchFamily="18" charset="0"/>
              </a:rPr>
              <a:t>Засвідчити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особистий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внесок</a:t>
            </a:r>
            <a:r>
              <a:rPr lang="ru-RU" sz="2000" dirty="0">
                <a:latin typeface="Bookman Old Style" panose="02050604050505020204" pitchFamily="18" charset="0"/>
              </a:rPr>
              <a:t> як </a:t>
            </a:r>
            <a:r>
              <a:rPr lang="ru-RU" sz="2000" dirty="0" err="1">
                <a:latin typeface="Bookman Old Style" panose="02050604050505020204" pitchFamily="18" charset="0"/>
              </a:rPr>
              <a:t>дослідника</a:t>
            </a:r>
            <a:r>
              <a:rPr lang="ru-RU" sz="2000" dirty="0">
                <a:latin typeface="Bookman Old Style" panose="02050604050505020204" pitchFamily="18" charset="0"/>
              </a:rPr>
              <a:t> у </a:t>
            </a:r>
            <a:r>
              <a:rPr lang="ru-RU" sz="2000" dirty="0" err="1">
                <a:latin typeface="Bookman Old Style" panose="02050604050505020204" pitchFamily="18" charset="0"/>
              </a:rPr>
              <a:t>розробку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наукової</a:t>
            </a:r>
            <a:r>
              <a:rPr lang="ru-RU" sz="2000" dirty="0">
                <a:latin typeface="Bookman Old Style" panose="02050604050505020204" pitchFamily="18" charset="0"/>
              </a:rPr>
              <a:t> </a:t>
            </a:r>
            <a:r>
              <a:rPr lang="ru-RU" sz="2000" dirty="0" err="1">
                <a:latin typeface="Bookman Old Style" panose="02050604050505020204" pitchFamily="18" charset="0"/>
              </a:rPr>
              <a:t>проблеми</a:t>
            </a:r>
            <a:endParaRPr lang="uk-UA" sz="2000" dirty="0">
              <a:latin typeface="Bookman Old Style" panose="02050604050505020204" pitchFamily="18" charset="0"/>
            </a:endParaRP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1061862" y="3087440"/>
            <a:ext cx="7971099" cy="1343090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uk-UA" sz="2000" dirty="0">
                <a:latin typeface="Bookman Old Style" panose="02050604050505020204" pitchFamily="18" charset="0"/>
              </a:rPr>
              <a:t>Підтвердити достовірність основних результатів і висновки наукової роботи, її новизну і рівень (оскільки після виходу у світ публікація стає об'єктом вивчення й оцінювання широкої наукової громадськості)</a:t>
            </a: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1074563" y="4607256"/>
            <a:ext cx="7958398" cy="69395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Підтвердити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факт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апробації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впровадження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результатів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висновків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праці</a:t>
            </a:r>
            <a:endParaRPr kumimoji="0" lang="uk-UA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1068212" y="5512906"/>
            <a:ext cx="7971097" cy="89014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Відобразити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основний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зміст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праці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завершеність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певного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стану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000" dirty="0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 в </a:t>
            </a:r>
            <a:r>
              <a:rPr lang="ru-RU" sz="2000" dirty="0" err="1">
                <a:solidFill>
                  <a:schemeClr val="tx1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цілому</a:t>
            </a:r>
            <a:endParaRPr kumimoji="0" lang="uk-UA" sz="2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Сполучна лінія уступом 15"/>
          <p:cNvCxnSpPr>
            <a:stCxn id="4" idx="1"/>
            <a:endCxn id="5" idx="1"/>
          </p:cNvCxnSpPr>
          <p:nvPr/>
        </p:nvCxnSpPr>
        <p:spPr bwMode="auto">
          <a:xfrm rot="10800000" flipV="1">
            <a:off x="1061863" y="1726634"/>
            <a:ext cx="12700" cy="854474"/>
          </a:xfrm>
          <a:prstGeom prst="bentConnector3">
            <a:avLst>
              <a:gd name="adj1" fmla="val 648152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9" name="Прямокутник 8"/>
          <p:cNvSpPr/>
          <p:nvPr/>
        </p:nvSpPr>
        <p:spPr>
          <a:xfrm>
            <a:off x="0" y="1409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err="1" smtClean="0">
                <a:latin typeface="Bookman Old Style" panose="02050604050505020204" pitchFamily="18" charset="0"/>
              </a:rPr>
              <a:t>Призначення</a:t>
            </a:r>
            <a:r>
              <a:rPr lang="ru-RU" sz="4000" dirty="0" smtClean="0">
                <a:latin typeface="Bookman Old Style" panose="02050604050505020204" pitchFamily="18" charset="0"/>
              </a:rPr>
              <a:t> тез</a:t>
            </a:r>
            <a:endParaRPr lang="uk-UA" sz="4000" dirty="0">
              <a:latin typeface="Bookman Old Style" panose="02050604050505020204" pitchFamily="18" charset="0"/>
            </a:endParaRPr>
          </a:p>
        </p:txBody>
      </p:sp>
      <p:cxnSp>
        <p:nvCxnSpPr>
          <p:cNvPr id="46" name="Сполучна лінія уступом 45"/>
          <p:cNvCxnSpPr>
            <a:stCxn id="7" idx="1"/>
            <a:endCxn id="8" idx="1"/>
          </p:cNvCxnSpPr>
          <p:nvPr/>
        </p:nvCxnSpPr>
        <p:spPr bwMode="auto">
          <a:xfrm rot="10800000" flipV="1">
            <a:off x="1068213" y="4954231"/>
            <a:ext cx="6351" cy="1003745"/>
          </a:xfrm>
          <a:prstGeom prst="bentConnector3">
            <a:avLst>
              <a:gd name="adj1" fmla="val 12955125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5" name="Пряма зі стрілкою 54"/>
          <p:cNvCxnSpPr>
            <a:endCxn id="6" idx="1"/>
          </p:cNvCxnSpPr>
          <p:nvPr/>
        </p:nvCxnSpPr>
        <p:spPr bwMode="auto">
          <a:xfrm>
            <a:off x="251519" y="3758985"/>
            <a:ext cx="810343" cy="0"/>
          </a:xfrm>
          <a:prstGeom prst="straightConnector1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6218547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0" y="-9939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>
                <a:latin typeface="Bookman Old Style" panose="02050604050505020204" pitchFamily="18" charset="0"/>
              </a:rPr>
              <a:t>Типи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видань</a:t>
            </a:r>
            <a:r>
              <a:rPr lang="ru-RU" sz="2800" dirty="0">
                <a:latin typeface="Bookman Old Style" panose="02050604050505020204" pitchFamily="18" charset="0"/>
              </a:rPr>
              <a:t>,  де </a:t>
            </a:r>
            <a:r>
              <a:rPr lang="ru-RU" sz="2800" dirty="0" err="1">
                <a:latin typeface="Bookman Old Style" panose="02050604050505020204" pitchFamily="18" charset="0"/>
              </a:rPr>
              <a:t>публікуються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тези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наукової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доповіді</a:t>
            </a:r>
            <a:endParaRPr lang="uk-UA" sz="2800" dirty="0">
              <a:latin typeface="Bookman Old Style" panose="02050604050505020204" pitchFamily="18" charset="0"/>
            </a:endParaRP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251520" y="1988840"/>
            <a:ext cx="8712968" cy="57606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32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Типи видань</a:t>
            </a:r>
            <a:endParaRPr kumimoji="0" lang="uk-UA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283568" y="3431735"/>
            <a:ext cx="2696343" cy="1296144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Збірник праць конференцій</a:t>
            </a: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3251919" y="3431735"/>
            <a:ext cx="2704257" cy="1296144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Збірник матеріалів з’їздів</a:t>
            </a: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6228184" y="3431735"/>
            <a:ext cx="2704792" cy="1296144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Збірник симпозіуму</a:t>
            </a:r>
          </a:p>
        </p:txBody>
      </p:sp>
      <p:cxnSp>
        <p:nvCxnSpPr>
          <p:cNvPr id="10" name="Сполучна лінія уступом 9"/>
          <p:cNvCxnSpPr>
            <a:stCxn id="5" idx="2"/>
            <a:endCxn id="6" idx="0"/>
          </p:cNvCxnSpPr>
          <p:nvPr/>
        </p:nvCxnSpPr>
        <p:spPr bwMode="auto">
          <a:xfrm rot="5400000">
            <a:off x="2686457" y="1510187"/>
            <a:ext cx="866831" cy="2976264"/>
          </a:xfrm>
          <a:prstGeom prst="bentConnector3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Сполучна лінія уступом 11"/>
          <p:cNvCxnSpPr/>
          <p:nvPr/>
        </p:nvCxnSpPr>
        <p:spPr bwMode="auto">
          <a:xfrm rot="5400000">
            <a:off x="4172611" y="2996342"/>
            <a:ext cx="866831" cy="3956"/>
          </a:xfrm>
          <a:prstGeom prst="bentConnector3">
            <a:avLst/>
          </a:prstGeom>
          <a:ln>
            <a:headEnd type="none" w="med" len="med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Сполучна лінія уступом 17"/>
          <p:cNvCxnSpPr>
            <a:stCxn id="5" idx="2"/>
            <a:endCxn id="8" idx="0"/>
          </p:cNvCxnSpPr>
          <p:nvPr/>
        </p:nvCxnSpPr>
        <p:spPr bwMode="auto">
          <a:xfrm rot="16200000" flipH="1">
            <a:off x="5660877" y="1512031"/>
            <a:ext cx="866831" cy="2972576"/>
          </a:xfrm>
          <a:prstGeom prst="bentConnector3">
            <a:avLst/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7824656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кутник 3"/>
          <p:cNvSpPr/>
          <p:nvPr/>
        </p:nvSpPr>
        <p:spPr>
          <a:xfrm>
            <a:off x="0" y="-99392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err="1">
                <a:latin typeface="Bookman Old Style" panose="02050604050505020204" pitchFamily="18" charset="0"/>
              </a:rPr>
              <a:t>Типи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наукових</a:t>
            </a:r>
            <a:r>
              <a:rPr lang="ru-RU" sz="2800" dirty="0">
                <a:latin typeface="Bookman Old Style" panose="02050604050505020204" pitchFamily="18" charset="0"/>
              </a:rPr>
              <a:t> тез у </a:t>
            </a:r>
            <a:r>
              <a:rPr lang="ru-RU" sz="2800" dirty="0" err="1">
                <a:latin typeface="Bookman Old Style" panose="02050604050505020204" pitchFamily="18" charset="0"/>
              </a:rPr>
              <a:t>бухгалтерських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наукових</a:t>
            </a:r>
            <a:r>
              <a:rPr lang="ru-RU" sz="2800" dirty="0">
                <a:latin typeface="Bookman Old Style" panose="02050604050505020204" pitchFamily="18" charset="0"/>
              </a:rPr>
              <a:t> </a:t>
            </a:r>
            <a:r>
              <a:rPr lang="ru-RU" sz="2800" dirty="0" err="1">
                <a:latin typeface="Bookman Old Style" panose="02050604050505020204" pitchFamily="18" charset="0"/>
              </a:rPr>
              <a:t>дослідженнях</a:t>
            </a:r>
            <a:endParaRPr lang="uk-UA" sz="2800" dirty="0">
              <a:latin typeface="Bookman Old Style" panose="02050604050505020204" pitchFamily="18" charset="0"/>
            </a:endParaRP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283568" y="3431734"/>
            <a:ext cx="2696343" cy="1869473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1. Постановка проблеми або завдання</a:t>
            </a: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3251919" y="3431735"/>
            <a:ext cx="2704257" cy="186947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2. Результати дослідження</a:t>
            </a: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6228184" y="3431735"/>
            <a:ext cx="2704792" cy="186947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3. Нова методика досліджень</a:t>
            </a:r>
          </a:p>
        </p:txBody>
      </p:sp>
      <p:cxnSp>
        <p:nvCxnSpPr>
          <p:cNvPr id="10" name="Сполучна лінія уступом 9"/>
          <p:cNvCxnSpPr>
            <a:stCxn id="5" idx="2"/>
            <a:endCxn id="6" idx="0"/>
          </p:cNvCxnSpPr>
          <p:nvPr/>
        </p:nvCxnSpPr>
        <p:spPr bwMode="auto">
          <a:xfrm rot="5400000">
            <a:off x="2686457" y="1510187"/>
            <a:ext cx="866831" cy="2976264"/>
          </a:xfrm>
          <a:prstGeom prst="bentConnector3">
            <a:avLst>
              <a:gd name="adj1" fmla="val -9936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Сполучна лінія уступом 11"/>
          <p:cNvCxnSpPr/>
          <p:nvPr/>
        </p:nvCxnSpPr>
        <p:spPr bwMode="auto">
          <a:xfrm rot="5400000">
            <a:off x="4172611" y="2996342"/>
            <a:ext cx="866831" cy="3956"/>
          </a:xfrm>
          <a:prstGeom prst="bentConnector3">
            <a:avLst>
              <a:gd name="adj1" fmla="val -7720"/>
            </a:avLst>
          </a:prstGeom>
          <a:ln>
            <a:headEnd type="none" w="med" len="med"/>
            <a:tailEnd type="triangle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8" name="Сполучна лінія уступом 17"/>
          <p:cNvCxnSpPr>
            <a:stCxn id="5" idx="2"/>
            <a:endCxn id="8" idx="0"/>
          </p:cNvCxnSpPr>
          <p:nvPr/>
        </p:nvCxnSpPr>
        <p:spPr bwMode="auto">
          <a:xfrm rot="16200000" flipH="1">
            <a:off x="5660877" y="1512031"/>
            <a:ext cx="866831" cy="2972576"/>
          </a:xfrm>
          <a:prstGeom prst="bentConnector3">
            <a:avLst>
              <a:gd name="adj1" fmla="val -9936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" name="Округлений прямокутник 4"/>
          <p:cNvSpPr/>
          <p:nvPr/>
        </p:nvSpPr>
        <p:spPr bwMode="auto">
          <a:xfrm>
            <a:off x="251520" y="1988840"/>
            <a:ext cx="8712968" cy="576064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32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Типи наукових тез</a:t>
            </a:r>
            <a:endParaRPr kumimoji="0" lang="uk-UA" sz="3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3464255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кутник 1"/>
          <p:cNvSpPr/>
          <p:nvPr/>
        </p:nvSpPr>
        <p:spPr>
          <a:xfrm>
            <a:off x="0" y="-9366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800" dirty="0">
                <a:latin typeface="Bookman Old Style" panose="02050604050505020204" pitchFamily="18" charset="0"/>
              </a:rPr>
              <a:t>Дерево страху</a:t>
            </a:r>
          </a:p>
        </p:txBody>
      </p:sp>
      <p:sp>
        <p:nvSpPr>
          <p:cNvPr id="3" name="Округлений прямокутник 2"/>
          <p:cNvSpPr/>
          <p:nvPr/>
        </p:nvSpPr>
        <p:spPr bwMode="auto">
          <a:xfrm>
            <a:off x="1979712" y="1180794"/>
            <a:ext cx="4752528" cy="86699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Страх втратити обличчя</a:t>
            </a:r>
          </a:p>
        </p:txBody>
      </p:sp>
      <p:sp>
        <p:nvSpPr>
          <p:cNvPr id="4" name="Округлений прямокутник 3"/>
          <p:cNvSpPr/>
          <p:nvPr/>
        </p:nvSpPr>
        <p:spPr bwMode="auto">
          <a:xfrm>
            <a:off x="5112854" y="2676397"/>
            <a:ext cx="3960440" cy="7200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Страх все забути</a:t>
            </a: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5112854" y="5823826"/>
            <a:ext cx="3960440" cy="7200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Страх помилитися</a:t>
            </a: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34702" y="2676397"/>
            <a:ext cx="3529186" cy="7200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800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Страх запитань</a:t>
            </a:r>
            <a:endParaRPr kumimoji="0" lang="uk-UA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31948" y="4209370"/>
            <a:ext cx="3533614" cy="91904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Страх некомпетентності</a:t>
            </a: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30274" y="5823826"/>
            <a:ext cx="3533614" cy="720080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Страх</a:t>
            </a:r>
            <a:r>
              <a:rPr kumimoji="0" lang="uk-UA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ворожості</a:t>
            </a:r>
            <a:endParaRPr kumimoji="0" lang="uk-UA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9" name="Округлений прямокутник 8"/>
          <p:cNvSpPr/>
          <p:nvPr/>
        </p:nvSpPr>
        <p:spPr bwMode="auto">
          <a:xfrm>
            <a:off x="5114890" y="4152964"/>
            <a:ext cx="3960440" cy="1031853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Страх показати свій</a:t>
            </a:r>
            <a:r>
              <a:rPr kumimoji="0" lang="uk-UA" sz="28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страх</a:t>
            </a:r>
            <a:endParaRPr kumimoji="0" lang="uk-UA" sz="2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cxnSp>
        <p:nvCxnSpPr>
          <p:cNvPr id="11" name="Сполучна лінія уступом 10"/>
          <p:cNvCxnSpPr>
            <a:stCxn id="3" idx="2"/>
            <a:endCxn id="4" idx="1"/>
          </p:cNvCxnSpPr>
          <p:nvPr/>
        </p:nvCxnSpPr>
        <p:spPr bwMode="auto">
          <a:xfrm rot="16200000" flipH="1">
            <a:off x="4240090" y="2163673"/>
            <a:ext cx="988650" cy="756878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Сполучна лінія уступом 12"/>
          <p:cNvCxnSpPr>
            <a:stCxn id="3" idx="2"/>
            <a:endCxn id="5" idx="1"/>
          </p:cNvCxnSpPr>
          <p:nvPr/>
        </p:nvCxnSpPr>
        <p:spPr bwMode="auto">
          <a:xfrm rot="16200000" flipH="1">
            <a:off x="2666376" y="3737387"/>
            <a:ext cx="4136079" cy="756878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Сполучна лінія уступом 13"/>
          <p:cNvCxnSpPr>
            <a:stCxn id="3" idx="2"/>
            <a:endCxn id="8" idx="3"/>
          </p:cNvCxnSpPr>
          <p:nvPr/>
        </p:nvCxnSpPr>
        <p:spPr bwMode="auto">
          <a:xfrm rot="5400000">
            <a:off x="1891893" y="3719782"/>
            <a:ext cx="4136079" cy="792088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Сполучна лінія уступом 14"/>
          <p:cNvCxnSpPr>
            <a:stCxn id="3" idx="2"/>
            <a:endCxn id="7" idx="3"/>
          </p:cNvCxnSpPr>
          <p:nvPr/>
        </p:nvCxnSpPr>
        <p:spPr bwMode="auto">
          <a:xfrm rot="5400000">
            <a:off x="2650217" y="2963132"/>
            <a:ext cx="2621104" cy="790414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Сполучна лінія уступом 15"/>
          <p:cNvCxnSpPr>
            <a:stCxn id="3" idx="2"/>
            <a:endCxn id="9" idx="1"/>
          </p:cNvCxnSpPr>
          <p:nvPr/>
        </p:nvCxnSpPr>
        <p:spPr bwMode="auto">
          <a:xfrm rot="16200000" flipH="1">
            <a:off x="3424881" y="2978882"/>
            <a:ext cx="2621104" cy="758914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Сполучна лінія уступом 16"/>
          <p:cNvCxnSpPr>
            <a:stCxn id="3" idx="2"/>
            <a:endCxn id="6" idx="3"/>
          </p:cNvCxnSpPr>
          <p:nvPr/>
        </p:nvCxnSpPr>
        <p:spPr bwMode="auto">
          <a:xfrm rot="5400000">
            <a:off x="3465607" y="2146068"/>
            <a:ext cx="988650" cy="792088"/>
          </a:xfrm>
          <a:prstGeom prst="bentConnector2">
            <a:avLst/>
          </a:prstGeom>
          <a:ln>
            <a:headEnd type="triangle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7693978"/>
      </p:ext>
    </p:extLst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круглений прямокутник 3"/>
          <p:cNvSpPr/>
          <p:nvPr/>
        </p:nvSpPr>
        <p:spPr bwMode="auto">
          <a:xfrm>
            <a:off x="2267744" y="1268760"/>
            <a:ext cx="4608512" cy="648072"/>
          </a:xfrm>
          <a:prstGeom prst="round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2400" b="1" dirty="0" smtClean="0">
                <a:solidFill>
                  <a:schemeClr val="tx1"/>
                </a:solidFill>
                <a:latin typeface="Bookman Old Style" panose="02050604050505020204" pitchFamily="18" charset="0"/>
              </a:rPr>
              <a:t>ВИДИ НАУКОВИХ СТАТЕЙ</a:t>
            </a:r>
            <a:endParaRPr kumimoji="0" lang="uk-UA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5" name="Округлений прямокутник 4"/>
          <p:cNvSpPr/>
          <p:nvPr/>
        </p:nvSpPr>
        <p:spPr bwMode="auto">
          <a:xfrm>
            <a:off x="445650" y="2239581"/>
            <a:ext cx="3550285" cy="57574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Метастатті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6" name="Округлений прямокутник 5"/>
          <p:cNvSpPr/>
          <p:nvPr/>
        </p:nvSpPr>
        <p:spPr bwMode="auto">
          <a:xfrm>
            <a:off x="445649" y="3081016"/>
            <a:ext cx="3550285" cy="57574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«Битви матеріалів»</a:t>
            </a:r>
          </a:p>
        </p:txBody>
      </p:sp>
      <p:sp>
        <p:nvSpPr>
          <p:cNvPr id="7" name="Округлений прямокутник 6"/>
          <p:cNvSpPr/>
          <p:nvPr/>
        </p:nvSpPr>
        <p:spPr bwMode="auto">
          <a:xfrm>
            <a:off x="445649" y="4030239"/>
            <a:ext cx="3539728" cy="57574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«Хіт-паради»</a:t>
            </a:r>
          </a:p>
        </p:txBody>
      </p:sp>
      <p:sp>
        <p:nvSpPr>
          <p:cNvPr id="8" name="Округлений прямокутник 7"/>
          <p:cNvSpPr/>
          <p:nvPr/>
        </p:nvSpPr>
        <p:spPr bwMode="auto">
          <a:xfrm>
            <a:off x="456205" y="4963016"/>
            <a:ext cx="3529171" cy="714879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Інструкції, методики</a:t>
            </a:r>
            <a:r>
              <a:rPr kumimoji="0" lang="uk-UA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та алгоритми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9" name="Округлений прямокутник 8"/>
          <p:cNvSpPr/>
          <p:nvPr/>
        </p:nvSpPr>
        <p:spPr bwMode="auto">
          <a:xfrm>
            <a:off x="461779" y="5859842"/>
            <a:ext cx="3539730" cy="57574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Думки експертів</a:t>
            </a:r>
          </a:p>
        </p:txBody>
      </p:sp>
      <p:sp>
        <p:nvSpPr>
          <p:cNvPr id="10" name="Округлений прямокутник 9"/>
          <p:cNvSpPr/>
          <p:nvPr/>
        </p:nvSpPr>
        <p:spPr bwMode="auto">
          <a:xfrm>
            <a:off x="5089330" y="2323327"/>
            <a:ext cx="3659132" cy="57574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Інтерв’ю</a:t>
            </a:r>
          </a:p>
        </p:txBody>
      </p:sp>
      <p:sp>
        <p:nvSpPr>
          <p:cNvPr id="11" name="Округлений прямокутник 10"/>
          <p:cNvSpPr/>
          <p:nvPr/>
        </p:nvSpPr>
        <p:spPr bwMode="auto">
          <a:xfrm>
            <a:off x="5089329" y="3081016"/>
            <a:ext cx="3659133" cy="767276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Випадок з</a:t>
            </a:r>
            <a:r>
              <a:rPr kumimoji="0" lang="uk-UA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 життя (</a:t>
            </a:r>
            <a:r>
              <a:rPr kumimoji="0" lang="en-US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case study</a:t>
            </a:r>
            <a:r>
              <a:rPr kumimoji="0" lang="uk-UA" sz="240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)</a:t>
            </a:r>
            <a:endParaRPr kumimoji="0" lang="uk-UA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Bookman Old Style" panose="02050604050505020204" pitchFamily="18" charset="0"/>
            </a:endParaRPr>
          </a:p>
        </p:txBody>
      </p:sp>
      <p:sp>
        <p:nvSpPr>
          <p:cNvPr id="12" name="Округлений прямокутник 11"/>
          <p:cNvSpPr/>
          <p:nvPr/>
        </p:nvSpPr>
        <p:spPr bwMode="auto">
          <a:xfrm>
            <a:off x="5089329" y="4030239"/>
            <a:ext cx="3659133" cy="750830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Кейс брифінг (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case briefing</a:t>
            </a: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)</a:t>
            </a:r>
          </a:p>
        </p:txBody>
      </p:sp>
      <p:sp>
        <p:nvSpPr>
          <p:cNvPr id="13" name="Округлений прямокутник 12"/>
          <p:cNvSpPr/>
          <p:nvPr/>
        </p:nvSpPr>
        <p:spPr bwMode="auto">
          <a:xfrm>
            <a:off x="5089329" y="4963016"/>
            <a:ext cx="3659133" cy="714879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Історія успіху (</a:t>
            </a:r>
            <a:r>
              <a:rPr kumimoji="0" lang="en-US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success stories</a:t>
            </a: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)</a:t>
            </a:r>
          </a:p>
        </p:txBody>
      </p:sp>
      <p:sp>
        <p:nvSpPr>
          <p:cNvPr id="14" name="Округлений прямокутник 13"/>
          <p:cNvSpPr/>
          <p:nvPr/>
        </p:nvSpPr>
        <p:spPr bwMode="auto">
          <a:xfrm>
            <a:off x="5089329" y="5859842"/>
            <a:ext cx="3659133" cy="648072"/>
          </a:xfrm>
          <a:prstGeom prst="roundRect">
            <a:avLst/>
          </a:prstGeom>
          <a:ln>
            <a:solidFill>
              <a:schemeClr val="tx1"/>
            </a:solidFill>
            <a:headEnd type="none" w="med" len="med"/>
            <a:tailEnd type="none" w="med" len="med"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2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Bookman Old Style" panose="02050604050505020204" pitchFamily="18" charset="0"/>
              </a:rPr>
              <a:t>Свій контент за аналогією</a:t>
            </a:r>
          </a:p>
        </p:txBody>
      </p:sp>
      <p:cxnSp>
        <p:nvCxnSpPr>
          <p:cNvPr id="16" name="Сполучна лінія уступом 15"/>
          <p:cNvCxnSpPr>
            <a:stCxn id="4" idx="1"/>
            <a:endCxn id="5" idx="1"/>
          </p:cNvCxnSpPr>
          <p:nvPr/>
        </p:nvCxnSpPr>
        <p:spPr bwMode="auto">
          <a:xfrm rot="10800000" flipV="1">
            <a:off x="445650" y="1592796"/>
            <a:ext cx="1822094" cy="934656"/>
          </a:xfrm>
          <a:prstGeom prst="bentConnector3">
            <a:avLst>
              <a:gd name="adj1" fmla="val 112546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Сполучна лінія уступом 17"/>
          <p:cNvCxnSpPr>
            <a:stCxn id="5" idx="1"/>
            <a:endCxn id="6" idx="1"/>
          </p:cNvCxnSpPr>
          <p:nvPr/>
        </p:nvCxnSpPr>
        <p:spPr bwMode="auto">
          <a:xfrm rot="10800000" flipV="1">
            <a:off x="445650" y="2527451"/>
            <a:ext cx="1" cy="841435"/>
          </a:xfrm>
          <a:prstGeom prst="bentConnector3">
            <a:avLst>
              <a:gd name="adj1" fmla="val 228601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Сполучна лінія уступом 19"/>
          <p:cNvCxnSpPr>
            <a:stCxn id="6" idx="1"/>
            <a:endCxn id="7" idx="1"/>
          </p:cNvCxnSpPr>
          <p:nvPr/>
        </p:nvCxnSpPr>
        <p:spPr bwMode="auto">
          <a:xfrm rot="10800000" flipV="1">
            <a:off x="445649" y="3368886"/>
            <a:ext cx="12700" cy="949223"/>
          </a:xfrm>
          <a:prstGeom prst="bentConnector3">
            <a:avLst>
              <a:gd name="adj1" fmla="val 1924134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Сполучна лінія уступом 21"/>
          <p:cNvCxnSpPr>
            <a:stCxn id="7" idx="1"/>
            <a:endCxn id="8" idx="1"/>
          </p:cNvCxnSpPr>
          <p:nvPr/>
        </p:nvCxnSpPr>
        <p:spPr bwMode="auto">
          <a:xfrm rot="10800000" flipH="1" flipV="1">
            <a:off x="445649" y="4318110"/>
            <a:ext cx="10556" cy="1002346"/>
          </a:xfrm>
          <a:prstGeom prst="bentConnector3">
            <a:avLst>
              <a:gd name="adj1" fmla="val -2165593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Сполучна лінія уступом 23"/>
          <p:cNvCxnSpPr>
            <a:stCxn id="8" idx="1"/>
            <a:endCxn id="9" idx="1"/>
          </p:cNvCxnSpPr>
          <p:nvPr/>
        </p:nvCxnSpPr>
        <p:spPr bwMode="auto">
          <a:xfrm rot="10800000" flipH="1" flipV="1">
            <a:off x="456205" y="5320455"/>
            <a:ext cx="5574" cy="827257"/>
          </a:xfrm>
          <a:prstGeom prst="bentConnector3">
            <a:avLst>
              <a:gd name="adj1" fmla="val -4384015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Сполучна лінія уступом 27"/>
          <p:cNvCxnSpPr>
            <a:stCxn id="4" idx="3"/>
            <a:endCxn id="10" idx="3"/>
          </p:cNvCxnSpPr>
          <p:nvPr/>
        </p:nvCxnSpPr>
        <p:spPr bwMode="auto">
          <a:xfrm>
            <a:off x="6876256" y="1592796"/>
            <a:ext cx="1872206" cy="1018402"/>
          </a:xfrm>
          <a:prstGeom prst="bentConnector3">
            <a:avLst>
              <a:gd name="adj1" fmla="val 11221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Сполучна лінія уступом 29"/>
          <p:cNvCxnSpPr>
            <a:stCxn id="10" idx="3"/>
            <a:endCxn id="11" idx="3"/>
          </p:cNvCxnSpPr>
          <p:nvPr/>
        </p:nvCxnSpPr>
        <p:spPr bwMode="auto">
          <a:xfrm>
            <a:off x="8748462" y="2611198"/>
            <a:ext cx="12700" cy="853456"/>
          </a:xfrm>
          <a:prstGeom prst="bentConnector3">
            <a:avLst>
              <a:gd name="adj1" fmla="val 18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Сполучна лінія уступом 31"/>
          <p:cNvCxnSpPr>
            <a:stCxn id="11" idx="3"/>
            <a:endCxn id="12" idx="3"/>
          </p:cNvCxnSpPr>
          <p:nvPr/>
        </p:nvCxnSpPr>
        <p:spPr bwMode="auto">
          <a:xfrm>
            <a:off x="8748462" y="3464654"/>
            <a:ext cx="12700" cy="941000"/>
          </a:xfrm>
          <a:prstGeom prst="bentConnector3">
            <a:avLst>
              <a:gd name="adj1" fmla="val 18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Сполучна лінія уступом 33"/>
          <p:cNvCxnSpPr>
            <a:stCxn id="12" idx="3"/>
            <a:endCxn id="13" idx="3"/>
          </p:cNvCxnSpPr>
          <p:nvPr/>
        </p:nvCxnSpPr>
        <p:spPr bwMode="auto">
          <a:xfrm>
            <a:off x="8748462" y="4405654"/>
            <a:ext cx="12700" cy="914802"/>
          </a:xfrm>
          <a:prstGeom prst="bentConnector3">
            <a:avLst>
              <a:gd name="adj1" fmla="val 18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Сполучна лінія уступом 35"/>
          <p:cNvCxnSpPr>
            <a:stCxn id="13" idx="3"/>
            <a:endCxn id="14" idx="3"/>
          </p:cNvCxnSpPr>
          <p:nvPr/>
        </p:nvCxnSpPr>
        <p:spPr bwMode="auto">
          <a:xfrm>
            <a:off x="8748462" y="5320456"/>
            <a:ext cx="12700" cy="863422"/>
          </a:xfrm>
          <a:prstGeom prst="bentConnector3">
            <a:avLst>
              <a:gd name="adj1" fmla="val 1800000"/>
            </a:avLst>
          </a:prstGeom>
          <a:ln>
            <a:headEnd type="none" w="med" len="med"/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Прямокутник 36"/>
          <p:cNvSpPr/>
          <p:nvPr/>
        </p:nvSpPr>
        <p:spPr>
          <a:xfrm>
            <a:off x="31570" y="-46204"/>
            <a:ext cx="911243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000" dirty="0">
                <a:latin typeface="Bookman Old Style" panose="02050604050505020204" pitchFamily="18" charset="0"/>
              </a:rPr>
              <a:t>Види наукових статей</a:t>
            </a:r>
          </a:p>
        </p:txBody>
      </p:sp>
    </p:spTree>
    <p:extLst>
      <p:ext uri="{BB962C8B-B14F-4D97-AF65-F5344CB8AC3E}">
        <p14:creationId xmlns:p14="http://schemas.microsoft.com/office/powerpoint/2010/main" val="1679040550"/>
      </p:ext>
    </p:extLst>
  </p:cSld>
  <p:clrMapOvr>
    <a:masterClrMapping/>
  </p:clrMapOvr>
  <p:transition>
    <p:strips dir="ld"/>
  </p:transition>
</p:sld>
</file>

<file path=ppt/theme/theme1.xml><?xml version="1.0" encoding="utf-8"?>
<a:theme xmlns:a="http://schemas.openxmlformats.org/drawingml/2006/main" name="cdb2004100l">
  <a:themeElements>
    <a:clrScheme name="cdb2004100l 3">
      <a:dk1>
        <a:srgbClr val="1D528D"/>
      </a:dk1>
      <a:lt1>
        <a:srgbClr val="FFFFFF"/>
      </a:lt1>
      <a:dk2>
        <a:srgbClr val="000000"/>
      </a:dk2>
      <a:lt2>
        <a:srgbClr val="DDDDDD"/>
      </a:lt2>
      <a:accent1>
        <a:srgbClr val="2F85F7"/>
      </a:accent1>
      <a:accent2>
        <a:srgbClr val="FF9900"/>
      </a:accent2>
      <a:accent3>
        <a:srgbClr val="FFFFFF"/>
      </a:accent3>
      <a:accent4>
        <a:srgbClr val="174578"/>
      </a:accent4>
      <a:accent5>
        <a:srgbClr val="ADC2FA"/>
      </a:accent5>
      <a:accent6>
        <a:srgbClr val="E78A00"/>
      </a:accent6>
      <a:hlink>
        <a:srgbClr val="5AD9F2"/>
      </a:hlink>
      <a:folHlink>
        <a:srgbClr val="969696"/>
      </a:folHlink>
    </a:clrScheme>
    <a:fontScheme name="cdb2004100l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db2004100l 1">
        <a:dk1>
          <a:srgbClr val="29698D"/>
        </a:dk1>
        <a:lt1>
          <a:srgbClr val="FFFFFF"/>
        </a:lt1>
        <a:dk2>
          <a:srgbClr val="000000"/>
        </a:dk2>
        <a:lt2>
          <a:srgbClr val="D6E1E2"/>
        </a:lt2>
        <a:accent1>
          <a:srgbClr val="0099CC"/>
        </a:accent1>
        <a:accent2>
          <a:srgbClr val="FF9933"/>
        </a:accent2>
        <a:accent3>
          <a:srgbClr val="FFFFFF"/>
        </a:accent3>
        <a:accent4>
          <a:srgbClr val="215978"/>
        </a:accent4>
        <a:accent5>
          <a:srgbClr val="AACAE2"/>
        </a:accent5>
        <a:accent6>
          <a:srgbClr val="E78A2D"/>
        </a:accent6>
        <a:hlink>
          <a:srgbClr val="33CCCC"/>
        </a:hlink>
        <a:folHlink>
          <a:srgbClr val="83A6A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2">
        <a:dk1>
          <a:srgbClr val="592C0D"/>
        </a:dk1>
        <a:lt1>
          <a:srgbClr val="FFFFFF"/>
        </a:lt1>
        <a:dk2>
          <a:srgbClr val="000000"/>
        </a:dk2>
        <a:lt2>
          <a:srgbClr val="C0C0C0"/>
        </a:lt2>
        <a:accent1>
          <a:srgbClr val="5B9569"/>
        </a:accent1>
        <a:accent2>
          <a:srgbClr val="5D8FC1"/>
        </a:accent2>
        <a:accent3>
          <a:srgbClr val="FFFFFF"/>
        </a:accent3>
        <a:accent4>
          <a:srgbClr val="4B2409"/>
        </a:accent4>
        <a:accent5>
          <a:srgbClr val="B5C8B9"/>
        </a:accent5>
        <a:accent6>
          <a:srgbClr val="5381AF"/>
        </a:accent6>
        <a:hlink>
          <a:srgbClr val="C5C059"/>
        </a:hlink>
        <a:folHlink>
          <a:srgbClr val="999C9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0l 3">
        <a:dk1>
          <a:srgbClr val="1D528D"/>
        </a:dk1>
        <a:lt1>
          <a:srgbClr val="FFFFFF"/>
        </a:lt1>
        <a:dk2>
          <a:srgbClr val="000000"/>
        </a:dk2>
        <a:lt2>
          <a:srgbClr val="DDDDDD"/>
        </a:lt2>
        <a:accent1>
          <a:srgbClr val="2F85F7"/>
        </a:accent1>
        <a:accent2>
          <a:srgbClr val="FF9900"/>
        </a:accent2>
        <a:accent3>
          <a:srgbClr val="FFFFFF"/>
        </a:accent3>
        <a:accent4>
          <a:srgbClr val="174578"/>
        </a:accent4>
        <a:accent5>
          <a:srgbClr val="ADC2FA"/>
        </a:accent5>
        <a:accent6>
          <a:srgbClr val="E78A00"/>
        </a:accent6>
        <a:hlink>
          <a:srgbClr val="5AD9F2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12630</TotalTime>
  <Words>561</Words>
  <Application>Microsoft Office PowerPoint</Application>
  <PresentationFormat>Экран (4:3)</PresentationFormat>
  <Paragraphs>103</Paragraphs>
  <Slides>12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Bookman Old Style</vt:lpstr>
      <vt:lpstr>Calibri</vt:lpstr>
      <vt:lpstr>Times New Roman</vt:lpstr>
      <vt:lpstr>Verdana</vt:lpstr>
      <vt:lpstr>Wingdings</vt:lpstr>
      <vt:lpstr>cdb2004100l</vt:lpstr>
      <vt:lpstr>Тема 11. Методика підготовки тез наукової доповіді та наукової статті</vt:lpstr>
      <vt:lpstr>ЗМІСТ</vt:lpstr>
      <vt:lpstr>ЗМІСТ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Інститути та їх функції в економіці. Базисні інститути національної економіки</dc:title>
  <dc:creator>Baggio</dc:creator>
  <cp:lastModifiedBy>lenovo</cp:lastModifiedBy>
  <cp:revision>1093</cp:revision>
  <dcterms:modified xsi:type="dcterms:W3CDTF">2021-04-22T08:20:09Z</dcterms:modified>
</cp:coreProperties>
</file>