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2"/>
  </p:notesMasterIdLst>
  <p:sldIdLst>
    <p:sldId id="310" r:id="rId2"/>
    <p:sldId id="916" r:id="rId3"/>
    <p:sldId id="933" r:id="rId4"/>
    <p:sldId id="934" r:id="rId5"/>
    <p:sldId id="917" r:id="rId6"/>
    <p:sldId id="935" r:id="rId7"/>
    <p:sldId id="918" r:id="rId8"/>
    <p:sldId id="936" r:id="rId9"/>
    <p:sldId id="937" r:id="rId10"/>
    <p:sldId id="914" r:id="rId11"/>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1933"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7FD"/>
    <a:srgbClr val="C1D9F3"/>
    <a:srgbClr val="CDD9FC"/>
    <a:srgbClr val="D1DAE4"/>
    <a:srgbClr val="A7BDF6"/>
    <a:srgbClr val="1D528D"/>
    <a:srgbClr val="91AAEC"/>
    <a:srgbClr val="144378"/>
    <a:srgbClr val="3186E3"/>
    <a:srgbClr val="0F2E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Помір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Світли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Світли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Світли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DF18680-E054-41AD-8BC1-D1AEF772440D}" styleName="Помір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Помір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Стиль із теми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Стиль із теми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Помір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Помір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Світли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Світли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75DCB02-9BB8-47FD-8907-85C794F793BA}" styleName="Стиль із теми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012ECD-51FC-41F1-AA8D-1B2483CD663E}" styleName="Світли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Світли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2326" autoAdjust="0"/>
  </p:normalViewPr>
  <p:slideViewPr>
    <p:cSldViewPr>
      <p:cViewPr>
        <p:scale>
          <a:sx n="92" d="100"/>
          <a:sy n="92" d="100"/>
        </p:scale>
        <p:origin x="-1356" y="186"/>
      </p:cViewPr>
      <p:guideLst>
        <p:guide orient="horz" pos="193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28.03.2025</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25801870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extLst>
      <p:ext uri="{BB962C8B-B14F-4D97-AF65-F5344CB8AC3E}">
        <p14:creationId xmlns:p14="http://schemas.microsoft.com/office/powerpoint/2010/main" val="61195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28.03.2025</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28.03.2025</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28.03.2025</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28.03.2025</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28.03.2025</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28.03.2025</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uk-UA" sz="5400" i="0" dirty="0" smtClean="0">
                <a:solidFill>
                  <a:schemeClr val="accent4">
                    <a:lumMod val="50000"/>
                  </a:schemeClr>
                </a:solidFill>
                <a:latin typeface="Bookman Old Style" pitchFamily="18" charset="0"/>
              </a:rPr>
              <a:t>8.</a:t>
            </a:r>
            <a:r>
              <a:rPr lang="ru-RU" sz="4400" i="0" dirty="0">
                <a:latin typeface="Bookman Old Style" pitchFamily="18" charset="0"/>
              </a:rPr>
              <a:t/>
            </a:r>
            <a:br>
              <a:rPr lang="ru-RU" sz="4400" i="0" dirty="0">
                <a:latin typeface="Bookman Old Style" pitchFamily="18" charset="0"/>
              </a:rPr>
            </a:br>
            <a:r>
              <a:rPr lang="uk-UA" sz="4400" i="0" dirty="0" smtClean="0">
                <a:latin typeface="Bookman Old Style" pitchFamily="18" charset="0"/>
              </a:rPr>
              <a:t>Методика підготовки тез наукової доповіді та наукової статті</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353425" cy="563563"/>
          </a:xfrm>
        </p:spPr>
        <p:txBody>
          <a:bodyPr/>
          <a:lstStyle/>
          <a:p>
            <a:pPr algn="ctr">
              <a:defRPr/>
            </a:pPr>
            <a:r>
              <a:rPr lang="uk-UA" sz="3500" dirty="0" smtClean="0">
                <a:solidFill>
                  <a:schemeClr val="accent4">
                    <a:lumMod val="50000"/>
                  </a:schemeClr>
                </a:solidFill>
                <a:latin typeface="Bookman Old Style" panose="02050604050505020204" pitchFamily="18" charset="0"/>
              </a:rPr>
              <a:t>Питання лекції</a:t>
            </a:r>
            <a:endParaRPr lang="uk-UA" sz="350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26824" y="1268760"/>
            <a:ext cx="9117176" cy="5472608"/>
          </a:xfrm>
        </p:spPr>
        <p:txBody>
          <a:bodyPr/>
          <a:lstStyle/>
          <a:p>
            <a:pPr marL="0" indent="0" defTabSz="269875">
              <a:lnSpc>
                <a:spcPct val="90000"/>
              </a:lnSpc>
              <a:spcBef>
                <a:spcPts val="0"/>
              </a:spcBef>
              <a:spcAft>
                <a:spcPts val="1200"/>
              </a:spcAft>
              <a:buClr>
                <a:schemeClr val="accent1"/>
              </a:buClr>
              <a:buNone/>
              <a:defRPr/>
            </a:pPr>
            <a:r>
              <a:rPr lang="ru-RU" sz="3600" spc="-40" dirty="0" smtClean="0">
                <a:solidFill>
                  <a:schemeClr val="accent4">
                    <a:lumMod val="75000"/>
                  </a:schemeClr>
                </a:solidFill>
                <a:latin typeface="Bookman Old Style" panose="02050604050505020204" pitchFamily="18" charset="0"/>
              </a:rPr>
              <a:t>8.1</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Загальні вимоги до тез наукової доповіді</a:t>
            </a:r>
          </a:p>
          <a:p>
            <a:pPr marL="0" indent="0" defTabSz="269875">
              <a:lnSpc>
                <a:spcPct val="90000"/>
              </a:lnSpc>
              <a:spcBef>
                <a:spcPts val="0"/>
              </a:spcBef>
              <a:spcAft>
                <a:spcPts val="1200"/>
              </a:spcAft>
              <a:buClr>
                <a:schemeClr val="accent1"/>
              </a:buClr>
              <a:buNone/>
              <a:defRPr/>
            </a:pPr>
            <a:r>
              <a:rPr lang="ru-RU" sz="3600" spc="-40" dirty="0" smtClean="0">
                <a:solidFill>
                  <a:schemeClr val="accent4">
                    <a:lumMod val="75000"/>
                  </a:schemeClr>
                </a:solidFill>
                <a:latin typeface="Bookman Old Style" panose="02050604050505020204" pitchFamily="18" charset="0"/>
              </a:rPr>
              <a:t>8.2</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Типи тез, класифікація способів та алгоритм написання тез</a:t>
            </a:r>
          </a:p>
          <a:p>
            <a:pPr marL="0" indent="0" defTabSz="269875">
              <a:lnSpc>
                <a:spcPct val="90000"/>
              </a:lnSpc>
              <a:spcBef>
                <a:spcPts val="0"/>
              </a:spcBef>
              <a:spcAft>
                <a:spcPts val="1200"/>
              </a:spcAft>
              <a:buClr>
                <a:schemeClr val="accent1"/>
              </a:buClr>
              <a:buNone/>
              <a:defRPr/>
            </a:pPr>
            <a:r>
              <a:rPr lang="ru-RU" sz="3600" spc="-40" dirty="0" smtClean="0">
                <a:solidFill>
                  <a:schemeClr val="accent4">
                    <a:lumMod val="75000"/>
                  </a:schemeClr>
                </a:solidFill>
                <a:latin typeface="Bookman Old Style" panose="02050604050505020204" pitchFamily="18" charset="0"/>
              </a:rPr>
              <a:t>8.3</a:t>
            </a:r>
            <a:r>
              <a:rPr lang="ru-RU" sz="3600" spc="-40" dirty="0">
                <a:solidFill>
                  <a:schemeClr val="accent4">
                    <a:lumMod val="75000"/>
                  </a:schemeClr>
                </a:solidFill>
                <a:latin typeface="Bookman Old Style" panose="02050604050505020204" pitchFamily="18" charset="0"/>
              </a:rPr>
              <a:t>.	</a:t>
            </a:r>
            <a:r>
              <a:rPr lang="uk-UA" sz="3600" spc="-40" dirty="0" smtClean="0">
                <a:solidFill>
                  <a:schemeClr val="accent4">
                    <a:lumMod val="75000"/>
                  </a:schemeClr>
                </a:solidFill>
                <a:latin typeface="Bookman Old Style" panose="02050604050505020204" pitchFamily="18" charset="0"/>
              </a:rPr>
              <a:t>Приклад написання тез наукової доповіді у галузі бухгалтерського обліку</a:t>
            </a:r>
          </a:p>
          <a:p>
            <a:pPr marL="0" indent="0" defTabSz="269875">
              <a:lnSpc>
                <a:spcPct val="90000"/>
              </a:lnSpc>
              <a:spcBef>
                <a:spcPts val="0"/>
              </a:spcBef>
              <a:spcAft>
                <a:spcPts val="1200"/>
              </a:spcAft>
              <a:buClr>
                <a:schemeClr val="accent1"/>
              </a:buClr>
              <a:buNone/>
              <a:defRPr/>
            </a:pPr>
            <a:r>
              <a:rPr lang="uk-UA" sz="3600" spc="-40" dirty="0">
                <a:solidFill>
                  <a:schemeClr val="accent4">
                    <a:lumMod val="75000"/>
                  </a:schemeClr>
                </a:solidFill>
                <a:latin typeface="Bookman Old Style" panose="02050604050505020204" pitchFamily="18" charset="0"/>
              </a:rPr>
              <a:t>8</a:t>
            </a:r>
            <a:r>
              <a:rPr lang="uk-UA" sz="3600" spc="-40" dirty="0" smtClean="0">
                <a:solidFill>
                  <a:schemeClr val="accent4">
                    <a:lumMod val="75000"/>
                  </a:schemeClr>
                </a:solidFill>
                <a:latin typeface="Bookman Old Style" panose="02050604050505020204" pitchFamily="18" charset="0"/>
              </a:rPr>
              <a:t>.4</a:t>
            </a:r>
            <a:r>
              <a:rPr lang="uk-UA" sz="3600" spc="-40" dirty="0" smtClean="0">
                <a:solidFill>
                  <a:schemeClr val="accent4">
                    <a:lumMod val="75000"/>
                  </a:schemeClr>
                </a:solidFill>
                <a:latin typeface="Bookman Old Style" panose="02050604050505020204" pitchFamily="18" charset="0"/>
              </a:rPr>
              <a:t>. Методика підготовки доповіді на конференції</a:t>
            </a:r>
            <a:endParaRPr lang="ru-RU" sz="3600" spc="-40" dirty="0">
              <a:solidFill>
                <a:schemeClr val="accent4">
                  <a:lumMod val="75000"/>
                </a:schemeClr>
              </a:solidFill>
              <a:latin typeface="Bookman Old Style" panose="02050604050505020204" pitchFamily="18" charset="0"/>
            </a:endParaRPr>
          </a:p>
          <a:p>
            <a:pPr marL="0" indent="0" defTabSz="269875">
              <a:spcBef>
                <a:spcPts val="0"/>
              </a:spcBef>
              <a:spcAft>
                <a:spcPts val="1200"/>
              </a:spcAft>
              <a:buClr>
                <a:schemeClr val="accent1"/>
              </a:buClr>
              <a:buNone/>
              <a:defRPr/>
            </a:pPr>
            <a:endParaRPr lang="ru-RU" sz="3600" spc="-40" dirty="0">
              <a:solidFill>
                <a:schemeClr val="accent4">
                  <a:lumMod val="75000"/>
                </a:schemeClr>
              </a:solidFill>
              <a:latin typeface="Bookman Old Style" panose="02050604050505020204" pitchFamily="18" charset="0"/>
            </a:endParaRPr>
          </a:p>
          <a:p>
            <a:pPr marL="0" indent="0" defTabSz="390525">
              <a:spcBef>
                <a:spcPts val="0"/>
              </a:spcBef>
              <a:spcAft>
                <a:spcPts val="1200"/>
              </a:spcAft>
              <a:buClr>
                <a:schemeClr val="accent1"/>
              </a:buClr>
              <a:buNone/>
              <a:defRPr/>
            </a:pPr>
            <a:endParaRPr lang="ru-RU" sz="3600" spc="-40" dirty="0">
              <a:solidFill>
                <a:schemeClr val="accent4">
                  <a:lumMod val="75000"/>
                </a:schemeClr>
              </a:solidFill>
              <a:latin typeface="Bookman Old Style" panose="02050604050505020204" pitchFamily="18" charset="0"/>
            </a:endParaRPr>
          </a:p>
          <a:p>
            <a:pPr marL="0" indent="0">
              <a:spcBef>
                <a:spcPts val="0"/>
              </a:spcBef>
              <a:spcAft>
                <a:spcPts val="1200"/>
              </a:spcAft>
              <a:buClr>
                <a:schemeClr val="accent1"/>
              </a:buClr>
              <a:buFont typeface="Wingdings" panose="05000000000000000000" pitchFamily="2" charset="2"/>
              <a:buNone/>
              <a:defRPr/>
            </a:pPr>
            <a:endParaRPr lang="uk-UA" sz="3600" spc="-40"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Сполучна лінія уступом 22"/>
          <p:cNvCxnSpPr>
            <a:stCxn id="7" idx="1"/>
            <a:endCxn id="8" idx="1"/>
          </p:cNvCxnSpPr>
          <p:nvPr/>
        </p:nvCxnSpPr>
        <p:spPr bwMode="auto">
          <a:xfrm rot="10800000" flipV="1">
            <a:off x="1061865" y="4537865"/>
            <a:ext cx="1850503" cy="822328"/>
          </a:xfrm>
          <a:prstGeom prst="bentConnector3">
            <a:avLst>
              <a:gd name="adj1" fmla="val 143757"/>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0" name="Сполучна лінія уступом 9"/>
          <p:cNvCxnSpPr>
            <a:stCxn id="3" idx="1"/>
            <a:endCxn id="4" idx="1"/>
          </p:cNvCxnSpPr>
          <p:nvPr/>
        </p:nvCxnSpPr>
        <p:spPr bwMode="auto">
          <a:xfrm rot="10800000" flipH="1" flipV="1">
            <a:off x="89756" y="1497628"/>
            <a:ext cx="972108" cy="689623"/>
          </a:xfrm>
          <a:prstGeom prst="bentConnector3">
            <a:avLst>
              <a:gd name="adj1" fmla="val 16471"/>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 name="Округлений прямокутник 3"/>
          <p:cNvSpPr/>
          <p:nvPr/>
        </p:nvSpPr>
        <p:spPr bwMode="auto">
          <a:xfrm>
            <a:off x="1061864" y="1891451"/>
            <a:ext cx="7992380" cy="591601"/>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r>
              <a:rPr lang="uk-UA" sz="2000" dirty="0">
                <a:latin typeface="Bookman Old Style" panose="02050604050505020204" pitchFamily="18" charset="0"/>
              </a:rPr>
              <a:t>Ознайомити учасників конференції із змістом тез доповіді, щоб вони могли</a:t>
            </a:r>
          </a:p>
        </p:txBody>
      </p:sp>
      <p:sp>
        <p:nvSpPr>
          <p:cNvPr id="5" name="Округлений прямокутник 4"/>
          <p:cNvSpPr/>
          <p:nvPr/>
        </p:nvSpPr>
        <p:spPr bwMode="auto">
          <a:xfrm>
            <a:off x="2915816" y="2612402"/>
            <a:ext cx="6117145" cy="71155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000" dirty="0">
                <a:latin typeface="Bookman Old Style" panose="02050604050505020204" pitchFamily="18" charset="0"/>
              </a:rPr>
              <a:t>Виділити для себе найцікавіші моменти доповіді, теми і </a:t>
            </a:r>
            <a:r>
              <a:rPr lang="uk-UA" sz="2000" dirty="0" smtClean="0">
                <a:latin typeface="Bookman Old Style" panose="02050604050505020204" pitchFamily="18" charset="0"/>
              </a:rPr>
              <a:t>проблеми</a:t>
            </a:r>
            <a:endParaRPr lang="uk-UA" sz="2000" dirty="0">
              <a:latin typeface="Bookman Old Style" panose="02050604050505020204" pitchFamily="18" charset="0"/>
            </a:endParaRPr>
          </a:p>
        </p:txBody>
      </p:sp>
      <p:sp>
        <p:nvSpPr>
          <p:cNvPr id="6" name="Округлений прямокутник 5"/>
          <p:cNvSpPr/>
          <p:nvPr/>
        </p:nvSpPr>
        <p:spPr bwMode="auto">
          <a:xfrm>
            <a:off x="2912367" y="3477933"/>
            <a:ext cx="6120594" cy="68894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000" dirty="0">
                <a:latin typeface="Bookman Old Style" panose="02050604050505020204" pitchFamily="18" charset="0"/>
              </a:rPr>
              <a:t>Прогнозувати можливості дискусії і свою участь у </a:t>
            </a:r>
            <a:r>
              <a:rPr lang="uk-UA" sz="2000" dirty="0" smtClean="0">
                <a:latin typeface="Bookman Old Style" panose="02050604050505020204" pitchFamily="18" charset="0"/>
              </a:rPr>
              <a:t>ній</a:t>
            </a:r>
            <a:endParaRPr lang="uk-UA" sz="2000" dirty="0">
              <a:latin typeface="Bookman Old Style" panose="02050604050505020204" pitchFamily="18" charset="0"/>
            </a:endParaRPr>
          </a:p>
        </p:txBody>
      </p:sp>
      <p:sp>
        <p:nvSpPr>
          <p:cNvPr id="7" name="Округлений прямокутник 6"/>
          <p:cNvSpPr/>
          <p:nvPr/>
        </p:nvSpPr>
        <p:spPr bwMode="auto">
          <a:xfrm>
            <a:off x="2912367" y="4301651"/>
            <a:ext cx="6120594" cy="472428"/>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solidFill>
                  <a:schemeClr val="tx1"/>
                </a:solidFill>
                <a:latin typeface="Bookman Old Style" panose="02050604050505020204" pitchFamily="18" charset="0"/>
                <a:cs typeface="Times New Roman" panose="02020603050405020304" pitchFamily="18" charset="0"/>
              </a:rPr>
              <a:t>Спланувати</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зустрічі</a:t>
            </a:r>
            <a:r>
              <a:rPr lang="ru-RU" sz="2000" dirty="0">
                <a:solidFill>
                  <a:schemeClr val="tx1"/>
                </a:solidFill>
                <a:latin typeface="Bookman Old Style" panose="02050604050505020204" pitchFamily="18" charset="0"/>
                <a:cs typeface="Times New Roman" panose="02020603050405020304" pitchFamily="18" charset="0"/>
              </a:rPr>
              <a:t> з </a:t>
            </a:r>
            <a:r>
              <a:rPr lang="ru-RU" sz="2000" dirty="0" err="1">
                <a:solidFill>
                  <a:schemeClr val="tx1"/>
                </a:solidFill>
                <a:latin typeface="Bookman Old Style" panose="02050604050505020204" pitchFamily="18" charset="0"/>
                <a:cs typeface="Times New Roman" panose="02020603050405020304" pitchFamily="18" charset="0"/>
              </a:rPr>
              <a:t>колегами</a:t>
            </a:r>
            <a:r>
              <a:rPr lang="ru-RU" sz="2000" dirty="0">
                <a:solidFill>
                  <a:schemeClr val="tx1"/>
                </a:solidFill>
                <a:latin typeface="Bookman Old Style" panose="02050604050505020204" pitchFamily="18" charset="0"/>
                <a:cs typeface="Times New Roman" panose="02020603050405020304" pitchFamily="18" charset="0"/>
              </a:rPr>
              <a:t> і </a:t>
            </a:r>
            <a:r>
              <a:rPr lang="ru-RU" sz="2000" dirty="0" err="1">
                <a:solidFill>
                  <a:schemeClr val="tx1"/>
                </a:solidFill>
                <a:latin typeface="Bookman Old Style" panose="02050604050505020204" pitchFamily="18" charset="0"/>
                <a:cs typeface="Times New Roman" panose="02020603050405020304" pitchFamily="18" charset="0"/>
              </a:rPr>
              <a:t>т.д</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sp>
        <p:nvSpPr>
          <p:cNvPr id="8" name="Округлений прямокутник 7"/>
          <p:cNvSpPr/>
          <p:nvPr/>
        </p:nvSpPr>
        <p:spPr bwMode="auto">
          <a:xfrm>
            <a:off x="1061864" y="4915122"/>
            <a:ext cx="7971097" cy="89014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just" eaLnBrk="1" hangingPunct="1"/>
            <a:r>
              <a:rPr lang="ru-RU" sz="2000" dirty="0">
                <a:solidFill>
                  <a:schemeClr val="tx1"/>
                </a:solidFill>
                <a:latin typeface="Bookman Old Style" panose="02050604050505020204" pitchFamily="18" charset="0"/>
                <a:cs typeface="Times New Roman" panose="02020603050405020304" pitchFamily="18" charset="0"/>
              </a:rPr>
              <a:t>Донести в </a:t>
            </a:r>
            <a:r>
              <a:rPr lang="ru-RU" sz="2000" dirty="0" err="1">
                <a:solidFill>
                  <a:schemeClr val="tx1"/>
                </a:solidFill>
                <a:latin typeface="Bookman Old Style" panose="02050604050505020204" pitchFamily="18" charset="0"/>
                <a:cs typeface="Times New Roman" panose="02020603050405020304" pitchFamily="18" charset="0"/>
              </a:rPr>
              <a:t>доступній</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формі</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інформацію</a:t>
            </a:r>
            <a:r>
              <a:rPr lang="ru-RU" sz="2000" dirty="0">
                <a:solidFill>
                  <a:schemeClr val="tx1"/>
                </a:solidFill>
                <a:latin typeface="Bookman Old Style" panose="02050604050505020204" pitchFamily="18" charset="0"/>
                <a:cs typeface="Times New Roman" panose="02020603050405020304" pitchFamily="18" charset="0"/>
              </a:rPr>
              <a:t> про </a:t>
            </a:r>
            <a:r>
              <a:rPr lang="ru-RU" sz="2000" dirty="0" err="1">
                <a:solidFill>
                  <a:schemeClr val="tx1"/>
                </a:solidFill>
                <a:latin typeface="Bookman Old Style" panose="02050604050505020204" pitchFamily="18" charset="0"/>
                <a:cs typeface="Times New Roman" panose="02020603050405020304" pitchFamily="18" charset="0"/>
              </a:rPr>
              <a:t>свої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дослідження</a:t>
            </a:r>
            <a:r>
              <a:rPr lang="ru-RU" sz="2000" dirty="0">
                <a:solidFill>
                  <a:schemeClr val="tx1"/>
                </a:solidFill>
                <a:latin typeface="Bookman Old Style" panose="02050604050505020204" pitchFamily="18" charset="0"/>
                <a:cs typeface="Times New Roman" panose="02020603050405020304" pitchFamily="18" charset="0"/>
              </a:rPr>
              <a:t> до тих </a:t>
            </a:r>
            <a:r>
              <a:rPr lang="ru-RU" sz="2000" dirty="0" err="1">
                <a:solidFill>
                  <a:schemeClr val="tx1"/>
                </a:solidFill>
                <a:latin typeface="Bookman Old Style" panose="02050604050505020204" pitchFamily="18" charset="0"/>
                <a:cs typeface="Times New Roman" panose="02020603050405020304" pitchFamily="18" charset="0"/>
              </a:rPr>
              <a:t>учасників</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які</a:t>
            </a:r>
            <a:r>
              <a:rPr lang="ru-RU" sz="2000" dirty="0">
                <a:solidFill>
                  <a:schemeClr val="tx1"/>
                </a:solidFill>
                <a:latin typeface="Bookman Old Style" panose="02050604050505020204" pitchFamily="18" charset="0"/>
                <a:cs typeface="Times New Roman" panose="02020603050405020304" pitchFamily="18" charset="0"/>
              </a:rPr>
              <a:t> з </a:t>
            </a:r>
            <a:r>
              <a:rPr lang="ru-RU" sz="2000" dirty="0" err="1">
                <a:solidFill>
                  <a:schemeClr val="tx1"/>
                </a:solidFill>
                <a:latin typeface="Bookman Old Style" panose="02050604050505020204" pitchFamily="18" charset="0"/>
                <a:cs typeface="Times New Roman" panose="02020603050405020304" pitchFamily="18" charset="0"/>
              </a:rPr>
              <a:t>різних</a:t>
            </a:r>
            <a:r>
              <a:rPr lang="ru-RU" sz="2000" dirty="0">
                <a:solidFill>
                  <a:schemeClr val="tx1"/>
                </a:solidFill>
                <a:latin typeface="Bookman Old Style" panose="02050604050505020204" pitchFamily="18" charset="0"/>
                <a:cs typeface="Times New Roman" panose="02020603050405020304" pitchFamily="18" charset="0"/>
              </a:rPr>
              <a:t> причин не </a:t>
            </a:r>
            <a:r>
              <a:rPr lang="ru-RU" sz="2000" dirty="0" err="1">
                <a:solidFill>
                  <a:schemeClr val="tx1"/>
                </a:solidFill>
                <a:latin typeface="Bookman Old Style" panose="02050604050505020204" pitchFamily="18" charset="0"/>
                <a:cs typeface="Times New Roman" panose="02020603050405020304" pitchFamily="18" charset="0"/>
              </a:rPr>
              <a:t>зможуть</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виступити</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cxnSp>
        <p:nvCxnSpPr>
          <p:cNvPr id="16" name="Сполучна лінія уступом 15"/>
          <p:cNvCxnSpPr>
            <a:stCxn id="4" idx="1"/>
            <a:endCxn id="5" idx="1"/>
          </p:cNvCxnSpPr>
          <p:nvPr/>
        </p:nvCxnSpPr>
        <p:spPr bwMode="auto">
          <a:xfrm rot="10800000" flipH="1" flipV="1">
            <a:off x="1061864" y="2187251"/>
            <a:ext cx="1853952" cy="780927"/>
          </a:xfrm>
          <a:prstGeom prst="bentConnector3">
            <a:avLst>
              <a:gd name="adj1" fmla="val -43821"/>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8" name="Сполучна лінія уступом 17"/>
          <p:cNvCxnSpPr>
            <a:stCxn id="6" idx="1"/>
            <a:endCxn id="7" idx="1"/>
          </p:cNvCxnSpPr>
          <p:nvPr/>
        </p:nvCxnSpPr>
        <p:spPr bwMode="auto">
          <a:xfrm rot="10800000" flipV="1">
            <a:off x="2912367" y="3822405"/>
            <a:ext cx="12700" cy="715460"/>
          </a:xfrm>
          <a:prstGeom prst="bentConnector3">
            <a:avLst>
              <a:gd name="adj1" fmla="val 21062748"/>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20" name="Сполучна лінія уступом 19"/>
          <p:cNvCxnSpPr>
            <a:stCxn id="5" idx="1"/>
            <a:endCxn id="6" idx="1"/>
          </p:cNvCxnSpPr>
          <p:nvPr/>
        </p:nvCxnSpPr>
        <p:spPr bwMode="auto">
          <a:xfrm rot="10800000" flipV="1">
            <a:off x="2912368" y="2968179"/>
            <a:ext cx="3449" cy="854226"/>
          </a:xfrm>
          <a:prstGeom prst="bentConnector3">
            <a:avLst>
              <a:gd name="adj1" fmla="val 77279327"/>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Прямокутник 8"/>
          <p:cNvSpPr/>
          <p:nvPr/>
        </p:nvSpPr>
        <p:spPr>
          <a:xfrm>
            <a:off x="0" y="14094"/>
            <a:ext cx="9144000" cy="707886"/>
          </a:xfrm>
          <a:prstGeom prst="rect">
            <a:avLst/>
          </a:prstGeom>
        </p:spPr>
        <p:txBody>
          <a:bodyPr wrap="square">
            <a:spAutoFit/>
          </a:bodyPr>
          <a:lstStyle/>
          <a:p>
            <a:pPr algn="ctr"/>
            <a:r>
              <a:rPr lang="ru-RU" sz="4000" dirty="0" err="1" smtClean="0">
                <a:latin typeface="Bookman Old Style" panose="02050604050505020204" pitchFamily="18" charset="0"/>
              </a:rPr>
              <a:t>Призначення</a:t>
            </a:r>
            <a:r>
              <a:rPr lang="ru-RU" sz="4000" dirty="0" smtClean="0">
                <a:latin typeface="Bookman Old Style" panose="02050604050505020204" pitchFamily="18" charset="0"/>
              </a:rPr>
              <a:t> тез</a:t>
            </a:r>
            <a:endParaRPr lang="uk-UA" sz="4000" dirty="0">
              <a:latin typeface="Bookman Old Style" panose="02050604050505020204" pitchFamily="18" charset="0"/>
            </a:endParaRPr>
          </a:p>
        </p:txBody>
      </p:sp>
      <p:sp>
        <p:nvSpPr>
          <p:cNvPr id="14" name="Округлений прямокутник 13"/>
          <p:cNvSpPr/>
          <p:nvPr/>
        </p:nvSpPr>
        <p:spPr bwMode="auto">
          <a:xfrm>
            <a:off x="1061863" y="5920174"/>
            <a:ext cx="7971097" cy="89014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just" eaLnBrk="1" hangingPunct="1"/>
            <a:r>
              <a:rPr lang="ru-RU" sz="2000" dirty="0" err="1">
                <a:solidFill>
                  <a:schemeClr val="tx1"/>
                </a:solidFill>
                <a:latin typeface="Bookman Old Style" panose="02050604050505020204" pitchFamily="18" charset="0"/>
                <a:cs typeface="Times New Roman" panose="02020603050405020304" pitchFamily="18" charset="0"/>
              </a:rPr>
              <a:t>Оприлюднити</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результати</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наукової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роботи</a:t>
            </a:r>
            <a:r>
              <a:rPr lang="ru-RU" sz="2000" dirty="0">
                <a:solidFill>
                  <a:schemeClr val="tx1"/>
                </a:solidFill>
                <a:latin typeface="Bookman Old Style" panose="02050604050505020204" pitchFamily="18" charset="0"/>
                <a:cs typeface="Times New Roman" panose="02020603050405020304" pitchFamily="18" charset="0"/>
              </a:rPr>
              <a:t> та </a:t>
            </a:r>
            <a:r>
              <a:rPr lang="ru-RU" sz="2000" dirty="0" err="1">
                <a:solidFill>
                  <a:schemeClr val="tx1"/>
                </a:solidFill>
                <a:latin typeface="Bookman Old Style" panose="02050604050505020204" pitchFamily="18" charset="0"/>
                <a:cs typeface="Times New Roman" panose="02020603050405020304" pitchFamily="18" charset="0"/>
              </a:rPr>
              <a:t>зробити</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її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надбанням</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фахівців</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зацікавлених</a:t>
            </a:r>
            <a:r>
              <a:rPr lang="ru-RU" sz="2000" dirty="0">
                <a:solidFill>
                  <a:schemeClr val="tx1"/>
                </a:solidFill>
                <a:latin typeface="Bookman Old Style" panose="02050604050505020204" pitchFamily="18" charset="0"/>
                <a:cs typeface="Times New Roman" panose="02020603050405020304" pitchFamily="18" charset="0"/>
              </a:rPr>
              <a:t> в </a:t>
            </a:r>
            <a:r>
              <a:rPr lang="ru-RU" sz="2000" dirty="0" err="1">
                <a:solidFill>
                  <a:schemeClr val="tx1"/>
                </a:solidFill>
                <a:latin typeface="Bookman Old Style" panose="02050604050505020204" pitchFamily="18" charset="0"/>
                <a:cs typeface="Times New Roman" panose="02020603050405020304" pitchFamily="18" charset="0"/>
              </a:rPr>
              <a:t>отриманні</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відповідної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інформації</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cxnSp>
        <p:nvCxnSpPr>
          <p:cNvPr id="24" name="Сполучна лінія уступом 23"/>
          <p:cNvCxnSpPr>
            <a:stCxn id="7" idx="1"/>
            <a:endCxn id="14" idx="1"/>
          </p:cNvCxnSpPr>
          <p:nvPr/>
        </p:nvCxnSpPr>
        <p:spPr bwMode="auto">
          <a:xfrm rot="10800000" flipV="1">
            <a:off x="1061863" y="4537865"/>
            <a:ext cx="1850504" cy="1827380"/>
          </a:xfrm>
          <a:prstGeom prst="bentConnector3">
            <a:avLst>
              <a:gd name="adj1" fmla="val 143756"/>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3" name="Округлений прямокутник 2"/>
          <p:cNvSpPr/>
          <p:nvPr/>
        </p:nvSpPr>
        <p:spPr bwMode="auto">
          <a:xfrm>
            <a:off x="89756" y="1244719"/>
            <a:ext cx="8964488" cy="50582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rPr>
              <a:t>Призначення тез</a:t>
            </a:r>
          </a:p>
        </p:txBody>
      </p:sp>
      <p:cxnSp>
        <p:nvCxnSpPr>
          <p:cNvPr id="67" name="Пряма зі стрілкою 66"/>
          <p:cNvCxnSpPr/>
          <p:nvPr/>
        </p:nvCxnSpPr>
        <p:spPr bwMode="auto">
          <a:xfrm>
            <a:off x="251520" y="6309320"/>
            <a:ext cx="0" cy="445071"/>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70139581"/>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Сполучна лінія уступом 22"/>
          <p:cNvCxnSpPr>
            <a:stCxn id="5" idx="1"/>
            <a:endCxn id="7" idx="1"/>
          </p:cNvCxnSpPr>
          <p:nvPr/>
        </p:nvCxnSpPr>
        <p:spPr bwMode="auto">
          <a:xfrm rot="10800000" flipH="1" flipV="1">
            <a:off x="1061863" y="2581108"/>
            <a:ext cx="12700" cy="2373124"/>
          </a:xfrm>
          <a:prstGeom prst="bentConnector3">
            <a:avLst>
              <a:gd name="adj1" fmla="val -6348984"/>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0" name="Сполучна лінія уступом 9"/>
          <p:cNvCxnSpPr>
            <a:endCxn id="4" idx="1"/>
          </p:cNvCxnSpPr>
          <p:nvPr/>
        </p:nvCxnSpPr>
        <p:spPr bwMode="auto">
          <a:xfrm rot="16200000" flipH="1">
            <a:off x="241011" y="905782"/>
            <a:ext cx="831360" cy="810343"/>
          </a:xfrm>
          <a:prstGeom prst="bentConnector2">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4" name="Округлений прямокутник 3"/>
          <p:cNvSpPr/>
          <p:nvPr/>
        </p:nvSpPr>
        <p:spPr bwMode="auto">
          <a:xfrm>
            <a:off x="1061863" y="1430833"/>
            <a:ext cx="7992380" cy="591601"/>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r>
              <a:rPr lang="ru-RU" sz="2000" dirty="0" err="1">
                <a:latin typeface="Bookman Old Style" panose="02050604050505020204" pitchFamily="18" charset="0"/>
              </a:rPr>
              <a:t>Встановити</a:t>
            </a:r>
            <a:r>
              <a:rPr lang="ru-RU" sz="2000" dirty="0">
                <a:latin typeface="Bookman Old Style" panose="02050604050505020204" pitchFamily="18" charset="0"/>
              </a:rPr>
              <a:t> </a:t>
            </a:r>
            <a:r>
              <a:rPr lang="ru-RU" sz="2000" dirty="0" err="1">
                <a:latin typeface="Bookman Old Style" panose="02050604050505020204" pitchFamily="18" charset="0"/>
              </a:rPr>
              <a:t>пріоритет</a:t>
            </a:r>
            <a:r>
              <a:rPr lang="ru-RU" sz="2000" dirty="0">
                <a:latin typeface="Bookman Old Style" panose="02050604050505020204" pitchFamily="18" charset="0"/>
              </a:rPr>
              <a:t> автора (дата </a:t>
            </a:r>
            <a:r>
              <a:rPr lang="ru-RU" sz="2000" dirty="0" err="1">
                <a:latin typeface="Bookman Old Style" panose="02050604050505020204" pitchFamily="18" charset="0"/>
              </a:rPr>
              <a:t>підписання</a:t>
            </a:r>
            <a:r>
              <a:rPr lang="ru-RU" sz="2000" dirty="0">
                <a:latin typeface="Bookman Old Style" panose="02050604050505020204" pitchFamily="18" charset="0"/>
              </a:rPr>
              <a:t> </a:t>
            </a:r>
            <a:r>
              <a:rPr lang="ru-RU" sz="2000" dirty="0" err="1">
                <a:latin typeface="Bookman Old Style" panose="02050604050505020204" pitchFamily="18" charset="0"/>
              </a:rPr>
              <a:t>публікації</a:t>
            </a:r>
            <a:r>
              <a:rPr lang="ru-RU" sz="2000" dirty="0">
                <a:latin typeface="Bookman Old Style" panose="02050604050505020204" pitchFamily="18" charset="0"/>
              </a:rPr>
              <a:t> до </a:t>
            </a:r>
            <a:r>
              <a:rPr lang="ru-RU" sz="2000" dirty="0" err="1">
                <a:latin typeface="Bookman Old Style" panose="02050604050505020204" pitchFamily="18" charset="0"/>
              </a:rPr>
              <a:t>друку</a:t>
            </a:r>
            <a:r>
              <a:rPr lang="ru-RU" sz="2000" dirty="0">
                <a:latin typeface="Bookman Old Style" panose="02050604050505020204" pitchFamily="18" charset="0"/>
              </a:rPr>
              <a:t> – </a:t>
            </a:r>
            <a:r>
              <a:rPr lang="ru-RU" sz="2000" dirty="0" err="1">
                <a:latin typeface="Bookman Old Style" panose="02050604050505020204" pitchFamily="18" charset="0"/>
              </a:rPr>
              <a:t>це</a:t>
            </a:r>
            <a:r>
              <a:rPr lang="ru-RU" sz="2000" dirty="0">
                <a:latin typeface="Bookman Old Style" panose="02050604050505020204" pitchFamily="18" charset="0"/>
              </a:rPr>
              <a:t> дата </a:t>
            </a:r>
            <a:r>
              <a:rPr lang="ru-RU" sz="2000" dirty="0" err="1">
                <a:latin typeface="Bookman Old Style" panose="02050604050505020204" pitchFamily="18" charset="0"/>
              </a:rPr>
              <a:t>пріоритету</a:t>
            </a:r>
            <a:r>
              <a:rPr lang="ru-RU" sz="2000" dirty="0">
                <a:latin typeface="Bookman Old Style" panose="02050604050505020204" pitchFamily="18" charset="0"/>
              </a:rPr>
              <a:t> </a:t>
            </a:r>
            <a:r>
              <a:rPr lang="ru-RU" sz="2000" dirty="0" err="1">
                <a:latin typeface="Bookman Old Style" panose="02050604050505020204" pitchFamily="18" charset="0"/>
              </a:rPr>
              <a:t>науковця</a:t>
            </a:r>
            <a:r>
              <a:rPr lang="ru-RU" sz="2000" dirty="0">
                <a:latin typeface="Bookman Old Style" panose="02050604050505020204" pitchFamily="18" charset="0"/>
              </a:rPr>
              <a:t>)</a:t>
            </a:r>
            <a:endParaRPr lang="uk-UA" sz="2000" dirty="0">
              <a:latin typeface="Bookman Old Style" panose="02050604050505020204" pitchFamily="18" charset="0"/>
            </a:endParaRPr>
          </a:p>
        </p:txBody>
      </p:sp>
      <p:sp>
        <p:nvSpPr>
          <p:cNvPr id="5" name="Округлений прямокутник 4"/>
          <p:cNvSpPr/>
          <p:nvPr/>
        </p:nvSpPr>
        <p:spPr bwMode="auto">
          <a:xfrm>
            <a:off x="1061863" y="2225331"/>
            <a:ext cx="7971098" cy="71155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latin typeface="Bookman Old Style" panose="02050604050505020204" pitchFamily="18" charset="0"/>
              </a:rPr>
              <a:t>Засвідчити</a:t>
            </a:r>
            <a:r>
              <a:rPr lang="ru-RU" sz="2000" dirty="0">
                <a:latin typeface="Bookman Old Style" panose="02050604050505020204" pitchFamily="18" charset="0"/>
              </a:rPr>
              <a:t> </a:t>
            </a:r>
            <a:r>
              <a:rPr lang="ru-RU" sz="2000" dirty="0" err="1">
                <a:latin typeface="Bookman Old Style" panose="02050604050505020204" pitchFamily="18" charset="0"/>
              </a:rPr>
              <a:t>особистий</a:t>
            </a:r>
            <a:r>
              <a:rPr lang="ru-RU" sz="2000" dirty="0">
                <a:latin typeface="Bookman Old Style" panose="02050604050505020204" pitchFamily="18" charset="0"/>
              </a:rPr>
              <a:t> </a:t>
            </a:r>
            <a:r>
              <a:rPr lang="ru-RU" sz="2000" dirty="0" err="1">
                <a:latin typeface="Bookman Old Style" panose="02050604050505020204" pitchFamily="18" charset="0"/>
              </a:rPr>
              <a:t>внесок</a:t>
            </a:r>
            <a:r>
              <a:rPr lang="ru-RU" sz="2000" dirty="0">
                <a:latin typeface="Bookman Old Style" panose="02050604050505020204" pitchFamily="18" charset="0"/>
              </a:rPr>
              <a:t> як </a:t>
            </a:r>
            <a:r>
              <a:rPr lang="ru-RU" sz="2000" dirty="0" err="1">
                <a:latin typeface="Bookman Old Style" panose="02050604050505020204" pitchFamily="18" charset="0"/>
              </a:rPr>
              <a:t>дослідника</a:t>
            </a:r>
            <a:r>
              <a:rPr lang="ru-RU" sz="2000" dirty="0">
                <a:latin typeface="Bookman Old Style" panose="02050604050505020204" pitchFamily="18" charset="0"/>
              </a:rPr>
              <a:t> у </a:t>
            </a:r>
            <a:r>
              <a:rPr lang="ru-RU" sz="2000" dirty="0" err="1">
                <a:latin typeface="Bookman Old Style" panose="02050604050505020204" pitchFamily="18" charset="0"/>
              </a:rPr>
              <a:t>розробку</a:t>
            </a:r>
            <a:r>
              <a:rPr lang="ru-RU" sz="2000" dirty="0">
                <a:latin typeface="Bookman Old Style" panose="02050604050505020204" pitchFamily="18" charset="0"/>
              </a:rPr>
              <a:t> </a:t>
            </a:r>
            <a:r>
              <a:rPr lang="ru-RU" sz="2000" dirty="0" err="1">
                <a:latin typeface="Bookman Old Style" panose="02050604050505020204" pitchFamily="18" charset="0"/>
              </a:rPr>
              <a:t>наукової</a:t>
            </a:r>
            <a:r>
              <a:rPr lang="ru-RU" sz="2000" dirty="0">
                <a:latin typeface="Bookman Old Style" panose="02050604050505020204" pitchFamily="18" charset="0"/>
              </a:rPr>
              <a:t> </a:t>
            </a:r>
            <a:r>
              <a:rPr lang="ru-RU" sz="2000" dirty="0" err="1">
                <a:latin typeface="Bookman Old Style" panose="02050604050505020204" pitchFamily="18" charset="0"/>
              </a:rPr>
              <a:t>проблеми</a:t>
            </a:r>
            <a:endParaRPr lang="uk-UA" sz="2000" dirty="0">
              <a:latin typeface="Bookman Old Style" panose="02050604050505020204" pitchFamily="18" charset="0"/>
            </a:endParaRPr>
          </a:p>
        </p:txBody>
      </p:sp>
      <p:sp>
        <p:nvSpPr>
          <p:cNvPr id="6" name="Округлений прямокутник 5"/>
          <p:cNvSpPr/>
          <p:nvPr/>
        </p:nvSpPr>
        <p:spPr bwMode="auto">
          <a:xfrm>
            <a:off x="1061862" y="3087440"/>
            <a:ext cx="7971099" cy="1343090"/>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000" dirty="0">
                <a:latin typeface="Bookman Old Style" panose="02050604050505020204" pitchFamily="18" charset="0"/>
              </a:rPr>
              <a:t>Підтвердити достовірність основних результатів і висновки наукової роботи, її новизну і рівень (оскільки після виходу у світ публікація стає об'єктом вивчення й оцінювання широкої наукової громадськості)</a:t>
            </a:r>
          </a:p>
        </p:txBody>
      </p:sp>
      <p:sp>
        <p:nvSpPr>
          <p:cNvPr id="7" name="Округлений прямокутник 6"/>
          <p:cNvSpPr/>
          <p:nvPr/>
        </p:nvSpPr>
        <p:spPr bwMode="auto">
          <a:xfrm>
            <a:off x="1074563" y="4607256"/>
            <a:ext cx="7958398" cy="69395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ru-RU" sz="2000" dirty="0" err="1">
                <a:solidFill>
                  <a:schemeClr val="tx1"/>
                </a:solidFill>
                <a:latin typeface="Bookman Old Style" panose="02050604050505020204" pitchFamily="18" charset="0"/>
                <a:cs typeface="Times New Roman" panose="02020603050405020304" pitchFamily="18" charset="0"/>
              </a:rPr>
              <a:t>Підтвердити</a:t>
            </a:r>
            <a:r>
              <a:rPr lang="ru-RU" sz="2000" dirty="0">
                <a:solidFill>
                  <a:schemeClr val="tx1"/>
                </a:solidFill>
                <a:latin typeface="Bookman Old Style" panose="02050604050505020204" pitchFamily="18" charset="0"/>
                <a:cs typeface="Times New Roman" panose="02020603050405020304" pitchFamily="18" charset="0"/>
              </a:rPr>
              <a:t> факт </a:t>
            </a:r>
            <a:r>
              <a:rPr lang="ru-RU" sz="2000" dirty="0" err="1">
                <a:solidFill>
                  <a:schemeClr val="tx1"/>
                </a:solidFill>
                <a:latin typeface="Bookman Old Style" panose="02050604050505020204" pitchFamily="18" charset="0"/>
                <a:cs typeface="Times New Roman" panose="02020603050405020304" pitchFamily="18" charset="0"/>
              </a:rPr>
              <a:t>апробації</a:t>
            </a:r>
            <a:r>
              <a:rPr lang="ru-RU" sz="2000" dirty="0">
                <a:solidFill>
                  <a:schemeClr val="tx1"/>
                </a:solidFill>
                <a:latin typeface="Bookman Old Style" panose="02050604050505020204" pitchFamily="18" charset="0"/>
                <a:cs typeface="Times New Roman" panose="02020603050405020304" pitchFamily="18" charset="0"/>
              </a:rPr>
              <a:t> та </a:t>
            </a:r>
            <a:r>
              <a:rPr lang="ru-RU" sz="2000" dirty="0" err="1">
                <a:solidFill>
                  <a:schemeClr val="tx1"/>
                </a:solidFill>
                <a:latin typeface="Bookman Old Style" panose="02050604050505020204" pitchFamily="18" charset="0"/>
                <a:cs typeface="Times New Roman" panose="02020603050405020304" pitchFamily="18" charset="0"/>
              </a:rPr>
              <a:t>впровадження</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результатів</a:t>
            </a:r>
            <a:r>
              <a:rPr lang="ru-RU" sz="2000" dirty="0">
                <a:solidFill>
                  <a:schemeClr val="tx1"/>
                </a:solidFill>
                <a:latin typeface="Bookman Old Style" panose="02050604050505020204" pitchFamily="18" charset="0"/>
                <a:cs typeface="Times New Roman" panose="02020603050405020304" pitchFamily="18" charset="0"/>
              </a:rPr>
              <a:t> і </a:t>
            </a:r>
            <a:r>
              <a:rPr lang="ru-RU" sz="2000" dirty="0" err="1">
                <a:solidFill>
                  <a:schemeClr val="tx1"/>
                </a:solidFill>
                <a:latin typeface="Bookman Old Style" panose="02050604050505020204" pitchFamily="18" charset="0"/>
                <a:cs typeface="Times New Roman" panose="02020603050405020304" pitchFamily="18" charset="0"/>
              </a:rPr>
              <a:t>висновків</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наукової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праці</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sp>
        <p:nvSpPr>
          <p:cNvPr id="8" name="Округлений прямокутник 7"/>
          <p:cNvSpPr/>
          <p:nvPr/>
        </p:nvSpPr>
        <p:spPr bwMode="auto">
          <a:xfrm>
            <a:off x="1068212" y="5512906"/>
            <a:ext cx="7971097" cy="89014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just" eaLnBrk="1" hangingPunct="1"/>
            <a:r>
              <a:rPr lang="ru-RU" sz="2000" dirty="0" err="1">
                <a:solidFill>
                  <a:schemeClr val="tx1"/>
                </a:solidFill>
                <a:latin typeface="Bookman Old Style" panose="02050604050505020204" pitchFamily="18" charset="0"/>
                <a:cs typeface="Times New Roman" panose="02020603050405020304" pitchFamily="18" charset="0"/>
              </a:rPr>
              <a:t>Відобразити</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основний</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зміст</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наукової</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праці</a:t>
            </a:r>
            <a:r>
              <a:rPr lang="ru-RU" sz="2000" dirty="0">
                <a:solidFill>
                  <a:schemeClr val="tx1"/>
                </a:solidFill>
                <a:latin typeface="Bookman Old Style" panose="02050604050505020204" pitchFamily="18" charset="0"/>
                <a:cs typeface="Times New Roman" panose="02020603050405020304" pitchFamily="18" charset="0"/>
              </a:rPr>
              <a:t> та </a:t>
            </a:r>
            <a:r>
              <a:rPr lang="ru-RU" sz="2000" dirty="0" err="1">
                <a:solidFill>
                  <a:schemeClr val="tx1"/>
                </a:solidFill>
                <a:latin typeface="Bookman Old Style" panose="02050604050505020204" pitchFamily="18" charset="0"/>
                <a:cs typeface="Times New Roman" panose="02020603050405020304" pitchFamily="18" charset="0"/>
              </a:rPr>
              <a:t>завершеність</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певного</a:t>
            </a:r>
            <a:r>
              <a:rPr lang="ru-RU" sz="2000" dirty="0">
                <a:solidFill>
                  <a:schemeClr val="tx1"/>
                </a:solidFill>
                <a:latin typeface="Bookman Old Style" panose="02050604050505020204" pitchFamily="18" charset="0"/>
                <a:cs typeface="Times New Roman" panose="02020603050405020304" pitchFamily="18" charset="0"/>
              </a:rPr>
              <a:t> стану </a:t>
            </a:r>
            <a:r>
              <a:rPr lang="ru-RU" sz="2000" dirty="0" err="1">
                <a:solidFill>
                  <a:schemeClr val="tx1"/>
                </a:solidFill>
                <a:latin typeface="Bookman Old Style" panose="02050604050505020204" pitchFamily="18" charset="0"/>
                <a:cs typeface="Times New Roman" panose="02020603050405020304" pitchFamily="18" charset="0"/>
              </a:rPr>
              <a:t>дослідження</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або</a:t>
            </a:r>
            <a:r>
              <a:rPr lang="ru-RU" sz="2000" dirty="0">
                <a:solidFill>
                  <a:schemeClr val="tx1"/>
                </a:solidFill>
                <a:latin typeface="Bookman Old Style" panose="02050604050505020204" pitchFamily="18" charset="0"/>
                <a:cs typeface="Times New Roman" panose="02020603050405020304" pitchFamily="18" charset="0"/>
              </a:rPr>
              <a:t> </a:t>
            </a:r>
            <a:r>
              <a:rPr lang="ru-RU" sz="2000" dirty="0" err="1">
                <a:solidFill>
                  <a:schemeClr val="tx1"/>
                </a:solidFill>
                <a:latin typeface="Bookman Old Style" panose="02050604050505020204" pitchFamily="18" charset="0"/>
                <a:cs typeface="Times New Roman" panose="02020603050405020304" pitchFamily="18" charset="0"/>
              </a:rPr>
              <a:t>роботи</a:t>
            </a:r>
            <a:r>
              <a:rPr lang="ru-RU" sz="2000" dirty="0">
                <a:solidFill>
                  <a:schemeClr val="tx1"/>
                </a:solidFill>
                <a:latin typeface="Bookman Old Style" panose="02050604050505020204" pitchFamily="18" charset="0"/>
                <a:cs typeface="Times New Roman" panose="02020603050405020304" pitchFamily="18" charset="0"/>
              </a:rPr>
              <a:t> в </a:t>
            </a:r>
            <a:r>
              <a:rPr lang="ru-RU" sz="2000" dirty="0" err="1">
                <a:solidFill>
                  <a:schemeClr val="tx1"/>
                </a:solidFill>
                <a:latin typeface="Bookman Old Style" panose="02050604050505020204" pitchFamily="18" charset="0"/>
                <a:cs typeface="Times New Roman" panose="02020603050405020304" pitchFamily="18" charset="0"/>
              </a:rPr>
              <a:t>цілому</a:t>
            </a:r>
            <a:endParaRPr kumimoji="0" lang="uk-UA" sz="2000" i="0" u="none" strike="noStrike" cap="none" normalizeH="0" baseline="0" dirty="0" smtClean="0">
              <a:ln>
                <a:noFill/>
              </a:ln>
              <a:solidFill>
                <a:schemeClr val="tx1"/>
              </a:solidFill>
              <a:effectLst/>
              <a:latin typeface="Bookman Old Style" panose="02050604050505020204" pitchFamily="18" charset="0"/>
              <a:cs typeface="Times New Roman" panose="02020603050405020304" pitchFamily="18" charset="0"/>
            </a:endParaRPr>
          </a:p>
        </p:txBody>
      </p:sp>
      <p:cxnSp>
        <p:nvCxnSpPr>
          <p:cNvPr id="16" name="Сполучна лінія уступом 15"/>
          <p:cNvCxnSpPr>
            <a:stCxn id="4" idx="1"/>
            <a:endCxn id="5" idx="1"/>
          </p:cNvCxnSpPr>
          <p:nvPr/>
        </p:nvCxnSpPr>
        <p:spPr bwMode="auto">
          <a:xfrm rot="10800000" flipV="1">
            <a:off x="1061863" y="1726634"/>
            <a:ext cx="12700" cy="854474"/>
          </a:xfrm>
          <a:prstGeom prst="bentConnector3">
            <a:avLst>
              <a:gd name="adj1" fmla="val 6481520"/>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9" name="Прямокутник 8"/>
          <p:cNvSpPr/>
          <p:nvPr/>
        </p:nvSpPr>
        <p:spPr>
          <a:xfrm>
            <a:off x="0" y="14094"/>
            <a:ext cx="9144000" cy="707886"/>
          </a:xfrm>
          <a:prstGeom prst="rect">
            <a:avLst/>
          </a:prstGeom>
        </p:spPr>
        <p:txBody>
          <a:bodyPr wrap="square">
            <a:spAutoFit/>
          </a:bodyPr>
          <a:lstStyle/>
          <a:p>
            <a:pPr algn="ctr"/>
            <a:r>
              <a:rPr lang="ru-RU" sz="4000" dirty="0" err="1" smtClean="0">
                <a:latin typeface="Bookman Old Style" panose="02050604050505020204" pitchFamily="18" charset="0"/>
              </a:rPr>
              <a:t>Призначення</a:t>
            </a:r>
            <a:r>
              <a:rPr lang="ru-RU" sz="4000" dirty="0" smtClean="0">
                <a:latin typeface="Bookman Old Style" panose="02050604050505020204" pitchFamily="18" charset="0"/>
              </a:rPr>
              <a:t> тез</a:t>
            </a:r>
            <a:endParaRPr lang="uk-UA" sz="4000" dirty="0">
              <a:latin typeface="Bookman Old Style" panose="02050604050505020204" pitchFamily="18" charset="0"/>
            </a:endParaRPr>
          </a:p>
        </p:txBody>
      </p:sp>
      <p:cxnSp>
        <p:nvCxnSpPr>
          <p:cNvPr id="46" name="Сполучна лінія уступом 45"/>
          <p:cNvCxnSpPr>
            <a:stCxn id="7" idx="1"/>
            <a:endCxn id="8" idx="1"/>
          </p:cNvCxnSpPr>
          <p:nvPr/>
        </p:nvCxnSpPr>
        <p:spPr bwMode="auto">
          <a:xfrm rot="10800000" flipV="1">
            <a:off x="1068213" y="4954231"/>
            <a:ext cx="6351" cy="1003745"/>
          </a:xfrm>
          <a:prstGeom prst="bentConnector3">
            <a:avLst>
              <a:gd name="adj1" fmla="val 12955125"/>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55" name="Пряма зі стрілкою 54"/>
          <p:cNvCxnSpPr>
            <a:endCxn id="6" idx="1"/>
          </p:cNvCxnSpPr>
          <p:nvPr/>
        </p:nvCxnSpPr>
        <p:spPr bwMode="auto">
          <a:xfrm>
            <a:off x="251519" y="3758985"/>
            <a:ext cx="810343" cy="0"/>
          </a:xfrm>
          <a:prstGeom prst="straightConnector1">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66218547"/>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99392"/>
            <a:ext cx="9144000" cy="954107"/>
          </a:xfrm>
          <a:prstGeom prst="rect">
            <a:avLst/>
          </a:prstGeom>
        </p:spPr>
        <p:txBody>
          <a:bodyPr wrap="square">
            <a:spAutoFit/>
          </a:bodyPr>
          <a:lstStyle/>
          <a:p>
            <a:pPr algn="ctr"/>
            <a:r>
              <a:rPr lang="ru-RU" sz="2800" dirty="0" err="1">
                <a:latin typeface="Bookman Old Style" panose="02050604050505020204" pitchFamily="18" charset="0"/>
              </a:rPr>
              <a:t>Типи</a:t>
            </a:r>
            <a:r>
              <a:rPr lang="ru-RU" sz="2800" dirty="0">
                <a:latin typeface="Bookman Old Style" panose="02050604050505020204" pitchFamily="18" charset="0"/>
              </a:rPr>
              <a:t> </a:t>
            </a:r>
            <a:r>
              <a:rPr lang="ru-RU" sz="2800" dirty="0" err="1">
                <a:latin typeface="Bookman Old Style" panose="02050604050505020204" pitchFamily="18" charset="0"/>
              </a:rPr>
              <a:t>видань</a:t>
            </a:r>
            <a:r>
              <a:rPr lang="ru-RU" sz="2800" dirty="0">
                <a:latin typeface="Bookman Old Style" panose="02050604050505020204" pitchFamily="18" charset="0"/>
              </a:rPr>
              <a:t>,  де </a:t>
            </a:r>
            <a:r>
              <a:rPr lang="ru-RU" sz="2800" dirty="0" err="1">
                <a:latin typeface="Bookman Old Style" panose="02050604050505020204" pitchFamily="18" charset="0"/>
              </a:rPr>
              <a:t>публікуються</a:t>
            </a:r>
            <a:r>
              <a:rPr lang="ru-RU" sz="2800" dirty="0">
                <a:latin typeface="Bookman Old Style" panose="02050604050505020204" pitchFamily="18" charset="0"/>
              </a:rPr>
              <a:t> </a:t>
            </a:r>
            <a:r>
              <a:rPr lang="ru-RU" sz="2800" dirty="0" err="1">
                <a:latin typeface="Bookman Old Style" panose="02050604050505020204" pitchFamily="18" charset="0"/>
              </a:rPr>
              <a:t>тези</a:t>
            </a:r>
            <a:r>
              <a:rPr lang="ru-RU" sz="2800" dirty="0">
                <a:latin typeface="Bookman Old Style" panose="02050604050505020204" pitchFamily="18" charset="0"/>
              </a:rPr>
              <a:t> </a:t>
            </a:r>
            <a:r>
              <a:rPr lang="ru-RU" sz="2800" dirty="0" err="1">
                <a:latin typeface="Bookman Old Style" panose="02050604050505020204" pitchFamily="18" charset="0"/>
              </a:rPr>
              <a:t>наукової</a:t>
            </a:r>
            <a:r>
              <a:rPr lang="ru-RU" sz="2800" dirty="0">
                <a:latin typeface="Bookman Old Style" panose="02050604050505020204" pitchFamily="18" charset="0"/>
              </a:rPr>
              <a:t> </a:t>
            </a:r>
            <a:r>
              <a:rPr lang="ru-RU" sz="2800" dirty="0" err="1">
                <a:latin typeface="Bookman Old Style" panose="02050604050505020204" pitchFamily="18" charset="0"/>
              </a:rPr>
              <a:t>доповіді</a:t>
            </a:r>
            <a:endParaRPr lang="uk-UA" sz="2800" dirty="0">
              <a:latin typeface="Bookman Old Style" panose="02050604050505020204" pitchFamily="18" charset="0"/>
            </a:endParaRPr>
          </a:p>
        </p:txBody>
      </p:sp>
      <p:sp>
        <p:nvSpPr>
          <p:cNvPr id="5" name="Округлений прямокутник 4"/>
          <p:cNvSpPr/>
          <p:nvPr/>
        </p:nvSpPr>
        <p:spPr bwMode="auto">
          <a:xfrm>
            <a:off x="251520" y="1988840"/>
            <a:ext cx="8712968" cy="57606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3200" b="1" dirty="0" smtClean="0">
                <a:solidFill>
                  <a:schemeClr val="tx1"/>
                </a:solidFill>
                <a:latin typeface="Bookman Old Style" panose="02050604050505020204" pitchFamily="18" charset="0"/>
              </a:rPr>
              <a:t>Типи видань</a:t>
            </a:r>
            <a:endParaRPr kumimoji="0" lang="uk-UA" sz="32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283568" y="3431735"/>
            <a:ext cx="2696343" cy="129614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Збірник праць конференцій</a:t>
            </a:r>
          </a:p>
        </p:txBody>
      </p:sp>
      <p:sp>
        <p:nvSpPr>
          <p:cNvPr id="7" name="Округлений прямокутник 6"/>
          <p:cNvSpPr/>
          <p:nvPr/>
        </p:nvSpPr>
        <p:spPr bwMode="auto">
          <a:xfrm>
            <a:off x="3251919" y="3431735"/>
            <a:ext cx="2704257" cy="129614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Збірник матеріалів з’їздів</a:t>
            </a:r>
          </a:p>
        </p:txBody>
      </p:sp>
      <p:sp>
        <p:nvSpPr>
          <p:cNvPr id="8" name="Округлений прямокутник 7"/>
          <p:cNvSpPr/>
          <p:nvPr/>
        </p:nvSpPr>
        <p:spPr bwMode="auto">
          <a:xfrm>
            <a:off x="6228184" y="3431735"/>
            <a:ext cx="2704792" cy="1296144"/>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Збірник симпозіуму</a:t>
            </a:r>
          </a:p>
        </p:txBody>
      </p:sp>
      <p:cxnSp>
        <p:nvCxnSpPr>
          <p:cNvPr id="10" name="Сполучна лінія уступом 9"/>
          <p:cNvCxnSpPr>
            <a:stCxn id="5" idx="2"/>
            <a:endCxn id="6" idx="0"/>
          </p:cNvCxnSpPr>
          <p:nvPr/>
        </p:nvCxnSpPr>
        <p:spPr bwMode="auto">
          <a:xfrm rot="5400000">
            <a:off x="2686457" y="1510187"/>
            <a:ext cx="866831" cy="2976264"/>
          </a:xfrm>
          <a:prstGeom prst="bentConnector3">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2" name="Сполучна лінія уступом 11"/>
          <p:cNvCxnSpPr/>
          <p:nvPr/>
        </p:nvCxnSpPr>
        <p:spPr bwMode="auto">
          <a:xfrm rot="5400000">
            <a:off x="4172611" y="2996342"/>
            <a:ext cx="866831" cy="3956"/>
          </a:xfrm>
          <a:prstGeom prst="bentConnector3">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cxnSp>
        <p:nvCxnSpPr>
          <p:cNvPr id="18" name="Сполучна лінія уступом 17"/>
          <p:cNvCxnSpPr>
            <a:stCxn id="5" idx="2"/>
            <a:endCxn id="8" idx="0"/>
          </p:cNvCxnSpPr>
          <p:nvPr/>
        </p:nvCxnSpPr>
        <p:spPr bwMode="auto">
          <a:xfrm rot="16200000" flipH="1">
            <a:off x="5660877" y="1512031"/>
            <a:ext cx="866831" cy="2972576"/>
          </a:xfrm>
          <a:prstGeom prst="bentConnector3">
            <a:avLst/>
          </a:prstGeom>
          <a:ln>
            <a:headEnd type="none" w="med" len="med"/>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87824656"/>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99392"/>
            <a:ext cx="9144000" cy="954107"/>
          </a:xfrm>
          <a:prstGeom prst="rect">
            <a:avLst/>
          </a:prstGeom>
        </p:spPr>
        <p:txBody>
          <a:bodyPr wrap="square">
            <a:spAutoFit/>
          </a:bodyPr>
          <a:lstStyle/>
          <a:p>
            <a:pPr algn="ctr"/>
            <a:r>
              <a:rPr lang="ru-RU" sz="2800" dirty="0" err="1">
                <a:latin typeface="Bookman Old Style" panose="02050604050505020204" pitchFamily="18" charset="0"/>
              </a:rPr>
              <a:t>Типи</a:t>
            </a:r>
            <a:r>
              <a:rPr lang="ru-RU" sz="2800" dirty="0">
                <a:latin typeface="Bookman Old Style" panose="02050604050505020204" pitchFamily="18" charset="0"/>
              </a:rPr>
              <a:t> </a:t>
            </a:r>
            <a:r>
              <a:rPr lang="ru-RU" sz="2800" dirty="0" err="1">
                <a:latin typeface="Bookman Old Style" panose="02050604050505020204" pitchFamily="18" charset="0"/>
              </a:rPr>
              <a:t>наукових</a:t>
            </a:r>
            <a:r>
              <a:rPr lang="ru-RU" sz="2800" dirty="0">
                <a:latin typeface="Bookman Old Style" panose="02050604050505020204" pitchFamily="18" charset="0"/>
              </a:rPr>
              <a:t> тез у </a:t>
            </a:r>
            <a:r>
              <a:rPr lang="ru-RU" sz="2800" dirty="0" err="1">
                <a:latin typeface="Bookman Old Style" panose="02050604050505020204" pitchFamily="18" charset="0"/>
              </a:rPr>
              <a:t>бухгалтерських</a:t>
            </a:r>
            <a:r>
              <a:rPr lang="ru-RU" sz="2800" dirty="0">
                <a:latin typeface="Bookman Old Style" panose="02050604050505020204" pitchFamily="18" charset="0"/>
              </a:rPr>
              <a:t> </a:t>
            </a:r>
            <a:r>
              <a:rPr lang="ru-RU" sz="2800" dirty="0" err="1">
                <a:latin typeface="Bookman Old Style" panose="02050604050505020204" pitchFamily="18" charset="0"/>
              </a:rPr>
              <a:t>наукових</a:t>
            </a:r>
            <a:r>
              <a:rPr lang="ru-RU" sz="2800" dirty="0">
                <a:latin typeface="Bookman Old Style" panose="02050604050505020204" pitchFamily="18" charset="0"/>
              </a:rPr>
              <a:t> </a:t>
            </a:r>
            <a:r>
              <a:rPr lang="ru-RU" sz="2800" dirty="0" err="1">
                <a:latin typeface="Bookman Old Style" panose="02050604050505020204" pitchFamily="18" charset="0"/>
              </a:rPr>
              <a:t>дослідженнях</a:t>
            </a:r>
            <a:endParaRPr lang="uk-UA" sz="2800" dirty="0">
              <a:latin typeface="Bookman Old Style" panose="02050604050505020204" pitchFamily="18" charset="0"/>
            </a:endParaRPr>
          </a:p>
        </p:txBody>
      </p:sp>
      <p:sp>
        <p:nvSpPr>
          <p:cNvPr id="6" name="Округлений прямокутник 5"/>
          <p:cNvSpPr/>
          <p:nvPr/>
        </p:nvSpPr>
        <p:spPr bwMode="auto">
          <a:xfrm>
            <a:off x="283568" y="3431734"/>
            <a:ext cx="2696343" cy="1869473"/>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1. Постановка проблеми або завдання</a:t>
            </a:r>
          </a:p>
        </p:txBody>
      </p:sp>
      <p:sp>
        <p:nvSpPr>
          <p:cNvPr id="7" name="Округлений прямокутник 6"/>
          <p:cNvSpPr/>
          <p:nvPr/>
        </p:nvSpPr>
        <p:spPr bwMode="auto">
          <a:xfrm>
            <a:off x="3251919" y="3431735"/>
            <a:ext cx="2704257" cy="186947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2. Результати дослідження</a:t>
            </a:r>
          </a:p>
        </p:txBody>
      </p:sp>
      <p:sp>
        <p:nvSpPr>
          <p:cNvPr id="8" name="Округлений прямокутник 7"/>
          <p:cNvSpPr/>
          <p:nvPr/>
        </p:nvSpPr>
        <p:spPr bwMode="auto">
          <a:xfrm>
            <a:off x="6228184" y="3431735"/>
            <a:ext cx="2704792" cy="1869472"/>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smtClean="0">
                <a:ln>
                  <a:noFill/>
                </a:ln>
                <a:solidFill>
                  <a:schemeClr val="tx1"/>
                </a:solidFill>
                <a:effectLst/>
                <a:latin typeface="Bookman Old Style" panose="02050604050505020204" pitchFamily="18" charset="0"/>
              </a:rPr>
              <a:t>3. Нова методика досліджень</a:t>
            </a:r>
          </a:p>
        </p:txBody>
      </p:sp>
      <p:cxnSp>
        <p:nvCxnSpPr>
          <p:cNvPr id="10" name="Сполучна лінія уступом 9"/>
          <p:cNvCxnSpPr>
            <a:stCxn id="5" idx="2"/>
            <a:endCxn id="6" idx="0"/>
          </p:cNvCxnSpPr>
          <p:nvPr/>
        </p:nvCxnSpPr>
        <p:spPr bwMode="auto">
          <a:xfrm rot="5400000">
            <a:off x="2686457" y="1510187"/>
            <a:ext cx="866831" cy="2976264"/>
          </a:xfrm>
          <a:prstGeom prst="bentConnector3">
            <a:avLst>
              <a:gd name="adj1" fmla="val -9936"/>
            </a:avLst>
          </a:prstGeom>
          <a:ln>
            <a:headEnd type="none" w="med" len="med"/>
            <a:tailEnd type="triangle"/>
          </a:ln>
        </p:spPr>
        <p:style>
          <a:lnRef idx="2">
            <a:schemeClr val="dk1"/>
          </a:lnRef>
          <a:fillRef idx="0">
            <a:schemeClr val="dk1"/>
          </a:fillRef>
          <a:effectRef idx="1">
            <a:schemeClr val="dk1"/>
          </a:effectRef>
          <a:fontRef idx="minor">
            <a:schemeClr val="tx1"/>
          </a:fontRef>
        </p:style>
      </p:cxnSp>
      <p:cxnSp>
        <p:nvCxnSpPr>
          <p:cNvPr id="12" name="Сполучна лінія уступом 11"/>
          <p:cNvCxnSpPr/>
          <p:nvPr/>
        </p:nvCxnSpPr>
        <p:spPr bwMode="auto">
          <a:xfrm rot="5400000">
            <a:off x="4172611" y="2996342"/>
            <a:ext cx="866831" cy="3956"/>
          </a:xfrm>
          <a:prstGeom prst="bentConnector3">
            <a:avLst>
              <a:gd name="adj1" fmla="val -7720"/>
            </a:avLst>
          </a:prstGeom>
          <a:ln>
            <a:headEnd type="none" w="med" len="med"/>
            <a:tailEnd type="triangle"/>
          </a:ln>
        </p:spPr>
        <p:style>
          <a:lnRef idx="2">
            <a:schemeClr val="accent4"/>
          </a:lnRef>
          <a:fillRef idx="0">
            <a:schemeClr val="accent4"/>
          </a:fillRef>
          <a:effectRef idx="1">
            <a:schemeClr val="accent4"/>
          </a:effectRef>
          <a:fontRef idx="minor">
            <a:schemeClr val="tx1"/>
          </a:fontRef>
        </p:style>
      </p:cxnSp>
      <p:cxnSp>
        <p:nvCxnSpPr>
          <p:cNvPr id="18" name="Сполучна лінія уступом 17"/>
          <p:cNvCxnSpPr>
            <a:stCxn id="5" idx="2"/>
            <a:endCxn id="8" idx="0"/>
          </p:cNvCxnSpPr>
          <p:nvPr/>
        </p:nvCxnSpPr>
        <p:spPr bwMode="auto">
          <a:xfrm rot="16200000" flipH="1">
            <a:off x="5660877" y="1512031"/>
            <a:ext cx="866831" cy="2972576"/>
          </a:xfrm>
          <a:prstGeom prst="bentConnector3">
            <a:avLst>
              <a:gd name="adj1" fmla="val -9936"/>
            </a:avLst>
          </a:prstGeom>
          <a:ln>
            <a:headEnd type="none" w="med" len="med"/>
            <a:tailEnd type="triangle"/>
          </a:ln>
        </p:spPr>
        <p:style>
          <a:lnRef idx="2">
            <a:schemeClr val="dk1"/>
          </a:lnRef>
          <a:fillRef idx="0">
            <a:schemeClr val="dk1"/>
          </a:fillRef>
          <a:effectRef idx="1">
            <a:schemeClr val="dk1"/>
          </a:effectRef>
          <a:fontRef idx="minor">
            <a:schemeClr val="tx1"/>
          </a:fontRef>
        </p:style>
      </p:cxnSp>
      <p:sp>
        <p:nvSpPr>
          <p:cNvPr id="5" name="Округлений прямокутник 4"/>
          <p:cNvSpPr/>
          <p:nvPr/>
        </p:nvSpPr>
        <p:spPr bwMode="auto">
          <a:xfrm>
            <a:off x="251520" y="1988840"/>
            <a:ext cx="8712968" cy="576064"/>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3200" b="1" dirty="0" smtClean="0">
                <a:solidFill>
                  <a:schemeClr val="tx1"/>
                </a:solidFill>
                <a:latin typeface="Bookman Old Style" panose="02050604050505020204" pitchFamily="18" charset="0"/>
              </a:rPr>
              <a:t>Типи наукових тез</a:t>
            </a:r>
            <a:endParaRPr kumimoji="0" lang="uk-UA" sz="3200" b="1" i="0" u="none" strike="noStrike" cap="none" normalizeH="0" baseline="0" dirty="0" smtClean="0">
              <a:ln>
                <a:noFill/>
              </a:ln>
              <a:solidFill>
                <a:schemeClr val="tx1"/>
              </a:solidFill>
              <a:effectLst/>
              <a:latin typeface="Bookman Old Style" panose="02050604050505020204" pitchFamily="18" charset="0"/>
            </a:endParaRPr>
          </a:p>
        </p:txBody>
      </p:sp>
    </p:spTree>
    <p:extLst>
      <p:ext uri="{BB962C8B-B14F-4D97-AF65-F5344CB8AC3E}">
        <p14:creationId xmlns:p14="http://schemas.microsoft.com/office/powerpoint/2010/main" val="3283464255"/>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0" y="-93662"/>
            <a:ext cx="9144000" cy="830997"/>
          </a:xfrm>
          <a:prstGeom prst="rect">
            <a:avLst/>
          </a:prstGeom>
        </p:spPr>
        <p:txBody>
          <a:bodyPr wrap="square">
            <a:spAutoFit/>
          </a:bodyPr>
          <a:lstStyle/>
          <a:p>
            <a:pPr algn="ctr"/>
            <a:r>
              <a:rPr lang="uk-UA" sz="4800" dirty="0">
                <a:latin typeface="Bookman Old Style" panose="02050604050505020204" pitchFamily="18" charset="0"/>
              </a:rPr>
              <a:t>Дерево страху</a:t>
            </a:r>
          </a:p>
        </p:txBody>
      </p:sp>
      <p:sp>
        <p:nvSpPr>
          <p:cNvPr id="3" name="Округлений прямокутник 2"/>
          <p:cNvSpPr/>
          <p:nvPr/>
        </p:nvSpPr>
        <p:spPr bwMode="auto">
          <a:xfrm>
            <a:off x="1979712" y="1180794"/>
            <a:ext cx="4752528" cy="86699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 втратити обличчя</a:t>
            </a:r>
          </a:p>
        </p:txBody>
      </p:sp>
      <p:sp>
        <p:nvSpPr>
          <p:cNvPr id="4" name="Округлений прямокутник 3"/>
          <p:cNvSpPr/>
          <p:nvPr/>
        </p:nvSpPr>
        <p:spPr bwMode="auto">
          <a:xfrm>
            <a:off x="5112854" y="2676397"/>
            <a:ext cx="3960440" cy="72008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 все забути</a:t>
            </a:r>
          </a:p>
        </p:txBody>
      </p:sp>
      <p:sp>
        <p:nvSpPr>
          <p:cNvPr id="5" name="Округлений прямокутник 4"/>
          <p:cNvSpPr/>
          <p:nvPr/>
        </p:nvSpPr>
        <p:spPr bwMode="auto">
          <a:xfrm>
            <a:off x="5112854" y="5823826"/>
            <a:ext cx="3960440" cy="72008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 помилитися</a:t>
            </a:r>
          </a:p>
        </p:txBody>
      </p:sp>
      <p:sp>
        <p:nvSpPr>
          <p:cNvPr id="6" name="Округлений прямокутник 5"/>
          <p:cNvSpPr/>
          <p:nvPr/>
        </p:nvSpPr>
        <p:spPr bwMode="auto">
          <a:xfrm>
            <a:off x="34702" y="2676397"/>
            <a:ext cx="3529186" cy="72008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800" dirty="0" smtClean="0">
                <a:solidFill>
                  <a:schemeClr val="tx1"/>
                </a:solidFill>
                <a:latin typeface="Bookman Old Style" panose="02050604050505020204" pitchFamily="18" charset="0"/>
              </a:rPr>
              <a:t>Страх запитань</a:t>
            </a:r>
            <a:endParaRPr kumimoji="0" lang="uk-UA" sz="2800"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31948" y="4209370"/>
            <a:ext cx="3533614" cy="919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 некомпетентності</a:t>
            </a:r>
          </a:p>
        </p:txBody>
      </p:sp>
      <p:sp>
        <p:nvSpPr>
          <p:cNvPr id="8" name="Округлений прямокутник 7"/>
          <p:cNvSpPr/>
          <p:nvPr/>
        </p:nvSpPr>
        <p:spPr bwMode="auto">
          <a:xfrm>
            <a:off x="30274" y="5823826"/>
            <a:ext cx="3533614" cy="72008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a:t>
            </a:r>
            <a:r>
              <a:rPr kumimoji="0" lang="uk-UA" sz="2800" i="0" u="none" strike="noStrike" cap="none" normalizeH="0" dirty="0" smtClean="0">
                <a:ln>
                  <a:noFill/>
                </a:ln>
                <a:solidFill>
                  <a:schemeClr val="tx1"/>
                </a:solidFill>
                <a:effectLst/>
                <a:latin typeface="Bookman Old Style" panose="02050604050505020204" pitchFamily="18" charset="0"/>
              </a:rPr>
              <a:t> ворожості</a:t>
            </a:r>
            <a:endParaRPr kumimoji="0" lang="uk-UA" sz="2800"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5114890" y="4152964"/>
            <a:ext cx="3960440" cy="103185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Bookman Old Style" panose="02050604050505020204" pitchFamily="18" charset="0"/>
              </a:rPr>
              <a:t>Страх показати свій</a:t>
            </a:r>
            <a:r>
              <a:rPr kumimoji="0" lang="uk-UA" sz="2800" i="0" u="none" strike="noStrike" cap="none" normalizeH="0" dirty="0" smtClean="0">
                <a:ln>
                  <a:noFill/>
                </a:ln>
                <a:solidFill>
                  <a:schemeClr val="tx1"/>
                </a:solidFill>
                <a:effectLst/>
                <a:latin typeface="Bookman Old Style" panose="02050604050505020204" pitchFamily="18" charset="0"/>
              </a:rPr>
              <a:t> страх</a:t>
            </a:r>
            <a:endParaRPr kumimoji="0" lang="uk-UA" sz="2800" i="0" u="none" strike="noStrike" cap="none" normalizeH="0" baseline="0" dirty="0" smtClean="0">
              <a:ln>
                <a:noFill/>
              </a:ln>
              <a:solidFill>
                <a:schemeClr val="tx1"/>
              </a:solidFill>
              <a:effectLst/>
              <a:latin typeface="Bookman Old Style" panose="02050604050505020204" pitchFamily="18" charset="0"/>
            </a:endParaRPr>
          </a:p>
        </p:txBody>
      </p:sp>
      <p:cxnSp>
        <p:nvCxnSpPr>
          <p:cNvPr id="11" name="Сполучна лінія уступом 10"/>
          <p:cNvCxnSpPr>
            <a:stCxn id="3" idx="2"/>
            <a:endCxn id="4" idx="1"/>
          </p:cNvCxnSpPr>
          <p:nvPr/>
        </p:nvCxnSpPr>
        <p:spPr bwMode="auto">
          <a:xfrm rot="16200000" flipH="1">
            <a:off x="4240090" y="2163673"/>
            <a:ext cx="988650" cy="75687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3" name="Сполучна лінія уступом 12"/>
          <p:cNvCxnSpPr>
            <a:stCxn id="3" idx="2"/>
            <a:endCxn id="5" idx="1"/>
          </p:cNvCxnSpPr>
          <p:nvPr/>
        </p:nvCxnSpPr>
        <p:spPr bwMode="auto">
          <a:xfrm rot="16200000" flipH="1">
            <a:off x="2666376" y="3737387"/>
            <a:ext cx="4136079" cy="75687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4" name="Сполучна лінія уступом 13"/>
          <p:cNvCxnSpPr>
            <a:stCxn id="3" idx="2"/>
            <a:endCxn id="8" idx="3"/>
          </p:cNvCxnSpPr>
          <p:nvPr/>
        </p:nvCxnSpPr>
        <p:spPr bwMode="auto">
          <a:xfrm rot="5400000">
            <a:off x="1891893" y="3719782"/>
            <a:ext cx="4136079" cy="79208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5" name="Сполучна лінія уступом 14"/>
          <p:cNvCxnSpPr>
            <a:stCxn id="3" idx="2"/>
            <a:endCxn id="7" idx="3"/>
          </p:cNvCxnSpPr>
          <p:nvPr/>
        </p:nvCxnSpPr>
        <p:spPr bwMode="auto">
          <a:xfrm rot="5400000">
            <a:off x="2650217" y="2963132"/>
            <a:ext cx="2621104" cy="790414"/>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6" name="Сполучна лінія уступом 15"/>
          <p:cNvCxnSpPr>
            <a:stCxn id="3" idx="2"/>
            <a:endCxn id="9" idx="1"/>
          </p:cNvCxnSpPr>
          <p:nvPr/>
        </p:nvCxnSpPr>
        <p:spPr bwMode="auto">
          <a:xfrm rot="16200000" flipH="1">
            <a:off x="3424881" y="2978882"/>
            <a:ext cx="2621104" cy="758914"/>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cxnSp>
        <p:nvCxnSpPr>
          <p:cNvPr id="17" name="Сполучна лінія уступом 16"/>
          <p:cNvCxnSpPr>
            <a:stCxn id="3" idx="2"/>
            <a:endCxn id="6" idx="3"/>
          </p:cNvCxnSpPr>
          <p:nvPr/>
        </p:nvCxnSpPr>
        <p:spPr bwMode="auto">
          <a:xfrm rot="5400000">
            <a:off x="3465607" y="2146068"/>
            <a:ext cx="988650" cy="792088"/>
          </a:xfrm>
          <a:prstGeom prst="bentConnector2">
            <a:avLst/>
          </a:prstGeom>
          <a:ln>
            <a:headEnd type="triangle"/>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37693978"/>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910" y="620688"/>
            <a:ext cx="8640960" cy="569386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uk-UA" sz="2200" b="1" dirty="0"/>
              <a:t>Алгоритм написання тез наукової доповіді є таким: </a:t>
            </a:r>
            <a:endParaRPr lang="uk-UA" sz="2200" b="1" dirty="0" smtClean="0"/>
          </a:p>
          <a:p>
            <a:r>
              <a:rPr lang="uk-UA" dirty="0" smtClean="0"/>
              <a:t>1. Визначення </a:t>
            </a:r>
            <a:r>
              <a:rPr lang="uk-UA" dirty="0"/>
              <a:t>типу і структури тез (розглянутої у наступному питанні цієї теми). </a:t>
            </a:r>
            <a:endParaRPr lang="uk-UA" dirty="0" smtClean="0"/>
          </a:p>
          <a:p>
            <a:r>
              <a:rPr lang="uk-UA" dirty="0" smtClean="0"/>
              <a:t>2</a:t>
            </a:r>
            <a:r>
              <a:rPr lang="uk-UA" dirty="0"/>
              <a:t>. Визначення планованого наукового результату або висновку. </a:t>
            </a:r>
            <a:endParaRPr lang="uk-UA" dirty="0" smtClean="0"/>
          </a:p>
          <a:p>
            <a:r>
              <a:rPr lang="uk-UA" dirty="0" smtClean="0"/>
              <a:t>3</a:t>
            </a:r>
            <a:r>
              <a:rPr lang="uk-UA" dirty="0"/>
              <a:t>. Обрання теми тез доповіді. Від того, наскільки тема цікава для науковця, як вона розпалює його науковий інтерес, залежить і кінцевий результат планованої наукової роботи. Тому вибір теми – це те, що в жодному разі не варто робити поспіхом. </a:t>
            </a:r>
            <a:endParaRPr lang="uk-UA" dirty="0" smtClean="0"/>
          </a:p>
          <a:p>
            <a:r>
              <a:rPr lang="uk-UA" dirty="0" smtClean="0"/>
              <a:t>При </a:t>
            </a:r>
            <a:r>
              <a:rPr lang="uk-UA" dirty="0"/>
              <a:t>цьому слід враховувати: </a:t>
            </a:r>
            <a:endParaRPr lang="uk-UA" dirty="0" smtClean="0"/>
          </a:p>
          <a:p>
            <a:r>
              <a:rPr lang="uk-UA" dirty="0" smtClean="0"/>
              <a:t>• </a:t>
            </a:r>
            <a:r>
              <a:rPr lang="uk-UA" dirty="0"/>
              <a:t>обраний раніше тип тез; </a:t>
            </a:r>
            <a:endParaRPr lang="uk-UA" dirty="0" smtClean="0"/>
          </a:p>
          <a:p>
            <a:r>
              <a:rPr lang="uk-UA" dirty="0" smtClean="0"/>
              <a:t>• </a:t>
            </a:r>
            <a:r>
              <a:rPr lang="uk-UA" dirty="0"/>
              <a:t>основний результат наукової роботи, який буде описано в тезах; </a:t>
            </a:r>
            <a:endParaRPr lang="uk-UA" dirty="0" smtClean="0"/>
          </a:p>
          <a:p>
            <a:r>
              <a:rPr lang="uk-UA" dirty="0" smtClean="0"/>
              <a:t>• </a:t>
            </a:r>
            <a:r>
              <a:rPr lang="uk-UA" dirty="0"/>
              <a:t>назву (тематичну спрямованість) конференції, в якій передбачається участь науковця. </a:t>
            </a:r>
            <a:endParaRPr lang="uk-UA" dirty="0" smtClean="0"/>
          </a:p>
          <a:p>
            <a:r>
              <a:rPr lang="uk-UA" dirty="0" smtClean="0"/>
              <a:t>4</a:t>
            </a:r>
            <a:r>
              <a:rPr lang="uk-UA" dirty="0"/>
              <a:t>. Формування розширеного плану тез доповіді обраного типу. Необхідно продумати, про що йтиме мова у кожній частині. Кожну ідею можна описати кількома реченнями. Зазвичай в тезах кожен абзац містить окрему ідею. </a:t>
            </a:r>
            <a:endParaRPr lang="uk-UA" dirty="0" smtClean="0"/>
          </a:p>
          <a:p>
            <a:r>
              <a:rPr lang="uk-UA" dirty="0"/>
              <a:t>5. Наступний етап – це підбір літератури. Використовуючи бібліотечні каталоги, електронні бази даних, списки літератури у монографіях та періодичних виданнях, цей етап роботи можна пройти дуже швидко і якісно. Обрані літературні джерела слід уважно вивчити, опрацювати. </a:t>
            </a:r>
          </a:p>
        </p:txBody>
      </p:sp>
    </p:spTree>
    <p:extLst>
      <p:ext uri="{BB962C8B-B14F-4D97-AF65-F5344CB8AC3E}">
        <p14:creationId xmlns:p14="http://schemas.microsoft.com/office/powerpoint/2010/main" val="818531324"/>
      </p:ext>
    </p:extLst>
  </p:cSld>
  <p:clrMapOvr>
    <a:masterClrMapping/>
  </p:clrMapOvr>
  <p:transition>
    <p:strips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910" y="620688"/>
            <a:ext cx="8640960" cy="6093976"/>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uk-UA" sz="2200" b="1" dirty="0"/>
              <a:t>Алгоритм написання тез наукової доповіді є таким: </a:t>
            </a:r>
            <a:endParaRPr lang="uk-UA" sz="2200" b="1" dirty="0" smtClean="0"/>
          </a:p>
          <a:p>
            <a:r>
              <a:rPr lang="uk-UA" sz="1600" dirty="0" smtClean="0"/>
              <a:t>6</a:t>
            </a:r>
            <a:r>
              <a:rPr lang="uk-UA" sz="1600" dirty="0"/>
              <a:t>. Перевірка на достатність змісту тез. Необхідно уважно прочитати написане і перевірити, чи достатньо зібраного та описаного матеріалу для повного розкриття теми. Якщо недостатньо – розширити зміст тез. Окремі їх частини мають бути побудовані логічно послідовно і відображати основну ідею усієї роботи. У кінці тез мають бути висновки, які передбачалися на другому етапі даного алгоритму. За потреби можна поміняти порядок абзаців, уточнити окремі формулювання. Можливо, знадобиться коригування назви тез. </a:t>
            </a:r>
            <a:endParaRPr lang="uk-UA" sz="1600" dirty="0" smtClean="0"/>
          </a:p>
          <a:p>
            <a:r>
              <a:rPr lang="uk-UA" sz="1600" dirty="0" smtClean="0"/>
              <a:t>7</a:t>
            </a:r>
            <a:r>
              <a:rPr lang="uk-UA" sz="1600" dirty="0"/>
              <a:t>. Формулювання та редагування переходів між окремими абзацами. На цьому етапі читають увесь текст тез та редагують переходи між абзацами, а також зміст самих абзаців. Дуже ймовірно, що в процесі написання виникли нові думки та ідеї, які за потреби можна внести до змісту тез доповіді. За об’ємом окремі абзаци можуть відхилятися від попереднього плану. Важливо, щоб основний результат наукової роботи – висновки були актуальними й добре аргументованими. </a:t>
            </a:r>
            <a:endParaRPr lang="uk-UA" sz="1600" dirty="0" smtClean="0"/>
          </a:p>
          <a:p>
            <a:r>
              <a:rPr lang="uk-UA" sz="1600" dirty="0" smtClean="0"/>
              <a:t>8</a:t>
            </a:r>
            <a:r>
              <a:rPr lang="uk-UA" sz="1600" dirty="0"/>
              <a:t>. З’ясування вимог до оформлення тез доповіді та їх обсягу. Необхідно уважно прочитати вимоги організаторів конкретного наукового заходу до оформлення тез доповіді, звернувши увагу на їх обсяг та правила оформлення. Якщо їх обсяг дещо більший за установлений – можна знайти і скоротити другорядні деталі, змінити окремі фрази тощо. </a:t>
            </a:r>
            <a:endParaRPr lang="uk-UA" sz="1600" dirty="0" smtClean="0"/>
          </a:p>
          <a:p>
            <a:r>
              <a:rPr lang="uk-UA" sz="1600" dirty="0" smtClean="0"/>
              <a:t>9</a:t>
            </a:r>
            <a:r>
              <a:rPr lang="uk-UA" sz="1600" dirty="0"/>
              <a:t>. Консультація з науковим керівником. Після оформлення тез студент має звернутись до наукового керівника для критичної оцінки проробленої роботи та отриманих наукових результатів. Це потрібно для того, щоб почути його думку про зміст, аргументацію, стиль наукової роботи. </a:t>
            </a:r>
            <a:endParaRPr lang="uk-UA" sz="1600" dirty="0" smtClean="0"/>
          </a:p>
          <a:p>
            <a:r>
              <a:rPr lang="uk-UA" sz="1600" dirty="0" smtClean="0"/>
              <a:t>10</a:t>
            </a:r>
            <a:r>
              <a:rPr lang="uk-UA" sz="1600" dirty="0"/>
              <a:t>. Надсилання готових тез доповіді до оргкомітету конференції. </a:t>
            </a:r>
          </a:p>
        </p:txBody>
      </p:sp>
    </p:spTree>
    <p:extLst>
      <p:ext uri="{BB962C8B-B14F-4D97-AF65-F5344CB8AC3E}">
        <p14:creationId xmlns:p14="http://schemas.microsoft.com/office/powerpoint/2010/main" val="3387593480"/>
      </p:ext>
    </p:extLst>
  </p:cSld>
  <p:clrMapOvr>
    <a:masterClrMapping/>
  </p:clrMapOvr>
  <p:transition>
    <p:strips dir="ld"/>
  </p:transition>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12637</TotalTime>
  <Words>698</Words>
  <Application>Microsoft Office PowerPoint</Application>
  <PresentationFormat>Экран (4:3)</PresentationFormat>
  <Paragraphs>65</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cdb2004100l</vt:lpstr>
      <vt:lpstr>Тема 8. Методика підготовки тез наукової доповіді та наукової статті</vt:lpstr>
      <vt:lpstr>Питання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Хоменко Ганна Юріївна</cp:lastModifiedBy>
  <cp:revision>1095</cp:revision>
  <dcterms:modified xsi:type="dcterms:W3CDTF">2025-03-28T12:05:00Z</dcterms:modified>
</cp:coreProperties>
</file>