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D90B7C-B432-479D-BF14-B892A01ADBF9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8996DE-C1E5-4859-853D-A513FB6310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zakon.rada.gov.ua/laws/show/4017-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Медіарегулювання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Закон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 </a:t>
            </a:r>
            <a:r>
              <a:rPr lang="ru-RU" dirty="0" err="1" smtClean="0"/>
              <a:t>інформацію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9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57214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Укладачка Леся ЗАЙКО, </a:t>
            </a:r>
            <a:r>
              <a:rPr lang="uk-UA" dirty="0" err="1" smtClean="0"/>
              <a:t>к.філос.н</a:t>
            </a:r>
            <a:r>
              <a:rPr lang="uk-UA" dirty="0" smtClean="0"/>
              <a:t>., доц. кафедри журналістики та філософських студій Державного університету </a:t>
            </a:r>
            <a:r>
              <a:rPr lang="uk-UA" dirty="0" err="1" smtClean="0"/>
              <a:t>“Житомирська</a:t>
            </a:r>
            <a:r>
              <a:rPr lang="uk-UA" dirty="0" smtClean="0"/>
              <a:t> </a:t>
            </a:r>
            <a:r>
              <a:rPr lang="uk-UA" dirty="0" err="1" smtClean="0"/>
              <a:t>політехніка”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 2657-XII, </a:t>
            </a:r>
            <a:r>
              <a:rPr lang="ru-RU" dirty="0" err="1" smtClean="0"/>
              <a:t>чинний</a:t>
            </a:r>
            <a:r>
              <a:rPr lang="ru-RU" dirty="0" smtClean="0"/>
              <a:t>, </a:t>
            </a: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 smtClean="0"/>
              <a:t>редакція</a:t>
            </a:r>
            <a:r>
              <a:rPr lang="ru-RU" dirty="0" smtClean="0"/>
              <a:t> — </a:t>
            </a:r>
            <a:r>
              <a:rPr lang="ru-RU" b="1" dirty="0" err="1" smtClean="0"/>
              <a:t>Редакція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b="1" dirty="0" smtClean="0"/>
              <a:t>15.11.2024</a:t>
            </a:r>
            <a:r>
              <a:rPr lang="ru-RU" dirty="0" smtClean="0"/>
              <a:t>, </a:t>
            </a:r>
            <a:r>
              <a:rPr lang="ru-RU" dirty="0" err="1" smtClean="0"/>
              <a:t>підстава</a:t>
            </a:r>
            <a:r>
              <a:rPr lang="ru-RU" dirty="0" smtClean="0"/>
              <a:t> - </a:t>
            </a:r>
            <a:r>
              <a:rPr lang="ru-RU" u="sng" dirty="0" smtClean="0">
                <a:hlinkClick r:id="rId2"/>
              </a:rPr>
              <a:t>4017-IX</a:t>
            </a:r>
            <a:endParaRPr lang="ru-RU" dirty="0"/>
          </a:p>
        </p:txBody>
      </p:sp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143116"/>
            <a:ext cx="7143768" cy="40633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105842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I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>ЗАГАЛЬНІ ПОЛОЖЕННЯ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78634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1.</a:t>
            </a:r>
            <a:r>
              <a:rPr lang="ru-RU" dirty="0" smtClean="0"/>
              <a:t> 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термінів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2. 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3. 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4. </a:t>
            </a:r>
            <a:r>
              <a:rPr lang="ru-RU" dirty="0" err="1" smtClean="0"/>
              <a:t>Суб'єкти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5.</a:t>
            </a:r>
            <a:r>
              <a:rPr lang="ru-RU" dirty="0" smtClean="0"/>
              <a:t> Право на </a:t>
            </a:r>
            <a:r>
              <a:rPr lang="ru-RU" dirty="0" err="1" smtClean="0"/>
              <a:t>інформацію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6. </a:t>
            </a:r>
            <a:r>
              <a:rPr lang="ru-RU" dirty="0" err="1" smtClean="0"/>
              <a:t>Гарантії</a:t>
            </a:r>
            <a:r>
              <a:rPr lang="ru-RU" dirty="0" smtClean="0"/>
              <a:t> права на </a:t>
            </a:r>
            <a:r>
              <a:rPr lang="ru-RU" dirty="0" err="1" smtClean="0"/>
              <a:t>інформацію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7. </a:t>
            </a:r>
            <a:r>
              <a:rPr lang="ru-RU" dirty="0" err="1" smtClean="0"/>
              <a:t>Охорона</a:t>
            </a:r>
            <a:r>
              <a:rPr lang="ru-RU" dirty="0" smtClean="0"/>
              <a:t> права на </a:t>
            </a:r>
            <a:r>
              <a:rPr lang="ru-RU" dirty="0" err="1" smtClean="0"/>
              <a:t>інформацію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8. 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9. 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II</a:t>
            </a:r>
            <a:br>
              <a:rPr lang="en-US" dirty="0" smtClean="0"/>
            </a:br>
            <a:r>
              <a:rPr lang="ru-RU" dirty="0" smtClean="0"/>
              <a:t>ВИДИ ІНФОРМАЦІЇ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7149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10. 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11. 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</a:t>
            </a:r>
            <a:r>
              <a:rPr lang="ru-RU" dirty="0" err="1" smtClean="0"/>
              <a:t>фізичну</a:t>
            </a:r>
            <a:r>
              <a:rPr lang="ru-RU" dirty="0" smtClean="0"/>
              <a:t> </a:t>
            </a:r>
            <a:r>
              <a:rPr lang="ru-RU" dirty="0" smtClean="0"/>
              <a:t>особу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12. 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довідково-енциклопедичного</a:t>
            </a:r>
            <a:r>
              <a:rPr lang="ru-RU" dirty="0" smtClean="0"/>
              <a:t> </a:t>
            </a:r>
            <a:r>
              <a:rPr lang="ru-RU" dirty="0" smtClean="0"/>
              <a:t>характеру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13. 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стан </a:t>
            </a:r>
            <a:r>
              <a:rPr lang="ru-RU" dirty="0" err="1" smtClean="0"/>
              <a:t>довкілля</a:t>
            </a:r>
            <a:r>
              <a:rPr lang="ru-RU" dirty="0" smtClean="0"/>
              <a:t> (</a:t>
            </a:r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14. 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товар (роботу, </a:t>
            </a:r>
            <a:r>
              <a:rPr lang="ru-RU" dirty="0" err="1" smtClean="0"/>
              <a:t>послугу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15. </a:t>
            </a:r>
            <a:r>
              <a:rPr lang="ru-RU" dirty="0" err="1" smtClean="0"/>
              <a:t>Науково-технічна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16. </a:t>
            </a:r>
            <a:r>
              <a:rPr lang="ru-RU" dirty="0" err="1" smtClean="0"/>
              <a:t>Податкова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17. </a:t>
            </a:r>
            <a:r>
              <a:rPr lang="ru-RU" dirty="0" err="1" smtClean="0"/>
              <a:t>Правова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18. </a:t>
            </a:r>
            <a:r>
              <a:rPr lang="ru-RU" dirty="0" err="1" smtClean="0"/>
              <a:t>Статистична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19. </a:t>
            </a:r>
            <a:r>
              <a:rPr lang="ru-RU" dirty="0" err="1" smtClean="0"/>
              <a:t>Соціологічна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19</a:t>
            </a:r>
            <a:r>
              <a:rPr lang="ru-RU" b="1" baseline="30000" dirty="0" smtClean="0"/>
              <a:t>-1</a:t>
            </a:r>
            <a:r>
              <a:rPr lang="ru-RU" dirty="0" smtClean="0"/>
              <a:t>. Критична </a:t>
            </a:r>
            <a:r>
              <a:rPr lang="ru-RU" dirty="0" err="1" smtClean="0"/>
              <a:t>технологічна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20. </a:t>
            </a:r>
            <a:r>
              <a:rPr lang="ru-RU" dirty="0" smtClean="0"/>
              <a:t>Доступ до </a:t>
            </a:r>
            <a:r>
              <a:rPr lang="ru-RU" dirty="0" err="1" smtClean="0"/>
              <a:t>інформації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21.</a:t>
            </a:r>
            <a:r>
              <a:rPr lang="ru-RU" dirty="0" smtClean="0"/>
              <a:t> 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обмеженим</a:t>
            </a:r>
            <a:r>
              <a:rPr lang="ru-RU" dirty="0" smtClean="0"/>
              <a:t> </a:t>
            </a:r>
            <a:r>
              <a:rPr lang="ru-RU" dirty="0" smtClean="0"/>
              <a:t>доступом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64307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III</a:t>
            </a:r>
            <a:br>
              <a:rPr lang="en-US" dirty="0" smtClean="0"/>
            </a:br>
            <a:r>
              <a:rPr lang="ru-RU" dirty="0" smtClean="0"/>
              <a:t>ДІЯЛЬНІСТЬ ЖУРНАЛІСТІВ, МЕДІА, ЇХ ПРАЦІВНИКІВ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357430"/>
            <a:ext cx="8183880" cy="4071966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22. </a:t>
            </a:r>
            <a:r>
              <a:rPr lang="ru-RU" dirty="0" err="1" smtClean="0"/>
              <a:t>Масова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23.</a:t>
            </a:r>
            <a:r>
              <a:rPr lang="ru-RU" dirty="0" smtClean="0"/>
              <a:t> 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продукція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послуга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24. </a:t>
            </a: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цензури</a:t>
            </a:r>
            <a:r>
              <a:rPr lang="ru-RU" dirty="0" smtClean="0"/>
              <a:t> та </a:t>
            </a: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в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журналістів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25. </a:t>
            </a:r>
            <a:r>
              <a:rPr lang="ru-RU" dirty="0" err="1" smtClean="0"/>
              <a:t>Гарантії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та </a:t>
            </a:r>
            <a:r>
              <a:rPr lang="ru-RU" dirty="0" err="1" smtClean="0"/>
              <a:t>журналістів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26. </a:t>
            </a:r>
            <a:r>
              <a:rPr lang="ru-RU" dirty="0" err="1" smtClean="0"/>
              <a:t>Акредитація</a:t>
            </a:r>
            <a:r>
              <a:rPr lang="ru-RU" dirty="0" smtClean="0"/>
              <a:t> </a:t>
            </a:r>
            <a:r>
              <a:rPr lang="ru-RU" dirty="0" err="1" smtClean="0"/>
              <a:t>журналістів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217741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Розділ</a:t>
            </a:r>
            <a:r>
              <a:rPr lang="ru-RU" dirty="0" smtClean="0"/>
              <a:t> IV</a:t>
            </a:r>
            <a:br>
              <a:rPr lang="ru-RU" dirty="0" smtClean="0"/>
            </a:br>
            <a:r>
              <a:rPr lang="ru-RU" dirty="0" smtClean="0"/>
              <a:t>ВІДПОВІДАЛЬНІСТЬ ЗА ПОРУШЕННЯ ЗАКОНОДАВСТВА ПРО ІНФОРМАЦІЮ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786058"/>
            <a:ext cx="8183880" cy="350046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27. 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інформацію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28. </a:t>
            </a:r>
            <a:r>
              <a:rPr lang="ru-RU" dirty="0" err="1" smtClean="0"/>
              <a:t>Неприпустимість</a:t>
            </a:r>
            <a:r>
              <a:rPr lang="ru-RU" dirty="0" smtClean="0"/>
              <a:t> </a:t>
            </a:r>
            <a:r>
              <a:rPr lang="ru-RU" dirty="0" err="1" smtClean="0"/>
              <a:t>зловживання</a:t>
            </a:r>
            <a:r>
              <a:rPr lang="ru-RU" dirty="0" smtClean="0"/>
              <a:t> правом на </a:t>
            </a:r>
            <a:r>
              <a:rPr lang="ru-RU" dirty="0" err="1" smtClean="0"/>
              <a:t>інформацію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29. 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30. 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31. </a:t>
            </a:r>
            <a:r>
              <a:rPr lang="ru-RU" dirty="0" err="1" smtClean="0"/>
              <a:t>Відшкодування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та </a:t>
            </a:r>
            <a:r>
              <a:rPr lang="ru-RU" dirty="0" err="1" smtClean="0"/>
              <a:t>моральної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V</a:t>
            </a:r>
            <a:br>
              <a:rPr lang="en-US" dirty="0" smtClean="0"/>
            </a:br>
            <a:r>
              <a:rPr lang="ru-RU" dirty="0" smtClean="0"/>
              <a:t>ПРИКІНЦЕВІ ПОЛОЖЕННЯ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572032"/>
          </a:xfrm>
        </p:spPr>
        <p:txBody>
          <a:bodyPr/>
          <a:lstStyle/>
          <a:p>
            <a:pPr fontAlgn="t"/>
            <a:r>
              <a:rPr lang="ru-RU" sz="1600" b="1" dirty="0" smtClean="0"/>
              <a:t>Президент </a:t>
            </a:r>
            <a:r>
              <a:rPr lang="ru-RU" sz="1600" b="1" dirty="0" err="1" smtClean="0"/>
              <a:t>України</a:t>
            </a:r>
            <a:endParaRPr lang="ru-RU" sz="1600" dirty="0" smtClean="0"/>
          </a:p>
          <a:p>
            <a:pPr fontAlgn="t"/>
            <a:r>
              <a:rPr lang="ru-RU" sz="1600" b="1" dirty="0" smtClean="0"/>
              <a:t>Л.КРАВЧУК</a:t>
            </a:r>
            <a:endParaRPr lang="ru-RU" sz="1600" dirty="0" smtClean="0"/>
          </a:p>
          <a:p>
            <a:pPr fontAlgn="t"/>
            <a:r>
              <a:rPr lang="ru-RU" sz="1600" b="1" dirty="0" smtClean="0"/>
              <a:t>м. </a:t>
            </a:r>
            <a:r>
              <a:rPr lang="ru-RU" sz="1600" b="1" dirty="0" err="1" smtClean="0"/>
              <a:t>Київ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2 </a:t>
            </a:r>
            <a:r>
              <a:rPr lang="ru-RU" sz="1600" b="1" dirty="0" err="1" smtClean="0"/>
              <a:t>жовтня</a:t>
            </a:r>
            <a:r>
              <a:rPr lang="ru-RU" sz="1600" b="1" dirty="0" smtClean="0"/>
              <a:t> 1992 року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№ </a:t>
            </a:r>
            <a:r>
              <a:rPr lang="ru-RU" sz="1600" b="1" dirty="0" smtClean="0"/>
              <a:t>2657-XII</a:t>
            </a:r>
          </a:p>
          <a:p>
            <a:pPr fontAlgn="t"/>
            <a:endParaRPr lang="uk-UA" b="1" dirty="0" smtClean="0"/>
          </a:p>
          <a:p>
            <a:pPr fontAlgn="t"/>
            <a:endParaRPr lang="uk-UA" b="1" dirty="0" smtClean="0"/>
          </a:p>
          <a:p>
            <a:pPr fontAlgn="t"/>
            <a:endParaRPr lang="uk-UA" b="1" dirty="0" smtClean="0"/>
          </a:p>
          <a:p>
            <a:pPr fontAlgn="t"/>
            <a:endParaRPr lang="uk-UA" b="1" smtClean="0"/>
          </a:p>
          <a:p>
            <a:pPr fontAlgn="t"/>
            <a:endParaRPr lang="uk-UA" b="1" dirty="0" smtClean="0"/>
          </a:p>
          <a:p>
            <a:pPr fontAlgn="t"/>
            <a:endParaRPr lang="uk-UA" b="1" dirty="0" smtClean="0"/>
          </a:p>
          <a:p>
            <a:pPr fontAlgn="t"/>
            <a:r>
              <a:rPr lang="uk-UA" sz="1400" dirty="0" smtClean="0"/>
              <a:t>Джерело: </a:t>
            </a:r>
            <a:r>
              <a:rPr lang="en-US" sz="1400" dirty="0" smtClean="0"/>
              <a:t>https://zakon.rada.gov.ua/laws/show/2657-12#Text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</TotalTime>
  <Words>50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Медіарегулювання. Закон України Про інформацію</vt:lpstr>
      <vt:lpstr>Слайд 2</vt:lpstr>
      <vt:lpstr>   Розділ I ЗАГАЛЬНІ ПОЛОЖЕННЯ</vt:lpstr>
      <vt:lpstr>Розділ II ВИДИ ІНФОРМАЦІЇ</vt:lpstr>
      <vt:lpstr>Розділ III ДІЯЛЬНІСТЬ ЖУРНАЛІСТІВ, МЕДІА, ЇХ ПРАЦІВНИКІВ</vt:lpstr>
      <vt:lpstr>Розділ IV ВІДПОВІДАЛЬНІСТЬ ЗА ПОРУШЕННЯ ЗАКОНОДАВСТВА ПРО ІНФОРМАЦІЮ</vt:lpstr>
      <vt:lpstr>Розділ V ПРИКІНЦЕВІ ПОЛОЖЕННЯ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Медіарегулювання. Закон України Про інформацію</dc:title>
  <dc:creator>Пользователь</dc:creator>
  <cp:lastModifiedBy>Пользователь</cp:lastModifiedBy>
  <cp:revision>18</cp:revision>
  <dcterms:created xsi:type="dcterms:W3CDTF">2025-03-26T07:19:18Z</dcterms:created>
  <dcterms:modified xsi:type="dcterms:W3CDTF">2025-03-26T09:25:52Z</dcterms:modified>
</cp:coreProperties>
</file>