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D90B7C-B432-479D-BF14-B892A01ADBF9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8996DE-C1E5-4859-853D-A513FB6310E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D90B7C-B432-479D-BF14-B892A01ADBF9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8996DE-C1E5-4859-853D-A513FB6310E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D90B7C-B432-479D-BF14-B892A01ADBF9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8996DE-C1E5-4859-853D-A513FB6310E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D90B7C-B432-479D-BF14-B892A01ADBF9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8996DE-C1E5-4859-853D-A513FB6310E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D90B7C-B432-479D-BF14-B892A01ADBF9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8996DE-C1E5-4859-853D-A513FB6310E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D90B7C-B432-479D-BF14-B892A01ADBF9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8996DE-C1E5-4859-853D-A513FB6310E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D90B7C-B432-479D-BF14-B892A01ADBF9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8996DE-C1E5-4859-853D-A513FB6310E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D90B7C-B432-479D-BF14-B892A01ADBF9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8996DE-C1E5-4859-853D-A513FB6310E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D90B7C-B432-479D-BF14-B892A01ADBF9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8996DE-C1E5-4859-853D-A513FB6310E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D90B7C-B432-479D-BF14-B892A01ADBF9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8996DE-C1E5-4859-853D-A513FB6310E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D90B7C-B432-479D-BF14-B892A01ADBF9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8996DE-C1E5-4859-853D-A513FB6310EB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0D90B7C-B432-479D-BF14-B892A01ADBF9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58996DE-C1E5-4859-853D-A513FB6310E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zakon.rada.gov.ua/laws/show/4017-20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Медіарегулювання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Закон </a:t>
            </a:r>
            <a:r>
              <a:rPr lang="ru-RU" dirty="0" err="1" smtClean="0"/>
              <a:t>України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Про </a:t>
            </a:r>
            <a:r>
              <a:rPr lang="ru-RU" dirty="0" err="1" smtClean="0"/>
              <a:t>інформацію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Лекція 9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5572140"/>
            <a:ext cx="828680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Укладачка Леся ЗАЙКО, </a:t>
            </a:r>
            <a:r>
              <a:rPr lang="uk-UA" dirty="0" err="1" smtClean="0"/>
              <a:t>к.філос.н</a:t>
            </a:r>
            <a:r>
              <a:rPr lang="uk-UA" dirty="0" smtClean="0"/>
              <a:t>., доц. кафедри журналістики та філософських студій Державного університету </a:t>
            </a:r>
            <a:r>
              <a:rPr lang="uk-UA" dirty="0" err="1" smtClean="0"/>
              <a:t>“Житомирська</a:t>
            </a:r>
            <a:r>
              <a:rPr lang="uk-UA" dirty="0" smtClean="0"/>
              <a:t> </a:t>
            </a:r>
            <a:r>
              <a:rPr lang="uk-UA" dirty="0" err="1" smtClean="0"/>
              <a:t>політехніка”</a:t>
            </a:r>
            <a:endParaRPr lang="ru-RU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Документ 2657-XII, </a:t>
            </a:r>
            <a:r>
              <a:rPr lang="ru-RU" dirty="0" err="1" smtClean="0"/>
              <a:t>чинний</a:t>
            </a:r>
            <a:r>
              <a:rPr lang="ru-RU" dirty="0" smtClean="0"/>
              <a:t>, </a:t>
            </a:r>
            <a:r>
              <a:rPr lang="ru-RU" dirty="0" err="1" smtClean="0"/>
              <a:t>поточна</a:t>
            </a:r>
            <a:r>
              <a:rPr lang="ru-RU" dirty="0" smtClean="0"/>
              <a:t> </a:t>
            </a:r>
            <a:r>
              <a:rPr lang="ru-RU" dirty="0" err="1" smtClean="0"/>
              <a:t>редакція</a:t>
            </a:r>
            <a:r>
              <a:rPr lang="ru-RU" dirty="0" smtClean="0"/>
              <a:t> — </a:t>
            </a:r>
            <a:r>
              <a:rPr lang="ru-RU" b="1" dirty="0" err="1" smtClean="0"/>
              <a:t>Редакція</a:t>
            </a:r>
            <a:r>
              <a:rPr lang="ru-RU" dirty="0" smtClean="0"/>
              <a:t> </a:t>
            </a:r>
            <a:r>
              <a:rPr lang="ru-RU" dirty="0" err="1" smtClean="0"/>
              <a:t>від</a:t>
            </a:r>
            <a:r>
              <a:rPr lang="ru-RU" dirty="0" smtClean="0"/>
              <a:t> </a:t>
            </a:r>
            <a:r>
              <a:rPr lang="ru-RU" b="1" dirty="0" smtClean="0"/>
              <a:t>15.11.2024</a:t>
            </a:r>
            <a:r>
              <a:rPr lang="ru-RU" dirty="0" smtClean="0"/>
              <a:t>, </a:t>
            </a:r>
            <a:r>
              <a:rPr lang="ru-RU" dirty="0" err="1" smtClean="0"/>
              <a:t>підстава</a:t>
            </a:r>
            <a:r>
              <a:rPr lang="ru-RU" dirty="0" smtClean="0"/>
              <a:t> - </a:t>
            </a:r>
            <a:r>
              <a:rPr lang="ru-RU" u="sng" dirty="0" smtClean="0">
                <a:hlinkClick r:id="rId2"/>
              </a:rPr>
              <a:t>4017-IX</a:t>
            </a:r>
            <a:endParaRPr lang="ru-RU" dirty="0"/>
          </a:p>
        </p:txBody>
      </p:sp>
      <p:pic>
        <p:nvPicPr>
          <p:cNvPr id="5" name="Рисунок 4" descr="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0100" y="2143116"/>
            <a:ext cx="7143768" cy="406337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183880" cy="1105842"/>
          </a:xfrm>
        </p:spPr>
        <p:txBody>
          <a:bodyPr>
            <a:normAutofit fontScale="90000"/>
          </a:bodyPr>
          <a:lstStyle/>
          <a:p>
            <a:r>
              <a:rPr lang="ru-RU" b="0" dirty="0" smtClean="0"/>
              <a:t/>
            </a:r>
            <a:br>
              <a:rPr lang="ru-RU" b="0" dirty="0" smtClean="0"/>
            </a:br>
            <a:r>
              <a:rPr lang="ru-RU" b="0" dirty="0" smtClean="0"/>
              <a:t/>
            </a:r>
            <a:br>
              <a:rPr lang="ru-RU" b="0" dirty="0" smtClean="0"/>
            </a:br>
            <a:r>
              <a:rPr lang="ru-RU" dirty="0" smtClean="0"/>
              <a:t> </a:t>
            </a:r>
            <a:r>
              <a:rPr lang="ru-RU" dirty="0" err="1" smtClean="0"/>
              <a:t>Розділ</a:t>
            </a:r>
            <a:r>
              <a:rPr lang="ru-RU" dirty="0" smtClean="0"/>
              <a:t> I</a:t>
            </a:r>
            <a:r>
              <a:rPr lang="ru-RU" b="0" dirty="0" smtClean="0"/>
              <a:t/>
            </a:r>
            <a:br>
              <a:rPr lang="ru-RU" b="0" dirty="0" smtClean="0"/>
            </a:br>
            <a:r>
              <a:rPr lang="ru-RU" dirty="0" smtClean="0"/>
              <a:t>ЗАГАЛЬНІ ПОЛОЖЕННЯ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714488"/>
            <a:ext cx="8183880" cy="4786346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err="1" smtClean="0"/>
              <a:t>Стаття</a:t>
            </a:r>
            <a:r>
              <a:rPr lang="ru-RU" b="1" dirty="0" smtClean="0"/>
              <a:t> 1.</a:t>
            </a:r>
            <a:r>
              <a:rPr lang="ru-RU" dirty="0" smtClean="0"/>
              <a:t> 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термінів</a:t>
            </a:r>
            <a:endParaRPr lang="ru-RU" dirty="0" smtClean="0"/>
          </a:p>
          <a:p>
            <a:r>
              <a:rPr lang="ru-RU" b="1" dirty="0" err="1" smtClean="0"/>
              <a:t>Стаття</a:t>
            </a:r>
            <a:r>
              <a:rPr lang="ru-RU" b="1" dirty="0" smtClean="0"/>
              <a:t> 2. 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принципи</a:t>
            </a:r>
            <a:r>
              <a:rPr lang="ru-RU" dirty="0" smtClean="0"/>
              <a:t> </a:t>
            </a:r>
            <a:r>
              <a:rPr lang="ru-RU" dirty="0" err="1" smtClean="0"/>
              <a:t>інформаційних</a:t>
            </a:r>
            <a:r>
              <a:rPr lang="ru-RU" dirty="0" smtClean="0"/>
              <a:t> </a:t>
            </a:r>
            <a:r>
              <a:rPr lang="ru-RU" dirty="0" err="1" smtClean="0"/>
              <a:t>відносин</a:t>
            </a:r>
            <a:endParaRPr lang="ru-RU" dirty="0" smtClean="0"/>
          </a:p>
          <a:p>
            <a:r>
              <a:rPr lang="ru-RU" b="1" dirty="0" err="1" smtClean="0"/>
              <a:t>Стаття</a:t>
            </a:r>
            <a:r>
              <a:rPr lang="ru-RU" b="1" dirty="0" smtClean="0"/>
              <a:t> 3. </a:t>
            </a:r>
            <a:r>
              <a:rPr lang="ru-RU" dirty="0" err="1" smtClean="0"/>
              <a:t>Державна</a:t>
            </a:r>
            <a:r>
              <a:rPr lang="ru-RU" dirty="0" smtClean="0"/>
              <a:t> </a:t>
            </a:r>
            <a:r>
              <a:rPr lang="ru-RU" dirty="0" err="1" smtClean="0"/>
              <a:t>інформаційна</a:t>
            </a:r>
            <a:r>
              <a:rPr lang="ru-RU" dirty="0" smtClean="0"/>
              <a:t> </a:t>
            </a:r>
            <a:r>
              <a:rPr lang="ru-RU" dirty="0" err="1" smtClean="0"/>
              <a:t>політика</a:t>
            </a:r>
            <a:endParaRPr lang="ru-RU" dirty="0" smtClean="0"/>
          </a:p>
          <a:p>
            <a:r>
              <a:rPr lang="ru-RU" b="1" dirty="0" err="1" smtClean="0"/>
              <a:t>Стаття</a:t>
            </a:r>
            <a:r>
              <a:rPr lang="ru-RU" b="1" dirty="0" smtClean="0"/>
              <a:t> 4. </a:t>
            </a:r>
            <a:r>
              <a:rPr lang="ru-RU" dirty="0" err="1" smtClean="0"/>
              <a:t>Суб'єкти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об'єкт</a:t>
            </a:r>
            <a:r>
              <a:rPr lang="ru-RU" dirty="0" smtClean="0"/>
              <a:t> </a:t>
            </a:r>
            <a:r>
              <a:rPr lang="ru-RU" dirty="0" err="1" smtClean="0"/>
              <a:t>інформаційних</a:t>
            </a:r>
            <a:r>
              <a:rPr lang="ru-RU" dirty="0" smtClean="0"/>
              <a:t> </a:t>
            </a:r>
            <a:r>
              <a:rPr lang="ru-RU" dirty="0" err="1" smtClean="0"/>
              <a:t>відносин</a:t>
            </a:r>
            <a:endParaRPr lang="ru-RU" dirty="0" smtClean="0"/>
          </a:p>
          <a:p>
            <a:r>
              <a:rPr lang="ru-RU" b="1" dirty="0" err="1" smtClean="0"/>
              <a:t>Стаття</a:t>
            </a:r>
            <a:r>
              <a:rPr lang="ru-RU" b="1" dirty="0" smtClean="0"/>
              <a:t> 5.</a:t>
            </a:r>
            <a:r>
              <a:rPr lang="ru-RU" dirty="0" smtClean="0"/>
              <a:t> Право на </a:t>
            </a:r>
            <a:r>
              <a:rPr lang="ru-RU" dirty="0" err="1" smtClean="0"/>
              <a:t>інформацію</a:t>
            </a:r>
            <a:endParaRPr lang="ru-RU" dirty="0" smtClean="0"/>
          </a:p>
          <a:p>
            <a:r>
              <a:rPr lang="ru-RU" b="1" dirty="0" err="1" smtClean="0"/>
              <a:t>Стаття</a:t>
            </a:r>
            <a:r>
              <a:rPr lang="ru-RU" b="1" dirty="0" smtClean="0"/>
              <a:t> 6. </a:t>
            </a:r>
            <a:r>
              <a:rPr lang="ru-RU" dirty="0" err="1" smtClean="0"/>
              <a:t>Гарантії</a:t>
            </a:r>
            <a:r>
              <a:rPr lang="ru-RU" dirty="0" smtClean="0"/>
              <a:t> права на </a:t>
            </a:r>
            <a:r>
              <a:rPr lang="ru-RU" dirty="0" err="1" smtClean="0"/>
              <a:t>інформацію</a:t>
            </a:r>
            <a:endParaRPr lang="ru-RU" dirty="0" smtClean="0"/>
          </a:p>
          <a:p>
            <a:r>
              <a:rPr lang="ru-RU" b="1" dirty="0" err="1" smtClean="0"/>
              <a:t>Стаття</a:t>
            </a:r>
            <a:r>
              <a:rPr lang="ru-RU" b="1" dirty="0" smtClean="0"/>
              <a:t> 7. </a:t>
            </a:r>
            <a:r>
              <a:rPr lang="ru-RU" dirty="0" err="1" smtClean="0"/>
              <a:t>Охорона</a:t>
            </a:r>
            <a:r>
              <a:rPr lang="ru-RU" dirty="0" smtClean="0"/>
              <a:t> права на </a:t>
            </a:r>
            <a:r>
              <a:rPr lang="ru-RU" dirty="0" err="1" smtClean="0"/>
              <a:t>інформацію</a:t>
            </a:r>
            <a:endParaRPr lang="ru-RU" dirty="0" smtClean="0"/>
          </a:p>
          <a:p>
            <a:r>
              <a:rPr lang="ru-RU" b="1" dirty="0" err="1" smtClean="0"/>
              <a:t>Стаття</a:t>
            </a:r>
            <a:r>
              <a:rPr lang="ru-RU" b="1" dirty="0" smtClean="0"/>
              <a:t> 8. </a:t>
            </a:r>
            <a:r>
              <a:rPr lang="ru-RU" dirty="0" err="1" smtClean="0"/>
              <a:t>Мова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endParaRPr lang="ru-RU" dirty="0" smtClean="0"/>
          </a:p>
          <a:p>
            <a:r>
              <a:rPr lang="ru-RU" b="1" dirty="0" err="1" smtClean="0"/>
              <a:t>Стаття</a:t>
            </a:r>
            <a:r>
              <a:rPr lang="ru-RU" b="1" dirty="0" smtClean="0"/>
              <a:t> 9. 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види</a:t>
            </a:r>
            <a:r>
              <a:rPr lang="ru-RU" dirty="0" smtClean="0"/>
              <a:t> </a:t>
            </a:r>
            <a:r>
              <a:rPr lang="ru-RU" dirty="0" err="1" smtClean="0"/>
              <a:t>інформаційної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Розділ</a:t>
            </a:r>
            <a:r>
              <a:rPr lang="ru-RU" dirty="0" smtClean="0"/>
              <a:t> </a:t>
            </a:r>
            <a:r>
              <a:rPr lang="en-US" dirty="0" smtClean="0"/>
              <a:t>II</a:t>
            </a:r>
            <a:br>
              <a:rPr lang="en-US" dirty="0" smtClean="0"/>
            </a:br>
            <a:r>
              <a:rPr lang="ru-RU" dirty="0" smtClean="0"/>
              <a:t>ВИДИ ІНФОРМАЦІЇ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643050"/>
            <a:ext cx="8183880" cy="4714908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err="1" smtClean="0"/>
              <a:t>Стаття</a:t>
            </a:r>
            <a:r>
              <a:rPr lang="ru-RU" b="1" dirty="0" smtClean="0"/>
              <a:t> 10. </a:t>
            </a:r>
            <a:r>
              <a:rPr lang="ru-RU" dirty="0" err="1" smtClean="0"/>
              <a:t>Види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 за </a:t>
            </a:r>
            <a:r>
              <a:rPr lang="ru-RU" dirty="0" err="1" smtClean="0"/>
              <a:t>змістом</a:t>
            </a:r>
            <a:endParaRPr lang="ru-RU" dirty="0" smtClean="0"/>
          </a:p>
          <a:p>
            <a:r>
              <a:rPr lang="ru-RU" b="1" dirty="0" err="1" smtClean="0"/>
              <a:t>Стаття</a:t>
            </a:r>
            <a:r>
              <a:rPr lang="ru-RU" b="1" dirty="0" smtClean="0"/>
              <a:t> 11. </a:t>
            </a:r>
            <a:r>
              <a:rPr lang="ru-RU" dirty="0" err="1" smtClean="0"/>
              <a:t>Інформація</a:t>
            </a:r>
            <a:r>
              <a:rPr lang="ru-RU" dirty="0" smtClean="0"/>
              <a:t> про </a:t>
            </a:r>
            <a:r>
              <a:rPr lang="ru-RU" dirty="0" err="1" smtClean="0"/>
              <a:t>фізичну</a:t>
            </a:r>
            <a:r>
              <a:rPr lang="ru-RU" dirty="0" smtClean="0"/>
              <a:t> </a:t>
            </a:r>
            <a:r>
              <a:rPr lang="ru-RU" dirty="0" smtClean="0"/>
              <a:t>особу</a:t>
            </a:r>
          </a:p>
          <a:p>
            <a:r>
              <a:rPr lang="ru-RU" b="1" dirty="0" err="1" smtClean="0"/>
              <a:t>Стаття</a:t>
            </a:r>
            <a:r>
              <a:rPr lang="ru-RU" b="1" dirty="0" smtClean="0"/>
              <a:t> 12. </a:t>
            </a:r>
            <a:r>
              <a:rPr lang="ru-RU" dirty="0" err="1" smtClean="0"/>
              <a:t>Інформація</a:t>
            </a:r>
            <a:r>
              <a:rPr lang="ru-RU" dirty="0" smtClean="0"/>
              <a:t> </a:t>
            </a:r>
            <a:r>
              <a:rPr lang="ru-RU" dirty="0" err="1" smtClean="0"/>
              <a:t>довідково-енциклопедичного</a:t>
            </a:r>
            <a:r>
              <a:rPr lang="ru-RU" dirty="0" smtClean="0"/>
              <a:t> </a:t>
            </a:r>
            <a:r>
              <a:rPr lang="ru-RU" dirty="0" smtClean="0"/>
              <a:t>характеру</a:t>
            </a:r>
          </a:p>
          <a:p>
            <a:r>
              <a:rPr lang="ru-RU" b="1" dirty="0" err="1" smtClean="0"/>
              <a:t>Стаття</a:t>
            </a:r>
            <a:r>
              <a:rPr lang="ru-RU" b="1" dirty="0" smtClean="0"/>
              <a:t> 13. </a:t>
            </a:r>
            <a:r>
              <a:rPr lang="ru-RU" dirty="0" err="1" smtClean="0"/>
              <a:t>Інформація</a:t>
            </a:r>
            <a:r>
              <a:rPr lang="ru-RU" dirty="0" smtClean="0"/>
              <a:t> про стан </a:t>
            </a:r>
            <a:r>
              <a:rPr lang="ru-RU" dirty="0" err="1" smtClean="0"/>
              <a:t>довкілля</a:t>
            </a:r>
            <a:r>
              <a:rPr lang="ru-RU" dirty="0" smtClean="0"/>
              <a:t> (</a:t>
            </a:r>
            <a:r>
              <a:rPr lang="ru-RU" dirty="0" err="1" smtClean="0"/>
              <a:t>екологічна</a:t>
            </a:r>
            <a:r>
              <a:rPr lang="ru-RU" dirty="0" smtClean="0"/>
              <a:t> </a:t>
            </a:r>
            <a:r>
              <a:rPr lang="ru-RU" dirty="0" err="1" smtClean="0"/>
              <a:t>інформація</a:t>
            </a:r>
            <a:r>
              <a:rPr lang="ru-RU" dirty="0" smtClean="0"/>
              <a:t>)</a:t>
            </a:r>
          </a:p>
          <a:p>
            <a:r>
              <a:rPr lang="ru-RU" b="1" dirty="0" err="1" smtClean="0"/>
              <a:t>Стаття</a:t>
            </a:r>
            <a:r>
              <a:rPr lang="ru-RU" b="1" dirty="0" smtClean="0"/>
              <a:t> 14. </a:t>
            </a:r>
            <a:r>
              <a:rPr lang="ru-RU" dirty="0" err="1" smtClean="0"/>
              <a:t>Інформація</a:t>
            </a:r>
            <a:r>
              <a:rPr lang="ru-RU" dirty="0" smtClean="0"/>
              <a:t> про товар (роботу, </a:t>
            </a:r>
            <a:r>
              <a:rPr lang="ru-RU" dirty="0" err="1" smtClean="0"/>
              <a:t>послугу</a:t>
            </a:r>
            <a:r>
              <a:rPr lang="ru-RU" dirty="0" smtClean="0"/>
              <a:t>)</a:t>
            </a:r>
          </a:p>
          <a:p>
            <a:r>
              <a:rPr lang="ru-RU" b="1" dirty="0" err="1" smtClean="0"/>
              <a:t>Стаття</a:t>
            </a:r>
            <a:r>
              <a:rPr lang="ru-RU" b="1" dirty="0" smtClean="0"/>
              <a:t> 15. </a:t>
            </a:r>
            <a:r>
              <a:rPr lang="ru-RU" dirty="0" err="1" smtClean="0"/>
              <a:t>Науково-технічна</a:t>
            </a:r>
            <a:r>
              <a:rPr lang="ru-RU" dirty="0" smtClean="0"/>
              <a:t> </a:t>
            </a:r>
            <a:r>
              <a:rPr lang="ru-RU" dirty="0" err="1" smtClean="0"/>
              <a:t>інформація</a:t>
            </a:r>
            <a:endParaRPr lang="ru-RU" dirty="0" smtClean="0"/>
          </a:p>
          <a:p>
            <a:r>
              <a:rPr lang="ru-RU" b="1" dirty="0" err="1" smtClean="0"/>
              <a:t>Стаття</a:t>
            </a:r>
            <a:r>
              <a:rPr lang="ru-RU" b="1" dirty="0" smtClean="0"/>
              <a:t> 16. </a:t>
            </a:r>
            <a:r>
              <a:rPr lang="ru-RU" dirty="0" err="1" smtClean="0"/>
              <a:t>Податкова</a:t>
            </a:r>
            <a:r>
              <a:rPr lang="ru-RU" dirty="0" smtClean="0"/>
              <a:t> </a:t>
            </a:r>
            <a:r>
              <a:rPr lang="ru-RU" dirty="0" err="1" smtClean="0"/>
              <a:t>інформація</a:t>
            </a:r>
            <a:endParaRPr lang="ru-RU" dirty="0" smtClean="0"/>
          </a:p>
          <a:p>
            <a:r>
              <a:rPr lang="ru-RU" b="1" dirty="0" err="1" smtClean="0"/>
              <a:t>Стаття</a:t>
            </a:r>
            <a:r>
              <a:rPr lang="ru-RU" b="1" dirty="0" smtClean="0"/>
              <a:t> 17. </a:t>
            </a:r>
            <a:r>
              <a:rPr lang="ru-RU" dirty="0" err="1" smtClean="0"/>
              <a:t>Правова</a:t>
            </a:r>
            <a:r>
              <a:rPr lang="ru-RU" dirty="0" smtClean="0"/>
              <a:t> </a:t>
            </a:r>
            <a:r>
              <a:rPr lang="ru-RU" dirty="0" err="1" smtClean="0"/>
              <a:t>інформація</a:t>
            </a:r>
            <a:endParaRPr lang="ru-RU" dirty="0" smtClean="0"/>
          </a:p>
          <a:p>
            <a:r>
              <a:rPr lang="ru-RU" b="1" dirty="0" err="1" smtClean="0"/>
              <a:t>Стаття</a:t>
            </a:r>
            <a:r>
              <a:rPr lang="ru-RU" b="1" dirty="0" smtClean="0"/>
              <a:t> 18. </a:t>
            </a:r>
            <a:r>
              <a:rPr lang="ru-RU" dirty="0" err="1" smtClean="0"/>
              <a:t>Статистична</a:t>
            </a:r>
            <a:r>
              <a:rPr lang="ru-RU" dirty="0" smtClean="0"/>
              <a:t> </a:t>
            </a:r>
            <a:r>
              <a:rPr lang="ru-RU" dirty="0" err="1" smtClean="0"/>
              <a:t>інформація</a:t>
            </a:r>
            <a:endParaRPr lang="ru-RU" dirty="0" smtClean="0"/>
          </a:p>
          <a:p>
            <a:r>
              <a:rPr lang="ru-RU" b="1" dirty="0" err="1" smtClean="0"/>
              <a:t>Стаття</a:t>
            </a:r>
            <a:r>
              <a:rPr lang="ru-RU" b="1" dirty="0" smtClean="0"/>
              <a:t> 19. </a:t>
            </a:r>
            <a:r>
              <a:rPr lang="ru-RU" dirty="0" err="1" smtClean="0"/>
              <a:t>Соціологічна</a:t>
            </a:r>
            <a:r>
              <a:rPr lang="ru-RU" dirty="0" smtClean="0"/>
              <a:t> </a:t>
            </a:r>
            <a:r>
              <a:rPr lang="ru-RU" dirty="0" err="1" smtClean="0"/>
              <a:t>інформація</a:t>
            </a:r>
            <a:endParaRPr lang="ru-RU" dirty="0" smtClean="0"/>
          </a:p>
          <a:p>
            <a:r>
              <a:rPr lang="ru-RU" b="1" dirty="0" err="1" smtClean="0"/>
              <a:t>Стаття</a:t>
            </a:r>
            <a:r>
              <a:rPr lang="ru-RU" b="1" dirty="0" smtClean="0"/>
              <a:t> 19</a:t>
            </a:r>
            <a:r>
              <a:rPr lang="ru-RU" b="1" baseline="30000" dirty="0" smtClean="0"/>
              <a:t>-1</a:t>
            </a:r>
            <a:r>
              <a:rPr lang="ru-RU" dirty="0" smtClean="0"/>
              <a:t>. Критична </a:t>
            </a:r>
            <a:r>
              <a:rPr lang="ru-RU" dirty="0" err="1" smtClean="0"/>
              <a:t>технологічна</a:t>
            </a:r>
            <a:r>
              <a:rPr lang="ru-RU" dirty="0" smtClean="0"/>
              <a:t> </a:t>
            </a:r>
            <a:r>
              <a:rPr lang="ru-RU" dirty="0" err="1" smtClean="0"/>
              <a:t>інформація</a:t>
            </a:r>
            <a:endParaRPr lang="ru-RU" dirty="0" smtClean="0"/>
          </a:p>
          <a:p>
            <a:r>
              <a:rPr lang="ru-RU" b="1" dirty="0" err="1" smtClean="0"/>
              <a:t>Стаття</a:t>
            </a:r>
            <a:r>
              <a:rPr lang="ru-RU" b="1" dirty="0" smtClean="0"/>
              <a:t> 20. </a:t>
            </a:r>
            <a:r>
              <a:rPr lang="ru-RU" dirty="0" smtClean="0"/>
              <a:t>Доступ до </a:t>
            </a:r>
            <a:r>
              <a:rPr lang="ru-RU" dirty="0" err="1" smtClean="0"/>
              <a:t>інформації</a:t>
            </a:r>
            <a:endParaRPr lang="ru-RU" dirty="0" smtClean="0"/>
          </a:p>
          <a:p>
            <a:r>
              <a:rPr lang="ru-RU" b="1" dirty="0" err="1" smtClean="0"/>
              <a:t>Стаття</a:t>
            </a:r>
            <a:r>
              <a:rPr lang="ru-RU" b="1" dirty="0" smtClean="0"/>
              <a:t> 21.</a:t>
            </a:r>
            <a:r>
              <a:rPr lang="ru-RU" dirty="0" smtClean="0"/>
              <a:t> </a:t>
            </a:r>
            <a:r>
              <a:rPr lang="ru-RU" dirty="0" err="1" smtClean="0"/>
              <a:t>Інформація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обмеженим</a:t>
            </a:r>
            <a:r>
              <a:rPr lang="ru-RU" dirty="0" smtClean="0"/>
              <a:t> </a:t>
            </a:r>
            <a:r>
              <a:rPr lang="ru-RU" dirty="0" smtClean="0"/>
              <a:t>доступом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183880" cy="1643074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Розділ</a:t>
            </a:r>
            <a:r>
              <a:rPr lang="ru-RU" dirty="0" smtClean="0"/>
              <a:t> </a:t>
            </a:r>
            <a:r>
              <a:rPr lang="en-US" dirty="0" smtClean="0"/>
              <a:t>III</a:t>
            </a:r>
            <a:br>
              <a:rPr lang="en-US" dirty="0" smtClean="0"/>
            </a:br>
            <a:r>
              <a:rPr lang="ru-RU" dirty="0" smtClean="0"/>
              <a:t>ДІЯЛЬНІСТЬ ЖУРНАЛІСТІВ, МЕДІА, ЇХ ПРАЦІВНИКІВ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2357430"/>
            <a:ext cx="8183880" cy="4071966"/>
          </a:xfrm>
        </p:spPr>
        <p:txBody>
          <a:bodyPr>
            <a:normAutofit fontScale="92500"/>
          </a:bodyPr>
          <a:lstStyle/>
          <a:p>
            <a:r>
              <a:rPr lang="ru-RU" b="1" dirty="0" err="1" smtClean="0"/>
              <a:t>Стаття</a:t>
            </a:r>
            <a:r>
              <a:rPr lang="ru-RU" b="1" dirty="0" smtClean="0"/>
              <a:t> 22. </a:t>
            </a:r>
            <a:r>
              <a:rPr lang="ru-RU" dirty="0" err="1" smtClean="0"/>
              <a:t>Масова</a:t>
            </a:r>
            <a:r>
              <a:rPr lang="ru-RU" dirty="0" smtClean="0"/>
              <a:t> </a:t>
            </a:r>
            <a:r>
              <a:rPr lang="ru-RU" dirty="0" err="1" smtClean="0"/>
              <a:t>інформація</a:t>
            </a:r>
            <a:r>
              <a:rPr lang="ru-RU" dirty="0" smtClean="0"/>
              <a:t> та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засоби</a:t>
            </a:r>
            <a:endParaRPr lang="ru-RU" dirty="0" smtClean="0"/>
          </a:p>
          <a:p>
            <a:r>
              <a:rPr lang="ru-RU" b="1" dirty="0" err="1" smtClean="0"/>
              <a:t>Стаття</a:t>
            </a:r>
            <a:r>
              <a:rPr lang="ru-RU" b="1" dirty="0" smtClean="0"/>
              <a:t> 23.</a:t>
            </a:r>
            <a:r>
              <a:rPr lang="ru-RU" dirty="0" smtClean="0"/>
              <a:t> </a:t>
            </a:r>
            <a:r>
              <a:rPr lang="ru-RU" dirty="0" err="1" smtClean="0"/>
              <a:t>Інформаційна</a:t>
            </a:r>
            <a:r>
              <a:rPr lang="ru-RU" dirty="0" smtClean="0"/>
              <a:t> </a:t>
            </a:r>
            <a:r>
              <a:rPr lang="ru-RU" dirty="0" err="1" smtClean="0"/>
              <a:t>продукція</a:t>
            </a:r>
            <a:r>
              <a:rPr lang="ru-RU" dirty="0" smtClean="0"/>
              <a:t> та </a:t>
            </a:r>
            <a:r>
              <a:rPr lang="ru-RU" dirty="0" err="1" smtClean="0"/>
              <a:t>інформаційна</a:t>
            </a:r>
            <a:r>
              <a:rPr lang="ru-RU" dirty="0" smtClean="0"/>
              <a:t> </a:t>
            </a:r>
            <a:r>
              <a:rPr lang="ru-RU" dirty="0" err="1" smtClean="0"/>
              <a:t>послуга</a:t>
            </a:r>
            <a:endParaRPr lang="ru-RU" dirty="0" smtClean="0"/>
          </a:p>
          <a:p>
            <a:r>
              <a:rPr lang="ru-RU" b="1" dirty="0" err="1" smtClean="0"/>
              <a:t>Стаття</a:t>
            </a:r>
            <a:r>
              <a:rPr lang="ru-RU" b="1" dirty="0" smtClean="0"/>
              <a:t> 24. </a:t>
            </a:r>
            <a:r>
              <a:rPr lang="ru-RU" dirty="0" err="1" smtClean="0"/>
              <a:t>Заборона</a:t>
            </a:r>
            <a:r>
              <a:rPr lang="ru-RU" dirty="0" smtClean="0"/>
              <a:t> </a:t>
            </a:r>
            <a:r>
              <a:rPr lang="ru-RU" dirty="0" err="1" smtClean="0"/>
              <a:t>цензури</a:t>
            </a:r>
            <a:r>
              <a:rPr lang="ru-RU" dirty="0" smtClean="0"/>
              <a:t> та </a:t>
            </a:r>
            <a:r>
              <a:rPr lang="ru-RU" dirty="0" err="1" smtClean="0"/>
              <a:t>заборона</a:t>
            </a:r>
            <a:r>
              <a:rPr lang="ru-RU" dirty="0" smtClean="0"/>
              <a:t> </a:t>
            </a:r>
            <a:r>
              <a:rPr lang="ru-RU" dirty="0" err="1" smtClean="0"/>
              <a:t>втручання</a:t>
            </a:r>
            <a:r>
              <a:rPr lang="ru-RU" dirty="0" smtClean="0"/>
              <a:t> в </a:t>
            </a:r>
            <a:r>
              <a:rPr lang="ru-RU" dirty="0" err="1" smtClean="0"/>
              <a:t>професійну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 </a:t>
            </a:r>
            <a:r>
              <a:rPr lang="ru-RU" dirty="0" err="1" smtClean="0"/>
              <a:t>журналістів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медіа</a:t>
            </a:r>
            <a:endParaRPr lang="ru-RU" dirty="0" smtClean="0"/>
          </a:p>
          <a:p>
            <a:r>
              <a:rPr lang="ru-RU" b="1" dirty="0" err="1" smtClean="0"/>
              <a:t>Стаття</a:t>
            </a:r>
            <a:r>
              <a:rPr lang="ru-RU" b="1" dirty="0" smtClean="0"/>
              <a:t> 25. </a:t>
            </a:r>
            <a:r>
              <a:rPr lang="ru-RU" dirty="0" err="1" smtClean="0"/>
              <a:t>Гарантії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медіа</a:t>
            </a:r>
            <a:r>
              <a:rPr lang="ru-RU" dirty="0" smtClean="0"/>
              <a:t> та </a:t>
            </a:r>
            <a:r>
              <a:rPr lang="ru-RU" dirty="0" err="1" smtClean="0"/>
              <a:t>журналістів</a:t>
            </a:r>
            <a:endParaRPr lang="ru-RU" dirty="0" smtClean="0"/>
          </a:p>
          <a:p>
            <a:r>
              <a:rPr lang="ru-RU" b="1" dirty="0" err="1" smtClean="0"/>
              <a:t>Стаття</a:t>
            </a:r>
            <a:r>
              <a:rPr lang="ru-RU" b="1" dirty="0" smtClean="0"/>
              <a:t> 26. </a:t>
            </a:r>
            <a:r>
              <a:rPr lang="ru-RU" dirty="0" err="1" smtClean="0"/>
              <a:t>Акредитація</a:t>
            </a:r>
            <a:r>
              <a:rPr lang="ru-RU" dirty="0" smtClean="0"/>
              <a:t> </a:t>
            </a:r>
            <a:r>
              <a:rPr lang="ru-RU" dirty="0" err="1" smtClean="0"/>
              <a:t>журналістів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183880" cy="2177412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Розділ</a:t>
            </a:r>
            <a:r>
              <a:rPr lang="ru-RU" dirty="0" smtClean="0"/>
              <a:t> IV</a:t>
            </a:r>
            <a:br>
              <a:rPr lang="ru-RU" dirty="0" smtClean="0"/>
            </a:br>
            <a:r>
              <a:rPr lang="ru-RU" dirty="0" smtClean="0"/>
              <a:t>ВІДПОВІДАЛЬНІСТЬ ЗА ПОРУШЕННЯ ЗАКОНОДАВСТВА ПРО ІНФОРМАЦІЮ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2786058"/>
            <a:ext cx="8183880" cy="3500462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err="1" smtClean="0"/>
              <a:t>Стаття</a:t>
            </a:r>
            <a:r>
              <a:rPr lang="ru-RU" b="1" dirty="0" smtClean="0"/>
              <a:t> 27. </a:t>
            </a:r>
            <a:r>
              <a:rPr lang="ru-RU" dirty="0" err="1" smtClean="0"/>
              <a:t>Відповідальність</a:t>
            </a:r>
            <a:r>
              <a:rPr lang="ru-RU" dirty="0" smtClean="0"/>
              <a:t> за </a:t>
            </a:r>
            <a:r>
              <a:rPr lang="ru-RU" dirty="0" err="1" smtClean="0"/>
              <a:t>порушення</a:t>
            </a:r>
            <a:r>
              <a:rPr lang="ru-RU" dirty="0" smtClean="0"/>
              <a:t> </a:t>
            </a:r>
            <a:r>
              <a:rPr lang="ru-RU" dirty="0" err="1" smtClean="0"/>
              <a:t>законодавства</a:t>
            </a:r>
            <a:r>
              <a:rPr lang="ru-RU" dirty="0" smtClean="0"/>
              <a:t> про </a:t>
            </a:r>
            <a:r>
              <a:rPr lang="ru-RU" dirty="0" err="1" smtClean="0"/>
              <a:t>інформацію</a:t>
            </a:r>
            <a:endParaRPr lang="ru-RU" dirty="0" smtClean="0"/>
          </a:p>
          <a:p>
            <a:r>
              <a:rPr lang="ru-RU" b="1" dirty="0" err="1" smtClean="0"/>
              <a:t>Стаття</a:t>
            </a:r>
            <a:r>
              <a:rPr lang="ru-RU" b="1" dirty="0" smtClean="0"/>
              <a:t> 28. </a:t>
            </a:r>
            <a:r>
              <a:rPr lang="ru-RU" dirty="0" err="1" smtClean="0"/>
              <a:t>Неприпустимість</a:t>
            </a:r>
            <a:r>
              <a:rPr lang="ru-RU" dirty="0" smtClean="0"/>
              <a:t> </a:t>
            </a:r>
            <a:r>
              <a:rPr lang="ru-RU" dirty="0" err="1" smtClean="0"/>
              <a:t>зловживання</a:t>
            </a:r>
            <a:r>
              <a:rPr lang="ru-RU" dirty="0" smtClean="0"/>
              <a:t> правом на </a:t>
            </a:r>
            <a:r>
              <a:rPr lang="ru-RU" dirty="0" err="1" smtClean="0"/>
              <a:t>інформацію</a:t>
            </a:r>
            <a:endParaRPr lang="ru-RU" dirty="0" smtClean="0"/>
          </a:p>
          <a:p>
            <a:r>
              <a:rPr lang="ru-RU" b="1" dirty="0" err="1" smtClean="0"/>
              <a:t>Стаття</a:t>
            </a:r>
            <a:r>
              <a:rPr lang="ru-RU" b="1" dirty="0" smtClean="0"/>
              <a:t> 29. </a:t>
            </a:r>
            <a:r>
              <a:rPr lang="ru-RU" dirty="0" err="1" smtClean="0"/>
              <a:t>Поширення</a:t>
            </a:r>
            <a:r>
              <a:rPr lang="ru-RU" dirty="0" smtClean="0"/>
              <a:t> </a:t>
            </a:r>
            <a:r>
              <a:rPr lang="ru-RU" dirty="0" err="1" smtClean="0"/>
              <a:t>суспільно</a:t>
            </a:r>
            <a:r>
              <a:rPr lang="ru-RU" dirty="0" smtClean="0"/>
              <a:t> </a:t>
            </a:r>
            <a:r>
              <a:rPr lang="ru-RU" dirty="0" err="1" smtClean="0"/>
              <a:t>необхідної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endParaRPr lang="ru-RU" dirty="0" smtClean="0"/>
          </a:p>
          <a:p>
            <a:r>
              <a:rPr lang="ru-RU" b="1" dirty="0" err="1" smtClean="0"/>
              <a:t>Стаття</a:t>
            </a:r>
            <a:r>
              <a:rPr lang="ru-RU" b="1" dirty="0" smtClean="0"/>
              <a:t> 30. </a:t>
            </a:r>
            <a:r>
              <a:rPr lang="ru-RU" dirty="0" err="1" smtClean="0"/>
              <a:t>Звільнення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відповідальності</a:t>
            </a:r>
            <a:endParaRPr lang="ru-RU" dirty="0" smtClean="0"/>
          </a:p>
          <a:p>
            <a:r>
              <a:rPr lang="ru-RU" b="1" dirty="0" err="1" smtClean="0"/>
              <a:t>Стаття</a:t>
            </a:r>
            <a:r>
              <a:rPr lang="ru-RU" b="1" dirty="0" smtClean="0"/>
              <a:t> 31. </a:t>
            </a:r>
            <a:r>
              <a:rPr lang="ru-RU" dirty="0" err="1" smtClean="0"/>
              <a:t>Відшкодування</a:t>
            </a:r>
            <a:r>
              <a:rPr lang="ru-RU" dirty="0" smtClean="0"/>
              <a:t> </a:t>
            </a:r>
            <a:r>
              <a:rPr lang="ru-RU" dirty="0" err="1" smtClean="0"/>
              <a:t>матеріальної</a:t>
            </a:r>
            <a:r>
              <a:rPr lang="ru-RU" dirty="0" smtClean="0"/>
              <a:t> та </a:t>
            </a:r>
            <a:r>
              <a:rPr lang="ru-RU" dirty="0" err="1" smtClean="0"/>
              <a:t>моральної</a:t>
            </a:r>
            <a:r>
              <a:rPr lang="ru-RU" dirty="0" smtClean="0"/>
              <a:t> </a:t>
            </a:r>
            <a:r>
              <a:rPr lang="ru-RU" dirty="0" err="1" smtClean="0"/>
              <a:t>шкоди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Розділ</a:t>
            </a:r>
            <a:r>
              <a:rPr lang="ru-RU" dirty="0" smtClean="0"/>
              <a:t> </a:t>
            </a:r>
            <a:r>
              <a:rPr lang="en-US" dirty="0" smtClean="0"/>
              <a:t>V</a:t>
            </a:r>
            <a:br>
              <a:rPr lang="en-US" dirty="0" smtClean="0"/>
            </a:br>
            <a:r>
              <a:rPr lang="ru-RU" dirty="0" smtClean="0"/>
              <a:t>ПРИКІНЦЕВІ ПОЛОЖЕННЯ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714488"/>
            <a:ext cx="8183880" cy="4572032"/>
          </a:xfrm>
        </p:spPr>
        <p:txBody>
          <a:bodyPr/>
          <a:lstStyle/>
          <a:p>
            <a:pPr fontAlgn="t"/>
            <a:r>
              <a:rPr lang="ru-RU" sz="1600" b="1" dirty="0" smtClean="0"/>
              <a:t>Президент </a:t>
            </a:r>
            <a:r>
              <a:rPr lang="ru-RU" sz="1600" b="1" dirty="0" err="1" smtClean="0"/>
              <a:t>України</a:t>
            </a:r>
            <a:endParaRPr lang="ru-RU" sz="1600" dirty="0" smtClean="0"/>
          </a:p>
          <a:p>
            <a:pPr fontAlgn="t"/>
            <a:r>
              <a:rPr lang="ru-RU" sz="1600" b="1" dirty="0" smtClean="0"/>
              <a:t>Л.КРАВЧУК</a:t>
            </a:r>
            <a:endParaRPr lang="ru-RU" sz="1600" dirty="0" smtClean="0"/>
          </a:p>
          <a:p>
            <a:pPr fontAlgn="t"/>
            <a:r>
              <a:rPr lang="ru-RU" sz="1600" b="1" dirty="0" smtClean="0"/>
              <a:t>м. </a:t>
            </a:r>
            <a:r>
              <a:rPr lang="ru-RU" sz="1600" b="1" dirty="0" err="1" smtClean="0"/>
              <a:t>Київ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b="1" dirty="0" smtClean="0"/>
              <a:t>2 </a:t>
            </a:r>
            <a:r>
              <a:rPr lang="ru-RU" sz="1600" b="1" dirty="0" err="1" smtClean="0"/>
              <a:t>жовтня</a:t>
            </a:r>
            <a:r>
              <a:rPr lang="ru-RU" sz="1600" b="1" dirty="0" smtClean="0"/>
              <a:t> 1992 року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b="1" dirty="0" smtClean="0"/>
              <a:t>№ </a:t>
            </a:r>
            <a:r>
              <a:rPr lang="ru-RU" sz="1600" b="1" dirty="0" smtClean="0"/>
              <a:t>2657-XII</a:t>
            </a:r>
          </a:p>
          <a:p>
            <a:pPr fontAlgn="t"/>
            <a:endParaRPr lang="uk-UA" b="1" dirty="0" smtClean="0"/>
          </a:p>
          <a:p>
            <a:pPr fontAlgn="t"/>
            <a:endParaRPr lang="uk-UA" b="1" dirty="0" smtClean="0"/>
          </a:p>
          <a:p>
            <a:pPr fontAlgn="t"/>
            <a:endParaRPr lang="uk-UA" b="1" dirty="0" smtClean="0"/>
          </a:p>
          <a:p>
            <a:pPr fontAlgn="t"/>
            <a:endParaRPr lang="uk-UA" b="1" smtClean="0"/>
          </a:p>
          <a:p>
            <a:pPr fontAlgn="t"/>
            <a:endParaRPr lang="uk-UA" b="1" dirty="0" smtClean="0"/>
          </a:p>
          <a:p>
            <a:pPr fontAlgn="t"/>
            <a:endParaRPr lang="uk-UA" b="1" dirty="0" smtClean="0"/>
          </a:p>
          <a:p>
            <a:pPr fontAlgn="t"/>
            <a:r>
              <a:rPr lang="uk-UA" sz="1400" dirty="0" smtClean="0"/>
              <a:t>Джерело: </a:t>
            </a:r>
            <a:r>
              <a:rPr lang="en-US" sz="1400" dirty="0" smtClean="0"/>
              <a:t>https://zakon.rada.gov.ua/laws/show/2657-12#Text</a:t>
            </a:r>
            <a:endParaRPr lang="ru-RU" sz="14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126</TotalTime>
  <Words>50</Words>
  <Application>Microsoft Office PowerPoint</Application>
  <PresentationFormat>Экран (4:3)</PresentationFormat>
  <Paragraphs>51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Аспект</vt:lpstr>
      <vt:lpstr>Медіарегулювання. Закон України Про інформацію</vt:lpstr>
      <vt:lpstr>Слайд 2</vt:lpstr>
      <vt:lpstr>   Розділ I ЗАГАЛЬНІ ПОЛОЖЕННЯ</vt:lpstr>
      <vt:lpstr>Розділ II ВИДИ ІНФОРМАЦІЇ</vt:lpstr>
      <vt:lpstr>Розділ III ДІЯЛЬНІСТЬ ЖУРНАЛІСТІВ, МЕДІА, ЇХ ПРАЦІВНИКІВ</vt:lpstr>
      <vt:lpstr>Розділ IV ВІДПОВІДАЛЬНІСТЬ ЗА ПОРУШЕННЯ ЗАКОНОДАВСТВА ПРО ІНФОРМАЦІЮ</vt:lpstr>
      <vt:lpstr>Розділ V ПРИКІНЦЕВІ ПОЛОЖЕННЯ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Медіарегулювання. Закон України Про інформацію</dc:title>
  <dc:creator>Пользователь</dc:creator>
  <cp:lastModifiedBy>Пользователь</cp:lastModifiedBy>
  <cp:revision>18</cp:revision>
  <dcterms:created xsi:type="dcterms:W3CDTF">2025-03-26T07:19:18Z</dcterms:created>
  <dcterms:modified xsi:type="dcterms:W3CDTF">2025-03-26T09:25:52Z</dcterms:modified>
</cp:coreProperties>
</file>