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4630400" cy="10972800"/>
  <p:notesSz cx="10972800" cy="14630400"/>
  <p:embeddedFontLst>
    <p:embeddedFont>
      <p:font typeface="Libre Baskervill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DM Sans" panose="020B0604020202020204" charset="0"/>
      <p:regular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44" d="100"/>
          <a:sy n="44" d="100"/>
        </p:scale>
        <p:origin x="12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335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109728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10972800"/>
          </a:xfrm>
          <a:prstGeom prst="rect">
            <a:avLst/>
          </a:prstGeom>
          <a:solidFill>
            <a:srgbClr val="FFFD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351314"/>
            <a:ext cx="7556421" cy="28573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Розвиток Психології в Німеччині: </a:t>
            </a:r>
            <a:endParaRPr lang="uk-UA" sz="4450" dirty="0" smtClean="0">
              <a:solidFill>
                <a:srgbClr val="5C4E3D"/>
              </a:solidFill>
              <a:latin typeface="Libre Baskerville" pitchFamily="34" charset="0"/>
              <a:ea typeface="Libre Baskerville" pitchFamily="34" charset="-122"/>
              <a:cs typeface="Libre Baskerville" pitchFamily="34" charset="-120"/>
            </a:endParaRPr>
          </a:p>
          <a:p>
            <a:pPr marL="0" indent="0" algn="l">
              <a:lnSpc>
                <a:spcPts val="5550"/>
              </a:lnSpc>
              <a:buNone/>
            </a:pPr>
            <a:r>
              <a:rPr lang="en-US" sz="4450" dirty="0" err="1" smtClean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Вступ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548789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Психологія Німеччини має глибокі філософські та наукові корені.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16684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Її розвиток значно вплинув на світову психологічну науку.</a:t>
            </a:r>
            <a:endParaRPr lang="en-US" sz="175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385661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Психологія Розвитку: Вільям Штерн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39853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544103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39853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Винахідник IQ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588895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Запропонував концепцію інтелектуального коефіцієнта.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67338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8860" y="67763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6733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Дитячий розвиток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7224236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Вивчав етапи і особливості розвитку дітей.</a:t>
            </a:r>
            <a:endParaRPr lang="en-US" sz="17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41170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Психологія Особистості: Гордон Олпорт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58747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Народився в Німеччині, працював у США з теорії особистості.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64928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Виділив концепції індивідуальності і структури особистісних рис.</a:t>
            </a:r>
            <a:endParaRPr lang="en-US" sz="17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911560"/>
            <a:ext cx="900743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Вплив Війни та Політичних Змін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187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Перші Світові Війни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7684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Змінили пріоритети і напрям досліджень психології.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5187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Еміграція науковців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5332928" y="5768459"/>
            <a:ext cx="3978116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Нацистський режим змусив багатьох психологів покинути країну.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518731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Втрата інтелекту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9872067" y="5768459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Значний інтелектуальний відтік вплинув на німецьку науку.</a:t>
            </a:r>
            <a:endParaRPr lang="en-US" sz="17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108019"/>
            <a:ext cx="130428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Відновлення Психології після Другої Світової Війни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712089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7120890"/>
            <a:ext cx="332994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Зростання Біхевіоризму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7611308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Акцент на поведінці як об'єктивному дослідженні.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712089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54078" y="7120890"/>
            <a:ext cx="307931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Когнітивна революція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54078" y="7611308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Повернення уваги до пізнавальних процесів і свідомості.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712089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7249" y="712089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Нові Методики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77249" y="7611308"/>
            <a:ext cx="345924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Використання технологічних інновацій у дослідженнях.</a:t>
            </a:r>
            <a:endParaRPr lang="en-US" sz="1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94653"/>
            <a:ext cx="895516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Сучасна Психологія в Німеччині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170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Університети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751552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Лідери в дослідженнях: Гейдельберг, Мюнхен, Фрайбург.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517040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Основні Напрями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751552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Нейронауки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599521" y="619375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Соціальна психологія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599521" y="6635948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Когнітивна психологія</a:t>
            </a:r>
            <a:endParaRPr lang="en-US" sz="17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889069"/>
            <a:ext cx="814518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Німецькі Психологи Сьогодні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69380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Відомі сучасні психологи роблять значний внесок у дослідження.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75560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Міжнародна співпраця та обмін знаннями активізують розвиток галузі.</a:t>
            </a:r>
            <a:endParaRPr lang="en-US" sz="17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04210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Психологія та Культура в Німеччині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521708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17306" y="521708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Культурний Вплив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5707499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Культура формує питання, методи та інтерпретації досліджень.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691526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17306" y="6915269"/>
            <a:ext cx="398811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Крос-Культурні Дослідження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17306" y="7405688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Вивчення психології в різних культурних контекстах.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786776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Етичні Питання в Психології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Етичні Норми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Повага до учасників та конфіденційність досліджень.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Захист Прав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9499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Забезпечення добровільності участі та інформованої згоди.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12888516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Застосування Психології в Сучасній Німеччині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Освіта та Медицина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Психологія допомагає в навчанні та психотерапії пацієнтів.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Бізнес та Спорт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949910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Покращення ефективності, мотивації та результатів.</a:t>
            </a:r>
            <a:endParaRPr lang="en-US" sz="17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643801"/>
            <a:ext cx="128132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Перспективи Розвитку Психології в Німеччині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69478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69903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6947892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Інновації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743831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Впровадження штучного інтелекту та нейротехнологій.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428667" y="69478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7513737" y="69903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8165783" y="6947892"/>
            <a:ext cx="284476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Соціальні Проблеми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8165783" y="7438311"/>
            <a:ext cx="56709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Розв'язання питань стресу, інтеграції, і ментального здоров'я.</a:t>
            </a:r>
            <a:endParaRPr lang="en-US" sz="17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668310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Вільгельм Вундт та Заснування Психології як Науки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538995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7017306" y="538995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Вільгельм Вундт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7017306" y="588037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Засновник першої психологічної лабораторії в Лейпцигу 1879 року.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6280190" y="708814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7017306" y="708814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Інтроспекція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7017306" y="757856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Основний метод – самоаналіз свідомості через внутрішній досвід.</a:t>
            </a:r>
            <a:endParaRPr lang="en-US" sz="17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889069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Висновки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93790" y="69380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Психологія Німеччини пройшла шлях від філософії до науки.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793790" y="755606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Її внесок безцінний для розуміння психіки та поведінки людини.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2981920"/>
            <a:ext cx="599777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Структуралізм Вундта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6280190" y="40308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514624" y="42652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Основні Елементи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6514624" y="4755713"/>
            <a:ext cx="319599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Свідомість поділена на сенсації, почуття та образи.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10171867" y="4030861"/>
            <a:ext cx="3664863" cy="2047994"/>
          </a:xfrm>
          <a:prstGeom prst="roundRect">
            <a:avLst>
              <a:gd name="adj" fmla="val 4652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10406301" y="42652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Аналіз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406301" y="4755713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Дослідження складних процесів через розклад на прості частини.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6280190" y="6305669"/>
            <a:ext cx="7556421" cy="1685092"/>
          </a:xfrm>
          <a:prstGeom prst="roundRect">
            <a:avLst>
              <a:gd name="adj" fmla="val 5654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4624" y="65401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Критика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6514624" y="7030522"/>
            <a:ext cx="7087553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Метод визнаний суб'єктивним і обмеженим у поясненні складних явищ.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275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Герман Еббінгауз та Дослідження Пам'яті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5035629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878860" y="507813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1</a:t>
            </a:r>
            <a:endParaRPr lang="en-US" sz="2650" dirty="0"/>
          </a:p>
        </p:txBody>
      </p:sp>
      <p:sp>
        <p:nvSpPr>
          <p:cNvPr id="6" name="Text 3"/>
          <p:cNvSpPr/>
          <p:nvPr/>
        </p:nvSpPr>
        <p:spPr>
          <a:xfrm>
            <a:off x="1530906" y="5035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Піонер Пам'яті</a:t>
            </a:r>
            <a:endParaRPr lang="en-US" sz="2200" dirty="0"/>
          </a:p>
        </p:txBody>
      </p:sp>
      <p:sp>
        <p:nvSpPr>
          <p:cNvPr id="7" name="Text 4"/>
          <p:cNvSpPr/>
          <p:nvPr/>
        </p:nvSpPr>
        <p:spPr>
          <a:xfrm>
            <a:off x="1530906" y="5526048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Перший експериментальний вивчав пам'ять беззмістовних складів.</a:t>
            </a:r>
            <a:endParaRPr lang="en-US" sz="1750" dirty="0"/>
          </a:p>
        </p:txBody>
      </p:sp>
      <p:sp>
        <p:nvSpPr>
          <p:cNvPr id="8" name="Shape 5"/>
          <p:cNvSpPr/>
          <p:nvPr/>
        </p:nvSpPr>
        <p:spPr>
          <a:xfrm>
            <a:off x="793790" y="673381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78860" y="677632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7"/>
          <p:cNvSpPr/>
          <p:nvPr/>
        </p:nvSpPr>
        <p:spPr>
          <a:xfrm>
            <a:off x="1530906" y="6733818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Крива Забування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1530906" y="7224236"/>
            <a:ext cx="6819305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Показала, як швидко зникає інформація з пам'яті без повторення.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4093012"/>
            <a:ext cx="848367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Психофізика: Вебер та Фехнер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Ернст Вебер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9499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Досліджував мінімальні фізичні зміни, що ми здатні відчути.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599521" y="5368766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Густав Фехнер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7599521" y="5949910"/>
            <a:ext cx="6244709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Сформулював закон, що пов’язує стимул з відчуттям – основа експериментальної психології.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276255"/>
            <a:ext cx="123354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Гештальт-психологія: Цілісність Сприйняття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6325195"/>
            <a:ext cx="4196358" cy="2206585"/>
          </a:xfrm>
          <a:prstGeom prst="roundRect">
            <a:avLst>
              <a:gd name="adj" fmla="val 431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6559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Засновники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28224" y="7050048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Макс Вертгеймер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1028224" y="7492246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Курт Коффка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028224" y="7934444"/>
            <a:ext cx="372749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850"/>
              </a:lnSpc>
              <a:buSzPct val="100000"/>
              <a:buChar char="•"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Вольфганг Келер</a:t>
            </a:r>
            <a:endParaRPr lang="en-US" sz="1750" dirty="0"/>
          </a:p>
        </p:txBody>
      </p:sp>
      <p:sp>
        <p:nvSpPr>
          <p:cNvPr id="9" name="Shape 6"/>
          <p:cNvSpPr/>
          <p:nvPr/>
        </p:nvSpPr>
        <p:spPr>
          <a:xfrm>
            <a:off x="5216962" y="6325195"/>
            <a:ext cx="4196358" cy="2206585"/>
          </a:xfrm>
          <a:prstGeom prst="roundRect">
            <a:avLst>
              <a:gd name="adj" fmla="val 431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5451396" y="6559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Принцип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5451396" y="705004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Ціле більше за суму частин, цілісне сприйняття важливе.</a:t>
            </a:r>
            <a:endParaRPr lang="en-US" sz="1750" dirty="0"/>
          </a:p>
        </p:txBody>
      </p:sp>
      <p:sp>
        <p:nvSpPr>
          <p:cNvPr id="12" name="Shape 9"/>
          <p:cNvSpPr/>
          <p:nvPr/>
        </p:nvSpPr>
        <p:spPr>
          <a:xfrm>
            <a:off x="9640133" y="6325195"/>
            <a:ext cx="4196358" cy="2206585"/>
          </a:xfrm>
          <a:prstGeom prst="roundRect">
            <a:avLst>
              <a:gd name="adj" fmla="val 4317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3" name="Text 10"/>
          <p:cNvSpPr/>
          <p:nvPr/>
        </p:nvSpPr>
        <p:spPr>
          <a:xfrm>
            <a:off x="9874568" y="6559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Закони Організації</a:t>
            </a:r>
            <a:endParaRPr lang="en-US" sz="2200" dirty="0"/>
          </a:p>
        </p:txBody>
      </p:sp>
      <p:sp>
        <p:nvSpPr>
          <p:cNvPr id="14" name="Text 11"/>
          <p:cNvSpPr/>
          <p:nvPr/>
        </p:nvSpPr>
        <p:spPr>
          <a:xfrm>
            <a:off x="9874568" y="7050048"/>
            <a:ext cx="3727490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Фігури, фон, близькість, схожість, неперервність.</a:t>
            </a:r>
            <a:endParaRPr lang="en-US" sz="17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34395"/>
            <a:ext cx="1117723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Основні Принципи Гештальт-психології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50101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Закон Близькості</a:t>
            </a:r>
            <a:endParaRPr lang="en-US" sz="2200" dirty="0"/>
          </a:p>
        </p:txBody>
      </p:sp>
      <p:sp>
        <p:nvSpPr>
          <p:cNvPr id="4" name="Text 2"/>
          <p:cNvSpPr/>
          <p:nvPr/>
        </p:nvSpPr>
        <p:spPr>
          <a:xfrm>
            <a:off x="793790" y="559129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Об'єкти, що розташовані близько, сприймаються як одне ціле.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4200406" y="50101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Закон Схожості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4200406" y="5591294"/>
            <a:ext cx="2845594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Схожі об'єкти об'єднуються у групи.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607022" y="5010150"/>
            <a:ext cx="2845594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Закон Неперервності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7607022" y="594562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Лінії та форми сприймаються як продовження одна одної.</a:t>
            </a:r>
            <a:endParaRPr lang="en-US" sz="1750" dirty="0"/>
          </a:p>
        </p:txBody>
      </p:sp>
      <p:sp>
        <p:nvSpPr>
          <p:cNvPr id="9" name="Text 7"/>
          <p:cNvSpPr/>
          <p:nvPr/>
        </p:nvSpPr>
        <p:spPr>
          <a:xfrm>
            <a:off x="11013638" y="501015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Закон Замкнутості</a:t>
            </a:r>
            <a:endParaRPr lang="en-US" sz="2200" dirty="0"/>
          </a:p>
        </p:txBody>
      </p:sp>
      <p:sp>
        <p:nvSpPr>
          <p:cNvPr id="10" name="Text 8"/>
          <p:cNvSpPr/>
          <p:nvPr/>
        </p:nvSpPr>
        <p:spPr>
          <a:xfrm>
            <a:off x="11013638" y="5591294"/>
            <a:ext cx="2845594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Ми бачимо завершені форми навіть при їх неповній візуалізації.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5462349"/>
            <a:ext cx="6910268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Психоаналіз в Німеччині</a:t>
            </a:r>
            <a:endParaRPr lang="en-US" sz="4450" dirty="0"/>
          </a:p>
        </p:txBody>
      </p:sp>
      <p:sp>
        <p:nvSpPr>
          <p:cNvPr id="4" name="Shape 1"/>
          <p:cNvSpPr/>
          <p:nvPr/>
        </p:nvSpPr>
        <p:spPr>
          <a:xfrm>
            <a:off x="793790" y="67664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530906" y="676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Зигмунд Фрейд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530906" y="72568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Основоположник психоаналізу і впливовий психолог.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5216962" y="67664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954078" y="676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Карл Абрахам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5954078" y="72568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Розвинув психоаналіз у Німеччині, працював над дитячою психологією.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9640133" y="6766441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F7EDD4"/>
          </a:solidFill>
          <a:ln w="7620">
            <a:solidFill>
              <a:srgbClr val="DDD3BA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377249" y="6766441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454240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Ернст Джонс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377249" y="7256859"/>
            <a:ext cx="3459242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Поширював психоаналіз у англомовних країнах, вплинув на світову психологію.</a:t>
            </a:r>
            <a:endParaRPr lang="en-US" sz="17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109728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4117062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5C4E3D"/>
                </a:solidFill>
                <a:latin typeface="Libre Baskerville" pitchFamily="34" charset="0"/>
                <a:ea typeface="Libre Baskerville" pitchFamily="34" charset="-122"/>
                <a:cs typeface="Libre Baskerville" pitchFamily="34" charset="-120"/>
              </a:rPr>
              <a:t>Розвиток Клінічної Психології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5874782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Еміль Крепелін започаткував класифікацію психічних розладів.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6280190" y="649283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454240"/>
                </a:solidFill>
                <a:latin typeface="DM Sans" pitchFamily="34" charset="0"/>
                <a:ea typeface="DM Sans" pitchFamily="34" charset="-122"/>
                <a:cs typeface="DM Sans" pitchFamily="34" charset="-120"/>
              </a:rPr>
              <a:t>Його робота вплинула на сучасні діагностичні системи у психіатрії.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581</Words>
  <Application>Microsoft Office PowerPoint</Application>
  <PresentationFormat>Довільний</PresentationFormat>
  <Paragraphs>135</Paragraphs>
  <Slides>20</Slides>
  <Notes>20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5" baseType="lpstr">
      <vt:lpstr>Libre Baskerville</vt:lpstr>
      <vt:lpstr>Calibri</vt:lpstr>
      <vt:lpstr>DM Sans</vt:lpstr>
      <vt:lpstr>Arial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Kharytonov Nikita</cp:lastModifiedBy>
  <cp:revision>2</cp:revision>
  <dcterms:created xsi:type="dcterms:W3CDTF">2025-04-21T13:52:16Z</dcterms:created>
  <dcterms:modified xsi:type="dcterms:W3CDTF">2025-04-21T13:55:49Z</dcterms:modified>
</cp:coreProperties>
</file>