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84" r:id="rId4"/>
    <p:sldId id="259" r:id="rId5"/>
    <p:sldId id="278" r:id="rId6"/>
    <p:sldId id="270" r:id="rId7"/>
    <p:sldId id="269" r:id="rId8"/>
    <p:sldId id="279" r:id="rId9"/>
    <p:sldId id="281" r:id="rId10"/>
    <p:sldId id="272" r:id="rId11"/>
    <p:sldId id="280" r:id="rId12"/>
    <p:sldId id="283" r:id="rId13"/>
    <p:sldId id="28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4.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1-2.jpg"/>
          <p:cNvPicPr>
            <a:picLocks noChangeAspect="1"/>
          </p:cNvPicPr>
          <p:nvPr userDrawn="1"/>
        </p:nvPicPr>
        <p:blipFill>
          <a:blip r:embed="rId3" cstate="print"/>
          <a:stretch>
            <a:fillRect/>
          </a:stretch>
        </p:blipFill>
        <p:spPr>
          <a:xfrm>
            <a:off x="2946" y="0"/>
            <a:ext cx="9138108"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2-2.jpg"/>
          <p:cNvPicPr>
            <a:picLocks noChangeAspect="1"/>
          </p:cNvPicPr>
          <p:nvPr userDrawn="1"/>
        </p:nvPicPr>
        <p:blipFill>
          <a:blip r:embed="rId2" cstate="print"/>
          <a:stretch>
            <a:fillRect/>
          </a:stretch>
        </p:blipFill>
        <p:spPr>
          <a:xfrm>
            <a:off x="2946" y="0"/>
            <a:ext cx="9138108"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pic>
        <p:nvPicPr>
          <p:cNvPr id="7" name="Рисунок 6" descr="9.jpg"/>
          <p:cNvPicPr>
            <a:picLocks noChangeAspect="1"/>
          </p:cNvPicPr>
          <p:nvPr userDrawn="1"/>
        </p:nvPicPr>
        <p:blipFill>
          <a:blip r:embed="rId2" cstate="print"/>
          <a:stretch>
            <a:fillRect/>
          </a:stretch>
        </p:blipFill>
        <p:spPr>
          <a:xfrm>
            <a:off x="22151" y="0"/>
            <a:ext cx="9099698" cy="6858000"/>
          </a:xfrm>
          <a:prstGeom prst="rect">
            <a:avLst/>
          </a:prstGeom>
        </p:spPr>
      </p:pic>
      <p:pic>
        <p:nvPicPr>
          <p:cNvPr id="8" name="Рисунок 7" descr="6.jpg"/>
          <p:cNvPicPr>
            <a:picLocks noChangeAspect="1"/>
          </p:cNvPicPr>
          <p:nvPr userDrawn="1"/>
        </p:nvPicPr>
        <p:blipFill>
          <a:blip r:embed="rId3" cstate="print"/>
          <a:stretch>
            <a:fillRect/>
          </a:stretch>
        </p:blipFill>
        <p:spPr>
          <a:xfrm>
            <a:off x="22151" y="0"/>
            <a:ext cx="9099698" cy="6858000"/>
          </a:xfrm>
          <a:prstGeom prst="rect">
            <a:avLst/>
          </a:prstGeom>
        </p:spPr>
      </p:pic>
      <p:pic>
        <p:nvPicPr>
          <p:cNvPr id="9" name="Рисунок 8" descr="8.jpg"/>
          <p:cNvPicPr>
            <a:picLocks noChangeAspect="1"/>
          </p:cNvPicPr>
          <p:nvPr userDrawn="1"/>
        </p:nvPicPr>
        <p:blipFill>
          <a:blip r:embed="rId4" cstate="print"/>
          <a:stretch>
            <a:fillRect/>
          </a:stretch>
        </p:blipFill>
        <p:spPr>
          <a:xfrm>
            <a:off x="22151" y="0"/>
            <a:ext cx="9099698"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90D6CC-42CD-4AAD-B62B-E256D7FBBB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4A6F43-ECE7-4D06-8ED7-608C4E0DB824}" type="datetimeFigureOut">
              <a:rPr lang="ru-RU" smtClean="0"/>
              <a:pPr/>
              <a:t>08.03.2024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90D6CC-42CD-4AAD-B62B-E256D7FBBB89}" type="slidenum">
              <a:rPr lang="ru-RU" smtClean="0"/>
              <a:pPr/>
              <a:t>‹#›</a:t>
            </a:fld>
            <a:endParaRPr lang="ru-RU"/>
          </a:p>
        </p:txBody>
      </p:sp>
      <p:pic>
        <p:nvPicPr>
          <p:cNvPr id="10" name="Рисунок 9" descr="7.jpg"/>
          <p:cNvPicPr>
            <a:picLocks noChangeAspect="1"/>
          </p:cNvPicPr>
          <p:nvPr userDrawn="1"/>
        </p:nvPicPr>
        <p:blipFill>
          <a:blip r:embed="rId2" cstate="print"/>
          <a:stretch>
            <a:fillRect/>
          </a:stretch>
        </p:blipFill>
        <p:spPr>
          <a:xfrm>
            <a:off x="7364" y="0"/>
            <a:ext cx="912927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A6F43-ECE7-4D06-8ED7-608C4E0DB824}" type="datetimeFigureOut">
              <a:rPr lang="ru-RU" smtClean="0"/>
              <a:pPr/>
              <a:t>08.03.2024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0D6CC-42CD-4AAD-B62B-E256D7FBBB89}" type="slidenum">
              <a:rPr lang="ru-RU" smtClean="0"/>
              <a:pPr/>
              <a:t>‹#›</a:t>
            </a:fld>
            <a:endParaRPr lang="ru-RU"/>
          </a:p>
        </p:txBody>
      </p:sp>
      <p:pic>
        <p:nvPicPr>
          <p:cNvPr id="7" name="Рисунок 6" descr="2-3.jpg"/>
          <p:cNvPicPr>
            <a:picLocks noChangeAspect="1"/>
          </p:cNvPicPr>
          <p:nvPr/>
        </p:nvPicPr>
        <p:blipFill>
          <a:blip r:embed="rId13" cstate="print"/>
          <a:stretch>
            <a:fillRect/>
          </a:stretch>
        </p:blipFill>
        <p:spPr>
          <a:xfrm>
            <a:off x="2946" y="0"/>
            <a:ext cx="913810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352928" cy="5613845"/>
          </a:xfrm>
          <a:prstGeom prst="rect">
            <a:avLst/>
          </a:prstGeom>
        </p:spPr>
        <p:txBody>
          <a:bodyPr wrap="square">
            <a:spAutoFit/>
          </a:bodyPr>
          <a:lstStyle/>
          <a:p>
            <a:pPr algn="ctr">
              <a:spcAft>
                <a:spcPts val="0"/>
              </a:spcAft>
            </a:pPr>
            <a:r>
              <a:rPr lang="uk-UA" sz="2800" b="1" dirty="0">
                <a:latin typeface="Times New Roman" panose="02020603050405020304" pitchFamily="18" charset="0"/>
                <a:ea typeface="Times New Roman" panose="02020603050405020304" pitchFamily="18" charset="0"/>
                <a:cs typeface="Times New Roman" panose="02020603050405020304" pitchFamily="18" charset="0"/>
              </a:rPr>
              <a:t>Лекція № </a:t>
            </a:r>
            <a:r>
              <a:rPr lang="uk-UA" sz="2800" b="1" dirty="0" smtClean="0">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uk-UA"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Динаміка конфлікту та механізми його виникнення</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Динаміка конфлікту.</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Теорії механізмів виникнення конфліктів.</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uk-UA"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Трансактний</a:t>
            </a:r>
            <a:r>
              <a:rPr lang="uk-UA"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аналіз конфліктів.</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uk-UA" sz="2000" b="1" dirty="0" smtClean="0">
                <a:latin typeface="Times New Roman" panose="02020603050405020304" pitchFamily="18" charset="0"/>
                <a:ea typeface="Times New Roman" panose="02020603050405020304" pitchFamily="18" charset="0"/>
                <a:cs typeface="Times New Roman" panose="02020603050405020304" pitchFamily="18" charset="0"/>
              </a:rPr>
              <a:t>Література</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Ващенко І. В. Конфліктологія та теорія переговорів: </a:t>
            </a:r>
            <a:r>
              <a:rPr lang="uk-UA" sz="2000" dirty="0" err="1">
                <a:latin typeface="Times New Roman" panose="02020603050405020304" pitchFamily="18" charset="0"/>
                <a:cs typeface="Times New Roman" panose="02020603050405020304" pitchFamily="18" charset="0"/>
              </a:rPr>
              <a:t>навч</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посіб</a:t>
            </a:r>
            <a:r>
              <a:rPr lang="uk-UA" sz="2000" dirty="0">
                <a:latin typeface="Times New Roman" panose="02020603050405020304" pitchFamily="18" charset="0"/>
                <a:cs typeface="Times New Roman" panose="02020603050405020304" pitchFamily="18" charset="0"/>
              </a:rPr>
              <a:t>. / І. В. Ващенко, М. І. Кляп. К. : Знання, 2013. – 408 с. </a:t>
            </a:r>
            <a:endParaRPr lang="en-US" sz="2000" dirty="0">
              <a:latin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uk-UA" sz="2000" dirty="0" err="1">
                <a:latin typeface="Times New Roman" panose="02020603050405020304" pitchFamily="18" charset="0"/>
                <a:cs typeface="Times New Roman" panose="02020603050405020304" pitchFamily="18" charset="0"/>
              </a:rPr>
              <a:t>Примуш</a:t>
            </a:r>
            <a:r>
              <a:rPr lang="uk-UA" sz="2000" dirty="0">
                <a:latin typeface="Times New Roman" panose="02020603050405020304" pitchFamily="18" charset="0"/>
                <a:cs typeface="Times New Roman" panose="02020603050405020304" pitchFamily="18" charset="0"/>
              </a:rPr>
              <a:t> М. В. Конфліктологія. Навчальний посібник. К.: </a:t>
            </a:r>
            <a:r>
              <a:rPr lang="uk-UA" sz="2000" dirty="0" err="1">
                <a:latin typeface="Times New Roman" panose="02020603050405020304" pitchFamily="18" charset="0"/>
                <a:cs typeface="Times New Roman" panose="02020603050405020304" pitchFamily="18" charset="0"/>
              </a:rPr>
              <a:t>ВД</a:t>
            </a:r>
            <a:r>
              <a:rPr lang="uk-UA" sz="2000" dirty="0">
                <a:latin typeface="Times New Roman" panose="02020603050405020304" pitchFamily="18" charset="0"/>
                <a:cs typeface="Times New Roman" panose="02020603050405020304" pitchFamily="18" charset="0"/>
              </a:rPr>
              <a:t> «Професіонал», 2006. –288 с.</a:t>
            </a:r>
            <a:endParaRPr lang="en-US" sz="2000" dirty="0">
              <a:latin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uk-UA" sz="2000" dirty="0">
                <a:latin typeface="Times New Roman" panose="02020603050405020304" pitchFamily="18" charset="0"/>
                <a:cs typeface="Times New Roman" panose="02020603050405020304" pitchFamily="18" charset="0"/>
              </a:rPr>
              <a:t>Тихомирова Є. Б. Конфліктологія та теорія переговорів: Підручник / Є. Б. Тихомирова, С. Р. </a:t>
            </a:r>
            <a:r>
              <a:rPr lang="uk-UA" sz="2000" dirty="0" err="1">
                <a:latin typeface="Times New Roman" panose="02020603050405020304" pitchFamily="18" charset="0"/>
                <a:cs typeface="Times New Roman" panose="02020603050405020304" pitchFamily="18" charset="0"/>
              </a:rPr>
              <a:t>Постоловський</a:t>
            </a:r>
            <a:r>
              <a:rPr lang="uk-UA" sz="2000" dirty="0">
                <a:latin typeface="Times New Roman" panose="02020603050405020304" pitchFamily="18" charset="0"/>
                <a:cs typeface="Times New Roman" panose="02020603050405020304" pitchFamily="18" charset="0"/>
              </a:rPr>
              <a:t>. Рівне : Перспектива, 2017. – 240 с</a:t>
            </a:r>
            <a:r>
              <a:rPr lang="uk-UA"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95536" y="548680"/>
            <a:ext cx="8280920" cy="4313745"/>
          </a:xfrm>
          <a:prstGeom prst="rect">
            <a:avLst/>
          </a:prstGeom>
        </p:spPr>
        <p:txBody>
          <a:bodyPr wrap="square">
            <a:spAutoFit/>
          </a:bodyPr>
          <a:lstStyle/>
          <a:p>
            <a:pPr indent="4572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Друга формула конфлікту</a:t>
            </a:r>
            <a:r>
              <a:rPr lang="uk-UA" sz="2000" dirty="0">
                <a:latin typeface="Times New Roman" panose="02020603050405020304" pitchFamily="18" charset="0"/>
                <a:ea typeface="Calibri" panose="020F0502020204030204" pitchFamily="34" charset="0"/>
                <a:cs typeface="Times New Roman" panose="02020603050405020304" pitchFamily="18" charset="0"/>
              </a:rPr>
              <a:t> (“Б”) відображає залежність конфлікту (К) від конфліктної ситуації (КС) та інциденту (І):</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К = КС + І</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Дана формула вказує на наступні засоби вирішення таких конфліктів:</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u="sng" dirty="0">
                <a:latin typeface="Times New Roman" panose="02020603050405020304" pitchFamily="18" charset="0"/>
                <a:ea typeface="Calibri" panose="020F0502020204030204" pitchFamily="34" charset="0"/>
                <a:cs typeface="Times New Roman" panose="02020603050405020304" pitchFamily="18" charset="0"/>
              </a:rPr>
              <a:t>Правило 1</a:t>
            </a:r>
            <a:r>
              <a:rPr lang="uk-UA" sz="2000" dirty="0">
                <a:latin typeface="Times New Roman" panose="02020603050405020304" pitchFamily="18" charset="0"/>
                <a:ea typeface="Calibri" panose="020F0502020204030204" pitchFamily="34" charset="0"/>
                <a:cs typeface="Times New Roman" panose="02020603050405020304" pitchFamily="18" charset="0"/>
              </a:rPr>
              <a:t>. Усунути конфліктну ситуацію.</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u="sng" dirty="0">
                <a:latin typeface="Times New Roman" panose="02020603050405020304" pitchFamily="18" charset="0"/>
                <a:ea typeface="Calibri" panose="020F0502020204030204" pitchFamily="34" charset="0"/>
                <a:cs typeface="Times New Roman" panose="02020603050405020304" pitchFamily="18" charset="0"/>
              </a:rPr>
              <a:t>Правило 2</a:t>
            </a:r>
            <a:r>
              <a:rPr lang="uk-UA" sz="2000" dirty="0">
                <a:latin typeface="Times New Roman" panose="02020603050405020304" pitchFamily="18" charset="0"/>
                <a:ea typeface="Calibri" panose="020F0502020204030204" pitchFamily="34" charset="0"/>
                <a:cs typeface="Times New Roman" panose="02020603050405020304" pitchFamily="18" charset="0"/>
              </a:rPr>
              <a:t>. Усунути інцидент.</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Третя формула конфлікту</a:t>
            </a:r>
            <a:r>
              <a:rPr lang="uk-UA" sz="2000" dirty="0">
                <a:latin typeface="Times New Roman" panose="02020603050405020304" pitchFamily="18" charset="0"/>
                <a:ea typeface="Calibri" panose="020F0502020204030204" pitchFamily="34" charset="0"/>
                <a:cs typeface="Times New Roman" panose="02020603050405020304" pitchFamily="18" charset="0"/>
              </a:rPr>
              <a:t> (“В”) відображає залежність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конфлікта</a:t>
            </a:r>
            <a:r>
              <a:rPr lang="uk-UA" sz="2000" dirty="0">
                <a:latin typeface="Times New Roman" panose="02020603050405020304" pitchFamily="18" charset="0"/>
                <a:ea typeface="Calibri" panose="020F0502020204030204" pitchFamily="34" charset="0"/>
                <a:cs typeface="Times New Roman" panose="02020603050405020304" pitchFamily="18" charset="0"/>
              </a:rPr>
              <a:t> (К) від декількох конфліктних ситуацій (КС):</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К = КС1 + КС2 + … + </a:t>
            </a:r>
            <a:r>
              <a:rPr lang="uk-UA" sz="2000" b="1" dirty="0" err="1" smtClean="0">
                <a:latin typeface="Times New Roman" panose="02020603050405020304" pitchFamily="18" charset="0"/>
                <a:ea typeface="Calibri" panose="020F0502020204030204" pitchFamily="34" charset="0"/>
                <a:cs typeface="Times New Roman" panose="02020603050405020304" pitchFamily="18" charset="0"/>
              </a:rPr>
              <a:t>КСn</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(при цьому n ≥ 2).</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Тобто сума двох або більше конфліктних ситуацій призводить до появи конфлікту. Вирішення таких типів конфліктів зводиться до усунення всіх конфліктних ситуацій.</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80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476671"/>
            <a:ext cx="8352928" cy="5355312"/>
          </a:xfrm>
          <a:prstGeom prst="rect">
            <a:avLst/>
          </a:prstGeom>
        </p:spPr>
        <p:txBody>
          <a:bodyPr wrap="square">
            <a:spAutoFit/>
          </a:bodyPr>
          <a:lstStyle/>
          <a:p>
            <a:pPr indent="457200" algn="just">
              <a:spcAft>
                <a:spcPts val="0"/>
              </a:spcAft>
            </a:pPr>
            <a:r>
              <a:rPr lang="uk-UA"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uk-UA"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Трансактний</a:t>
            </a:r>
            <a:r>
              <a:rPr lang="uk-UA"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аналіз конфліктів.</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Теорія трансактного аналізу була розроблена американським вченим-психологом Еріхом Берном у 60-х роках ХХ століття («Ігри і люди»). Основні положення цієї теорії широко використовуються зараз психологами для корекції поведінки людини, а також у практиці прогнозування і попередження конфліктів у міжособистісних стосунках.</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Поняття «</a:t>
            </a:r>
            <a:r>
              <a:rPr lang="uk-UA" b="1" dirty="0" err="1">
                <a:latin typeface="Times New Roman" panose="02020603050405020304" pitchFamily="18" charset="0"/>
                <a:ea typeface="Calibri" panose="020F0502020204030204" pitchFamily="34" charset="0"/>
                <a:cs typeface="Times New Roman" panose="02020603050405020304" pitchFamily="18" charset="0"/>
              </a:rPr>
              <a:t>трансактний</a:t>
            </a:r>
            <a:r>
              <a:rPr lang="uk-UA" b="1" dirty="0">
                <a:latin typeface="Times New Roman" panose="02020603050405020304" pitchFamily="18" charset="0"/>
                <a:ea typeface="Calibri" panose="020F0502020204030204" pitchFamily="34" charset="0"/>
                <a:cs typeface="Times New Roman" panose="02020603050405020304" pitchFamily="18" charset="0"/>
              </a:rPr>
              <a:t> аналіз</a:t>
            </a:r>
            <a:r>
              <a:rPr lang="uk-UA" dirty="0">
                <a:latin typeface="Times New Roman" panose="02020603050405020304" pitchFamily="18" charset="0"/>
                <a:ea typeface="Calibri" panose="020F0502020204030204" pitchFamily="34" charset="0"/>
                <a:cs typeface="Times New Roman" panose="02020603050405020304" pitchFamily="18" charset="0"/>
              </a:rPr>
              <a:t>» означає аналіз взаємодій. Центральною категорією цієї теорії є «</a:t>
            </a:r>
            <a:r>
              <a:rPr lang="uk-UA" b="1" dirty="0">
                <a:latin typeface="Times New Roman" panose="02020603050405020304" pitchFamily="18" charset="0"/>
                <a:ea typeface="Calibri" panose="020F0502020204030204" pitchFamily="34" charset="0"/>
                <a:cs typeface="Times New Roman" panose="02020603050405020304" pitchFamily="18" charset="0"/>
              </a:rPr>
              <a:t>трансакція</a:t>
            </a:r>
            <a:r>
              <a:rPr lang="uk-UA" dirty="0">
                <a:latin typeface="Times New Roman" panose="02020603050405020304" pitchFamily="18" charset="0"/>
                <a:ea typeface="Calibri" panose="020F0502020204030204" pitchFamily="34" charset="0"/>
                <a:cs typeface="Times New Roman" panose="02020603050405020304" pitchFamily="18" charset="0"/>
              </a:rPr>
              <a:t>» - одиниця взаємодії партнерів, яка супроводжується визначенням їх позицій.</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Е. Берн помітив, що люди у різних ситуаціях займають різні позиції відносно один до одного, що знаходить своє відображення у певних конфліктних взаємодіях (трансакціях). При цьому визначаються три основні позиції, які Е. Берн умовно позначив: “Батько”, “ Дорослий”, “Дитина”.</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u="sng" dirty="0">
                <a:latin typeface="Times New Roman" panose="02020603050405020304" pitchFamily="18" charset="0"/>
                <a:ea typeface="Calibri" panose="020F0502020204030204" pitchFamily="34" charset="0"/>
                <a:cs typeface="Times New Roman" panose="02020603050405020304" pitchFamily="18" charset="0"/>
              </a:rPr>
              <a:t>Дитина</a:t>
            </a:r>
            <a:r>
              <a:rPr lang="uk-UA" dirty="0">
                <a:latin typeface="Times New Roman" panose="02020603050405020304" pitchFamily="18" charset="0"/>
                <a:ea typeface="Calibri" panose="020F0502020204030204" pitchFamily="34" charset="0"/>
                <a:cs typeface="Times New Roman" panose="02020603050405020304" pitchFamily="18" charset="0"/>
              </a:rPr>
              <a:t>” – виявляє почуття (образи, страху, провини та ін.), підкоряється, шкодить, виявляє безпорадність, ставить питання: “Чому?”, “За що?”, “Звідки?”, вибачається у відповідь тощо.</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u="sng" dirty="0">
                <a:latin typeface="Times New Roman" panose="02020603050405020304" pitchFamily="18" charset="0"/>
                <a:ea typeface="Calibri" panose="020F0502020204030204" pitchFamily="34" charset="0"/>
                <a:cs typeface="Times New Roman" panose="02020603050405020304" pitchFamily="18" charset="0"/>
              </a:rPr>
              <a:t>Батько</a:t>
            </a:r>
            <a:r>
              <a:rPr lang="uk-UA" dirty="0">
                <a:latin typeface="Times New Roman" panose="02020603050405020304" pitchFamily="18" charset="0"/>
                <a:ea typeface="Calibri" panose="020F0502020204030204" pitchFamily="34" charset="0"/>
                <a:cs typeface="Times New Roman" panose="02020603050405020304" pitchFamily="18" charset="0"/>
              </a:rPr>
              <a:t>” – вимагає, оцінює (засуджує і схвалює), вчить, керує, захищає.</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u="sng" dirty="0">
                <a:latin typeface="Times New Roman" panose="02020603050405020304" pitchFamily="18" charset="0"/>
                <a:ea typeface="Calibri" panose="020F0502020204030204" pitchFamily="34" charset="0"/>
                <a:cs typeface="Times New Roman" panose="02020603050405020304" pitchFamily="18" charset="0"/>
              </a:rPr>
              <a:t>Дорослий</a:t>
            </a:r>
            <a:r>
              <a:rPr lang="uk-UA" dirty="0">
                <a:latin typeface="Times New Roman" panose="02020603050405020304" pitchFamily="18" charset="0"/>
                <a:ea typeface="Calibri" panose="020F0502020204030204" pitchFamily="34" charset="0"/>
                <a:cs typeface="Times New Roman" panose="02020603050405020304" pitchFamily="18" charset="0"/>
              </a:rPr>
              <a:t>” – працює з інформацією, розмірковує, аналізує, уточнює ситуацію, розмовляє на рівних, апелює до розуму, логіки тощо.</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517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476671"/>
            <a:ext cx="8352928" cy="923330"/>
          </a:xfrm>
          <a:prstGeom prst="rect">
            <a:avLst/>
          </a:prstGeom>
        </p:spPr>
        <p:txBody>
          <a:bodyPr wrap="square">
            <a:spAutoFit/>
          </a:bodyPr>
          <a:lstStyle/>
          <a:p>
            <a:pPr indent="457200" algn="ctr">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Алгоритм трансактного аналізу можна представити у наступній схемі.</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457200" algn="just">
              <a:spcAft>
                <a:spcPts val="0"/>
              </a:spcAft>
              <a:buAutoNum type="arabicPeriod"/>
            </a:pPr>
            <a:r>
              <a:rPr lang="uk-UA" dirty="0" smtClean="0">
                <a:latin typeface="Times New Roman" panose="02020603050405020304" pitchFamily="18" charset="0"/>
                <a:ea typeface="Calibri" panose="020F0502020204030204" pitchFamily="34" charset="0"/>
                <a:cs typeface="Times New Roman" panose="02020603050405020304" pitchFamily="18" charset="0"/>
              </a:rPr>
              <a:t>Складання </a:t>
            </a:r>
            <a:r>
              <a:rPr lang="uk-UA" dirty="0">
                <a:latin typeface="Times New Roman" panose="02020603050405020304" pitchFamily="18" charset="0"/>
                <a:ea typeface="Calibri" panose="020F0502020204030204" pitchFamily="34" charset="0"/>
                <a:cs typeface="Times New Roman" panose="02020603050405020304" pitchFamily="18" charset="0"/>
              </a:rPr>
              <a:t>матриці трансактного аналізу з визначенням суб’єктів міжособистісної взаємодії (ініціатор, мішень</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704" y="1556792"/>
            <a:ext cx="5722590" cy="1438298"/>
          </a:xfrm>
          <a:prstGeom prst="rect">
            <a:avLst/>
          </a:prstGeom>
        </p:spPr>
      </p:pic>
      <p:sp>
        <p:nvSpPr>
          <p:cNvPr id="7" name="Прямоугольник 6"/>
          <p:cNvSpPr/>
          <p:nvPr/>
        </p:nvSpPr>
        <p:spPr>
          <a:xfrm>
            <a:off x="467544" y="3093788"/>
            <a:ext cx="8280920" cy="2585323"/>
          </a:xfrm>
          <a:prstGeom prst="rect">
            <a:avLst/>
          </a:prstGeom>
        </p:spPr>
        <p:txBody>
          <a:bodyPr wrap="square">
            <a:spAutoFit/>
          </a:bodyPr>
          <a:lstStyle/>
          <a:p>
            <a:pPr indent="457200">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З’ясування позицій суб’єктів міжособистісної взаємодії («батько», «дорослий», «дитина»).</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З’ясування напрямку позицій кожного суб’єкту (позначити стрілками у матриці).</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Визначення суми розбіжностей у позиціях опонентів.</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Зробити висновок:</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 сума розбіжностей дорівнює нулю – відсутність конфліктної ситуації;</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б) сума розбіжностей від одного до чотирьох – наявність конфліктної ситуації (чим більше сума, тим більший рівень конфліктності).</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58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476671"/>
            <a:ext cx="8352928" cy="923330"/>
          </a:xfrm>
          <a:prstGeom prst="rect">
            <a:avLst/>
          </a:prstGeom>
        </p:spPr>
        <p:txBody>
          <a:bodyPr wrap="square">
            <a:spAutoFit/>
          </a:bodyPr>
          <a:lstStyle/>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Наприклад</a:t>
            </a:r>
            <a:r>
              <a:rPr lang="uk-UA" dirty="0">
                <a:latin typeface="Times New Roman" panose="02020603050405020304" pitchFamily="18" charset="0"/>
                <a:ea typeface="Calibri" panose="020F0502020204030204" pitchFamily="34" charset="0"/>
                <a:cs typeface="Times New Roman" panose="02020603050405020304" pitchFamily="18" charset="0"/>
              </a:rPr>
              <a:t>: на переговорах одна сторона повідомляє іншій: «Ви зірвали нам поставки, внаслідок чого ми понесли значні збитки». Інша сторона відповідає: «Ні, це ви винні тому, що затримали передплату».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67544" y="3093788"/>
            <a:ext cx="8280920" cy="1754326"/>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Сума розбіжностей дорівнює чотирьом, що свідчить про наявність серйозної конфліктної ситуації між учасниками переговорів.</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Інший приклад</a:t>
            </a:r>
            <a:r>
              <a:rPr lang="uk-UA" dirty="0">
                <a:latin typeface="Times New Roman" panose="02020603050405020304" pitchFamily="18" charset="0"/>
                <a:ea typeface="Calibri" panose="020F0502020204030204" pitchFamily="34" charset="0"/>
                <a:cs typeface="Times New Roman" panose="02020603050405020304" pitchFamily="18" charset="0"/>
              </a:rPr>
              <a:t>: студент звертається до екзаменатора: «Чому ви поставили мені трійку, а не четвірку?» Екзаменатор відповідає: «Давайте розберемося». І, використовуючи аргументи обґрунтовано доводить правильність поставленої оцінки. У цьому випадку матриця трансактного аналізу матиме наступний вигляд.</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181" y="1540252"/>
            <a:ext cx="5705636" cy="145675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182" y="4940126"/>
            <a:ext cx="5705636" cy="1480382"/>
          </a:xfrm>
          <a:prstGeom prst="rect">
            <a:avLst/>
          </a:prstGeom>
        </p:spPr>
      </p:pic>
    </p:spTree>
    <p:extLst>
      <p:ext uri="{BB962C8B-B14F-4D97-AF65-F5344CB8AC3E}">
        <p14:creationId xmlns:p14="http://schemas.microsoft.com/office/powerpoint/2010/main" val="3599131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620688"/>
            <a:ext cx="8280920" cy="2862322"/>
          </a:xfrm>
          <a:prstGeom prst="rect">
            <a:avLst/>
          </a:prstGeom>
        </p:spPr>
        <p:txBody>
          <a:bodyPr wrap="square">
            <a:spAutoFit/>
          </a:bodyPr>
          <a:lstStyle/>
          <a:p>
            <a:pPr indent="457200" algn="just">
              <a:spcAft>
                <a:spcPts val="0"/>
              </a:spcAft>
            </a:pPr>
            <a:r>
              <a:rPr lang="uk-UA"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Динаміка конфлікту.</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Для прогнозування, оцінки і визначення раціональних технологій, методів і форм управління конфліктами, необхідно мати уявлення про динаміку їх протікання. Це поняття можна визначити як процес поетапного розвитку конфлікту.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Динаміка </a:t>
            </a:r>
            <a:r>
              <a:rPr lang="uk-UA" dirty="0">
                <a:latin typeface="Times New Roman" panose="02020603050405020304" pitchFamily="18" charset="0"/>
                <a:ea typeface="Calibri" panose="020F0502020204030204" pitchFamily="34" charset="0"/>
                <a:cs typeface="Times New Roman" panose="02020603050405020304" pitchFamily="18" charset="0"/>
              </a:rPr>
              <a:t>конфлікту, як складного соціального явища знаходить своє відображення у двох поняттях: етапи конфлікту і фази конфлікту. Тобто, динаміка конфлікту – це хід розвитку конфлікту за його етапами і фазами.</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Етапи конфлікту відображають суттєві моменти, що характеризують його розвиток від появи до вирішення.</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2" descr="Презентація &quot;Види конфліктів та шляхи їх вирішення&quot; | Презентація.  Психолог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776" y="3933056"/>
            <a:ext cx="4570446" cy="239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26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595" y="316237"/>
            <a:ext cx="7272808" cy="6225524"/>
          </a:xfrm>
          <a:prstGeom prst="rect">
            <a:avLst/>
          </a:prstGeom>
        </p:spPr>
      </p:pic>
    </p:spTree>
    <p:extLst>
      <p:ext uri="{BB962C8B-B14F-4D97-AF65-F5344CB8AC3E}">
        <p14:creationId xmlns:p14="http://schemas.microsoft.com/office/powerpoint/2010/main" val="483265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5909310"/>
          </a:xfrm>
          <a:prstGeom prst="rect">
            <a:avLst/>
          </a:prstGeom>
        </p:spPr>
        <p:txBody>
          <a:bodyPr wrap="square">
            <a:spAutoFit/>
          </a:bodyPr>
          <a:lstStyle/>
          <a:p>
            <a:pPr marL="685800" indent="-342900" algn="just">
              <a:spcAft>
                <a:spcPts val="0"/>
              </a:spcAft>
              <a:buAutoNum type="arabicPeriod"/>
            </a:pPr>
            <a:r>
              <a:rPr lang="uk-UA" b="1" i="1" dirty="0" smtClean="0">
                <a:latin typeface="Times New Roman" panose="02020603050405020304" pitchFamily="18" charset="0"/>
                <a:ea typeface="Calibri" panose="020F0502020204030204" pitchFamily="34" charset="0"/>
                <a:cs typeface="Times New Roman" panose="02020603050405020304" pitchFamily="18" charset="0"/>
              </a:rPr>
              <a:t>Виникнення </a:t>
            </a:r>
            <a:r>
              <a:rPr lang="uk-UA" b="1" i="1" dirty="0">
                <a:latin typeface="Times New Roman" panose="02020603050405020304" pitchFamily="18" charset="0"/>
                <a:ea typeface="Calibri" panose="020F0502020204030204" pitchFamily="34" charset="0"/>
                <a:cs typeface="Times New Roman" panose="02020603050405020304" pitchFamily="18" charset="0"/>
              </a:rPr>
              <a:t>і розвиток спірної ситуації</a:t>
            </a:r>
            <a:r>
              <a:rPr lang="uk-UA" b="1" dirty="0">
                <a:latin typeface="Times New Roman" panose="02020603050405020304" pitchFamily="18" charset="0"/>
                <a:ea typeface="Calibri" panose="020F0502020204030204" pitchFamily="34" charset="0"/>
                <a:cs typeface="Times New Roman" panose="02020603050405020304" pitchFamily="18" charset="0"/>
              </a:rPr>
              <a:t>. </a:t>
            </a:r>
          </a:p>
          <a:p>
            <a:pPr marL="685800" indent="-342900" algn="just">
              <a:spcAft>
                <a:spcPts val="0"/>
              </a:spcAft>
              <a:buAutoNum type="arabicPeriod"/>
            </a:pPr>
            <a:r>
              <a:rPr lang="uk-UA" b="1" i="1" dirty="0" smtClean="0">
                <a:latin typeface="Times New Roman" panose="02020603050405020304" pitchFamily="18" charset="0"/>
                <a:ea typeface="Calibri" panose="020F0502020204030204" pitchFamily="34" charset="0"/>
                <a:cs typeface="Times New Roman" panose="02020603050405020304" pitchFamily="18" charset="0"/>
              </a:rPr>
              <a:t>Сприйняття </a:t>
            </a:r>
            <a:r>
              <a:rPr lang="uk-UA" b="1" i="1" dirty="0">
                <a:latin typeface="Times New Roman" panose="02020603050405020304" pitchFamily="18" charset="0"/>
                <a:ea typeface="Calibri" panose="020F0502020204030204" pitchFamily="34" charset="0"/>
                <a:cs typeface="Times New Roman" panose="02020603050405020304" pitchFamily="18" charset="0"/>
              </a:rPr>
              <a:t>спірної ситуації як конфліктної хоча б однією із сторін і </a:t>
            </a: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spcAft>
                <a:spcPts val="0"/>
              </a:spcAft>
            </a:pPr>
            <a:r>
              <a:rPr lang="uk-UA" b="1" i="1" dirty="0" smtClean="0">
                <a:latin typeface="Times New Roman" panose="02020603050405020304" pitchFamily="18" charset="0"/>
                <a:ea typeface="Calibri" panose="020F0502020204030204" pitchFamily="34" charset="0"/>
                <a:cs typeface="Times New Roman" panose="02020603050405020304" pitchFamily="18" charset="0"/>
              </a:rPr>
              <a:t>емоційне </a:t>
            </a:r>
            <a:r>
              <a:rPr lang="uk-UA" b="1" i="1" dirty="0">
                <a:latin typeface="Times New Roman" panose="02020603050405020304" pitchFamily="18" charset="0"/>
                <a:ea typeface="Calibri" panose="020F0502020204030204" pitchFamily="34" charset="0"/>
                <a:cs typeface="Times New Roman" panose="02020603050405020304" pitchFamily="18" charset="0"/>
              </a:rPr>
              <a:t>переживання цього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факту</a:t>
            </a:r>
            <a:r>
              <a:rPr lang="uk-UA" b="1"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dirty="0" smtClean="0">
                <a:latin typeface="Times New Roman" panose="02020603050405020304" pitchFamily="18" charset="0"/>
                <a:ea typeface="Calibri" panose="020F0502020204030204" pitchFamily="34" charset="0"/>
                <a:cs typeface="Times New Roman" panose="02020603050405020304" pitchFamily="18" charset="0"/>
              </a:rPr>
              <a:t>зміни </a:t>
            </a:r>
            <a:r>
              <a:rPr lang="uk-UA" dirty="0">
                <a:latin typeface="Times New Roman" panose="02020603050405020304" pitchFamily="18" charset="0"/>
                <a:ea typeface="Calibri" panose="020F0502020204030204" pitchFamily="34" charset="0"/>
                <a:cs typeface="Times New Roman" panose="02020603050405020304" pitchFamily="18" charset="0"/>
              </a:rPr>
              <a:t>у настрої, критичні і недоброзичливі висловлювання в адрес опонента, обмеження комунікативних контактів з ним та ін</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algn="just">
              <a:spcAft>
                <a:spcPts val="0"/>
              </a:spcAft>
            </a:pPr>
            <a:r>
              <a:rPr lang="uk-UA" b="1" i="1" dirty="0" smtClean="0">
                <a:latin typeface="Times New Roman" panose="02020603050405020304" pitchFamily="18" charset="0"/>
                <a:ea typeface="Calibri" panose="020F0502020204030204" pitchFamily="34" charset="0"/>
                <a:cs typeface="Times New Roman" panose="02020603050405020304" pitchFamily="18" charset="0"/>
              </a:rPr>
              <a:t>3. Початок </a:t>
            </a:r>
            <a:r>
              <a:rPr lang="uk-UA" b="1" i="1" dirty="0">
                <a:latin typeface="Times New Roman" panose="02020603050405020304" pitchFamily="18" charset="0"/>
                <a:ea typeface="Calibri" panose="020F0502020204030204" pitchFamily="34" charset="0"/>
                <a:cs typeface="Times New Roman" panose="02020603050405020304" pitchFamily="18" charset="0"/>
              </a:rPr>
              <a:t>відкритої конфліктної взаємодії.</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Цей етап виражається в активних діях одного з учасників конфлікту, який усвідомив для себе конфліктну ситуацію. Ці дії (заяви, попередження, критичні висловлювання та ін.) направлені проти свого опонента. Інший учасник при цьому усвідомлює, що дані дії направлені проти нього і, в свою чергу приймає адекватні дії проти ініціатора </a:t>
            </a:r>
            <a:r>
              <a:rPr lang="uk-UA" dirty="0" smtClean="0">
                <a:latin typeface="Times New Roman" panose="02020603050405020304" pitchFamily="18" charset="0"/>
                <a:ea typeface="Calibri" panose="020F0502020204030204" pitchFamily="34" charset="0"/>
                <a:cs typeface="Times New Roman" panose="02020603050405020304" pitchFamily="18" charset="0"/>
              </a:rPr>
              <a:t>конфлікту.</a:t>
            </a:r>
            <a:endParaRPr lang="uk-UA"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spcAft>
                <a:spcPts val="0"/>
              </a:spcAft>
            </a:pPr>
            <a:r>
              <a:rPr lang="uk-UA" sz="1400" b="1" i="1" dirty="0" smtClean="0">
                <a:latin typeface="Times New Roman" panose="02020603050405020304" pitchFamily="18" charset="0"/>
                <a:ea typeface="Calibri" panose="020F0502020204030204" pitchFamily="34" charset="0"/>
                <a:cs typeface="Times New Roman" panose="02020603050405020304" pitchFamily="18" charset="0"/>
              </a:rPr>
              <a:t>4.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Розвиток </a:t>
            </a:r>
            <a:r>
              <a:rPr lang="uk-UA" b="1" i="1" dirty="0">
                <a:latin typeface="Times New Roman" panose="02020603050405020304" pitchFamily="18" charset="0"/>
                <a:ea typeface="Calibri" panose="020F0502020204030204" pitchFamily="34" charset="0"/>
                <a:cs typeface="Times New Roman" panose="02020603050405020304" pitchFamily="18" charset="0"/>
              </a:rPr>
              <a:t>відкритого конфлікту.</a:t>
            </a:r>
            <a:r>
              <a:rPr lang="uk-UA" dirty="0">
                <a:latin typeface="Times New Roman" panose="02020603050405020304" pitchFamily="18" charset="0"/>
                <a:ea typeface="Calibri" panose="020F0502020204030204" pitchFamily="34" charset="0"/>
                <a:cs typeface="Times New Roman" panose="02020603050405020304" pitchFamily="18" charset="0"/>
              </a:rPr>
              <a:t> На цьому етапі учасники конфлікту відкрито заявляють про свої позиції і висувають свої вимоги. Разом з тим вони можуть не усвідомлювати особистих інтересів і не розуміти суті і предмету </a:t>
            </a:r>
            <a:r>
              <a:rPr lang="uk-UA" dirty="0" smtClean="0">
                <a:latin typeface="Times New Roman" panose="02020603050405020304" pitchFamily="18" charset="0"/>
                <a:ea typeface="Calibri" panose="020F0502020204030204" pitchFamily="34" charset="0"/>
                <a:cs typeface="Times New Roman" panose="02020603050405020304" pitchFamily="18" charset="0"/>
              </a:rPr>
              <a:t>конфлікту.</a:t>
            </a:r>
            <a:endParaRPr lang="uk-UA"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algn="just">
              <a:spcAft>
                <a:spcPts val="0"/>
              </a:spcAft>
            </a:pPr>
            <a:r>
              <a:rPr lang="uk-UA" sz="1400" b="1" i="1" dirty="0" smtClean="0">
                <a:latin typeface="Times New Roman" panose="02020603050405020304" pitchFamily="18" charset="0"/>
                <a:ea typeface="Calibri" panose="020F0502020204030204" pitchFamily="34" charset="0"/>
                <a:cs typeface="Times New Roman" panose="02020603050405020304" pitchFamily="18" charset="0"/>
              </a:rPr>
              <a:t>5. </a:t>
            </a:r>
            <a:r>
              <a:rPr lang="uk-UA" b="1" i="1" dirty="0" smtClean="0">
                <a:latin typeface="Times New Roman" panose="02020603050405020304" pitchFamily="18" charset="0"/>
                <a:ea typeface="Calibri" panose="020F0502020204030204" pitchFamily="34" charset="0"/>
                <a:cs typeface="Times New Roman" panose="02020603050405020304" pitchFamily="18" charset="0"/>
              </a:rPr>
              <a:t>Вирішення </a:t>
            </a:r>
            <a:r>
              <a:rPr lang="uk-UA" b="1" i="1" dirty="0">
                <a:latin typeface="Times New Roman" panose="02020603050405020304" pitchFamily="18" charset="0"/>
                <a:ea typeface="Calibri" panose="020F0502020204030204" pitchFamily="34" charset="0"/>
                <a:cs typeface="Times New Roman" panose="02020603050405020304" pitchFamily="18" charset="0"/>
              </a:rPr>
              <a:t>конфлікту</a:t>
            </a:r>
            <a:r>
              <a:rPr lang="uk-UA" b="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У залежності від змісту та гостроти конфлікту, його вирішення можна здійснити двома основними методами: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a:t>
            </a:r>
            <a:r>
              <a:rPr lang="uk-UA" b="1" dirty="0">
                <a:latin typeface="Times New Roman" panose="02020603050405020304" pitchFamily="18" charset="0"/>
                <a:ea typeface="Calibri" panose="020F0502020204030204" pitchFamily="34" charset="0"/>
                <a:cs typeface="Times New Roman" panose="02020603050405020304" pitchFamily="18" charset="0"/>
              </a:rPr>
              <a:t>педагогічним</a:t>
            </a:r>
            <a:r>
              <a:rPr lang="uk-UA" dirty="0">
                <a:latin typeface="Times New Roman" panose="02020603050405020304" pitchFamily="18" charset="0"/>
                <a:ea typeface="Calibri" panose="020F0502020204030204" pitchFamily="34" charset="0"/>
                <a:cs typeface="Times New Roman" panose="02020603050405020304" pitchFamily="18" charset="0"/>
              </a:rPr>
              <a:t> або </a:t>
            </a:r>
            <a:r>
              <a:rPr lang="uk-UA" b="1" dirty="0">
                <a:latin typeface="Times New Roman" panose="02020603050405020304" pitchFamily="18" charset="0"/>
                <a:ea typeface="Calibri" panose="020F0502020204030204" pitchFamily="34" charset="0"/>
                <a:cs typeface="Times New Roman" panose="02020603050405020304" pitchFamily="18" charset="0"/>
              </a:rPr>
              <a:t>психологічним</a:t>
            </a:r>
            <a:r>
              <a:rPr lang="uk-UA" dirty="0">
                <a:latin typeface="Times New Roman" panose="02020603050405020304" pitchFamily="18" charset="0"/>
                <a:ea typeface="Calibri" panose="020F0502020204030204" pitchFamily="34" charset="0"/>
                <a:cs typeface="Times New Roman" panose="02020603050405020304" pitchFamily="18" charset="0"/>
              </a:rPr>
              <a:t> (бесіда, переконання, роз’яснення, прохання тощо);</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a:t>
            </a:r>
            <a:r>
              <a:rPr lang="uk-UA" b="1" dirty="0">
                <a:latin typeface="Times New Roman" panose="02020603050405020304" pitchFamily="18" charset="0"/>
                <a:ea typeface="Calibri" panose="020F0502020204030204" pitchFamily="34" charset="0"/>
                <a:cs typeface="Times New Roman" panose="02020603050405020304" pitchFamily="18" charset="0"/>
              </a:rPr>
              <a:t>адміністративним</a:t>
            </a:r>
            <a:r>
              <a:rPr lang="uk-UA" dirty="0">
                <a:latin typeface="Times New Roman" panose="02020603050405020304" pitchFamily="18" charset="0"/>
                <a:ea typeface="Calibri" panose="020F0502020204030204" pitchFamily="34" charset="0"/>
                <a:cs typeface="Times New Roman" panose="02020603050405020304" pitchFamily="18" charset="0"/>
              </a:rPr>
              <a:t> (рішення виконавчих органів, накази, розпорядження тощо).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172907" cy="2538837"/>
          </a:xfrm>
          <a:prstGeom prst="rect">
            <a:avLst/>
          </a:prstGeom>
        </p:spPr>
        <p:txBody>
          <a:bodyPr wrap="square">
            <a:spAutoFit/>
          </a:bodyPr>
          <a:lstStyle/>
          <a:p>
            <a:pPr indent="457200" algn="just">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Фази конфлікту</a:t>
            </a:r>
            <a:r>
              <a:rPr lang="uk-UA" dirty="0">
                <a:latin typeface="Times New Roman" panose="02020603050405020304" pitchFamily="18" charset="0"/>
                <a:ea typeface="Calibri" panose="020F0502020204030204" pitchFamily="34" charset="0"/>
                <a:cs typeface="Times New Roman" panose="02020603050405020304" pitchFamily="18" charset="0"/>
              </a:rPr>
              <a:t> безпосередньо пов’язані з його етапами і відображають динаміку конфлікту перш за все з точки зору реальних можливостей його вирішення</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ctr">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Основні фази конфлікту: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1) початкова фаза,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2) фаза підйому,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3) пік конфлікту,</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4) спад конфлікту.</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071188"/>
            <a:ext cx="7346056" cy="3050983"/>
          </a:xfrm>
          <a:prstGeom prst="rect">
            <a:avLst/>
          </a:prstGeom>
        </p:spPr>
      </p:pic>
    </p:spTree>
    <p:extLst>
      <p:ext uri="{BB962C8B-B14F-4D97-AF65-F5344CB8AC3E}">
        <p14:creationId xmlns:p14="http://schemas.microsoft.com/office/powerpoint/2010/main" val="406393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23" y="1001526"/>
            <a:ext cx="8463351" cy="4854945"/>
          </a:xfrm>
          <a:prstGeom prst="rect">
            <a:avLst/>
          </a:prstGeom>
        </p:spPr>
      </p:pic>
    </p:spTree>
    <p:extLst>
      <p:ext uri="{BB962C8B-B14F-4D97-AF65-F5344CB8AC3E}">
        <p14:creationId xmlns:p14="http://schemas.microsoft.com/office/powerpoint/2010/main" val="1155727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208912" cy="4401205"/>
          </a:xfrm>
          <a:prstGeom prst="rect">
            <a:avLst/>
          </a:prstGeom>
        </p:spPr>
        <p:txBody>
          <a:bodyPr wrap="square">
            <a:spAutoFit/>
          </a:bodyPr>
          <a:lstStyle/>
          <a:p>
            <a:pPr indent="457200" algn="just">
              <a:spcAft>
                <a:spcPts val="0"/>
              </a:spcAft>
            </a:pPr>
            <a:r>
              <a:rPr lang="uk-UA" sz="2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Теорії механізмів виникнення конфліктів.</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З'ясування сутності того, як виникають конфлікти, має дуже важливе значення для визначення засобів управління ними.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sz="2000" dirty="0">
                <a:latin typeface="Times New Roman" panose="02020603050405020304" pitchFamily="18" charset="0"/>
                <a:ea typeface="Calibri" panose="020F0502020204030204" pitchFamily="34" charset="0"/>
                <a:cs typeface="Times New Roman" panose="02020603050405020304" pitchFamily="18" charset="0"/>
              </a:rPr>
              <a:t>теорії і практиці конфліктології існує три формули конфліктів в залежності від природи їх виникнення. Умовно вони позначені як конфлікти “А”, “Б”, “В”. Практичне значення формул конфліктів у тому, що вони дозволяють достатньо </a:t>
            </a:r>
            <a:r>
              <a:rPr lang="uk-UA" sz="2000" dirty="0" err="1">
                <a:latin typeface="Times New Roman" panose="02020603050405020304" pitchFamily="18" charset="0"/>
                <a:ea typeface="Calibri" panose="020F0502020204030204" pitchFamily="34" charset="0"/>
                <a:cs typeface="Times New Roman" panose="02020603050405020304" pitchFamily="18" charset="0"/>
              </a:rPr>
              <a:t>оперативно</a:t>
            </a:r>
            <a:r>
              <a:rPr lang="uk-UA" sz="2000" dirty="0">
                <a:latin typeface="Times New Roman" panose="02020603050405020304" pitchFamily="18" charset="0"/>
                <a:ea typeface="Calibri" panose="020F0502020204030204" pitchFamily="34" charset="0"/>
                <a:cs typeface="Times New Roman" panose="02020603050405020304" pitchFamily="18" charset="0"/>
              </a:rPr>
              <a:t> проводити аналіз багатьох конфліктів і знаходити напрямки їх розв’язання.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Однак </a:t>
            </a:r>
            <a:r>
              <a:rPr lang="uk-UA" sz="2000" dirty="0">
                <a:latin typeface="Times New Roman" panose="02020603050405020304" pitchFamily="18" charset="0"/>
                <a:ea typeface="Calibri" panose="020F0502020204030204" pitchFamily="34" charset="0"/>
                <a:cs typeface="Times New Roman" panose="02020603050405020304" pitchFamily="18" charset="0"/>
              </a:rPr>
              <a:t>вони не є універсальним методом оцінки і в багатьох випадках служать лише орієнтиром у складному процесі управління конфліктами.</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Перша формула конфлікту</a:t>
            </a:r>
            <a:r>
              <a:rPr lang="uk-UA" sz="2000" dirty="0">
                <a:latin typeface="Times New Roman" panose="02020603050405020304" pitchFamily="18" charset="0"/>
                <a:ea typeface="Calibri" panose="020F0502020204030204" pitchFamily="34" charset="0"/>
                <a:cs typeface="Times New Roman" panose="02020603050405020304" pitchFamily="18" charset="0"/>
              </a:rPr>
              <a:t> (“А”) відображає залежність конфлікту (К) від конфліктогенів (КГ). </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Конфліктогени</a:t>
            </a:r>
            <a:r>
              <a:rPr lang="uk-UA" sz="2000" dirty="0">
                <a:latin typeface="Times New Roman" panose="02020603050405020304" pitchFamily="18" charset="0"/>
                <a:ea typeface="Calibri" panose="020F0502020204030204" pitchFamily="34" charset="0"/>
                <a:cs typeface="Times New Roman" panose="02020603050405020304" pitchFamily="18" charset="0"/>
              </a:rPr>
              <a:t> – це слова, дії (або відсутність дій), які призводять до конфлікту.</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41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824" y="382351"/>
            <a:ext cx="6140349" cy="6093296"/>
          </a:xfrm>
          <a:prstGeom prst="rect">
            <a:avLst/>
          </a:prstGeom>
        </p:spPr>
      </p:pic>
    </p:spTree>
    <p:extLst>
      <p:ext uri="{BB962C8B-B14F-4D97-AF65-F5344CB8AC3E}">
        <p14:creationId xmlns:p14="http://schemas.microsoft.com/office/powerpoint/2010/main" val="76453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476672"/>
            <a:ext cx="8208912" cy="5632311"/>
          </a:xfrm>
          <a:prstGeom prst="rect">
            <a:avLst/>
          </a:prstGeom>
        </p:spPr>
        <p:txBody>
          <a:bodyPr wrap="square">
            <a:spAutoFit/>
          </a:bodyPr>
          <a:lstStyle/>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Механізм розвитку конфлікту за формулою “</a:t>
            </a:r>
            <a:r>
              <a:rPr lang="uk-UA" sz="2000" b="1" dirty="0">
                <a:latin typeface="Times New Roman" panose="02020603050405020304" pitchFamily="18" charset="0"/>
                <a:ea typeface="Calibri" panose="020F0502020204030204" pitchFamily="34" charset="0"/>
                <a:cs typeface="Times New Roman" panose="02020603050405020304" pitchFamily="18" charset="0"/>
              </a:rPr>
              <a:t>А</a:t>
            </a:r>
            <a:r>
              <a:rPr lang="uk-UA" sz="2000" dirty="0">
                <a:latin typeface="Times New Roman" panose="02020603050405020304" pitchFamily="18" charset="0"/>
                <a:ea typeface="Calibri" panose="020F0502020204030204" pitchFamily="34" charset="0"/>
                <a:cs typeface="Times New Roman" panose="02020603050405020304" pitchFamily="18" charset="0"/>
              </a:rPr>
              <a:t>” базується на негативному сприйнятті і негативній реакції особистості, проти якої застосований конфліктоген. За відсутністю вольового регулювання такої реакції конфліктна ситуація має тенденцію до розвитку за законом </a:t>
            </a:r>
            <a:r>
              <a:rPr lang="uk-UA" sz="2000" b="1" dirty="0">
                <a:latin typeface="Times New Roman" panose="02020603050405020304" pitchFamily="18" charset="0"/>
                <a:ea typeface="Calibri" panose="020F0502020204030204" pitchFamily="34" charset="0"/>
                <a:cs typeface="Times New Roman" panose="02020603050405020304" pitchFamily="18" charset="0"/>
              </a:rPr>
              <a:t>ескалації</a:t>
            </a:r>
            <a:r>
              <a:rPr lang="uk-UA" sz="2000" dirty="0">
                <a:latin typeface="Times New Roman" panose="02020603050405020304" pitchFamily="18" charset="0"/>
                <a:ea typeface="Calibri" panose="020F0502020204030204" pitchFamily="34" charset="0"/>
                <a:cs typeface="Times New Roman" panose="02020603050405020304" pitchFamily="18" charset="0"/>
              </a:rPr>
              <a:t> (наростання).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Першу </a:t>
            </a:r>
            <a:r>
              <a:rPr lang="uk-UA" sz="2000" dirty="0">
                <a:latin typeface="Times New Roman" panose="02020603050405020304" pitchFamily="18" charset="0"/>
                <a:ea typeface="Calibri" panose="020F0502020204030204" pitchFamily="34" charset="0"/>
                <a:cs typeface="Times New Roman" panose="02020603050405020304" pitchFamily="18" charset="0"/>
              </a:rPr>
              <a:t>формулу конфлікту можна представити наступною моделлю:</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dirty="0">
                <a:latin typeface="Times New Roman" panose="02020603050405020304" pitchFamily="18" charset="0"/>
                <a:ea typeface="Calibri" panose="020F0502020204030204" pitchFamily="34" charset="0"/>
                <a:cs typeface="Times New Roman" panose="02020603050405020304" pitchFamily="18" charset="0"/>
              </a:rPr>
              <a:t>КГ1 + КГ2 + КГ3 + … </a:t>
            </a:r>
            <a:r>
              <a:rPr lang="uk-UA" sz="2000" b="1" dirty="0" err="1">
                <a:latin typeface="Times New Roman" panose="02020603050405020304" pitchFamily="18" charset="0"/>
                <a:ea typeface="Calibri" panose="020F0502020204030204" pitchFamily="34" charset="0"/>
                <a:cs typeface="Times New Roman" panose="02020603050405020304" pitchFamily="18" charset="0"/>
              </a:rPr>
              <a:t>КГn</a:t>
            </a:r>
            <a:r>
              <a:rPr lang="uk-UA" sz="2000" b="1" dirty="0">
                <a:latin typeface="Times New Roman" panose="02020603050405020304" pitchFamily="18" charset="0"/>
                <a:ea typeface="Calibri" panose="020F0502020204030204" pitchFamily="34" charset="0"/>
                <a:cs typeface="Times New Roman" panose="02020603050405020304" pitchFamily="18" charset="0"/>
              </a:rPr>
              <a:t> = К </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де </a:t>
            </a:r>
            <a:r>
              <a:rPr lang="uk-UA" sz="2000" dirty="0">
                <a:latin typeface="Times New Roman" panose="02020603050405020304" pitchFamily="18" charset="0"/>
                <a:ea typeface="Calibri" panose="020F0502020204030204" pitchFamily="34" charset="0"/>
                <a:cs typeface="Times New Roman" panose="02020603050405020304" pitchFamily="18" charset="0"/>
              </a:rPr>
              <a:t>КГ1 – перший конфліктоген, КГ2 - другий конфліктоген (як відповідь на перший), КГ3 – третій конфліктоген (як відповідь на другий) і т. д.</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В теорії і практиці конфліктології існує так званий </a:t>
            </a:r>
            <a:r>
              <a:rPr lang="uk-UA" sz="2000" b="1" dirty="0">
                <a:latin typeface="Times New Roman" panose="02020603050405020304" pitchFamily="18" charset="0"/>
                <a:ea typeface="Calibri" panose="020F0502020204030204" pitchFamily="34" charset="0"/>
                <a:cs typeface="Times New Roman" panose="02020603050405020304" pitchFamily="18" charset="0"/>
              </a:rPr>
              <a:t>закон ескалації конфліктогенів</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ним кожний наступний конфліктоген сильніший за попередній (КГ3 &gt; КГ3 &gt; КГ3 і т</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д</a:t>
            </a:r>
            <a:r>
              <a:rPr lang="uk-UA" sz="2000" dirty="0">
                <a:latin typeface="Times New Roman" panose="02020603050405020304" pitchFamily="18" charset="0"/>
                <a:ea typeface="Calibri" panose="020F0502020204030204" pitchFamily="34" charset="0"/>
                <a:cs typeface="Times New Roman" panose="02020603050405020304" pitchFamily="18" charset="0"/>
              </a:rPr>
              <a:t>.). Важливо відмітити, що за статистикою 80 % конфліктів виникають саме за вищенаведеною формулою.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ctr">
              <a:spcAft>
                <a:spcPts val="0"/>
              </a:spcAft>
            </a:pPr>
            <a:r>
              <a:rPr lang="uk-UA" sz="2000" i="1" u="sng" dirty="0">
                <a:latin typeface="Times New Roman" panose="02020603050405020304" pitchFamily="18" charset="0"/>
                <a:ea typeface="Calibri" panose="020F0502020204030204" pitchFamily="34" charset="0"/>
                <a:cs typeface="Times New Roman" panose="02020603050405020304" pitchFamily="18" charset="0"/>
              </a:rPr>
              <a:t>Д</a:t>
            </a: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ва </a:t>
            </a:r>
            <a:r>
              <a:rPr lang="uk-UA" sz="2000" i="1" u="sng" dirty="0">
                <a:latin typeface="Times New Roman" panose="02020603050405020304" pitchFamily="18" charset="0"/>
                <a:ea typeface="Calibri" panose="020F0502020204030204" pitchFamily="34" charset="0"/>
                <a:cs typeface="Times New Roman" panose="02020603050405020304" pitchFamily="18" charset="0"/>
              </a:rPr>
              <a:t>основних правила безконфліктної взаємодії.</a:t>
            </a:r>
            <a:endParaRPr lang="en-US" sz="1600" i="1" u="sng"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u="sng" dirty="0">
                <a:latin typeface="Times New Roman" panose="02020603050405020304" pitchFamily="18" charset="0"/>
                <a:ea typeface="Calibri" panose="020F0502020204030204" pitchFamily="34" charset="0"/>
                <a:cs typeface="Times New Roman" panose="02020603050405020304" pitchFamily="18" charset="0"/>
              </a:rPr>
              <a:t>Правило 1</a:t>
            </a:r>
            <a:r>
              <a:rPr lang="uk-UA" sz="2000" dirty="0">
                <a:latin typeface="Times New Roman" panose="02020603050405020304" pitchFamily="18" charset="0"/>
                <a:ea typeface="Calibri" panose="020F0502020204030204" pitchFamily="34" charset="0"/>
                <a:cs typeface="Times New Roman" panose="02020603050405020304" pitchFamily="18" charset="0"/>
              </a:rPr>
              <a:t>. Не застосовуйте конфліктогени.</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u="sng" dirty="0">
                <a:latin typeface="Times New Roman" panose="02020603050405020304" pitchFamily="18" charset="0"/>
                <a:ea typeface="Calibri" panose="020F0502020204030204" pitchFamily="34" charset="0"/>
                <a:cs typeface="Times New Roman" panose="02020603050405020304" pitchFamily="18" charset="0"/>
              </a:rPr>
              <a:t>Правило 2</a:t>
            </a:r>
            <a:r>
              <a:rPr lang="uk-UA" sz="2000" dirty="0">
                <a:latin typeface="Times New Roman" panose="02020603050405020304" pitchFamily="18" charset="0"/>
                <a:ea typeface="Calibri" panose="020F0502020204030204" pitchFamily="34" charset="0"/>
                <a:cs typeface="Times New Roman" panose="02020603050405020304" pitchFamily="18" charset="0"/>
              </a:rPr>
              <a:t>. Не відповідайте конфліктогеном на конфліктоген.</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46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1091</Words>
  <Application>Microsoft Office PowerPoint</Application>
  <PresentationFormat>Экран (4:3)</PresentationFormat>
  <Paragraphs>70</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43</cp:revision>
  <dcterms:created xsi:type="dcterms:W3CDTF">2015-03-20T17:04:15Z</dcterms:created>
  <dcterms:modified xsi:type="dcterms:W3CDTF">2024-03-08T12:29:16Z</dcterms:modified>
</cp:coreProperties>
</file>