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notesSlides/notesSlide1.xml" ContentType="application/vnd.openxmlformats-officedocument.presentationml.notesSlide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notesSlides/notesSlide13.xml" ContentType="application/vnd.openxmlformats-officedocument.presentationml.notesSlide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notesMasterIdLst>
    <p:notesMasterId r:id="rId69"/>
  </p:notesMasterIdLst>
  <p:sldIdLst>
    <p:sldId id="282" r:id="rId2"/>
    <p:sldId id="285" r:id="rId3"/>
    <p:sldId id="266" r:id="rId4"/>
    <p:sldId id="359" r:id="rId5"/>
    <p:sldId id="324" r:id="rId6"/>
    <p:sldId id="289" r:id="rId7"/>
    <p:sldId id="290" r:id="rId8"/>
    <p:sldId id="319" r:id="rId9"/>
    <p:sldId id="339" r:id="rId10"/>
    <p:sldId id="321" r:id="rId11"/>
    <p:sldId id="291" r:id="rId12"/>
    <p:sldId id="292" r:id="rId13"/>
    <p:sldId id="296" r:id="rId14"/>
    <p:sldId id="297" r:id="rId15"/>
    <p:sldId id="298" r:id="rId16"/>
    <p:sldId id="326" r:id="rId17"/>
    <p:sldId id="327" r:id="rId18"/>
    <p:sldId id="325" r:id="rId19"/>
    <p:sldId id="330" r:id="rId20"/>
    <p:sldId id="293" r:id="rId21"/>
    <p:sldId id="320" r:id="rId22"/>
    <p:sldId id="308" r:id="rId23"/>
    <p:sldId id="294" r:id="rId24"/>
    <p:sldId id="323" r:id="rId25"/>
    <p:sldId id="331" r:id="rId26"/>
    <p:sldId id="332" r:id="rId27"/>
    <p:sldId id="333" r:id="rId28"/>
    <p:sldId id="334" r:id="rId29"/>
    <p:sldId id="335" r:id="rId30"/>
    <p:sldId id="336" r:id="rId31"/>
    <p:sldId id="299" r:id="rId32"/>
    <p:sldId id="367" r:id="rId33"/>
    <p:sldId id="364" r:id="rId34"/>
    <p:sldId id="362" r:id="rId35"/>
    <p:sldId id="363" r:id="rId36"/>
    <p:sldId id="365" r:id="rId37"/>
    <p:sldId id="311" r:id="rId38"/>
    <p:sldId id="361" r:id="rId39"/>
    <p:sldId id="328" r:id="rId40"/>
    <p:sldId id="280" r:id="rId41"/>
    <p:sldId id="322" r:id="rId42"/>
    <p:sldId id="312" r:id="rId43"/>
    <p:sldId id="337" r:id="rId44"/>
    <p:sldId id="340" r:id="rId45"/>
    <p:sldId id="341" r:id="rId46"/>
    <p:sldId id="345" r:id="rId47"/>
    <p:sldId id="346" r:id="rId48"/>
    <p:sldId id="344" r:id="rId49"/>
    <p:sldId id="343" r:id="rId50"/>
    <p:sldId id="347" r:id="rId51"/>
    <p:sldId id="348" r:id="rId52"/>
    <p:sldId id="349" r:id="rId53"/>
    <p:sldId id="351" r:id="rId54"/>
    <p:sldId id="357" r:id="rId55"/>
    <p:sldId id="358" r:id="rId56"/>
    <p:sldId id="350" r:id="rId57"/>
    <p:sldId id="353" r:id="rId58"/>
    <p:sldId id="354" r:id="rId59"/>
    <p:sldId id="352" r:id="rId60"/>
    <p:sldId id="355" r:id="rId61"/>
    <p:sldId id="329" r:id="rId62"/>
    <p:sldId id="356" r:id="rId63"/>
    <p:sldId id="309" r:id="rId64"/>
    <p:sldId id="360" r:id="rId65"/>
    <p:sldId id="366" r:id="rId66"/>
    <p:sldId id="368" r:id="rId67"/>
    <p:sldId id="338" r:id="rId6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BE420"/>
    <a:srgbClr val="FCE1AA"/>
    <a:srgbClr val="3DC5F5"/>
    <a:srgbClr val="EDEEB8"/>
    <a:srgbClr val="794CF6"/>
    <a:srgbClr val="00964B"/>
    <a:srgbClr val="00C060"/>
    <a:srgbClr val="A143FF"/>
    <a:srgbClr val="B66DFF"/>
    <a:srgbClr val="CC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750" autoAdjust="0"/>
    <p:restoredTop sz="85981" autoAdjust="0"/>
  </p:normalViewPr>
  <p:slideViewPr>
    <p:cSldViewPr>
      <p:cViewPr>
        <p:scale>
          <a:sx n="69" d="100"/>
          <a:sy n="69" d="100"/>
        </p:scale>
        <p:origin x="1488" y="1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viewProps" Target="view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1-26T08:31:58.632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3280 225,'-85'1,"27"1,0-2,0-3,-78-14,88 6,1-3,0-1,-62-31,87 38,0 1,0 1,0 0,-43-4,-11-2,-54-5,91 13,0 0,-45-13,46 7,-1 3,1 1,-52-1,-120 8,82 2,14-5,-121 6,205 0,-46 12,49-9,0-1,-34 3,40-6,0 1,1 0,-1 2,1 0,1 1,-1 1,1 1,-18 12,8-6,-34 13,41-18,-1 0,2 1,-24 16,5-2,-71 35,71-40,5-4,-63 19,76-30,0 2,0 1,1 1,0 0,1 2,0 0,-33 26,45-30,0 0,1 1,0 0,0 0,1 1,0-1,0 2,-7 15,12-22,0 0,0 0,1 0,-1 0,0 0,1 0,0 0,0 0,0 0,0 0,0 0,0 0,1 0,-1 0,1-1,0 1,0 0,0 0,1 0,-1-1,1 1,-1 0,1-1,0 0,0 1,0-1,0 0,0 0,0 0,1 0,-1 0,1-1,-1 1,6 1,13 8,1-2,0-1,0-1,1 0,0-2,0 0,37 1,174-6,-115-4,-25 5,-3 0,175-21,-160 6,130-2,109 17,-127 1,-166-1,0-2,0-2,100-21,140-35,-13 16,-188 23,-51 11,47-5,-71 13,-11 1,1 0,-1 0,1-1,-1 1,1-1,-1-1,0 1,0-1,1 0,-1 0,0 0,0 0,4-4,-9 5,0 0,0 0,0 1,0-1,0 0,0 0,0 0,0 0,0 1,0-1,0 0,-1 0,1 0,0 1,-1-1,1 0,0 1,-1-1,1 0,-1 1,1-1,-1 0,0 1,1-1,-1 1,1-1,-1 1,0-1,0 1,1-1,-1 1,0 0,0 0,1-1,-3 1,-28-16,3 8,-1 0,0 2,0 1,0 1,-41 1,24 1,-54-11,12 1,0 3,-151 5,216 4,-5-1,0-2,0-2,1 0,0-2,-42-15,40 11,-1 2,0 1,-1 1,-36-2,-395 6,223 6,-285-3,486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1-31T10:08:16.237"/>
    </inkml:context>
    <inkml:brush xml:id="br0">
      <inkml:brushProperty name="width" value="0.1" units="cm"/>
      <inkml:brushProperty name="height" value="0.1" units="cm"/>
      <inkml:brushProperty name="color" value="#CC912C"/>
      <inkml:brushProperty name="inkEffects" value="gold"/>
      <inkml:brushProperty name="anchorX" value="1289.36902"/>
      <inkml:brushProperty name="anchorY" value="1286.7113"/>
      <inkml:brushProperty name="scaleFactor" value="0.5"/>
    </inkml:brush>
  </inkml:definitions>
  <inkml:trace contextRef="#ctx0" brushRef="#br0">73 627 24575,'0'0'0,"3"3"0,5 2 0,3 2 0,3-1 0,2 0 0,-2 2 0,0-1 0,1-2 0,1-1 0,-3 2 0,0-1 0,-3 3 0,1-2 0,1 0 0,2-2 0,1-1 0,1-2 0,-2 3 0,0 0 0,0 0 0,2-1 0,0-1 0,0-1 0,2-1 0,-1 1 0,1-1 0,0-1 0,0 1 0,0 0 0,0 0 0,0 0 0,0 0 0,0 0 0,0 0 0,0 0 0,0 0 0,0 0 0,0 0 0,0 0 0,-1 0 0,1 0 0,0 0 0,0 0 0,0 0 0,0 0 0,0 0 0,0 0 0,0 0 0,-1 0 0,1 3 0,0 1 0,0 0 0,0-1 0,0-1 0,0-1 0,-4 3 0,0 1 0,0-2 0,1 0 0,1-1 0,1 0 0,-4 2 0,1 0 0,0-1 0,1 0 0,1-1 0,1-1 0,0 0 0,1-1 0,-1 0 0,1 0 0,1 0 0,-1 0 0,0-1 0,0 1 0,0 0 0,0 0 0,3 0 0,0 0 0,1 0 0,-1 0 0,-1 0 0,-1 0 0,0 0 0,-1 0 0,0 0 0,0 0 0,0 0 0,-1 0 0,1 0 0,0 0 0,0 0 0,-1 0 0,1 0 0,0 0 0,0 0 0,4 0 0,-1 0 0,1 0 0,-1 0 0,-1 0 0,-1 0 0,0 0 0,-1 0 0,0 0 0,0 0 0,-1 0 0,1 0 0,0 0 0,0 0 0,-1 0 0,1 0 0,0 0 0,0 0 0,0 0 0,0 0 0,0 0 0,0 0 0,0 0 0,-1 0 0,1 0 0,0 0 0,0 0 0,3 0 0,1 0 0,0 0 0,-2 0 0,1 0 0,-2 0 0,0 0 0,-1 0 0,0 0 0,-1 0 0,5 0 0,-1 0 0,0 0 0,4 0 0,-1 0 0,-2 0 0,0 0 0,-1 0 0,-2 0 0,0 0 0,-1 0 0,-1 0 0,1 0 0,0 0 0,-1 0 0,1 0 0,0 0 0,0 0 0,-1 0 0,1 0 0,0 0 0,0 0 0,0 0 0,0 0 0,0 0 0,0 0 0,-1 0 0,1 0 0,0 0 0,0 0 0,0 0 0,0 0 0,0 0 0,0 0 0,0 0 0,0 0 0,-1 0 0,1 0 0,0 0 0,0 0 0,0 0 0,0 0 0,0 0 0,0 0 0,0 0 0,-1 0 0,1 0 0,0 0 0,0 0 0,0 0 0,0 0 0,0 0 0,0 0 0,-1 0 0,1 0 0,0 0 0,0 0 0,0 0 0,0 0 0,0 0 0,0 0 0,0 0 0,-1 0 0,1 0 0,0 0 0,0 0 0,0 0 0,0 0 0,0 0 0,0 0 0,0 0 0,-1 0 0,1 0 0,4 0 0,-1 0 0,1 0 0,-1 0 0,-1 0 0,-1 0 0,0 0 0,-1 0 0,0 0 0,0 0 0,-1 0 0,1 0 0,0 0 0,0 0 0,0 0 0,-1 0 0,1 0 0,0 0 0,0 0 0,0 0 0,-4-3 0,0-1 0,1 1 0,0 0 0,0 0 0,2-2 0,0 1 0,1 0 0,-1 1 0,1 1 0,0 0 0,-3-2 0,-1 0 0,-3-3 0,0 1 0,-2-3 0,1 1 0,1-2 0,2-2 0,-2-2 0,2-2 0,-3-1 0,-3 0 0,-1-1 0,-3 0 0,-2-1 0,-1 1 0,0 0 0,0 0 0,-1 0 0,1 0 0,-1 0 0,1 0 0,0 0 0,0 0 0,0 1 0,0-1 0,0 0 0,0 0 0,0 0 0,-4 0 0,1 0 0,-1 1 0,-3 2 0,-2 1 0,-3 0 0,0-1 0,0 3 0,2-1 0,-2 3 0,0-1 0,-2 3 0,-2-2 0,3-2 0,-1 3 0,0 1 0,3-1 0,-2 2 0,0 1 0,3-1 0,-2 1 0,-1-2 0,-2 1 0,0 1 0,2-1 0,-1 0 0,4-1 0,-2 0 0,0 2 0,2-1 0,-2 0 0,0 2 0,-3 2 0,0 1 0,-2 0 0,0 2 0,-1 0 0,0 0 0,0 1 0,0-1 0,-1 0 0,1 0 0,0 0 0,0 0 0,1 0 0,-1 0 0,0 0 0,0 0 0,0 0 0,0 0 0,0 0 0,0 0 0,0 0 0,1 0 0,-1 0 0,0 0 0,0 0 0,0 0 0,0 0 0,0 0 0,0 0 0,0 0 0,1 0 0,-1 0 0,0 0 0,0 0 0,0 0 0,0 0 0,0 0 0,0 0 0,1 0 0,-1 0 0,0 0 0,0 0 0,0 0 0,0 0 0,0 0 0,0 0 0,0 0 0,1 0 0,-1 0 0,0 0 0,0 0 0,0 0 0,0 0 0,0 0 0,0 0 0,0 0 0,1 0 0,-1 0 0,0 0 0,0 0 0,0 0 0,0 0 0,0 0 0,0 0 0,0 0 0,0 0 0,1 0 0,-1 0 0,0 0 0,0 0 0,0 0 0,0 0 0,0 0 0,0 0 0,1 0 0,-5 0 0,0 0 0,1 0 0,0 0 0,1 0 0,1 0 0,0 0 0,1 0 0,0 0 0,0 0 0,0 0 0,1 0 0,-1 0 0,0 0 0,0 0 0,0 0 0,1 0 0,-1 0 0,0 0 0,0 0 0,0 0 0,0 0 0,0 0 0,0 0 0,0 0 0,1 0 0,-1 0 0,0 0 0,0 0 0,0 0 0,0 0 0,0 0 0,-3 0 0,-1 0 0,1 0 0,0 0 0,1 0 0,-3 0 0,0 0 0,2 0 0,0 0 0,-3 0 0,1 0 0,1 0 0,1 0 0,1 0 0,1 0 0,1 0 0,0 0 0,0 0 0,0 0 0,0 0 0,-3 0 0,0 0 0,-1 0 0,1 0 0,1 0 0,1 0 0,0 0 0,5 4 0,0-1 0,-1 1 0,1-1 0,-2 3 0,0-1 0,-1-1 0,-1 0 0,-3-2 0,-1-1 0,-3 0 0,0-1 0,1 0 0,2 0 0,1 0 0,1-1 0,2 1 0,0 0 0,0 0 0,0 0 0,1 0 0,-1 0 0,0 0 0,0 0 0,1 0 0,-1 0 0,0 0 0,0 0 0,0 0 0,0 0 0,0 0 0,0 0 0,1 0 0,-1 0 0,0 0 0,0 0 0,4 4 0,-1-1 0,1 1 0,-1-1 0,0-1 0,-2-1 0,0 0 0,-1-1 0,1 0 0,-1 0 0,-1 0 0,1 0 0,0 0 0,0 0 0,1 0 0,-1 0 0,0 0 0,0 0 0,0 0 0,0 0 0,0 0 0,0 0 0,0 0 0,1 0 0,-1 0 0,0 0 0,0 0 0,0 0 0,0 0 0,0 0 0,0 3 0,0 1 0,0 0 0,1-1 0,-1-1 0,0 0 0,0 2 0,0 0 0,4 3 0,0 0 0,3 2 0,0-1 0,-1-2 0,2 2 0,-1-1 0,-2-2 0,3 2 0,-2-1 0,-1-1 0,2 2 0,-1-1 0,2 2 0,0 0 0,1 1 0,-1-1 0,2 2 0,2 1 0,2 3 0,2 2 0,0 0 0,-2-2 0,1 1 0,-1-1 0,2 1 0,0 1 0,1 1 0,0 0 0,1 1 0,0 0 0,0 0 0,0 0 0,0 0 0,0 0 0,1 0 0,-1 0 0,0-4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1-31T10:08:23.323"/>
    </inkml:context>
    <inkml:brush xml:id="br0">
      <inkml:brushProperty name="width" value="0.1" units="cm"/>
      <inkml:brushProperty name="height" value="0.1" units="cm"/>
      <inkml:brushProperty name="color" value="#CC912C"/>
      <inkml:brushProperty name="inkEffects" value="gold"/>
      <inkml:brushProperty name="anchorX" value="2631.01196"/>
      <inkml:brushProperty name="anchorY" value="2648.65381"/>
      <inkml:brushProperty name="scaleFactor" value="0.5"/>
    </inkml:brush>
  </inkml:definitions>
  <inkml:trace contextRef="#ctx0" brushRef="#br0">162 681 24575,'0'0'0,"3"0"0,5 0 0,3 0 0,3 0 0,6 0 0,1 0 0,4 0 0,0 0 0,0 0 0,-2 0 0,-2 0 0,-1 0 0,-1 0 0,-1 0 0,0 0 0,-1 0 0,1 4 0,-1-1 0,1 1 0,0 2 0,0 0 0,0-1 0,0-1 0,-1-2 0,-2 3 0,-1 0 0,0-1 0,1-1 0,1-1 0,0-1 0,1-1 0,1 4 0,0-1 0,0 1 0,0-1 0,0-1 0,0-1 0,3 0 0,1-1 0,0 0 0,-1 0 0,-1 0 0,-1-1 0,0 1 0,-1 0 0,0 0 0,0 0 0,-1 0 0,1 0 0,0 0 0,0 0 0,-1 0 0,1 4 0,-4 3 0,1 0 0,-1 0 0,1-2 0,0-1 0,2-2 0,4-1 0,0-1 0,0 0 0,0 0 0,0 0 0,-2-1 0,0 1 0,-1 0 0,0 0 0,0 0 0,3 0 0,1 0 0,-1 0 0,0 0 0,-1 0 0,-1 0 0,3 0 0,0 0 0,3 0 0,0 0 0,-1 0 0,-2 0 0,-2 0 0,3 0 0,0 0 0,-2 0 0,0 0 0,-1 0 0,-1 0 0,3 0 0,0 0 0,-1 0 0,0 0 0,-1 0 0,-1 0 0,-1 0 0,0 0 0,0 0 0,0 0 0,0 0 0,0 0 0,-1 0 0,1 0 0,0 0 0,0 0 0,0 0 0,0 0 0,-1 0 0,1 0 0,0 0 0,0 0 0,0 0 0,0 0 0,0 0 0,0 0 0,0 0 0,3 0 0,1 0 0,-1 0 0,0 0 0,-1 0 0,-1 0 0,0 0 0,-1 0 0,0 0 0,0 0 0,-4-4 0,0 1 0,0-1 0,1 1 0,1 1 0,0 1 0,1 0 0,1 1 0,0 0 0,0-4 0,0 0 0,0 1 0,0 0 0,0 1 0,0 0 0,0 2 0,0-1 0,0 1 0,-1 0 0,1 1 0,0-1 0,4-4 0,-1 1 0,4-1 0,0 1 0,-1 1 0,-2 1 0,-1 0 0,-2 1 0,0 0 0,-1 0 0,0 0 0,0 0 0,-1 0 0,1 0 0,-1 1 0,1-1 0,0 0 0,0 0 0,0 0 0,0 0 0,-1 0 0,1 0 0,0 0 0,4 0 0,-1 0 0,1 0 0,-1 0 0,-1 0 0,-1 0 0,0 0 0,-1 0 0,0 0 0,0 0 0,-1 0 0,1 0 0,0 0 0,0 0 0,0 0 0,0 0 0,-1 0 0,1 0 0,0 0 0,0 0 0,0 0 0,0 0 0,0 0 0,-1 0 0,1 0 0,0 0 0,0 0 0,0 0 0,0 0 0,-4-4 0,0 0 0,1 0 0,-1-2 0,2 0 0,1-3 0,0 2 0,0 1 0,1 2 0,-3-3 0,-1 2 0,1 1 0,-4-3 0,1 1 0,1 2 0,-2-3 0,0 1 0,2 1 0,-2-2 0,0 1 0,2 1 0,2 1 0,-3-2 0,1 1 0,1 1 0,0 1 0,-1-2 0,0 0 0,1 1 0,-3-3 0,1 1 0,1 1 0,-2-2 0,1 1 0,0 1 0,3 2 0,0 0 0,2 2 0,-3-3 0,0 0 0,-3-3 0,-3-3 0,-3-3 0,1-2 0,-1-1 0,-1-2 0,-1 0 0,-2-1 0,0 1 0,-1-1 0,-3 1 0,-5 0 0,-3 3 0,0 1 0,-1 0 0,1-1 0,3-1 0,-1 4 0,2-2 0,-2 4 0,2-1 0,1-1 0,-1-2 0,-3 2 0,2 0 0,-3 2 0,2-1 0,-1-1 0,-2 1 0,-2 3 0,-2-1 0,0-1 0,-2 1 0,0 1 0,0 0 0,0-3 0,0 2 0,-1 2 0,5-2 0,0 2 0,0 2 0,-1 1 0,-1 2 0,-1 1 0,0-3 0,0 0 0,-1 1 0,0 0 0,-4 1 0,0 1 0,1 1 0,0-1 0,1 1 0,0 0 0,2 1 0,-1-1 0,2 0 0,-1 0 0,0 0 0,0 0 0,0 0 0,1 0 0,-1 0 0,0 0 0,0 0 0,0 0 0,1 0 0,-1 0 0,0 0 0,0 0 0,0 0 0,0 0 0,-3 0 0,-1 0 0,0 0 0,2 0 0,-1 0 0,2 0 0,-3 0 0,4 4 0,0-1 0,1 1 0,0-1 0,0-1 0,0 0 0,-1-1 0,1-1 0,-1 3 0,0 1 0,0-1 0,0 0 0,0-1 0,1 0 0,-1-2 0,0 0 0,0 1 0,0-2 0,0 1 0,0 0 0,0 0 0,0 0 0,1 0 0,-1 0 0,0 0 0,0 0 0,0 0 0,0 0 0,0 0 0,0 0 0,0 0 0,1 0 0,-1 0 0,0 0 0,-4 0 0,1 0 0,-1 0 0,1 3 0,1 1 0,1 0 0,0-1 0,1-1 0,0-1 0,0 0 0,1-1 0,-1 0 0,0 0 0,0 0 0,0 0 0,1 0 0,-1-1 0,0 1 0,-4 0 0,1 0 0,-4 0 0,0 0 0,1 0 0,2 0 0,1 0 0,2 0 0,0 0 0,1 0 0,0 0 0,0 0 0,1 0 0,-1 0 0,1 0 0,-1 0 0,0 0 0,0 0 0,0 0 0,0 0 0,0 0 0,1 0 0,-1 0 0,0 0 0,0 0 0,0 0 0,0 0 0,-3 0 0,-1 0 0,1 0 0,0 0 0,-3 0 0,1 0 0,1 0 0,-3 0 0,1 0 0,-2 0 0,1 0 0,1 0 0,1 0 0,3 0 0,0 0 0,2 0 0,0 0 0,0 0 0,1 0 0,-1 0 0,1 0 0,-1 0 0,0 0 0,0 0 0,0 0 0,1 0 0,-1 0 0,0 0 0,0 0 0,0 0 0,0 0 0,0 0 0,0 0 0,0 0 0,1 0 0,-1 0 0,0 0 0,0 0 0,0 0 0,0 0 0,0 0 0,0 0 0,0 0 0,1 0 0,-1 0 0,0 0 0,0 0 0,0 0 0,0 0 0,0 0 0,0 0 0,0 0 0,1 0 0,-1 0 0,0 0 0,-4 0 0,1 0 0,-1 0 0,1 0 0,1 0 0,1 0 0,0 0 0,1 0 0,0 0 0,0 0 0,1 0 0,-1 0 0,0 0 0,0 0 0,1 0 0,-1 0 0,0 0 0,0 0 0,0 0 0,0 0 0,0 0 0,0 0 0,1 0 0,-1 0 0,0 0 0,0 0 0,0 0 0,0 0 0,0 0 0,0 0 0,0 0 0,0 0 0,4 4 0,0 0 0,3 3 0,0 0 0,3 2 0,-2 3 0,-1-2 0,1 2 0,-1-2 0,2 1 0,2 1 0,-2 2 0,-1 2 0,-2-3 0,1 0 0,-1-2 0,2 0 0,2 2 0,0-3 0,1 1 0,2 2 0,2 1 0,-3 2 0,1 0 0,1 2 0,-2-4 0,0 0 0,2 1 0,0 0 0,2 1 0,1 1 0,0 0 0,1 1 0,0-1 0,0 1 0,1 0 0,-1 0 0,0 0 0,4 0 0,3 0 0,0 0 0,3-3 0,3-5 0,1-3 0,-1-3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1-31T10:08:32.062"/>
    </inkml:context>
    <inkml:brush xml:id="br0">
      <inkml:brushProperty name="width" value="0.1" units="cm"/>
      <inkml:brushProperty name="height" value="0.1" units="cm"/>
      <inkml:brushProperty name="color" value="#CC912C"/>
      <inkml:brushProperty name="inkEffects" value="gold"/>
      <inkml:brushProperty name="anchorX" value="3994.13452"/>
      <inkml:brushProperty name="anchorY" value="3953.30444"/>
      <inkml:brushProperty name="scaleFactor" value="0.5"/>
    </inkml:brush>
  </inkml:definitions>
  <inkml:trace contextRef="#ctx0" brushRef="#br0">108 555 24575,'0'0'0,"0"4"0,0 3 0,0 4 0,0 3 0,4-1 0,0 1 0,3-3 0,0 0 0,2-1 0,2 0 0,3-2 0,-2 2 0,5-2 0,-3 2 0,1-3 0,-3 3 0,1-2 0,0-2 0,1-1 0,1-3 0,2 0 0,0-2 0,1 0 0,0 0 0,0 0 0,0 3 0,0 0 0,0 0 0,0 0 0,0-1 0,0 0 0,0-2 0,0 1 0,0-1 0,0 0 0,-4 3 0,0 1 0,0-1 0,1 0 0,1 0 0,4-2 0,1 0 0,0-1 0,0 0 0,-1 0 0,-1 0 0,0 0 0,-1 0 0,0 0 0,0-1 0,0 1 0,3 0 0,1 0 0,-1 0 0,0 0 0,-1 0 0,0 0 0,-2 0 0,0 0 0,0 0 0,0 0 0,0 0 0,-1 0 0,1 0 0,4 0 0,-1 0 0,1 0 0,-1 0 0,-1 0 0,-1 0 0,3 0 0,0 0 0,0 0 0,-2 0 0,0 0 0,-1 0 0,0 0 0,-1 0 0,0 0 0,0 0 0,-1 0 0,1 0 0,0 0 0,0 0 0,-1 0 0,1 0 0,0 0 0,0 0 0,0 0 0,0 0 0,0 0 0,0 0 0,0 0 0,-1 0 0,1 0 0,0 0 0,0 0 0,0 0 0,0 0 0,0 0 0,0 0 0,0 0 0,0 0 0,-1 0 0,1 0 0,0 0 0,0 0 0,3 0 0,1 0 0,3 0 0,0 0 0,-1 0 0,-2 0 0,-1 0 0,-2 0 0,3 0 0,0 0 0,3 0 0,-1 0 0,0 0 0,-2 0 0,-1 0 0,-2 0 0,0 0 0,-1 0 0,0 0 0,-1 0 0,4 0 0,1 0 0,-1 0 0,0 0 0,-1 0 0,-1 0 0,0 0 0,-1 0 0,0 0 0,0 0 0,-1 0 0,5 0 0,-1 0 0,4 0 0,0 0 0,-2 0 0,0 0 0,-2 0 0,-2 0 0,3 0 0,0 0 0,-1 0 0,0 0 0,-1 0 0,-1 0 0,-1 0 0,1 0 0,-2 0 0,1 0 0,0 0 0,0 0 0,-1 0 0,1 0 0,0 0 0,0 0 0,0 0 0,0 0 0,0 0 0,3 0 0,4 0 0,0 0 0,0 0 0,2 0 0,-2 0 0,-2 0 0,-1 0 0,2 0 0,-1 0 0,-1 0 0,-1 0 0,3 0 0,-2 0 0,0 0 0,-1 0 0,-1 0 0,-1 0 0,0 0 0,-1 0 0,0 0 0,-1 0 0,1 0 0,0 0 0,-1 0 0,1 0 0,0 0 0,0 0 0,0 0 0,0 0 0,-1 0 0,1 0 0,0 0 0,0 0 0,0 0 0,0 0 0,-4-3 0,0-1 0,1 0 0,-1 1 0,2 1 0,1 1 0,0 0 0,0-3 0,1 0 0,0 1 0,0 0 0,0 1 0,0 1 0,0 0 0,-3-3 0,-1 0 0,-3-3 0,0 1 0,1-3 0,1 0 0,2 3 0,2 1 0,-4-1 0,1 0 0,0 2 0,1 1 0,1-2 0,-2-4 0,-1 2 0,1 0 0,-2-2 0,0 2 0,1 2 0,1-3 0,2 2 0,-3-2 0,0-3 0,1-2 0,-2-2 0,-3-2 0,-4 0 0,-1-1 0,-2-1 0,-2 1 0,0 0 0,-1-1 0,1 1 0,-1 0 0,1 1 0,0-1 0,-4 3 0,0 1 0,0 0 0,-2 3 0,-4-1 0,1-1 0,-2 2 0,2-1 0,-2 0 0,-1-3 0,2 0 0,-2 2 0,2-1 0,0 4 0,-3 2 0,0 3 0,1-2 0,-1 3 0,0 0 0,1-3 0,0 2 0,3-3 0,-2 1 0,-1 1 0,-2 2 0,-1 1 0,2-2 0,0 1 0,-2 0 0,0 1 0,3-2 0,-1 0 0,-1 1 0,-1 1 0,0-3 0,-2 1 0,0 1 0,-1 1 0,0 0 0,0 2 0,3-3 0,1 0 0,-1 1 0,0 0 0,0 1 0,-2-3 0,-4 1 0,0 0 0,0 1 0,0 1 0,1 1 0,0 0 0,1 1 0,1 0 0,0-3 0,0-1 0,1 1 0,-1 0 0,0 1 0,-3 0 0,-1 2 0,-3-1 0,1 1 0,0 0 0,2 1 0,1-1 0,1 0 0,1 0 0,1 0 0,1 0 0,-1 0 0,0 0 0,1 0 0,-1 0 0,0 0 0,0 0 0,1 0 0,-1 0 0,0 0 0,0 0 0,0 0 0,0 0 0,0 0 0,0 0 0,1 0 0,-1 0 0,0 0 0,0 0 0,0 0 0,0 0 0,0 0 0,0 0 0,0 0 0,0 0 0,1 0 0,-1 0 0,0 0 0,-4 0 0,1 0 0,3 4 0,0-1 0,2 1 0,0-1 0,-1-1 0,1-1 0,-1 0 0,-1-1 0,0 0 0,1 0 0,-1 0 0,0 0 0,0 0 0,0 0 0,0 0 0,0 0 0,0 0 0,0 0 0,0 0 0,0 0 0,0 0 0,-3 0 0,-1 0 0,1 0 0,-4 0 0,2 0 0,-4 0 0,2 0 0,1 0 0,1 0 0,3 0 0,0 0 0,2 0 0,0 0 0,0 0 0,0 0 0,1 0 0,-1 0 0,1 3 0,-1 1 0,0 0 0,0-1 0,0-1 0,0 0 0,0-2 0,1 1 0,-5-1 0,1 0 0,-1-1 0,1 1 0,1 0 0,1 0 0,0 0 0,1 0 0,0 0 0,0 0 0,0 0 0,1 0 0,-1 0 0,0 0 0,0 0 0,0 0 0,1 0 0,-1 0 0,0 0 0,-4 0 0,1 0 0,-1 0 0,1 0 0,1 0 0,1 0 0,0 0 0,1 0 0,0 0 0,0 0 0,1 0 0,-1 0 0,0 0 0,0 0 0,-3 0 0,-1 0 0,1 0 0,0 0 0,1 0 0,1 0 0,0 0 0,1 0 0,0 0 0,0 0 0,0 0 0,1 0 0,-1 0 0,0 0 0,0 0 0,0 0 0,1 0 0,-1 0 0,0 0 0,0 0 0,0 3 0,0 1 0,0 0 0,0-1 0,0-1 0,0-1 0,1 3 0,-5 1 0,1-2 0,-4 0 0,0-1 0,1 0 0,2-2 0,1 1 0,1-1 0,2-1 0,0 5 0,0-1 0,0 1 0,1-2 0,-1 1 0,4 2 0,0-1 0,0 0 0,3 3 0,-2-2 0,1 0 0,-3-1 0,0-2 0,-2 0 0,4 2 0,-1 0 0,-1-1 0,0 4 0,-1-2 0,0 0 0,-2-1 0,1-2 0,-1-1 0,3 4 0,1-2 0,3 5 0,0-2 0,-1 0 0,-2-2 0,-1-1 0,3 2 0,-2-1 0,0 0 0,3 2 0,-1 0 0,-1-1 0,2 2 0,-1 2 0,2 4 0,0-2 0,1 1 0,-1-2 0,2 2 0,2 0 0,2 2 0,1 2 0,-1-3 0,0 0 0,0 1 0,2 1 0,0 1 0,1 1 0,0 0 0,1 1 0,0 0 0,0 0 0,4 0 0,3-3 0,4-4 0,0-4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2-02T13:58:46.016"/>
    </inkml:context>
    <inkml:brush xml:id="br0">
      <inkml:brushProperty name="width" value="0.1" units="cm"/>
      <inkml:brushProperty name="height" value="0.1" units="cm"/>
      <inkml:brushProperty name="color" value="#33CCFF"/>
    </inkml:brush>
  </inkml:definitions>
  <inkml:trace contextRef="#ctx0" brushRef="#br0">123 979 24575,'35'2'0,"-1"1"0,62 15 0,-29-4 0,207 28 0,-186-24 0,-62-11 0,0-1 0,35 2 0,-10-6 0,-5 0 0,0 1 0,59 13 0,-43-6 0,0-3 0,1-3 0,114-7 0,-48 0 0,1278 3 0,-1382-1 0,0-1 0,0-2 0,0 0 0,0-2 0,-1 0 0,0-2 0,25-11 0,155-86 0,-201 103 0,22-14 0,39-32 0,4-4 0,-62 48 0,0 0 0,0-1 0,-1 0 0,1 0 0,-1 0 0,0-1 0,0 1 0,-1-1 0,0-1 0,0 1 0,0 0 0,-1-1 0,0 0 0,0 0 0,-1 0 0,0 0 0,0 0 0,0 0 0,-1-1 0,0 1 0,-1 0 0,0-13 0,3-80 0,-11-115 0,7 205 0,-1-1 0,-1 1 0,0-1 0,-1 1 0,1 0 0,-2 1 0,0-1 0,0 1 0,0 0 0,-1 0 0,-1 0 0,1 1 0,-2 0 0,-14-13 0,1 3 0,-1 1 0,0 1 0,-1 1 0,-38-17 0,2 0 0,41 22 0,1 0 0,-1 1 0,0 1 0,-1 1 0,0 0 0,0 2 0,-28-5 0,-72-7 0,52 6 0,-100-2 0,-1435 14 0,1583 1 0,1 0 0,-1 2 0,1 0 0,0 0 0,0 2 0,1 0 0,-1 2 0,-27 15 0,26-13 0,-1-1 0,1 0 0,-2-2 0,1 0 0,-1-1 0,-23 3 0,4-4 0,1 2 0,0 1 0,1 2 0,0 1 0,1 2 0,0 2 0,1 2 0,-42 25 0,52-28 0,0-2 0,-43 15 0,40-16 0,-54 26 0,42-14 0,27-17 0,0 1 0,1 0 0,0 2 0,0-1 0,0 2 0,1 0 0,1 0 0,-1 1 0,2 0 0,-13 17 0,15-14 0,0 0 0,1 1 0,0 0 0,2 0 0,-1 1 0,-5 31 0,9-36 0,1 0 0,0 0 0,1 0 0,0 0 0,0 0 0,1 0 0,1 0 0,0 0 0,1 0 0,-1-1 0,7 14 0,-6-19-7,0-1 1,0 1-1,0-1 0,0 0 0,1-1 1,0 1-1,0-1 0,0 1 0,0-1 1,0 0-1,1-1 0,-1 1 0,1-1 1,-1 0-1,1 0 0,0 0 0,0-1 1,0 1-1,0-1 0,10 1 0,19 6-1216,-10 1-5603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2-02T13:58:49.469"/>
    </inkml:context>
    <inkml:brush xml:id="br0">
      <inkml:brushProperty name="width" value="0.1" units="cm"/>
      <inkml:brushProperty name="height" value="0.1" units="cm"/>
      <inkml:brushProperty name="color" value="#33CCFF"/>
    </inkml:brush>
  </inkml:definitions>
  <inkml:trace contextRef="#ctx0" brushRef="#br0">0 0 24575,'707'0'0,"-677"1"0,0 1 0,-1 1 0,1 2 0,-1 0 0,39 14 0,-48-12 0,-1 1 0,0 0 0,0 1 0,-1 1 0,-1 1 0,1 1 0,-2 0 0,24 22 0,37 38 0,28 27 0,-95-86 0,1-1 0,-2 1 0,0 0 0,-1 1 0,0 0 0,11 29 0,38 165 0,-57-206 0,1 0 0,0-1 0,-1 1 0,0 0 0,1 0 0,-1-1 0,0 1 0,0 0 0,0 0 0,0-1 0,0 1 0,0 0 0,0 0 0,-1-1 0,1 1 0,-1 0 0,1-1 0,-1 1 0,-1 2 0,1-3 0,0 0 0,0-1 0,1 1 0,-1 0 0,0-1 0,0 1 0,0-1 0,0 1 0,0-1 0,0 0 0,0 1 0,-1-1 0,1 0 0,0 0 0,0 0 0,0 0 0,0 0 0,0 0 0,0 0 0,0 0 0,-2 0 0,-3-2 0,-1 0 0,1 0 0,1 0 0,-1 0 0,0-1 0,0 0 0,1-1 0,-8-5 0,-26-25-32,28 24-190,0-1 0,-1 2 0,-1-1-1,0 2 1,-18-10 0,1 5-6604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2-02T13:58:51.093"/>
    </inkml:context>
    <inkml:brush xml:id="br0">
      <inkml:brushProperty name="width" value="0.1" units="cm"/>
      <inkml:brushProperty name="height" value="0.1" units="cm"/>
      <inkml:brushProperty name="color" value="#33CCFF"/>
    </inkml:brush>
  </inkml:definitions>
  <inkml:trace contextRef="#ctx0" brushRef="#br0">32 0 24575,'0'7'0,"0"9"0,0 8 0,0 7 0,0 4 0,0 4 0,0 1 0,0 1 0,0-1 0,0 1 0,0-1 0,-7-7 0,-2-3 0,1 1 0,1-5-8191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2-02T14:07:54.038"/>
    </inkml:context>
    <inkml:brush xml:id="br0">
      <inkml:brushProperty name="width" value="0.1" units="cm"/>
      <inkml:brushProperty name="height" value="0.1" units="cm"/>
      <inkml:brushProperty name="color" value="#33CCFF"/>
    </inkml:brush>
  </inkml:definitions>
  <inkml:trace contextRef="#ctx0" brushRef="#br0">1 1 24575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2-02T14:13:44.190"/>
    </inkml:context>
    <inkml:brush xml:id="br0">
      <inkml:brushProperty name="width" value="0.5" units="cm"/>
      <inkml:brushProperty name="height" value="1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1,'7'1,"0"1,0 0,-1 0,1 1,-1 0,0 0,7 5,11 5,52 16,0-2,1-4,2-3,121 15,-35-19,197-7,829-11,-1148 0,0-2,52-13,-27 5,24-7,-57 11,1 1,61-3,688 9,-360 3,5594-2,-6004 0,-1-1,1 0,-1-2,0 1,16-6,-6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2-02T14:13:47.864"/>
    </inkml:context>
    <inkml:brush xml:id="br0">
      <inkml:brushProperty name="width" value="0.5" units="cm"/>
      <inkml:brushProperty name="height" value="1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1,'3564'0,"-3495"3,76 14,66 3,-198-20,24-1,0 3,72 11,1 10,2-6,1-4,130-2,-115-14,143 5,-187 16,-8-2,138 23,-143-24,0-2,72 3,-1-14,134 11,-114 4,87 14,-166-20,1-4,149-8,-91-2,2944 3,-3014 4,0 3,98 22,-100-14,2-4,102 4,704-17,-844 3,0 3,52 11,-50-8,73 6,744-11,-408-5,88 3,-491 3,80 13,-74-7,50 1,272-10,42 2,-220 17,56 2,2203-20,-1120-3,-982 2,-315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2-02T14:13:50.520"/>
    </inkml:context>
    <inkml:brush xml:id="br0">
      <inkml:brushProperty name="width" value="0.5" units="cm"/>
      <inkml:brushProperty name="height" value="1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0 118,'1757'0,"-1700"-2,75-14,11-2,-48 14,-34 2,0-2,98-21,-81 9,0 3,2 3,155 2,1617 12,-971-6,-648 2,-200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1-26T08:32:08.510"/>
    </inkml:context>
    <inkml:brush xml:id="br0">
      <inkml:brushProperty name="width" value="0.2" units="cm"/>
      <inkml:brushProperty name="height" value="0.4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2392 223,'-3'-1,"-1"0,1 1,0-1,0-1,-1 1,1 0,0-1,-5-3,-18-8,-13 2,28 9,-1-1,1-1,0 0,0 0,0-1,1 0,0-1,-19-14,11 5,-1 1,0 1,-1 0,0 2,-1 0,0 1,-1 1,0 1,0 1,-1 1,0 1,0 1,0 2,-35-1,-776 6,821-2,-1 0,1 0,0 1,0 1,0 0,1 1,-1 0,1 1,0 0,0 1,-16 10,15-9,-1 0,0-1,-1-1,1-1,-1 0,0 0,0-2,-22 2,-130-6,85-1,-12 1,-162 4,252-1,-1 0,0 0,0 0,0 1,1 0,-1 0,1 0,-1 0,1 1,0-1,-6 6,9-7,0 0,1-1,-1 1,0 0,1-1,-1 1,0 0,1 0,-1 0,1 0,0 0,-1 0,1-1,0 1,-1 0,1 0,0 0,0 0,0 0,0 0,0 0,0 0,0 2,1-2,0 1,0-1,0 1,0-1,0 1,1-1,-1 0,0 0,1 1,-1-1,1 0,-1 0,1 0,0-1,-1 1,1 0,0-1,1 1,21 6,-1-2,1-1,0-1,0-1,0-1,0-1,32-4,-24 2,0 1,1 2,43 6,21 10,244 59,-305-67,0-1,1-2,0-2,64-1,2 1,-76-1,0 2,-1 1,1 1,38 16,-1-1,185 55,-185-54,-39-12,0-2,1-1,1-1,-1-1,41 4,216-10,-130-2,-116 2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2-02T14:13:53.332"/>
    </inkml:context>
    <inkml:brush xml:id="br0">
      <inkml:brushProperty name="width" value="0.5" units="cm"/>
      <inkml:brushProperty name="height" value="1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41,'62'4,"0"2,106 24,-99-15,123 9,-8-22,-84-2,112 13,38 8,-139-15,111 22,-87-6,221 7,142-30,-219-3,376-19,126 5,-504 21,2811-3,-3060-2,0-1,1-2,-2 0,54-19,-47 13,0 2,57-8,49-1,-62 6,96-1,-143 11,0-1,55-14,-22 4,17-4,-44 9,0 1,63-4,634 11,-336 2,-364-2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2-02T14:13:56.129"/>
    </inkml:context>
    <inkml:brush xml:id="br0">
      <inkml:brushProperty name="width" value="0.5" units="cm"/>
      <inkml:brushProperty name="height" value="1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0,'19'1,"-1"1,1 1,25 7,29 4,304 36,-291-33,-61-11,1 0,34 2,451-5,-257-6,3667 3,-3887 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2-02T14:13:58.568"/>
    </inkml:context>
    <inkml:brush xml:id="br0">
      <inkml:brushProperty name="width" value="0.5" units="cm"/>
      <inkml:brushProperty name="height" value="1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1,'2307'0,"-2241"4,-1 4,0 2,101 30,-106-24,-5-3,0-2,78 5,-98-15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2-02T14:13:59.915"/>
    </inkml:context>
    <inkml:brush xml:id="br0">
      <inkml:brushProperty name="width" value="0.5" units="cm"/>
      <inkml:brushProperty name="height" value="1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1,'1369'0,"-1336"0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1-26T08:32:11.307"/>
    </inkml:context>
    <inkml:brush xml:id="br0">
      <inkml:brushProperty name="width" value="0.2" units="cm"/>
      <inkml:brushProperty name="height" value="0.4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95,'3'0,"11"1,-1-1,1 0,0-1,-1 0,1-1,-1 0,0-1,0-1,0 0,0-1,17-9,-13 5,0 1,0 0,0 2,1 0,-1 0,1 2,1 0,26-1,18 2,74 5,-42 2,868-4,-924 2,-1 2,52 11,-45-6,50 3,-48-8,-1 2,53 13,-60-12,0-2,0-2,66-3,-62-1,0 1,69 11,-95-7,-2 1,1 0,-1 2,1 0,-2 0,1 1,-1 1,14 12,-9-8,7 1,1-1,0-1,1-2,0 0,1-2,42 6,4 4,-5-4,-52-12,-1 1,0 1,0 0,0 1,31 15,-26-9,0-1,1-1,0-1,0-1,1-1,-1-1,40 3,16-5,79-5,-41-2,-25 5,89-3,-164-1,1 0,26-10,-19 6,4-1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1-26T08:32:14.496"/>
    </inkml:context>
    <inkml:brush xml:id="br0">
      <inkml:brushProperty name="width" value="0.2" units="cm"/>
      <inkml:brushProperty name="height" value="0.4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3,'155'-2,"172"5,-294 2,52 14,-21-4,-38-8,0 1,40 19,-44-17,1-1,0-1,47 10,42 4,-69-13,0-1,66 3,335-11,-186-1,-248 0,0 1,0 1,0 0,0 0,0 1,0 1,-1-1,1 2,-1-1,1 1,-1 0,0 1,-1 0,16 12,-11-7,0-1,0 0,1-2,1 1,-1-1,1-1,0-1,25 6,-9-6,0-1,0-1,46-3,-34 1,-1 3,61 11,-53-6,64 3,344-11,-217-3,-203 2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1-26T08:32:16.059"/>
    </inkml:context>
    <inkml:brush xml:id="br0">
      <inkml:brushProperty name="width" value="0.2" units="cm"/>
      <inkml:brushProperty name="height" value="0.4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2226 178,'-156'2,"-173"-6,216-15,8-1,70 15,0-2,1-2,-37-14,29 9,-55-12,29 18,-1 3,-133 7,67 1,28-1,-135-5,211-1,-43-12,46 9,0 1,-32-2,-67 5,89 4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1-26T08:33:32.263"/>
    </inkml:context>
    <inkml:brush xml:id="br0">
      <inkml:brushProperty name="width" value="0.2" units="cm"/>
      <inkml:brushProperty name="height" value="0.4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0,'1000'0,"-961"0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1-26T08:33:34.263"/>
    </inkml:context>
    <inkml:brush xml:id="br0">
      <inkml:brushProperty name="width" value="0.2" units="cm"/>
      <inkml:brushProperty name="height" value="0.4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0,'8'0,"9"0,11 0,8 0,5 0,3 0,-5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05T14:45:50.324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103 0 24575,'-1'18'0,"-1"-1"0,-1 1 0,0-1 0,-1 0 0,-1 0 0,0 0 0,-2 0 0,0-1 0,-10 17 0,4 13 0,11-38 0,1-1 0,-1 0 0,0 1 0,-1-1 0,-4 9 0,-12 28-1365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1-31T10:08:07.519"/>
    </inkml:context>
    <inkml:brush xml:id="br0">
      <inkml:brushProperty name="width" value="0.1" units="cm"/>
      <inkml:brushProperty name="height" value="0.1" units="cm"/>
      <inkml:brushProperty name="color" value="#CC912C"/>
      <inkml:brushProperty name="inkEffects" value="gold"/>
      <inkml:brushProperty name="anchorX" value="0"/>
      <inkml:brushProperty name="anchorY" value="0"/>
      <inkml:brushProperty name="scaleFactor" value="0.5"/>
    </inkml:brush>
  </inkml:definitions>
  <inkml:trace contextRef="#ctx0" brushRef="#br0">271 144 24575,'0'0'0,"3"0"0,4 0 0,4 0 0,3 0 0,2 0 0,2 0 0,0 0 0,1 0 0,-1 0 0,1 0 0,-1 0 0,0-4 0,1 1 0,-2-1 0,1 1 0,-3-2 0,-1 0 0,0 0 0,1 2 0,1-3 0,0 1 0,1 1 0,1 1 0,0 0 0,0 2 0,0 1 0,0-1 0,0 2 0,0-1 0,0 0 0,0 0 0,-1 0 0,1 0 0,0 0 0,0 0 0,0 0 0,0 0 0,0 0 0,0 0 0,0 0 0,-1 0 0,1 0 0,0 0 0,0 0 0,0 0 0,0 0 0,0 0 0,0 0 0,0 0 0,-1 0 0,1 0 0,0 0 0,0 0 0,0 0 0,0 0 0,0 0 0,0 0 0,0 0 0,0 0 0,-1 0 0,1 0 0,0 0 0,0 0 0,0 0 0,0 0 0,-4-3 0,0-1 0,0 1 0,1 0 0,1 1 0,1 0 0,0 2 0,0-1 0,5 1 0,-1 0 0,5 0 0,2 1 0,3-1 0,-1-4 0,-2 0 0,0 1 0,-2 0 0,1-3 0,2 1 0,-1 1 0,-3 0 0,-1-2 0,-3 1 0,-1 1 0,-2 1 0,0 1 0,0 0 0,-1 2 0,1 0 0,-1 0 0,1 0 0,-1 0 0,1 1 0,0-1 0,0 0 0,0 0 0,0 0 0,0 0 0,0 0 0,0 0 0,-1 0 0,1 0 0,0 0 0,-3-4 0,-1 1 0,0-1 0,1 1 0,1 1 0,0 1 0,1 0 0,1 1 0,0-1 0,0 2 0,0-1 0,0 0 0,0 0 0,0 0 0,0 0 0,0 0 0,-1 0 0,1 0 0,0 0 0,0 0 0,0 0 0,0 0 0,0 0 0,0 0 0,-1 0 0,1 0 0,0 0 0,0 0 0,0 0 0,0 0 0,0 0 0,0 0 0,0 0 0,0 0 0,-1 0 0,1 0 0,0 0 0,0 0 0,0 0 0,0 0 0,0 0 0,0 0 0,0 0 0,-1 0 0,1 0 0,0 0 0,0 0 0,0 0 0,0 0 0,0 0 0,0 0 0,-1 0 0,1 0 0,0 0 0,0 0 0,0 0 0,0 0 0,0 0 0,0 0 0,0 0 0,-1 0 0,1 0 0,0 4 0,0-1 0,0 5 0,0-2 0,0 0 0,0 2 0,3-1 0,1-2 0,-1-1 0,0-2 0,-1-1 0,0 0 0,-5 3 0,-1-1 0,0 1 0,1-2 0,1 0 0,0 0 0,1-2 0,1 4 0,-1 0 0,1 3 0,0-1 0,0 0 0,0-2 0,0-1 0,0-1 0,-3 2 0,-1 0 0,0 0 0,-3 2 0,1-1 0,1 0 0,1-1 0,2-2 0,0-1 0,1 0 0,-2 3 0,-1-1 0,0 1 0,2-1 0,0-1 0,0 2 0,1 1 0,1-1 0,0-1 0,0-1 0,0-1 0,0 3 0,0 0 0,0 0 0,0-1 0,0-1 0,0-1 0,0-1 0,0 4 0,-1 0 0,1 3 0,-3 3 0,-1-1 0,-4 3 0,1-3 0,1-1 0,2 1 0,1 1 0,-2 3 0,-4 1 0,2-2 0,0 2 0,-2 0 0,-1 1 0,-3 1 0,2-2 0,-2-1 0,-1 2 0,-1 0 0,2 0 0,0 2 0,-1 1 0,-1-1 0,-1 1 0,-1 0 0,0 0 0,-1 0 0,0 0 0,-1 0 0,1 0 0,0 0 0,0 0 0,0 0 0,0 0 0,0 0 0,0 0 0,-4-1 0,1 1 0,-5-4 0,-2-3 0,-3 0 0,-2-4 0,2 2 0,-2-2 0,1-1 0,2 1 0,-1-1 0,0-1 0,-2-2 0,3 3 0,-1-1 0,0-1 0,-2-1 0,-1-1 0,0-1 0,-2-1 0,1 0 0,-1 0 0,-1 0 0,1 0 0,0 0 0,0 0 0,-3-1 0,-1 1 0,0 0 0,2 0 0,0 0 0,0 0 0,2 0 0,-1 0 0,1 0 0,1 0 0,-1 0 0,0 0 0,0 0 0,1 0 0,-1 0 0,0 0 0,0 0 0,0 0 0,0 0 0,0 0 0,1 0 0,-1 0 0,0 0 0,0 0 0,0 0 0,-3 0 0,-1 0 0,0 0 0,2 0 0,-1 0 0,2 0 0,0 0 0,1 0 0,0 0 0,1 0 0,-1 0 0,0 0 0,0 0 0,1 0 0,-1 0 0,0 0 0,0 0 0,0 0 0,0 0 0,0 0 0,0 0 0,1 0 0,-1 0 0,0 0 0,4 4 0,-1 0 0,1 0 0,-1-1 0,0-1 0,-2-1 0,0 0 0,-1-1 0,0 0 0,0 0 0,0 0 0,0 0 0,0 0 0,0 0 0,0 0 0,1 0 0,-1 0 0,0 0 0,0 0 0,0 0 0,0 0 0,0 0 0,0 0 0,0 0 0,1 0 0,-1 0 0,0 0 0,0 0 0,0 0 0,0 0 0,0 0 0,0 0 0,0 0 0,0 0 0,1 0 0,-1 0 0,0 0 0,0 0 0,0 0 0,0 0 0,0 0 0,-3 0 0,-1 0 0,1 0 0,0 0 0,1 0 0,1 0 0,0 0 0,1 0 0,0 0 0,0 0 0,0 0 0,1 0 0,-1 0 0,0 0 0,0 0 0,0 0 0,0 0 0,0 0 0,1 0 0,-1 0 0,0 0 0,0 0 0,0 0 0,0 0 0,0 0 0,-3 0 0,-1 0 0,-3 0 0,1 0 0,0 0 0,2 0 0,1 0 0,1 0 0,1 0 0,1 0 0,0 0 0,1 0 0,-1 0 0,1 0 0,-1 0 0,0 0 0,0 0 0,1 0 0,-1 0 0,0 0 0,0 0 0,0 0 0,0 0 0,0 0 0,0 0 0,0 0 0,1 0 0,-1-4 0,0 0 0,0 0 0,0 1 0,4-2 0,-1 0 0,1 0 0,-1 2 0,0 1 0,-2 1 0,0 0 0,-1 1 0,1 0 0,-1 0 0,0 0 0,0 1 0,0-1 0,0 0 0,0 0 0,0 0 0,0 0 0,0 0 0,0 0 0,0 0 0,0 0 0,0 0 0,1 0 0,-1 0 0,0 0 0,0 0 0,0 0 0,0 0 0,0 0 0,0 0 0,0 0 0,0 0 0,1 0 0,-1 0 0,0 0 0,0 0 0,0 0 0,0 0 0,0 0 0,0 0 0,0 0 0,1 0 0,-1 0 0,0 0 0,0 0 0,0 0 0,0 0 0,0 0 0,0 0 0,1 0 0,-1 0 0,0 0 0,0 0 0,3-4 0,1 0 0,4-3 0,-2 0 0,0 2 0,-1 0 0,-2 2 0,-1 2 0,-1 0 0,-1 1 0,0 0 0,0 0 0,0-3 0,0-1 0,-1 1 0,1 0 0,1-3 0,-1 1 0,0 1 0,3-3 0,1-3 0,0 2 0,-1 0 0,0 0 0,-2 0 0,0 3 0,3-3 0,0 2 0,3-2 0,-1-3 0,0-2 0,-1 2 0,1-2 0,3-1 0,-1-1 0,3-1 0,-2 2 0,2 1 0,1-2 0,2 0 0,1-1 0,2 0 0,1-2 0,0 1 0,0-1 0,0 0 0,1 0 0,-1 0 0,0 0 0,0 0 0,0 0 0,0 0 0,0 0 0,0 0 0,0 0 0,4 4 0,0 0 0,-1-1 0,4 4 0,2 3 0,0-1 0,2 2 0,-2-2 0,2 2 0,-2-2 0,1 1 0,-2-2 0,2 3 0,2 0 0,2 3 0,-3-2 0,2 1 0,1 0 0,1 2 0,-3-2 0,1 0 0,1 1 0,1 1 0,-3 1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CD734E-9CD5-4AB4-85D4-49E88F12FE57}" type="datetimeFigureOut">
              <a:rPr lang="uk-UA" smtClean="0"/>
              <a:t>03.09.2024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8804E5-FC04-4AF4-8532-D3A1DA4FD01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888240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8804E5-FC04-4AF4-8532-D3A1DA4FD01B}" type="slidenum">
              <a:rPr lang="uk-UA" smtClean="0"/>
              <a:t>16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733080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8804E5-FC04-4AF4-8532-D3A1DA4FD01B}" type="slidenum">
              <a:rPr lang="uk-UA" smtClean="0"/>
              <a:t>56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1348012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8804E5-FC04-4AF4-8532-D3A1DA4FD01B}" type="slidenum">
              <a:rPr lang="uk-UA" smtClean="0"/>
              <a:t>57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04287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8804E5-FC04-4AF4-8532-D3A1DA4FD01B}" type="slidenum">
              <a:rPr lang="uk-UA" smtClean="0"/>
              <a:t>58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366389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8804E5-FC04-4AF4-8532-D3A1DA4FD01B}" type="slidenum">
              <a:rPr lang="uk-UA" smtClean="0"/>
              <a:t>59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4520169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8804E5-FC04-4AF4-8532-D3A1DA4FD01B}" type="slidenum">
              <a:rPr lang="uk-UA" smtClean="0"/>
              <a:t>60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587717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8804E5-FC04-4AF4-8532-D3A1DA4FD01B}" type="slidenum">
              <a:rPr lang="uk-UA" smtClean="0"/>
              <a:t>44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259954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8804E5-FC04-4AF4-8532-D3A1DA4FD01B}" type="slidenum">
              <a:rPr lang="uk-UA" smtClean="0"/>
              <a:t>49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355916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8804E5-FC04-4AF4-8532-D3A1DA4FD01B}" type="slidenum">
              <a:rPr lang="uk-UA" smtClean="0"/>
              <a:t>50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653255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8804E5-FC04-4AF4-8532-D3A1DA4FD01B}" type="slidenum">
              <a:rPr lang="uk-UA" smtClean="0"/>
              <a:t>51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119902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8804E5-FC04-4AF4-8532-D3A1DA4FD01B}" type="slidenum">
              <a:rPr lang="uk-UA" smtClean="0"/>
              <a:t>52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416980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8804E5-FC04-4AF4-8532-D3A1DA4FD01B}" type="slidenum">
              <a:rPr lang="uk-UA" smtClean="0"/>
              <a:t>53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714739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8804E5-FC04-4AF4-8532-D3A1DA4FD01B}" type="slidenum">
              <a:rPr lang="uk-UA" smtClean="0"/>
              <a:t>54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685557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8804E5-FC04-4AF4-8532-D3A1DA4FD01B}" type="slidenum">
              <a:rPr lang="uk-UA" smtClean="0"/>
              <a:t>55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68457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03.09.2024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03.09.2024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03.09.2024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03.09.2024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03.09.2024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03.09.2024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03.09.2024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ustomXml" Target="../ink/ink8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customXml" Target="../ink/ink11.xml"/><Relationship Id="rId3" Type="http://schemas.openxmlformats.org/officeDocument/2006/relationships/image" Target="../media/image30.png"/><Relationship Id="rId7" Type="http://schemas.openxmlformats.org/officeDocument/2006/relationships/image" Target="../media/image3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10.xml"/><Relationship Id="rId11" Type="http://schemas.openxmlformats.org/officeDocument/2006/relationships/image" Target="../media/image34.png"/><Relationship Id="rId5" Type="http://schemas.openxmlformats.org/officeDocument/2006/relationships/image" Target="../media/image31.png"/><Relationship Id="rId10" Type="http://schemas.openxmlformats.org/officeDocument/2006/relationships/customXml" Target="../ink/ink12.xml"/><Relationship Id="rId4" Type="http://schemas.openxmlformats.org/officeDocument/2006/relationships/customXml" Target="../ink/ink9.xml"/><Relationship Id="rId9" Type="http://schemas.openxmlformats.org/officeDocument/2006/relationships/image" Target="../media/image3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datareportal.com/reports/digital-2024-global-overview-report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8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sv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0.gi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1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2.jp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m3Sh6mu4zbs?feature=oembed" TargetMode="External"/><Relationship Id="rId5" Type="http://schemas.openxmlformats.org/officeDocument/2006/relationships/image" Target="../media/image63.jpeg"/><Relationship Id="rId4" Type="http://schemas.openxmlformats.org/officeDocument/2006/relationships/image" Target="../media/image1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1.png"/><Relationship Id="rId7" Type="http://schemas.openxmlformats.org/officeDocument/2006/relationships/image" Target="../media/image6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Relationship Id="rId9" Type="http://schemas.openxmlformats.org/officeDocument/2006/relationships/image" Target="../media/image69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4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5.pn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customXml" Target="../ink/ink14.xml"/><Relationship Id="rId13" Type="http://schemas.openxmlformats.org/officeDocument/2006/relationships/image" Target="../media/image770.png"/><Relationship Id="rId3" Type="http://schemas.openxmlformats.org/officeDocument/2006/relationships/image" Target="../media/image1.png"/><Relationship Id="rId7" Type="http://schemas.openxmlformats.org/officeDocument/2006/relationships/image" Target="../media/image740.png"/><Relationship Id="rId12" Type="http://schemas.openxmlformats.org/officeDocument/2006/relationships/customXml" Target="../ink/ink16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13.xml"/><Relationship Id="rId11" Type="http://schemas.openxmlformats.org/officeDocument/2006/relationships/image" Target="../media/image760.png"/><Relationship Id="rId5" Type="http://schemas.openxmlformats.org/officeDocument/2006/relationships/image" Target="../media/image77.png"/><Relationship Id="rId10" Type="http://schemas.openxmlformats.org/officeDocument/2006/relationships/customXml" Target="../ink/ink15.xml"/><Relationship Id="rId4" Type="http://schemas.openxmlformats.org/officeDocument/2006/relationships/image" Target="../media/image76.png"/><Relationship Id="rId9" Type="http://schemas.openxmlformats.org/officeDocument/2006/relationships/image" Target="../media/image750.pn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13" Type="http://schemas.openxmlformats.org/officeDocument/2006/relationships/customXml" Target="../ink/ink20.xml"/><Relationship Id="rId18" Type="http://schemas.openxmlformats.org/officeDocument/2006/relationships/image" Target="../media/image86.png"/><Relationship Id="rId3" Type="http://schemas.openxmlformats.org/officeDocument/2006/relationships/image" Target="../media/image1.png"/><Relationship Id="rId7" Type="http://schemas.openxmlformats.org/officeDocument/2006/relationships/customXml" Target="../ink/ink17.xml"/><Relationship Id="rId12" Type="http://schemas.openxmlformats.org/officeDocument/2006/relationships/image" Target="../media/image83.png"/><Relationship Id="rId17" Type="http://schemas.openxmlformats.org/officeDocument/2006/relationships/customXml" Target="../ink/ink22.xml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85.png"/><Relationship Id="rId20" Type="http://schemas.openxmlformats.org/officeDocument/2006/relationships/image" Target="../media/image8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0.png"/><Relationship Id="rId11" Type="http://schemas.openxmlformats.org/officeDocument/2006/relationships/customXml" Target="../ink/ink19.xml"/><Relationship Id="rId5" Type="http://schemas.openxmlformats.org/officeDocument/2006/relationships/image" Target="../media/image79.png"/><Relationship Id="rId15" Type="http://schemas.openxmlformats.org/officeDocument/2006/relationships/customXml" Target="../ink/ink21.xml"/><Relationship Id="rId10" Type="http://schemas.openxmlformats.org/officeDocument/2006/relationships/image" Target="../media/image82.png"/><Relationship Id="rId19" Type="http://schemas.openxmlformats.org/officeDocument/2006/relationships/customXml" Target="../ink/ink23.xml"/><Relationship Id="rId4" Type="http://schemas.openxmlformats.org/officeDocument/2006/relationships/image" Target="../media/image78.png"/><Relationship Id="rId9" Type="http://schemas.openxmlformats.org/officeDocument/2006/relationships/customXml" Target="../ink/ink18.xml"/><Relationship Id="rId14" Type="http://schemas.openxmlformats.org/officeDocument/2006/relationships/image" Target="../media/image8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0.jpg"/><Relationship Id="rId4" Type="http://schemas.openxmlformats.org/officeDocument/2006/relationships/image" Target="../media/image89.png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customXml" Target="../ink/ink3.xml"/><Relationship Id="rId13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12" Type="http://schemas.openxmlformats.org/officeDocument/2006/relationships/customXml" Target="../ink/ink5.xml"/><Relationship Id="rId17" Type="http://schemas.openxmlformats.org/officeDocument/2006/relationships/image" Target="../media/image13.png"/><Relationship Id="rId2" Type="http://schemas.openxmlformats.org/officeDocument/2006/relationships/image" Target="../media/image1.png"/><Relationship Id="rId16" Type="http://schemas.openxmlformats.org/officeDocument/2006/relationships/customXml" Target="../ink/ink7.xml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2.xml"/><Relationship Id="rId11" Type="http://schemas.openxmlformats.org/officeDocument/2006/relationships/image" Target="../media/image10.png"/><Relationship Id="rId5" Type="http://schemas.openxmlformats.org/officeDocument/2006/relationships/image" Target="../media/image7.png"/><Relationship Id="rId15" Type="http://schemas.openxmlformats.org/officeDocument/2006/relationships/image" Target="../media/image12.png"/><Relationship Id="rId10" Type="http://schemas.openxmlformats.org/officeDocument/2006/relationships/customXml" Target="../ink/ink4.xml"/><Relationship Id="rId4" Type="http://schemas.openxmlformats.org/officeDocument/2006/relationships/customXml" Target="../ink/ink1.xml"/><Relationship Id="rId9" Type="http://schemas.openxmlformats.org/officeDocument/2006/relationships/image" Target="../media/image9.png"/><Relationship Id="rId14" Type="http://schemas.openxmlformats.org/officeDocument/2006/relationships/customXml" Target="../ink/ink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98699" y="4653136"/>
            <a:ext cx="3888432" cy="504056"/>
          </a:xfrm>
        </p:spPr>
        <p:txBody>
          <a:bodyPr>
            <a:normAutofit/>
          </a:bodyPr>
          <a:lstStyle/>
          <a:p>
            <a:pPr algn="ctr"/>
            <a:r>
              <a:rPr lang="uk-UA" sz="2500" b="1" dirty="0">
                <a:latin typeface="Times New Roman" pitchFamily="18" charset="0"/>
                <a:cs typeface="Times New Roman" pitchFamily="18" charset="0"/>
              </a:rPr>
              <a:t>Навчальна дисципліна</a:t>
            </a:r>
            <a:endParaRPr lang="ru-RU" sz="25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9572" y="2780928"/>
            <a:ext cx="7704856" cy="1595357"/>
          </a:xfrm>
        </p:spPr>
        <p:txBody>
          <a:bodyPr>
            <a:normAutofit/>
          </a:bodyPr>
          <a:lstStyle/>
          <a:p>
            <a:pPr marL="182880" indent="0" algn="ctr">
              <a:buNone/>
            </a:pPr>
            <a:r>
              <a:rPr lang="uk-UA" dirty="0">
                <a:ln w="12700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Інтернет-маркетинг</a:t>
            </a:r>
          </a:p>
        </p:txBody>
      </p:sp>
      <p:pic>
        <p:nvPicPr>
          <p:cNvPr id="5" name="Рисунок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6021"/>
            <a:ext cx="2048878" cy="826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одзаголовок 2"/>
          <p:cNvSpPr txBox="1">
            <a:spLocks/>
          </p:cNvSpPr>
          <p:nvPr/>
        </p:nvSpPr>
        <p:spPr>
          <a:xfrm>
            <a:off x="2447050" y="1268760"/>
            <a:ext cx="6048672" cy="12353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lang="uk-UA" sz="2400" i="1" dirty="0">
                <a:latin typeface="Times New Roman" pitchFamily="18" charset="0"/>
                <a:cs typeface="Times New Roman" pitchFamily="18" charset="0"/>
              </a:rPr>
              <a:t>Викладач курсу  -  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PhD </a:t>
            </a:r>
            <a:r>
              <a:rPr lang="uk-UA" sz="2400" b="1" i="1" dirty="0">
                <a:latin typeface="Times New Roman" pitchFamily="18" charset="0"/>
                <a:cs typeface="Times New Roman" pitchFamily="18" charset="0"/>
              </a:rPr>
              <a:t>Тетяна Завалій</a:t>
            </a:r>
          </a:p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lang="uk-UA" sz="2400" i="1" dirty="0">
                <a:latin typeface="Times New Roman" pitchFamily="18" charset="0"/>
                <a:cs typeface="Times New Roman" pitchFamily="18" charset="0"/>
              </a:rPr>
              <a:t>кафедра менеджменту, бізнесу та маркетингових технологій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79482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6021"/>
            <a:ext cx="2048878" cy="826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85F4F2A-2B2A-FD38-22B8-EB9563305CCD}"/>
              </a:ext>
            </a:extLst>
          </p:cNvPr>
          <p:cNvSpPr/>
          <p:nvPr/>
        </p:nvSpPr>
        <p:spPr>
          <a:xfrm>
            <a:off x="1644906" y="1034729"/>
            <a:ext cx="612068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000" b="1" dirty="0">
                <a:latin typeface="Times New Roman" pitchFamily="18" charset="0"/>
                <a:cs typeface="Times New Roman" pitchFamily="18" charset="0"/>
              </a:rPr>
              <a:t>Цифрові трансформації</a:t>
            </a:r>
          </a:p>
        </p:txBody>
      </p:sp>
      <p:sp>
        <p:nvSpPr>
          <p:cNvPr id="4" name="Прямоугольник 1">
            <a:extLst>
              <a:ext uri="{FF2B5EF4-FFF2-40B4-BE49-F238E27FC236}">
                <a16:creationId xmlns:a16="http://schemas.microsoft.com/office/drawing/2014/main" id="{499EA88D-665D-BD02-10C9-A10B68B6BB9C}"/>
              </a:ext>
            </a:extLst>
          </p:cNvPr>
          <p:cNvSpPr/>
          <p:nvPr/>
        </p:nvSpPr>
        <p:spPr>
          <a:xfrm>
            <a:off x="1202209" y="4110953"/>
            <a:ext cx="3182882" cy="70788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4000" dirty="0">
                <a:latin typeface="Times New Roman" pitchFamily="18" charset="0"/>
                <a:cs typeface="Times New Roman" pitchFamily="18" charset="0"/>
              </a:rPr>
              <a:t>Науковці</a:t>
            </a:r>
          </a:p>
        </p:txBody>
      </p:sp>
      <p:sp>
        <p:nvSpPr>
          <p:cNvPr id="5" name="Прямоугольник 1">
            <a:extLst>
              <a:ext uri="{FF2B5EF4-FFF2-40B4-BE49-F238E27FC236}">
                <a16:creationId xmlns:a16="http://schemas.microsoft.com/office/drawing/2014/main" id="{99EFF3A1-0102-34F8-D424-EBE6D127E11A}"/>
              </a:ext>
            </a:extLst>
          </p:cNvPr>
          <p:cNvSpPr/>
          <p:nvPr/>
        </p:nvSpPr>
        <p:spPr>
          <a:xfrm>
            <a:off x="1202209" y="5025370"/>
            <a:ext cx="3182882" cy="70788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4000" dirty="0">
                <a:latin typeface="Times New Roman" pitchFamily="18" charset="0"/>
                <a:cs typeface="Times New Roman" pitchFamily="18" charset="0"/>
              </a:rPr>
              <a:t>Бізнес</a:t>
            </a:r>
          </a:p>
        </p:txBody>
      </p:sp>
      <p:sp>
        <p:nvSpPr>
          <p:cNvPr id="6" name="Прямоугольник 1">
            <a:extLst>
              <a:ext uri="{FF2B5EF4-FFF2-40B4-BE49-F238E27FC236}">
                <a16:creationId xmlns:a16="http://schemas.microsoft.com/office/drawing/2014/main" id="{8EA1490A-6B56-FE02-396D-FF943D162D23}"/>
              </a:ext>
            </a:extLst>
          </p:cNvPr>
          <p:cNvSpPr/>
          <p:nvPr/>
        </p:nvSpPr>
        <p:spPr>
          <a:xfrm>
            <a:off x="4705246" y="4110953"/>
            <a:ext cx="3323137" cy="70788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4000" dirty="0">
                <a:latin typeface="Times New Roman" pitchFamily="18" charset="0"/>
                <a:cs typeface="Times New Roman" pitchFamily="18" charset="0"/>
              </a:rPr>
              <a:t>Держава</a:t>
            </a:r>
          </a:p>
        </p:txBody>
      </p:sp>
      <p:sp>
        <p:nvSpPr>
          <p:cNvPr id="7" name="Прямоугольник 1">
            <a:extLst>
              <a:ext uri="{FF2B5EF4-FFF2-40B4-BE49-F238E27FC236}">
                <a16:creationId xmlns:a16="http://schemas.microsoft.com/office/drawing/2014/main" id="{9C4BB0C7-FF08-B43F-6EE3-01FC988C6563}"/>
              </a:ext>
            </a:extLst>
          </p:cNvPr>
          <p:cNvSpPr/>
          <p:nvPr/>
        </p:nvSpPr>
        <p:spPr>
          <a:xfrm>
            <a:off x="4680726" y="5025370"/>
            <a:ext cx="3347658" cy="70788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4000" dirty="0">
                <a:latin typeface="Times New Roman" pitchFamily="18" charset="0"/>
                <a:cs typeface="Times New Roman" pitchFamily="18" charset="0"/>
              </a:rPr>
              <a:t>Громадськість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A1C0BE1-A9A6-0030-AE60-547F64333C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7759" y="1787697"/>
            <a:ext cx="3357332" cy="2148260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CA01CAB-6F9E-67E0-84D3-2F5B72395A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05246" y="1797522"/>
            <a:ext cx="3697013" cy="2106900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115489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6021"/>
            <a:ext cx="2048878" cy="826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Овал 1"/>
          <p:cNvSpPr/>
          <p:nvPr/>
        </p:nvSpPr>
        <p:spPr>
          <a:xfrm>
            <a:off x="1331640" y="3974736"/>
            <a:ext cx="3170907" cy="166303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600" dirty="0">
                <a:ln>
                  <a:solidFill>
                    <a:schemeClr val="accent3">
                      <a:lumMod val="75000"/>
                    </a:schemeClr>
                  </a:solidFill>
                </a:ln>
                <a:solidFill>
                  <a:schemeClr val="accent3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Бізнес-процес</a:t>
            </a:r>
          </a:p>
        </p:txBody>
      </p:sp>
      <p:sp>
        <p:nvSpPr>
          <p:cNvPr id="13" name="Овал 12"/>
          <p:cNvSpPr/>
          <p:nvPr/>
        </p:nvSpPr>
        <p:spPr>
          <a:xfrm>
            <a:off x="1331640" y="2323816"/>
            <a:ext cx="3233015" cy="1514414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6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Модель бізнесу</a:t>
            </a:r>
          </a:p>
        </p:txBody>
      </p:sp>
      <p:sp>
        <p:nvSpPr>
          <p:cNvPr id="14" name="Овал 13"/>
          <p:cNvSpPr/>
          <p:nvPr/>
        </p:nvSpPr>
        <p:spPr>
          <a:xfrm>
            <a:off x="4667537" y="2323816"/>
            <a:ext cx="3273645" cy="151441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600" dirty="0">
                <a:ln>
                  <a:solidFill>
                    <a:schemeClr val="accent3">
                      <a:lumMod val="75000"/>
                    </a:schemeClr>
                  </a:solidFill>
                </a:ln>
                <a:solidFill>
                  <a:schemeClr val="accent3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Домен</a:t>
            </a:r>
          </a:p>
        </p:txBody>
      </p:sp>
      <p:sp>
        <p:nvSpPr>
          <p:cNvPr id="15" name="Овал 14"/>
          <p:cNvSpPr/>
          <p:nvPr/>
        </p:nvSpPr>
        <p:spPr>
          <a:xfrm>
            <a:off x="4641454" y="3974737"/>
            <a:ext cx="3299728" cy="1663038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6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Культурний / організаційний аспект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0" name="Рукописні дані 9">
                <a:extLst>
                  <a:ext uri="{FF2B5EF4-FFF2-40B4-BE49-F238E27FC236}">
                    <a16:creationId xmlns:a16="http://schemas.microsoft.com/office/drawing/2014/main" id="{C66E4FDB-D0B6-EA4C-49EC-6FE0642A8DA4}"/>
                  </a:ext>
                </a:extLst>
              </p14:cNvPr>
              <p14:cNvContentPartPr/>
              <p14:nvPr/>
            </p14:nvContentPartPr>
            <p14:xfrm>
              <a:off x="6484617" y="2806144"/>
              <a:ext cx="37440" cy="118800"/>
            </p14:xfrm>
          </p:contentPart>
        </mc:Choice>
        <mc:Fallback xmlns="">
          <p:pic>
            <p:nvPicPr>
              <p:cNvPr id="10" name="Рукописні дані 9">
                <a:extLst>
                  <a:ext uri="{FF2B5EF4-FFF2-40B4-BE49-F238E27FC236}">
                    <a16:creationId xmlns:a16="http://schemas.microsoft.com/office/drawing/2014/main" id="{C66E4FDB-D0B6-EA4C-49EC-6FE0642A8DA4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466617" y="2788198"/>
                <a:ext cx="73080" cy="154332"/>
              </a:xfrm>
              <a:prstGeom prst="rect">
                <a:avLst/>
              </a:prstGeom>
            </p:spPr>
          </p:pic>
        </mc:Fallback>
      </mc:AlternateContent>
      <p:sp>
        <p:nvSpPr>
          <p:cNvPr id="4" name="Прямокутник 3">
            <a:extLst>
              <a:ext uri="{FF2B5EF4-FFF2-40B4-BE49-F238E27FC236}">
                <a16:creationId xmlns:a16="http://schemas.microsoft.com/office/drawing/2014/main" id="{B987C205-1E15-5946-23CE-5E3EFA08B926}"/>
              </a:ext>
            </a:extLst>
          </p:cNvPr>
          <p:cNvSpPr/>
          <p:nvPr/>
        </p:nvSpPr>
        <p:spPr>
          <a:xfrm>
            <a:off x="863157" y="1220224"/>
            <a:ext cx="7647866" cy="9361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ОСНОВНІ ТИПИ ЦИФРОВОЇ ТРАНСФОРМАЦІЇ</a:t>
            </a:r>
            <a:endParaRPr lang="uk-UA" sz="2400" dirty="0">
              <a:solidFill>
                <a:schemeClr val="tx1"/>
              </a:solidFill>
              <a:latin typeface="Times New Roman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0585852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6021"/>
            <a:ext cx="2048878" cy="826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" name="Полотно 16"/>
          <p:cNvGrpSpPr/>
          <p:nvPr/>
        </p:nvGrpSpPr>
        <p:grpSpPr>
          <a:xfrm>
            <a:off x="1043608" y="1244676"/>
            <a:ext cx="7219156" cy="4243439"/>
            <a:chOff x="-65665" y="-145990"/>
            <a:chExt cx="2619740" cy="3258643"/>
          </a:xfrm>
        </p:grpSpPr>
        <p:sp>
          <p:nvSpPr>
            <p:cNvPr id="9" name="Прямоугольник 8"/>
            <p:cNvSpPr/>
            <p:nvPr/>
          </p:nvSpPr>
          <p:spPr>
            <a:xfrm>
              <a:off x="-10903" y="0"/>
              <a:ext cx="2476500" cy="3067050"/>
            </a:xfrm>
            <a:prstGeom prst="rect">
              <a:avLst/>
            </a:prstGeom>
            <a:noFill/>
          </p:spPr>
        </p:sp>
        <p:sp>
          <p:nvSpPr>
            <p:cNvPr id="19" name="Прямоугольник 18"/>
            <p:cNvSpPr>
              <a:spLocks noChangeArrowheads="1"/>
            </p:cNvSpPr>
            <p:nvPr/>
          </p:nvSpPr>
          <p:spPr bwMode="auto">
            <a:xfrm>
              <a:off x="1423789" y="270374"/>
              <a:ext cx="1130286" cy="99662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uk-UA" dirty="0">
                  <a:effectLst/>
                  <a:latin typeface="Times New Roman"/>
                  <a:ea typeface="Calibri"/>
                  <a:cs typeface="Times New Roman"/>
                </a:rPr>
                <a:t>цифрова трансформація стосується продукції (товарів, послуг, робіт) чи способу їхнього продажу</a:t>
              </a:r>
              <a:endParaRPr lang="uk-UA" dirty="0">
                <a:effectLst/>
                <a:latin typeface="Calibri"/>
                <a:ea typeface="Calibri"/>
                <a:cs typeface="Times New Roman"/>
              </a:endParaRPr>
            </a:p>
          </p:txBody>
        </p:sp>
        <p:sp>
          <p:nvSpPr>
            <p:cNvPr id="16" name="Прямоугольник 15"/>
            <p:cNvSpPr>
              <a:spLocks noChangeArrowheads="1"/>
            </p:cNvSpPr>
            <p:nvPr/>
          </p:nvSpPr>
          <p:spPr bwMode="auto">
            <a:xfrm>
              <a:off x="70914" y="1533525"/>
              <a:ext cx="2298597" cy="1579128"/>
            </a:xfrm>
            <a:prstGeom prst="rect">
              <a:avLst/>
            </a:prstGeom>
            <a:blipFill>
              <a:blip r:embed="rId3"/>
              <a:stretch>
                <a:fillRect/>
              </a:stretch>
            </a:blip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0"/>
                </a:spcAft>
              </a:pPr>
              <a:endParaRPr lang="uk-UA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/>
                <a:latin typeface="Calibri"/>
                <a:ea typeface="Calibri"/>
                <a:cs typeface="Times New Roman"/>
              </a:endParaRPr>
            </a:p>
          </p:txBody>
        </p:sp>
        <p:sp>
          <p:nvSpPr>
            <p:cNvPr id="22" name="Прямоугольник 21"/>
            <p:cNvSpPr>
              <a:spLocks noChangeArrowheads="1"/>
            </p:cNvSpPr>
            <p:nvPr/>
          </p:nvSpPr>
          <p:spPr bwMode="auto">
            <a:xfrm>
              <a:off x="-65665" y="-145990"/>
              <a:ext cx="2619740" cy="32153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0"/>
                </a:spcAft>
              </a:pPr>
              <a:r>
                <a:rPr lang="uk-UA" sz="2600" b="1" i="1" dirty="0">
                  <a:latin typeface="Times New Roman"/>
                  <a:ea typeface="Calibri"/>
                  <a:cs typeface="Times New Roman"/>
                </a:rPr>
                <a:t>1. Цифрова трансформація моделі бізнесу</a:t>
              </a:r>
              <a:endParaRPr lang="uk-UA" sz="2600" b="1" i="1" dirty="0">
                <a:effectLst/>
                <a:latin typeface="Calibri"/>
                <a:ea typeface="Calibri"/>
                <a:cs typeface="Times New Roman"/>
              </a:endParaRPr>
            </a:p>
          </p:txBody>
        </p:sp>
      </p:grpSp>
      <p:sp>
        <p:nvSpPr>
          <p:cNvPr id="13" name="Овал 12"/>
          <p:cNvSpPr/>
          <p:nvPr/>
        </p:nvSpPr>
        <p:spPr>
          <a:xfrm>
            <a:off x="1043608" y="1818365"/>
            <a:ext cx="4104455" cy="1368152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Модель БІЗНЕСУ</a:t>
            </a:r>
          </a:p>
          <a:p>
            <a:pPr algn="ctr">
              <a:lnSpc>
                <a:spcPct val="90000"/>
              </a:lnSpc>
            </a:pPr>
            <a:r>
              <a:rPr lang="uk-UA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концептуальний опис способу створення вартості/цінності (економічної, соціальної тощо)</a:t>
            </a:r>
          </a:p>
        </p:txBody>
      </p:sp>
      <p:sp>
        <p:nvSpPr>
          <p:cNvPr id="23" name="Объект 3"/>
          <p:cNvSpPr txBox="1">
            <a:spLocks/>
          </p:cNvSpPr>
          <p:nvPr/>
        </p:nvSpPr>
        <p:spPr>
          <a:xfrm>
            <a:off x="816230" y="3366396"/>
            <a:ext cx="2963682" cy="8546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 algn="just">
              <a:buFont typeface="Georgia" pitchFamily="18" charset="0"/>
              <a:buNone/>
            </a:pPr>
            <a:endParaRPr lang="ru-RU" sz="1300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91680" y="4725144"/>
            <a:ext cx="2643605" cy="72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15000"/>
              </a:lnSpc>
            </a:pPr>
            <a:r>
              <a:rPr lang="uk-UA" b="1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Times New Roman"/>
                <a:ea typeface="Calibri"/>
                <a:cs typeface="Times New Roman"/>
              </a:rPr>
              <a:t>ЦИФРОВІ ПОСЛУГИ</a:t>
            </a:r>
            <a:r>
              <a:rPr lang="en-US" b="1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Times New Roman"/>
                <a:ea typeface="Calibri"/>
                <a:cs typeface="Times New Roman"/>
              </a:rPr>
              <a:t>(digital services)</a:t>
            </a:r>
            <a:endParaRPr lang="uk-UA" dirty="0">
              <a:ln>
                <a:solidFill>
                  <a:srgbClr val="FFFF00"/>
                </a:solidFill>
              </a:ln>
              <a:solidFill>
                <a:srgbClr val="FFFF00"/>
              </a:solidFill>
              <a:latin typeface="Calibri"/>
              <a:ea typeface="Calibri"/>
              <a:cs typeface="Times New Roman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4771781" y="3645024"/>
            <a:ext cx="2725276" cy="72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b="1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Times New Roman"/>
                <a:ea typeface="Calibri"/>
                <a:cs typeface="Times New Roman"/>
              </a:rPr>
              <a:t>ЦИФРОВІ ПРОДУКТИ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Times New Roman"/>
                <a:ea typeface="Calibri"/>
                <a:cs typeface="Times New Roman"/>
              </a:rPr>
              <a:t>(digital products)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1691239" y="3645024"/>
            <a:ext cx="2550785" cy="72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b="1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Times New Roman"/>
                <a:ea typeface="Calibri"/>
                <a:cs typeface="Times New Roman"/>
              </a:rPr>
              <a:t>ЦИФРОВІ КАНАЛИ </a:t>
            </a:r>
            <a:r>
              <a:rPr lang="uk-UA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Times New Roman"/>
                <a:ea typeface="Calibri"/>
                <a:cs typeface="Times New Roman"/>
              </a:rPr>
              <a:t>(</a:t>
            </a:r>
            <a:r>
              <a:rPr lang="en-US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Times New Roman"/>
                <a:ea typeface="Calibri"/>
                <a:cs typeface="Times New Roman"/>
              </a:rPr>
              <a:t>digital channels)</a:t>
            </a:r>
            <a:endParaRPr lang="uk-UA" dirty="0">
              <a:ln>
                <a:solidFill>
                  <a:srgbClr val="FFFF00"/>
                </a:solidFill>
              </a:ln>
              <a:solidFill>
                <a:srgbClr val="FFFF00"/>
              </a:solidFill>
              <a:latin typeface="Calibri"/>
              <a:ea typeface="Calibri"/>
              <a:cs typeface="Times New Roman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4516134" y="4725144"/>
            <a:ext cx="3165244" cy="72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b="1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Times New Roman"/>
                <a:ea typeface="Calibri"/>
                <a:cs typeface="Times New Roman"/>
              </a:rPr>
              <a:t>ЕЛЕКТРОННА КОМЕРЦІЯ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Times New Roman"/>
                <a:ea typeface="Calibri"/>
                <a:cs typeface="Times New Roman"/>
              </a:rPr>
              <a:t>(Ecommerce)</a:t>
            </a:r>
            <a:endParaRPr lang="uk-UA" dirty="0">
              <a:ln>
                <a:solidFill>
                  <a:srgbClr val="FFFF00"/>
                </a:solidFill>
              </a:ln>
              <a:solidFill>
                <a:srgbClr val="FFFF00"/>
              </a:solidFill>
              <a:latin typeface="Calibri"/>
              <a:ea typeface="Calibri"/>
              <a:cs typeface="Times New Roman"/>
            </a:endParaRPr>
          </a:p>
        </p:txBody>
      </p:sp>
      <p:sp>
        <p:nvSpPr>
          <p:cNvPr id="2" name="Подзаголовок 2">
            <a:extLst>
              <a:ext uri="{FF2B5EF4-FFF2-40B4-BE49-F238E27FC236}">
                <a16:creationId xmlns:a16="http://schemas.microsoft.com/office/drawing/2014/main" id="{1121AC81-55BD-819D-8FEA-3613D1615DBA}"/>
              </a:ext>
            </a:extLst>
          </p:cNvPr>
          <p:cNvSpPr txBox="1">
            <a:spLocks/>
          </p:cNvSpPr>
          <p:nvPr/>
        </p:nvSpPr>
        <p:spPr>
          <a:xfrm>
            <a:off x="854628" y="6129300"/>
            <a:ext cx="7641094" cy="360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600" i="1" dirty="0">
                <a:solidFill>
                  <a:srgbClr val="3DC5F5"/>
                </a:solidFill>
                <a:latin typeface="Times New Roman" pitchFamily="18" charset="0"/>
                <a:cs typeface="Times New Roman" pitchFamily="18" charset="0"/>
              </a:rPr>
              <a:t>Підготувала </a:t>
            </a:r>
            <a:r>
              <a:rPr lang="en-US" sz="1600" i="1" dirty="0">
                <a:solidFill>
                  <a:srgbClr val="3DC5F5"/>
                </a:solidFill>
                <a:latin typeface="Times New Roman" pitchFamily="18" charset="0"/>
                <a:cs typeface="Times New Roman" pitchFamily="18" charset="0"/>
              </a:rPr>
              <a:t>PhD </a:t>
            </a:r>
            <a:r>
              <a:rPr lang="uk-UA" sz="1600" i="1" dirty="0">
                <a:solidFill>
                  <a:srgbClr val="3DC5F5"/>
                </a:solidFill>
                <a:latin typeface="Times New Roman" pitchFamily="18" charset="0"/>
                <a:cs typeface="Times New Roman" pitchFamily="18" charset="0"/>
              </a:rPr>
              <a:t>Тетяна ЗАВАЛІЙ</a:t>
            </a:r>
            <a:endParaRPr lang="ru-RU" sz="1600" i="1" dirty="0">
              <a:solidFill>
                <a:srgbClr val="3DC5F5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7331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6021"/>
            <a:ext cx="2048878" cy="826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" name="Полотно 16"/>
          <p:cNvGrpSpPr/>
          <p:nvPr/>
        </p:nvGrpSpPr>
        <p:grpSpPr>
          <a:xfrm>
            <a:off x="1220775" y="1602293"/>
            <a:ext cx="7107137" cy="3993945"/>
            <a:chOff x="-10903" y="0"/>
            <a:chExt cx="2505943" cy="3067050"/>
          </a:xfrm>
        </p:grpSpPr>
        <p:sp>
          <p:nvSpPr>
            <p:cNvPr id="9" name="Прямоугольник 8"/>
            <p:cNvSpPr/>
            <p:nvPr/>
          </p:nvSpPr>
          <p:spPr>
            <a:xfrm>
              <a:off x="-10903" y="0"/>
              <a:ext cx="2476500" cy="3067050"/>
            </a:xfrm>
            <a:prstGeom prst="rect">
              <a:avLst/>
            </a:prstGeom>
            <a:noFill/>
          </p:spPr>
        </p:sp>
        <p:sp>
          <p:nvSpPr>
            <p:cNvPr id="19" name="Прямоугольник 18"/>
            <p:cNvSpPr>
              <a:spLocks noChangeArrowheads="1"/>
            </p:cNvSpPr>
            <p:nvPr/>
          </p:nvSpPr>
          <p:spPr bwMode="auto">
            <a:xfrm>
              <a:off x="1323061" y="168541"/>
              <a:ext cx="1171979" cy="105099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uk-UA" dirty="0">
                  <a:effectLst/>
                  <a:latin typeface="Times New Roman"/>
                  <a:ea typeface="Calibri"/>
                  <a:cs typeface="Times New Roman"/>
                </a:rPr>
                <a:t>цифрова трансформація передбачає використання інформаційних технологій для підвищення продуктивності та ефективності процесів</a:t>
              </a:r>
              <a:endParaRPr lang="uk-UA" dirty="0">
                <a:effectLst/>
                <a:latin typeface="Calibri"/>
                <a:ea typeface="Calibri"/>
                <a:cs typeface="Times New Roman"/>
              </a:endParaRPr>
            </a:p>
          </p:txBody>
        </p:sp>
        <p:sp>
          <p:nvSpPr>
            <p:cNvPr id="16" name="Прямоугольник 15"/>
            <p:cNvSpPr>
              <a:spLocks noChangeArrowheads="1"/>
            </p:cNvSpPr>
            <p:nvPr/>
          </p:nvSpPr>
          <p:spPr bwMode="auto">
            <a:xfrm>
              <a:off x="-10903" y="1299179"/>
              <a:ext cx="2476500" cy="1767871"/>
            </a:xfrm>
            <a:prstGeom prst="rect">
              <a:avLst/>
            </a:prstGeom>
            <a:blipFill>
              <a:blip r:embed="rId3"/>
              <a:stretch>
                <a:fillRect/>
              </a:stretch>
            </a:blip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0"/>
                </a:spcAft>
              </a:pPr>
              <a:endParaRPr lang="uk-UA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/>
                <a:latin typeface="Calibri"/>
                <a:ea typeface="Calibri"/>
                <a:cs typeface="Times New Roman"/>
              </a:endParaRPr>
            </a:p>
          </p:txBody>
        </p:sp>
      </p:grpSp>
      <p:sp>
        <p:nvSpPr>
          <p:cNvPr id="14" name="Овал 13"/>
          <p:cNvSpPr/>
          <p:nvPr/>
        </p:nvSpPr>
        <p:spPr>
          <a:xfrm>
            <a:off x="1091352" y="1821770"/>
            <a:ext cx="3912696" cy="136861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600" dirty="0">
                <a:ln>
                  <a:solidFill>
                    <a:schemeClr val="accent3">
                      <a:lumMod val="75000"/>
                    </a:schemeClr>
                  </a:solidFill>
                </a:ln>
                <a:solidFill>
                  <a:schemeClr val="accent3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БІЗНЕС-процес</a:t>
            </a:r>
          </a:p>
          <a:p>
            <a:pPr algn="ctr">
              <a:lnSpc>
                <a:spcPct val="90000"/>
              </a:lnSpc>
            </a:pPr>
            <a:r>
              <a:rPr lang="uk-UA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будь-яка діяльність, що має вхідний продукт, додає вартість до нього, та забезпечує вихідний продукт</a:t>
            </a:r>
          </a:p>
        </p:txBody>
      </p:sp>
      <p:sp>
        <p:nvSpPr>
          <p:cNvPr id="15" name="Объект 3"/>
          <p:cNvSpPr txBox="1">
            <a:spLocks/>
          </p:cNvSpPr>
          <p:nvPr/>
        </p:nvSpPr>
        <p:spPr>
          <a:xfrm>
            <a:off x="6091944" y="937601"/>
            <a:ext cx="2340260" cy="70460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 algn="just">
              <a:buNone/>
            </a:pPr>
            <a:endParaRPr lang="ru-RU" sz="1300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>
            <a:spLocks noChangeArrowheads="1"/>
          </p:cNvSpPr>
          <p:nvPr/>
        </p:nvSpPr>
        <p:spPr bwMode="auto">
          <a:xfrm>
            <a:off x="970428" y="1288301"/>
            <a:ext cx="7428320" cy="41870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91440" tIns="45720" rIns="91440" bIns="45720" anchor="ctr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2600" b="1" i="1" dirty="0">
                <a:latin typeface="Times New Roman"/>
                <a:ea typeface="Calibri"/>
                <a:cs typeface="Times New Roman"/>
              </a:rPr>
              <a:t>2. Цифрова трансформація бізнес-процесів</a:t>
            </a:r>
            <a:endParaRPr lang="uk-UA" sz="2600" b="1" i="1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3779912" y="4713706"/>
            <a:ext cx="4265296" cy="72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b="1" dirty="0">
                <a:solidFill>
                  <a:srgbClr val="FFFF00"/>
                </a:solidFill>
                <a:latin typeface="Times New Roman"/>
                <a:ea typeface="Calibri"/>
                <a:cs typeface="Times New Roman"/>
              </a:rPr>
              <a:t>ЕЛЕКТРОННИЙ ДОКУМЕНТООБІГ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solidFill>
                  <a:srgbClr val="FFFF00"/>
                </a:solidFill>
                <a:latin typeface="Times New Roman"/>
                <a:ea typeface="Calibri"/>
                <a:cs typeface="Times New Roman"/>
              </a:rPr>
              <a:t>(workflow)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1220775" y="3501008"/>
            <a:ext cx="2705670" cy="1047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b="1" dirty="0">
                <a:solidFill>
                  <a:srgbClr val="FFFF00"/>
                </a:solidFill>
                <a:latin typeface="Times New Roman"/>
                <a:ea typeface="Calibri"/>
                <a:cs typeface="Times New Roman"/>
              </a:rPr>
              <a:t>ІНТЕГРАЦІЙНИЙ ПРОЦЕС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solidFill>
                  <a:srgbClr val="FFFF00"/>
                </a:solidFill>
                <a:latin typeface="Times New Roman"/>
                <a:ea typeface="Calibri"/>
                <a:cs typeface="Times New Roman"/>
              </a:rPr>
              <a:t>(process integration)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4139952" y="3501008"/>
            <a:ext cx="3909041" cy="1047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b="1" dirty="0">
                <a:solidFill>
                  <a:srgbClr val="FFFF00"/>
                </a:solidFill>
                <a:latin typeface="Times New Roman"/>
                <a:ea typeface="Calibri"/>
                <a:cs typeface="Times New Roman"/>
              </a:rPr>
              <a:t>ІНСТРУМЕНТИ З ПІДВИЩЕННЯ ПРОДУКТИВНОСТІ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solidFill>
                  <a:srgbClr val="FFFF00"/>
                </a:solidFill>
                <a:latin typeface="Times New Roman"/>
                <a:ea typeface="Calibri"/>
                <a:cs typeface="Times New Roman"/>
              </a:rPr>
              <a:t>(productivity tools)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1220775" y="4725144"/>
            <a:ext cx="2756760" cy="72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b="1" dirty="0">
                <a:solidFill>
                  <a:srgbClr val="FFFF00"/>
                </a:solidFill>
                <a:latin typeface="Times New Roman"/>
                <a:ea typeface="Calibri"/>
                <a:cs typeface="Times New Roman"/>
              </a:rPr>
              <a:t>СИСТЕМИ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solidFill>
                  <a:srgbClr val="FFFF00"/>
                </a:solidFill>
                <a:latin typeface="Times New Roman"/>
                <a:ea typeface="Calibri"/>
                <a:cs typeface="Times New Roman"/>
              </a:rPr>
              <a:t>(systems)</a:t>
            </a:r>
          </a:p>
        </p:txBody>
      </p:sp>
    </p:spTree>
    <p:extLst>
      <p:ext uri="{BB962C8B-B14F-4D97-AF65-F5344CB8AC3E}">
        <p14:creationId xmlns:p14="http://schemas.microsoft.com/office/powerpoint/2010/main" val="1822870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6021"/>
            <a:ext cx="2048878" cy="826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" name="Полотно 16"/>
          <p:cNvGrpSpPr/>
          <p:nvPr/>
        </p:nvGrpSpPr>
        <p:grpSpPr>
          <a:xfrm>
            <a:off x="1217501" y="1436445"/>
            <a:ext cx="6915348" cy="4243737"/>
            <a:chOff x="-10903" y="-146219"/>
            <a:chExt cx="2509492" cy="3258872"/>
          </a:xfrm>
        </p:grpSpPr>
        <p:sp>
          <p:nvSpPr>
            <p:cNvPr id="9" name="Прямоугольник 8"/>
            <p:cNvSpPr/>
            <p:nvPr/>
          </p:nvSpPr>
          <p:spPr>
            <a:xfrm>
              <a:off x="-10903" y="268073"/>
              <a:ext cx="2409150" cy="2798978"/>
            </a:xfrm>
            <a:prstGeom prst="rect">
              <a:avLst/>
            </a:prstGeom>
            <a:noFill/>
          </p:spPr>
        </p:sp>
        <p:sp>
          <p:nvSpPr>
            <p:cNvPr id="19" name="Прямоугольник 18"/>
            <p:cNvSpPr>
              <a:spLocks noChangeArrowheads="1"/>
            </p:cNvSpPr>
            <p:nvPr/>
          </p:nvSpPr>
          <p:spPr bwMode="auto">
            <a:xfrm>
              <a:off x="1368303" y="406093"/>
              <a:ext cx="1130286" cy="100368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0"/>
                </a:spcAft>
              </a:pPr>
              <a:r>
                <a:rPr lang="uk-UA" dirty="0">
                  <a:effectLst/>
                  <a:latin typeface="Times New Roman"/>
                  <a:ea typeface="Calibri"/>
                  <a:cs typeface="Times New Roman"/>
                </a:rPr>
                <a:t>цифрова трансформація</a:t>
              </a:r>
              <a:r>
                <a:rPr lang="en-US" dirty="0">
                  <a:effectLst/>
                  <a:latin typeface="Times New Roman"/>
                  <a:ea typeface="Calibri"/>
                  <a:cs typeface="Times New Roman"/>
                </a:rPr>
                <a:t> </a:t>
              </a:r>
              <a:r>
                <a:rPr lang="uk-UA" dirty="0">
                  <a:latin typeface="Times New Roman"/>
                  <a:ea typeface="Calibri"/>
                  <a:cs typeface="Times New Roman"/>
                </a:rPr>
                <a:t>стосується п'яти ключових сфер, що формують основу бізнес-стратегії</a:t>
              </a:r>
            </a:p>
          </p:txBody>
        </p:sp>
        <p:sp>
          <p:nvSpPr>
            <p:cNvPr id="16" name="Прямоугольник 15"/>
            <p:cNvSpPr>
              <a:spLocks noChangeArrowheads="1"/>
            </p:cNvSpPr>
            <p:nvPr/>
          </p:nvSpPr>
          <p:spPr bwMode="auto">
            <a:xfrm>
              <a:off x="118684" y="1630960"/>
              <a:ext cx="2168855" cy="1481693"/>
            </a:xfrm>
            <a:prstGeom prst="rect">
              <a:avLst/>
            </a:prstGeom>
            <a:blipFill>
              <a:blip r:embed="rId3"/>
              <a:tile tx="0" ty="0" sx="100000" sy="100000" flip="none" algn="tl"/>
            </a:blip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0"/>
                </a:spcAft>
              </a:pPr>
              <a:endParaRPr lang="uk-UA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/>
                <a:latin typeface="Calibri"/>
                <a:ea typeface="Calibri"/>
                <a:cs typeface="Times New Roman"/>
              </a:endParaRPr>
            </a:p>
          </p:txBody>
        </p:sp>
        <p:sp>
          <p:nvSpPr>
            <p:cNvPr id="22" name="Прямоугольник 21"/>
            <p:cNvSpPr>
              <a:spLocks noChangeArrowheads="1"/>
            </p:cNvSpPr>
            <p:nvPr/>
          </p:nvSpPr>
          <p:spPr bwMode="auto">
            <a:xfrm>
              <a:off x="266344" y="-146219"/>
              <a:ext cx="2021195" cy="32153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0"/>
                </a:spcAft>
              </a:pPr>
              <a:r>
                <a:rPr lang="uk-UA" sz="2600" b="1" i="1" dirty="0">
                  <a:latin typeface="Times New Roman"/>
                  <a:ea typeface="Calibri"/>
                  <a:cs typeface="Times New Roman"/>
                </a:rPr>
                <a:t>3. Цифрова трансформація домену</a:t>
              </a:r>
              <a:endParaRPr lang="uk-UA" sz="2600" b="1" i="1" dirty="0">
                <a:effectLst/>
                <a:latin typeface="Calibri"/>
                <a:ea typeface="Calibri"/>
                <a:cs typeface="Times New Roman"/>
              </a:endParaRPr>
            </a:p>
          </p:txBody>
        </p:sp>
      </p:grpSp>
      <p:sp>
        <p:nvSpPr>
          <p:cNvPr id="23" name="Объект 3"/>
          <p:cNvSpPr txBox="1">
            <a:spLocks/>
          </p:cNvSpPr>
          <p:nvPr/>
        </p:nvSpPr>
        <p:spPr>
          <a:xfrm>
            <a:off x="816230" y="3366396"/>
            <a:ext cx="2963682" cy="8546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 algn="just">
              <a:buFont typeface="Georgia" pitchFamily="18" charset="0"/>
              <a:buNone/>
            </a:pPr>
            <a:endParaRPr lang="ru-RU" sz="1300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1508089" y="3856373"/>
            <a:ext cx="1872649" cy="72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b="1" dirty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КЛІЄНТИ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dirty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(</a:t>
            </a:r>
            <a:r>
              <a:rPr lang="en-US" dirty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customers)</a:t>
            </a:r>
            <a:endParaRPr lang="uk-UA" dirty="0">
              <a:solidFill>
                <a:srgbClr val="7030A0"/>
              </a:solidFill>
              <a:latin typeface="Calibri"/>
              <a:ea typeface="Calibri"/>
              <a:cs typeface="Times New Roman"/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1217501" y="1990522"/>
            <a:ext cx="3728173" cy="146512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000" b="1" dirty="0">
                <a:ln>
                  <a:solidFill>
                    <a:schemeClr val="accent3">
                      <a:lumMod val="75000"/>
                    </a:schemeClr>
                  </a:solidFill>
                </a:ln>
                <a:solidFill>
                  <a:schemeClr val="accent3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Домен </a:t>
            </a:r>
            <a:endParaRPr lang="en-US" sz="3000" b="1" dirty="0">
              <a:ln>
                <a:solidFill>
                  <a:schemeClr val="accent3">
                    <a:lumMod val="75000"/>
                  </a:schemeClr>
                </a:solidFill>
              </a:ln>
              <a:solidFill>
                <a:schemeClr val="accent3">
                  <a:lumMod val="40000"/>
                  <a:lumOff val="6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90000"/>
              </a:lnSpc>
            </a:pPr>
            <a:r>
              <a:rPr lang="uk-UA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обмежена підмножина значень певного типу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5740882" y="3876768"/>
            <a:ext cx="1692188" cy="72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b="1" dirty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ЦІННІСТЬ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(value</a:t>
            </a:r>
            <a:r>
              <a:rPr lang="uk-UA" dirty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)</a:t>
            </a:r>
            <a:endParaRPr lang="uk-UA" dirty="0">
              <a:solidFill>
                <a:srgbClr val="7030A0"/>
              </a:solidFill>
              <a:latin typeface="Calibri"/>
              <a:ea typeface="Calibri"/>
              <a:cs typeface="Times New Roman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3657935" y="3856373"/>
            <a:ext cx="1656625" cy="72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b="1" dirty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ДАНІ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dirty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(</a:t>
            </a:r>
            <a:r>
              <a:rPr lang="en-US" dirty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data)</a:t>
            </a:r>
            <a:endParaRPr lang="uk-UA" dirty="0">
              <a:solidFill>
                <a:srgbClr val="7030A0"/>
              </a:solidFill>
              <a:latin typeface="Calibri"/>
              <a:ea typeface="Calibri"/>
              <a:cs typeface="Times New Roman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2265689" y="4681770"/>
            <a:ext cx="1872649" cy="72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b="1" dirty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КОНКУРЕНТИ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dirty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(</a:t>
            </a:r>
            <a:r>
              <a:rPr lang="en-US" dirty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competitors)</a:t>
            </a:r>
            <a:endParaRPr lang="uk-UA" dirty="0">
              <a:solidFill>
                <a:srgbClr val="7030A0"/>
              </a:solidFill>
              <a:latin typeface="Calibri"/>
              <a:ea typeface="Calibri"/>
              <a:cs typeface="Times New Roman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4804557" y="4689672"/>
            <a:ext cx="1872649" cy="72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b="1" dirty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ІННОВАЦІЇ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dirty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(</a:t>
            </a:r>
            <a:r>
              <a:rPr lang="en-US" dirty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innovations)</a:t>
            </a:r>
            <a:endParaRPr lang="uk-UA" dirty="0">
              <a:solidFill>
                <a:srgbClr val="7030A0"/>
              </a:solidFill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5081451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6021"/>
            <a:ext cx="2048878" cy="826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" name="Полотно 16"/>
          <p:cNvGrpSpPr/>
          <p:nvPr/>
        </p:nvGrpSpPr>
        <p:grpSpPr>
          <a:xfrm>
            <a:off x="854627" y="1602293"/>
            <a:ext cx="7685951" cy="4453746"/>
            <a:chOff x="-120145" y="0"/>
            <a:chExt cx="2710030" cy="3420143"/>
          </a:xfrm>
        </p:grpSpPr>
        <p:sp>
          <p:nvSpPr>
            <p:cNvPr id="9" name="Прямоугольник 8"/>
            <p:cNvSpPr/>
            <p:nvPr/>
          </p:nvSpPr>
          <p:spPr>
            <a:xfrm>
              <a:off x="-10903" y="0"/>
              <a:ext cx="2476500" cy="3067050"/>
            </a:xfrm>
            <a:prstGeom prst="rect">
              <a:avLst/>
            </a:prstGeom>
            <a:noFill/>
          </p:spPr>
        </p:sp>
        <p:sp>
          <p:nvSpPr>
            <p:cNvPr id="16" name="Прямоугольник 15"/>
            <p:cNvSpPr>
              <a:spLocks noChangeArrowheads="1"/>
            </p:cNvSpPr>
            <p:nvPr/>
          </p:nvSpPr>
          <p:spPr bwMode="auto">
            <a:xfrm>
              <a:off x="-120145" y="1525607"/>
              <a:ext cx="2710030" cy="1894536"/>
            </a:xfrm>
            <a:prstGeom prst="rect">
              <a:avLst/>
            </a:prstGeom>
            <a:blipFill>
              <a:blip r:embed="rId3"/>
              <a:tile tx="0" ty="0" sx="100000" sy="100000" flip="none" algn="tl"/>
            </a:blip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0"/>
                </a:spcAft>
              </a:pPr>
              <a:endParaRPr lang="uk-UA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/>
                <a:latin typeface="Calibri"/>
                <a:ea typeface="Calibri"/>
                <a:cs typeface="Times New Roman"/>
              </a:endParaRPr>
            </a:p>
          </p:txBody>
        </p:sp>
      </p:grpSp>
      <p:sp>
        <p:nvSpPr>
          <p:cNvPr id="15" name="Объект 3"/>
          <p:cNvSpPr txBox="1">
            <a:spLocks/>
          </p:cNvSpPr>
          <p:nvPr/>
        </p:nvSpPr>
        <p:spPr>
          <a:xfrm>
            <a:off x="6091944" y="937601"/>
            <a:ext cx="2340260" cy="70460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 algn="just">
              <a:buNone/>
            </a:pPr>
            <a:endParaRPr lang="ru-RU" sz="1300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>
            <a:spLocks noChangeArrowheads="1"/>
          </p:cNvSpPr>
          <p:nvPr/>
        </p:nvSpPr>
        <p:spPr bwMode="auto">
          <a:xfrm>
            <a:off x="924604" y="1069231"/>
            <a:ext cx="7615974" cy="86377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91440" tIns="45720" rIns="91440" bIns="45720" anchor="ctr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2600" b="1" i="1" dirty="0">
                <a:latin typeface="Times New Roman"/>
                <a:ea typeface="Calibri"/>
                <a:cs typeface="Times New Roman"/>
              </a:rPr>
              <a:t>4. Цифрова трансформація культурного / організаційного аспекту</a:t>
            </a:r>
            <a:endParaRPr lang="uk-UA" sz="2600" b="1" i="1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3801293" y="3848033"/>
            <a:ext cx="4626637" cy="1978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b="1" dirty="0">
                <a:solidFill>
                  <a:schemeClr val="bg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ОРГАНІЗАЦІЙНІ ЗМІНИ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solidFill>
                  <a:schemeClr val="bg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(organizational changes)</a:t>
            </a:r>
            <a:endParaRPr lang="uk-UA" dirty="0">
              <a:solidFill>
                <a:schemeClr val="bg2">
                  <a:lumMod val="50000"/>
                </a:schemeClr>
              </a:solidFill>
              <a:latin typeface="Times New Roman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</a:pPr>
            <a:r>
              <a:rPr lang="uk-UA" dirty="0">
                <a:latin typeface="Times New Roman"/>
                <a:ea typeface="Calibri"/>
                <a:cs typeface="Times New Roman"/>
              </a:rPr>
              <a:t>(організаційна адаптивність, віртуальне навчання, поява нових посад, необхідність забезпечення конфіденційності даних та цифрової безпеки)</a:t>
            </a:r>
            <a:endParaRPr lang="en-US" dirty="0">
              <a:latin typeface="Times New Roman"/>
              <a:ea typeface="Calibri"/>
              <a:cs typeface="Times New Roman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1071103" y="3941294"/>
            <a:ext cx="2777223" cy="1659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b="1" dirty="0">
                <a:solidFill>
                  <a:schemeClr val="bg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КУЛЬТУРНІ ЗМІНИ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solidFill>
                  <a:schemeClr val="bg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(cultural changes)</a:t>
            </a:r>
            <a:endParaRPr lang="uk-UA" b="1" dirty="0">
              <a:solidFill>
                <a:srgbClr val="FF0000"/>
              </a:solidFill>
              <a:latin typeface="Times New Roman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dirty="0">
                <a:latin typeface="Times New Roman"/>
                <a:ea typeface="Calibri"/>
                <a:cs typeface="Times New Roman"/>
              </a:rPr>
              <a:t>(корпоративна культура, персоналізація, цифровий етикет (нетикет))</a:t>
            </a:r>
            <a:endParaRPr lang="en-US" dirty="0">
              <a:solidFill>
                <a:schemeClr val="bg2">
                  <a:lumMod val="50000"/>
                </a:schemeClr>
              </a:solidFill>
              <a:latin typeface="Times New Roman"/>
              <a:ea typeface="Calibri"/>
              <a:cs typeface="Times New Roman"/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1219518" y="2089789"/>
            <a:ext cx="3667070" cy="1224136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Культурний / організаційний аспект</a:t>
            </a:r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4732591" y="2099518"/>
            <a:ext cx="4043915" cy="121958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91440" tIns="45720" rIns="91440" bIns="45720" anchor="ctr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dirty="0">
                <a:latin typeface="Times New Roman"/>
                <a:ea typeface="Calibri"/>
                <a:cs typeface="Times New Roman"/>
              </a:rPr>
              <a:t>в цьому випадку </a:t>
            </a:r>
            <a:r>
              <a:rPr lang="uk-UA" dirty="0">
                <a:effectLst/>
                <a:latin typeface="Times New Roman"/>
                <a:ea typeface="Calibri"/>
                <a:cs typeface="Times New Roman"/>
              </a:rPr>
              <a:t>цифрова трансформація </a:t>
            </a:r>
            <a:r>
              <a:rPr lang="uk-UA" dirty="0">
                <a:latin typeface="Times New Roman"/>
                <a:ea typeface="Calibri"/>
                <a:cs typeface="Times New Roman"/>
              </a:rPr>
              <a:t>вимагає перегляду структури організаційної культури, сформованої всередині підприємства</a:t>
            </a:r>
            <a:endParaRPr lang="uk-UA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0158408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6021"/>
            <a:ext cx="2048878" cy="826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BE0113A3-196F-D6F6-35F3-CB5386D2C7B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76" b="9144"/>
          <a:stretch/>
        </p:blipFill>
        <p:spPr bwMode="auto">
          <a:xfrm>
            <a:off x="569313" y="2090123"/>
            <a:ext cx="8252692" cy="3778851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1">
            <a:extLst>
              <a:ext uri="{FF2B5EF4-FFF2-40B4-BE49-F238E27FC236}">
                <a16:creationId xmlns:a16="http://schemas.microsoft.com/office/drawing/2014/main" id="{FF6A84EE-81F4-1065-DDC0-6A1F9AC0547F}"/>
              </a:ext>
            </a:extLst>
          </p:cNvPr>
          <p:cNvSpPr/>
          <p:nvPr/>
        </p:nvSpPr>
        <p:spPr>
          <a:xfrm>
            <a:off x="417075" y="989026"/>
            <a:ext cx="842493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000" b="1" dirty="0">
                <a:latin typeface="Times New Roman" pitchFamily="18" charset="0"/>
                <a:cs typeface="Times New Roman" pitchFamily="18" charset="0"/>
              </a:rPr>
              <a:t>Необхідні компоненти для цифрової трансформації</a:t>
            </a:r>
          </a:p>
        </p:txBody>
      </p:sp>
      <p:sp>
        <p:nvSpPr>
          <p:cNvPr id="4" name="Прямоугольник 17">
            <a:extLst>
              <a:ext uri="{FF2B5EF4-FFF2-40B4-BE49-F238E27FC236}">
                <a16:creationId xmlns:a16="http://schemas.microsoft.com/office/drawing/2014/main" id="{DDC0ABC1-837E-E82A-312F-9012A9365932}"/>
              </a:ext>
            </a:extLst>
          </p:cNvPr>
          <p:cNvSpPr/>
          <p:nvPr/>
        </p:nvSpPr>
        <p:spPr>
          <a:xfrm>
            <a:off x="237055" y="5985037"/>
            <a:ext cx="878497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000" i="1" dirty="0">
                <a:latin typeface="Times New Roman" pitchFamily="18" charset="0"/>
                <a:cs typeface="Times New Roman" pitchFamily="18" charset="0"/>
              </a:rPr>
              <a:t>Джерело: </a:t>
            </a:r>
            <a:r>
              <a:rPr lang="en-US" sz="1000" i="1" dirty="0">
                <a:latin typeface="Times New Roman" pitchFamily="18" charset="0"/>
                <a:cs typeface="Times New Roman" pitchFamily="18" charset="0"/>
              </a:rPr>
              <a:t>Chamorro-</a:t>
            </a:r>
            <a:r>
              <a:rPr lang="en-US" sz="1000" i="1" dirty="0" err="1">
                <a:latin typeface="Times New Roman" pitchFamily="18" charset="0"/>
                <a:cs typeface="Times New Roman" pitchFamily="18" charset="0"/>
              </a:rPr>
              <a:t>Premuzic</a:t>
            </a:r>
            <a:r>
              <a:rPr lang="en-US" sz="1000" i="1" dirty="0">
                <a:latin typeface="Times New Roman" pitchFamily="18" charset="0"/>
                <a:cs typeface="Times New Roman" pitchFamily="18" charset="0"/>
              </a:rPr>
              <a:t> T. The Essential Components of Digital Transformation. Harvard Business Review. </a:t>
            </a:r>
            <a:r>
              <a:rPr lang="uk-UA" sz="1000" i="1" dirty="0">
                <a:latin typeface="Times New Roman" pitchFamily="18" charset="0"/>
                <a:cs typeface="Times New Roman" pitchFamily="18" charset="0"/>
              </a:rPr>
              <a:t>November 23, 2021</a:t>
            </a:r>
            <a:r>
              <a:rPr lang="en-US" sz="1000" i="1" dirty="0">
                <a:latin typeface="Times New Roman" pitchFamily="18" charset="0"/>
                <a:cs typeface="Times New Roman" pitchFamily="18" charset="0"/>
              </a:rPr>
              <a:t>. URL</a:t>
            </a:r>
            <a:r>
              <a:rPr lang="uk-UA" sz="1000" i="1" dirty="0">
                <a:latin typeface="Times New Roman" pitchFamily="18" charset="0"/>
                <a:cs typeface="Times New Roman" pitchFamily="18" charset="0"/>
              </a:rPr>
              <a:t>: https://cutt.ly/l95PASB</a:t>
            </a:r>
          </a:p>
        </p:txBody>
      </p:sp>
    </p:spTree>
    <p:extLst>
      <p:ext uri="{BB962C8B-B14F-4D97-AF65-F5344CB8AC3E}">
        <p14:creationId xmlns:p14="http://schemas.microsoft.com/office/powerpoint/2010/main" val="9740287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6021"/>
            <a:ext cx="2048878" cy="826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1">
            <a:extLst>
              <a:ext uri="{FF2B5EF4-FFF2-40B4-BE49-F238E27FC236}">
                <a16:creationId xmlns:a16="http://schemas.microsoft.com/office/drawing/2014/main" id="{FF6A84EE-81F4-1065-DDC0-6A1F9AC0547F}"/>
              </a:ext>
            </a:extLst>
          </p:cNvPr>
          <p:cNvSpPr/>
          <p:nvPr/>
        </p:nvSpPr>
        <p:spPr>
          <a:xfrm>
            <a:off x="417075" y="1074802"/>
            <a:ext cx="842493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000" b="1" dirty="0">
                <a:latin typeface="Times New Roman" pitchFamily="18" charset="0"/>
                <a:cs typeface="Times New Roman" pitchFamily="18" charset="0"/>
              </a:rPr>
              <a:t>Чотири стовпи цифрової трансформації</a:t>
            </a:r>
          </a:p>
        </p:txBody>
      </p:sp>
      <p:sp>
        <p:nvSpPr>
          <p:cNvPr id="4" name="Прямоугольник 17">
            <a:extLst>
              <a:ext uri="{FF2B5EF4-FFF2-40B4-BE49-F238E27FC236}">
                <a16:creationId xmlns:a16="http://schemas.microsoft.com/office/drawing/2014/main" id="{DDC0ABC1-837E-E82A-312F-9012A9365932}"/>
              </a:ext>
            </a:extLst>
          </p:cNvPr>
          <p:cNvSpPr/>
          <p:nvPr/>
        </p:nvSpPr>
        <p:spPr>
          <a:xfrm>
            <a:off x="595119" y="5335220"/>
            <a:ext cx="799349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000" i="1" dirty="0">
                <a:latin typeface="Times New Roman" pitchFamily="18" charset="0"/>
                <a:cs typeface="Times New Roman" pitchFamily="18" charset="0"/>
              </a:rPr>
              <a:t>Джерело: </a:t>
            </a:r>
            <a:r>
              <a:rPr lang="en-US" sz="1000" i="1" dirty="0">
                <a:latin typeface="Times New Roman" pitchFamily="18" charset="0"/>
                <a:cs typeface="Times New Roman" pitchFamily="18" charset="0"/>
              </a:rPr>
              <a:t>Furr N., Shipilov A., Rouillard D., Hemon-Laurens A. The 4 Pillars of Successful Digital Transformation. Harvard Business Review. January 28, 2022. URL: https://cutt.ly/k95G9OG</a:t>
            </a:r>
            <a:endParaRPr lang="uk-UA" sz="10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0C03EC3D-6059-DD89-7086-4BEC8D2D18E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7861" r="767" b="51304"/>
          <a:stretch/>
        </p:blipFill>
        <p:spPr bwMode="auto">
          <a:xfrm>
            <a:off x="611560" y="1693923"/>
            <a:ext cx="7977056" cy="3621225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49293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6021"/>
            <a:ext cx="2048878" cy="826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90862BD-6F45-2291-15AB-FE80DFCF52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36" y="2266101"/>
            <a:ext cx="8361325" cy="361697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C0E4070-D3D3-9367-39B2-027F5174CA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50387" y="2442724"/>
            <a:ext cx="1000125" cy="476250"/>
          </a:xfrm>
          <a:prstGeom prst="rect">
            <a:avLst/>
          </a:prstGeom>
        </p:spPr>
      </p:pic>
      <p:sp>
        <p:nvSpPr>
          <p:cNvPr id="7" name="Прямоугольник 17">
            <a:extLst>
              <a:ext uri="{FF2B5EF4-FFF2-40B4-BE49-F238E27FC236}">
                <a16:creationId xmlns:a16="http://schemas.microsoft.com/office/drawing/2014/main" id="{811F6519-3F9C-7AB6-BB7F-6DE0A7F92C2F}"/>
              </a:ext>
            </a:extLst>
          </p:cNvPr>
          <p:cNvSpPr/>
          <p:nvPr/>
        </p:nvSpPr>
        <p:spPr>
          <a:xfrm>
            <a:off x="2987824" y="5916687"/>
            <a:ext cx="356131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000" i="1" dirty="0">
                <a:latin typeface="Times New Roman" pitchFamily="18" charset="0"/>
                <a:cs typeface="Times New Roman" pitchFamily="18" charset="0"/>
              </a:rPr>
              <a:t>Джерело: </a:t>
            </a:r>
            <a:r>
              <a:rPr lang="en-US" sz="1000" i="1" dirty="0">
                <a:latin typeface="Times New Roman" pitchFamily="18" charset="0"/>
                <a:cs typeface="Times New Roman" pitchFamily="18" charset="0"/>
              </a:rPr>
              <a:t>https://dtek.com/our_business/modus-x/</a:t>
            </a:r>
            <a:endParaRPr lang="uk-UA" sz="10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22">
            <a:extLst>
              <a:ext uri="{FF2B5EF4-FFF2-40B4-BE49-F238E27FC236}">
                <a16:creationId xmlns:a16="http://schemas.microsoft.com/office/drawing/2014/main" id="{25F60B4B-D2E8-C73C-290E-240755C67B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8126" y="728700"/>
            <a:ext cx="8734097" cy="144344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91440" tIns="45720" rIns="91440" bIns="45720" anchor="ctr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2600" b="1" dirty="0">
                <a:latin typeface="Times New Roman"/>
                <a:cs typeface="Times New Roman"/>
              </a:rPr>
              <a:t>Приклад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2200" dirty="0">
                <a:latin typeface="Times New Roman"/>
                <a:cs typeface="Times New Roman"/>
              </a:rPr>
              <a:t>Група ДТЕК (</a:t>
            </a:r>
            <a:r>
              <a:rPr lang="en-US" sz="2200" dirty="0">
                <a:latin typeface="Times New Roman"/>
                <a:cs typeface="Times New Roman"/>
              </a:rPr>
              <a:t>DTEK Group) – </a:t>
            </a:r>
            <a:r>
              <a:rPr lang="uk-UA" sz="2200" dirty="0">
                <a:latin typeface="Times New Roman"/>
                <a:cs typeface="Times New Roman"/>
              </a:rPr>
              <a:t>диверсифікований енергетичний холдинг, до складу якого входять 6 бізнесів та корпоративний університет </a:t>
            </a:r>
            <a:r>
              <a:rPr lang="en-US" sz="2200" dirty="0">
                <a:latin typeface="Times New Roman"/>
                <a:cs typeface="Times New Roman"/>
              </a:rPr>
              <a:t>Academy DTEK</a:t>
            </a:r>
            <a:endParaRPr lang="uk-UA" sz="22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0444658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6021"/>
            <a:ext cx="2048878" cy="826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Объект 3">
            <a:extLst>
              <a:ext uri="{FF2B5EF4-FFF2-40B4-BE49-F238E27FC236}">
                <a16:creationId xmlns:a16="http://schemas.microsoft.com/office/drawing/2014/main" id="{3053B23F-A2D3-966F-93E8-CD0390D1491E}"/>
              </a:ext>
            </a:extLst>
          </p:cNvPr>
          <p:cNvSpPr txBox="1">
            <a:spLocks/>
          </p:cNvSpPr>
          <p:nvPr/>
        </p:nvSpPr>
        <p:spPr>
          <a:xfrm>
            <a:off x="854628" y="2492896"/>
            <a:ext cx="7641094" cy="129614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uk-UA" sz="36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Передумови виникнення та розвитку цифровізації</a:t>
            </a:r>
            <a:endParaRPr lang="en-US" sz="360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49147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75507" y="1628800"/>
            <a:ext cx="7704856" cy="1944216"/>
          </a:xfrm>
        </p:spPr>
        <p:txBody>
          <a:bodyPr/>
          <a:lstStyle/>
          <a:p>
            <a:pPr marL="0" indent="0" algn="ctr">
              <a:buNone/>
            </a:pPr>
            <a:r>
              <a:rPr lang="uk-UA" sz="3600" dirty="0">
                <a:ln w="12700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Тема 1. Сутність, передумови виникнення та сучасні тренди цифровізації</a:t>
            </a:r>
            <a:endParaRPr lang="uk-UA" sz="3600" dirty="0">
              <a:ln w="12700">
                <a:solidFill>
                  <a:schemeClr val="tx1">
                    <a:lumMod val="85000"/>
                    <a:lumOff val="15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6021"/>
            <a:ext cx="2048878" cy="826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875513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6021"/>
            <a:ext cx="2048878" cy="826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id="{4F96C4A4-E999-3750-7A9A-FCF8F6CD89BD}"/>
              </a:ext>
            </a:extLst>
          </p:cNvPr>
          <p:cNvSpPr/>
          <p:nvPr/>
        </p:nvSpPr>
        <p:spPr>
          <a:xfrm>
            <a:off x="759463" y="1772816"/>
            <a:ext cx="7831423" cy="4436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b="1" dirty="0">
                <a:solidFill>
                  <a:schemeClr val="tx1"/>
                </a:solidFill>
                <a:effectLst/>
                <a:latin typeface="Times New Roman"/>
                <a:ea typeface="Calibri"/>
                <a:cs typeface="Times New Roman"/>
              </a:rPr>
              <a:t>1969 </a:t>
            </a:r>
            <a:r>
              <a:rPr lang="uk-UA" b="1" dirty="0">
                <a:solidFill>
                  <a:schemeClr val="tx1"/>
                </a:solidFill>
                <a:effectLst/>
                <a:latin typeface="Times New Roman"/>
                <a:ea typeface="Calibri"/>
                <a:cs typeface="Times New Roman"/>
              </a:rPr>
              <a:t>р. – </a:t>
            </a:r>
            <a:r>
              <a:rPr lang="uk-UA" dirty="0">
                <a:solidFill>
                  <a:schemeClr val="tx1"/>
                </a:solidFill>
                <a:effectLst/>
                <a:latin typeface="Times New Roman"/>
                <a:ea typeface="Calibri"/>
                <a:cs typeface="Times New Roman"/>
              </a:rPr>
              <a:t>засновано мережу </a:t>
            </a:r>
            <a:r>
              <a:rPr lang="en-US" b="1" dirty="0">
                <a:solidFill>
                  <a:schemeClr val="tx1"/>
                </a:solidFill>
                <a:effectLst/>
                <a:latin typeface="Times New Roman"/>
                <a:ea typeface="Calibri"/>
                <a:cs typeface="Times New Roman"/>
              </a:rPr>
              <a:t>Arpanet</a:t>
            </a:r>
            <a:r>
              <a:rPr lang="en-US" dirty="0">
                <a:solidFill>
                  <a:schemeClr val="tx1"/>
                </a:solidFill>
                <a:effectLst/>
                <a:latin typeface="Times New Roman"/>
                <a:ea typeface="Calibri"/>
                <a:cs typeface="Times New Roman"/>
              </a:rPr>
              <a:t> </a:t>
            </a:r>
            <a:r>
              <a:rPr lang="en-US" i="1" dirty="0">
                <a:solidFill>
                  <a:schemeClr val="tx1"/>
                </a:solidFill>
                <a:effectLst/>
                <a:latin typeface="Times New Roman"/>
                <a:ea typeface="Calibri"/>
                <a:cs typeface="Times New Roman"/>
              </a:rPr>
              <a:t>(</a:t>
            </a:r>
            <a:r>
              <a:rPr lang="uk-UA" i="1" dirty="0">
                <a:solidFill>
                  <a:schemeClr val="tx1"/>
                </a:solidFill>
                <a:effectLst/>
                <a:latin typeface="Times New Roman"/>
                <a:ea typeface="Calibri"/>
                <a:cs typeface="Times New Roman"/>
              </a:rPr>
              <a:t>з англ. </a:t>
            </a:r>
            <a:r>
              <a:rPr lang="en-US" i="1" dirty="0">
                <a:solidFill>
                  <a:schemeClr val="tx1"/>
                </a:solidFill>
                <a:effectLst/>
                <a:latin typeface="Times New Roman"/>
                <a:ea typeface="Calibri"/>
                <a:cs typeface="Times New Roman"/>
              </a:rPr>
              <a:t>Advanced Research Projects Agency Network)</a:t>
            </a:r>
            <a:r>
              <a:rPr lang="uk-UA" dirty="0">
                <a:solidFill>
                  <a:schemeClr val="tx1"/>
                </a:solidFill>
                <a:effectLst/>
                <a:latin typeface="Times New Roman"/>
                <a:ea typeface="Calibri"/>
                <a:cs typeface="Times New Roman"/>
              </a:rPr>
              <a:t>, яка вважається початком Інтернету.</a:t>
            </a:r>
          </a:p>
          <a:p>
            <a:pPr algn="just"/>
            <a:r>
              <a:rPr lang="en-US" b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19</a:t>
            </a:r>
            <a:r>
              <a:rPr lang="uk-UA" b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71</a:t>
            </a:r>
            <a:r>
              <a:rPr lang="en-US" b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uk-UA" b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р. – </a:t>
            </a:r>
            <a:r>
              <a:rPr lang="uk-UA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створено перше програмне забезпечення для обміну електронними повідомленнями </a:t>
            </a:r>
            <a:r>
              <a:rPr lang="en-US" b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E-mail</a:t>
            </a:r>
            <a:r>
              <a:rPr lang="uk-UA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.</a:t>
            </a:r>
          </a:p>
          <a:p>
            <a:pPr algn="just"/>
            <a:r>
              <a:rPr lang="en-US" b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19</a:t>
            </a:r>
            <a:r>
              <a:rPr lang="uk-UA" b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79</a:t>
            </a:r>
            <a:r>
              <a:rPr lang="en-US" b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uk-UA" b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р. – </a:t>
            </a:r>
            <a:r>
              <a:rPr lang="uk-UA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засновано комп'ютерну мережу </a:t>
            </a:r>
            <a:r>
              <a:rPr lang="en-US" b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Usenet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i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(</a:t>
            </a:r>
            <a:r>
              <a:rPr lang="uk-UA" i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з англ. </a:t>
            </a:r>
            <a:r>
              <a:rPr lang="en-US" i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User Network)</a:t>
            </a:r>
            <a:r>
              <a:rPr lang="uk-UA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, яка використовувалася для спілкування та обміну файлами.</a:t>
            </a:r>
          </a:p>
          <a:p>
            <a:pPr algn="just"/>
            <a:r>
              <a:rPr lang="en-US" b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19</a:t>
            </a:r>
            <a:r>
              <a:rPr lang="uk-UA" b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8</a:t>
            </a:r>
            <a:r>
              <a:rPr lang="en-US" b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4 </a:t>
            </a:r>
            <a:r>
              <a:rPr lang="uk-UA" b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р. – </a:t>
            </a:r>
            <a:r>
              <a:rPr lang="uk-UA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засновано комп'ютерну мережу </a:t>
            </a:r>
            <a:r>
              <a:rPr lang="en-US" b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NSFNet </a:t>
            </a:r>
            <a:r>
              <a:rPr lang="en-US" i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(</a:t>
            </a:r>
            <a:r>
              <a:rPr lang="uk-UA" i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з англ. </a:t>
            </a:r>
            <a:r>
              <a:rPr lang="en-US" i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National Science Foundation Network)</a:t>
            </a:r>
            <a:r>
              <a:rPr lang="uk-UA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, яка містила інші дрібніші мережі, в т. ч. і 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Usenet.</a:t>
            </a:r>
            <a:r>
              <a:rPr lang="uk-UA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 За перший рік свого існування до цієї мережі підключилося 10 тис. комп'ютерів.</a:t>
            </a:r>
          </a:p>
          <a:p>
            <a:pPr algn="just"/>
            <a:r>
              <a:rPr lang="en-US" b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19</a:t>
            </a:r>
            <a:r>
              <a:rPr lang="uk-UA" b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90</a:t>
            </a:r>
            <a:r>
              <a:rPr lang="en-US" b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uk-UA" b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р. – </a:t>
            </a:r>
            <a:r>
              <a:rPr lang="uk-UA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запропоновано проєкт «Всесвітнє павутиння» </a:t>
            </a:r>
            <a:r>
              <a:rPr lang="uk-UA" i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(з англ. </a:t>
            </a:r>
            <a:r>
              <a:rPr lang="en-US" i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World Wide Web)</a:t>
            </a:r>
            <a:r>
              <a:rPr lang="uk-UA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, роком виникнення якого вважається 1989 р.</a:t>
            </a:r>
            <a:endParaRPr lang="en-US" dirty="0">
              <a:solidFill>
                <a:schemeClr val="tx1"/>
              </a:solidFill>
              <a:latin typeface="Times New Roman"/>
              <a:ea typeface="Calibri"/>
              <a:cs typeface="Times New Roman"/>
            </a:endParaRPr>
          </a:p>
          <a:p>
            <a:pPr algn="just"/>
            <a:r>
              <a:rPr lang="uk-UA" b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20.12.</a:t>
            </a:r>
            <a:r>
              <a:rPr lang="en-US" b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19</a:t>
            </a:r>
            <a:r>
              <a:rPr lang="uk-UA" b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90</a:t>
            </a:r>
            <a:r>
              <a:rPr lang="en-US" b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uk-UA" b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р. – </a:t>
            </a:r>
            <a:r>
              <a:rPr lang="uk-UA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на першому у світі вебсервері розміщено перший у світі вебсайт.</a:t>
            </a:r>
          </a:p>
          <a:p>
            <a:pPr algn="just"/>
            <a:r>
              <a:rPr lang="uk-UA" b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06.08.</a:t>
            </a:r>
            <a:r>
              <a:rPr lang="en-US" b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19</a:t>
            </a:r>
            <a:r>
              <a:rPr lang="uk-UA" b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91</a:t>
            </a:r>
            <a:r>
              <a:rPr lang="en-US" b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uk-UA" b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р. – </a:t>
            </a:r>
            <a:r>
              <a:rPr lang="uk-UA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технологія </a:t>
            </a:r>
            <a:r>
              <a:rPr lang="en-US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WWW </a:t>
            </a:r>
            <a:r>
              <a:rPr lang="uk-UA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стала доступною для всіх користувачів інтернету</a:t>
            </a:r>
          </a:p>
        </p:txBody>
      </p:sp>
      <p:sp>
        <p:nvSpPr>
          <p:cNvPr id="4" name="Прямокутник 3">
            <a:extLst>
              <a:ext uri="{FF2B5EF4-FFF2-40B4-BE49-F238E27FC236}">
                <a16:creationId xmlns:a16="http://schemas.microsoft.com/office/drawing/2014/main" id="{D79451C1-1928-7732-FF89-3C2409353F08}"/>
              </a:ext>
            </a:extLst>
          </p:cNvPr>
          <p:cNvSpPr/>
          <p:nvPr/>
        </p:nvSpPr>
        <p:spPr>
          <a:xfrm>
            <a:off x="759463" y="1268760"/>
            <a:ext cx="7831423" cy="60452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>
                <a:solidFill>
                  <a:schemeClr val="accent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ІСТОРИЧНА ДОВІДКА</a:t>
            </a:r>
            <a:endParaRPr lang="uk-UA" sz="2400" dirty="0">
              <a:solidFill>
                <a:schemeClr val="accent2">
                  <a:lumMod val="75000"/>
                </a:schemeClr>
              </a:solidFill>
              <a:latin typeface="Times New Roman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9023836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6021"/>
            <a:ext cx="2048878" cy="826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707" y="1834899"/>
            <a:ext cx="8424936" cy="3823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759" y="1229061"/>
            <a:ext cx="7488832" cy="458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366542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6021"/>
            <a:ext cx="2048878" cy="826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971600" y="1052736"/>
            <a:ext cx="7703629" cy="63885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91440" tIns="45720" rIns="91440" bIns="45720" anchor="ctr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2500" b="1" dirty="0">
                <a:solidFill>
                  <a:schemeClr val="accent4">
                    <a:lumMod val="50000"/>
                  </a:schemeClr>
                </a:solidFill>
                <a:effectLst/>
                <a:latin typeface="Times New Roman"/>
                <a:ea typeface="Calibri"/>
                <a:cs typeface="Times New Roman"/>
              </a:rPr>
              <a:t>Четверта промислова революція (</a:t>
            </a:r>
            <a:r>
              <a:rPr lang="en-US" sz="2500" b="1" dirty="0">
                <a:solidFill>
                  <a:schemeClr val="accent4">
                    <a:lumMod val="50000"/>
                  </a:schemeClr>
                </a:solidFill>
                <a:effectLst/>
                <a:latin typeface="Times New Roman"/>
                <a:ea typeface="Calibri"/>
                <a:cs typeface="Times New Roman"/>
              </a:rPr>
              <a:t>Industry 4.0</a:t>
            </a:r>
            <a:r>
              <a:rPr lang="uk-UA" sz="2500" b="1" dirty="0">
                <a:solidFill>
                  <a:schemeClr val="accent4">
                    <a:lumMod val="50000"/>
                  </a:schemeClr>
                </a:solidFill>
                <a:effectLst/>
                <a:latin typeface="Times New Roman"/>
                <a:ea typeface="Calibri"/>
                <a:cs typeface="Times New Roman"/>
              </a:rPr>
              <a:t>)</a:t>
            </a:r>
            <a:endParaRPr lang="uk-UA" sz="2500" dirty="0">
              <a:solidFill>
                <a:srgbClr val="7030A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691593"/>
            <a:ext cx="3472227" cy="3492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155795" y="1667236"/>
            <a:ext cx="4736685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b="1" dirty="0">
                <a:latin typeface="Times New Roman"/>
                <a:ea typeface="Times New Roman"/>
              </a:rPr>
              <a:t>Четверта промислова революція </a:t>
            </a:r>
            <a:r>
              <a:rPr lang="uk-UA" dirty="0">
                <a:latin typeface="Times New Roman"/>
                <a:ea typeface="Times New Roman"/>
              </a:rPr>
              <a:t>передбачає розвиток і злиття автоматизованого виробництва, обміну даних і виробничих технологій в єдину саморегульовану систему, з якнайменшим або взагалі відсутнім втручанням людини у виробничий процес.</a:t>
            </a:r>
          </a:p>
          <a:p>
            <a:pPr algn="just"/>
            <a:r>
              <a:rPr lang="uk-UA" b="1" dirty="0">
                <a:latin typeface="Times New Roman"/>
                <a:ea typeface="Times New Roman"/>
              </a:rPr>
              <a:t>Ця фаза промислової революції </a:t>
            </a:r>
            <a:r>
              <a:rPr lang="uk-UA" dirty="0">
                <a:latin typeface="Times New Roman"/>
                <a:ea typeface="Times New Roman"/>
              </a:rPr>
              <a:t>характеризується злиттям технологій, що розмиває межі між фізичною, цифровою та біологічними сферами.</a:t>
            </a:r>
          </a:p>
          <a:p>
            <a:pPr algn="just"/>
            <a:r>
              <a:rPr lang="uk-UA" b="1" dirty="0">
                <a:latin typeface="Times New Roman"/>
                <a:ea typeface="Times New Roman"/>
              </a:rPr>
              <a:t>Промисловість 4.0 </a:t>
            </a:r>
            <a:r>
              <a:rPr lang="uk-UA" dirty="0">
                <a:latin typeface="Times New Roman"/>
                <a:ea typeface="Times New Roman"/>
              </a:rPr>
              <a:t>дасть змогу збирати та аналізувати дані з різних машин, забезпечуючи більш швидкі, більш ефективні та більш гнучкі процеси виробництва товарів вищої якості за зниженими цінами</a:t>
            </a:r>
            <a:endParaRPr lang="uk-UA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9355332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6021"/>
            <a:ext cx="2048878" cy="826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224560" y="1593179"/>
            <a:ext cx="6824433" cy="3993945"/>
          </a:xfrm>
          <a:prstGeom prst="rect">
            <a:avLst/>
          </a:prstGeom>
          <a:noFill/>
        </p:spPr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5A0DC8C-01B2-3385-BA0C-E95D9F23F0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199" y="1270876"/>
            <a:ext cx="8316210" cy="4513789"/>
          </a:xfrm>
          <a:prstGeom prst="rect">
            <a:avLst/>
          </a:prstGeom>
        </p:spPr>
      </p:pic>
      <p:sp>
        <p:nvSpPr>
          <p:cNvPr id="10" name="Объект 3">
            <a:extLst>
              <a:ext uri="{FF2B5EF4-FFF2-40B4-BE49-F238E27FC236}">
                <a16:creationId xmlns:a16="http://schemas.microsoft.com/office/drawing/2014/main" id="{77AFA56C-E2D9-C9B8-816E-061925E19DD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952775" y="431119"/>
            <a:ext cx="5787634" cy="826714"/>
          </a:xfrm>
          <a:noFill/>
        </p:spPr>
        <p:txBody>
          <a:bodyPr>
            <a:noAutofit/>
          </a:bodyPr>
          <a:lstStyle/>
          <a:p>
            <a: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Охоплення цифровими пристроями, Інтернетом і соціальними мережами населення світу станом </a:t>
            </a:r>
            <a:r>
              <a:rPr lang="uk-UA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січень 2024 р.</a:t>
            </a:r>
          </a:p>
        </p:txBody>
      </p:sp>
      <p:sp>
        <p:nvSpPr>
          <p:cNvPr id="12" name="Прямоугольник 17">
            <a:extLst>
              <a:ext uri="{FF2B5EF4-FFF2-40B4-BE49-F238E27FC236}">
                <a16:creationId xmlns:a16="http://schemas.microsoft.com/office/drawing/2014/main" id="{FF3860C3-9D21-08F4-4EDE-5A0A0F5CE5F5}"/>
              </a:ext>
            </a:extLst>
          </p:cNvPr>
          <p:cNvSpPr/>
          <p:nvPr/>
        </p:nvSpPr>
        <p:spPr>
          <a:xfrm>
            <a:off x="424199" y="5786316"/>
            <a:ext cx="831621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1000" i="1" dirty="0">
                <a:latin typeface="Times New Roman" pitchFamily="18" charset="0"/>
                <a:cs typeface="Times New Roman" pitchFamily="18" charset="0"/>
              </a:rPr>
              <a:t>Джерело: </a:t>
            </a:r>
            <a:r>
              <a:rPr lang="en-US" sz="1000" i="1" dirty="0">
                <a:latin typeface="Times New Roman" pitchFamily="18" charset="0"/>
                <a:cs typeface="Times New Roman" pitchFamily="18" charset="0"/>
              </a:rPr>
              <a:t>https://datareportal.com/reports/digital-2024-global-overview-report</a:t>
            </a:r>
            <a:endParaRPr lang="uk-UA" sz="1000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97300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6021"/>
            <a:ext cx="2048878" cy="826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224560" y="1593179"/>
            <a:ext cx="6824433" cy="3993945"/>
          </a:xfrm>
          <a:prstGeom prst="rect">
            <a:avLst/>
          </a:prstGeom>
          <a:noFill/>
        </p:spPr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09BE7C19-A384-D2F3-42C1-4930B91B4A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916" y="1353027"/>
            <a:ext cx="8313095" cy="4452237"/>
          </a:xfrm>
          <a:prstGeom prst="rect">
            <a:avLst/>
          </a:prstGeom>
        </p:spPr>
      </p:pic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B9FAC784-2BE5-89FA-59F7-DFABBF044CB7}"/>
              </a:ext>
            </a:extLst>
          </p:cNvPr>
          <p:cNvSpPr/>
          <p:nvPr/>
        </p:nvSpPr>
        <p:spPr>
          <a:xfrm>
            <a:off x="424199" y="5786316"/>
            <a:ext cx="8319812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1000" i="1" dirty="0">
                <a:latin typeface="Times New Roman" pitchFamily="18" charset="0"/>
                <a:cs typeface="Times New Roman" pitchFamily="18" charset="0"/>
              </a:rPr>
              <a:t>Джерело: </a:t>
            </a:r>
            <a:r>
              <a:rPr lang="en-US" sz="1000" i="1" dirty="0">
                <a:latin typeface="Times New Roman" pitchFamily="18" charset="0"/>
                <a:cs typeface="Times New Roman" pitchFamily="18" charset="0"/>
              </a:rPr>
              <a:t>https://datareportal.com/reports/digital-2024-global-overview-report</a:t>
            </a:r>
            <a:endParaRPr lang="uk-UA" sz="10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Объект 3">
            <a:extLst>
              <a:ext uri="{FF2B5EF4-FFF2-40B4-BE49-F238E27FC236}">
                <a16:creationId xmlns:a16="http://schemas.microsoft.com/office/drawing/2014/main" id="{9C74DC7E-5CE8-E79D-FB76-E7164B8A825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555776" y="526313"/>
            <a:ext cx="6188235" cy="826714"/>
          </a:xfrm>
          <a:noFill/>
        </p:spPr>
        <p:txBody>
          <a:bodyPr>
            <a:noAutofit/>
          </a:bodyPr>
          <a:lstStyle/>
          <a:p>
            <a: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Темп приросту </a:t>
            </a:r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охоплення цифровими пристроями, Інтернетом і соціальними мережами населення світу станом </a:t>
            </a:r>
            <a:r>
              <a:rPr lang="uk-UA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січень 2024 р.</a:t>
            </a:r>
          </a:p>
        </p:txBody>
      </p:sp>
    </p:spTree>
    <p:extLst>
      <p:ext uri="{BB962C8B-B14F-4D97-AF65-F5344CB8AC3E}">
        <p14:creationId xmlns:p14="http://schemas.microsoft.com/office/powerpoint/2010/main" val="60111480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6021"/>
            <a:ext cx="2048878" cy="826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224560" y="1593179"/>
            <a:ext cx="6824433" cy="3993945"/>
          </a:xfrm>
          <a:prstGeom prst="rect">
            <a:avLst/>
          </a:prstGeom>
          <a:noFill/>
        </p:spPr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4DCFAF11-3EF5-E54E-3481-8E9A0700D4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916" y="1449405"/>
            <a:ext cx="8313095" cy="4336911"/>
          </a:xfrm>
          <a:prstGeom prst="rect">
            <a:avLst/>
          </a:prstGeom>
        </p:spPr>
      </p:pic>
      <p:sp>
        <p:nvSpPr>
          <p:cNvPr id="6" name="Прямоугольник 17">
            <a:extLst>
              <a:ext uri="{FF2B5EF4-FFF2-40B4-BE49-F238E27FC236}">
                <a16:creationId xmlns:a16="http://schemas.microsoft.com/office/drawing/2014/main" id="{834A430A-50B4-FB42-72A2-EA77CE79D2A3}"/>
              </a:ext>
            </a:extLst>
          </p:cNvPr>
          <p:cNvSpPr/>
          <p:nvPr/>
        </p:nvSpPr>
        <p:spPr>
          <a:xfrm>
            <a:off x="424199" y="5786316"/>
            <a:ext cx="8319812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1000" i="1" dirty="0">
                <a:latin typeface="Times New Roman" pitchFamily="18" charset="0"/>
                <a:cs typeface="Times New Roman" pitchFamily="18" charset="0"/>
              </a:rPr>
              <a:t>Джерело: </a:t>
            </a:r>
            <a:r>
              <a:rPr lang="en-US" sz="1000" i="1" dirty="0">
                <a:latin typeface="Times New Roman" pitchFamily="18" charset="0"/>
                <a:cs typeface="Times New Roman" pitchFamily="18" charset="0"/>
              </a:rPr>
              <a:t>https://datareportal.com/reports/digital-2024-global-overview-report</a:t>
            </a:r>
            <a:endParaRPr lang="uk-UA" sz="10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Объект 3">
            <a:extLst>
              <a:ext uri="{FF2B5EF4-FFF2-40B4-BE49-F238E27FC236}">
                <a16:creationId xmlns:a16="http://schemas.microsoft.com/office/drawing/2014/main" id="{8BE876C8-2560-709B-3537-65F259D64C3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444414" y="629827"/>
            <a:ext cx="6299597" cy="826714"/>
          </a:xfrm>
          <a:noFill/>
        </p:spPr>
        <p:txBody>
          <a:bodyPr>
            <a:noAutofit/>
          </a:bodyPr>
          <a:lstStyle/>
          <a:p>
            <a: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Огляд використання Інтернету</a:t>
            </a:r>
          </a:p>
          <a:p>
            <a: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станом </a:t>
            </a:r>
            <a:r>
              <a:rPr lang="uk-UA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січень 2024 р.</a:t>
            </a:r>
          </a:p>
        </p:txBody>
      </p:sp>
    </p:spTree>
    <p:extLst>
      <p:ext uri="{BB962C8B-B14F-4D97-AF65-F5344CB8AC3E}">
        <p14:creationId xmlns:p14="http://schemas.microsoft.com/office/powerpoint/2010/main" val="149454415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6021"/>
            <a:ext cx="2048878" cy="826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224560" y="1628292"/>
            <a:ext cx="6824433" cy="3993945"/>
          </a:xfrm>
          <a:prstGeom prst="rect">
            <a:avLst/>
          </a:prstGeom>
          <a:noFill/>
        </p:spPr>
      </p:sp>
      <p:sp>
        <p:nvSpPr>
          <p:cNvPr id="6" name="Прямоугольник 17">
            <a:extLst>
              <a:ext uri="{FF2B5EF4-FFF2-40B4-BE49-F238E27FC236}">
                <a16:creationId xmlns:a16="http://schemas.microsoft.com/office/drawing/2014/main" id="{30DD8BB7-308A-94E3-C823-8AB845087715}"/>
              </a:ext>
            </a:extLst>
          </p:cNvPr>
          <p:cNvSpPr/>
          <p:nvPr/>
        </p:nvSpPr>
        <p:spPr>
          <a:xfrm>
            <a:off x="424199" y="5487035"/>
            <a:ext cx="8319812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1000" i="1" dirty="0">
                <a:latin typeface="Times New Roman" pitchFamily="18" charset="0"/>
                <a:cs typeface="Times New Roman" pitchFamily="18" charset="0"/>
              </a:rPr>
              <a:t>Джерело: </a:t>
            </a:r>
            <a:r>
              <a:rPr lang="en-US" sz="1000" i="1" dirty="0">
                <a:latin typeface="Times New Roman" pitchFamily="18" charset="0"/>
                <a:cs typeface="Times New Roman" pitchFamily="18" charset="0"/>
              </a:rPr>
              <a:t>https://datareportal.com/reports/digital-2024-global-overview-report</a:t>
            </a:r>
            <a:endParaRPr lang="uk-UA" sz="10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BD71013-3436-0716-3187-0BB32A187A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199" y="1412776"/>
            <a:ext cx="8319812" cy="4064459"/>
          </a:xfrm>
          <a:prstGeom prst="rect">
            <a:avLst/>
          </a:prstGeom>
        </p:spPr>
      </p:pic>
      <p:sp>
        <p:nvSpPr>
          <p:cNvPr id="12" name="Объект 3">
            <a:extLst>
              <a:ext uri="{FF2B5EF4-FFF2-40B4-BE49-F238E27FC236}">
                <a16:creationId xmlns:a16="http://schemas.microsoft.com/office/drawing/2014/main" id="{8E960A51-E670-70C1-6459-DAE18E3B955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419872" y="586062"/>
            <a:ext cx="5324139" cy="826714"/>
          </a:xfrm>
          <a:noFill/>
        </p:spPr>
        <p:txBody>
          <a:bodyPr>
            <a:noAutofit/>
          </a:bodyPr>
          <a:lstStyle/>
          <a:p>
            <a: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Основні причини використання Інтернету </a:t>
            </a:r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 віковими категоріями</a:t>
            </a:r>
          </a:p>
          <a:p>
            <a: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станом </a:t>
            </a:r>
            <a:r>
              <a:rPr lang="uk-UA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січень 2024 р.</a:t>
            </a:r>
          </a:p>
        </p:txBody>
      </p:sp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4">
            <p14:nvContentPartPr>
              <p14:cNvPr id="13" name="Рукописні дані 12">
                <a:extLst>
                  <a:ext uri="{FF2B5EF4-FFF2-40B4-BE49-F238E27FC236}">
                    <a16:creationId xmlns:a16="http://schemas.microsoft.com/office/drawing/2014/main" id="{BAF2A414-2037-D69F-E651-1BA9C230C212}"/>
                  </a:ext>
                </a:extLst>
              </p14:cNvPr>
              <p14:cNvContentPartPr/>
              <p14:nvPr/>
            </p14:nvContentPartPr>
            <p14:xfrm>
              <a:off x="2091960" y="4606738"/>
              <a:ext cx="1630440" cy="322920"/>
            </p14:xfrm>
          </p:contentPart>
        </mc:Choice>
        <mc:Fallback xmlns="">
          <p:pic>
            <p:nvPicPr>
              <p:cNvPr id="13" name="Рукописні дані 12">
                <a:extLst>
                  <a:ext uri="{FF2B5EF4-FFF2-40B4-BE49-F238E27FC236}">
                    <a16:creationId xmlns:a16="http://schemas.microsoft.com/office/drawing/2014/main" id="{BAF2A414-2037-D69F-E651-1BA9C230C212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074320" y="4588738"/>
                <a:ext cx="1666080" cy="358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6">
            <p14:nvContentPartPr>
              <p14:cNvPr id="14" name="Рукописні дані 13">
                <a:extLst>
                  <a:ext uri="{FF2B5EF4-FFF2-40B4-BE49-F238E27FC236}">
                    <a16:creationId xmlns:a16="http://schemas.microsoft.com/office/drawing/2014/main" id="{D0AB394F-65B0-F97F-1DFF-EDF8ABE06B9E}"/>
                  </a:ext>
                </a:extLst>
              </p14:cNvPr>
              <p14:cNvContentPartPr/>
              <p14:nvPr/>
            </p14:nvContentPartPr>
            <p14:xfrm>
              <a:off x="3792240" y="4368418"/>
              <a:ext cx="1585440" cy="284400"/>
            </p14:xfrm>
          </p:contentPart>
        </mc:Choice>
        <mc:Fallback xmlns="">
          <p:pic>
            <p:nvPicPr>
              <p:cNvPr id="14" name="Рукописні дані 13">
                <a:extLst>
                  <a:ext uri="{FF2B5EF4-FFF2-40B4-BE49-F238E27FC236}">
                    <a16:creationId xmlns:a16="http://schemas.microsoft.com/office/drawing/2014/main" id="{D0AB394F-65B0-F97F-1DFF-EDF8ABE06B9E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774600" y="4350418"/>
                <a:ext cx="1621080" cy="320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8">
            <p14:nvContentPartPr>
              <p14:cNvPr id="15" name="Рукописні дані 14">
                <a:extLst>
                  <a:ext uri="{FF2B5EF4-FFF2-40B4-BE49-F238E27FC236}">
                    <a16:creationId xmlns:a16="http://schemas.microsoft.com/office/drawing/2014/main" id="{552B5727-5D74-A959-54B7-ED90295CA29B}"/>
                  </a:ext>
                </a:extLst>
              </p14:cNvPr>
              <p14:cNvContentPartPr/>
              <p14:nvPr/>
            </p14:nvContentPartPr>
            <p14:xfrm>
              <a:off x="5421600" y="4091578"/>
              <a:ext cx="1598040" cy="284400"/>
            </p14:xfrm>
          </p:contentPart>
        </mc:Choice>
        <mc:Fallback xmlns="">
          <p:pic>
            <p:nvPicPr>
              <p:cNvPr id="15" name="Рукописні дані 14">
                <a:extLst>
                  <a:ext uri="{FF2B5EF4-FFF2-40B4-BE49-F238E27FC236}">
                    <a16:creationId xmlns:a16="http://schemas.microsoft.com/office/drawing/2014/main" id="{552B5727-5D74-A959-54B7-ED90295CA29B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403600" y="4073578"/>
                <a:ext cx="1633680" cy="320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10">
            <p14:nvContentPartPr>
              <p14:cNvPr id="16" name="Рукописні дані 15">
                <a:extLst>
                  <a:ext uri="{FF2B5EF4-FFF2-40B4-BE49-F238E27FC236}">
                    <a16:creationId xmlns:a16="http://schemas.microsoft.com/office/drawing/2014/main" id="{BC4BA861-847F-8AFA-EA1F-C240F3BDAA21}"/>
                  </a:ext>
                </a:extLst>
              </p14:cNvPr>
              <p14:cNvContentPartPr/>
              <p14:nvPr/>
            </p14:nvContentPartPr>
            <p14:xfrm>
              <a:off x="7076632" y="3808258"/>
              <a:ext cx="1585800" cy="277920"/>
            </p14:xfrm>
          </p:contentPart>
        </mc:Choice>
        <mc:Fallback xmlns="">
          <p:pic>
            <p:nvPicPr>
              <p:cNvPr id="16" name="Рукописні дані 15">
                <a:extLst>
                  <a:ext uri="{FF2B5EF4-FFF2-40B4-BE49-F238E27FC236}">
                    <a16:creationId xmlns:a16="http://schemas.microsoft.com/office/drawing/2014/main" id="{BC4BA861-847F-8AFA-EA1F-C240F3BDAA21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7058632" y="3790258"/>
                <a:ext cx="1621440" cy="3135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17279468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6021"/>
            <a:ext cx="2048878" cy="826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224560" y="1593179"/>
            <a:ext cx="6824433" cy="3993945"/>
          </a:xfrm>
          <a:prstGeom prst="rect">
            <a:avLst/>
          </a:prstGeom>
          <a:noFill/>
        </p:spPr>
      </p:sp>
      <p:sp>
        <p:nvSpPr>
          <p:cNvPr id="6" name="Прямоугольник 17">
            <a:extLst>
              <a:ext uri="{FF2B5EF4-FFF2-40B4-BE49-F238E27FC236}">
                <a16:creationId xmlns:a16="http://schemas.microsoft.com/office/drawing/2014/main" id="{BC89B4A4-AB5B-9544-9635-74AA999DAA2F}"/>
              </a:ext>
            </a:extLst>
          </p:cNvPr>
          <p:cNvSpPr/>
          <p:nvPr/>
        </p:nvSpPr>
        <p:spPr>
          <a:xfrm>
            <a:off x="465924" y="5500506"/>
            <a:ext cx="8278087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1000" i="1" dirty="0">
                <a:latin typeface="Times New Roman" pitchFamily="18" charset="0"/>
                <a:cs typeface="Times New Roman" pitchFamily="18" charset="0"/>
              </a:rPr>
              <a:t>Джерело: </a:t>
            </a:r>
            <a:r>
              <a:rPr lang="en-US" sz="1000" i="1" dirty="0">
                <a:latin typeface="Times New Roman" pitchFamily="18" charset="0"/>
                <a:cs typeface="Times New Roman" pitchFamily="18" charset="0"/>
              </a:rPr>
              <a:t>https://datareportal.com/reports/digital-2024-global-overview-report</a:t>
            </a:r>
            <a:endParaRPr lang="uk-UA" sz="10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Объект 3">
            <a:extLst>
              <a:ext uri="{FF2B5EF4-FFF2-40B4-BE49-F238E27FC236}">
                <a16:creationId xmlns:a16="http://schemas.microsoft.com/office/drawing/2014/main" id="{2E262821-D640-B97B-89C1-46515FD8D0A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555776" y="526313"/>
            <a:ext cx="6188235" cy="826714"/>
          </a:xfrm>
          <a:noFill/>
        </p:spPr>
        <p:txBody>
          <a:bodyPr>
            <a:noAutofit/>
          </a:bodyPr>
          <a:lstStyle/>
          <a:p>
            <a: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Найвідвідуваніші вебсайти світу</a:t>
            </a:r>
          </a:p>
          <a:p>
            <a: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станом </a:t>
            </a:r>
            <a:r>
              <a:rPr lang="uk-UA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січень 2024 р.</a:t>
            </a:r>
          </a:p>
          <a:p>
            <a: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(за версією 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SimilarWeb)</a:t>
            </a:r>
            <a:endParaRPr lang="uk-UA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E97FE3C8-28BE-7D80-DF04-4E11AFDB2A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924" y="1357494"/>
            <a:ext cx="8278087" cy="4143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6664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6021"/>
            <a:ext cx="2048878" cy="826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224560" y="1593179"/>
            <a:ext cx="6824433" cy="3993945"/>
          </a:xfrm>
          <a:prstGeom prst="rect">
            <a:avLst/>
          </a:prstGeom>
          <a:noFill/>
        </p:spPr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52AE64E-E0E8-C0A1-67DD-AC3EFF9A8D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924" y="1359151"/>
            <a:ext cx="8278087" cy="4099245"/>
          </a:xfrm>
          <a:prstGeom prst="rect">
            <a:avLst/>
          </a:prstGeom>
        </p:spPr>
      </p:pic>
      <p:sp>
        <p:nvSpPr>
          <p:cNvPr id="6" name="Объект 3">
            <a:extLst>
              <a:ext uri="{FF2B5EF4-FFF2-40B4-BE49-F238E27FC236}">
                <a16:creationId xmlns:a16="http://schemas.microsoft.com/office/drawing/2014/main" id="{A9A99C71-BA0B-8889-D725-60ED9CA6183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555776" y="526313"/>
            <a:ext cx="6188235" cy="826714"/>
          </a:xfrm>
          <a:noFill/>
        </p:spPr>
        <p:txBody>
          <a:bodyPr>
            <a:noAutofit/>
          </a:bodyPr>
          <a:lstStyle/>
          <a:p>
            <a: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Найвідвідуваніші вебсайти світу</a:t>
            </a:r>
          </a:p>
          <a:p>
            <a: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станом </a:t>
            </a:r>
            <a:r>
              <a:rPr lang="uk-UA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січень 2024 р.</a:t>
            </a:r>
          </a:p>
          <a:p>
            <a: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(за версією 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Semrush)</a:t>
            </a:r>
            <a:endParaRPr lang="uk-UA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17">
            <a:extLst>
              <a:ext uri="{FF2B5EF4-FFF2-40B4-BE49-F238E27FC236}">
                <a16:creationId xmlns:a16="http://schemas.microsoft.com/office/drawing/2014/main" id="{1D7330D6-40B6-9A43-4979-45C5D74ECF6E}"/>
              </a:ext>
            </a:extLst>
          </p:cNvPr>
          <p:cNvSpPr/>
          <p:nvPr/>
        </p:nvSpPr>
        <p:spPr>
          <a:xfrm>
            <a:off x="465924" y="5445224"/>
            <a:ext cx="8278087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1000" i="1" dirty="0">
                <a:latin typeface="Times New Roman" pitchFamily="18" charset="0"/>
                <a:cs typeface="Times New Roman" pitchFamily="18" charset="0"/>
              </a:rPr>
              <a:t>Джерело: </a:t>
            </a:r>
            <a:r>
              <a:rPr lang="en-US" sz="1000" i="1" dirty="0">
                <a:latin typeface="Times New Roman" pitchFamily="18" charset="0"/>
                <a:cs typeface="Times New Roman" pitchFamily="18" charset="0"/>
              </a:rPr>
              <a:t>https://datareportal.com/reports/digital-2024-global-overview-report</a:t>
            </a:r>
            <a:endParaRPr lang="uk-UA" sz="1000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62516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6021"/>
            <a:ext cx="2048878" cy="826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224560" y="1593179"/>
            <a:ext cx="6824433" cy="3993945"/>
          </a:xfrm>
          <a:prstGeom prst="rect">
            <a:avLst/>
          </a:prstGeom>
          <a:noFill/>
        </p:spPr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EBF612F-97EE-198F-90E8-379127E170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924" y="1372391"/>
            <a:ext cx="8278087" cy="4214733"/>
          </a:xfrm>
          <a:prstGeom prst="rect">
            <a:avLst/>
          </a:prstGeom>
        </p:spPr>
      </p:pic>
      <p:sp>
        <p:nvSpPr>
          <p:cNvPr id="6" name="Объект 3">
            <a:extLst>
              <a:ext uri="{FF2B5EF4-FFF2-40B4-BE49-F238E27FC236}">
                <a16:creationId xmlns:a16="http://schemas.microsoft.com/office/drawing/2014/main" id="{D33BCDCC-8BE6-EEE8-7764-A34541D99B7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555776" y="526313"/>
            <a:ext cx="6188235" cy="826714"/>
          </a:xfrm>
          <a:noFill/>
        </p:spPr>
        <p:txBody>
          <a:bodyPr>
            <a:noAutofit/>
          </a:bodyPr>
          <a:lstStyle/>
          <a:p>
            <a: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Час, проведений за </a:t>
            </a:r>
          </a:p>
          <a:p>
            <a: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використанням соціальних медіа</a:t>
            </a:r>
          </a:p>
          <a:p>
            <a: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 розрахунку за місяць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607460E-33E6-F87F-EFA1-0FEA1C4FD9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76056" y="3058209"/>
            <a:ext cx="2773638" cy="3068337"/>
          </a:xfrm>
          <a:prstGeom prst="rect">
            <a:avLst/>
          </a:prstGeom>
          <a:ln w="38100">
            <a:solidFill>
              <a:schemeClr val="accent3">
                <a:lumMod val="60000"/>
                <a:lumOff val="40000"/>
              </a:schemeClr>
            </a:solidFill>
          </a:ln>
          <a:effectLst>
            <a:softEdge rad="0"/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932ACB5D-29FE-98BD-7F90-A9A56FE4AA6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35786" y="3157415"/>
            <a:ext cx="1028702" cy="58783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F8EC0BC8-9A91-71F0-5F22-46057243F04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80198" y="3704209"/>
            <a:ext cx="949553" cy="673319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4EAAAD8E-D612-CBE9-654D-94BB98AF91C3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14147" b="8573"/>
          <a:stretch/>
        </p:blipFill>
        <p:spPr>
          <a:xfrm>
            <a:off x="7955526" y="4350535"/>
            <a:ext cx="1028702" cy="548263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4A8581BC-6515-7C99-CFDD-E71368E3256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55526" y="4897343"/>
            <a:ext cx="969114" cy="663078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D13AB116-5182-F827-0632-88BA58BD49E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925207" y="5507313"/>
            <a:ext cx="924636" cy="628054"/>
          </a:xfrm>
          <a:prstGeom prst="rect">
            <a:avLst/>
          </a:prstGeom>
        </p:spPr>
      </p:pic>
      <p:sp>
        <p:nvSpPr>
          <p:cNvPr id="22" name="Прямоугольник 17">
            <a:extLst>
              <a:ext uri="{FF2B5EF4-FFF2-40B4-BE49-F238E27FC236}">
                <a16:creationId xmlns:a16="http://schemas.microsoft.com/office/drawing/2014/main" id="{2509A1B9-3501-72D3-7B47-CFC6B9B84823}"/>
              </a:ext>
            </a:extLst>
          </p:cNvPr>
          <p:cNvSpPr/>
          <p:nvPr/>
        </p:nvSpPr>
        <p:spPr>
          <a:xfrm>
            <a:off x="468580" y="5575119"/>
            <a:ext cx="4531963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1000" i="1" dirty="0">
                <a:latin typeface="Times New Roman" pitchFamily="18" charset="0"/>
                <a:cs typeface="Times New Roman" pitchFamily="18" charset="0"/>
              </a:rPr>
              <a:t>Джерело: </a:t>
            </a:r>
            <a:r>
              <a:rPr lang="en-US" sz="1000" i="1" dirty="0">
                <a:latin typeface="Times New Roman" pitchFamily="18" charset="0"/>
                <a:cs typeface="Times New Roman" pitchFamily="18" charset="0"/>
              </a:rPr>
              <a:t>https://datareportal.com/reports/digital-2024-global-overview-report</a:t>
            </a:r>
            <a:endParaRPr lang="uk-UA" sz="1000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14469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311860" y="1912075"/>
            <a:ext cx="2520280" cy="753265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-UA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ПЛАН ЛЕКЦІЇ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1115616" y="2675736"/>
            <a:ext cx="7272808" cy="2088232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1. Сутність цифровізації бізнесу</a:t>
            </a:r>
          </a:p>
          <a:p>
            <a:pPr marL="0" indent="0" algn="just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2. Передумови виникнення та розвитку цифровізації</a:t>
            </a:r>
          </a:p>
          <a:p>
            <a:pPr marL="0" indent="0" algn="just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uk-UA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Сучасні тренди цифровізації бізнесу</a:t>
            </a:r>
          </a:p>
          <a:p>
            <a:pPr marL="0" indent="0" algn="just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4. Сучасні проблеми цифровізації суспільства та бізнесу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6021"/>
            <a:ext cx="2048878" cy="826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683069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6021"/>
            <a:ext cx="2048878" cy="826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224560" y="1593179"/>
            <a:ext cx="6824433" cy="3993945"/>
          </a:xfrm>
          <a:prstGeom prst="rect">
            <a:avLst/>
          </a:prstGeom>
          <a:noFill/>
        </p:spPr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7971D628-CE21-52DA-E581-E32FB2593C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924" y="1400505"/>
            <a:ext cx="8278087" cy="4186619"/>
          </a:xfrm>
          <a:prstGeom prst="rect">
            <a:avLst/>
          </a:prstGeom>
        </p:spPr>
      </p:pic>
      <p:sp>
        <p:nvSpPr>
          <p:cNvPr id="5" name="Объект 3">
            <a:extLst>
              <a:ext uri="{FF2B5EF4-FFF2-40B4-BE49-F238E27FC236}">
                <a16:creationId xmlns:a16="http://schemas.microsoft.com/office/drawing/2014/main" id="{520A277A-4340-561F-B028-09DB9BA8059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555776" y="526313"/>
            <a:ext cx="6188235" cy="826714"/>
          </a:xfrm>
          <a:noFill/>
        </p:spPr>
        <p:txBody>
          <a:bodyPr>
            <a:noAutofit/>
          </a:bodyPr>
          <a:lstStyle/>
          <a:p>
            <a: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Змагання між контентом з </a:t>
            </a:r>
          </a:p>
          <a:p>
            <a: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Собаки 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vs. </a:t>
            </a:r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Коти</a:t>
            </a:r>
          </a:p>
        </p:txBody>
      </p:sp>
      <p:sp>
        <p:nvSpPr>
          <p:cNvPr id="6" name="Прямоугольник 17">
            <a:extLst>
              <a:ext uri="{FF2B5EF4-FFF2-40B4-BE49-F238E27FC236}">
                <a16:creationId xmlns:a16="http://schemas.microsoft.com/office/drawing/2014/main" id="{9B79F39C-E2B9-9AA3-3CA7-D774D3BE5034}"/>
              </a:ext>
            </a:extLst>
          </p:cNvPr>
          <p:cNvSpPr/>
          <p:nvPr/>
        </p:nvSpPr>
        <p:spPr>
          <a:xfrm>
            <a:off x="465924" y="5589240"/>
            <a:ext cx="8278087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1000" i="1" dirty="0">
                <a:latin typeface="Times New Roman" pitchFamily="18" charset="0"/>
                <a:cs typeface="Times New Roman" pitchFamily="18" charset="0"/>
              </a:rPr>
              <a:t>Джерело: </a:t>
            </a:r>
            <a:r>
              <a:rPr lang="en-US" sz="1000" i="1" dirty="0">
                <a:latin typeface="Times New Roman" pitchFamily="18" charset="0"/>
                <a:cs typeface="Times New Roman" pitchFamily="18" charset="0"/>
              </a:rPr>
              <a:t>https://datareportal.com/reports/digital-2024-global-overview-report</a:t>
            </a:r>
            <a:endParaRPr lang="uk-UA" sz="1000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073201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>
                <a:tint val="98000"/>
                <a:shade val="90000"/>
                <a:satMod val="160000"/>
                <a:lumMod val="100000"/>
              </a:schemeClr>
            </a:gs>
            <a:gs pos="60000">
              <a:schemeClr val="bg2">
                <a:tint val="95000"/>
                <a:shade val="100000"/>
                <a:satMod val="130000"/>
                <a:lumMod val="130000"/>
              </a:schemeClr>
            </a:gs>
            <a:gs pos="100000">
              <a:schemeClr val="bg2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6021"/>
            <a:ext cx="2048878" cy="826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84EC4D6-0211-9D65-3DD3-E7DF564A02F8}"/>
              </a:ext>
            </a:extLst>
          </p:cNvPr>
          <p:cNvSpPr txBox="1"/>
          <p:nvPr/>
        </p:nvSpPr>
        <p:spPr>
          <a:xfrm>
            <a:off x="728257" y="1467359"/>
            <a:ext cx="7893836" cy="424731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uk-UA" sz="30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ДЗ</a:t>
            </a:r>
            <a:r>
              <a:rPr lang="uk-UA" sz="3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на практичне, хто не готує доповіді, має ознайомитися зі звітом </a:t>
            </a:r>
          </a:p>
          <a:p>
            <a:pPr algn="ctr"/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DIGITAL 2024: GLOBAL OVERVIEW REPORT</a:t>
            </a:r>
            <a:r>
              <a:rPr lang="uk-UA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покликанням </a:t>
            </a:r>
            <a:r>
              <a:rPr lang="en-AU" sz="3000" dirty="0">
                <a:solidFill>
                  <a:srgbClr val="4D515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https://datareportal.com/reports/digital-2024-global-overview-report</a:t>
            </a:r>
            <a:r>
              <a:rPr lang="uk-UA" sz="3000" dirty="0">
                <a:solidFill>
                  <a:srgbClr val="4D515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 підготувати 3 факти, про які ви дізналися із звіту та які для вас були невідомими раніше. Бути готовим на практиці відповідати усно</a:t>
            </a: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219215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>
                <a:tint val="98000"/>
                <a:shade val="90000"/>
                <a:satMod val="160000"/>
                <a:lumMod val="100000"/>
              </a:schemeClr>
            </a:gs>
            <a:gs pos="60000">
              <a:schemeClr val="bg2">
                <a:tint val="95000"/>
                <a:shade val="100000"/>
                <a:satMod val="130000"/>
                <a:lumMod val="130000"/>
              </a:schemeClr>
            </a:gs>
            <a:gs pos="100000">
              <a:schemeClr val="bg2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A619E48-A5D0-23D0-66C3-FF489CE235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1">
            <a:extLst>
              <a:ext uri="{FF2B5EF4-FFF2-40B4-BE49-F238E27FC236}">
                <a16:creationId xmlns:a16="http://schemas.microsoft.com/office/drawing/2014/main" id="{4759EC53-F86B-87D7-F420-24F4215457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6021"/>
            <a:ext cx="2048878" cy="826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F951FC8-3BED-06E4-2D82-4D2BE1304A88}"/>
              </a:ext>
            </a:extLst>
          </p:cNvPr>
          <p:cNvSpPr txBox="1"/>
          <p:nvPr/>
        </p:nvSpPr>
        <p:spPr>
          <a:xfrm>
            <a:off x="2514935" y="2760021"/>
            <a:ext cx="4320480" cy="83099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uk-UA" sz="2400" b="0" i="0" dirty="0">
                <a:solidFill>
                  <a:srgbClr val="4D515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Карантин в </a:t>
            </a:r>
            <a:r>
              <a:rPr lang="uk-UA" sz="2400" b="1" i="0" dirty="0">
                <a:solidFill>
                  <a:srgbClr val="5F636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Україні</a:t>
            </a:r>
            <a:r>
              <a:rPr lang="uk-UA" sz="2400" b="0" i="0" dirty="0">
                <a:solidFill>
                  <a:srgbClr val="4D515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розпочався </a:t>
            </a:r>
            <a:r>
              <a:rPr lang="uk-UA" sz="2400" b="1" i="0" dirty="0">
                <a:solidFill>
                  <a:srgbClr val="5F636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12 березня 2020 року</a:t>
            </a: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471132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>
                <a:tint val="98000"/>
                <a:shade val="90000"/>
                <a:satMod val="160000"/>
                <a:lumMod val="100000"/>
              </a:schemeClr>
            </a:gs>
            <a:gs pos="60000">
              <a:schemeClr val="bg2">
                <a:tint val="95000"/>
                <a:shade val="100000"/>
                <a:satMod val="130000"/>
                <a:lumMod val="130000"/>
              </a:schemeClr>
            </a:gs>
            <a:gs pos="100000">
              <a:schemeClr val="bg2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A6AF352-973E-819C-F0E4-B93284FB1F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1">
            <a:extLst>
              <a:ext uri="{FF2B5EF4-FFF2-40B4-BE49-F238E27FC236}">
                <a16:creationId xmlns:a16="http://schemas.microsoft.com/office/drawing/2014/main" id="{2FD52BCC-8CB7-1807-9A21-005BBA9274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6021"/>
            <a:ext cx="2048878" cy="826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46C54CCA-B567-DC9E-4B45-0B25A3A72D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16831"/>
            <a:ext cx="9144000" cy="4608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AE634F4-8479-A064-0592-A3BD0403E18A}"/>
              </a:ext>
            </a:extLst>
          </p:cNvPr>
          <p:cNvSpPr txBox="1"/>
          <p:nvPr/>
        </p:nvSpPr>
        <p:spPr>
          <a:xfrm>
            <a:off x="2593428" y="368660"/>
            <a:ext cx="637106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Lush пропонує безкоштовні дезінфікуючі засоби для рук у своїх магазинах без зобов’язань купувати. Британський роздрібний продавець косметики та товарів для дому Lush дозволяє перехожим заходити в свої магазини та безкоштовно мити руки, 28.02.2020</a:t>
            </a:r>
          </a:p>
        </p:txBody>
      </p:sp>
    </p:spTree>
    <p:extLst>
      <p:ext uri="{BB962C8B-B14F-4D97-AF65-F5344CB8AC3E}">
        <p14:creationId xmlns:p14="http://schemas.microsoft.com/office/powerpoint/2010/main" val="171647586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>
                <a:tint val="98000"/>
                <a:shade val="90000"/>
                <a:satMod val="160000"/>
                <a:lumMod val="100000"/>
              </a:schemeClr>
            </a:gs>
            <a:gs pos="60000">
              <a:schemeClr val="bg2">
                <a:tint val="95000"/>
                <a:shade val="100000"/>
                <a:satMod val="130000"/>
                <a:lumMod val="130000"/>
              </a:schemeClr>
            </a:gs>
            <a:gs pos="100000">
              <a:schemeClr val="bg2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E400231-E342-2A61-D9C0-ECA22964CF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1">
            <a:extLst>
              <a:ext uri="{FF2B5EF4-FFF2-40B4-BE49-F238E27FC236}">
                <a16:creationId xmlns:a16="http://schemas.microsoft.com/office/drawing/2014/main" id="{30630AB6-9EC0-3AEF-C3B0-D0A5FCEDEC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6021"/>
            <a:ext cx="2048878" cy="826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942C61D-7FF2-CE08-1C52-5AC955EDBF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3648" y="2293782"/>
            <a:ext cx="6615403" cy="380595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908B81C-6618-CCA0-EB33-041EC5DF7C49}"/>
              </a:ext>
            </a:extLst>
          </p:cNvPr>
          <p:cNvSpPr txBox="1"/>
          <p:nvPr/>
        </p:nvSpPr>
        <p:spPr>
          <a:xfrm>
            <a:off x="2528597" y="707212"/>
            <a:ext cx="6363883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1600" b="0" i="0" u="none" strike="noStrike" dirty="0">
                <a:solidFill>
                  <a:srgbClr val="00389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LVMH </a:t>
            </a:r>
            <a:r>
              <a:rPr lang="uk-UA" sz="1600" b="0" i="0" u="none" strike="noStrike" dirty="0">
                <a:solidFill>
                  <a:srgbClr val="00389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оголосила</a:t>
            </a:r>
            <a:r>
              <a:rPr lang="uk-UA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сьогодні, що вона переобладнає три свої заводи з виробництва парфумів, де зазвичай виробляє аромати для своїх брендів </a:t>
            </a:r>
            <a:r>
              <a:rPr lang="en-AU" sz="1600" b="0" i="0" u="none" strike="noStrike" dirty="0">
                <a:solidFill>
                  <a:srgbClr val="00389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Christian Dior</a:t>
            </a:r>
            <a:r>
              <a:rPr lang="en-AU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en-AU" sz="1600" b="0" i="0" u="none" strike="noStrike" dirty="0">
                <a:solidFill>
                  <a:srgbClr val="00389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Givenchy</a:t>
            </a:r>
            <a:r>
              <a:rPr lang="en-AU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uk-UA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 </a:t>
            </a:r>
            <a:r>
              <a:rPr lang="en-AU" sz="1600" b="0" i="0" u="none" strike="noStrike" dirty="0">
                <a:solidFill>
                  <a:srgbClr val="00389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Guerlain</a:t>
            </a:r>
            <a:r>
              <a:rPr lang="en-AU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 дезінфікуючі засоби для рук. </a:t>
            </a:r>
            <a:r>
              <a:rPr lang="uk-UA" sz="1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uk-UA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 кінця першого тижня </a:t>
            </a:r>
            <a:r>
              <a:rPr lang="en-AU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LVMH </a:t>
            </a:r>
            <a:r>
              <a:rPr lang="uk-UA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очікує виготовити 12 тон водно-спиртового гелю. Продукт буде надано безкоштовно французькій владі та найбільшій лікарняній системі в Європі (15.03.2020, </a:t>
            </a:r>
            <a:r>
              <a:rPr lang="en-US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Forbes</a:t>
            </a:r>
            <a:r>
              <a:rPr lang="uk-UA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uk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387134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>
                <a:tint val="98000"/>
                <a:shade val="90000"/>
                <a:satMod val="160000"/>
                <a:lumMod val="100000"/>
              </a:schemeClr>
            </a:gs>
            <a:gs pos="60000">
              <a:schemeClr val="bg2">
                <a:tint val="95000"/>
                <a:shade val="100000"/>
                <a:satMod val="130000"/>
                <a:lumMod val="130000"/>
              </a:schemeClr>
            </a:gs>
            <a:gs pos="100000">
              <a:schemeClr val="bg2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FAA2A78-5D35-B7CC-3750-4FBEA05FD4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1">
            <a:extLst>
              <a:ext uri="{FF2B5EF4-FFF2-40B4-BE49-F238E27FC236}">
                <a16:creationId xmlns:a16="http://schemas.microsoft.com/office/drawing/2014/main" id="{412CA1D6-287C-80E9-53BF-0ACE2A5B14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6021"/>
            <a:ext cx="2048878" cy="826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F31957A-3E0A-D3FD-FDE4-29D4149DAC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9562" y="260648"/>
            <a:ext cx="5413123" cy="280831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390DD73-9278-637B-AF46-6C60F77AB2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2493" y="2583044"/>
            <a:ext cx="3216956" cy="352559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FD51689-9979-16BB-6357-077263D0B9FF}"/>
              </a:ext>
            </a:extLst>
          </p:cNvPr>
          <p:cNvSpPr txBox="1"/>
          <p:nvPr/>
        </p:nvSpPr>
        <p:spPr>
          <a:xfrm>
            <a:off x="4067944" y="2780928"/>
            <a:ext cx="4624146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6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Аутдор</a:t>
            </a:r>
            <a:r>
              <a:rPr lang="uk-UA" sz="1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-бренд припинив роботу на невизначений термін. У заявці на офіційному сайті зазначено, що </a:t>
            </a:r>
            <a:r>
              <a:rPr lang="en-AU" sz="1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Patagonia </a:t>
            </a:r>
            <a:r>
              <a:rPr lang="uk-UA" sz="1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закриває всі магазини, офіси та онлайн-магазини.</a:t>
            </a:r>
          </a:p>
          <a:p>
            <a:r>
              <a:rPr lang="uk-UA" sz="1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«На фоні поширення </a:t>
            </a:r>
            <a:r>
              <a:rPr lang="en-AU" sz="1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COVID-19, </a:t>
            </a:r>
            <a:r>
              <a:rPr lang="uk-UA" sz="1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який офіційно визнали пандемією, ми приймаємо додаткові заходи безпеки </a:t>
            </a:r>
            <a:r>
              <a:rPr lang="uk-UA" sz="16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наших працівників і покупців</a:t>
            </a:r>
            <a:r>
              <a:rPr lang="uk-UA" sz="1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 Масштаби і вплив вірусу все ще невідомі, тому ми хочемо зробити свій вклад і захистити нашу комунікацію», </a:t>
            </a:r>
            <a:r>
              <a:rPr lang="en-US" sz="1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uk-UA" sz="1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говорить у зверненні генеральний директор бренду Рози Маркаріо</a:t>
            </a:r>
            <a:r>
              <a:rPr lang="en-US" sz="1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(14.03.2020, Instagram)</a:t>
            </a:r>
            <a:endParaRPr lang="uk-UA" sz="1600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557686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>
                <a:tint val="98000"/>
                <a:shade val="90000"/>
                <a:satMod val="160000"/>
                <a:lumMod val="100000"/>
              </a:schemeClr>
            </a:gs>
            <a:gs pos="60000">
              <a:schemeClr val="bg2">
                <a:tint val="95000"/>
                <a:shade val="100000"/>
                <a:satMod val="130000"/>
                <a:lumMod val="130000"/>
              </a:schemeClr>
            </a:gs>
            <a:gs pos="100000">
              <a:schemeClr val="bg2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DD87E06-4A14-2070-4978-9267FD3098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1">
            <a:extLst>
              <a:ext uri="{FF2B5EF4-FFF2-40B4-BE49-F238E27FC236}">
                <a16:creationId xmlns:a16="http://schemas.microsoft.com/office/drawing/2014/main" id="{D5D36AD9-9796-189B-0DBA-E8CBEF923A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6021"/>
            <a:ext cx="2048878" cy="826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" name="Полотно 16">
            <a:extLst>
              <a:ext uri="{FF2B5EF4-FFF2-40B4-BE49-F238E27FC236}">
                <a16:creationId xmlns:a16="http://schemas.microsoft.com/office/drawing/2014/main" id="{CB9D5792-3CCC-9BBD-353A-91D344E0030D}"/>
              </a:ext>
            </a:extLst>
          </p:cNvPr>
          <p:cNvGrpSpPr/>
          <p:nvPr/>
        </p:nvGrpSpPr>
        <p:grpSpPr>
          <a:xfrm>
            <a:off x="664140" y="1191610"/>
            <a:ext cx="7893127" cy="4628571"/>
            <a:chOff x="16516" y="-53472"/>
            <a:chExt cx="2479316" cy="3208022"/>
          </a:xfrm>
        </p:grpSpPr>
        <p:sp>
          <p:nvSpPr>
            <p:cNvPr id="9" name="Прямоугольник 8">
              <a:extLst>
                <a:ext uri="{FF2B5EF4-FFF2-40B4-BE49-F238E27FC236}">
                  <a16:creationId xmlns:a16="http://schemas.microsoft.com/office/drawing/2014/main" id="{03BE8E67-8582-FF5A-0738-4EC25BB44BC4}"/>
                </a:ext>
              </a:extLst>
            </p:cNvPr>
            <p:cNvSpPr/>
            <p:nvPr/>
          </p:nvSpPr>
          <p:spPr>
            <a:xfrm>
              <a:off x="16516" y="0"/>
              <a:ext cx="2476500" cy="3067050"/>
            </a:xfrm>
            <a:prstGeom prst="rect">
              <a:avLst/>
            </a:prstGeom>
            <a:noFill/>
          </p:spPr>
        </p:sp>
        <p:sp>
          <p:nvSpPr>
            <p:cNvPr id="19" name="Прямоугольник 18">
              <a:extLst>
                <a:ext uri="{FF2B5EF4-FFF2-40B4-BE49-F238E27FC236}">
                  <a16:creationId xmlns:a16="http://schemas.microsoft.com/office/drawing/2014/main" id="{AC9D6DC9-DA71-CB98-6D7A-4E194165B1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5886" y="-53472"/>
              <a:ext cx="1309946" cy="352729"/>
            </a:xfrm>
            <a:prstGeom prst="rect">
              <a:avLst/>
            </a:prstGeom>
            <a:noFill/>
            <a:ln w="1270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0"/>
                </a:spcAft>
              </a:pPr>
              <a:r>
                <a:rPr lang="uk-UA" sz="2500" b="1" dirty="0">
                  <a:solidFill>
                    <a:schemeClr val="accent6"/>
                  </a:solidFill>
                  <a:effectLst/>
                  <a:latin typeface="Times New Roman"/>
                  <a:ea typeface="Calibri"/>
                  <a:cs typeface="Times New Roman"/>
                </a:rPr>
                <a:t>НАСЛІДКИ </a:t>
              </a:r>
              <a:r>
                <a:rPr lang="en-US" sz="2500" b="1" dirty="0">
                  <a:solidFill>
                    <a:schemeClr val="accent6"/>
                  </a:solidFill>
                  <a:effectLst/>
                  <a:latin typeface="Times New Roman"/>
                  <a:ea typeface="Calibri"/>
                  <a:cs typeface="Times New Roman"/>
                </a:rPr>
                <a:t>COVID-19</a:t>
              </a:r>
              <a:endParaRPr lang="uk-UA" sz="2500" dirty="0">
                <a:solidFill>
                  <a:schemeClr val="accent6"/>
                </a:solidFill>
                <a:effectLst/>
                <a:latin typeface="Calibri"/>
                <a:ea typeface="Calibri"/>
                <a:cs typeface="Times New Roman"/>
              </a:endParaRPr>
            </a:p>
          </p:txBody>
        </p:sp>
        <p:sp>
          <p:nvSpPr>
            <p:cNvPr id="14" name="Прямоугольник 13">
              <a:extLst>
                <a:ext uri="{FF2B5EF4-FFF2-40B4-BE49-F238E27FC236}">
                  <a16:creationId xmlns:a16="http://schemas.microsoft.com/office/drawing/2014/main" id="{21577C81-2F33-5FF2-D598-8B79B1915C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5886" y="407472"/>
              <a:ext cx="1309946" cy="1441427"/>
            </a:xfrm>
            <a:prstGeom prst="rect">
              <a:avLst/>
            </a:prstGeom>
            <a:noFill/>
            <a:ln w="1270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pPr>
                <a:lnSpc>
                  <a:spcPct val="115000"/>
                </a:lnSpc>
                <a:spcAft>
                  <a:spcPts val="0"/>
                </a:spcAft>
              </a:pPr>
              <a:r>
                <a:rPr lang="uk-UA" dirty="0">
                  <a:solidFill>
                    <a:schemeClr val="accent4">
                      <a:lumMod val="50000"/>
                    </a:schemeClr>
                  </a:solidFill>
                  <a:latin typeface="Times New Roman"/>
                  <a:ea typeface="Calibri"/>
                  <a:cs typeface="Times New Roman"/>
                </a:rPr>
                <a:t>- закриття кордонів</a:t>
              </a:r>
            </a:p>
            <a:p>
              <a:pPr>
                <a:lnSpc>
                  <a:spcPct val="115000"/>
                </a:lnSpc>
                <a:spcAft>
                  <a:spcPts val="0"/>
                </a:spcAft>
              </a:pPr>
              <a:r>
                <a:rPr lang="uk-UA" dirty="0">
                  <a:solidFill>
                    <a:schemeClr val="accent4">
                      <a:lumMod val="50000"/>
                    </a:schemeClr>
                  </a:solidFill>
                  <a:latin typeface="Times New Roman"/>
                  <a:ea typeface="Calibri"/>
                  <a:cs typeface="Times New Roman"/>
                </a:rPr>
                <a:t>- обмеження/ускладнення пересування</a:t>
              </a:r>
            </a:p>
            <a:p>
              <a:pPr>
                <a:lnSpc>
                  <a:spcPct val="115000"/>
                </a:lnSpc>
                <a:spcAft>
                  <a:spcPts val="0"/>
                </a:spcAft>
              </a:pPr>
              <a:r>
                <a:rPr lang="uk-UA" dirty="0">
                  <a:solidFill>
                    <a:schemeClr val="accent4">
                      <a:lumMod val="50000"/>
                    </a:schemeClr>
                  </a:solidFill>
                  <a:latin typeface="Times New Roman"/>
                  <a:ea typeface="Calibri"/>
                  <a:cs typeface="Times New Roman"/>
                </a:rPr>
                <a:t>- стрімке падіння попиту</a:t>
              </a:r>
            </a:p>
            <a:p>
              <a:pPr>
                <a:lnSpc>
                  <a:spcPct val="115000"/>
                </a:lnSpc>
                <a:spcAft>
                  <a:spcPts val="0"/>
                </a:spcAft>
              </a:pPr>
              <a:r>
                <a:rPr lang="uk-UA" dirty="0">
                  <a:solidFill>
                    <a:schemeClr val="accent4">
                      <a:lumMod val="50000"/>
                    </a:schemeClr>
                  </a:solidFill>
                  <a:latin typeface="Times New Roman"/>
                  <a:ea typeface="Calibri"/>
                  <a:cs typeface="Times New Roman"/>
                </a:rPr>
                <a:t>- дистанційна (віддалена) робота</a:t>
              </a:r>
            </a:p>
            <a:p>
              <a:pPr>
                <a:lnSpc>
                  <a:spcPct val="115000"/>
                </a:lnSpc>
                <a:spcAft>
                  <a:spcPts val="0"/>
                </a:spcAft>
              </a:pPr>
              <a:r>
                <a:rPr lang="uk-UA" dirty="0">
                  <a:solidFill>
                    <a:schemeClr val="accent4">
                      <a:lumMod val="50000"/>
                    </a:schemeClr>
                  </a:solidFill>
                  <a:latin typeface="Times New Roman"/>
                  <a:ea typeface="Calibri"/>
                  <a:cs typeface="Times New Roman"/>
                </a:rPr>
                <a:t>- призупинення виробництва</a:t>
              </a:r>
            </a:p>
            <a:p>
              <a:pPr>
                <a:lnSpc>
                  <a:spcPct val="115000"/>
                </a:lnSpc>
                <a:spcAft>
                  <a:spcPts val="0"/>
                </a:spcAft>
              </a:pPr>
              <a:r>
                <a:rPr lang="uk-UA" dirty="0">
                  <a:solidFill>
                    <a:schemeClr val="accent4">
                      <a:lumMod val="50000"/>
                    </a:schemeClr>
                  </a:solidFill>
                  <a:latin typeface="Times New Roman"/>
                  <a:ea typeface="Calibri"/>
                  <a:cs typeface="Times New Roman"/>
                </a:rPr>
                <a:t>- від</a:t>
              </a:r>
              <a:r>
                <a:rPr lang="en-US" dirty="0">
                  <a:solidFill>
                    <a:schemeClr val="accent4">
                      <a:lumMod val="50000"/>
                    </a:schemeClr>
                  </a:solidFill>
                  <a:latin typeface="Times New Roman"/>
                  <a:ea typeface="Calibri"/>
                  <a:cs typeface="Times New Roman"/>
                </a:rPr>
                <a:t>’</a:t>
              </a:r>
              <a:r>
                <a:rPr lang="uk-UA" dirty="0">
                  <a:solidFill>
                    <a:schemeClr val="accent4">
                      <a:lumMod val="50000"/>
                    </a:schemeClr>
                  </a:solidFill>
                  <a:latin typeface="Times New Roman"/>
                  <a:ea typeface="Calibri"/>
                  <a:cs typeface="Times New Roman"/>
                </a:rPr>
                <a:t>ємний приріст ВВП</a:t>
              </a:r>
              <a:endParaRPr lang="uk-UA" dirty="0">
                <a:solidFill>
                  <a:srgbClr val="7030A0"/>
                </a:solidFill>
                <a:effectLst/>
                <a:latin typeface="Calibri"/>
                <a:ea typeface="Calibri"/>
                <a:cs typeface="Times New Roman"/>
              </a:endParaRPr>
            </a:p>
          </p:txBody>
        </p:sp>
        <p:sp>
          <p:nvSpPr>
            <p:cNvPr id="16" name="Прямоугольник 15">
              <a:extLst>
                <a:ext uri="{FF2B5EF4-FFF2-40B4-BE49-F238E27FC236}">
                  <a16:creationId xmlns:a16="http://schemas.microsoft.com/office/drawing/2014/main" id="{ADFEBD6C-83F2-E72A-E82C-88ADD6B726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6829" y="1979412"/>
              <a:ext cx="1301204" cy="1175138"/>
            </a:xfrm>
            <a:prstGeom prst="rect">
              <a:avLst/>
            </a:prstGeom>
            <a:noFill/>
            <a:ln w="1270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uk-UA" dirty="0">
                  <a:solidFill>
                    <a:schemeClr val="accent1">
                      <a:lumMod val="75000"/>
                    </a:schemeClr>
                  </a:solidFill>
                  <a:latin typeface="Times New Roman"/>
                  <a:ea typeface="Calibri"/>
                  <a:cs typeface="Times New Roman"/>
                </a:rPr>
                <a:t>Пандемія </a:t>
              </a:r>
              <a:r>
                <a:rPr lang="en-US" dirty="0">
                  <a:solidFill>
                    <a:schemeClr val="accent1">
                      <a:lumMod val="75000"/>
                    </a:schemeClr>
                  </a:solidFill>
                  <a:latin typeface="Times New Roman"/>
                  <a:ea typeface="Calibri"/>
                  <a:cs typeface="Times New Roman"/>
                </a:rPr>
                <a:t>COVID-19</a:t>
              </a:r>
              <a:r>
                <a:rPr lang="uk-UA" dirty="0">
                  <a:solidFill>
                    <a:schemeClr val="accent1">
                      <a:lumMod val="75000"/>
                    </a:schemeClr>
                  </a:solidFill>
                  <a:latin typeface="Times New Roman"/>
                  <a:ea typeface="Calibri"/>
                  <a:cs typeface="Times New Roman"/>
                </a:rPr>
                <a:t> прискорила необхідність трансформації та впровадження діджитал-технологій для бізнесу в усьому світі. </a:t>
              </a:r>
            </a:p>
            <a:p>
              <a:pPr algn="ctr">
                <a:spcAft>
                  <a:spcPts val="0"/>
                </a:spcAft>
              </a:pPr>
              <a:r>
                <a:rPr lang="uk-UA" b="1" dirty="0">
                  <a:solidFill>
                    <a:schemeClr val="accent1">
                      <a:lumMod val="75000"/>
                    </a:schemeClr>
                  </a:solidFill>
                  <a:latin typeface="Times New Roman"/>
                  <a:ea typeface="Calibri"/>
                  <a:cs typeface="Times New Roman"/>
                </a:rPr>
                <a:t>РІШЕННЯ для бізнесу?</a:t>
              </a:r>
            </a:p>
            <a:p>
              <a:pPr algn="ctr">
                <a:spcAft>
                  <a:spcPts val="0"/>
                </a:spcAft>
              </a:pPr>
              <a:r>
                <a:rPr lang="uk-UA" i="1" dirty="0">
                  <a:solidFill>
                    <a:schemeClr val="accent1">
                      <a:lumMod val="75000"/>
                    </a:schemeClr>
                  </a:solidFill>
                  <a:effectLst/>
                  <a:latin typeface="Times New Roman"/>
                  <a:ea typeface="Calibri"/>
                  <a:cs typeface="Times New Roman"/>
                </a:rPr>
                <a:t>розвиток діджиталізації бізнесу</a:t>
              </a:r>
              <a:endParaRPr lang="uk-UA" i="1" dirty="0">
                <a:solidFill>
                  <a:schemeClr val="accent1">
                    <a:lumMod val="75000"/>
                  </a:schemeClr>
                </a:solidFill>
                <a:effectLst/>
                <a:latin typeface="Calibri"/>
                <a:ea typeface="Calibri"/>
                <a:cs typeface="Times New Roman"/>
              </a:endParaRPr>
            </a:p>
          </p:txBody>
        </p:sp>
      </p:grpSp>
      <p:pic>
        <p:nvPicPr>
          <p:cNvPr id="1026" name="Picture 2">
            <a:extLst>
              <a:ext uri="{FF2B5EF4-FFF2-40B4-BE49-F238E27FC236}">
                <a16:creationId xmlns:a16="http://schemas.microsoft.com/office/drawing/2014/main" id="{BE45FEAC-4CF2-A482-DDEF-3DB0AD1FCB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164065"/>
            <a:ext cx="3658377" cy="4656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2322281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>
                <a:tint val="98000"/>
                <a:shade val="90000"/>
                <a:satMod val="160000"/>
                <a:lumMod val="100000"/>
              </a:schemeClr>
            </a:gs>
            <a:gs pos="60000">
              <a:schemeClr val="bg2">
                <a:tint val="95000"/>
                <a:shade val="100000"/>
                <a:satMod val="130000"/>
                <a:lumMod val="130000"/>
              </a:schemeClr>
            </a:gs>
            <a:gs pos="100000">
              <a:schemeClr val="bg2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6021"/>
            <a:ext cx="2048878" cy="826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7954" y="1052736"/>
            <a:ext cx="6044406" cy="43403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38154" y="5373216"/>
            <a:ext cx="7641094" cy="584775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Результати опитування: </a:t>
            </a:r>
            <a:r>
              <a:rPr lang="uk-UA" sz="1600" b="1" dirty="0">
                <a:latin typeface="Times New Roman" pitchFamily="18" charset="0"/>
                <a:cs typeface="Times New Roman" pitchFamily="18" charset="0"/>
              </a:rPr>
              <a:t>як змінилися Ваші доходи в порівнянні з докарантинним періодом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uk-UA" sz="1300" dirty="0">
                <a:latin typeface="Times New Roman" pitchFamily="18" charset="0"/>
                <a:cs typeface="Times New Roman" pitchFamily="18" charset="0"/>
              </a:rPr>
              <a:t>(думка представників бізнесу та споживачів)</a:t>
            </a:r>
          </a:p>
        </p:txBody>
      </p:sp>
      <p:sp>
        <p:nvSpPr>
          <p:cNvPr id="4" name="Прямоугольник 17">
            <a:extLst>
              <a:ext uri="{FF2B5EF4-FFF2-40B4-BE49-F238E27FC236}">
                <a16:creationId xmlns:a16="http://schemas.microsoft.com/office/drawing/2014/main" id="{FECCAB1F-6D08-AE66-5783-6575CF1CE079}"/>
              </a:ext>
            </a:extLst>
          </p:cNvPr>
          <p:cNvSpPr/>
          <p:nvPr/>
        </p:nvSpPr>
        <p:spPr>
          <a:xfrm>
            <a:off x="539552" y="5991091"/>
            <a:ext cx="8278087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1000" i="1" dirty="0">
                <a:latin typeface="Times New Roman" pitchFamily="18" charset="0"/>
                <a:cs typeface="Times New Roman" pitchFamily="18" charset="0"/>
              </a:rPr>
              <a:t>Джерело: Жосан Г.В. Розвиток діджиталізації бізнесу в умовах пандемії </a:t>
            </a:r>
            <a:r>
              <a:rPr lang="en-US" sz="1000" i="1" dirty="0">
                <a:latin typeface="Times New Roman" pitchFamily="18" charset="0"/>
                <a:cs typeface="Times New Roman" pitchFamily="18" charset="0"/>
              </a:rPr>
              <a:t>COVID-19</a:t>
            </a:r>
            <a:r>
              <a:rPr lang="uk-UA" sz="1000" i="1" dirty="0">
                <a:latin typeface="Times New Roman" pitchFamily="18" charset="0"/>
                <a:cs typeface="Times New Roman" pitchFamily="18" charset="0"/>
              </a:rPr>
              <a:t>. Економіка та суспільство. 2021. № 24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CCA54D-E8C8-B8A4-A58A-BCAAB7C3C34B}"/>
              </a:ext>
            </a:extLst>
          </p:cNvPr>
          <p:cNvSpPr txBox="1"/>
          <p:nvPr/>
        </p:nvSpPr>
        <p:spPr>
          <a:xfrm>
            <a:off x="4175242" y="389729"/>
            <a:ext cx="4320480" cy="83099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uk-UA" sz="2400" b="0" i="0" dirty="0">
                <a:solidFill>
                  <a:srgbClr val="4D515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Карантин в </a:t>
            </a:r>
            <a:r>
              <a:rPr lang="uk-UA" sz="2400" b="1" i="0" dirty="0">
                <a:solidFill>
                  <a:srgbClr val="5F636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Україні</a:t>
            </a:r>
            <a:r>
              <a:rPr lang="uk-UA" sz="2400" b="0" i="0" dirty="0">
                <a:solidFill>
                  <a:srgbClr val="4D515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розпочався </a:t>
            </a:r>
            <a:r>
              <a:rPr lang="uk-UA" sz="2400" b="1" i="0" dirty="0">
                <a:solidFill>
                  <a:srgbClr val="5F636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12 березня 2020 року</a:t>
            </a: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863501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>
                <a:tint val="98000"/>
                <a:shade val="90000"/>
                <a:satMod val="160000"/>
                <a:lumMod val="100000"/>
              </a:schemeClr>
            </a:gs>
            <a:gs pos="60000">
              <a:schemeClr val="bg2">
                <a:tint val="95000"/>
                <a:shade val="100000"/>
                <a:satMod val="130000"/>
                <a:lumMod val="130000"/>
              </a:schemeClr>
            </a:gs>
            <a:gs pos="100000">
              <a:schemeClr val="bg2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BC4C70E-7EB6-01EF-C5B2-5A933463FC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1">
            <a:extLst>
              <a:ext uri="{FF2B5EF4-FFF2-40B4-BE49-F238E27FC236}">
                <a16:creationId xmlns:a16="http://schemas.microsoft.com/office/drawing/2014/main" id="{81FB65E6-62A1-84DE-7C79-03904BB5D5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6021"/>
            <a:ext cx="2048878" cy="826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Объект 3">
            <a:extLst>
              <a:ext uri="{FF2B5EF4-FFF2-40B4-BE49-F238E27FC236}">
                <a16:creationId xmlns:a16="http://schemas.microsoft.com/office/drawing/2014/main" id="{69B5891D-4878-8DF9-56D9-B9093DB89E4F}"/>
              </a:ext>
            </a:extLst>
          </p:cNvPr>
          <p:cNvSpPr txBox="1">
            <a:spLocks/>
          </p:cNvSpPr>
          <p:nvPr/>
        </p:nvSpPr>
        <p:spPr>
          <a:xfrm>
            <a:off x="854628" y="1556792"/>
            <a:ext cx="7641094" cy="39604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36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Безпрецедентний катаклізм, спровокований </a:t>
            </a:r>
            <a:r>
              <a:rPr lang="uk-UA" sz="36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пандемією</a:t>
            </a:r>
            <a:r>
              <a:rPr lang="uk-UA" sz="36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вилився в те, що багато тенденцій, які повільно зріли у сфері роздрібної торгівлі, </a:t>
            </a:r>
            <a:r>
              <a:rPr lang="uk-UA" sz="36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пришвидшилися</a:t>
            </a:r>
          </a:p>
          <a:p>
            <a:pPr marL="0" indent="0" algn="r">
              <a:spcBef>
                <a:spcPts val="0"/>
              </a:spcBef>
              <a:spcAft>
                <a:spcPts val="0"/>
              </a:spcAft>
              <a:buNone/>
            </a:pPr>
            <a:endParaRPr lang="uk-UA" sz="180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Берґ Н., Найтс М. 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Amazon </a:t>
            </a:r>
            <a:r>
              <a:rPr lang="uk-UA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і майбутнє електронної торгівлі. </a:t>
            </a:r>
          </a:p>
          <a:p>
            <a:pPr marL="0" indent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Корпоративна еволюція найбільшої у світі клієнтоорієнтованої компанії. Пер. з англ. О. Оржицького. Х.: Віват, 2023. 464 с.</a:t>
            </a:r>
          </a:p>
        </p:txBody>
      </p:sp>
    </p:spTree>
    <p:extLst>
      <p:ext uri="{BB962C8B-B14F-4D97-AF65-F5344CB8AC3E}">
        <p14:creationId xmlns:p14="http://schemas.microsoft.com/office/powerpoint/2010/main" val="114865324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6021"/>
            <a:ext cx="2048878" cy="826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Объект 3">
            <a:extLst>
              <a:ext uri="{FF2B5EF4-FFF2-40B4-BE49-F238E27FC236}">
                <a16:creationId xmlns:a16="http://schemas.microsoft.com/office/drawing/2014/main" id="{3053B23F-A2D3-966F-93E8-CD0390D1491E}"/>
              </a:ext>
            </a:extLst>
          </p:cNvPr>
          <p:cNvSpPr txBox="1">
            <a:spLocks/>
          </p:cNvSpPr>
          <p:nvPr/>
        </p:nvSpPr>
        <p:spPr>
          <a:xfrm>
            <a:off x="854628" y="2492896"/>
            <a:ext cx="7641094" cy="129614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 algn="ctr">
              <a:buNone/>
            </a:pPr>
            <a:r>
              <a:rPr lang="uk-UA" sz="36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3. Сучасні тренди цифровізації бізнесу</a:t>
            </a:r>
            <a:endParaRPr lang="en-US" sz="360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94590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54628" y="1234133"/>
            <a:ext cx="7749820" cy="820611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5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Підготувати доповідь (</a:t>
            </a:r>
            <a:r>
              <a:rPr lang="en-US" sz="25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uk-UA" sz="25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презентацію) на практичне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5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Доповідь на 7 хв.</a:t>
            </a:r>
            <a:endParaRPr lang="ru-RU" sz="2500" b="1" dirty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530326" y="2054744"/>
            <a:ext cx="8218138" cy="3569123"/>
          </a:xfrm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uk-UA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1.Як </a:t>
            </a:r>
            <a:r>
              <a:rPr lang="uk-UA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COVID-19</a:t>
            </a:r>
            <a:r>
              <a:rPr lang="uk-UA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сприяв пришвидшенню процесів цифровізації бізнесу та суспільства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uk-UA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Коронавірус без жорстких обмежень – досвід Швеції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uk-UA" sz="10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uk-UA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2.Крах «доткомів». Історія компанії </a:t>
            </a:r>
            <a:r>
              <a:rPr lang="uk-UA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boo.com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uk-UA" sz="10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uk-UA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3.Використання елементів </a:t>
            </a:r>
            <a:r>
              <a:rPr lang="uk-UA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доповненої реальності </a:t>
            </a:r>
            <a:r>
              <a:rPr lang="uk-UA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(AR) у рекламних кампаніях (з прикладами)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uk-UA" sz="10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uk-UA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4.Економічна </a:t>
            </a:r>
            <a:r>
              <a:rPr lang="uk-UA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модель спільного споживання </a:t>
            </a:r>
            <a:r>
              <a:rPr lang="uk-UA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(шерингова економіка) та практичні приклади її реалізації (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BlaBlaCar</a:t>
            </a:r>
            <a:r>
              <a:rPr lang="uk-UA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Airb</a:t>
            </a:r>
            <a:r>
              <a:rPr lang="uk-UA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&amp;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uk-UA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Uber</a:t>
            </a:r>
            <a:r>
              <a:rPr lang="uk-UA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pic>
        <p:nvPicPr>
          <p:cNvPr id="11" name="Рисунок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6021"/>
            <a:ext cx="2048878" cy="826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1041021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088856F1-BC06-465D-BA74-C25F554A9B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1" name="Місце для тексту 10">
            <a:extLst>
              <a:ext uri="{FF2B5EF4-FFF2-40B4-BE49-F238E27FC236}">
                <a16:creationId xmlns:a16="http://schemas.microsoft.com/office/drawing/2014/main" id="{AC231ECF-EDE7-4D1D-898C-EF01F4EF250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5589EF43-C68D-4DCF-9CCD-70F8EA41FD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914" y="945312"/>
            <a:ext cx="8500172" cy="4998778"/>
          </a:xfrm>
          <a:prstGeom prst="rect">
            <a:avLst/>
          </a:prstGeom>
        </p:spPr>
      </p:pic>
      <p:sp>
        <p:nvSpPr>
          <p:cNvPr id="14" name="Прямоугольник 17">
            <a:extLst>
              <a:ext uri="{FF2B5EF4-FFF2-40B4-BE49-F238E27FC236}">
                <a16:creationId xmlns:a16="http://schemas.microsoft.com/office/drawing/2014/main" id="{13F8C4D3-7E91-4C6E-8461-6115FA06BA74}"/>
              </a:ext>
            </a:extLst>
          </p:cNvPr>
          <p:cNvSpPr/>
          <p:nvPr/>
        </p:nvSpPr>
        <p:spPr>
          <a:xfrm>
            <a:off x="899592" y="5944090"/>
            <a:ext cx="532859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000" i="1" dirty="0">
                <a:latin typeface="Times New Roman" pitchFamily="18" charset="0"/>
                <a:cs typeface="Times New Roman" pitchFamily="18" charset="0"/>
              </a:rPr>
              <a:t>Джерело: </a:t>
            </a:r>
            <a:r>
              <a:rPr lang="en-US" sz="1000" i="1" dirty="0">
                <a:latin typeface="Times New Roman" pitchFamily="18" charset="0"/>
                <a:cs typeface="Times New Roman" pitchFamily="18" charset="0"/>
              </a:rPr>
              <a:t>https://strategy.uifuture.org/app/img/illustrations/6.2/2.jpg</a:t>
            </a:r>
            <a:endParaRPr lang="uk-UA" sz="1000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744920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52758" y="2417885"/>
            <a:ext cx="411859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 останні 10 років цифрові технології змінилися більше ніж за попередні 50 років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61697" y="1144695"/>
            <a:ext cx="8280921" cy="76944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uk-UA" sz="22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ТРЕНДИ ЦИФРОВІЗАЦІЇ</a:t>
            </a:r>
          </a:p>
          <a:p>
            <a:pPr algn="ctr"/>
            <a:r>
              <a:rPr lang="uk-UA" sz="2200" b="1" dirty="0">
                <a:latin typeface="Times New Roman" pitchFamily="18" charset="0"/>
                <a:cs typeface="Times New Roman" pitchFamily="18" charset="0"/>
              </a:rPr>
              <a:t>– це напрями розвитку цифрових технологій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717942" y="2502315"/>
            <a:ext cx="387429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Використання цифрових технологій створює нові можливості для наявних «аналогових» галузей економіки та створення нових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775052" y="3937298"/>
            <a:ext cx="393562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Цифрові технології мають кардинальний вплив на появу нових бізнес-моделей та впливають на економіки локального та світового масштабу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903103" y="4520735"/>
            <a:ext cx="367240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Цифрові технології мають глобальний характер та вплив</a:t>
            </a:r>
          </a:p>
        </p:txBody>
      </p:sp>
      <p:pic>
        <p:nvPicPr>
          <p:cNvPr id="3" name="Рисунок 11">
            <a:extLst>
              <a:ext uri="{FF2B5EF4-FFF2-40B4-BE49-F238E27FC236}">
                <a16:creationId xmlns:a16="http://schemas.microsoft.com/office/drawing/2014/main" id="{8F814F0A-B8FE-71A9-1CFC-4C88E54B4B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6021"/>
            <a:ext cx="2048878" cy="826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8199618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891438" y="1682802"/>
            <a:ext cx="7629188" cy="333937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uk-UA" sz="27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Тренди цифровізації</a:t>
            </a:r>
            <a:endParaRPr lang="uk-UA" sz="2700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700" dirty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Home Office. </a:t>
            </a:r>
            <a:r>
              <a:rPr lang="uk-UA" sz="2700" dirty="0">
                <a:latin typeface="Times New Roman" pitchFamily="18" charset="0"/>
                <a:cs typeface="Times New Roman" pitchFamily="18" charset="0"/>
              </a:rPr>
              <a:t>Бізнес з дому</a:t>
            </a:r>
          </a:p>
          <a:p>
            <a:pPr algn="just"/>
            <a:r>
              <a:rPr lang="uk-UA" sz="2700" dirty="0">
                <a:latin typeface="Times New Roman" pitchFamily="18" charset="0"/>
                <a:cs typeface="Times New Roman" pitchFamily="18" charset="0"/>
              </a:rPr>
              <a:t>2. Зміна парадигми проектного менеджменту з переходом на гнучкі методології</a:t>
            </a:r>
          </a:p>
          <a:p>
            <a:pPr algn="just"/>
            <a:r>
              <a:rPr lang="uk-UA" sz="2700" dirty="0">
                <a:latin typeface="Times New Roman" pitchFamily="18" charset="0"/>
                <a:cs typeface="Times New Roman" pitchFamily="18" charset="0"/>
              </a:rPr>
              <a:t>3. Усунення людей від виробництва та процесів</a:t>
            </a:r>
          </a:p>
          <a:p>
            <a:pPr algn="just"/>
            <a:r>
              <a:rPr lang="uk-UA" sz="2700" dirty="0">
                <a:latin typeface="Times New Roman" pitchFamily="18" charset="0"/>
                <a:cs typeface="Times New Roman" pitchFamily="18" charset="0"/>
              </a:rPr>
              <a:t>4. Кібербезпека, приватність та персональні дані</a:t>
            </a:r>
          </a:p>
          <a:p>
            <a:pPr algn="just"/>
            <a:r>
              <a:rPr lang="uk-UA" sz="2700" dirty="0">
                <a:latin typeface="Times New Roman" pitchFamily="18" charset="0"/>
                <a:cs typeface="Times New Roman" pitchFamily="18" charset="0"/>
              </a:rPr>
              <a:t>5. ІоТ, роботизація та підготовка до ери 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5G</a:t>
            </a:r>
            <a:endParaRPr lang="uk-UA" sz="27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12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1000" i="1" dirty="0">
                <a:latin typeface="Times New Roman" pitchFamily="18" charset="0"/>
                <a:cs typeface="Times New Roman" pitchFamily="18" charset="0"/>
              </a:rPr>
              <a:t>Джерело: </a:t>
            </a:r>
            <a:r>
              <a:rPr lang="en-US" sz="1000" i="1" dirty="0">
                <a:latin typeface="Times New Roman" pitchFamily="18" charset="0"/>
                <a:cs typeface="Times New Roman" pitchFamily="18" charset="0"/>
              </a:rPr>
              <a:t>https://m.day.kyiv.ua/uk/article/ekonomika/5-trendiv-didzhytalizaciyi-2021-roku</a:t>
            </a:r>
          </a:p>
        </p:txBody>
      </p:sp>
      <p:pic>
        <p:nvPicPr>
          <p:cNvPr id="2" name="Рисунок 11">
            <a:extLst>
              <a:ext uri="{FF2B5EF4-FFF2-40B4-BE49-F238E27FC236}">
                <a16:creationId xmlns:a16="http://schemas.microsoft.com/office/drawing/2014/main" id="{BC67828E-9FE6-5C1D-7619-FB1C5AE596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6021"/>
            <a:ext cx="2048878" cy="826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1679025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1">
            <a:extLst>
              <a:ext uri="{FF2B5EF4-FFF2-40B4-BE49-F238E27FC236}">
                <a16:creationId xmlns:a16="http://schemas.microsoft.com/office/drawing/2014/main" id="{BC67828E-9FE6-5C1D-7619-FB1C5AE596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6021"/>
            <a:ext cx="2048878" cy="826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53E1200-737D-F8DF-511C-CC8A973933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835" y="1340768"/>
            <a:ext cx="7878329" cy="4176464"/>
          </a:xfrm>
          <a:prstGeom prst="rect">
            <a:avLst/>
          </a:prstGeom>
        </p:spPr>
      </p:pic>
      <p:sp>
        <p:nvSpPr>
          <p:cNvPr id="8" name="Прямоугольник 17">
            <a:extLst>
              <a:ext uri="{FF2B5EF4-FFF2-40B4-BE49-F238E27FC236}">
                <a16:creationId xmlns:a16="http://schemas.microsoft.com/office/drawing/2014/main" id="{DFF23C73-F6F3-8A21-EBA8-B9D342DF00EF}"/>
              </a:ext>
            </a:extLst>
          </p:cNvPr>
          <p:cNvSpPr/>
          <p:nvPr/>
        </p:nvSpPr>
        <p:spPr>
          <a:xfrm>
            <a:off x="632835" y="5517232"/>
            <a:ext cx="787832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1000" i="1" dirty="0">
                <a:latin typeface="Times New Roman" pitchFamily="18" charset="0"/>
                <a:cs typeface="Times New Roman" pitchFamily="18" charset="0"/>
              </a:rPr>
              <a:t>Джерело: Лях О. Тренди медійної реклами 2022: покупці переходять в онлайн і діджитал захоплює бюджети. 28 січня 2022 року. </a:t>
            </a:r>
            <a:r>
              <a:rPr lang="en-US" sz="1000" i="1" dirty="0">
                <a:latin typeface="Times New Roman" pitchFamily="18" charset="0"/>
                <a:cs typeface="Times New Roman" pitchFamily="18" charset="0"/>
              </a:rPr>
              <a:t>URL</a:t>
            </a:r>
            <a:r>
              <a:rPr lang="uk-UA" sz="1000" i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1000" i="1" dirty="0">
                <a:latin typeface="Times New Roman" pitchFamily="18" charset="0"/>
                <a:cs typeface="Times New Roman" pitchFamily="18" charset="0"/>
              </a:rPr>
              <a:t>https://cutt.ly/A96lxlV</a:t>
            </a:r>
            <a:endParaRPr lang="uk-UA" sz="1000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250178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1">
            <a:extLst>
              <a:ext uri="{FF2B5EF4-FFF2-40B4-BE49-F238E27FC236}">
                <a16:creationId xmlns:a16="http://schemas.microsoft.com/office/drawing/2014/main" id="{BC67828E-9FE6-5C1D-7619-FB1C5AE596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6021"/>
            <a:ext cx="2048878" cy="826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17">
            <a:extLst>
              <a:ext uri="{FF2B5EF4-FFF2-40B4-BE49-F238E27FC236}">
                <a16:creationId xmlns:a16="http://schemas.microsoft.com/office/drawing/2014/main" id="{DFF23C73-F6F3-8A21-EBA8-B9D342DF00EF}"/>
              </a:ext>
            </a:extLst>
          </p:cNvPr>
          <p:cNvSpPr/>
          <p:nvPr/>
        </p:nvSpPr>
        <p:spPr>
          <a:xfrm>
            <a:off x="632835" y="5517232"/>
            <a:ext cx="787832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000" i="1" dirty="0">
                <a:latin typeface="Times New Roman" pitchFamily="18" charset="0"/>
                <a:cs typeface="Times New Roman" pitchFamily="18" charset="0"/>
              </a:rPr>
              <a:t>Джерело: </a:t>
            </a:r>
            <a:r>
              <a:rPr lang="en-US" sz="1000" i="1" dirty="0">
                <a:latin typeface="Times New Roman" pitchFamily="18" charset="0"/>
                <a:cs typeface="Times New Roman" pitchFamily="18" charset="0"/>
              </a:rPr>
              <a:t>Industry 4.0 after the initial hype Where manufacturers are finding value and how they can best capture it</a:t>
            </a:r>
            <a:r>
              <a:rPr lang="uk-UA" sz="1000" i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000" i="1" dirty="0">
                <a:latin typeface="Times New Roman" pitchFamily="18" charset="0"/>
                <a:cs typeface="Times New Roman" pitchFamily="18" charset="0"/>
              </a:rPr>
              <a:t>McKinsey Digital, 2016. URL</a:t>
            </a:r>
            <a:r>
              <a:rPr lang="uk-UA" sz="1000" i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1000" i="1" dirty="0">
                <a:latin typeface="Times New Roman" pitchFamily="18" charset="0"/>
                <a:cs typeface="Times New Roman" pitchFamily="18" charset="0"/>
              </a:rPr>
              <a:t>http://surl.li/ptimf</a:t>
            </a:r>
            <a:br>
              <a:rPr lang="uk-UA" sz="1000" i="1" dirty="0">
                <a:latin typeface="Times New Roman" pitchFamily="18" charset="0"/>
                <a:cs typeface="Times New Roman" pitchFamily="18" charset="0"/>
              </a:rPr>
            </a:br>
            <a:r>
              <a:rPr lang="uk-UA" sz="1000" i="1" dirty="0">
                <a:latin typeface="Times New Roman" pitchFamily="18" charset="0"/>
                <a:cs typeface="Times New Roman" pitchFamily="18" charset="0"/>
              </a:rPr>
              <a:t>Маркетинг у цифровому середовищі: підручник. Н.Є. Летуновська, Л.М. Хоменко, О.В.</a:t>
            </a:r>
            <a:r>
              <a:rPr lang="en-US" sz="10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000" i="1" dirty="0">
                <a:latin typeface="Times New Roman" pitchFamily="18" charset="0"/>
                <a:cs typeface="Times New Roman" pitchFamily="18" charset="0"/>
              </a:rPr>
              <a:t>Люльов та ін.; за </a:t>
            </a:r>
            <a:r>
              <a:rPr lang="uk-UA" sz="1000" i="1" dirty="0" err="1">
                <a:latin typeface="Times New Roman" pitchFamily="18" charset="0"/>
                <a:cs typeface="Times New Roman" pitchFamily="18" charset="0"/>
              </a:rPr>
              <a:t>заг</a:t>
            </a:r>
            <a:r>
              <a:rPr lang="uk-UA" sz="1000" i="1" dirty="0">
                <a:latin typeface="Times New Roman" pitchFamily="18" charset="0"/>
                <a:cs typeface="Times New Roman" pitchFamily="18" charset="0"/>
              </a:rPr>
              <a:t>. ред. Н.Є. Летуновської, Л.М. Хоменко. Суми: Сумський державний університет, 2021. 259 с.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7502864-E55A-E90C-F65A-F9A760DFA48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54140"/>
          <a:stretch/>
        </p:blipFill>
        <p:spPr>
          <a:xfrm>
            <a:off x="1524024" y="1132533"/>
            <a:ext cx="2581855" cy="4384699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81200FA-9F5E-9694-8F98-CC543429DB7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5418" r="1"/>
          <a:stretch/>
        </p:blipFill>
        <p:spPr>
          <a:xfrm>
            <a:off x="4673979" y="201028"/>
            <a:ext cx="3065177" cy="5354860"/>
          </a:xfrm>
          <a:prstGeom prst="rect">
            <a:avLst/>
          </a:prstGeom>
        </p:spPr>
      </p:pic>
      <p:pic>
        <p:nvPicPr>
          <p:cNvPr id="19" name="Графіка 18" descr="Позначка">
            <a:extLst>
              <a:ext uri="{FF2B5EF4-FFF2-40B4-BE49-F238E27FC236}">
                <a16:creationId xmlns:a16="http://schemas.microsoft.com/office/drawing/2014/main" id="{61B754B8-10DD-63EE-738E-7CB8D2AD647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162775" y="1062511"/>
            <a:ext cx="457199" cy="457199"/>
          </a:xfrm>
          <a:prstGeom prst="rect">
            <a:avLst/>
          </a:prstGeom>
        </p:spPr>
      </p:pic>
      <p:pic>
        <p:nvPicPr>
          <p:cNvPr id="20" name="Графіка 19" descr="Позначка">
            <a:extLst>
              <a:ext uri="{FF2B5EF4-FFF2-40B4-BE49-F238E27FC236}">
                <a16:creationId xmlns:a16="http://schemas.microsoft.com/office/drawing/2014/main" id="{19A85DEC-18F5-7A85-2F60-28CBD7938E1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162777" y="1891681"/>
            <a:ext cx="457199" cy="457199"/>
          </a:xfrm>
          <a:prstGeom prst="rect">
            <a:avLst/>
          </a:prstGeom>
        </p:spPr>
      </p:pic>
      <p:pic>
        <p:nvPicPr>
          <p:cNvPr id="25" name="Графіка 24" descr="Позначка">
            <a:extLst>
              <a:ext uri="{FF2B5EF4-FFF2-40B4-BE49-F238E27FC236}">
                <a16:creationId xmlns:a16="http://schemas.microsoft.com/office/drawing/2014/main" id="{6A6D26A2-0EBD-B501-A011-0D108364667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178655" y="2649859"/>
            <a:ext cx="457199" cy="457199"/>
          </a:xfrm>
          <a:prstGeom prst="rect">
            <a:avLst/>
          </a:prstGeom>
        </p:spPr>
      </p:pic>
      <p:pic>
        <p:nvPicPr>
          <p:cNvPr id="26" name="Графіка 25" descr="Позначка">
            <a:extLst>
              <a:ext uri="{FF2B5EF4-FFF2-40B4-BE49-F238E27FC236}">
                <a16:creationId xmlns:a16="http://schemas.microsoft.com/office/drawing/2014/main" id="{5E196119-8813-2360-564E-62098D7FCEC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176950" y="3063553"/>
            <a:ext cx="457199" cy="457199"/>
          </a:xfrm>
          <a:prstGeom prst="rect">
            <a:avLst/>
          </a:prstGeom>
        </p:spPr>
      </p:pic>
      <p:pic>
        <p:nvPicPr>
          <p:cNvPr id="27" name="Графіка 26" descr="Позначка">
            <a:extLst>
              <a:ext uri="{FF2B5EF4-FFF2-40B4-BE49-F238E27FC236}">
                <a16:creationId xmlns:a16="http://schemas.microsoft.com/office/drawing/2014/main" id="{83866A9D-C034-0CFC-74D2-FFA566F8E0A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162774" y="3477247"/>
            <a:ext cx="457199" cy="457199"/>
          </a:xfrm>
          <a:prstGeom prst="rect">
            <a:avLst/>
          </a:prstGeom>
        </p:spPr>
      </p:pic>
      <p:pic>
        <p:nvPicPr>
          <p:cNvPr id="28" name="Графіка 27" descr="Позначка">
            <a:extLst>
              <a:ext uri="{FF2B5EF4-FFF2-40B4-BE49-F238E27FC236}">
                <a16:creationId xmlns:a16="http://schemas.microsoft.com/office/drawing/2014/main" id="{290E2C85-A223-81E8-1C06-93A79C28499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162776" y="2270770"/>
            <a:ext cx="457199" cy="457199"/>
          </a:xfrm>
          <a:prstGeom prst="rect">
            <a:avLst/>
          </a:prstGeom>
        </p:spPr>
      </p:pic>
      <p:pic>
        <p:nvPicPr>
          <p:cNvPr id="29" name="Графіка 28" descr="Позначка">
            <a:extLst>
              <a:ext uri="{FF2B5EF4-FFF2-40B4-BE49-F238E27FC236}">
                <a16:creationId xmlns:a16="http://schemas.microsoft.com/office/drawing/2014/main" id="{DB9593DD-A72A-333F-CFAC-85C7C1FB666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143511" y="1515147"/>
            <a:ext cx="457199" cy="457199"/>
          </a:xfrm>
          <a:prstGeom prst="rect">
            <a:avLst/>
          </a:prstGeom>
        </p:spPr>
      </p:pic>
      <p:pic>
        <p:nvPicPr>
          <p:cNvPr id="30" name="Графіка 29" descr="Позначка">
            <a:extLst>
              <a:ext uri="{FF2B5EF4-FFF2-40B4-BE49-F238E27FC236}">
                <a16:creationId xmlns:a16="http://schemas.microsoft.com/office/drawing/2014/main" id="{79D6DA13-78C3-79E8-D95D-207B3083321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143511" y="4050659"/>
            <a:ext cx="457199" cy="457199"/>
          </a:xfrm>
          <a:prstGeom prst="rect">
            <a:avLst/>
          </a:prstGeom>
        </p:spPr>
      </p:pic>
      <p:pic>
        <p:nvPicPr>
          <p:cNvPr id="31" name="Графіка 30" descr="Позначка">
            <a:extLst>
              <a:ext uri="{FF2B5EF4-FFF2-40B4-BE49-F238E27FC236}">
                <a16:creationId xmlns:a16="http://schemas.microsoft.com/office/drawing/2014/main" id="{9F4226A6-42E8-A682-D0E8-BE37FB78475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112353" y="4544728"/>
            <a:ext cx="457199" cy="457199"/>
          </a:xfrm>
          <a:prstGeom prst="rect">
            <a:avLst/>
          </a:prstGeom>
        </p:spPr>
      </p:pic>
      <p:pic>
        <p:nvPicPr>
          <p:cNvPr id="32" name="Графіка 31" descr="Позначка">
            <a:extLst>
              <a:ext uri="{FF2B5EF4-FFF2-40B4-BE49-F238E27FC236}">
                <a16:creationId xmlns:a16="http://schemas.microsoft.com/office/drawing/2014/main" id="{591A3AFD-036F-1044-573C-DF3A6EB6339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128257" y="4939632"/>
            <a:ext cx="457199" cy="457199"/>
          </a:xfrm>
          <a:prstGeom prst="rect">
            <a:avLst/>
          </a:prstGeom>
        </p:spPr>
      </p:pic>
      <p:sp>
        <p:nvSpPr>
          <p:cNvPr id="7" name="Объект 3">
            <a:extLst>
              <a:ext uri="{FF2B5EF4-FFF2-40B4-BE49-F238E27FC236}">
                <a16:creationId xmlns:a16="http://schemas.microsoft.com/office/drawing/2014/main" id="{696AFD6B-6874-DD91-A469-50A09E3CC864}"/>
              </a:ext>
            </a:extLst>
          </p:cNvPr>
          <p:cNvSpPr txBox="1">
            <a:spLocks/>
          </p:cNvSpPr>
          <p:nvPr/>
        </p:nvSpPr>
        <p:spPr>
          <a:xfrm>
            <a:off x="446267" y="1934849"/>
            <a:ext cx="1508379" cy="4140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bg1">
                    <a:lumMod val="75000"/>
                  </a:schemeClr>
                </a:solidFill>
                <a:latin typeface="Times New Roman" panose="02020603050405020304" pitchFamily="18" charset="0"/>
              </a:rPr>
              <a:t>Enterprise Resource Planning</a:t>
            </a:r>
            <a:endParaRPr lang="uk-UA" sz="1200" dirty="0">
              <a:solidFill>
                <a:schemeClr val="bg1">
                  <a:lumMod val="75000"/>
                </a:schemeClr>
              </a:solidFill>
              <a:latin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9" name="Объект 3">
            <a:extLst>
              <a:ext uri="{FF2B5EF4-FFF2-40B4-BE49-F238E27FC236}">
                <a16:creationId xmlns:a16="http://schemas.microsoft.com/office/drawing/2014/main" id="{39D45317-7116-6298-3571-87CE85DC3AD4}"/>
              </a:ext>
            </a:extLst>
          </p:cNvPr>
          <p:cNvSpPr txBox="1">
            <a:spLocks/>
          </p:cNvSpPr>
          <p:nvPr/>
        </p:nvSpPr>
        <p:spPr>
          <a:xfrm>
            <a:off x="216629" y="3011441"/>
            <a:ext cx="1624519" cy="42910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bg1">
                    <a:lumMod val="75000"/>
                  </a:schemeClr>
                </a:solidFill>
                <a:latin typeface="Times New Roman" panose="02020603050405020304" pitchFamily="18" charset="0"/>
              </a:rPr>
              <a:t> Supervisory control and data acquisition</a:t>
            </a:r>
            <a:endParaRPr lang="uk-UA" sz="1200" dirty="0">
              <a:solidFill>
                <a:schemeClr val="bg1">
                  <a:lumMod val="75000"/>
                </a:schemeClr>
              </a:solidFill>
              <a:latin typeface="Times New Roman" panose="02020603050405020304" pitchFamily="18" charset="0"/>
            </a:endParaRPr>
          </a:p>
        </p:txBody>
      </p:sp>
      <p:sp>
        <p:nvSpPr>
          <p:cNvPr id="10" name="Объект 3">
            <a:extLst>
              <a:ext uri="{FF2B5EF4-FFF2-40B4-BE49-F238E27FC236}">
                <a16:creationId xmlns:a16="http://schemas.microsoft.com/office/drawing/2014/main" id="{C506ABAE-7902-D076-1960-BF443CC4044C}"/>
              </a:ext>
            </a:extLst>
          </p:cNvPr>
          <p:cNvSpPr txBox="1">
            <a:spLocks/>
          </p:cNvSpPr>
          <p:nvPr/>
        </p:nvSpPr>
        <p:spPr>
          <a:xfrm>
            <a:off x="309258" y="2469281"/>
            <a:ext cx="1624519" cy="43568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AU" sz="1200" dirty="0">
                <a:solidFill>
                  <a:schemeClr val="bg1">
                    <a:lumMod val="75000"/>
                  </a:schemeClr>
                </a:solidFill>
                <a:latin typeface="Times New Roman" panose="02020603050405020304" pitchFamily="18" charset="0"/>
              </a:rPr>
              <a:t>Manufacturing Execution System</a:t>
            </a:r>
            <a:endParaRPr lang="uk-UA" sz="1200" dirty="0">
              <a:solidFill>
                <a:schemeClr val="bg1">
                  <a:lumMod val="75000"/>
                </a:schemeClr>
              </a:solidFill>
              <a:latin typeface="Times New Roman" panose="02020603050405020304" pitchFamily="18" charset="0"/>
              <a:cs typeface="Times New Roman" pitchFamily="18" charset="0"/>
            </a:endParaRPr>
          </a:p>
        </p:txBody>
      </p:sp>
      <p:cxnSp>
        <p:nvCxnSpPr>
          <p:cNvPr id="12" name="Пряма зі стрілкою 11">
            <a:extLst>
              <a:ext uri="{FF2B5EF4-FFF2-40B4-BE49-F238E27FC236}">
                <a16:creationId xmlns:a16="http://schemas.microsoft.com/office/drawing/2014/main" id="{D82CBEE5-58EA-83ED-DD2C-59FEF7531724}"/>
              </a:ext>
            </a:extLst>
          </p:cNvPr>
          <p:cNvCxnSpPr>
            <a:cxnSpLocks/>
          </p:cNvCxnSpPr>
          <p:nvPr/>
        </p:nvCxnSpPr>
        <p:spPr>
          <a:xfrm>
            <a:off x="1841148" y="2177334"/>
            <a:ext cx="681598" cy="183631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 зі стрілкою 15">
            <a:extLst>
              <a:ext uri="{FF2B5EF4-FFF2-40B4-BE49-F238E27FC236}">
                <a16:creationId xmlns:a16="http://schemas.microsoft.com/office/drawing/2014/main" id="{86E0E6A1-1E5A-42BA-5341-ED0AD7C8A438}"/>
              </a:ext>
            </a:extLst>
          </p:cNvPr>
          <p:cNvCxnSpPr>
            <a:cxnSpLocks/>
          </p:cNvCxnSpPr>
          <p:nvPr/>
        </p:nvCxnSpPr>
        <p:spPr>
          <a:xfrm>
            <a:off x="1693158" y="2687125"/>
            <a:ext cx="340799" cy="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 зі стрілкою 17">
            <a:extLst>
              <a:ext uri="{FF2B5EF4-FFF2-40B4-BE49-F238E27FC236}">
                <a16:creationId xmlns:a16="http://schemas.microsoft.com/office/drawing/2014/main" id="{5E463B80-766E-A766-235F-97E2F103AB92}"/>
              </a:ext>
            </a:extLst>
          </p:cNvPr>
          <p:cNvCxnSpPr>
            <a:cxnSpLocks/>
          </p:cNvCxnSpPr>
          <p:nvPr/>
        </p:nvCxnSpPr>
        <p:spPr>
          <a:xfrm flipV="1">
            <a:off x="1723096" y="3107058"/>
            <a:ext cx="458851" cy="121292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743775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1">
            <a:extLst>
              <a:ext uri="{FF2B5EF4-FFF2-40B4-BE49-F238E27FC236}">
                <a16:creationId xmlns:a16="http://schemas.microsoft.com/office/drawing/2014/main" id="{BC67828E-9FE6-5C1D-7619-FB1C5AE596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6021"/>
            <a:ext cx="2048878" cy="826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Объект 3">
            <a:extLst>
              <a:ext uri="{FF2B5EF4-FFF2-40B4-BE49-F238E27FC236}">
                <a16:creationId xmlns:a16="http://schemas.microsoft.com/office/drawing/2014/main" id="{D8768C24-39E3-7435-CEA3-06410579FD97}"/>
              </a:ext>
            </a:extLst>
          </p:cNvPr>
          <p:cNvSpPr txBox="1">
            <a:spLocks/>
          </p:cNvSpPr>
          <p:nvPr/>
        </p:nvSpPr>
        <p:spPr>
          <a:xfrm>
            <a:off x="395536" y="1124744"/>
            <a:ext cx="3685571" cy="490259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Концепція Інтернету речей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(IoT)</a:t>
            </a:r>
            <a:endParaRPr lang="uk-UA" sz="36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itchFamily="18" charset="0"/>
            </a:endParaRP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-U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 це концепція підключення до Інтернету побутових предметів, які завдяки цьому можуть взаємодіяти один з одним або з зовнішнім середовищем, збирати корисні дані і на їх основі самостійно вчиняти дії та операції, без участі людини</a:t>
            </a:r>
            <a:endParaRPr lang="uk-UA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31A2E3C-F9EE-410C-F353-068B9FC4B9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7944" y="1082690"/>
            <a:ext cx="4730267" cy="4764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5991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1">
            <a:extLst>
              <a:ext uri="{FF2B5EF4-FFF2-40B4-BE49-F238E27FC236}">
                <a16:creationId xmlns:a16="http://schemas.microsoft.com/office/drawing/2014/main" id="{BC67828E-9FE6-5C1D-7619-FB1C5AE596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6021"/>
            <a:ext cx="2048878" cy="826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Объект 3">
            <a:extLst>
              <a:ext uri="{FF2B5EF4-FFF2-40B4-BE49-F238E27FC236}">
                <a16:creationId xmlns:a16="http://schemas.microsoft.com/office/drawing/2014/main" id="{D8768C24-39E3-7435-CEA3-06410579FD97}"/>
              </a:ext>
            </a:extLst>
          </p:cNvPr>
          <p:cNvSpPr txBox="1">
            <a:spLocks/>
          </p:cNvSpPr>
          <p:nvPr/>
        </p:nvSpPr>
        <p:spPr>
          <a:xfrm>
            <a:off x="598397" y="1124744"/>
            <a:ext cx="3482710" cy="490259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Розумні сенсори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-UA" dirty="0">
                <a:latin typeface="Times New Roman" panose="02020603050405020304" pitchFamily="18" charset="0"/>
              </a:rPr>
              <a:t>Завдяки безпровідним датчикам розумного дому Ви матимете можливість тримати на контролі приміщення де можлива небезпека горіння, витоку газу, протікання води, збільшення концентрації </a:t>
            </a:r>
            <a:r>
              <a:rPr lang="en-AU" dirty="0">
                <a:latin typeface="Times New Roman" panose="02020603050405020304" pitchFamily="18" charset="0"/>
              </a:rPr>
              <a:t>CO </a:t>
            </a:r>
            <a:r>
              <a:rPr lang="uk-UA" dirty="0">
                <a:latin typeface="Times New Roman" panose="02020603050405020304" pitchFamily="18" charset="0"/>
              </a:rPr>
              <a:t>та матимете функції охорони та 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-UA" dirty="0">
                <a:latin typeface="Times New Roman" panose="02020603050405020304" pitchFamily="18" charset="0"/>
              </a:rPr>
              <a:t>сигналізації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85CDCFF-3E1B-ECC3-22DF-2176993252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5175" y="1001022"/>
            <a:ext cx="3158807" cy="319406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3E734A9-95D8-9A05-D9D4-E6611DBEE0F1}"/>
              </a:ext>
            </a:extLst>
          </p:cNvPr>
          <p:cNvSpPr txBox="1"/>
          <p:nvPr/>
        </p:nvSpPr>
        <p:spPr>
          <a:xfrm>
            <a:off x="3115230" y="592791"/>
            <a:ext cx="60287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b="0" i="0" cap="all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ДАТЧИК РУХУ </a:t>
            </a:r>
            <a:r>
              <a:rPr lang="en-AU" b="0" i="0" cap="all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FIBARO MOTION SENSOR WHITE 3 </a:t>
            </a:r>
            <a:r>
              <a:rPr lang="uk-UA" b="0" i="0" cap="all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1</a:t>
            </a: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1D3CAE5A-D0A0-5868-8252-4FB96DBA4D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0572" y="4247865"/>
            <a:ext cx="4636335" cy="1788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11147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1">
            <a:extLst>
              <a:ext uri="{FF2B5EF4-FFF2-40B4-BE49-F238E27FC236}">
                <a16:creationId xmlns:a16="http://schemas.microsoft.com/office/drawing/2014/main" id="{BC67828E-9FE6-5C1D-7619-FB1C5AE596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6021"/>
            <a:ext cx="2048878" cy="826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Объект 3">
            <a:extLst>
              <a:ext uri="{FF2B5EF4-FFF2-40B4-BE49-F238E27FC236}">
                <a16:creationId xmlns:a16="http://schemas.microsoft.com/office/drawing/2014/main" id="{D8768C24-39E3-7435-CEA3-06410579FD97}"/>
              </a:ext>
            </a:extLst>
          </p:cNvPr>
          <p:cNvSpPr txBox="1">
            <a:spLocks/>
          </p:cNvSpPr>
          <p:nvPr/>
        </p:nvSpPr>
        <p:spPr>
          <a:xfrm>
            <a:off x="598396" y="1124745"/>
            <a:ext cx="7897325" cy="12241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Apple HomeKit </a:t>
            </a:r>
            <a:r>
              <a:rPr lang="en-US" dirty="0">
                <a:latin typeface="Times New Roman" panose="02020603050405020304" pitchFamily="18" charset="0"/>
              </a:rPr>
              <a:t>– </a:t>
            </a:r>
            <a:r>
              <a:rPr lang="uk-UA" dirty="0">
                <a:latin typeface="Times New Roman" panose="02020603050405020304" pitchFamily="18" charset="0"/>
              </a:rPr>
              <a:t>програмна платформа, яка дозволяє користувачам налаштовувати, взаємодіяти та керувати приладами розумного дому за допомогою пристроїв </a:t>
            </a:r>
            <a:r>
              <a:rPr lang="en-US" dirty="0">
                <a:latin typeface="Times New Roman" panose="02020603050405020304" pitchFamily="18" charset="0"/>
              </a:rPr>
              <a:t>Apple</a:t>
            </a:r>
            <a:r>
              <a:rPr lang="uk-UA" dirty="0">
                <a:latin typeface="Times New Roman" panose="02020603050405020304" pitchFamily="18" charset="0"/>
              </a:rPr>
              <a:t> 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endParaRPr lang="uk-UA" dirty="0">
              <a:latin typeface="Times New Roman" panose="02020603050405020304" pitchFamily="18" charset="0"/>
            </a:endParaRPr>
          </a:p>
        </p:txBody>
      </p:sp>
      <p:sp>
        <p:nvSpPr>
          <p:cNvPr id="5" name="Объект 3">
            <a:extLst>
              <a:ext uri="{FF2B5EF4-FFF2-40B4-BE49-F238E27FC236}">
                <a16:creationId xmlns:a16="http://schemas.microsoft.com/office/drawing/2014/main" id="{0772FDB7-CCAE-9D16-88A0-414037AFBDFC}"/>
              </a:ext>
            </a:extLst>
          </p:cNvPr>
          <p:cNvSpPr txBox="1">
            <a:spLocks/>
          </p:cNvSpPr>
          <p:nvPr/>
        </p:nvSpPr>
        <p:spPr>
          <a:xfrm>
            <a:off x="1043608" y="2420890"/>
            <a:ext cx="4045405" cy="37084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spcBef>
                <a:spcPts val="0"/>
              </a:spcBef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</a:rPr>
              <a:t>Кондиціонери повітря</a:t>
            </a:r>
          </a:p>
          <a:p>
            <a:pPr marL="342900" indent="-342900">
              <a:spcBef>
                <a:spcPts val="0"/>
              </a:spcBef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</a:rPr>
              <a:t>Очищувачі повітря</a:t>
            </a:r>
          </a:p>
          <a:p>
            <a:pPr marL="342900" indent="-342900">
              <a:spcBef>
                <a:spcPts val="0"/>
              </a:spcBef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</a:rPr>
              <a:t>Зволожувачі повітря</a:t>
            </a:r>
          </a:p>
          <a:p>
            <a:pPr marL="342900" indent="-342900">
              <a:spcBef>
                <a:spcPts val="0"/>
              </a:spcBef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</a:rPr>
              <a:t>Осушувачі повітря</a:t>
            </a:r>
          </a:p>
          <a:p>
            <a:pPr marL="342900" indent="-342900">
              <a:spcBef>
                <a:spcPts val="0"/>
              </a:spcBef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</a:rPr>
              <a:t>Камери</a:t>
            </a:r>
          </a:p>
          <a:p>
            <a:pPr marL="342900" indent="-342900">
              <a:spcBef>
                <a:spcPts val="0"/>
              </a:spcBef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</a:rPr>
              <a:t>Дверні дзвінки</a:t>
            </a:r>
          </a:p>
          <a:p>
            <a:pPr marL="342900" indent="-342900">
              <a:spcBef>
                <a:spcPts val="0"/>
              </a:spcBef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</a:rPr>
              <a:t>Двері</a:t>
            </a:r>
          </a:p>
          <a:p>
            <a:pPr marL="342900" indent="-342900">
              <a:spcBef>
                <a:spcPts val="0"/>
              </a:spcBef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</a:rPr>
              <a:t>Вентилятори</a:t>
            </a:r>
          </a:p>
          <a:p>
            <a:pPr marL="342900" indent="-342900">
              <a:spcBef>
                <a:spcPts val="0"/>
              </a:spcBef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</a:rPr>
              <a:t>Змішувачі</a:t>
            </a:r>
          </a:p>
          <a:p>
            <a:pPr marL="342900" indent="-342900">
              <a:spcBef>
                <a:spcPts val="0"/>
              </a:spcBef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</a:rPr>
              <a:t>Відкривачі гаражних воріт</a:t>
            </a:r>
          </a:p>
          <a:p>
            <a:pPr marL="342900" indent="-342900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latin typeface="Times New Roman" panose="02020603050405020304" pitchFamily="18" charset="0"/>
              </a:rPr>
              <a:t>IP-</a:t>
            </a:r>
            <a:r>
              <a:rPr lang="uk-UA" dirty="0">
                <a:latin typeface="Times New Roman" panose="02020603050405020304" pitchFamily="18" charset="0"/>
              </a:rPr>
              <a:t>камери</a:t>
            </a:r>
          </a:p>
        </p:txBody>
      </p:sp>
      <p:sp>
        <p:nvSpPr>
          <p:cNvPr id="6" name="Объект 3">
            <a:extLst>
              <a:ext uri="{FF2B5EF4-FFF2-40B4-BE49-F238E27FC236}">
                <a16:creationId xmlns:a16="http://schemas.microsoft.com/office/drawing/2014/main" id="{3307A5DC-BAE8-4E5E-B173-B193AE9C2C6D}"/>
              </a:ext>
            </a:extLst>
          </p:cNvPr>
          <p:cNvSpPr txBox="1">
            <a:spLocks/>
          </p:cNvSpPr>
          <p:nvPr/>
        </p:nvSpPr>
        <p:spPr>
          <a:xfrm>
            <a:off x="4769665" y="2384886"/>
            <a:ext cx="4045405" cy="37084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spcBef>
                <a:spcPts val="0"/>
              </a:spcBef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</a:rPr>
              <a:t>Освітлення</a:t>
            </a:r>
          </a:p>
          <a:p>
            <a:pPr marL="342900" indent="-342900">
              <a:spcBef>
                <a:spcPts val="0"/>
              </a:spcBef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</a:rPr>
              <a:t>Замки</a:t>
            </a:r>
          </a:p>
          <a:p>
            <a:pPr marL="342900" indent="-342900">
              <a:spcBef>
                <a:spcPts val="0"/>
              </a:spcBef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</a:rPr>
              <a:t>Розетки</a:t>
            </a:r>
          </a:p>
          <a:p>
            <a:pPr marL="342900" indent="-342900">
              <a:spcBef>
                <a:spcPts val="0"/>
              </a:spcBef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</a:rPr>
              <a:t>Програмовані перемикачі</a:t>
            </a:r>
          </a:p>
          <a:p>
            <a:pPr marL="342900" indent="-342900">
              <a:spcBef>
                <a:spcPts val="0"/>
              </a:spcBef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</a:rPr>
              <a:t>Аудіо/відео приймачі</a:t>
            </a:r>
          </a:p>
          <a:p>
            <a:pPr marL="342900" indent="-342900">
              <a:spcBef>
                <a:spcPts val="0"/>
              </a:spcBef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</a:rPr>
              <a:t>Розширювачі діапазону</a:t>
            </a:r>
          </a:p>
          <a:p>
            <a:pPr marL="342900" indent="-342900">
              <a:spcBef>
                <a:spcPts val="0"/>
              </a:spcBef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</a:rPr>
              <a:t>Маршрутизатори</a:t>
            </a:r>
          </a:p>
          <a:p>
            <a:pPr marL="342900" indent="-342900">
              <a:spcBef>
                <a:spcPts val="0"/>
              </a:spcBef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</a:rPr>
              <a:t>Системи безпеки</a:t>
            </a:r>
          </a:p>
          <a:p>
            <a:pPr marL="342900" indent="-342900">
              <a:spcBef>
                <a:spcPts val="0"/>
              </a:spcBef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</a:rPr>
              <a:t>Детектори</a:t>
            </a:r>
          </a:p>
          <a:p>
            <a:pPr marL="342900" indent="-342900">
              <a:spcBef>
                <a:spcPts val="0"/>
              </a:spcBef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</a:rPr>
              <a:t>Душові системи</a:t>
            </a:r>
          </a:p>
          <a:p>
            <a:pPr marL="342900" indent="-342900">
              <a:spcBef>
                <a:spcPts val="0"/>
              </a:spcBef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</a:rPr>
              <a:t>Сигналізатори диму</a:t>
            </a:r>
          </a:p>
        </p:txBody>
      </p:sp>
    </p:spTree>
    <p:extLst>
      <p:ext uri="{BB962C8B-B14F-4D97-AF65-F5344CB8AC3E}">
        <p14:creationId xmlns:p14="http://schemas.microsoft.com/office/powerpoint/2010/main" val="39064503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1">
            <a:extLst>
              <a:ext uri="{FF2B5EF4-FFF2-40B4-BE49-F238E27FC236}">
                <a16:creationId xmlns:a16="http://schemas.microsoft.com/office/drawing/2014/main" id="{BC67828E-9FE6-5C1D-7619-FB1C5AE596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6021"/>
            <a:ext cx="2048878" cy="826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Объект 3">
            <a:extLst>
              <a:ext uri="{FF2B5EF4-FFF2-40B4-BE49-F238E27FC236}">
                <a16:creationId xmlns:a16="http://schemas.microsoft.com/office/drawing/2014/main" id="{D8768C24-39E3-7435-CEA3-06410579FD97}"/>
              </a:ext>
            </a:extLst>
          </p:cNvPr>
          <p:cNvSpPr txBox="1">
            <a:spLocks/>
          </p:cNvSpPr>
          <p:nvPr/>
        </p:nvSpPr>
        <p:spPr>
          <a:xfrm>
            <a:off x="233209" y="3341994"/>
            <a:ext cx="6237652" cy="27609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Кобот</a:t>
            </a:r>
            <a:r>
              <a:rPr lang="uk-UA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3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чи колаборативний робот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</a:t>
            </a:r>
            <a:r>
              <a:rPr lang="uk-UA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uk-UA" sz="20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 автоматичний пристрій, який може працювати </a:t>
            </a:r>
            <a:r>
              <a:rPr lang="uk-UA" sz="2000" b="1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разом з людиною </a:t>
            </a:r>
            <a:r>
              <a:rPr lang="uk-UA" sz="20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для створення або виробництва різних продуктів. Як і промислові роботи, коботи складаються з маніпулятора і пристрою, що забе</a:t>
            </a:r>
            <a:r>
              <a:rPr lang="uk-UA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uk-UA" sz="20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печує необхідні рухи виконавчих органів маніпулятор</a:t>
            </a:r>
            <a:endParaRPr lang="uk-UA" sz="20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9DCC22E-F18F-3057-1730-5BB87A3BE6B3}"/>
              </a:ext>
            </a:extLst>
          </p:cNvPr>
          <p:cNvSpPr txBox="1"/>
          <p:nvPr/>
        </p:nvSpPr>
        <p:spPr>
          <a:xfrm>
            <a:off x="6446156" y="3594600"/>
            <a:ext cx="2538536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200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Передували коботам </a:t>
            </a:r>
          </a:p>
          <a:p>
            <a:r>
              <a:rPr lang="en-AU" sz="2200" b="0" i="0" u="none" strike="noStrike" dirty="0">
                <a:solidFill>
                  <a:schemeClr val="bg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Intelligent Assist Devices</a:t>
            </a:r>
            <a:r>
              <a:rPr lang="en-AU" sz="2200" b="0" i="0" dirty="0">
                <a:solidFill>
                  <a:schemeClr val="bg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(IADs) – </a:t>
            </a:r>
            <a:r>
              <a:rPr lang="uk-UA" sz="2200" b="0" i="0" dirty="0">
                <a:solidFill>
                  <a:schemeClr val="bg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інтелектуальні пристрої-асистенти</a:t>
            </a:r>
            <a:endParaRPr lang="uk-UA" sz="2200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image-center">
            <a:extLst>
              <a:ext uri="{FF2B5EF4-FFF2-40B4-BE49-F238E27FC236}">
                <a16:creationId xmlns:a16="http://schemas.microsoft.com/office/drawing/2014/main" id="{66132D3F-983A-D57D-465B-1F32B4C8D2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4655" y="381000"/>
            <a:ext cx="609600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572596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1">
            <a:extLst>
              <a:ext uri="{FF2B5EF4-FFF2-40B4-BE49-F238E27FC236}">
                <a16:creationId xmlns:a16="http://schemas.microsoft.com/office/drawing/2014/main" id="{BC67828E-9FE6-5C1D-7619-FB1C5AE596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6021"/>
            <a:ext cx="2048878" cy="826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Объект 3">
            <a:extLst>
              <a:ext uri="{FF2B5EF4-FFF2-40B4-BE49-F238E27FC236}">
                <a16:creationId xmlns:a16="http://schemas.microsoft.com/office/drawing/2014/main" id="{D8768C24-39E3-7435-CEA3-06410579FD97}"/>
              </a:ext>
            </a:extLst>
          </p:cNvPr>
          <p:cNvSpPr txBox="1">
            <a:spLocks/>
          </p:cNvSpPr>
          <p:nvPr/>
        </p:nvSpPr>
        <p:spPr>
          <a:xfrm>
            <a:off x="1419975" y="651456"/>
            <a:ext cx="6237652" cy="6727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3</a:t>
            </a:r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D-</a:t>
            </a:r>
            <a:r>
              <a:rPr lang="uk-UA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друк</a:t>
            </a:r>
            <a:r>
              <a:rPr lang="uk-UA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5" name="Объект 3">
            <a:extLst>
              <a:ext uri="{FF2B5EF4-FFF2-40B4-BE49-F238E27FC236}">
                <a16:creationId xmlns:a16="http://schemas.microsoft.com/office/drawing/2014/main" id="{09275A7A-68FB-F373-8E8A-DB9424137F11}"/>
              </a:ext>
            </a:extLst>
          </p:cNvPr>
          <p:cNvSpPr txBox="1">
            <a:spLocks/>
          </p:cNvSpPr>
          <p:nvPr/>
        </p:nvSpPr>
        <p:spPr>
          <a:xfrm>
            <a:off x="854628" y="4731781"/>
            <a:ext cx="4320480" cy="6727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Будівельні 3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D-</a:t>
            </a:r>
            <a:r>
              <a:rPr lang="uk-UA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принтери</a:t>
            </a:r>
            <a:endParaRPr lang="uk-UA" sz="28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6" name="Объект 3">
            <a:extLst>
              <a:ext uri="{FF2B5EF4-FFF2-40B4-BE49-F238E27FC236}">
                <a16:creationId xmlns:a16="http://schemas.microsoft.com/office/drawing/2014/main" id="{1C2B211E-E012-7642-D0E0-C08F5692251B}"/>
              </a:ext>
            </a:extLst>
          </p:cNvPr>
          <p:cNvSpPr txBox="1">
            <a:spLocks/>
          </p:cNvSpPr>
          <p:nvPr/>
        </p:nvSpPr>
        <p:spPr>
          <a:xfrm>
            <a:off x="849935" y="5185028"/>
            <a:ext cx="4320480" cy="6727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Біологічні 3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D-</a:t>
            </a:r>
            <a:r>
              <a:rPr lang="uk-UA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принтери</a:t>
            </a:r>
            <a:endParaRPr lang="uk-UA" sz="28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8" name="Объект 3">
            <a:extLst>
              <a:ext uri="{FF2B5EF4-FFF2-40B4-BE49-F238E27FC236}">
                <a16:creationId xmlns:a16="http://schemas.microsoft.com/office/drawing/2014/main" id="{FDF4CCC9-0EB6-FAC4-C32C-9E9EFDF68398}"/>
              </a:ext>
            </a:extLst>
          </p:cNvPr>
          <p:cNvSpPr txBox="1">
            <a:spLocks/>
          </p:cNvSpPr>
          <p:nvPr/>
        </p:nvSpPr>
        <p:spPr>
          <a:xfrm>
            <a:off x="1043608" y="5616801"/>
            <a:ext cx="4316592" cy="6727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Друк одежі</a:t>
            </a:r>
            <a:endParaRPr lang="uk-UA" sz="28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9" name="Объект 3">
            <a:extLst>
              <a:ext uri="{FF2B5EF4-FFF2-40B4-BE49-F238E27FC236}">
                <a16:creationId xmlns:a16="http://schemas.microsoft.com/office/drawing/2014/main" id="{86074BA3-1F08-1DCD-22EC-D62C45549D47}"/>
              </a:ext>
            </a:extLst>
          </p:cNvPr>
          <p:cNvSpPr txBox="1">
            <a:spLocks/>
          </p:cNvSpPr>
          <p:nvPr/>
        </p:nvSpPr>
        <p:spPr>
          <a:xfrm>
            <a:off x="4932040" y="4757670"/>
            <a:ext cx="3920251" cy="6727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Принтер для створення їжі</a:t>
            </a:r>
            <a:endParaRPr lang="uk-UA" sz="28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10" name="Объект 3">
            <a:extLst>
              <a:ext uri="{FF2B5EF4-FFF2-40B4-BE49-F238E27FC236}">
                <a16:creationId xmlns:a16="http://schemas.microsoft.com/office/drawing/2014/main" id="{F543F74E-450E-02CA-6331-CC6FE951E5C8}"/>
              </a:ext>
            </a:extLst>
          </p:cNvPr>
          <p:cNvSpPr txBox="1">
            <a:spLocks/>
          </p:cNvSpPr>
          <p:nvPr/>
        </p:nvSpPr>
        <p:spPr>
          <a:xfrm>
            <a:off x="4657642" y="5590912"/>
            <a:ext cx="4315788" cy="6727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Для військових потреб</a:t>
            </a:r>
            <a:endParaRPr lang="uk-UA" sz="28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itchFamily="18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99A89FA-3A98-4F78-ACA0-8BBFF3F34B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4180" y="1444355"/>
            <a:ext cx="5803447" cy="3261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85469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6021"/>
            <a:ext cx="2048878" cy="826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Объект 3">
            <a:extLst>
              <a:ext uri="{FF2B5EF4-FFF2-40B4-BE49-F238E27FC236}">
                <a16:creationId xmlns:a16="http://schemas.microsoft.com/office/drawing/2014/main" id="{3053B23F-A2D3-966F-93E8-CD0390D1491E}"/>
              </a:ext>
            </a:extLst>
          </p:cNvPr>
          <p:cNvSpPr txBox="1">
            <a:spLocks/>
          </p:cNvSpPr>
          <p:nvPr/>
        </p:nvSpPr>
        <p:spPr>
          <a:xfrm>
            <a:off x="854628" y="2492896"/>
            <a:ext cx="7641094" cy="82671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 algn="ctr">
              <a:buNone/>
            </a:pPr>
            <a:r>
              <a:rPr lang="uk-UA" sz="36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1. Сутність цифровізації бізнесу</a:t>
            </a:r>
            <a:endParaRPr lang="en-US" sz="360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179149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1">
            <a:extLst>
              <a:ext uri="{FF2B5EF4-FFF2-40B4-BE49-F238E27FC236}">
                <a16:creationId xmlns:a16="http://schemas.microsoft.com/office/drawing/2014/main" id="{BC67828E-9FE6-5C1D-7619-FB1C5AE596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6021"/>
            <a:ext cx="2048878" cy="826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Объект 3">
            <a:extLst>
              <a:ext uri="{FF2B5EF4-FFF2-40B4-BE49-F238E27FC236}">
                <a16:creationId xmlns:a16="http://schemas.microsoft.com/office/drawing/2014/main" id="{D8768C24-39E3-7435-CEA3-06410579FD97}"/>
              </a:ext>
            </a:extLst>
          </p:cNvPr>
          <p:cNvSpPr txBox="1">
            <a:spLocks/>
          </p:cNvSpPr>
          <p:nvPr/>
        </p:nvSpPr>
        <p:spPr>
          <a:xfrm>
            <a:off x="1599430" y="678848"/>
            <a:ext cx="6237652" cy="6727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Штучний інтелект</a:t>
            </a:r>
            <a:endParaRPr lang="uk-UA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5" name="Объект 3">
            <a:extLst>
              <a:ext uri="{FF2B5EF4-FFF2-40B4-BE49-F238E27FC236}">
                <a16:creationId xmlns:a16="http://schemas.microsoft.com/office/drawing/2014/main" id="{09275A7A-68FB-F373-8E8A-DB9424137F11}"/>
              </a:ext>
            </a:extLst>
          </p:cNvPr>
          <p:cNvSpPr txBox="1">
            <a:spLocks/>
          </p:cNvSpPr>
          <p:nvPr/>
        </p:nvSpPr>
        <p:spPr>
          <a:xfrm>
            <a:off x="398619" y="1307332"/>
            <a:ext cx="8346761" cy="100634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uk-UA" sz="2000" b="1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ШІ</a:t>
            </a:r>
            <a:r>
              <a:rPr lang="uk-UA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прийнято відносити ряд алгоритмів і програмних систем, відмітною властивістю яких є те, що вони можуть вирішувати деякі завдання так, як би це робила людина, що розмірковує над їх вирішенням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D292761-2840-C693-B9B3-A1C36C85006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020" b="1"/>
          <a:stretch/>
        </p:blipFill>
        <p:spPr>
          <a:xfrm>
            <a:off x="766223" y="2313673"/>
            <a:ext cx="7904067" cy="3688329"/>
          </a:xfrm>
          <a:prstGeom prst="rect">
            <a:avLst/>
          </a:prstGeom>
        </p:spPr>
      </p:pic>
      <p:sp>
        <p:nvSpPr>
          <p:cNvPr id="11" name="Объект 3">
            <a:extLst>
              <a:ext uri="{FF2B5EF4-FFF2-40B4-BE49-F238E27FC236}">
                <a16:creationId xmlns:a16="http://schemas.microsoft.com/office/drawing/2014/main" id="{E10F5E6B-5FB0-028E-04FF-5F0076960204}"/>
              </a:ext>
            </a:extLst>
          </p:cNvPr>
          <p:cNvSpPr txBox="1">
            <a:spLocks/>
          </p:cNvSpPr>
          <p:nvPr/>
        </p:nvSpPr>
        <p:spPr>
          <a:xfrm>
            <a:off x="863913" y="2923609"/>
            <a:ext cx="1800200" cy="48817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Машине навчання</a:t>
            </a:r>
          </a:p>
        </p:txBody>
      </p:sp>
      <p:sp>
        <p:nvSpPr>
          <p:cNvPr id="12" name="Объект 3">
            <a:extLst>
              <a:ext uri="{FF2B5EF4-FFF2-40B4-BE49-F238E27FC236}">
                <a16:creationId xmlns:a16="http://schemas.microsoft.com/office/drawing/2014/main" id="{52FCE117-B772-D247-A503-E32FAAAA2899}"/>
              </a:ext>
            </a:extLst>
          </p:cNvPr>
          <p:cNvSpPr txBox="1">
            <a:spLocks/>
          </p:cNvSpPr>
          <p:nvPr/>
        </p:nvSpPr>
        <p:spPr>
          <a:xfrm>
            <a:off x="2850295" y="2906396"/>
            <a:ext cx="1800200" cy="50539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Нейронні мережі</a:t>
            </a:r>
          </a:p>
        </p:txBody>
      </p:sp>
      <p:sp>
        <p:nvSpPr>
          <p:cNvPr id="13" name="Объект 3">
            <a:extLst>
              <a:ext uri="{FF2B5EF4-FFF2-40B4-BE49-F238E27FC236}">
                <a16:creationId xmlns:a16="http://schemas.microsoft.com/office/drawing/2014/main" id="{F3A2225D-FD12-6AD7-E107-C2678FF17929}"/>
              </a:ext>
            </a:extLst>
          </p:cNvPr>
          <p:cNvSpPr txBox="1">
            <a:spLocks/>
          </p:cNvSpPr>
          <p:nvPr/>
        </p:nvSpPr>
        <p:spPr>
          <a:xfrm>
            <a:off x="4788023" y="2923609"/>
            <a:ext cx="1946543" cy="505391"/>
          </a:xfrm>
          <a:prstGeom prst="rect">
            <a:avLst/>
          </a:prstGeom>
          <a:solidFill>
            <a:srgbClr val="FCE1AA"/>
          </a:solidFill>
        </p:spPr>
        <p:txBody>
          <a:bodyPr vert="horz" lIns="91440" tIns="45720" rIns="91440" bIns="45720" rtlCol="0"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Обробка природньої мови</a:t>
            </a:r>
          </a:p>
        </p:txBody>
      </p:sp>
      <p:sp>
        <p:nvSpPr>
          <p:cNvPr id="14" name="Объект 3">
            <a:extLst>
              <a:ext uri="{FF2B5EF4-FFF2-40B4-BE49-F238E27FC236}">
                <a16:creationId xmlns:a16="http://schemas.microsoft.com/office/drawing/2014/main" id="{5FF16342-77BD-133E-AC68-23038289E1A6}"/>
              </a:ext>
            </a:extLst>
          </p:cNvPr>
          <p:cNvSpPr txBox="1">
            <a:spLocks/>
          </p:cNvSpPr>
          <p:nvPr/>
        </p:nvSpPr>
        <p:spPr>
          <a:xfrm>
            <a:off x="6802328" y="2940668"/>
            <a:ext cx="1800200" cy="505391"/>
          </a:xfrm>
          <a:prstGeom prst="rect">
            <a:avLst/>
          </a:prstGeom>
          <a:solidFill>
            <a:srgbClr val="8BE420"/>
          </a:solidFill>
        </p:spPr>
        <p:txBody>
          <a:bodyPr vert="horz" lIns="91440" tIns="45720" rIns="91440" bIns="45720" rtlCol="0"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Робототехніка</a:t>
            </a:r>
          </a:p>
        </p:txBody>
      </p:sp>
    </p:spTree>
    <p:extLst>
      <p:ext uri="{BB962C8B-B14F-4D97-AF65-F5344CB8AC3E}">
        <p14:creationId xmlns:p14="http://schemas.microsoft.com/office/powerpoint/2010/main" val="427483002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1">
            <a:extLst>
              <a:ext uri="{FF2B5EF4-FFF2-40B4-BE49-F238E27FC236}">
                <a16:creationId xmlns:a16="http://schemas.microsoft.com/office/drawing/2014/main" id="{BC67828E-9FE6-5C1D-7619-FB1C5AE596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6021"/>
            <a:ext cx="2048878" cy="826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Объект 3">
            <a:extLst>
              <a:ext uri="{FF2B5EF4-FFF2-40B4-BE49-F238E27FC236}">
                <a16:creationId xmlns:a16="http://schemas.microsoft.com/office/drawing/2014/main" id="{D8768C24-39E3-7435-CEA3-06410579FD97}"/>
              </a:ext>
            </a:extLst>
          </p:cNvPr>
          <p:cNvSpPr txBox="1">
            <a:spLocks/>
          </p:cNvSpPr>
          <p:nvPr/>
        </p:nvSpPr>
        <p:spPr>
          <a:xfrm>
            <a:off x="2503536" y="526574"/>
            <a:ext cx="6624736" cy="6226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Кібербезпека </a:t>
            </a:r>
            <a:r>
              <a:rPr lang="uk-UA" sz="3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(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Cyber security</a:t>
            </a:r>
            <a:r>
              <a:rPr lang="uk-UA" sz="3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)</a:t>
            </a:r>
            <a:endParaRPr lang="en-US" sz="36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itchFamily="18" charset="0"/>
            </a:endParaRPr>
          </a:p>
        </p:txBody>
      </p:sp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008A1644-C5D9-13E3-2E5F-3DC65126666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04124"/>
            <a:ext cx="9144000" cy="4533188"/>
          </a:xfrm>
          <a:prstGeom prst="rect">
            <a:avLst/>
          </a:prstGeom>
        </p:spPr>
      </p:pic>
      <p:sp>
        <p:nvSpPr>
          <p:cNvPr id="33" name="Объект 3">
            <a:extLst>
              <a:ext uri="{FF2B5EF4-FFF2-40B4-BE49-F238E27FC236}">
                <a16:creationId xmlns:a16="http://schemas.microsoft.com/office/drawing/2014/main" id="{046D9715-FCBB-BDED-A170-8204BFDBD9A8}"/>
              </a:ext>
            </a:extLst>
          </p:cNvPr>
          <p:cNvSpPr txBox="1">
            <a:spLocks/>
          </p:cNvSpPr>
          <p:nvPr/>
        </p:nvSpPr>
        <p:spPr>
          <a:xfrm>
            <a:off x="498711" y="1066295"/>
            <a:ext cx="8352927" cy="78150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 заходи, які вживають для захисту даних або пристроїв, підключених до мережі, від несанкціонованого доступу та використання у злочинних цілях</a:t>
            </a:r>
            <a:endParaRPr lang="uk-UA" sz="36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10202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1">
            <a:extLst>
              <a:ext uri="{FF2B5EF4-FFF2-40B4-BE49-F238E27FC236}">
                <a16:creationId xmlns:a16="http://schemas.microsoft.com/office/drawing/2014/main" id="{BC67828E-9FE6-5C1D-7619-FB1C5AE596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6021"/>
            <a:ext cx="2048878" cy="826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Объект 3">
            <a:extLst>
              <a:ext uri="{FF2B5EF4-FFF2-40B4-BE49-F238E27FC236}">
                <a16:creationId xmlns:a16="http://schemas.microsoft.com/office/drawing/2014/main" id="{09275A7A-68FB-F373-8E8A-DB9424137F11}"/>
              </a:ext>
            </a:extLst>
          </p:cNvPr>
          <p:cNvSpPr txBox="1">
            <a:spLocks/>
          </p:cNvSpPr>
          <p:nvPr/>
        </p:nvSpPr>
        <p:spPr>
          <a:xfrm>
            <a:off x="251520" y="342601"/>
            <a:ext cx="8784976" cy="192343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VR</a:t>
            </a:r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,Virtual Reality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3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Віртуальна реальність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різновид реальності в формі тотожності матеріального й ідеального, що створюється та існує завдяки іншій реальності.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VR </a:t>
            </a:r>
            <a:r>
              <a:rPr lang="uk-UA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передається людині через її відчуття</a:t>
            </a:r>
            <a:endParaRPr lang="uk-UA" sz="32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itchFamily="18" charset="0"/>
            </a:endParaRPr>
          </a:p>
        </p:txBody>
      </p:sp>
      <p:pic>
        <p:nvPicPr>
          <p:cNvPr id="7" name="Мультимедіа з Інтернету 6" title="Disney Imagineer Lanny Smoot Demonstrates the HoloTile Floor">
            <a:hlinkClick r:id="" action="ppaction://media"/>
            <a:extLst>
              <a:ext uri="{FF2B5EF4-FFF2-40B4-BE49-F238E27FC236}">
                <a16:creationId xmlns:a16="http://schemas.microsoft.com/office/drawing/2014/main" id="{4B97D1F3-86EE-B13A-9F7F-1696E614383F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1331640" y="2376139"/>
            <a:ext cx="6588483" cy="3722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001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1">
            <a:extLst>
              <a:ext uri="{FF2B5EF4-FFF2-40B4-BE49-F238E27FC236}">
                <a16:creationId xmlns:a16="http://schemas.microsoft.com/office/drawing/2014/main" id="{BC67828E-9FE6-5C1D-7619-FB1C5AE596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6021"/>
            <a:ext cx="2048878" cy="826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Объект 3">
            <a:extLst>
              <a:ext uri="{FF2B5EF4-FFF2-40B4-BE49-F238E27FC236}">
                <a16:creationId xmlns:a16="http://schemas.microsoft.com/office/drawing/2014/main" id="{BCF21C3E-F749-328F-4F3C-EC20D9E1EAE3}"/>
              </a:ext>
            </a:extLst>
          </p:cNvPr>
          <p:cNvSpPr txBox="1">
            <a:spLocks/>
          </p:cNvSpPr>
          <p:nvPr/>
        </p:nvSpPr>
        <p:spPr>
          <a:xfrm>
            <a:off x="2699792" y="639378"/>
            <a:ext cx="4392488" cy="11334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AR</a:t>
            </a:r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, Augmented Reality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3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Доповнена реальність</a:t>
            </a:r>
          </a:p>
        </p:txBody>
      </p:sp>
      <p:sp>
        <p:nvSpPr>
          <p:cNvPr id="7" name="Объект 3">
            <a:extLst>
              <a:ext uri="{FF2B5EF4-FFF2-40B4-BE49-F238E27FC236}">
                <a16:creationId xmlns:a16="http://schemas.microsoft.com/office/drawing/2014/main" id="{AFFD4805-6DF4-0DD1-C63E-2D6F209C827A}"/>
              </a:ext>
            </a:extLst>
          </p:cNvPr>
          <p:cNvSpPr txBox="1">
            <a:spLocks/>
          </p:cNvSpPr>
          <p:nvPr/>
        </p:nvSpPr>
        <p:spPr>
          <a:xfrm>
            <a:off x="107504" y="1721466"/>
            <a:ext cx="8928992" cy="100634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 використання технології для доповнення реальності внаслідок відображення накладеного на зображення тексту або малюнка на образ на екрані смартфона, смарт-окулярів чи іншого пристрою</a:t>
            </a:r>
            <a:endParaRPr lang="en-US" sz="2000" dirty="0">
              <a:solidFill>
                <a:srgbClr val="20212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endParaRPr lang="uk-UA" sz="32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itchFamily="18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EAF305F-BB4D-BCF9-5767-AB94471FA7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6929" y="2726356"/>
            <a:ext cx="2496966" cy="1611965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3975F8B-61E3-AA62-B3F8-A2199BEAECC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97166" y="2738788"/>
            <a:ext cx="2512398" cy="1599533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839B336D-C3A3-6E01-4579-A6CD515AAC1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6692" y="2728443"/>
            <a:ext cx="2496966" cy="1618555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4C94D4DE-66CE-13CC-4FBC-B3644CE591C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36754" y="4485211"/>
            <a:ext cx="2429130" cy="1497199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21D01CF3-BD20-708C-0A70-C38BCF74CCD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72199" y="4510109"/>
            <a:ext cx="2428787" cy="1619191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0F1AF381-41D5-8635-9CD1-05813968C13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78469" y="4468990"/>
            <a:ext cx="2668013" cy="1571790"/>
          </a:xfrm>
          <a:prstGeom prst="rect">
            <a:avLst/>
          </a:prstGeom>
        </p:spPr>
      </p:pic>
      <p:sp>
        <p:nvSpPr>
          <p:cNvPr id="20" name="Объект 3">
            <a:extLst>
              <a:ext uri="{FF2B5EF4-FFF2-40B4-BE49-F238E27FC236}">
                <a16:creationId xmlns:a16="http://schemas.microsoft.com/office/drawing/2014/main" id="{23895FD5-40DF-E5A5-82A5-A67A217C9FAA}"/>
              </a:ext>
            </a:extLst>
          </p:cNvPr>
          <p:cNvSpPr txBox="1">
            <a:spLocks/>
          </p:cNvSpPr>
          <p:nvPr/>
        </p:nvSpPr>
        <p:spPr>
          <a:xfrm>
            <a:off x="0" y="3944567"/>
            <a:ext cx="1193188" cy="4383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Цілі</a:t>
            </a:r>
            <a:endParaRPr lang="uk-UA" sz="24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25" name="Ліва фігурна дужка 24">
            <a:extLst>
              <a:ext uri="{FF2B5EF4-FFF2-40B4-BE49-F238E27FC236}">
                <a16:creationId xmlns:a16="http://schemas.microsoft.com/office/drawing/2014/main" id="{19BA495F-E76E-E831-060E-4707E4D0536E}"/>
              </a:ext>
            </a:extLst>
          </p:cNvPr>
          <p:cNvSpPr/>
          <p:nvPr/>
        </p:nvSpPr>
        <p:spPr>
          <a:xfrm>
            <a:off x="790411" y="2643088"/>
            <a:ext cx="412562" cy="3486212"/>
          </a:xfrm>
          <a:prstGeom prst="leftBrac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4109736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1">
            <a:extLst>
              <a:ext uri="{FF2B5EF4-FFF2-40B4-BE49-F238E27FC236}">
                <a16:creationId xmlns:a16="http://schemas.microsoft.com/office/drawing/2014/main" id="{BC67828E-9FE6-5C1D-7619-FB1C5AE596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6021"/>
            <a:ext cx="2048878" cy="826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55C5C7C-B496-2DEC-303B-35BEAFD27E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8975" y="1138200"/>
            <a:ext cx="7772400" cy="4991100"/>
          </a:xfrm>
          <a:prstGeom prst="rect">
            <a:avLst/>
          </a:prstGeom>
        </p:spPr>
      </p:pic>
      <p:sp>
        <p:nvSpPr>
          <p:cNvPr id="10" name="Объект 3">
            <a:extLst>
              <a:ext uri="{FF2B5EF4-FFF2-40B4-BE49-F238E27FC236}">
                <a16:creationId xmlns:a16="http://schemas.microsoft.com/office/drawing/2014/main" id="{20E9ACD7-9D39-D68E-9630-82530E77045C}"/>
              </a:ext>
            </a:extLst>
          </p:cNvPr>
          <p:cNvSpPr txBox="1">
            <a:spLocks/>
          </p:cNvSpPr>
          <p:nvPr/>
        </p:nvSpPr>
        <p:spPr>
          <a:xfrm>
            <a:off x="2444414" y="369020"/>
            <a:ext cx="6470938" cy="8267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Apple Vision Pro</a:t>
            </a:r>
            <a:r>
              <a:rPr lang="uk-UA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uk-UA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це 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VR</a:t>
            </a:r>
            <a:r>
              <a:rPr lang="uk-UA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 чи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 AR</a:t>
            </a:r>
            <a:r>
              <a:rPr lang="uk-UA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?</a:t>
            </a:r>
            <a:endParaRPr lang="uk-UA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itchFamily="18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760FD7D-5BEF-AC2C-98CB-396FED689A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43503" y="4797152"/>
            <a:ext cx="2181225" cy="1190625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51B87735-6B0F-CE4C-DF08-65BF4C6F71A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07430" y="3592951"/>
            <a:ext cx="2053370" cy="1133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79216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1">
            <a:extLst>
              <a:ext uri="{FF2B5EF4-FFF2-40B4-BE49-F238E27FC236}">
                <a16:creationId xmlns:a16="http://schemas.microsoft.com/office/drawing/2014/main" id="{BC67828E-9FE6-5C1D-7619-FB1C5AE596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6021"/>
            <a:ext cx="2048878" cy="826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0FD638F-0121-1701-70CD-C9DDC5D8B05C}"/>
              </a:ext>
            </a:extLst>
          </p:cNvPr>
          <p:cNvSpPr txBox="1"/>
          <p:nvPr/>
        </p:nvSpPr>
        <p:spPr>
          <a:xfrm>
            <a:off x="2697424" y="1130236"/>
            <a:ext cx="623112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400" b="0" i="0" dirty="0">
                <a:solidFill>
                  <a:srgbClr val="4D515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Дотримуючись дефініції </a:t>
            </a:r>
            <a:r>
              <a:rPr lang="en-AU" sz="2400" b="0" i="0" dirty="0">
                <a:solidFill>
                  <a:srgbClr val="4D515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AR </a:t>
            </a:r>
            <a:r>
              <a:rPr lang="uk-UA" sz="2400" b="0" i="0" dirty="0">
                <a:solidFill>
                  <a:srgbClr val="4D515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r>
              <a:rPr lang="en-AU" sz="2400" b="0" i="0" dirty="0">
                <a:solidFill>
                  <a:srgbClr val="4D515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VR, Apple Vision Pro, </a:t>
            </a:r>
            <a:r>
              <a:rPr lang="uk-UA" sz="2400" b="0" i="0" dirty="0">
                <a:solidFill>
                  <a:srgbClr val="4D515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безсумнівно, є гарнітурою </a:t>
            </a:r>
            <a:r>
              <a:rPr lang="en-AU" sz="2400" b="0" i="0" dirty="0">
                <a:solidFill>
                  <a:srgbClr val="4D515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VR. </a:t>
            </a:r>
            <a:r>
              <a:rPr lang="uk-UA" sz="2400" b="0" i="0" dirty="0">
                <a:solidFill>
                  <a:srgbClr val="4D515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 непрозорий (для користувача), але прозорий дисплей для інших, який повністю закриває та перек</a:t>
            </a:r>
            <a:r>
              <a:rPr lang="uk-UA" sz="2400" dirty="0">
                <a:solidFill>
                  <a:srgbClr val="4D515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риває</a:t>
            </a:r>
            <a:r>
              <a:rPr lang="uk-UA" sz="2400" b="0" i="0" dirty="0">
                <a:solidFill>
                  <a:srgbClr val="4D515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зір користувача</a:t>
            </a:r>
            <a:endParaRPr lang="en-AU" sz="2400" b="0" i="0" dirty="0">
              <a:solidFill>
                <a:srgbClr val="202124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79B1F96-E962-E34E-5044-8170D9462409}"/>
              </a:ext>
            </a:extLst>
          </p:cNvPr>
          <p:cNvSpPr txBox="1"/>
          <p:nvPr/>
        </p:nvSpPr>
        <p:spPr>
          <a:xfrm>
            <a:off x="2195736" y="5883079"/>
            <a:ext cx="5832648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000" i="1" dirty="0">
                <a:latin typeface="Times New Roman" pitchFamily="18" charset="0"/>
                <a:cs typeface="Times New Roman" pitchFamily="18" charset="0"/>
              </a:rPr>
              <a:t>Джерело: https://www.pcmag.com/news/is-the-apple-vision-pro-an-ar-headset-or-a-vr-headset</a:t>
            </a:r>
          </a:p>
        </p:txBody>
      </p:sp>
      <p:sp>
        <p:nvSpPr>
          <p:cNvPr id="13" name="Объект 3">
            <a:extLst>
              <a:ext uri="{FF2B5EF4-FFF2-40B4-BE49-F238E27FC236}">
                <a16:creationId xmlns:a16="http://schemas.microsoft.com/office/drawing/2014/main" id="{EBD656A2-3304-7493-F597-33910F4850DD}"/>
              </a:ext>
            </a:extLst>
          </p:cNvPr>
          <p:cNvSpPr txBox="1">
            <a:spLocks/>
          </p:cNvSpPr>
          <p:nvPr/>
        </p:nvSpPr>
        <p:spPr>
          <a:xfrm>
            <a:off x="2457610" y="464212"/>
            <a:ext cx="6470938" cy="8267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Apple Vision Pro</a:t>
            </a:r>
            <a:r>
              <a:rPr lang="uk-UA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uk-UA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це 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VR</a:t>
            </a:r>
            <a:r>
              <a:rPr lang="uk-UA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 чи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 AR</a:t>
            </a:r>
            <a:r>
              <a:rPr lang="uk-UA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?</a:t>
            </a:r>
            <a:endParaRPr lang="uk-UA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95BC3C9-433A-4CD6-7493-B5187EFB1DE0}"/>
              </a:ext>
            </a:extLst>
          </p:cNvPr>
          <p:cNvSpPr txBox="1"/>
          <p:nvPr/>
        </p:nvSpPr>
        <p:spPr>
          <a:xfrm>
            <a:off x="3492817" y="3162298"/>
            <a:ext cx="519774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b="0" i="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8 січня 2024 року Apple оголосила, що датою випуску </a:t>
            </a:r>
            <a:r>
              <a:rPr lang="en-US" b="0" i="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Apple </a:t>
            </a:r>
            <a:r>
              <a:rPr lang="uk-UA" b="0" i="0" dirty="0" err="1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Vision</a:t>
            </a:r>
            <a:r>
              <a:rPr lang="uk-UA" b="0" i="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b="0" i="0" dirty="0" err="1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</a:t>
            </a:r>
            <a:r>
              <a:rPr lang="uk-UA" b="0" i="0" dirty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США буде 2 лютого 2024 року</a:t>
            </a:r>
            <a:endParaRPr lang="uk-UA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6D11482-D397-40E9-D048-162EBD6C3DE8}"/>
              </a:ext>
            </a:extLst>
          </p:cNvPr>
          <p:cNvSpPr txBox="1"/>
          <p:nvPr/>
        </p:nvSpPr>
        <p:spPr>
          <a:xfrm>
            <a:off x="539552" y="4190072"/>
            <a:ext cx="826356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Apple </a:t>
            </a:r>
            <a:r>
              <a:rPr lang="uk-UA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продає </a:t>
            </a:r>
            <a:r>
              <a:rPr lang="en-A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Vision Pro </a:t>
            </a:r>
            <a:r>
              <a:rPr lang="uk-UA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 «</a:t>
            </a:r>
            <a:r>
              <a:rPr lang="uk-UA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просторовий комп’ютер</a:t>
            </a:r>
            <a:r>
              <a:rPr lang="uk-UA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», де цифрові медіа інтегровані з реальним світом, а фізичні дані, такі як рухові жести, </a:t>
            </a:r>
            <a:r>
              <a:rPr lang="uk-UA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відстеження погляду</a:t>
            </a:r>
            <a:r>
              <a:rPr lang="uk-UA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та </a:t>
            </a:r>
            <a:r>
              <a:rPr lang="uk-UA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розпізнавання мови</a:t>
            </a:r>
            <a:r>
              <a:rPr lang="uk-UA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, можна використовувати для взаємодії з системою. </a:t>
            </a:r>
            <a:r>
              <a:rPr lang="en-AU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Apple </a:t>
            </a:r>
            <a:r>
              <a:rPr lang="uk-UA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 рекламує пристрій як </a:t>
            </a:r>
            <a:r>
              <a:rPr lang="uk-UA" b="1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гарнітуру віртуальної реальності</a:t>
            </a:r>
            <a:r>
              <a:rPr lang="uk-UA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та уникає використання таких термінів, як «віртуальна реальність» і «доповнена реальність» під час обговорення продукту</a:t>
            </a:r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1DFBF5D0-0BAF-EFE6-AFDC-3006CEA1CA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552" y="1368866"/>
            <a:ext cx="2157872" cy="1191123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CDE5F18C-E07C-2A85-5EA3-FCAD119EA74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89940" y="2683274"/>
            <a:ext cx="2295525" cy="1495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999755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1">
            <a:extLst>
              <a:ext uri="{FF2B5EF4-FFF2-40B4-BE49-F238E27FC236}">
                <a16:creationId xmlns:a16="http://schemas.microsoft.com/office/drawing/2014/main" id="{BC67828E-9FE6-5C1D-7619-FB1C5AE596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6021"/>
            <a:ext cx="2048878" cy="826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Объект 3">
            <a:extLst>
              <a:ext uri="{FF2B5EF4-FFF2-40B4-BE49-F238E27FC236}">
                <a16:creationId xmlns:a16="http://schemas.microsoft.com/office/drawing/2014/main" id="{D8768C24-39E3-7435-CEA3-06410579FD97}"/>
              </a:ext>
            </a:extLst>
          </p:cNvPr>
          <p:cNvSpPr txBox="1">
            <a:spLocks/>
          </p:cNvSpPr>
          <p:nvPr/>
        </p:nvSpPr>
        <p:spPr>
          <a:xfrm>
            <a:off x="648128" y="1055404"/>
            <a:ext cx="8174661" cy="19812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Real Time Locations Systems 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(RTLS)</a:t>
            </a:r>
            <a:r>
              <a:rPr lang="uk-UA" sz="3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uk-UA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Система визначення місцезнаходження в реальному часі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автоматизована система, що забезпечує ідентифікацію, визначення координат, відображення на плані місцеперебування контрольованих об'єктів у межах території, охопленій необхідною інфраструктурою</a:t>
            </a:r>
            <a:endParaRPr lang="uk-UA" sz="32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5" name="Объект 3">
            <a:extLst>
              <a:ext uri="{FF2B5EF4-FFF2-40B4-BE49-F238E27FC236}">
                <a16:creationId xmlns:a16="http://schemas.microsoft.com/office/drawing/2014/main" id="{09275A7A-68FB-F373-8E8A-DB9424137F11}"/>
              </a:ext>
            </a:extLst>
          </p:cNvPr>
          <p:cNvSpPr txBox="1">
            <a:spLocks/>
          </p:cNvSpPr>
          <p:nvPr/>
        </p:nvSpPr>
        <p:spPr>
          <a:xfrm>
            <a:off x="5364088" y="3211738"/>
            <a:ext cx="3458701" cy="29175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0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Приклади систем визначення місцезнаходження в реальному часі включають відстеження автомобілів на конвеєрі, визначення місцезнаходження піддонів із товарами на складі або пошук медичного обладнання в лікарні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23EDFE6-3666-D5B5-3227-A623104844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2681" y="3154479"/>
            <a:ext cx="4680520" cy="2974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413333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1">
            <a:extLst>
              <a:ext uri="{FF2B5EF4-FFF2-40B4-BE49-F238E27FC236}">
                <a16:creationId xmlns:a16="http://schemas.microsoft.com/office/drawing/2014/main" id="{BC67828E-9FE6-5C1D-7619-FB1C5AE596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6021"/>
            <a:ext cx="2048878" cy="826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Объект 3">
            <a:extLst>
              <a:ext uri="{FF2B5EF4-FFF2-40B4-BE49-F238E27FC236}">
                <a16:creationId xmlns:a16="http://schemas.microsoft.com/office/drawing/2014/main" id="{D8768C24-39E3-7435-CEA3-06410579FD97}"/>
              </a:ext>
            </a:extLst>
          </p:cNvPr>
          <p:cNvSpPr txBox="1">
            <a:spLocks/>
          </p:cNvSpPr>
          <p:nvPr/>
        </p:nvSpPr>
        <p:spPr>
          <a:xfrm>
            <a:off x="501794" y="746176"/>
            <a:ext cx="8174661" cy="6131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Wearables</a:t>
            </a:r>
            <a:endParaRPr lang="uk-UA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5" name="Объект 3">
            <a:extLst>
              <a:ext uri="{FF2B5EF4-FFF2-40B4-BE49-F238E27FC236}">
                <a16:creationId xmlns:a16="http://schemas.microsoft.com/office/drawing/2014/main" id="{09275A7A-68FB-F373-8E8A-DB9424137F11}"/>
              </a:ext>
            </a:extLst>
          </p:cNvPr>
          <p:cNvSpPr txBox="1">
            <a:spLocks/>
          </p:cNvSpPr>
          <p:nvPr/>
        </p:nvSpPr>
        <p:spPr>
          <a:xfrm>
            <a:off x="2334054" y="4149080"/>
            <a:ext cx="4789246" cy="1783590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smart-</a:t>
            </a:r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одягу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Окуляри доповненої реальності (</a:t>
            </a:r>
            <a:r>
              <a:rPr lang="en-A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AR)</a:t>
            </a:r>
            <a:endParaRPr lang="uk-UA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Майбутнє смарт-годинників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Удосконалення відстеження фітнесу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Біометрична автентифікація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Носимі технології в охороні здоров'я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D96CD450-E589-9EB2-25A5-F9616E4502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50588" y="1297874"/>
            <a:ext cx="6327330" cy="2908987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D613B5DF-6AB0-D092-8FF2-623F7C5B6D41}"/>
              </a:ext>
            </a:extLst>
          </p:cNvPr>
          <p:cNvSpPr txBox="1"/>
          <p:nvPr/>
        </p:nvSpPr>
        <p:spPr>
          <a:xfrm>
            <a:off x="5782670" y="226021"/>
            <a:ext cx="336133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uk-UA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Смарт-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каблучка</a:t>
            </a:r>
            <a:r>
              <a:rPr lang="uk-UA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Movano Evie Ring</a:t>
            </a:r>
            <a:r>
              <a:rPr lang="uk-UA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відстеження жіночого здоров’я. </a:t>
            </a:r>
            <a:r>
              <a:rPr lang="uk-UA" sz="1400" b="0" i="0" dirty="0">
                <a:solidFill>
                  <a:schemeClr val="bg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 бу</a:t>
            </a:r>
            <a:r>
              <a:rPr lang="uk-UA" sz="1400" dirty="0">
                <a:solidFill>
                  <a:schemeClr val="bg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</a:t>
            </a:r>
            <a:r>
              <a:rPr lang="uk-UA" sz="1400" b="0" i="0" dirty="0">
                <a:solidFill>
                  <a:schemeClr val="bg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купити </a:t>
            </a:r>
            <a:r>
              <a:rPr lang="uk-UA" sz="1400" dirty="0">
                <a:solidFill>
                  <a:schemeClr val="bg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виставці </a:t>
            </a:r>
            <a:r>
              <a:rPr lang="en-US" sz="1400" dirty="0">
                <a:solidFill>
                  <a:schemeClr val="bg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CES </a:t>
            </a:r>
            <a:r>
              <a:rPr lang="uk-UA" sz="1400" b="0" i="0" dirty="0">
                <a:solidFill>
                  <a:schemeClr val="bg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2024 році за </a:t>
            </a:r>
            <a:r>
              <a:rPr lang="en-US" sz="1400" b="0" i="0" dirty="0">
                <a:solidFill>
                  <a:schemeClr val="bg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$</a:t>
            </a:r>
            <a:r>
              <a:rPr lang="uk-UA" sz="1400" b="0" i="0" dirty="0">
                <a:solidFill>
                  <a:schemeClr val="bg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269</a:t>
            </a:r>
            <a:endParaRPr lang="en-US" sz="1400" b="0" i="0" dirty="0">
              <a:solidFill>
                <a:schemeClr val="bg1">
                  <a:lumMod val="75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sz="1400" dirty="0">
                <a:solidFill>
                  <a:schemeClr val="bg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uk-UA" sz="1400" dirty="0">
                <a:solidFill>
                  <a:schemeClr val="bg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пульс, рівень насичення крові киснем, якість сну, активність тощо)</a:t>
            </a:r>
            <a:endParaRPr lang="en-US" sz="1400" b="0" i="0" dirty="0">
              <a:solidFill>
                <a:schemeClr val="bg1">
                  <a:lumMod val="75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7A79CB3-4FB7-FB76-6075-2B02D3FE3B72}"/>
              </a:ext>
            </a:extLst>
          </p:cNvPr>
          <p:cNvSpPr txBox="1"/>
          <p:nvPr/>
        </p:nvSpPr>
        <p:spPr>
          <a:xfrm>
            <a:off x="854628" y="5949641"/>
            <a:ext cx="7895555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uk-UA" sz="1000" i="1" dirty="0">
                <a:latin typeface="Times New Roman" pitchFamily="18" charset="0"/>
                <a:cs typeface="Times New Roman" pitchFamily="18" charset="0"/>
              </a:rPr>
              <a:t>Джерело: </a:t>
            </a:r>
            <a:r>
              <a:rPr lang="en-US" sz="1000" i="1" dirty="0">
                <a:latin typeface="Times New Roman" pitchFamily="18" charset="0"/>
                <a:cs typeface="Times New Roman" pitchFamily="18" charset="0"/>
              </a:rPr>
              <a:t>Top Wearable Technology Trends to Watch in 2023. URL</a:t>
            </a:r>
            <a:r>
              <a:rPr lang="uk-UA" sz="1000" i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AU" sz="1000" i="1" dirty="0">
                <a:latin typeface="Times New Roman" pitchFamily="18" charset="0"/>
                <a:cs typeface="Times New Roman" pitchFamily="18" charset="0"/>
              </a:rPr>
              <a:t>http://surl.li/pvoix</a:t>
            </a:r>
            <a:endParaRPr lang="en-US" sz="1000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061694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1">
            <a:extLst>
              <a:ext uri="{FF2B5EF4-FFF2-40B4-BE49-F238E27FC236}">
                <a16:creationId xmlns:a16="http://schemas.microsoft.com/office/drawing/2014/main" id="{BC67828E-9FE6-5C1D-7619-FB1C5AE596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6021"/>
            <a:ext cx="2048878" cy="826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Объект 3">
            <a:extLst>
              <a:ext uri="{FF2B5EF4-FFF2-40B4-BE49-F238E27FC236}">
                <a16:creationId xmlns:a16="http://schemas.microsoft.com/office/drawing/2014/main" id="{D8768C24-39E3-7435-CEA3-06410579FD97}"/>
              </a:ext>
            </a:extLst>
          </p:cNvPr>
          <p:cNvSpPr txBox="1">
            <a:spLocks/>
          </p:cNvSpPr>
          <p:nvPr/>
        </p:nvSpPr>
        <p:spPr>
          <a:xfrm>
            <a:off x="501794" y="746176"/>
            <a:ext cx="8174661" cy="6131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Дрони</a:t>
            </a:r>
            <a:endParaRPr lang="uk-UA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5" name="Объект 3">
            <a:extLst>
              <a:ext uri="{FF2B5EF4-FFF2-40B4-BE49-F238E27FC236}">
                <a16:creationId xmlns:a16="http://schemas.microsoft.com/office/drawing/2014/main" id="{09275A7A-68FB-F373-8E8A-DB9424137F11}"/>
              </a:ext>
            </a:extLst>
          </p:cNvPr>
          <p:cNvSpPr txBox="1">
            <a:spLocks/>
          </p:cNvSpPr>
          <p:nvPr/>
        </p:nvSpPr>
        <p:spPr>
          <a:xfrm>
            <a:off x="575522" y="4789745"/>
            <a:ext cx="8174661" cy="1159895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Безпілотний літальний апарат </a:t>
            </a:r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літальний апарат, який може злітати, здійснювати політ і сідати без фізичної присутності пілота на його борту </a:t>
            </a:r>
            <a:r>
              <a:rPr lang="uk-UA" i="1" dirty="0">
                <a:solidFill>
                  <a:schemeClr val="bg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(за призначенням – військові та цивільні)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B5187F4-FA47-482E-26F2-ED897F1963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5522" y="1412776"/>
            <a:ext cx="8174661" cy="332349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96A8236-5C27-83BD-6D6F-15F24524075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02202" y="906033"/>
            <a:ext cx="2152650" cy="51435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CAA493B-196F-05A6-99C3-2F239E740F70}"/>
              </a:ext>
            </a:extLst>
          </p:cNvPr>
          <p:cNvSpPr txBox="1"/>
          <p:nvPr/>
        </p:nvSpPr>
        <p:spPr>
          <a:xfrm>
            <a:off x="2703192" y="188640"/>
            <a:ext cx="607952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uk-UA" sz="1500" b="0" i="0" dirty="0">
                <a:solidFill>
                  <a:schemeClr val="bg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Україні цивільним не заборонено користуватися дронами. Втім, використання безпілотних літальних апаратів в умовах війни обмежене і потребує отримання дозволу</a:t>
            </a:r>
            <a:endParaRPr lang="uk-UA" sz="1500" dirty="0">
              <a:solidFill>
                <a:schemeClr val="bg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Объект 3">
            <a:extLst>
              <a:ext uri="{FF2B5EF4-FFF2-40B4-BE49-F238E27FC236}">
                <a16:creationId xmlns:a16="http://schemas.microsoft.com/office/drawing/2014/main" id="{3E67E430-B45C-8AB4-27E9-3DC4B1752FEA}"/>
              </a:ext>
            </a:extLst>
          </p:cNvPr>
          <p:cNvSpPr txBox="1">
            <a:spLocks/>
          </p:cNvSpPr>
          <p:nvPr/>
        </p:nvSpPr>
        <p:spPr>
          <a:xfrm>
            <a:off x="5742952" y="5729373"/>
            <a:ext cx="3232703" cy="514350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600" i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Логістика, с/г, дика природа, розвідка, контроль переміщення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1" name="Рукописні дані 10">
                <a:extLst>
                  <a:ext uri="{FF2B5EF4-FFF2-40B4-BE49-F238E27FC236}">
                    <a16:creationId xmlns:a16="http://schemas.microsoft.com/office/drawing/2014/main" id="{E13C843C-39DA-6C13-48B8-E1E5F1B916DB}"/>
                  </a:ext>
                </a:extLst>
              </p14:cNvPr>
              <p14:cNvContentPartPr/>
              <p14:nvPr/>
            </p14:nvContentPartPr>
            <p14:xfrm>
              <a:off x="6173640" y="5401135"/>
              <a:ext cx="1312920" cy="410760"/>
            </p14:xfrm>
          </p:contentPart>
        </mc:Choice>
        <mc:Fallback xmlns="">
          <p:pic>
            <p:nvPicPr>
              <p:cNvPr id="11" name="Рукописні дані 10">
                <a:extLst>
                  <a:ext uri="{FF2B5EF4-FFF2-40B4-BE49-F238E27FC236}">
                    <a16:creationId xmlns:a16="http://schemas.microsoft.com/office/drawing/2014/main" id="{E13C843C-39DA-6C13-48B8-E1E5F1B916DB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156000" y="5383495"/>
                <a:ext cx="1348560" cy="446400"/>
              </a:xfrm>
              <a:prstGeom prst="rect">
                <a:avLst/>
              </a:prstGeom>
            </p:spPr>
          </p:pic>
        </mc:Fallback>
      </mc:AlternateContent>
      <p:grpSp>
        <p:nvGrpSpPr>
          <p:cNvPr id="14" name="Групувати 13">
            <a:extLst>
              <a:ext uri="{FF2B5EF4-FFF2-40B4-BE49-F238E27FC236}">
                <a16:creationId xmlns:a16="http://schemas.microsoft.com/office/drawing/2014/main" id="{C2888D3F-35DD-464B-B803-C600B196814F}"/>
              </a:ext>
            </a:extLst>
          </p:cNvPr>
          <p:cNvGrpSpPr/>
          <p:nvPr/>
        </p:nvGrpSpPr>
        <p:grpSpPr>
          <a:xfrm>
            <a:off x="7470000" y="5556655"/>
            <a:ext cx="548640" cy="268920"/>
            <a:chOff x="7470000" y="5556655"/>
            <a:chExt cx="548640" cy="268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12" name="Рукописні дані 11">
                  <a:extLst>
                    <a:ext uri="{FF2B5EF4-FFF2-40B4-BE49-F238E27FC236}">
                      <a16:creationId xmlns:a16="http://schemas.microsoft.com/office/drawing/2014/main" id="{EB372667-1A0F-D001-6368-CA5E95E74F72}"/>
                    </a:ext>
                  </a:extLst>
                </p14:cNvPr>
                <p14:cNvContentPartPr/>
                <p14:nvPr/>
              </p14:nvContentPartPr>
              <p14:xfrm>
                <a:off x="7470000" y="5556655"/>
                <a:ext cx="513360" cy="249120"/>
              </p14:xfrm>
            </p:contentPart>
          </mc:Choice>
          <mc:Fallback xmlns="">
            <p:pic>
              <p:nvPicPr>
                <p:cNvPr id="12" name="Рукописні дані 11">
                  <a:extLst>
                    <a:ext uri="{FF2B5EF4-FFF2-40B4-BE49-F238E27FC236}">
                      <a16:creationId xmlns:a16="http://schemas.microsoft.com/office/drawing/2014/main" id="{EB372667-1A0F-D001-6368-CA5E95E74F72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7452000" y="5538655"/>
                  <a:ext cx="549000" cy="284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13" name="Рукописні дані 12">
                  <a:extLst>
                    <a:ext uri="{FF2B5EF4-FFF2-40B4-BE49-F238E27FC236}">
                      <a16:creationId xmlns:a16="http://schemas.microsoft.com/office/drawing/2014/main" id="{CC7F5968-6F99-27C7-0EDB-A3BD6097B492}"/>
                    </a:ext>
                  </a:extLst>
                </p14:cNvPr>
                <p14:cNvContentPartPr/>
                <p14:nvPr/>
              </p14:nvContentPartPr>
              <p14:xfrm>
                <a:off x="8007120" y="5654935"/>
                <a:ext cx="11520" cy="170640"/>
              </p14:xfrm>
            </p:contentPart>
          </mc:Choice>
          <mc:Fallback xmlns="">
            <p:pic>
              <p:nvPicPr>
                <p:cNvPr id="13" name="Рукописні дані 12">
                  <a:extLst>
                    <a:ext uri="{FF2B5EF4-FFF2-40B4-BE49-F238E27FC236}">
                      <a16:creationId xmlns:a16="http://schemas.microsoft.com/office/drawing/2014/main" id="{CC7F5968-6F99-27C7-0EDB-A3BD6097B492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7989480" y="5636935"/>
                  <a:ext cx="47160" cy="2062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5" name="Рукописні дані 14">
                <a:extLst>
                  <a:ext uri="{FF2B5EF4-FFF2-40B4-BE49-F238E27FC236}">
                    <a16:creationId xmlns:a16="http://schemas.microsoft.com/office/drawing/2014/main" id="{6BBCA47B-9887-59F9-EE28-7E271AE2B38E}"/>
                  </a:ext>
                </a:extLst>
              </p14:cNvPr>
              <p14:cNvContentPartPr/>
              <p14:nvPr/>
            </p14:nvContentPartPr>
            <p14:xfrm>
              <a:off x="7596360" y="6400855"/>
              <a:ext cx="360" cy="360"/>
            </p14:xfrm>
          </p:contentPart>
        </mc:Choice>
        <mc:Fallback xmlns="">
          <p:pic>
            <p:nvPicPr>
              <p:cNvPr id="15" name="Рукописні дані 14">
                <a:extLst>
                  <a:ext uri="{FF2B5EF4-FFF2-40B4-BE49-F238E27FC236}">
                    <a16:creationId xmlns:a16="http://schemas.microsoft.com/office/drawing/2014/main" id="{6BBCA47B-9887-59F9-EE28-7E271AE2B38E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7578720" y="6383215"/>
                <a:ext cx="36000" cy="36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36704648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1">
            <a:extLst>
              <a:ext uri="{FF2B5EF4-FFF2-40B4-BE49-F238E27FC236}">
                <a16:creationId xmlns:a16="http://schemas.microsoft.com/office/drawing/2014/main" id="{BC67828E-9FE6-5C1D-7619-FB1C5AE596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6021"/>
            <a:ext cx="2048878" cy="826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2950306-9A82-1FB3-8376-D3F8AA2C72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6482" y="1160748"/>
            <a:ext cx="7742281" cy="486053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EE45C8B-27CE-22F7-D797-932F9887FA5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33639" y="345321"/>
            <a:ext cx="1407592" cy="312798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F035D41-32C3-0DC6-BC8F-759183E1992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27765" y="664597"/>
            <a:ext cx="1013466" cy="312798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4" name="Рукописні дані 3">
                <a:extLst>
                  <a:ext uri="{FF2B5EF4-FFF2-40B4-BE49-F238E27FC236}">
                    <a16:creationId xmlns:a16="http://schemas.microsoft.com/office/drawing/2014/main" id="{04705986-4D6E-7EFE-7777-3AF1D75E9DAD}"/>
                  </a:ext>
                </a:extLst>
              </p14:cNvPr>
              <p14:cNvContentPartPr/>
              <p14:nvPr/>
            </p14:nvContentPartPr>
            <p14:xfrm>
              <a:off x="4233960" y="2785375"/>
              <a:ext cx="3662640" cy="70920"/>
            </p14:xfrm>
          </p:contentPart>
        </mc:Choice>
        <mc:Fallback xmlns="">
          <p:pic>
            <p:nvPicPr>
              <p:cNvPr id="4" name="Рукописні дані 3">
                <a:extLst>
                  <a:ext uri="{FF2B5EF4-FFF2-40B4-BE49-F238E27FC236}">
                    <a16:creationId xmlns:a16="http://schemas.microsoft.com/office/drawing/2014/main" id="{04705986-4D6E-7EFE-7777-3AF1D75E9DAD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143960" y="2605735"/>
                <a:ext cx="3842280" cy="430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5" name="Рукописні дані 4">
                <a:extLst>
                  <a:ext uri="{FF2B5EF4-FFF2-40B4-BE49-F238E27FC236}">
                    <a16:creationId xmlns:a16="http://schemas.microsoft.com/office/drawing/2014/main" id="{72057713-8E62-0668-980B-9EACB32600BD}"/>
                  </a:ext>
                </a:extLst>
              </p14:cNvPr>
              <p14:cNvContentPartPr/>
              <p14:nvPr/>
            </p14:nvContentPartPr>
            <p14:xfrm>
              <a:off x="970560" y="3151135"/>
              <a:ext cx="7061040" cy="184320"/>
            </p14:xfrm>
          </p:contentPart>
        </mc:Choice>
        <mc:Fallback xmlns="">
          <p:pic>
            <p:nvPicPr>
              <p:cNvPr id="5" name="Рукописні дані 4">
                <a:extLst>
                  <a:ext uri="{FF2B5EF4-FFF2-40B4-BE49-F238E27FC236}">
                    <a16:creationId xmlns:a16="http://schemas.microsoft.com/office/drawing/2014/main" id="{72057713-8E62-0668-980B-9EACB32600BD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880560" y="2971495"/>
                <a:ext cx="7240680" cy="543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6" name="Рукописні дані 5">
                <a:extLst>
                  <a:ext uri="{FF2B5EF4-FFF2-40B4-BE49-F238E27FC236}">
                    <a16:creationId xmlns:a16="http://schemas.microsoft.com/office/drawing/2014/main" id="{BE4B7C92-CEAC-789C-8783-D204D3942353}"/>
                  </a:ext>
                </a:extLst>
              </p14:cNvPr>
              <p14:cNvContentPartPr/>
              <p14:nvPr/>
            </p14:nvContentPartPr>
            <p14:xfrm>
              <a:off x="928440" y="3516535"/>
              <a:ext cx="2136960" cy="42840"/>
            </p14:xfrm>
          </p:contentPart>
        </mc:Choice>
        <mc:Fallback xmlns="">
          <p:pic>
            <p:nvPicPr>
              <p:cNvPr id="6" name="Рукописні дані 5">
                <a:extLst>
                  <a:ext uri="{FF2B5EF4-FFF2-40B4-BE49-F238E27FC236}">
                    <a16:creationId xmlns:a16="http://schemas.microsoft.com/office/drawing/2014/main" id="{BE4B7C92-CEAC-789C-8783-D204D3942353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838440" y="3336535"/>
                <a:ext cx="2316600" cy="402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8" name="Рукописні дані 7">
                <a:extLst>
                  <a:ext uri="{FF2B5EF4-FFF2-40B4-BE49-F238E27FC236}">
                    <a16:creationId xmlns:a16="http://schemas.microsoft.com/office/drawing/2014/main" id="{A7718755-6EED-2307-D6D9-D04130D2272F}"/>
                  </a:ext>
                </a:extLst>
              </p14:cNvPr>
              <p14:cNvContentPartPr/>
              <p14:nvPr/>
            </p14:nvContentPartPr>
            <p14:xfrm>
              <a:off x="4416840" y="2995615"/>
              <a:ext cx="3628440" cy="86760"/>
            </p14:xfrm>
          </p:contentPart>
        </mc:Choice>
        <mc:Fallback xmlns="">
          <p:pic>
            <p:nvPicPr>
              <p:cNvPr id="8" name="Рукописні дані 7">
                <a:extLst>
                  <a:ext uri="{FF2B5EF4-FFF2-40B4-BE49-F238E27FC236}">
                    <a16:creationId xmlns:a16="http://schemas.microsoft.com/office/drawing/2014/main" id="{A7718755-6EED-2307-D6D9-D04130D2272F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4327200" y="2815975"/>
                <a:ext cx="3808080" cy="446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0" name="Рукописні дані 9">
                <a:extLst>
                  <a:ext uri="{FF2B5EF4-FFF2-40B4-BE49-F238E27FC236}">
                    <a16:creationId xmlns:a16="http://schemas.microsoft.com/office/drawing/2014/main" id="{8760963C-2E71-AE19-681C-71CEACC77362}"/>
                  </a:ext>
                </a:extLst>
              </p14:cNvPr>
              <p14:cNvContentPartPr/>
              <p14:nvPr/>
            </p14:nvContentPartPr>
            <p14:xfrm>
              <a:off x="2602080" y="3094975"/>
              <a:ext cx="1968480" cy="43560"/>
            </p14:xfrm>
          </p:contentPart>
        </mc:Choice>
        <mc:Fallback xmlns="">
          <p:pic>
            <p:nvPicPr>
              <p:cNvPr id="10" name="Рукописні дані 9">
                <a:extLst>
                  <a:ext uri="{FF2B5EF4-FFF2-40B4-BE49-F238E27FC236}">
                    <a16:creationId xmlns:a16="http://schemas.microsoft.com/office/drawing/2014/main" id="{8760963C-2E71-AE19-681C-71CEACC77362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2512440" y="2914975"/>
                <a:ext cx="2148120" cy="403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12" name="Рукописні дані 11">
                <a:extLst>
                  <a:ext uri="{FF2B5EF4-FFF2-40B4-BE49-F238E27FC236}">
                    <a16:creationId xmlns:a16="http://schemas.microsoft.com/office/drawing/2014/main" id="{10F04822-46E9-94D8-EAB5-ABDDD33707A0}"/>
                  </a:ext>
                </a:extLst>
              </p14:cNvPr>
              <p14:cNvContentPartPr/>
              <p14:nvPr/>
            </p14:nvContentPartPr>
            <p14:xfrm>
              <a:off x="956520" y="3334015"/>
              <a:ext cx="1082880" cy="43200"/>
            </p14:xfrm>
          </p:contentPart>
        </mc:Choice>
        <mc:Fallback xmlns="">
          <p:pic>
            <p:nvPicPr>
              <p:cNvPr id="12" name="Рукописні дані 11">
                <a:extLst>
                  <a:ext uri="{FF2B5EF4-FFF2-40B4-BE49-F238E27FC236}">
                    <a16:creationId xmlns:a16="http://schemas.microsoft.com/office/drawing/2014/main" id="{10F04822-46E9-94D8-EAB5-ABDDD33707A0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866880" y="3154375"/>
                <a:ext cx="1262520" cy="402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13" name="Рукописні дані 12">
                <a:extLst>
                  <a:ext uri="{FF2B5EF4-FFF2-40B4-BE49-F238E27FC236}">
                    <a16:creationId xmlns:a16="http://schemas.microsoft.com/office/drawing/2014/main" id="{7D711B41-CEE8-A7F5-CC61-E2EF221E031A}"/>
                  </a:ext>
                </a:extLst>
              </p14:cNvPr>
              <p14:cNvContentPartPr/>
              <p14:nvPr/>
            </p14:nvContentPartPr>
            <p14:xfrm>
              <a:off x="2166120" y="3179215"/>
              <a:ext cx="505440" cy="360"/>
            </p14:xfrm>
          </p:contentPart>
        </mc:Choice>
        <mc:Fallback xmlns="">
          <p:pic>
            <p:nvPicPr>
              <p:cNvPr id="13" name="Рукописні дані 12">
                <a:extLst>
                  <a:ext uri="{FF2B5EF4-FFF2-40B4-BE49-F238E27FC236}">
                    <a16:creationId xmlns:a16="http://schemas.microsoft.com/office/drawing/2014/main" id="{7D711B41-CEE8-A7F5-CC61-E2EF221E031A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2076480" y="2999575"/>
                <a:ext cx="685080" cy="360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5606574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6021"/>
            <a:ext cx="2048878" cy="826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Прямокутник 14">
            <a:extLst>
              <a:ext uri="{FF2B5EF4-FFF2-40B4-BE49-F238E27FC236}">
                <a16:creationId xmlns:a16="http://schemas.microsoft.com/office/drawing/2014/main" id="{CB698639-8532-3E26-938A-B7017FD4A5EC}"/>
              </a:ext>
            </a:extLst>
          </p:cNvPr>
          <p:cNvSpPr/>
          <p:nvPr/>
        </p:nvSpPr>
        <p:spPr>
          <a:xfrm>
            <a:off x="845033" y="1813489"/>
            <a:ext cx="3105399" cy="93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Digital</a:t>
            </a:r>
            <a:endParaRPr lang="uk-UA" sz="2400" dirty="0">
              <a:solidFill>
                <a:schemeClr val="accent2">
                  <a:lumMod val="75000"/>
                </a:schemeClr>
              </a:solidFill>
              <a:latin typeface="Times New Roman"/>
              <a:ea typeface="Calibri"/>
              <a:cs typeface="Times New Roman"/>
            </a:endParaRPr>
          </a:p>
        </p:txBody>
      </p:sp>
      <p:sp>
        <p:nvSpPr>
          <p:cNvPr id="16" name="Прямокутник 15">
            <a:extLst>
              <a:ext uri="{FF2B5EF4-FFF2-40B4-BE49-F238E27FC236}">
                <a16:creationId xmlns:a16="http://schemas.microsoft.com/office/drawing/2014/main" id="{5F13A462-F5F2-6A15-4BEE-D52ABB103B6F}"/>
              </a:ext>
            </a:extLst>
          </p:cNvPr>
          <p:cNvSpPr/>
          <p:nvPr/>
        </p:nvSpPr>
        <p:spPr>
          <a:xfrm>
            <a:off x="4080810" y="1797822"/>
            <a:ext cx="4459124" cy="93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Цифровий</a:t>
            </a:r>
            <a:endParaRPr lang="uk-UA" sz="2400" dirty="0">
              <a:solidFill>
                <a:schemeClr val="tx1"/>
              </a:solidFill>
              <a:latin typeface="Times New Roman"/>
              <a:ea typeface="Calibri"/>
              <a:cs typeface="Times New Roman"/>
            </a:endParaRPr>
          </a:p>
        </p:txBody>
      </p:sp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id="{018AEA16-3600-EAC0-08E5-A68538912292}"/>
              </a:ext>
            </a:extLst>
          </p:cNvPr>
          <p:cNvSpPr/>
          <p:nvPr/>
        </p:nvSpPr>
        <p:spPr>
          <a:xfrm>
            <a:off x="845034" y="2850048"/>
            <a:ext cx="3105399" cy="93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Digitization</a:t>
            </a:r>
            <a:endParaRPr lang="uk-UA" sz="2400" dirty="0">
              <a:solidFill>
                <a:schemeClr val="accent2">
                  <a:lumMod val="75000"/>
                </a:schemeClr>
              </a:solidFill>
              <a:latin typeface="Times New Roman"/>
              <a:ea typeface="Calibri"/>
              <a:cs typeface="Times New Roman"/>
            </a:endParaRPr>
          </a:p>
        </p:txBody>
      </p:sp>
      <p:sp>
        <p:nvSpPr>
          <p:cNvPr id="18" name="Прямокутник 17">
            <a:extLst>
              <a:ext uri="{FF2B5EF4-FFF2-40B4-BE49-F238E27FC236}">
                <a16:creationId xmlns:a16="http://schemas.microsoft.com/office/drawing/2014/main" id="{C39F5996-BDB1-9835-176C-51E08940585D}"/>
              </a:ext>
            </a:extLst>
          </p:cNvPr>
          <p:cNvSpPr/>
          <p:nvPr/>
        </p:nvSpPr>
        <p:spPr>
          <a:xfrm>
            <a:off x="4077438" y="2834381"/>
            <a:ext cx="4462496" cy="93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>
                <a:solidFill>
                  <a:srgbClr val="262626"/>
                </a:solidFill>
                <a:latin typeface="Times New Roman"/>
                <a:ea typeface="Calibri"/>
                <a:cs typeface="Times New Roman"/>
              </a:rPr>
              <a:t>Оцифровка, </a:t>
            </a:r>
            <a:r>
              <a:rPr lang="uk-UA" sz="2400" dirty="0">
                <a:solidFill>
                  <a:srgbClr val="262626"/>
                </a:solidFill>
                <a:latin typeface="Times New Roman"/>
                <a:ea typeface="Calibri"/>
                <a:cs typeface="Times New Roman"/>
              </a:rPr>
              <a:t>оцифрування, оцифровування, діджитизація</a:t>
            </a:r>
          </a:p>
        </p:txBody>
      </p:sp>
      <p:sp>
        <p:nvSpPr>
          <p:cNvPr id="19" name="Прямокутник 18">
            <a:extLst>
              <a:ext uri="{FF2B5EF4-FFF2-40B4-BE49-F238E27FC236}">
                <a16:creationId xmlns:a16="http://schemas.microsoft.com/office/drawing/2014/main" id="{6C315E22-41F2-EF71-1DEF-88D7D8623D89}"/>
              </a:ext>
            </a:extLst>
          </p:cNvPr>
          <p:cNvSpPr/>
          <p:nvPr/>
        </p:nvSpPr>
        <p:spPr>
          <a:xfrm>
            <a:off x="1983601" y="980728"/>
            <a:ext cx="5612735" cy="9361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БАЗОВІ ПОНЯТТЯ ЦИФРОВІЗАЦІЇ</a:t>
            </a:r>
            <a:endParaRPr lang="uk-UA" sz="2400" dirty="0">
              <a:solidFill>
                <a:schemeClr val="tx1"/>
              </a:solidFill>
              <a:latin typeface="Times New Roman"/>
              <a:ea typeface="Calibri"/>
              <a:cs typeface="Times New Roman"/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1F19258-76A8-C9B2-A941-E8F4C14CF767}"/>
              </a:ext>
            </a:extLst>
          </p:cNvPr>
          <p:cNvSpPr/>
          <p:nvPr/>
        </p:nvSpPr>
        <p:spPr>
          <a:xfrm>
            <a:off x="845035" y="3929504"/>
            <a:ext cx="3105399" cy="93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0"/>
              </a:spcAft>
            </a:pP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effectLst/>
                <a:latin typeface="Times New Roman"/>
                <a:ea typeface="Calibri"/>
                <a:cs typeface="Times New Roman"/>
              </a:rPr>
              <a:t>Digitalization</a:t>
            </a:r>
            <a:endParaRPr lang="uk-UA" sz="2400" dirty="0">
              <a:solidFill>
                <a:schemeClr val="accent2">
                  <a:lumMod val="75000"/>
                </a:schemeClr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21" name="Прямокутник 20">
            <a:extLst>
              <a:ext uri="{FF2B5EF4-FFF2-40B4-BE49-F238E27FC236}">
                <a16:creationId xmlns:a16="http://schemas.microsoft.com/office/drawing/2014/main" id="{6277C11E-D5C4-B5FE-06EA-DE306D9C09E1}"/>
              </a:ext>
            </a:extLst>
          </p:cNvPr>
          <p:cNvSpPr/>
          <p:nvPr/>
        </p:nvSpPr>
        <p:spPr>
          <a:xfrm>
            <a:off x="4100358" y="3917629"/>
            <a:ext cx="4439576" cy="93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0"/>
              </a:spcAft>
            </a:pPr>
            <a:r>
              <a:rPr lang="uk-UA" sz="2400" b="1" dirty="0">
                <a:solidFill>
                  <a:srgbClr val="262626"/>
                </a:solidFill>
                <a:effectLst/>
                <a:latin typeface="Times New Roman"/>
                <a:ea typeface="Calibri"/>
                <a:cs typeface="Times New Roman"/>
              </a:rPr>
              <a:t>Цифровізація, </a:t>
            </a:r>
            <a:r>
              <a:rPr lang="uk-UA" sz="2400" dirty="0">
                <a:solidFill>
                  <a:srgbClr val="262626"/>
                </a:solidFill>
                <a:effectLst/>
                <a:latin typeface="Times New Roman"/>
                <a:ea typeface="Calibri"/>
                <a:cs typeface="Times New Roman"/>
              </a:rPr>
              <a:t>діджиталізація, дигіталізація, диджиталізація</a:t>
            </a:r>
            <a:endParaRPr lang="uk-UA" sz="24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22" name="Прямокутник 21">
            <a:extLst>
              <a:ext uri="{FF2B5EF4-FFF2-40B4-BE49-F238E27FC236}">
                <a16:creationId xmlns:a16="http://schemas.microsoft.com/office/drawing/2014/main" id="{BC37A768-E242-0EFB-0E2F-6A9EDB9067CD}"/>
              </a:ext>
            </a:extLst>
          </p:cNvPr>
          <p:cNvSpPr/>
          <p:nvPr/>
        </p:nvSpPr>
        <p:spPr>
          <a:xfrm>
            <a:off x="827584" y="4992286"/>
            <a:ext cx="3122851" cy="93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0"/>
              </a:spcAft>
            </a:pP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effectLst/>
                <a:latin typeface="Times New Roman"/>
                <a:ea typeface="Calibri"/>
                <a:cs typeface="Times New Roman"/>
              </a:rPr>
              <a:t>Digital</a:t>
            </a:r>
            <a:r>
              <a:rPr lang="uk-UA" sz="2400" b="1" dirty="0">
                <a:solidFill>
                  <a:schemeClr val="accent2">
                    <a:lumMod val="75000"/>
                  </a:schemeClr>
                </a:solidFill>
                <a:effectLst/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effectLst/>
                <a:latin typeface="Times New Roman"/>
                <a:ea typeface="Calibri"/>
                <a:cs typeface="Times New Roman"/>
              </a:rPr>
              <a:t>transformation</a:t>
            </a:r>
            <a:endParaRPr lang="uk-UA" sz="2400" dirty="0">
              <a:solidFill>
                <a:schemeClr val="accent2">
                  <a:lumMod val="75000"/>
                </a:schemeClr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23" name="Прямокутник 22">
            <a:extLst>
              <a:ext uri="{FF2B5EF4-FFF2-40B4-BE49-F238E27FC236}">
                <a16:creationId xmlns:a16="http://schemas.microsoft.com/office/drawing/2014/main" id="{984DB549-A83D-FE64-5019-335181CF0946}"/>
              </a:ext>
            </a:extLst>
          </p:cNvPr>
          <p:cNvSpPr/>
          <p:nvPr/>
        </p:nvSpPr>
        <p:spPr>
          <a:xfrm>
            <a:off x="4100358" y="4981497"/>
            <a:ext cx="4439576" cy="93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0"/>
              </a:spcAft>
            </a:pPr>
            <a:r>
              <a:rPr lang="uk-UA" sz="2400" b="1" dirty="0">
                <a:solidFill>
                  <a:srgbClr val="262626"/>
                </a:solidFill>
                <a:latin typeface="Times New Roman"/>
                <a:ea typeface="Calibri"/>
                <a:cs typeface="Times New Roman"/>
              </a:rPr>
              <a:t>Цифрова трансформація</a:t>
            </a:r>
            <a:endParaRPr lang="uk-UA" sz="24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98334525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1">
            <a:extLst>
              <a:ext uri="{FF2B5EF4-FFF2-40B4-BE49-F238E27FC236}">
                <a16:creationId xmlns:a16="http://schemas.microsoft.com/office/drawing/2014/main" id="{BC67828E-9FE6-5C1D-7619-FB1C5AE596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6021"/>
            <a:ext cx="2048878" cy="826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A849748-5351-9973-AEF1-C35BEA1D9521}"/>
              </a:ext>
            </a:extLst>
          </p:cNvPr>
          <p:cNvSpPr txBox="1"/>
          <p:nvPr/>
        </p:nvSpPr>
        <p:spPr>
          <a:xfrm>
            <a:off x="393630" y="1098412"/>
            <a:ext cx="8280920" cy="92333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en-AU" b="1" i="0" dirty="0">
                <a:solidFill>
                  <a:srgbClr val="272C2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CES 2024 (Consumer Electronic Show) </a:t>
            </a:r>
            <a:r>
              <a:rPr lang="en-AU" b="0" i="0" dirty="0">
                <a:solidFill>
                  <a:srgbClr val="272C2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b="0" i="0" dirty="0">
                <a:solidFill>
                  <a:srgbClr val="272C2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найбільший у світі майданчик для обміну досвідом та пошуку </a:t>
            </a:r>
            <a:r>
              <a:rPr lang="uk-UA" dirty="0">
                <a:solidFill>
                  <a:srgbClr val="272C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натхнення в галузі сучасних технологій та електроніки. Виставка пройшла з 9 до 12 січня 2024 р. в Лас-Вегасі (США)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6BEEA4A-8695-869A-85EF-7570ADF157B3}"/>
              </a:ext>
            </a:extLst>
          </p:cNvPr>
          <p:cNvSpPr txBox="1"/>
          <p:nvPr/>
        </p:nvSpPr>
        <p:spPr>
          <a:xfrm>
            <a:off x="393630" y="2015837"/>
            <a:ext cx="8596992" cy="38933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1300" b="0" i="0" dirty="0">
                <a:solidFill>
                  <a:srgbClr val="272C2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Україну на </a:t>
            </a:r>
            <a:r>
              <a:rPr lang="en-AU" sz="1300" b="0" i="0" dirty="0">
                <a:solidFill>
                  <a:srgbClr val="272C2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CES </a:t>
            </a:r>
            <a:r>
              <a:rPr lang="uk-UA" sz="1300" b="0" i="0" dirty="0">
                <a:solidFill>
                  <a:srgbClr val="272C2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представляли стартапи, обрані в межах конкурсу </a:t>
            </a:r>
            <a:r>
              <a:rPr lang="en-AU" sz="1300" b="0" i="0" dirty="0">
                <a:solidFill>
                  <a:srgbClr val="272C2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Ukrainian Startup Fund.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AU" sz="1300" b="1" i="0" dirty="0">
                <a:solidFill>
                  <a:srgbClr val="272C2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DroneUA</a:t>
            </a:r>
            <a:r>
              <a:rPr lang="en-AU" sz="1300" b="0" i="0" dirty="0">
                <a:solidFill>
                  <a:srgbClr val="272C2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uk-UA" sz="1300" b="0" i="0" dirty="0">
                <a:solidFill>
                  <a:srgbClr val="272C2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презентувала свій стартап </a:t>
            </a:r>
            <a:r>
              <a:rPr lang="en-AU" sz="1300" dirty="0">
                <a:solidFill>
                  <a:srgbClr val="272C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FarmFleet – </a:t>
            </a:r>
            <a:r>
              <a:rPr lang="uk-UA" sz="1300" b="1" dirty="0">
                <a:solidFill>
                  <a:srgbClr val="272C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онлайн-сервіс</a:t>
            </a:r>
            <a:r>
              <a:rPr lang="uk-UA" sz="1300" b="0" i="0" dirty="0">
                <a:solidFill>
                  <a:srgbClr val="272C2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який оптимізує бізнес-процеси для обприскування </a:t>
            </a:r>
            <a:r>
              <a:rPr lang="uk-UA" sz="1300" b="1" i="0" dirty="0">
                <a:solidFill>
                  <a:srgbClr val="272C2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дронами</a:t>
            </a:r>
            <a:r>
              <a:rPr lang="uk-UA" sz="1300" b="0" i="0" dirty="0">
                <a:solidFill>
                  <a:srgbClr val="272C2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сільськогосподарських угідь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AU" sz="1300" b="1" i="0" dirty="0">
                <a:solidFill>
                  <a:srgbClr val="272C2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CheckEye</a:t>
            </a:r>
            <a:r>
              <a:rPr lang="en-AU" sz="1300" b="0" i="0" dirty="0">
                <a:solidFill>
                  <a:srgbClr val="272C2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uk-UA" sz="1300" b="0" i="0" dirty="0">
                <a:solidFill>
                  <a:srgbClr val="272C2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створила </a:t>
            </a:r>
            <a:r>
              <a:rPr lang="en-AU" sz="1300" b="0" i="0" dirty="0">
                <a:solidFill>
                  <a:srgbClr val="272C2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AI/ML-</a:t>
            </a:r>
            <a:r>
              <a:rPr lang="uk-UA" sz="1300" b="0" i="0" dirty="0">
                <a:solidFill>
                  <a:srgbClr val="272C2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 для масового скринінгу хронічних захворювань та їхніх ускладнень зі </a:t>
            </a:r>
            <a:r>
              <a:rPr lang="uk-UA" sz="1300" b="1" i="0" dirty="0">
                <a:solidFill>
                  <a:srgbClr val="272C2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ШІ</a:t>
            </a:r>
            <a:endParaRPr lang="uk-UA" sz="1300" b="0" i="0" dirty="0">
              <a:solidFill>
                <a:srgbClr val="272C2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en-AU" sz="1300" b="1" i="0" dirty="0">
                <a:solidFill>
                  <a:srgbClr val="272C2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VersiBionics</a:t>
            </a:r>
            <a:r>
              <a:rPr lang="en-AU" sz="1300" b="0" i="0" dirty="0">
                <a:solidFill>
                  <a:srgbClr val="272C2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uk-UA" sz="1300" b="0" i="0" dirty="0">
                <a:solidFill>
                  <a:srgbClr val="272C2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розробила </a:t>
            </a:r>
            <a:r>
              <a:rPr lang="uk-UA" sz="1300" b="1" i="0" dirty="0">
                <a:solidFill>
                  <a:srgbClr val="272C2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інноваційний протез руки </a:t>
            </a:r>
            <a:r>
              <a:rPr lang="uk-UA" sz="1300" b="0" i="0" dirty="0">
                <a:solidFill>
                  <a:srgbClr val="272C2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для військових і цивільних, які постраждали внаслідок російської агресії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AU" sz="1300" b="1" i="0" dirty="0">
                <a:solidFill>
                  <a:srgbClr val="272C2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Deus Robotics</a:t>
            </a:r>
            <a:r>
              <a:rPr lang="en-AU" sz="1300" b="0" i="0" dirty="0">
                <a:solidFill>
                  <a:srgbClr val="272C2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uk-UA" sz="1300" b="0" i="0" dirty="0">
                <a:solidFill>
                  <a:srgbClr val="272C2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презентувала рішення для автоматизації складу за допомогою </a:t>
            </a:r>
            <a:r>
              <a:rPr lang="uk-UA" sz="1300" b="1" i="0" dirty="0">
                <a:solidFill>
                  <a:srgbClr val="272C2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інтелектуальних роботів </a:t>
            </a:r>
            <a:r>
              <a:rPr lang="uk-UA" sz="1300" b="0" i="0" dirty="0">
                <a:solidFill>
                  <a:srgbClr val="272C2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для підвищення ефективності та вирішення проблем дефіциту робочої сили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AU" sz="1300" b="1" i="0" dirty="0">
                <a:solidFill>
                  <a:srgbClr val="272C2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Faults Locator</a:t>
            </a:r>
            <a:r>
              <a:rPr lang="en-AU" sz="1300" b="0" i="0" dirty="0">
                <a:solidFill>
                  <a:srgbClr val="272C2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uk-UA" sz="1300" b="0" i="0" dirty="0">
                <a:solidFill>
                  <a:srgbClr val="272C2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створила інструмент негайного виявлення пошкодження електромережі </a:t>
            </a:r>
            <a:r>
              <a:rPr lang="uk-UA" sz="1300" b="1" i="0" dirty="0">
                <a:solidFill>
                  <a:srgbClr val="272C2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без втручання людини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AU" sz="1300" b="1" i="0" dirty="0">
                <a:solidFill>
                  <a:srgbClr val="272C2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Farmhub</a:t>
            </a:r>
            <a:r>
              <a:rPr lang="en-AU" sz="1300" b="0" i="0" dirty="0">
                <a:solidFill>
                  <a:srgbClr val="272C2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uk-UA" sz="1300" b="0" i="0" dirty="0">
                <a:solidFill>
                  <a:srgbClr val="272C2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презентувала пакет програм та спеціальний пристрій, призначений для збільшення надоїв шляхом своєчасного виявлення потреби та стану здоров’я тварин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AU" sz="1300" b="1" i="0" dirty="0">
                <a:solidFill>
                  <a:srgbClr val="272C2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InVisionaryBox</a:t>
            </a:r>
            <a:r>
              <a:rPr lang="en-AU" sz="1300" b="0" i="0" dirty="0">
                <a:solidFill>
                  <a:srgbClr val="272C2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uk-UA" sz="1300" b="0" i="0" dirty="0">
                <a:solidFill>
                  <a:srgbClr val="272C2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створила рішення для підвищення уваги клієнтів до бренду за допомогою гейміфікованих сценаріїв, які використовують технології </a:t>
            </a:r>
            <a:r>
              <a:rPr lang="en-US" sz="1300" b="1" i="0" dirty="0">
                <a:solidFill>
                  <a:srgbClr val="272C2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AR</a:t>
            </a:r>
            <a:endParaRPr lang="uk-UA" sz="1300" b="1" i="0" dirty="0">
              <a:solidFill>
                <a:srgbClr val="272C2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en-AU" sz="1300" b="1" i="0" dirty="0">
                <a:solidFill>
                  <a:srgbClr val="272C2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ShinyClub</a:t>
            </a:r>
            <a:r>
              <a:rPr lang="en-AU" sz="1300" b="0" i="0" dirty="0">
                <a:solidFill>
                  <a:srgbClr val="272C2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uk-UA" sz="1300" b="0" i="0" dirty="0">
                <a:solidFill>
                  <a:srgbClr val="272C2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представила гаджет для робочого столу зі </a:t>
            </a:r>
            <a:r>
              <a:rPr lang="uk-UA" sz="1300" b="1" dirty="0">
                <a:solidFill>
                  <a:srgbClr val="272C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ШІ</a:t>
            </a:r>
            <a:r>
              <a:rPr lang="uk-UA" sz="1300" dirty="0">
                <a:solidFill>
                  <a:srgbClr val="272C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300" b="0" i="0" dirty="0">
                <a:solidFill>
                  <a:srgbClr val="272C2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для підвищення продуктивності віддалених команд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AU" sz="1300" b="1" i="0" dirty="0">
                <a:solidFill>
                  <a:srgbClr val="272C2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JetBeep</a:t>
            </a:r>
            <a:r>
              <a:rPr lang="en-AU" sz="1300" b="0" i="0" dirty="0">
                <a:solidFill>
                  <a:srgbClr val="272C2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uk-UA" sz="1300" b="0" i="0" dirty="0">
                <a:solidFill>
                  <a:srgbClr val="272C2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презентувала інноваційне рішення для автономних поштових відділень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AU" sz="1300" b="1" i="0" dirty="0">
                <a:solidFill>
                  <a:srgbClr val="272C2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MyBro</a:t>
            </a:r>
            <a:r>
              <a:rPr lang="en-AU" sz="1300" b="0" i="0" dirty="0">
                <a:solidFill>
                  <a:srgbClr val="272C2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uk-UA" sz="1300" b="0" i="0" dirty="0">
                <a:solidFill>
                  <a:srgbClr val="272C2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сконструювала електронні велосипеди для комерційної доставки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AU" sz="1300" b="1" i="0" dirty="0">
                <a:solidFill>
                  <a:srgbClr val="272C2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OptySun</a:t>
            </a:r>
            <a:r>
              <a:rPr lang="en-AU" sz="1300" b="0" i="0" dirty="0">
                <a:solidFill>
                  <a:srgbClr val="272C2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uk-UA" sz="1300" b="0" i="0" dirty="0">
                <a:solidFill>
                  <a:srgbClr val="272C2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розробила автономний пристрій для швидкого очищення та дезінфекції води в будь-якому місці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AU" sz="1300" b="1" i="0" dirty="0">
                <a:solidFill>
                  <a:srgbClr val="272C2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Melt Water Club</a:t>
            </a:r>
            <a:r>
              <a:rPr lang="en-AU" sz="1300" b="0" i="0" dirty="0">
                <a:solidFill>
                  <a:srgbClr val="272C2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uk-UA" sz="1300" b="0" i="0" dirty="0">
                <a:solidFill>
                  <a:srgbClr val="272C2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також презентувала пристрій, здатний усього за 20 хв очистити воду з крана, озера, річки й навіть моря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DEF8B85-789C-22B7-F934-E77C3B226E47}"/>
              </a:ext>
            </a:extLst>
          </p:cNvPr>
          <p:cNvSpPr txBox="1"/>
          <p:nvPr/>
        </p:nvSpPr>
        <p:spPr>
          <a:xfrm>
            <a:off x="393630" y="5896145"/>
            <a:ext cx="741682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000" i="1" dirty="0">
                <a:latin typeface="Times New Roman" pitchFamily="18" charset="0"/>
                <a:cs typeface="Times New Roman" pitchFamily="18" charset="0"/>
              </a:rPr>
              <a:t>Джерело: CES 2024. Що представляла та чого досягла українська делегація – розповідають у DroneUA</a:t>
            </a:r>
            <a:r>
              <a:rPr lang="en-US" sz="1000" i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uk-UA" sz="1000" i="1" dirty="0">
                <a:latin typeface="Times New Roman" pitchFamily="18" charset="0"/>
                <a:cs typeface="Times New Roman" pitchFamily="18" charset="0"/>
              </a:rPr>
              <a:t>URL: http://surl.li/pvpbv</a:t>
            </a:r>
          </a:p>
        </p:txBody>
      </p:sp>
    </p:spTree>
    <p:extLst>
      <p:ext uri="{BB962C8B-B14F-4D97-AF65-F5344CB8AC3E}">
        <p14:creationId xmlns:p14="http://schemas.microsoft.com/office/powerpoint/2010/main" val="79463566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6021"/>
            <a:ext cx="2048878" cy="826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Объект 3">
            <a:extLst>
              <a:ext uri="{FF2B5EF4-FFF2-40B4-BE49-F238E27FC236}">
                <a16:creationId xmlns:a16="http://schemas.microsoft.com/office/drawing/2014/main" id="{3053B23F-A2D3-966F-93E8-CD0390D1491E}"/>
              </a:ext>
            </a:extLst>
          </p:cNvPr>
          <p:cNvSpPr txBox="1">
            <a:spLocks/>
          </p:cNvSpPr>
          <p:nvPr/>
        </p:nvSpPr>
        <p:spPr>
          <a:xfrm>
            <a:off x="854628" y="2492896"/>
            <a:ext cx="7641094" cy="129614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36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4. Сучасні проблеми цифровізації суспільства та бізнесу</a:t>
            </a:r>
            <a:endParaRPr lang="en-US" sz="360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017242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6021"/>
            <a:ext cx="2048878" cy="826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29C784F-4576-34C6-4F36-5E06143282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235" y="1766084"/>
            <a:ext cx="2085975" cy="2933700"/>
          </a:xfrm>
          <a:prstGeom prst="rect">
            <a:avLst/>
          </a:prstGeom>
        </p:spPr>
      </p:pic>
      <p:sp>
        <p:nvSpPr>
          <p:cNvPr id="5" name="Объект 3">
            <a:extLst>
              <a:ext uri="{FF2B5EF4-FFF2-40B4-BE49-F238E27FC236}">
                <a16:creationId xmlns:a16="http://schemas.microsoft.com/office/drawing/2014/main" id="{3ACED65C-DD73-95CC-1654-B62F918BD7B2}"/>
              </a:ext>
            </a:extLst>
          </p:cNvPr>
          <p:cNvSpPr txBox="1">
            <a:spLocks/>
          </p:cNvSpPr>
          <p:nvPr/>
        </p:nvSpPr>
        <p:spPr>
          <a:xfrm>
            <a:off x="110082" y="4681431"/>
            <a:ext cx="2520280" cy="504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6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Рахівниця</a:t>
            </a:r>
            <a:endParaRPr lang="en-US" sz="260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41E68AC-BBC4-3C3B-EF78-6B864A5170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87638" y="1390556"/>
            <a:ext cx="2187848" cy="3542903"/>
          </a:xfrm>
          <a:prstGeom prst="rect">
            <a:avLst/>
          </a:prstGeom>
        </p:spPr>
      </p:pic>
      <p:sp>
        <p:nvSpPr>
          <p:cNvPr id="9" name="Объект 3">
            <a:extLst>
              <a:ext uri="{FF2B5EF4-FFF2-40B4-BE49-F238E27FC236}">
                <a16:creationId xmlns:a16="http://schemas.microsoft.com/office/drawing/2014/main" id="{A1E9BEA7-7D28-B5BB-212A-8543E547014E}"/>
              </a:ext>
            </a:extLst>
          </p:cNvPr>
          <p:cNvSpPr txBox="1">
            <a:spLocks/>
          </p:cNvSpPr>
          <p:nvPr/>
        </p:nvSpPr>
        <p:spPr>
          <a:xfrm>
            <a:off x="2372042" y="4919662"/>
            <a:ext cx="2520280" cy="504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Калькулятор</a:t>
            </a:r>
            <a:endParaRPr lang="en-US" sz="2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B5E939DB-3E67-B5DE-D1A8-3870C270AF5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7857" y="488404"/>
            <a:ext cx="2203133" cy="4895850"/>
          </a:xfrm>
          <a:prstGeom prst="rect">
            <a:avLst/>
          </a:prstGeom>
        </p:spPr>
      </p:pic>
      <p:sp>
        <p:nvSpPr>
          <p:cNvPr id="13" name="Объект 3">
            <a:extLst>
              <a:ext uri="{FF2B5EF4-FFF2-40B4-BE49-F238E27FC236}">
                <a16:creationId xmlns:a16="http://schemas.microsoft.com/office/drawing/2014/main" id="{7D0D11EA-31C5-3631-D67A-7FED4810055A}"/>
              </a:ext>
            </a:extLst>
          </p:cNvPr>
          <p:cNvSpPr txBox="1">
            <a:spLocks/>
          </p:cNvSpPr>
          <p:nvPr/>
        </p:nvSpPr>
        <p:spPr>
          <a:xfrm>
            <a:off x="4675175" y="5183296"/>
            <a:ext cx="2520280" cy="11074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600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Програма калькулятор у смартфоні</a:t>
            </a:r>
            <a:endParaRPr lang="en-US" sz="2600" dirty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Объект 3">
            <a:extLst>
              <a:ext uri="{FF2B5EF4-FFF2-40B4-BE49-F238E27FC236}">
                <a16:creationId xmlns:a16="http://schemas.microsoft.com/office/drawing/2014/main" id="{1FA541E1-3966-FDB6-42E1-323A1CB54224}"/>
              </a:ext>
            </a:extLst>
          </p:cNvPr>
          <p:cNvSpPr txBox="1">
            <a:spLocks/>
          </p:cNvSpPr>
          <p:nvPr/>
        </p:nvSpPr>
        <p:spPr>
          <a:xfrm>
            <a:off x="7045176" y="2682004"/>
            <a:ext cx="2088232" cy="110185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ЩО ДАЛІ?</a:t>
            </a:r>
            <a:endParaRPr lang="en-US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275108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745953"/>
            <a:ext cx="70567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Ступінь небезпеки ризиків повсюдного впровадження </a:t>
            </a:r>
            <a:r>
              <a:rPr lang="uk-UA" sz="24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smart</a:t>
            </a:r>
            <a:r>
              <a:rPr lang="uk-UA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uk-UA" sz="240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інфраструктури,</a:t>
            </a:r>
          </a:p>
          <a:p>
            <a:pPr algn="ctr"/>
            <a:r>
              <a:rPr lang="uk-UA" sz="240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% опитаних експертів</a:t>
            </a:r>
            <a:endParaRPr lang="uk-UA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itchFamily="18" charset="0"/>
            </a:endParaRPr>
          </a:p>
        </p:txBody>
      </p:sp>
      <p:pic>
        <p:nvPicPr>
          <p:cNvPr id="3" name="Рисунок 11">
            <a:extLst>
              <a:ext uri="{FF2B5EF4-FFF2-40B4-BE49-F238E27FC236}">
                <a16:creationId xmlns:a16="http://schemas.microsoft.com/office/drawing/2014/main" id="{51B5B6A0-6118-6A1C-25B5-7BC60E43A9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6021"/>
            <a:ext cx="2048878" cy="826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1">
            <a:extLst>
              <a:ext uri="{FF2B5EF4-FFF2-40B4-BE49-F238E27FC236}">
                <a16:creationId xmlns:a16="http://schemas.microsoft.com/office/drawing/2014/main" id="{4DECA5DA-C0A4-8CD3-105B-0DD8852524FD}"/>
              </a:ext>
            </a:extLst>
          </p:cNvPr>
          <p:cNvSpPr/>
          <p:nvPr/>
        </p:nvSpPr>
        <p:spPr>
          <a:xfrm>
            <a:off x="664339" y="1916832"/>
            <a:ext cx="3403604" cy="43088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uk-UA" sz="22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Витік персональних даних</a:t>
            </a:r>
            <a:endParaRPr lang="uk-UA" sz="2200" dirty="0">
              <a:solidFill>
                <a:srgbClr val="FF0000"/>
              </a:solidFill>
              <a:latin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1">
            <a:extLst>
              <a:ext uri="{FF2B5EF4-FFF2-40B4-BE49-F238E27FC236}">
                <a16:creationId xmlns:a16="http://schemas.microsoft.com/office/drawing/2014/main" id="{9B7A7D01-07CF-21AD-4C11-7F4525CAF678}"/>
              </a:ext>
            </a:extLst>
          </p:cNvPr>
          <p:cNvSpPr/>
          <p:nvPr/>
        </p:nvSpPr>
        <p:spPr>
          <a:xfrm>
            <a:off x="664338" y="2433665"/>
            <a:ext cx="3403605" cy="110799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uk-UA" sz="22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Збої у</a:t>
            </a:r>
            <a:r>
              <a:rPr lang="ru-RU" sz="22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2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роботі комп’ютеризованих систем</a:t>
            </a:r>
          </a:p>
        </p:txBody>
      </p:sp>
      <p:sp>
        <p:nvSpPr>
          <p:cNvPr id="7" name="Прямоугольник 1">
            <a:extLst>
              <a:ext uri="{FF2B5EF4-FFF2-40B4-BE49-F238E27FC236}">
                <a16:creationId xmlns:a16="http://schemas.microsoft.com/office/drawing/2014/main" id="{4D9A8220-D852-CA44-93CB-8E36B57B3400}"/>
              </a:ext>
            </a:extLst>
          </p:cNvPr>
          <p:cNvSpPr/>
          <p:nvPr/>
        </p:nvSpPr>
        <p:spPr>
          <a:xfrm>
            <a:off x="664338" y="3613669"/>
            <a:ext cx="3403604" cy="76944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uk-UA" sz="22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Втручання у приватне життя місцевих жителів</a:t>
            </a:r>
          </a:p>
        </p:txBody>
      </p:sp>
      <p:sp>
        <p:nvSpPr>
          <p:cNvPr id="8" name="Прямоугольник 1">
            <a:extLst>
              <a:ext uri="{FF2B5EF4-FFF2-40B4-BE49-F238E27FC236}">
                <a16:creationId xmlns:a16="http://schemas.microsoft.com/office/drawing/2014/main" id="{D402E9EF-F640-B498-A218-0CBD43E6FE9A}"/>
              </a:ext>
            </a:extLst>
          </p:cNvPr>
          <p:cNvSpPr/>
          <p:nvPr/>
        </p:nvSpPr>
        <p:spPr>
          <a:xfrm>
            <a:off x="664338" y="4458516"/>
            <a:ext cx="3403605" cy="110799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uk-UA" sz="22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Поширення новітніх методів маніпулювання свідомістю</a:t>
            </a:r>
          </a:p>
        </p:txBody>
      </p:sp>
      <p:sp>
        <p:nvSpPr>
          <p:cNvPr id="11" name="Прямоугольник 1">
            <a:extLst>
              <a:ext uri="{FF2B5EF4-FFF2-40B4-BE49-F238E27FC236}">
                <a16:creationId xmlns:a16="http://schemas.microsoft.com/office/drawing/2014/main" id="{74EE7E87-1E67-EEDD-B2EA-2FEB9172C918}"/>
              </a:ext>
            </a:extLst>
          </p:cNvPr>
          <p:cNvSpPr/>
          <p:nvPr/>
        </p:nvSpPr>
        <p:spPr>
          <a:xfrm>
            <a:off x="4211960" y="1916832"/>
            <a:ext cx="4680520" cy="76944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uk-UA" sz="22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Збільшення цифрової «нерівності» населення</a:t>
            </a:r>
          </a:p>
        </p:txBody>
      </p:sp>
      <p:sp>
        <p:nvSpPr>
          <p:cNvPr id="12" name="Прямоугольник 1">
            <a:extLst>
              <a:ext uri="{FF2B5EF4-FFF2-40B4-BE49-F238E27FC236}">
                <a16:creationId xmlns:a16="http://schemas.microsoft.com/office/drawing/2014/main" id="{DC35067B-FB49-7F18-290C-A24B8B90E52A}"/>
              </a:ext>
            </a:extLst>
          </p:cNvPr>
          <p:cNvSpPr/>
          <p:nvPr/>
        </p:nvSpPr>
        <p:spPr>
          <a:xfrm>
            <a:off x="4211960" y="2758446"/>
            <a:ext cx="4680520" cy="43088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uk-UA" sz="22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Настання загроз безпеці міста</a:t>
            </a:r>
          </a:p>
        </p:txBody>
      </p:sp>
      <p:sp>
        <p:nvSpPr>
          <p:cNvPr id="13" name="Прямоугольник 1">
            <a:extLst>
              <a:ext uri="{FF2B5EF4-FFF2-40B4-BE49-F238E27FC236}">
                <a16:creationId xmlns:a16="http://schemas.microsoft.com/office/drawing/2014/main" id="{1BEEDE7D-ADEC-0221-2351-D0BBEDEB440A}"/>
              </a:ext>
            </a:extLst>
          </p:cNvPr>
          <p:cNvSpPr/>
          <p:nvPr/>
        </p:nvSpPr>
        <p:spPr>
          <a:xfrm>
            <a:off x="4211960" y="3268827"/>
            <a:ext cx="4680520" cy="178510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uk-UA" sz="22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Порушення ринку праці (підвищення рівня безробіття) у зв’язку з розвитком автоматизації різних процесів, використання робототехніки</a:t>
            </a:r>
          </a:p>
        </p:txBody>
      </p:sp>
      <p:sp>
        <p:nvSpPr>
          <p:cNvPr id="14" name="Прямоугольник 1">
            <a:extLst>
              <a:ext uri="{FF2B5EF4-FFF2-40B4-BE49-F238E27FC236}">
                <a16:creationId xmlns:a16="http://schemas.microsoft.com/office/drawing/2014/main" id="{4764D4C1-A1B4-C049-89C8-9232518946B9}"/>
              </a:ext>
            </a:extLst>
          </p:cNvPr>
          <p:cNvSpPr/>
          <p:nvPr/>
        </p:nvSpPr>
        <p:spPr>
          <a:xfrm>
            <a:off x="4220246" y="5133425"/>
            <a:ext cx="4672233" cy="43088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uk-UA" sz="22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Поширення примітивної маскультури</a:t>
            </a:r>
          </a:p>
        </p:txBody>
      </p:sp>
      <p:sp>
        <p:nvSpPr>
          <p:cNvPr id="15" name="Сонце 14">
            <a:extLst>
              <a:ext uri="{FF2B5EF4-FFF2-40B4-BE49-F238E27FC236}">
                <a16:creationId xmlns:a16="http://schemas.microsoft.com/office/drawing/2014/main" id="{249552FB-BF69-6E5D-59A4-B19252D3C5DE}"/>
              </a:ext>
            </a:extLst>
          </p:cNvPr>
          <p:cNvSpPr/>
          <p:nvPr/>
        </p:nvSpPr>
        <p:spPr>
          <a:xfrm>
            <a:off x="340302" y="1988259"/>
            <a:ext cx="360040" cy="288032"/>
          </a:xfrm>
          <a:prstGeom prst="su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6" name="Сонце 15">
            <a:extLst>
              <a:ext uri="{FF2B5EF4-FFF2-40B4-BE49-F238E27FC236}">
                <a16:creationId xmlns:a16="http://schemas.microsoft.com/office/drawing/2014/main" id="{87D20447-DADC-3C68-7084-8525A1E47C63}"/>
              </a:ext>
            </a:extLst>
          </p:cNvPr>
          <p:cNvSpPr/>
          <p:nvPr/>
        </p:nvSpPr>
        <p:spPr>
          <a:xfrm>
            <a:off x="340301" y="2518114"/>
            <a:ext cx="360040" cy="288032"/>
          </a:xfrm>
          <a:prstGeom prst="su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7" name="Сонце 16">
            <a:extLst>
              <a:ext uri="{FF2B5EF4-FFF2-40B4-BE49-F238E27FC236}">
                <a16:creationId xmlns:a16="http://schemas.microsoft.com/office/drawing/2014/main" id="{8B84E89C-1410-6893-6151-AB07B6A2EF23}"/>
              </a:ext>
            </a:extLst>
          </p:cNvPr>
          <p:cNvSpPr/>
          <p:nvPr/>
        </p:nvSpPr>
        <p:spPr>
          <a:xfrm>
            <a:off x="320527" y="3699035"/>
            <a:ext cx="360040" cy="288032"/>
          </a:xfrm>
          <a:prstGeom prst="su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8" name="Сонце 17">
            <a:extLst>
              <a:ext uri="{FF2B5EF4-FFF2-40B4-BE49-F238E27FC236}">
                <a16:creationId xmlns:a16="http://schemas.microsoft.com/office/drawing/2014/main" id="{6AC3FFAD-6DF1-48BD-1F13-EF32ABBF4D90}"/>
              </a:ext>
            </a:extLst>
          </p:cNvPr>
          <p:cNvSpPr/>
          <p:nvPr/>
        </p:nvSpPr>
        <p:spPr>
          <a:xfrm>
            <a:off x="340301" y="4540484"/>
            <a:ext cx="360040" cy="288032"/>
          </a:xfrm>
          <a:prstGeom prst="su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9" name="Сонце 18">
            <a:extLst>
              <a:ext uri="{FF2B5EF4-FFF2-40B4-BE49-F238E27FC236}">
                <a16:creationId xmlns:a16="http://schemas.microsoft.com/office/drawing/2014/main" id="{D0BD0E64-725D-458B-B937-8A2694A094D3}"/>
              </a:ext>
            </a:extLst>
          </p:cNvPr>
          <p:cNvSpPr/>
          <p:nvPr/>
        </p:nvSpPr>
        <p:spPr>
          <a:xfrm>
            <a:off x="3959932" y="1993830"/>
            <a:ext cx="360040" cy="288032"/>
          </a:xfrm>
          <a:prstGeom prst="su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0" name="Сонце 19">
            <a:extLst>
              <a:ext uri="{FF2B5EF4-FFF2-40B4-BE49-F238E27FC236}">
                <a16:creationId xmlns:a16="http://schemas.microsoft.com/office/drawing/2014/main" id="{639BCAA7-222B-F4C6-CF34-4F0EEB27B990}"/>
              </a:ext>
            </a:extLst>
          </p:cNvPr>
          <p:cNvSpPr/>
          <p:nvPr/>
        </p:nvSpPr>
        <p:spPr>
          <a:xfrm>
            <a:off x="3938192" y="2817208"/>
            <a:ext cx="360040" cy="288032"/>
          </a:xfrm>
          <a:prstGeom prst="su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1" name="Сонце 20">
            <a:extLst>
              <a:ext uri="{FF2B5EF4-FFF2-40B4-BE49-F238E27FC236}">
                <a16:creationId xmlns:a16="http://schemas.microsoft.com/office/drawing/2014/main" id="{F4CB70CE-31A6-7202-9385-0BF1DD8ECCBA}"/>
              </a:ext>
            </a:extLst>
          </p:cNvPr>
          <p:cNvSpPr/>
          <p:nvPr/>
        </p:nvSpPr>
        <p:spPr>
          <a:xfrm>
            <a:off x="3938192" y="3333123"/>
            <a:ext cx="360040" cy="288032"/>
          </a:xfrm>
          <a:prstGeom prst="su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2" name="Сонце 21">
            <a:extLst>
              <a:ext uri="{FF2B5EF4-FFF2-40B4-BE49-F238E27FC236}">
                <a16:creationId xmlns:a16="http://schemas.microsoft.com/office/drawing/2014/main" id="{78944FFC-E378-EEAD-11AB-54E320784FEE}"/>
              </a:ext>
            </a:extLst>
          </p:cNvPr>
          <p:cNvSpPr/>
          <p:nvPr/>
        </p:nvSpPr>
        <p:spPr>
          <a:xfrm>
            <a:off x="3938192" y="5220471"/>
            <a:ext cx="360040" cy="288032"/>
          </a:xfrm>
          <a:prstGeom prst="su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3" name="Прямоугольник 17">
            <a:extLst>
              <a:ext uri="{FF2B5EF4-FFF2-40B4-BE49-F238E27FC236}">
                <a16:creationId xmlns:a16="http://schemas.microsoft.com/office/drawing/2014/main" id="{21F879AC-3183-AC66-2E01-94E508E46F06}"/>
              </a:ext>
            </a:extLst>
          </p:cNvPr>
          <p:cNvSpPr/>
          <p:nvPr/>
        </p:nvSpPr>
        <p:spPr>
          <a:xfrm>
            <a:off x="500547" y="5661248"/>
            <a:ext cx="841394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000" i="1" dirty="0">
                <a:latin typeface="Times New Roman" pitchFamily="18" charset="0"/>
                <a:cs typeface="Times New Roman" pitchFamily="18" charset="0"/>
              </a:rPr>
              <a:t>Джерело: </a:t>
            </a:r>
            <a:r>
              <a:rPr lang="ru-RU" sz="1000" i="1" dirty="0">
                <a:latin typeface="Times New Roman" pitchFamily="18" charset="0"/>
                <a:cs typeface="Times New Roman" pitchFamily="18" charset="0"/>
              </a:rPr>
              <a:t>Маркевич К. Не позитивами є</a:t>
            </a:r>
            <a:r>
              <a:rPr lang="uk-UA" sz="1000" i="1" dirty="0">
                <a:latin typeface="Times New Roman" pitchFamily="18" charset="0"/>
                <a:cs typeface="Times New Roman" pitchFamily="18" charset="0"/>
              </a:rPr>
              <a:t>диними. Які небезпеки криються за цифровізацією. Разумков Центр. 27 травня 2021. </a:t>
            </a:r>
            <a:r>
              <a:rPr lang="en-US" sz="1000" i="1" dirty="0">
                <a:latin typeface="Times New Roman" pitchFamily="18" charset="0"/>
                <a:cs typeface="Times New Roman" pitchFamily="18" charset="0"/>
              </a:rPr>
              <a:t>URL</a:t>
            </a:r>
            <a:r>
              <a:rPr lang="uk-UA" sz="1000" i="1" dirty="0">
                <a:latin typeface="Times New Roman" pitchFamily="18" charset="0"/>
                <a:cs typeface="Times New Roman" pitchFamily="18" charset="0"/>
              </a:rPr>
              <a:t>: http://surl.li/mqgih</a:t>
            </a:r>
            <a:br>
              <a:rPr lang="uk-UA" sz="1000" i="1" dirty="0">
                <a:latin typeface="Times New Roman" pitchFamily="18" charset="0"/>
                <a:cs typeface="Times New Roman" pitchFamily="18" charset="0"/>
              </a:rPr>
            </a:br>
            <a:endParaRPr lang="uk-UA" sz="1000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265480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2796C6-884A-26B5-5CA3-CC4AAECBEF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D4B45C6-E8B5-B8D2-7545-2350ECFED1A6}"/>
              </a:ext>
            </a:extLst>
          </p:cNvPr>
          <p:cNvSpPr/>
          <p:nvPr/>
        </p:nvSpPr>
        <p:spPr>
          <a:xfrm>
            <a:off x="1146783" y="2796745"/>
            <a:ext cx="7056784" cy="430887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uk-UA" sz="220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НЕРІВНІСТЬ ДОСТУПУ ДО ТЕХНОЛОГІЙ</a:t>
            </a:r>
            <a:endParaRPr lang="uk-UA" sz="2200" dirty="0">
              <a:solidFill>
                <a:srgbClr val="FF0000"/>
              </a:solidFill>
              <a:latin typeface="Times New Roman" panose="02020603050405020304" pitchFamily="18" charset="0"/>
              <a:cs typeface="Times New Roman" pitchFamily="18" charset="0"/>
            </a:endParaRPr>
          </a:p>
        </p:txBody>
      </p:sp>
      <p:pic>
        <p:nvPicPr>
          <p:cNvPr id="3" name="Рисунок 11">
            <a:extLst>
              <a:ext uri="{FF2B5EF4-FFF2-40B4-BE49-F238E27FC236}">
                <a16:creationId xmlns:a16="http://schemas.microsoft.com/office/drawing/2014/main" id="{A87DACDD-66DF-EB8F-BF67-905BAA2310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6021"/>
            <a:ext cx="2048878" cy="826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2B50233-65B1-CD21-DA97-E246A10EF044}"/>
              </a:ext>
            </a:extLst>
          </p:cNvPr>
          <p:cNvSpPr txBox="1"/>
          <p:nvPr/>
        </p:nvSpPr>
        <p:spPr>
          <a:xfrm>
            <a:off x="854628" y="1464037"/>
            <a:ext cx="347078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Країни та регіони з невисоким рівнем економічного розвитку часто стикаються з обмеженим доступом до сучасних технологій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53E18F8-2607-B657-E622-0B5033FF7B61}"/>
              </a:ext>
            </a:extLst>
          </p:cNvPr>
          <p:cNvSpPr txBox="1"/>
          <p:nvPr/>
        </p:nvSpPr>
        <p:spPr>
          <a:xfrm>
            <a:off x="4299374" y="348933"/>
            <a:ext cx="444908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dirty="0">
                <a:solidFill>
                  <a:srgbClr val="3741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Високі витрати на технології можуть бути неприступними для груп населення або країн з низьким рівнем доходів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F12E194-3520-102A-4314-DE252C198BE9}"/>
              </a:ext>
            </a:extLst>
          </p:cNvPr>
          <p:cNvSpPr txBox="1"/>
          <p:nvPr/>
        </p:nvSpPr>
        <p:spPr>
          <a:xfrm>
            <a:off x="884473" y="3685244"/>
            <a:ext cx="407741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dirty="0">
                <a:solidFill>
                  <a:srgbClr val="3741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Відсутність або обмежений доступ до швидкого та надійного Інтернету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3490AC3-3555-085E-D68E-1F9014FAE549}"/>
              </a:ext>
            </a:extLst>
          </p:cNvPr>
          <p:cNvSpPr txBox="1"/>
          <p:nvPr/>
        </p:nvSpPr>
        <p:spPr>
          <a:xfrm>
            <a:off x="2037377" y="5027220"/>
            <a:ext cx="584901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dirty="0">
                <a:solidFill>
                  <a:srgbClr val="3741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Жінки чи певні соціокультурні (етнічні) групи можуть стикатися з обмеженим доступом до технологій через соціокультурні бар'єри та гендерні стереотипи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CF5E832-21A1-9757-8D33-833EE4C86B08}"/>
              </a:ext>
            </a:extLst>
          </p:cNvPr>
          <p:cNvSpPr txBox="1"/>
          <p:nvPr/>
        </p:nvSpPr>
        <p:spPr>
          <a:xfrm>
            <a:off x="5419887" y="3685244"/>
            <a:ext cx="339949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dirty="0">
                <a:solidFill>
                  <a:srgbClr val="3741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Низький рівень освіти часто пов'язаний із меншим розумінням та доступом до технологій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FA781A2-B1BB-6734-BF1F-CE64D903B02F}"/>
              </a:ext>
            </a:extLst>
          </p:cNvPr>
          <p:cNvSpPr txBox="1"/>
          <p:nvPr/>
        </p:nvSpPr>
        <p:spPr>
          <a:xfrm>
            <a:off x="4592382" y="1602536"/>
            <a:ext cx="4572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dirty="0">
                <a:solidFill>
                  <a:srgbClr val="3741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Різниця у рівні розвиненості електронного урядування може впливати на доступ до електронних послуг та інформації</a:t>
            </a:r>
          </a:p>
        </p:txBody>
      </p:sp>
    </p:spTree>
    <p:extLst>
      <p:ext uri="{BB962C8B-B14F-4D97-AF65-F5344CB8AC3E}">
        <p14:creationId xmlns:p14="http://schemas.microsoft.com/office/powerpoint/2010/main" val="330999727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F48B58-D820-4E7D-EDB1-C12FBBB33D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FC253EF-E3AE-B311-F4F8-0D2FF21DE555}"/>
              </a:ext>
            </a:extLst>
          </p:cNvPr>
          <p:cNvSpPr/>
          <p:nvPr/>
        </p:nvSpPr>
        <p:spPr>
          <a:xfrm>
            <a:off x="1146783" y="2926105"/>
            <a:ext cx="7056784" cy="430887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uk-UA" sz="22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ЗАЛЕЖНІСТЬ ВІД ТЕХНОЛОГІЙ</a:t>
            </a:r>
            <a:endParaRPr lang="uk-UA" sz="2200" dirty="0">
              <a:solidFill>
                <a:srgbClr val="FF0000"/>
              </a:solidFill>
              <a:latin typeface="Times New Roman" panose="02020603050405020304" pitchFamily="18" charset="0"/>
              <a:cs typeface="Times New Roman" pitchFamily="18" charset="0"/>
            </a:endParaRPr>
          </a:p>
        </p:txBody>
      </p:sp>
      <p:pic>
        <p:nvPicPr>
          <p:cNvPr id="3" name="Рисунок 11">
            <a:extLst>
              <a:ext uri="{FF2B5EF4-FFF2-40B4-BE49-F238E27FC236}">
                <a16:creationId xmlns:a16="http://schemas.microsoft.com/office/drawing/2014/main" id="{9565B67F-B554-FDE9-86FA-7046EA36EA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6021"/>
            <a:ext cx="2048878" cy="826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97414A1-1278-26C5-EEBA-351796BC09D3}"/>
              </a:ext>
            </a:extLst>
          </p:cNvPr>
          <p:cNvSpPr txBox="1"/>
          <p:nvPr/>
        </p:nvSpPr>
        <p:spPr>
          <a:xfrm>
            <a:off x="539552" y="1054144"/>
            <a:ext cx="347078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dirty="0">
                <a:solidFill>
                  <a:srgbClr val="3741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 розвитком технологій способи комунікації суттєво змінилися. Люди стають залежними від мобільних телефонів, соціальних мереж, електронної пошти та інших засобів комунікації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2A523B5-7C1B-DE9E-5287-5D0DA4935146}"/>
              </a:ext>
            </a:extLst>
          </p:cNvPr>
          <p:cNvSpPr txBox="1"/>
          <p:nvPr/>
        </p:nvSpPr>
        <p:spPr>
          <a:xfrm>
            <a:off x="4232862" y="397666"/>
            <a:ext cx="4449089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dirty="0">
                <a:solidFill>
                  <a:srgbClr val="3741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Залежність від технологій виявляється у сфері розваг. Використання інтерактивних гаджетів, стрімінгових платформ, віртуальної реальності та інших технологій стає невід'ємною частиною відпочинку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E3A6699-AED2-1303-7B4E-962F74C66E32}"/>
              </a:ext>
            </a:extLst>
          </p:cNvPr>
          <p:cNvSpPr txBox="1"/>
          <p:nvPr/>
        </p:nvSpPr>
        <p:spPr>
          <a:xfrm>
            <a:off x="854628" y="3490083"/>
            <a:ext cx="4077412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dirty="0">
                <a:solidFill>
                  <a:srgbClr val="3741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Технології значно впливають на способи споживання товарів та послуг. Інтернет-торгівля, онлайн-платіжні системи та інші технологічні рішення полегшують споживання та покупки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6E57EB9-9C83-3EBE-E7FD-D1A8F3BE14EE}"/>
              </a:ext>
            </a:extLst>
          </p:cNvPr>
          <p:cNvSpPr txBox="1"/>
          <p:nvPr/>
        </p:nvSpPr>
        <p:spPr>
          <a:xfrm>
            <a:off x="283970" y="5279518"/>
            <a:ext cx="476687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dirty="0">
                <a:solidFill>
                  <a:srgbClr val="3741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 пристроїв для відстеження фізичної активності та здоров'я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4606246-D9F1-F403-FE2D-BAFBD577E61D}"/>
              </a:ext>
            </a:extLst>
          </p:cNvPr>
          <p:cNvSpPr txBox="1"/>
          <p:nvPr/>
        </p:nvSpPr>
        <p:spPr>
          <a:xfrm>
            <a:off x="4408307" y="1907540"/>
            <a:ext cx="1285069" cy="3693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uk-UA" b="1" dirty="0">
                <a:solidFill>
                  <a:srgbClr val="3741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ФАБІНГ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12D1BF0-4FFA-A2E3-1047-73AD739D6144}"/>
              </a:ext>
            </a:extLst>
          </p:cNvPr>
          <p:cNvSpPr txBox="1"/>
          <p:nvPr/>
        </p:nvSpPr>
        <p:spPr>
          <a:xfrm>
            <a:off x="6307796" y="2327675"/>
            <a:ext cx="2080628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uk-UA" b="1" dirty="0">
                <a:solidFill>
                  <a:srgbClr val="3741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НОМОФОБІЯ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2395395-AA50-D2D0-52D1-4E470B8DDE64}"/>
              </a:ext>
            </a:extLst>
          </p:cNvPr>
          <p:cNvSpPr txBox="1"/>
          <p:nvPr/>
        </p:nvSpPr>
        <p:spPr>
          <a:xfrm>
            <a:off x="5818886" y="1894795"/>
            <a:ext cx="2080628" cy="36933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uk-UA" b="1" dirty="0">
                <a:solidFill>
                  <a:srgbClr val="3741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Синдром </a:t>
            </a:r>
            <a:r>
              <a:rPr lang="en-US" b="1" dirty="0">
                <a:solidFill>
                  <a:srgbClr val="3741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FOMO</a:t>
            </a:r>
            <a:endParaRPr lang="uk-UA" b="1" dirty="0">
              <a:solidFill>
                <a:srgbClr val="37415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2F54C05-0B15-B807-4827-B079588195DE}"/>
              </a:ext>
            </a:extLst>
          </p:cNvPr>
          <p:cNvSpPr txBox="1"/>
          <p:nvPr/>
        </p:nvSpPr>
        <p:spPr>
          <a:xfrm>
            <a:off x="3548681" y="2354204"/>
            <a:ext cx="2607495" cy="3693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uk-UA" b="1" dirty="0">
                <a:solidFill>
                  <a:srgbClr val="3741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ПЛАНШЕТНІ ЗОМБІ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E3CD36A-D6C0-95CF-81FC-D3B1A21C21D0}"/>
              </a:ext>
            </a:extLst>
          </p:cNvPr>
          <p:cNvSpPr txBox="1"/>
          <p:nvPr/>
        </p:nvSpPr>
        <p:spPr>
          <a:xfrm>
            <a:off x="5301759" y="3376696"/>
            <a:ext cx="338019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dirty="0">
                <a:solidFill>
                  <a:srgbClr val="3741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Залежність від онлайн-покупок та електронних платіжних систем для зручності та швидкості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46B0BDA-503C-3CE4-C32F-3AA6407FEDA5}"/>
              </a:ext>
            </a:extLst>
          </p:cNvPr>
          <p:cNvSpPr txBox="1"/>
          <p:nvPr/>
        </p:nvSpPr>
        <p:spPr>
          <a:xfrm>
            <a:off x="4634656" y="4679497"/>
            <a:ext cx="4449088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dirty="0">
                <a:solidFill>
                  <a:srgbClr val="3741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Пандемія </a:t>
            </a:r>
            <a:r>
              <a:rPr lang="en-AU" dirty="0">
                <a:solidFill>
                  <a:srgbClr val="3741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COVID-19 </a:t>
            </a:r>
            <a:r>
              <a:rPr lang="uk-UA" dirty="0">
                <a:solidFill>
                  <a:srgbClr val="3741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підкреслила важливість технологій для віддаленої роботи. Багато людей тепер залежать від технічних інструментів для виконання своїх робочих обов'язків</a:t>
            </a:r>
          </a:p>
        </p:txBody>
      </p:sp>
    </p:spTree>
    <p:extLst>
      <p:ext uri="{BB962C8B-B14F-4D97-AF65-F5344CB8AC3E}">
        <p14:creationId xmlns:p14="http://schemas.microsoft.com/office/powerpoint/2010/main" val="95945317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769F03-8562-2FCE-5A57-1D6D9BA38F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11">
            <a:extLst>
              <a:ext uri="{FF2B5EF4-FFF2-40B4-BE49-F238E27FC236}">
                <a16:creationId xmlns:a16="http://schemas.microsoft.com/office/drawing/2014/main" id="{3BE15438-DAA0-9196-598D-0382808248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6021"/>
            <a:ext cx="2048878" cy="826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48F7D7BB-B200-EF4E-7F53-DAF770816124}"/>
              </a:ext>
            </a:extLst>
          </p:cNvPr>
          <p:cNvSpPr txBox="1"/>
          <p:nvPr/>
        </p:nvSpPr>
        <p:spPr>
          <a:xfrm>
            <a:off x="399345" y="1095905"/>
            <a:ext cx="8424936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uk-UA" b="1" dirty="0">
                <a:solidFill>
                  <a:srgbClr val="3741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1.Ризики, пов’язані із застосуванням </a:t>
            </a:r>
            <a:r>
              <a:rPr lang="en-US" b="1" dirty="0">
                <a:solidFill>
                  <a:srgbClr val="3741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IoT</a:t>
            </a:r>
            <a:r>
              <a:rPr lang="uk-UA" b="1" dirty="0">
                <a:solidFill>
                  <a:srgbClr val="3741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uk-UA" dirty="0">
                <a:solidFill>
                  <a:srgbClr val="3741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уразливість (несанкціонований вплив, кібертероризм) і незаконне застосування технологій (управління відеонаглядом</a:t>
            </a:r>
            <a:r>
              <a:rPr lang="en-US" dirty="0">
                <a:solidFill>
                  <a:srgbClr val="3741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uk-UA" dirty="0">
                <a:solidFill>
                  <a:srgbClr val="3741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80000"/>
              </a:lnSpc>
            </a:pPr>
            <a:r>
              <a:rPr lang="uk-UA" b="1" dirty="0">
                <a:solidFill>
                  <a:srgbClr val="3741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2.Ризики застосування ШІ, роботизації, автоматизації</a:t>
            </a:r>
            <a:r>
              <a:rPr lang="uk-UA" dirty="0">
                <a:solidFill>
                  <a:srgbClr val="3741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зростання соціального відчуження через утрату робочих місць, підвищення рівня безробіття, соціальна напруженість, тотальне спостереження за населенням, можливий витік інформації, що є комерційною таємницею </a:t>
            </a:r>
          </a:p>
          <a:p>
            <a:pPr>
              <a:lnSpc>
                <a:spcPct val="80000"/>
              </a:lnSpc>
            </a:pPr>
            <a:r>
              <a:rPr lang="uk-UA" b="1" dirty="0">
                <a:solidFill>
                  <a:srgbClr val="3741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3.Ризики використання технології блокчейн</a:t>
            </a:r>
            <a:r>
              <a:rPr lang="uk-UA" dirty="0">
                <a:solidFill>
                  <a:srgbClr val="3741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пов’язані з уразливістю безпеки самої системи і побудованої на ній інфраструктурі послуг, незмінністю інформації в мережі (неможливість виправити помилку, змінити некоректно введену інформацію), використанням токенів як засобу для відмивання грошей, фінансування тероризму</a:t>
            </a:r>
          </a:p>
          <a:p>
            <a:pPr>
              <a:lnSpc>
                <a:spcPct val="80000"/>
              </a:lnSpc>
            </a:pPr>
            <a:r>
              <a:rPr lang="uk-UA" b="1" dirty="0">
                <a:solidFill>
                  <a:srgbClr val="3741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4.Ризики, пов’язані з використанням імпортної мікроелектроніки </a:t>
            </a:r>
            <a:r>
              <a:rPr lang="uk-UA" dirty="0">
                <a:solidFill>
                  <a:srgbClr val="3741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(чіпи для шпигування) </a:t>
            </a:r>
          </a:p>
          <a:p>
            <a:pPr>
              <a:lnSpc>
                <a:spcPct val="80000"/>
              </a:lnSpc>
            </a:pPr>
            <a:r>
              <a:rPr lang="uk-UA" b="1" dirty="0">
                <a:solidFill>
                  <a:srgbClr val="3741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5.Ризики, пов’язані із застосуванням хмарних і розподільних обчислень </a:t>
            </a:r>
            <a:r>
              <a:rPr lang="uk-UA" dirty="0">
                <a:solidFill>
                  <a:srgbClr val="3741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залежність від надійності функціонування телекомунікаційної системи; розмивання відповідальності за інформаційну безпеку та зниження рівня контролю у зв’язку із їх розподілом між компаніями-користувачами, організацією та власником хмарної платформи, Інтернет-провайдером</a:t>
            </a:r>
          </a:p>
          <a:p>
            <a:pPr>
              <a:lnSpc>
                <a:spcPct val="80000"/>
              </a:lnSpc>
            </a:pPr>
            <a:r>
              <a:rPr lang="uk-UA" b="1" dirty="0">
                <a:solidFill>
                  <a:srgbClr val="3741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6.Ризики, пов’язані зі стійкістю роботи Інтернету</a:t>
            </a:r>
          </a:p>
          <a:p>
            <a:pPr>
              <a:lnSpc>
                <a:spcPct val="80000"/>
              </a:lnSpc>
            </a:pPr>
            <a:r>
              <a:rPr lang="uk-UA" b="1" dirty="0">
                <a:solidFill>
                  <a:srgbClr val="3741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7.Ризики впливу на суспільну свідомість</a:t>
            </a:r>
            <a:r>
              <a:rPr lang="uk-UA" dirty="0">
                <a:solidFill>
                  <a:srgbClr val="3741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Розвиток технологій великих даних, зростання мережевого простору, досягнення в когнітивних і поведінкових науках зумовили появу ефективних розробок, орієнтованих на неявний збір даних і приховане управління груповою поведінкою великих колективів</a:t>
            </a:r>
          </a:p>
          <a:p>
            <a:pPr>
              <a:lnSpc>
                <a:spcPct val="80000"/>
              </a:lnSpc>
            </a:pPr>
            <a:r>
              <a:rPr lang="uk-UA" b="1" dirty="0">
                <a:solidFill>
                  <a:srgbClr val="3741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8.Ризики, пов’язані з підвищенням рівня складності бізнес-моделей </a:t>
            </a:r>
            <a:r>
              <a:rPr lang="uk-UA" dirty="0">
                <a:solidFill>
                  <a:srgbClr val="3741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 відсутністю кваліфікованих кадрів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225F35E-30DE-89B7-4F59-EBCF6FD2B0BC}"/>
              </a:ext>
            </a:extLst>
          </p:cNvPr>
          <p:cNvSpPr txBox="1"/>
          <p:nvPr/>
        </p:nvSpPr>
        <p:spPr>
          <a:xfrm>
            <a:off x="3116633" y="569228"/>
            <a:ext cx="2607495" cy="47705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uk-UA" sz="2500" b="1" dirty="0">
                <a:solidFill>
                  <a:srgbClr val="3741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ПІДСУМУЄМО</a:t>
            </a:r>
          </a:p>
        </p:txBody>
      </p:sp>
    </p:spTree>
    <p:extLst>
      <p:ext uri="{BB962C8B-B14F-4D97-AF65-F5344CB8AC3E}">
        <p14:creationId xmlns:p14="http://schemas.microsoft.com/office/powerpoint/2010/main" val="2963257040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44414" y="2875002"/>
            <a:ext cx="4572000" cy="55399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ДЯКУЮ ЗА УВАГУ!</a:t>
            </a:r>
            <a:endParaRPr lang="uk-UA" sz="3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11">
            <a:extLst>
              <a:ext uri="{FF2B5EF4-FFF2-40B4-BE49-F238E27FC236}">
                <a16:creationId xmlns:a16="http://schemas.microsoft.com/office/drawing/2014/main" id="{2F9E8271-9876-2092-6648-72DDD55C9D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6021"/>
            <a:ext cx="2048878" cy="826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995576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6021"/>
            <a:ext cx="2048878" cy="826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кутник 3">
            <a:extLst>
              <a:ext uri="{FF2B5EF4-FFF2-40B4-BE49-F238E27FC236}">
                <a16:creationId xmlns:a16="http://schemas.microsoft.com/office/drawing/2014/main" id="{F0EB6940-BFC3-942D-3F57-83B34D23262E}"/>
              </a:ext>
            </a:extLst>
          </p:cNvPr>
          <p:cNvSpPr/>
          <p:nvPr/>
        </p:nvSpPr>
        <p:spPr>
          <a:xfrm>
            <a:off x="845033" y="1473067"/>
            <a:ext cx="7641094" cy="1089803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>
                <a:solidFill>
                  <a:schemeClr val="accent4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Оцифровка</a:t>
            </a:r>
            <a:r>
              <a:rPr lang="uk-UA" sz="2400" b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uk-UA" sz="2400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– перетворення конкретних продуктів (наприклад, фотографії, записи) з аналогового в цифровий формат</a:t>
            </a:r>
          </a:p>
        </p:txBody>
      </p:sp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5926A43B-1025-18BE-4C1F-C9BB40C794A5}"/>
              </a:ext>
            </a:extLst>
          </p:cNvPr>
          <p:cNvSpPr/>
          <p:nvPr/>
        </p:nvSpPr>
        <p:spPr>
          <a:xfrm>
            <a:off x="845033" y="2670940"/>
            <a:ext cx="7641094" cy="1089803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>
                <a:solidFill>
                  <a:schemeClr val="accent4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Цифровізація</a:t>
            </a:r>
            <a:r>
              <a:rPr lang="uk-UA" sz="2400" b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uk-UA" sz="2400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– процес переходу суспільства на цифрові технології, який стосується всіх сфер суспільної життєдіяльності</a:t>
            </a:r>
          </a:p>
        </p:txBody>
      </p:sp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6D84364C-08E4-D0EA-71C8-A30985B854F6}"/>
              </a:ext>
            </a:extLst>
          </p:cNvPr>
          <p:cNvSpPr/>
          <p:nvPr/>
        </p:nvSpPr>
        <p:spPr>
          <a:xfrm>
            <a:off x="845033" y="3859014"/>
            <a:ext cx="7641094" cy="1089803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0"/>
              </a:spcAft>
            </a:pPr>
            <a:r>
              <a:rPr lang="uk-UA" sz="2400" b="1" dirty="0">
                <a:solidFill>
                  <a:schemeClr val="accent4">
                    <a:lumMod val="50000"/>
                  </a:schemeClr>
                </a:solidFill>
                <a:effectLst/>
                <a:latin typeface="Times New Roman"/>
                <a:ea typeface="Calibri"/>
                <a:cs typeface="Times New Roman"/>
              </a:rPr>
              <a:t>Цифрова трансформація </a:t>
            </a:r>
            <a:r>
              <a:rPr lang="uk-UA" sz="2400" dirty="0">
                <a:solidFill>
                  <a:srgbClr val="262626"/>
                </a:solidFill>
                <a:latin typeface="Times New Roman"/>
                <a:ea typeface="Calibri"/>
                <a:cs typeface="Times New Roman"/>
              </a:rPr>
              <a:t>– поступовий</a:t>
            </a:r>
            <a:r>
              <a:rPr lang="ru-RU" sz="2400" dirty="0">
                <a:solidFill>
                  <a:srgbClr val="262626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uk-UA" sz="2400" dirty="0">
                <a:solidFill>
                  <a:srgbClr val="262626"/>
                </a:solidFill>
                <a:latin typeface="Times New Roman"/>
                <a:ea typeface="Calibri"/>
                <a:cs typeface="Times New Roman"/>
              </a:rPr>
              <a:t>перехід існуючих економічних та соціальних систем до цифрових технологій</a:t>
            </a:r>
            <a:endParaRPr lang="uk-UA" sz="24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7" name="Прямокутник 6">
            <a:extLst>
              <a:ext uri="{FF2B5EF4-FFF2-40B4-BE49-F238E27FC236}">
                <a16:creationId xmlns:a16="http://schemas.microsoft.com/office/drawing/2014/main" id="{29C4AA2F-5358-F223-53E2-2D953251EE0E}"/>
              </a:ext>
            </a:extLst>
          </p:cNvPr>
          <p:cNvSpPr/>
          <p:nvPr/>
        </p:nvSpPr>
        <p:spPr>
          <a:xfrm>
            <a:off x="837409" y="5050556"/>
            <a:ext cx="7641094" cy="826716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0"/>
              </a:spcAft>
            </a:pPr>
            <a:r>
              <a:rPr lang="uk-UA" sz="2400" b="1" dirty="0">
                <a:solidFill>
                  <a:schemeClr val="accent4">
                    <a:lumMod val="50000"/>
                  </a:schemeClr>
                </a:solidFill>
                <a:effectLst/>
                <a:latin typeface="Times New Roman"/>
                <a:ea typeface="Calibri"/>
                <a:cs typeface="Times New Roman"/>
              </a:rPr>
              <a:t>Цифрова економіка </a:t>
            </a:r>
            <a:r>
              <a:rPr lang="uk-UA" sz="2400" dirty="0">
                <a:solidFill>
                  <a:srgbClr val="262626"/>
                </a:solidFill>
                <a:effectLst/>
                <a:latin typeface="Times New Roman"/>
                <a:ea typeface="Calibri"/>
                <a:cs typeface="Times New Roman"/>
              </a:rPr>
              <a:t>– економіка, що базується на цифрових комп'ютерних технологіях</a:t>
            </a:r>
            <a:endParaRPr lang="uk-UA" sz="24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6742583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6021"/>
            <a:ext cx="2048878" cy="826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38521" y="4925807"/>
            <a:ext cx="8309941" cy="8256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</a:pP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Порівняння запитів «цифровізація» та «діджиталізація» за останні 5 років по Україні через сервіс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Google Trends</a:t>
            </a:r>
            <a:endParaRPr lang="uk-UA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22387" y="5805264"/>
            <a:ext cx="316835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000" i="1" dirty="0">
                <a:latin typeface="Times New Roman" pitchFamily="18" charset="0"/>
                <a:cs typeface="Times New Roman" pitchFamily="18" charset="0"/>
              </a:rPr>
              <a:t>Джерело: </a:t>
            </a:r>
            <a:r>
              <a:rPr lang="en-US" sz="1000" i="1" dirty="0">
                <a:latin typeface="Times New Roman" pitchFamily="18" charset="0"/>
                <a:cs typeface="Times New Roman" pitchFamily="18" charset="0"/>
              </a:rPr>
              <a:t>https://trends.google.com.ua/</a:t>
            </a:r>
            <a:endParaRPr lang="uk-UA" sz="10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A051ABD-167E-0C33-CF14-EA2B557F42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516" y="2971846"/>
            <a:ext cx="8712968" cy="2007223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65BAEC8-3574-4C4F-B135-D85D5C9869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3582" y="1020102"/>
            <a:ext cx="3726525" cy="931631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8BEF534-870E-E6F1-9452-E38C1B21C9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55976" y="1995974"/>
            <a:ext cx="3726525" cy="931631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9AC0B14-7881-7B5E-08F2-45046E4FBAF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06563" y="1360665"/>
            <a:ext cx="1881932" cy="1468825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66193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6021"/>
            <a:ext cx="2048878" cy="826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цифровізація проти цифровізації">
            <a:extLst>
              <a:ext uri="{FF2B5EF4-FFF2-40B4-BE49-F238E27FC236}">
                <a16:creationId xmlns:a16="http://schemas.microsoft.com/office/drawing/2014/main" id="{34AB66E3-92BB-46FF-1369-4992858DDDC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40" r="1872" b="63417"/>
          <a:stretch/>
        </p:blipFill>
        <p:spPr bwMode="auto">
          <a:xfrm>
            <a:off x="2531084" y="548680"/>
            <a:ext cx="4288181" cy="1496432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цифровізація проти цифровізації">
            <a:extLst>
              <a:ext uri="{FF2B5EF4-FFF2-40B4-BE49-F238E27FC236}">
                <a16:creationId xmlns:a16="http://schemas.microsoft.com/office/drawing/2014/main" id="{F0B74AFF-F983-D1A0-906B-1E1E66747FA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115" r="1872" b="13182"/>
          <a:stretch/>
        </p:blipFill>
        <p:spPr bwMode="auto">
          <a:xfrm>
            <a:off x="1015573" y="2262277"/>
            <a:ext cx="7112854" cy="3675163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" name="Рукописні дані 1">
                <a:extLst>
                  <a:ext uri="{FF2B5EF4-FFF2-40B4-BE49-F238E27FC236}">
                    <a16:creationId xmlns:a16="http://schemas.microsoft.com/office/drawing/2014/main" id="{A4968E25-2760-A5B9-B427-5C7638CB689F}"/>
                  </a:ext>
                </a:extLst>
              </p14:cNvPr>
              <p14:cNvContentPartPr/>
              <p14:nvPr/>
            </p14:nvContentPartPr>
            <p14:xfrm>
              <a:off x="2697319" y="3860528"/>
              <a:ext cx="1181160" cy="255960"/>
            </p14:xfrm>
          </p:contentPart>
        </mc:Choice>
        <mc:Fallback xmlns="">
          <p:pic>
            <p:nvPicPr>
              <p:cNvPr id="2" name="Рукописні дані 1">
                <a:extLst>
                  <a:ext uri="{FF2B5EF4-FFF2-40B4-BE49-F238E27FC236}">
                    <a16:creationId xmlns:a16="http://schemas.microsoft.com/office/drawing/2014/main" id="{A4968E25-2760-A5B9-B427-5C7638CB689F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661679" y="3788888"/>
                <a:ext cx="1252800" cy="399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4" name="Рукописні дані 3">
                <a:extLst>
                  <a:ext uri="{FF2B5EF4-FFF2-40B4-BE49-F238E27FC236}">
                    <a16:creationId xmlns:a16="http://schemas.microsoft.com/office/drawing/2014/main" id="{2B8011A1-BF82-3A96-D397-170D829803AC}"/>
                  </a:ext>
                </a:extLst>
              </p14:cNvPr>
              <p14:cNvContentPartPr/>
              <p14:nvPr/>
            </p14:nvContentPartPr>
            <p14:xfrm>
              <a:off x="6501079" y="4081928"/>
              <a:ext cx="875520" cy="191520"/>
            </p14:xfrm>
          </p:contentPart>
        </mc:Choice>
        <mc:Fallback xmlns="">
          <p:pic>
            <p:nvPicPr>
              <p:cNvPr id="4" name="Рукописні дані 3">
                <a:extLst>
                  <a:ext uri="{FF2B5EF4-FFF2-40B4-BE49-F238E27FC236}">
                    <a16:creationId xmlns:a16="http://schemas.microsoft.com/office/drawing/2014/main" id="{2B8011A1-BF82-3A96-D397-170D829803AC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465439" y="4010288"/>
                <a:ext cx="947160" cy="335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9" name="Рукописні дані 8">
                <a:extLst>
                  <a:ext uri="{FF2B5EF4-FFF2-40B4-BE49-F238E27FC236}">
                    <a16:creationId xmlns:a16="http://schemas.microsoft.com/office/drawing/2014/main" id="{11D19023-C07F-3726-1FBD-9E0C944EBEFB}"/>
                  </a:ext>
                </a:extLst>
              </p14:cNvPr>
              <p14:cNvContentPartPr/>
              <p14:nvPr/>
            </p14:nvContentPartPr>
            <p14:xfrm>
              <a:off x="5943439" y="4254368"/>
              <a:ext cx="1515600" cy="146880"/>
            </p14:xfrm>
          </p:contentPart>
        </mc:Choice>
        <mc:Fallback xmlns="">
          <p:pic>
            <p:nvPicPr>
              <p:cNvPr id="9" name="Рукописні дані 8">
                <a:extLst>
                  <a:ext uri="{FF2B5EF4-FFF2-40B4-BE49-F238E27FC236}">
                    <a16:creationId xmlns:a16="http://schemas.microsoft.com/office/drawing/2014/main" id="{11D19023-C07F-3726-1FBD-9E0C944EBEFB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907439" y="4182728"/>
                <a:ext cx="1587240" cy="290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0" name="Рукописні дані 9">
                <a:extLst>
                  <a:ext uri="{FF2B5EF4-FFF2-40B4-BE49-F238E27FC236}">
                    <a16:creationId xmlns:a16="http://schemas.microsoft.com/office/drawing/2014/main" id="{6D72E548-F8E0-1328-CBCE-5E293A7E9893}"/>
                  </a:ext>
                </a:extLst>
              </p14:cNvPr>
              <p14:cNvContentPartPr/>
              <p14:nvPr/>
            </p14:nvContentPartPr>
            <p14:xfrm>
              <a:off x="5959279" y="4365968"/>
              <a:ext cx="1259640" cy="128160"/>
            </p14:xfrm>
          </p:contentPart>
        </mc:Choice>
        <mc:Fallback xmlns="">
          <p:pic>
            <p:nvPicPr>
              <p:cNvPr id="10" name="Рукописні дані 9">
                <a:extLst>
                  <a:ext uri="{FF2B5EF4-FFF2-40B4-BE49-F238E27FC236}">
                    <a16:creationId xmlns:a16="http://schemas.microsoft.com/office/drawing/2014/main" id="{6D72E548-F8E0-1328-CBCE-5E293A7E9893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923639" y="4294328"/>
                <a:ext cx="1331280" cy="271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2" name="Рукописні дані 11">
                <a:extLst>
                  <a:ext uri="{FF2B5EF4-FFF2-40B4-BE49-F238E27FC236}">
                    <a16:creationId xmlns:a16="http://schemas.microsoft.com/office/drawing/2014/main" id="{59F5A225-5078-3651-C2DB-8D437AD64D61}"/>
                  </a:ext>
                </a:extLst>
              </p14:cNvPr>
              <p14:cNvContentPartPr/>
              <p14:nvPr/>
            </p14:nvContentPartPr>
            <p14:xfrm>
              <a:off x="6245479" y="4366328"/>
              <a:ext cx="801720" cy="65160"/>
            </p14:xfrm>
          </p:contentPart>
        </mc:Choice>
        <mc:Fallback xmlns="">
          <p:pic>
            <p:nvPicPr>
              <p:cNvPr id="12" name="Рукописні дані 11">
                <a:extLst>
                  <a:ext uri="{FF2B5EF4-FFF2-40B4-BE49-F238E27FC236}">
                    <a16:creationId xmlns:a16="http://schemas.microsoft.com/office/drawing/2014/main" id="{59F5A225-5078-3651-C2DB-8D437AD64D61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6209479" y="4294328"/>
                <a:ext cx="873360" cy="208800"/>
              </a:xfrm>
              <a:prstGeom prst="rect">
                <a:avLst/>
              </a:prstGeom>
            </p:spPr>
          </p:pic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4CD11E28-F3EB-1DDB-98D8-AEC64D63F467}"/>
              </a:ext>
            </a:extLst>
          </p:cNvPr>
          <p:cNvSpPr txBox="1"/>
          <p:nvPr/>
        </p:nvSpPr>
        <p:spPr>
          <a:xfrm>
            <a:off x="539552" y="1118641"/>
            <a:ext cx="302433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b="1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Мета </a:t>
            </a:r>
            <a:r>
              <a:rPr lang="uk-UA" b="1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оцифровки</a:t>
            </a:r>
            <a:r>
              <a:rPr lang="uk-UA" b="1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зробити доступ, зберігання, передачу та спільне використання інформації легшим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A760336-D02B-EB31-A3D8-B02AE5FD7E40}"/>
              </a:ext>
            </a:extLst>
          </p:cNvPr>
          <p:cNvSpPr txBox="1"/>
          <p:nvPr/>
        </p:nvSpPr>
        <p:spPr>
          <a:xfrm>
            <a:off x="5989604" y="594877"/>
            <a:ext cx="3024337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b="1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Мета цифровізації </a:t>
            </a:r>
            <a:r>
              <a:rPr lang="uk-UA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через </a:t>
            </a:r>
            <a:r>
              <a:rPr lang="uk-UA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 оцифрованих даних і цифрових технологій змінити спосіб ведення бізнесу та зробити його ефективнішим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3" name="Рукописні дані 12">
                <a:extLst>
                  <a:ext uri="{FF2B5EF4-FFF2-40B4-BE49-F238E27FC236}">
                    <a16:creationId xmlns:a16="http://schemas.microsoft.com/office/drawing/2014/main" id="{E32EA3D8-8D4B-A81C-F7BE-1332A8E4FB2B}"/>
                  </a:ext>
                </a:extLst>
              </p14:cNvPr>
              <p14:cNvContentPartPr/>
              <p14:nvPr/>
            </p14:nvContentPartPr>
            <p14:xfrm>
              <a:off x="7037203" y="4180217"/>
              <a:ext cx="374400" cy="360"/>
            </p14:xfrm>
          </p:contentPart>
        </mc:Choice>
        <mc:Fallback xmlns="">
          <p:pic>
            <p:nvPicPr>
              <p:cNvPr id="13" name="Рукописні дані 12">
                <a:extLst>
                  <a:ext uri="{FF2B5EF4-FFF2-40B4-BE49-F238E27FC236}">
                    <a16:creationId xmlns:a16="http://schemas.microsoft.com/office/drawing/2014/main" id="{E32EA3D8-8D4B-A81C-F7BE-1332A8E4FB2B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7001203" y="4108217"/>
                <a:ext cx="44604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14" name="Рукописні дані 13">
                <a:extLst>
                  <a:ext uri="{FF2B5EF4-FFF2-40B4-BE49-F238E27FC236}">
                    <a16:creationId xmlns:a16="http://schemas.microsoft.com/office/drawing/2014/main" id="{F00100B2-F1F4-F3C1-374E-4B44003189A0}"/>
                  </a:ext>
                </a:extLst>
              </p14:cNvPr>
              <p14:cNvContentPartPr/>
              <p14:nvPr/>
            </p14:nvContentPartPr>
            <p14:xfrm>
              <a:off x="7364083" y="4261577"/>
              <a:ext cx="77040" cy="360"/>
            </p14:xfrm>
          </p:contentPart>
        </mc:Choice>
        <mc:Fallback xmlns="">
          <p:pic>
            <p:nvPicPr>
              <p:cNvPr id="14" name="Рукописні дані 13">
                <a:extLst>
                  <a:ext uri="{FF2B5EF4-FFF2-40B4-BE49-F238E27FC236}">
                    <a16:creationId xmlns:a16="http://schemas.microsoft.com/office/drawing/2014/main" id="{F00100B2-F1F4-F3C1-374E-4B44003189A0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7328443" y="4189577"/>
                <a:ext cx="148680" cy="144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403303121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6185</TotalTime>
  <Words>3334</Words>
  <Application>Microsoft Office PowerPoint</Application>
  <PresentationFormat>Екран (4:3)</PresentationFormat>
  <Paragraphs>336</Paragraphs>
  <Slides>67</Slides>
  <Notes>14</Notes>
  <HiddenSlides>0</HiddenSlides>
  <MMClips>1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67</vt:i4>
      </vt:variant>
    </vt:vector>
  </HeadingPairs>
  <TitlesOfParts>
    <vt:vector size="73" baseType="lpstr">
      <vt:lpstr>Arial</vt:lpstr>
      <vt:lpstr>Calibri</vt:lpstr>
      <vt:lpstr>Georgia</vt:lpstr>
      <vt:lpstr>Times New Roman</vt:lpstr>
      <vt:lpstr>Trebuchet MS</vt:lpstr>
      <vt:lpstr>Воздушный поток</vt:lpstr>
      <vt:lpstr>Інтернет-маркетинг</vt:lpstr>
      <vt:lpstr>Тема 1. Сутність, передумови виникнення та сучасні тренди цифровізації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Цифровий маркетинг</dc:title>
  <dc:creator>admin</dc:creator>
  <cp:lastModifiedBy>Tetiana Zavalii</cp:lastModifiedBy>
  <cp:revision>501</cp:revision>
  <dcterms:created xsi:type="dcterms:W3CDTF">2021-03-05T12:47:04Z</dcterms:created>
  <dcterms:modified xsi:type="dcterms:W3CDTF">2024-09-03T19:38:32Z</dcterms:modified>
</cp:coreProperties>
</file>