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9"/>
  </p:notesMasterIdLst>
  <p:sldIdLst>
    <p:sldId id="282" r:id="rId2"/>
    <p:sldId id="285" r:id="rId3"/>
    <p:sldId id="266" r:id="rId4"/>
    <p:sldId id="359" r:id="rId5"/>
    <p:sldId id="324" r:id="rId6"/>
    <p:sldId id="289" r:id="rId7"/>
    <p:sldId id="290" r:id="rId8"/>
    <p:sldId id="319" r:id="rId9"/>
    <p:sldId id="339" r:id="rId10"/>
    <p:sldId id="321" r:id="rId11"/>
    <p:sldId id="291" r:id="rId12"/>
    <p:sldId id="292" r:id="rId13"/>
    <p:sldId id="296" r:id="rId14"/>
    <p:sldId id="297" r:id="rId15"/>
    <p:sldId id="298" r:id="rId16"/>
    <p:sldId id="326" r:id="rId17"/>
    <p:sldId id="327" r:id="rId18"/>
    <p:sldId id="325" r:id="rId19"/>
    <p:sldId id="330" r:id="rId20"/>
    <p:sldId id="293" r:id="rId21"/>
    <p:sldId id="320" r:id="rId22"/>
    <p:sldId id="308" r:id="rId23"/>
    <p:sldId id="294" r:id="rId24"/>
    <p:sldId id="323" r:id="rId25"/>
    <p:sldId id="331" r:id="rId26"/>
    <p:sldId id="332" r:id="rId27"/>
    <p:sldId id="333" r:id="rId28"/>
    <p:sldId id="334" r:id="rId29"/>
    <p:sldId id="335" r:id="rId30"/>
    <p:sldId id="336" r:id="rId31"/>
    <p:sldId id="299" r:id="rId32"/>
    <p:sldId id="367" r:id="rId33"/>
    <p:sldId id="364" r:id="rId34"/>
    <p:sldId id="362" r:id="rId35"/>
    <p:sldId id="363" r:id="rId36"/>
    <p:sldId id="365" r:id="rId37"/>
    <p:sldId id="311" r:id="rId38"/>
    <p:sldId id="361" r:id="rId39"/>
    <p:sldId id="328" r:id="rId40"/>
    <p:sldId id="280" r:id="rId41"/>
    <p:sldId id="322" r:id="rId42"/>
    <p:sldId id="312" r:id="rId43"/>
    <p:sldId id="337" r:id="rId44"/>
    <p:sldId id="340" r:id="rId45"/>
    <p:sldId id="341" r:id="rId46"/>
    <p:sldId id="345" r:id="rId47"/>
    <p:sldId id="346" r:id="rId48"/>
    <p:sldId id="344" r:id="rId49"/>
    <p:sldId id="343" r:id="rId50"/>
    <p:sldId id="347" r:id="rId51"/>
    <p:sldId id="348" r:id="rId52"/>
    <p:sldId id="349" r:id="rId53"/>
    <p:sldId id="351" r:id="rId54"/>
    <p:sldId id="357" r:id="rId55"/>
    <p:sldId id="358" r:id="rId56"/>
    <p:sldId id="350" r:id="rId57"/>
    <p:sldId id="353" r:id="rId58"/>
    <p:sldId id="354" r:id="rId59"/>
    <p:sldId id="352" r:id="rId60"/>
    <p:sldId id="355" r:id="rId61"/>
    <p:sldId id="329" r:id="rId62"/>
    <p:sldId id="356" r:id="rId63"/>
    <p:sldId id="309" r:id="rId64"/>
    <p:sldId id="360" r:id="rId65"/>
    <p:sldId id="366" r:id="rId66"/>
    <p:sldId id="368" r:id="rId67"/>
    <p:sldId id="338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420"/>
    <a:srgbClr val="FCE1AA"/>
    <a:srgbClr val="3DC5F5"/>
    <a:srgbClr val="EDEEB8"/>
    <a:srgbClr val="794CF6"/>
    <a:srgbClr val="00964B"/>
    <a:srgbClr val="00C060"/>
    <a:srgbClr val="A143FF"/>
    <a:srgbClr val="B66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5981" autoAdjust="0"/>
  </p:normalViewPr>
  <p:slideViewPr>
    <p:cSldViewPr>
      <p:cViewPr>
        <p:scale>
          <a:sx n="69" d="100"/>
          <a:sy n="69" d="100"/>
        </p:scale>
        <p:origin x="148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1:58.6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3280 225,'-85'1,"27"1,0-2,0-3,-78-14,88 6,1-3,0-1,-62-31,87 38,0 1,0 1,0 0,-43-4,-11-2,-54-5,91 13,0 0,-45-13,46 7,-1 3,1 1,-52-1,-120 8,82 2,14-5,-121 6,205 0,-46 12,49-9,0-1,-34 3,40-6,0 1,1 0,-1 2,1 0,1 1,-1 1,1 1,-18 12,8-6,-34 13,41-18,-1 0,2 1,-24 16,5-2,-71 35,71-40,5-4,-63 19,76-30,0 2,0 1,1 1,0 0,1 2,0 0,-33 26,45-30,0 0,1 1,0 0,0 0,1 1,0-1,0 2,-7 15,12-22,0 0,0 0,1 0,-1 0,0 0,1 0,0 0,0 0,0 0,0 0,0 0,0 0,1 0,-1 0,1-1,0 1,0 0,0 0,1 0,-1-1,1 1,-1 0,1-1,0 0,0 1,0-1,0 0,0 0,0 0,1 0,-1 0,1-1,-1 1,6 1,13 8,1-2,0-1,0-1,1 0,0-2,0 0,37 1,174-6,-115-4,-25 5,-3 0,175-21,-160 6,130-2,109 17,-127 1,-166-1,0-2,0-2,100-21,140-35,-13 16,-188 23,-51 11,47-5,-71 13,-11 1,1 0,-1 0,1-1,-1 1,1-1,-1-1,0 1,0-1,1 0,-1 0,0 0,0 0,4-4,-9 5,0 0,0 0,0 1,0-1,0 0,0 0,0 0,0 0,0 1,0-1,0 0,-1 0,1 0,0 1,-1-1,1 0,0 1,-1-1,1 0,-1 1,1-1,-1 0,0 1,1-1,-1 1,1-1,-1 1,0-1,0 1,1-1,-1 1,0 0,0 0,1-1,-3 1,-28-16,3 8,-1 0,0 2,0 1,0 1,-41 1,24 1,-54-11,12 1,0 3,-151 5,216 4,-5-1,0-2,0-2,1 0,0-2,-42-15,40 11,-1 2,0 1,-1 1,-36-2,-395 6,223 6,-285-3,486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0:08:16.23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1289.36902"/>
      <inkml:brushProperty name="anchorY" value="1286.7113"/>
      <inkml:brushProperty name="scaleFactor" value="0.5"/>
    </inkml:brush>
  </inkml:definitions>
  <inkml:trace contextRef="#ctx0" brushRef="#br0">73 627 24575,'0'0'0,"3"3"0,5 2 0,3 2 0,3-1 0,2 0 0,-2 2 0,0-1 0,1-2 0,1-1 0,-3 2 0,0-1 0,-3 3 0,1-2 0,1 0 0,2-2 0,1-1 0,1-2 0,-2 3 0,0 0 0,0 0 0,2-1 0,0-1 0,0-1 0,2-1 0,-1 1 0,1-1 0,0-1 0,0 1 0,0 0 0,0 0 0,0 0 0,0 0 0,0 0 0,0 0 0,0 0 0,0 0 0,0 0 0,0 0 0,0 0 0,-1 0 0,1 0 0,0 0 0,0 0 0,0 0 0,0 0 0,0 0 0,0 0 0,0 0 0,-1 0 0,1 3 0,0 1 0,0 0 0,0-1 0,0-1 0,0-1 0,-4 3 0,0 1 0,0-2 0,1 0 0,1-1 0,1 0 0,-4 2 0,1 0 0,0-1 0,1 0 0,1-1 0,1-1 0,0 0 0,1-1 0,-1 0 0,1 0 0,1 0 0,-1 0 0,0-1 0,0 1 0,0 0 0,0 0 0,3 0 0,0 0 0,1 0 0,-1 0 0,-1 0 0,-1 0 0,0 0 0,-1 0 0,0 0 0,0 0 0,0 0 0,-1 0 0,1 0 0,0 0 0,0 0 0,-1 0 0,1 0 0,0 0 0,0 0 0,4 0 0,-1 0 0,1 0 0,-1 0 0,-1 0 0,-1 0 0,0 0 0,-1 0 0,0 0 0,0 0 0,-1 0 0,1 0 0,0 0 0,0 0 0,-1 0 0,1 0 0,0 0 0,0 0 0,0 0 0,0 0 0,0 0 0,0 0 0,0 0 0,-1 0 0,1 0 0,0 0 0,0 0 0,3 0 0,1 0 0,0 0 0,-2 0 0,1 0 0,-2 0 0,0 0 0,-1 0 0,0 0 0,-1 0 0,5 0 0,-1 0 0,0 0 0,4 0 0,-1 0 0,-2 0 0,0 0 0,-1 0 0,-2 0 0,0 0 0,-1 0 0,-1 0 0,1 0 0,0 0 0,-1 0 0,1 0 0,0 0 0,0 0 0,-1 0 0,1 0 0,0 0 0,0 0 0,0 0 0,0 0 0,0 0 0,0 0 0,-1 0 0,1 0 0,0 0 0,0 0 0,0 0 0,0 0 0,0 0 0,0 0 0,0 0 0,0 0 0,-1 0 0,1 0 0,0 0 0,0 0 0,0 0 0,0 0 0,0 0 0,0 0 0,0 0 0,-1 0 0,1 0 0,0 0 0,0 0 0,0 0 0,0 0 0,0 0 0,0 0 0,-1 0 0,1 0 0,0 0 0,0 0 0,0 0 0,0 0 0,0 0 0,0 0 0,0 0 0,-1 0 0,1 0 0,0 0 0,0 0 0,0 0 0,0 0 0,0 0 0,0 0 0,0 0 0,-1 0 0,1 0 0,4 0 0,-1 0 0,1 0 0,-1 0 0,-1 0 0,-1 0 0,0 0 0,-1 0 0,0 0 0,0 0 0,-1 0 0,1 0 0,0 0 0,0 0 0,0 0 0,-1 0 0,1 0 0,0 0 0,0 0 0,0 0 0,-4-3 0,0-1 0,1 1 0,0 0 0,0 0 0,2-2 0,0 1 0,1 0 0,-1 1 0,1 1 0,0 0 0,-3-2 0,-1 0 0,-3-3 0,0 1 0,-2-3 0,1 1 0,1-2 0,2-2 0,-2-2 0,2-2 0,-3-1 0,-3 0 0,-1-1 0,-3 0 0,-2-1 0,-1 1 0,0 0 0,0 0 0,-1 0 0,1 0 0,-1 0 0,1 0 0,0 0 0,0 0 0,0 1 0,0-1 0,0 0 0,0 0 0,0 0 0,-4 0 0,1 0 0,-1 1 0,-3 2 0,-2 1 0,-3 0 0,0-1 0,0 3 0,2-1 0,-2 3 0,0-1 0,-2 3 0,-2-2 0,3-2 0,-1 3 0,0 1 0,3-1 0,-2 2 0,0 1 0,3-1 0,-2 1 0,-1-2 0,-2 1 0,0 1 0,2-1 0,-1 0 0,4-1 0,-2 0 0,0 2 0,2-1 0,-2 0 0,0 2 0,-3 2 0,0 1 0,-2 0 0,0 2 0,-1 0 0,0 0 0,0 1 0,0-1 0,-1 0 0,1 0 0,0 0 0,0 0 0,1 0 0,-1 0 0,0 0 0,0 0 0,0 0 0,0 0 0,0 0 0,0 0 0,0 0 0,1 0 0,-1 0 0,0 0 0,0 0 0,0 0 0,0 0 0,0 0 0,0 0 0,0 0 0,1 0 0,-1 0 0,0 0 0,0 0 0,0 0 0,0 0 0,0 0 0,0 0 0,1 0 0,-1 0 0,0 0 0,0 0 0,0 0 0,0 0 0,0 0 0,0 0 0,0 0 0,1 0 0,-1 0 0,0 0 0,0 0 0,0 0 0,0 0 0,0 0 0,0 0 0,0 0 0,1 0 0,-1 0 0,0 0 0,0 0 0,0 0 0,0 0 0,0 0 0,0 0 0,0 0 0,0 0 0,1 0 0,-1 0 0,0 0 0,0 0 0,0 0 0,0 0 0,0 0 0,0 0 0,1 0 0,-5 0 0,0 0 0,1 0 0,0 0 0,1 0 0,1 0 0,0 0 0,1 0 0,0 0 0,0 0 0,0 0 0,1 0 0,-1 0 0,0 0 0,0 0 0,0 0 0,1 0 0,-1 0 0,0 0 0,0 0 0,0 0 0,0 0 0,0 0 0,0 0 0,0 0 0,1 0 0,-1 0 0,0 0 0,0 0 0,0 0 0,0 0 0,0 0 0,-3 0 0,-1 0 0,1 0 0,0 0 0,1 0 0,-3 0 0,0 0 0,2 0 0,0 0 0,-3 0 0,1 0 0,1 0 0,1 0 0,1 0 0,1 0 0,1 0 0,0 0 0,0 0 0,0 0 0,0 0 0,-3 0 0,0 0 0,-1 0 0,1 0 0,1 0 0,1 0 0,0 0 0,5 4 0,0-1 0,-1 1 0,1-1 0,-2 3 0,0-1 0,-1-1 0,-1 0 0,-3-2 0,-1-1 0,-3 0 0,0-1 0,1 0 0,2 0 0,1 0 0,1-1 0,2 1 0,0 0 0,0 0 0,0 0 0,1 0 0,-1 0 0,0 0 0,0 0 0,1 0 0,-1 0 0,0 0 0,0 0 0,0 0 0,0 0 0,0 0 0,0 0 0,1 0 0,-1 0 0,0 0 0,0 0 0,4 4 0,-1-1 0,1 1 0,-1-1 0,0-1 0,-2-1 0,0 0 0,-1-1 0,1 0 0,-1 0 0,-1 0 0,1 0 0,0 0 0,0 0 0,1 0 0,-1 0 0,0 0 0,0 0 0,0 0 0,0 0 0,0 0 0,0 0 0,0 0 0,1 0 0,-1 0 0,0 0 0,0 0 0,0 0 0,0 0 0,0 0 0,0 3 0,0 1 0,0 0 0,1-1 0,-1-1 0,0 0 0,0 2 0,0 0 0,4 3 0,0 0 0,3 2 0,0-1 0,-1-2 0,2 2 0,-1-1 0,-2-2 0,3 2 0,-2-1 0,-1-1 0,2 2 0,-1-1 0,2 2 0,0 0 0,1 1 0,-1-1 0,2 2 0,2 1 0,2 3 0,2 2 0,0 0 0,-2-2 0,1 1 0,-1-1 0,2 1 0,0 1 0,1 1 0,0 0 0,1 1 0,0 0 0,0 0 0,0 0 0,0 0 0,0 0 0,1 0 0,-1 0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0:08:23.32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2631.01196"/>
      <inkml:brushProperty name="anchorY" value="2648.65381"/>
      <inkml:brushProperty name="scaleFactor" value="0.5"/>
    </inkml:brush>
  </inkml:definitions>
  <inkml:trace contextRef="#ctx0" brushRef="#br0">162 681 24575,'0'0'0,"3"0"0,5 0 0,3 0 0,3 0 0,6 0 0,1 0 0,4 0 0,0 0 0,0 0 0,-2 0 0,-2 0 0,-1 0 0,-1 0 0,-1 0 0,0 0 0,-1 0 0,1 4 0,-1-1 0,1 1 0,0 2 0,0 0 0,0-1 0,0-1 0,-1-2 0,-2 3 0,-1 0 0,0-1 0,1-1 0,1-1 0,0-1 0,1-1 0,1 4 0,0-1 0,0 1 0,0-1 0,0-1 0,0-1 0,3 0 0,1-1 0,0 0 0,-1 0 0,-1 0 0,-1-1 0,0 1 0,-1 0 0,0 0 0,0 0 0,-1 0 0,1 0 0,0 0 0,0 0 0,-1 0 0,1 4 0,-4 3 0,1 0 0,-1 0 0,1-2 0,0-1 0,2-2 0,4-1 0,0-1 0,0 0 0,0 0 0,0 0 0,-2-1 0,0 1 0,-1 0 0,0 0 0,0 0 0,3 0 0,1 0 0,-1 0 0,0 0 0,-1 0 0,-1 0 0,3 0 0,0 0 0,3 0 0,0 0 0,-1 0 0,-2 0 0,-2 0 0,3 0 0,0 0 0,-2 0 0,0 0 0,-1 0 0,-1 0 0,3 0 0,0 0 0,-1 0 0,0 0 0,-1 0 0,-1 0 0,-1 0 0,0 0 0,0 0 0,0 0 0,0 0 0,0 0 0,-1 0 0,1 0 0,0 0 0,0 0 0,0 0 0,0 0 0,-1 0 0,1 0 0,0 0 0,0 0 0,0 0 0,0 0 0,0 0 0,0 0 0,0 0 0,3 0 0,1 0 0,-1 0 0,0 0 0,-1 0 0,-1 0 0,0 0 0,-1 0 0,0 0 0,0 0 0,-4-4 0,0 1 0,0-1 0,1 1 0,1 1 0,0 1 0,1 0 0,1 1 0,0 0 0,0-4 0,0 0 0,0 1 0,0 0 0,0 1 0,0 0 0,0 2 0,0-1 0,0 1 0,-1 0 0,1 1 0,0-1 0,4-4 0,-1 1 0,4-1 0,0 1 0,-1 1 0,-2 1 0,-1 0 0,-2 1 0,0 0 0,-1 0 0,0 0 0,0 0 0,-1 0 0,1 0 0,-1 1 0,1-1 0,0 0 0,0 0 0,0 0 0,0 0 0,-1 0 0,1 0 0,0 0 0,4 0 0,-1 0 0,1 0 0,-1 0 0,-1 0 0,-1 0 0,0 0 0,-1 0 0,0 0 0,0 0 0,-1 0 0,1 0 0,0 0 0,0 0 0,0 0 0,0 0 0,-1 0 0,1 0 0,0 0 0,0 0 0,0 0 0,0 0 0,0 0 0,-1 0 0,1 0 0,0 0 0,0 0 0,0 0 0,0 0 0,-4-4 0,0 0 0,1 0 0,-1-2 0,2 0 0,1-3 0,0 2 0,0 1 0,1 2 0,-3-3 0,-1 2 0,1 1 0,-4-3 0,1 1 0,1 2 0,-2-3 0,0 1 0,2 1 0,-2-2 0,0 1 0,2 1 0,2 1 0,-3-2 0,1 1 0,1 1 0,0 1 0,-1-2 0,0 0 0,1 1 0,-3-3 0,1 1 0,1 1 0,-2-2 0,1 1 0,0 1 0,3 2 0,0 0 0,2 2 0,-3-3 0,0 0 0,-3-3 0,-3-3 0,-3-3 0,1-2 0,-1-1 0,-1-2 0,-1 0 0,-2-1 0,0 1 0,-1-1 0,-3 1 0,-5 0 0,-3 3 0,0 1 0,-1 0 0,1-1 0,3-1 0,-1 4 0,2-2 0,-2 4 0,2-1 0,1-1 0,-1-2 0,-3 2 0,2 0 0,-3 2 0,2-1 0,-1-1 0,-2 1 0,-2 3 0,-2-1 0,0-1 0,-2 1 0,0 1 0,0 0 0,0-3 0,0 2 0,-1 2 0,5-2 0,0 2 0,0 2 0,-1 1 0,-1 2 0,-1 1 0,0-3 0,0 0 0,-1 1 0,0 0 0,-4 1 0,0 1 0,1 1 0,0-1 0,1 1 0,0 0 0,2 1 0,-1-1 0,2 0 0,-1 0 0,0 0 0,0 0 0,0 0 0,1 0 0,-1 0 0,0 0 0,0 0 0,0 0 0,1 0 0,-1 0 0,0 0 0,0 0 0,0 0 0,0 0 0,-3 0 0,-1 0 0,0 0 0,2 0 0,-1 0 0,2 0 0,-3 0 0,4 4 0,0-1 0,1 1 0,0-1 0,0-1 0,0 0 0,-1-1 0,1-1 0,-1 3 0,0 1 0,0-1 0,0 0 0,0-1 0,1 0 0,-1-2 0,0 0 0,0 1 0,0-2 0,0 1 0,0 0 0,0 0 0,0 0 0,1 0 0,-1 0 0,0 0 0,0 0 0,0 0 0,0 0 0,0 0 0,0 0 0,0 0 0,1 0 0,-1 0 0,0 0 0,-4 0 0,1 0 0,-1 0 0,1 3 0,1 1 0,1 0 0,0-1 0,1-1 0,0-1 0,0 0 0,1-1 0,-1 0 0,0 0 0,0 0 0,0 0 0,1 0 0,-1-1 0,0 1 0,-4 0 0,1 0 0,-4 0 0,0 0 0,1 0 0,2 0 0,1 0 0,2 0 0,0 0 0,1 0 0,0 0 0,0 0 0,1 0 0,-1 0 0,1 0 0,-1 0 0,0 0 0,0 0 0,0 0 0,0 0 0,0 0 0,1 0 0,-1 0 0,0 0 0,0 0 0,0 0 0,0 0 0,-3 0 0,-1 0 0,1 0 0,0 0 0,-3 0 0,1 0 0,1 0 0,-3 0 0,1 0 0,-2 0 0,1 0 0,1 0 0,1 0 0,3 0 0,0 0 0,2 0 0,0 0 0,0 0 0,1 0 0,-1 0 0,1 0 0,-1 0 0,0 0 0,0 0 0,0 0 0,1 0 0,-1 0 0,0 0 0,0 0 0,0 0 0,0 0 0,0 0 0,0 0 0,0 0 0,1 0 0,-1 0 0,0 0 0,0 0 0,0 0 0,0 0 0,0 0 0,0 0 0,0 0 0,1 0 0,-1 0 0,0 0 0,0 0 0,0 0 0,0 0 0,0 0 0,0 0 0,0 0 0,1 0 0,-1 0 0,0 0 0,-4 0 0,1 0 0,-1 0 0,1 0 0,1 0 0,1 0 0,0 0 0,1 0 0,0 0 0,0 0 0,1 0 0,-1 0 0,0 0 0,0 0 0,1 0 0,-1 0 0,0 0 0,0 0 0,0 0 0,0 0 0,0 0 0,0 0 0,1 0 0,-1 0 0,0 0 0,0 0 0,0 0 0,0 0 0,0 0 0,0 0 0,0 0 0,0 0 0,4 4 0,0 0 0,3 3 0,0 0 0,3 2 0,-2 3 0,-1-2 0,1 2 0,-1-2 0,2 1 0,2 1 0,-2 2 0,-1 2 0,-2-3 0,1 0 0,-1-2 0,2 0 0,2 2 0,0-3 0,1 1 0,2 2 0,2 1 0,-3 2 0,1 0 0,1 2 0,-2-4 0,0 0 0,2 1 0,0 0 0,2 1 0,1 1 0,0 0 0,1 1 0,0-1 0,0 1 0,1 0 0,-1 0 0,0 0 0,4 0 0,3 0 0,0 0 0,3-3 0,3-5 0,1-3 0,-1-3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0:08:32.06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3994.13452"/>
      <inkml:brushProperty name="anchorY" value="3953.30444"/>
      <inkml:brushProperty name="scaleFactor" value="0.5"/>
    </inkml:brush>
  </inkml:definitions>
  <inkml:trace contextRef="#ctx0" brushRef="#br0">108 555 24575,'0'0'0,"0"4"0,0 3 0,0 4 0,0 3 0,4-1 0,0 1 0,3-3 0,0 0 0,2-1 0,2 0 0,3-2 0,-2 2 0,5-2 0,-3 2 0,1-3 0,-3 3 0,1-2 0,0-2 0,1-1 0,1-3 0,2 0 0,0-2 0,1 0 0,0 0 0,0 0 0,0 3 0,0 0 0,0 0 0,0 0 0,0-1 0,0 0 0,0-2 0,0 1 0,0-1 0,0 0 0,-4 3 0,0 1 0,0-1 0,1 0 0,1 0 0,4-2 0,1 0 0,0-1 0,0 0 0,-1 0 0,-1 0 0,0 0 0,-1 0 0,0 0 0,0-1 0,0 1 0,3 0 0,1 0 0,-1 0 0,0 0 0,-1 0 0,0 0 0,-2 0 0,0 0 0,0 0 0,0 0 0,0 0 0,-1 0 0,1 0 0,4 0 0,-1 0 0,1 0 0,-1 0 0,-1 0 0,-1 0 0,3 0 0,0 0 0,0 0 0,-2 0 0,0 0 0,-1 0 0,0 0 0,-1 0 0,0 0 0,0 0 0,-1 0 0,1 0 0,0 0 0,0 0 0,-1 0 0,1 0 0,0 0 0,0 0 0,0 0 0,0 0 0,0 0 0,0 0 0,0 0 0,-1 0 0,1 0 0,0 0 0,0 0 0,0 0 0,0 0 0,0 0 0,0 0 0,0 0 0,0 0 0,-1 0 0,1 0 0,0 0 0,0 0 0,3 0 0,1 0 0,3 0 0,0 0 0,-1 0 0,-2 0 0,-1 0 0,-2 0 0,3 0 0,0 0 0,3 0 0,-1 0 0,0 0 0,-2 0 0,-1 0 0,-2 0 0,0 0 0,-1 0 0,0 0 0,-1 0 0,4 0 0,1 0 0,-1 0 0,0 0 0,-1 0 0,-1 0 0,0 0 0,-1 0 0,0 0 0,0 0 0,-1 0 0,5 0 0,-1 0 0,4 0 0,0 0 0,-2 0 0,0 0 0,-2 0 0,-2 0 0,3 0 0,0 0 0,-1 0 0,0 0 0,-1 0 0,-1 0 0,-1 0 0,1 0 0,-2 0 0,1 0 0,0 0 0,0 0 0,-1 0 0,1 0 0,0 0 0,0 0 0,0 0 0,0 0 0,0 0 0,3 0 0,4 0 0,0 0 0,0 0 0,2 0 0,-2 0 0,-2 0 0,-1 0 0,2 0 0,-1 0 0,-1 0 0,-1 0 0,3 0 0,-2 0 0,0 0 0,-1 0 0,-1 0 0,-1 0 0,0 0 0,-1 0 0,0 0 0,-1 0 0,1 0 0,0 0 0,-1 0 0,1 0 0,0 0 0,0 0 0,0 0 0,0 0 0,-1 0 0,1 0 0,0 0 0,0 0 0,0 0 0,0 0 0,-4-3 0,0-1 0,1 0 0,-1 1 0,2 1 0,1 1 0,0 0 0,0-3 0,1 0 0,0 1 0,0 0 0,0 1 0,0 1 0,0 0 0,-3-3 0,-1 0 0,-3-3 0,0 1 0,1-3 0,1 0 0,2 3 0,2 1 0,-4-1 0,1 0 0,0 2 0,1 1 0,1-2 0,-2-4 0,-1 2 0,1 0 0,-2-2 0,0 2 0,1 2 0,1-3 0,2 2 0,-3-2 0,0-3 0,1-2 0,-2-2 0,-3-2 0,-4 0 0,-1-1 0,-2-1 0,-2 1 0,0 0 0,-1-1 0,1 1 0,-1 0 0,1 1 0,0-1 0,-4 3 0,0 1 0,0 0 0,-2 3 0,-4-1 0,1-1 0,-2 2 0,2-1 0,-2 0 0,-1-3 0,2 0 0,-2 2 0,2-1 0,0 4 0,-3 2 0,0 3 0,1-2 0,-1 3 0,0 0 0,1-3 0,0 2 0,3-3 0,-2 1 0,-1 1 0,-2 2 0,-1 1 0,2-2 0,0 1 0,-2 0 0,0 1 0,3-2 0,-1 0 0,-1 1 0,-1 1 0,0-3 0,-2 1 0,0 1 0,-1 1 0,0 0 0,0 2 0,3-3 0,1 0 0,-1 1 0,0 0 0,0 1 0,-2-3 0,-4 1 0,0 0 0,0 1 0,0 1 0,1 1 0,0 0 0,1 1 0,1 0 0,0-3 0,0-1 0,1 1 0,-1 0 0,0 1 0,-3 0 0,-1 2 0,-3-1 0,1 1 0,0 0 0,2 1 0,1-1 0,1 0 0,1 0 0,1 0 0,1 0 0,-1 0 0,0 0 0,1 0 0,-1 0 0,0 0 0,0 0 0,1 0 0,-1 0 0,0 0 0,0 0 0,0 0 0,0 0 0,0 0 0,0 0 0,1 0 0,-1 0 0,0 0 0,0 0 0,0 0 0,0 0 0,0 0 0,0 0 0,0 0 0,0 0 0,1 0 0,-1 0 0,0 0 0,-4 0 0,1 0 0,3 4 0,0-1 0,2 1 0,0-1 0,-1-1 0,1-1 0,-1 0 0,-1-1 0,0 0 0,1 0 0,-1 0 0,0 0 0,0 0 0,0 0 0,0 0 0,0 0 0,0 0 0,0 0 0,0 0 0,0 0 0,0 0 0,-3 0 0,-1 0 0,1 0 0,-4 0 0,2 0 0,-4 0 0,2 0 0,1 0 0,1 0 0,3 0 0,0 0 0,2 0 0,0 0 0,0 0 0,0 0 0,1 0 0,-1 0 0,1 3 0,-1 1 0,0 0 0,0-1 0,0-1 0,0 0 0,0-2 0,1 1 0,-5-1 0,1 0 0,-1-1 0,1 1 0,1 0 0,1 0 0,0 0 0,1 0 0,0 0 0,0 0 0,0 0 0,1 0 0,-1 0 0,0 0 0,0 0 0,0 0 0,1 0 0,-1 0 0,0 0 0,-4 0 0,1 0 0,-1 0 0,1 0 0,1 0 0,1 0 0,0 0 0,1 0 0,0 0 0,0 0 0,1 0 0,-1 0 0,0 0 0,0 0 0,-3 0 0,-1 0 0,1 0 0,0 0 0,1 0 0,1 0 0,0 0 0,1 0 0,0 0 0,0 0 0,0 0 0,1 0 0,-1 0 0,0 0 0,0 0 0,0 0 0,1 0 0,-1 0 0,0 0 0,0 0 0,0 3 0,0 1 0,0 0 0,0-1 0,0-1 0,0-1 0,1 3 0,-5 1 0,1-2 0,-4 0 0,0-1 0,1 0 0,2-2 0,1 1 0,1-1 0,2-1 0,0 5 0,0-1 0,0 1 0,1-2 0,-1 1 0,4 2 0,0-1 0,0 0 0,3 3 0,-2-2 0,1 0 0,-3-1 0,0-2 0,-2 0 0,4 2 0,-1 0 0,-1-1 0,0 4 0,-1-2 0,0 0 0,-2-1 0,1-2 0,-1-1 0,3 4 0,1-2 0,3 5 0,0-2 0,-1 0 0,-2-2 0,-1-1 0,3 2 0,-2-1 0,0 0 0,3 2 0,-1 0 0,-1-1 0,2 2 0,-1 2 0,2 4 0,0-2 0,1 1 0,-1-2 0,2 2 0,2 0 0,2 2 0,1 2 0,-1-3 0,0 0 0,0 1 0,2 1 0,0 1 0,1 1 0,0 0 0,1 1 0,0 0 0,0 0 0,4 0 0,3-3 0,4-4 0,0-4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58:46.0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123 979 24575,'35'2'0,"-1"1"0,62 15 0,-29-4 0,207 28 0,-186-24 0,-62-11 0,0-1 0,35 2 0,-10-6 0,-5 0 0,0 1 0,59 13 0,-43-6 0,0-3 0,1-3 0,114-7 0,-48 0 0,1278 3 0,-1382-1 0,0-1 0,0-2 0,0 0 0,0-2 0,-1 0 0,0-2 0,25-11 0,155-86 0,-201 103 0,22-14 0,39-32 0,4-4 0,-62 48 0,0 0 0,0-1 0,-1 0 0,1 0 0,-1 0 0,0-1 0,0 1 0,-1-1 0,0-1 0,0 1 0,0 0 0,-1-1 0,0 0 0,0 0 0,-1 0 0,0 0 0,0 0 0,0 0 0,-1-1 0,0 1 0,-1 0 0,0-13 0,3-80 0,-11-115 0,7 205 0,-1-1 0,-1 1 0,0-1 0,-1 1 0,1 0 0,-2 1 0,0-1 0,0 1 0,0 0 0,-1 0 0,-1 0 0,1 1 0,-2 0 0,-14-13 0,1 3 0,-1 1 0,0 1 0,-1 1 0,-38-17 0,2 0 0,41 22 0,1 0 0,-1 1 0,0 1 0,-1 1 0,0 0 0,0 2 0,-28-5 0,-72-7 0,52 6 0,-100-2 0,-1435 14 0,1583 1 0,1 0 0,-1 2 0,1 0 0,0 0 0,0 2 0,1 0 0,-1 2 0,-27 15 0,26-13 0,-1-1 0,1 0 0,-2-2 0,1 0 0,-1-1 0,-23 3 0,4-4 0,1 2 0,0 1 0,1 2 0,0 1 0,1 2 0,0 2 0,1 2 0,-42 25 0,52-28 0,0-2 0,-43 15 0,40-16 0,-54 26 0,42-14 0,27-17 0,0 1 0,1 0 0,0 2 0,0-1 0,0 2 0,1 0 0,1 0 0,-1 1 0,2 0 0,-13 17 0,15-14 0,0 0 0,1 1 0,0 0 0,2 0 0,-1 1 0,-5 31 0,9-36 0,1 0 0,0 0 0,1 0 0,0 0 0,0 0 0,1 0 0,1 0 0,0 0 0,1 0 0,-1-1 0,7 14 0,-6-19-7,0-1 1,0 1-1,0-1 0,0 0 0,1-1 1,0 1-1,0-1 0,0 1 0,0-1 1,0 0-1,1-1 0,-1 1 0,1-1 1,-1 0-1,1 0 0,0 0 0,0-1 1,0 1-1,0-1 0,10 1 0,19 6-1216,-10 1-5603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58:4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24575,'707'0'0,"-677"1"0,0 1 0,-1 1 0,1 2 0,-1 0 0,39 14 0,-48-12 0,-1 1 0,0 0 0,0 1 0,-1 1 0,-1 1 0,1 1 0,-2 0 0,24 22 0,37 38 0,28 27 0,-95-86 0,1-1 0,-2 1 0,0 0 0,-1 1 0,0 0 0,11 29 0,38 165 0,-57-206 0,1 0 0,0-1 0,-1 1 0,0 0 0,1 0 0,-1-1 0,0 1 0,0 0 0,0 0 0,0-1 0,0 1 0,0 0 0,0 0 0,-1-1 0,1 1 0,-1 0 0,1-1 0,-1 1 0,-1 2 0,1-3 0,0 0 0,0-1 0,1 1 0,-1 0 0,0-1 0,0 1 0,0-1 0,0 1 0,0-1 0,0 0 0,0 1 0,-1-1 0,1 0 0,0 0 0,0 0 0,0 0 0,0 0 0,0 0 0,0 0 0,0 0 0,-2 0 0,-3-2 0,-1 0 0,1 0 0,1 0 0,-1 0 0,0-1 0,0 0 0,1-1 0,-8-5 0,-26-25-32,28 24-190,0-1 0,-1 2 0,-1-1-1,0 2 1,-18-10 0,1 5-6604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58:51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24575,'0'7'0,"0"9"0,0 8 0,0 7 0,0 4 0,0 4 0,0 1 0,0 1 0,0-1 0,0 1 0,0-1 0,-7-7 0,-2-3 0,1 1 0,1-5-8191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4:07:54.0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44.1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1,'7'1,"0"1,0 0,-1 0,1 1,-1 0,0 0,7 5,11 5,52 16,0-2,1-4,2-3,121 15,-35-19,197-7,829-11,-1148 0,0-2,52-13,-27 5,24-7,-57 11,1 1,61-3,688 9,-360 3,5594-2,-6004 0,-1-1,1 0,-1-2,0 1,16-6,-6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47.86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1,'3564'0,"-3495"3,76 14,66 3,-198-20,24-1,0 3,72 11,1 10,2-6,1-4,130-2,-115-14,143 5,-187 16,-8-2,138 23,-143-24,0-2,72 3,-1-14,134 11,-114 4,87 14,-166-20,1-4,149-8,-91-2,2944 3,-3014 4,0 3,98 22,-100-14,2-4,102 4,704-17,-844 3,0 3,52 11,-50-8,73 6,744-11,-408-5,88 3,-491 3,80 13,-74-7,50 1,272-10,42 2,-220 17,56 2,2203-20,-1120-3,-982 2,-315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50.5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0 118,'1757'0,"-1700"-2,75-14,11-2,-48 14,-34 2,0-2,98-21,-81 9,0 3,2 3,155 2,1617 12,-971-6,-648 2,-200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2:08.51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2392 223,'-3'-1,"-1"0,1 1,0-1,0-1,-1 1,1 0,0-1,-5-3,-18-8,-13 2,28 9,-1-1,1-1,0 0,0 0,0-1,1 0,0-1,-19-14,11 5,-1 1,0 1,-1 0,0 2,-1 0,0 1,-1 1,0 1,0 1,-1 1,0 1,0 1,0 2,-35-1,-776 6,821-2,-1 0,1 0,0 1,0 1,0 0,1 1,-1 0,1 1,0 0,0 1,-16 10,15-9,-1 0,0-1,-1-1,1-1,-1 0,0 0,0-2,-22 2,-130-6,85-1,-12 1,-162 4,252-1,-1 0,0 0,0 0,0 1,1 0,-1 0,1 0,-1 0,1 1,0-1,-6 6,9-7,0 0,1-1,-1 1,0 0,1-1,-1 1,0 0,1 0,-1 0,1 0,0 0,-1 0,1-1,0 1,-1 0,1 0,0 0,0 0,0 0,0 0,0 0,0 0,0 2,1-2,0 1,0-1,0 1,0-1,0 1,1-1,-1 0,0 0,1 1,-1-1,1 0,-1 0,1 0,0-1,-1 1,1 0,0-1,1 1,21 6,-1-2,1-1,0-1,0-1,0-1,0-1,32-4,-24 2,0 1,1 2,43 6,21 10,244 59,-305-67,0-1,1-2,0-2,64-1,2 1,-76-1,0 2,-1 1,1 1,38 16,-1-1,185 55,-185-54,-39-12,0-2,1-1,1-1,-1-1,41 4,216-10,-130-2,-116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53.33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41,'62'4,"0"2,106 24,-99-15,123 9,-8-22,-84-2,112 13,38 8,-139-15,111 22,-87-6,221 7,142-30,-219-3,376-19,126 5,-504 21,2811-3,-3060-2,0-1,1-2,-2 0,54-19,-47 13,0 2,57-8,49-1,-62 6,96-1,-143 11,0-1,55-14,-22 4,17-4,-44 9,0 1,63-4,634 11,-336 2,-364-2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56.1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0,'19'1,"-1"1,1 1,25 7,29 4,304 36,-291-33,-61-11,1 0,34 2,451-5,-257-6,3667 3,-3887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58.5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1,'2307'0,"-2241"4,-1 4,0 2,101 30,-106-24,-5-3,0-2,78 5,-98-15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4:13:59.9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1,'1369'0,"-1336"0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2:11.30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95,'3'0,"11"1,-1-1,1 0,0-1,-1 0,1-1,-1 0,0-1,0-1,0 0,0-1,17-9,-13 5,0 1,0 0,0 2,1 0,-1 0,1 2,1 0,26-1,18 2,74 5,-42 2,868-4,-924 2,-1 2,52 11,-45-6,50 3,-48-8,-1 2,53 13,-60-12,0-2,0-2,66-3,-62-1,0 1,69 11,-95-7,-2 1,1 0,-1 2,1 0,-2 0,1 1,-1 1,14 12,-9-8,7 1,1-1,0-1,1-2,0 0,1-2,42 6,4 4,-5-4,-52-12,-1 1,0 1,0 0,0 1,31 15,-26-9,0-1,1-1,0-1,0-1,1-1,-1-1,40 3,16-5,79-5,-41-2,-25 5,89-3,-164-1,1 0,26-10,-19 6,4-1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2:14.49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3,'155'-2,"172"5,-294 2,52 14,-21-4,-38-8,0 1,40 19,-44-17,1-1,0-1,47 10,42 4,-69-13,0-1,66 3,335-11,-186-1,-248 0,0 1,0 1,0 0,0 0,0 1,0 1,-1-1,1 2,-1-1,1 1,-1 0,0 1,-1 0,16 12,-11-7,0-1,0 0,1-2,1 1,-1-1,1-1,0-1,25 6,-9-6,0-1,0-1,46-3,-34 1,-1 3,61 11,-53-6,64 3,344-11,-217-3,-203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2:16.05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2226 178,'-156'2,"-173"-6,216-15,8-1,70 15,0-2,1-2,-37-14,29 9,-55-12,29 18,-1 3,-133 7,67 1,28-1,-135-5,211-1,-43-12,46 9,0 1,-32-2,-67 5,89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3:32.26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0,'1000'0,"-961"0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26T08:33:34.26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0,'8'0,"9"0,11 0,8 0,5 0,3 0,-5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14:45:50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 0 24575,'-1'18'0,"-1"-1"0,-1 1 0,0-1 0,-1 0 0,-1 0 0,0 0 0,-2 0 0,0-1 0,-10 17 0,4 13 0,11-38 0,1-1 0,-1 0 0,0 1 0,-1-1 0,-4 9 0,-12 28-1365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0:08:07.51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271 144 24575,'0'0'0,"3"0"0,4 0 0,4 0 0,3 0 0,2 0 0,2 0 0,0 0 0,1 0 0,-1 0 0,1 0 0,-1 0 0,0-4 0,1 1 0,-2-1 0,1 1 0,-3-2 0,-1 0 0,0 0 0,1 2 0,1-3 0,0 1 0,1 1 0,1 1 0,0 0 0,0 2 0,0 1 0,0-1 0,0 2 0,0-1 0,0 0 0,0 0 0,-1 0 0,1 0 0,0 0 0,0 0 0,0 0 0,0 0 0,0 0 0,0 0 0,0 0 0,-1 0 0,1 0 0,0 0 0,0 0 0,0 0 0,0 0 0,0 0 0,0 0 0,0 0 0,-1 0 0,1 0 0,0 0 0,0 0 0,0 0 0,0 0 0,0 0 0,0 0 0,0 0 0,0 0 0,-1 0 0,1 0 0,0 0 0,0 0 0,0 0 0,0 0 0,-4-3 0,0-1 0,0 1 0,1 0 0,1 1 0,1 0 0,0 2 0,0-1 0,5 1 0,-1 0 0,5 0 0,2 1 0,3-1 0,-1-4 0,-2 0 0,0 1 0,-2 0 0,1-3 0,2 1 0,-1 1 0,-3 0 0,-1-2 0,-3 1 0,-1 1 0,-2 1 0,0 1 0,0 0 0,-1 2 0,1 0 0,-1 0 0,1 0 0,-1 0 0,1 1 0,0-1 0,0 0 0,0 0 0,0 0 0,0 0 0,0 0 0,0 0 0,-1 0 0,1 0 0,0 0 0,-3-4 0,-1 1 0,0-1 0,1 1 0,1 1 0,0 1 0,1 0 0,1 1 0,0-1 0,0 2 0,0-1 0,0 0 0,0 0 0,0 0 0,0 0 0,0 0 0,-1 0 0,1 0 0,0 0 0,0 0 0,0 0 0,0 0 0,0 0 0,0 0 0,-1 0 0,1 0 0,0 0 0,0 0 0,0 0 0,0 0 0,0 0 0,0 0 0,0 0 0,0 0 0,-1 0 0,1 0 0,0 0 0,0 0 0,0 0 0,0 0 0,0 0 0,0 0 0,0 0 0,-1 0 0,1 0 0,0 0 0,0 0 0,0 0 0,0 0 0,0 0 0,0 0 0,-1 0 0,1 0 0,0 0 0,0 0 0,0 0 0,0 0 0,0 0 0,0 0 0,0 0 0,-1 0 0,1 0 0,0 4 0,0-1 0,0 5 0,0-2 0,0 0 0,0 2 0,3-1 0,1-2 0,-1-1 0,0-2 0,-1-1 0,0 0 0,-5 3 0,-1-1 0,0 1 0,1-2 0,1 0 0,0 0 0,1-2 0,1 4 0,-1 0 0,1 3 0,0-1 0,0 0 0,0-2 0,0-1 0,0-1 0,-3 2 0,-1 0 0,0 0 0,-3 2 0,1-1 0,1 0 0,1-1 0,2-2 0,0-1 0,1 0 0,-2 3 0,-1-1 0,0 1 0,2-1 0,0-1 0,0 2 0,1 1 0,1-1 0,0-1 0,0-1 0,0-1 0,0 3 0,0 0 0,0 0 0,0-1 0,0-1 0,0-1 0,0-1 0,0 4 0,-1 0 0,1 3 0,-3 3 0,-1-1 0,-4 3 0,1-3 0,1-1 0,2 1 0,1 1 0,-2 3 0,-4 1 0,2-2 0,0 2 0,-2 0 0,-1 1 0,-3 1 0,2-2 0,-2-1 0,-1 2 0,-1 0 0,2 0 0,0 2 0,-1 1 0,-1-1 0,-1 1 0,-1 0 0,0 0 0,-1 0 0,0 0 0,-1 0 0,1 0 0,0 0 0,0 0 0,0 0 0,0 0 0,0 0 0,0 0 0,-4-1 0,1 1 0,-5-4 0,-2-3 0,-3 0 0,-2-4 0,2 2 0,-2-2 0,1-1 0,2 1 0,-1-1 0,0-1 0,-2-2 0,3 3 0,-1-1 0,0-1 0,-2-1 0,-1-1 0,0-1 0,-2-1 0,1 0 0,-1 0 0,-1 0 0,1 0 0,0 0 0,0 0 0,-3-1 0,-1 1 0,0 0 0,2 0 0,0 0 0,0 0 0,2 0 0,-1 0 0,1 0 0,1 0 0,-1 0 0,0 0 0,0 0 0,1 0 0,-1 0 0,0 0 0,0 0 0,0 0 0,0 0 0,0 0 0,1 0 0,-1 0 0,0 0 0,0 0 0,0 0 0,-3 0 0,-1 0 0,0 0 0,2 0 0,-1 0 0,2 0 0,0 0 0,1 0 0,0 0 0,1 0 0,-1 0 0,0 0 0,0 0 0,1 0 0,-1 0 0,0 0 0,0 0 0,0 0 0,0 0 0,0 0 0,0 0 0,1 0 0,-1 0 0,0 0 0,4 4 0,-1 0 0,1 0 0,-1-1 0,0-1 0,-2-1 0,0 0 0,-1-1 0,0 0 0,0 0 0,0 0 0,0 0 0,0 0 0,0 0 0,0 0 0,1 0 0,-1 0 0,0 0 0,0 0 0,0 0 0,0 0 0,0 0 0,0 0 0,0 0 0,1 0 0,-1 0 0,0 0 0,0 0 0,0 0 0,0 0 0,0 0 0,0 0 0,0 0 0,0 0 0,1 0 0,-1 0 0,0 0 0,0 0 0,0 0 0,0 0 0,0 0 0,-3 0 0,-1 0 0,1 0 0,0 0 0,1 0 0,1 0 0,0 0 0,1 0 0,0 0 0,0 0 0,0 0 0,1 0 0,-1 0 0,0 0 0,0 0 0,0 0 0,0 0 0,0 0 0,1 0 0,-1 0 0,0 0 0,0 0 0,0 0 0,0 0 0,0 0 0,-3 0 0,-1 0 0,-3 0 0,1 0 0,0 0 0,2 0 0,1 0 0,1 0 0,1 0 0,1 0 0,0 0 0,1 0 0,-1 0 0,1 0 0,-1 0 0,0 0 0,0 0 0,1 0 0,-1 0 0,0 0 0,0 0 0,0 0 0,0 0 0,0 0 0,0 0 0,0 0 0,1 0 0,-1-4 0,0 0 0,0 0 0,0 1 0,4-2 0,-1 0 0,1 0 0,-1 2 0,0 1 0,-2 1 0,0 0 0,-1 1 0,1 0 0,-1 0 0,0 0 0,0 1 0,0-1 0,0 0 0,0 0 0,0 0 0,0 0 0,0 0 0,0 0 0,0 0 0,0 0 0,0 0 0,1 0 0,-1 0 0,0 0 0,0 0 0,0 0 0,0 0 0,0 0 0,0 0 0,0 0 0,0 0 0,1 0 0,-1 0 0,0 0 0,0 0 0,0 0 0,0 0 0,0 0 0,0 0 0,0 0 0,1 0 0,-1 0 0,0 0 0,0 0 0,0 0 0,0 0 0,0 0 0,0 0 0,1 0 0,-1 0 0,0 0 0,0 0 0,3-4 0,1 0 0,4-3 0,-2 0 0,0 2 0,-1 0 0,-2 2 0,-1 2 0,-1 0 0,-1 1 0,0 0 0,0 0 0,0-3 0,0-1 0,-1 1 0,1 0 0,1-3 0,-1 1 0,0 1 0,3-3 0,1-3 0,0 2 0,-1 0 0,0 0 0,-2 0 0,0 3 0,3-3 0,0 2 0,3-2 0,-1-3 0,0-2 0,-1 2 0,1-2 0,3-1 0,-1-1 0,3-1 0,-2 2 0,2 1 0,1-2 0,2 0 0,1-1 0,2 0 0,1-2 0,0 1 0,0-1 0,0 0 0,1 0 0,-1 0 0,0 0 0,0 0 0,0 0 0,0 0 0,0 0 0,0 0 0,0 0 0,4 4 0,0 0 0,-1-1 0,4 4 0,2 3 0,0-1 0,2 2 0,-2-2 0,2 2 0,-2-2 0,1 1 0,-2-2 0,2 3 0,2 0 0,2 3 0,-3-2 0,2 1 0,1 0 0,1 2 0,-3-2 0,1 0 0,1 1 0,1 1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D734E-9CD5-4AB4-85D4-49E88F12FE57}" type="datetimeFigureOut">
              <a:rPr lang="uk-UA" smtClean="0"/>
              <a:t>03.09.2024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04E5-FC04-4AF4-8532-D3A1DA4FD0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30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4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2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63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20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7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9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59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32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99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69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47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55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804E5-FC04-4AF4-8532-D3A1DA4FD01B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4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reportal.com/reports/digital-2024-global-overview-repo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3Sh6mu4zbs?feature=oembed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770.png"/><Relationship Id="rId3" Type="http://schemas.openxmlformats.org/officeDocument/2006/relationships/image" Target="../media/image1.png"/><Relationship Id="rId7" Type="http://schemas.openxmlformats.org/officeDocument/2006/relationships/image" Target="../media/image740.png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760.png"/><Relationship Id="rId5" Type="http://schemas.openxmlformats.org/officeDocument/2006/relationships/image" Target="../media/image77.png"/><Relationship Id="rId10" Type="http://schemas.openxmlformats.org/officeDocument/2006/relationships/customXml" Target="../ink/ink15.xml"/><Relationship Id="rId4" Type="http://schemas.openxmlformats.org/officeDocument/2006/relationships/image" Target="../media/image76.png"/><Relationship Id="rId9" Type="http://schemas.openxmlformats.org/officeDocument/2006/relationships/image" Target="../media/image7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20.xml"/><Relationship Id="rId18" Type="http://schemas.openxmlformats.org/officeDocument/2006/relationships/image" Target="../media/image86.png"/><Relationship Id="rId3" Type="http://schemas.openxmlformats.org/officeDocument/2006/relationships/image" Target="../media/image1.png"/><Relationship Id="rId7" Type="http://schemas.openxmlformats.org/officeDocument/2006/relationships/customXml" Target="../ink/ink17.xml"/><Relationship Id="rId12" Type="http://schemas.openxmlformats.org/officeDocument/2006/relationships/image" Target="../media/image83.png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customXml" Target="../ink/ink19.xml"/><Relationship Id="rId5" Type="http://schemas.openxmlformats.org/officeDocument/2006/relationships/image" Target="../media/image79.png"/><Relationship Id="rId15" Type="http://schemas.openxmlformats.org/officeDocument/2006/relationships/customXml" Target="../ink/ink21.xml"/><Relationship Id="rId10" Type="http://schemas.openxmlformats.org/officeDocument/2006/relationships/image" Target="../media/image82.png"/><Relationship Id="rId19" Type="http://schemas.openxmlformats.org/officeDocument/2006/relationships/customXml" Target="../ink/ink23.xml"/><Relationship Id="rId4" Type="http://schemas.openxmlformats.org/officeDocument/2006/relationships/image" Target="../media/image78.png"/><Relationship Id="rId9" Type="http://schemas.openxmlformats.org/officeDocument/2006/relationships/customXml" Target="../ink/ink18.xml"/><Relationship Id="rId1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699" y="4653136"/>
            <a:ext cx="3888432" cy="504056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Навчальна дисципліна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2780928"/>
            <a:ext cx="7704856" cy="159535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Інтернет-маркетинг</a:t>
            </a: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447050" y="1268760"/>
            <a:ext cx="6048672" cy="1235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Викладач курсу  -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Тетяна Завалій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кафедра менеджменту, бізнесу та маркетингових технологій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5F4F2A-2B2A-FD38-22B8-EB9563305CCD}"/>
              </a:ext>
            </a:extLst>
          </p:cNvPr>
          <p:cNvSpPr/>
          <p:nvPr/>
        </p:nvSpPr>
        <p:spPr>
          <a:xfrm>
            <a:off x="1644906" y="1034729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Цифрові трансформації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99EA88D-665D-BD02-10C9-A10B68B6BB9C}"/>
              </a:ext>
            </a:extLst>
          </p:cNvPr>
          <p:cNvSpPr/>
          <p:nvPr/>
        </p:nvSpPr>
        <p:spPr>
          <a:xfrm>
            <a:off x="1202209" y="4110953"/>
            <a:ext cx="318288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Науковці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99EFF3A1-0102-34F8-D424-EBE6D127E11A}"/>
              </a:ext>
            </a:extLst>
          </p:cNvPr>
          <p:cNvSpPr/>
          <p:nvPr/>
        </p:nvSpPr>
        <p:spPr>
          <a:xfrm>
            <a:off x="1202209" y="5025370"/>
            <a:ext cx="318288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Бізнес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8EA1490A-6B56-FE02-396D-FF943D162D23}"/>
              </a:ext>
            </a:extLst>
          </p:cNvPr>
          <p:cNvSpPr/>
          <p:nvPr/>
        </p:nvSpPr>
        <p:spPr>
          <a:xfrm>
            <a:off x="4705246" y="4110953"/>
            <a:ext cx="332313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Держава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9C4BB0C7-FF08-B43F-6EE3-01FC988C6563}"/>
              </a:ext>
            </a:extLst>
          </p:cNvPr>
          <p:cNvSpPr/>
          <p:nvPr/>
        </p:nvSpPr>
        <p:spPr>
          <a:xfrm>
            <a:off x="4680726" y="5025370"/>
            <a:ext cx="334765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Громадськість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1C0BE1-A9A6-0030-AE60-547F6433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59" y="1787697"/>
            <a:ext cx="3357332" cy="21482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A01CAB-6F9E-67E0-84D3-2F5B7239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246" y="1797522"/>
            <a:ext cx="3697013" cy="21069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54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331640" y="3974736"/>
            <a:ext cx="3170907" cy="1663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Бізнес-процес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31640" y="2323816"/>
            <a:ext cx="3233015" cy="151441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бізнесу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67537" y="2323816"/>
            <a:ext cx="3273645" cy="1514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</a:t>
            </a:r>
          </a:p>
        </p:txBody>
      </p:sp>
      <p:sp>
        <p:nvSpPr>
          <p:cNvPr id="15" name="Овал 14"/>
          <p:cNvSpPr/>
          <p:nvPr/>
        </p:nvSpPr>
        <p:spPr>
          <a:xfrm>
            <a:off x="4641454" y="3974737"/>
            <a:ext cx="3299728" cy="16630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Культурний / організаційний аспект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C66E4FDB-D0B6-EA4C-49EC-6FE0642A8DA4}"/>
                  </a:ext>
                </a:extLst>
              </p14:cNvPr>
              <p14:cNvContentPartPr/>
              <p14:nvPr/>
            </p14:nvContentPartPr>
            <p14:xfrm>
              <a:off x="6484617" y="2806144"/>
              <a:ext cx="37440" cy="11880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C66E4FDB-D0B6-EA4C-49EC-6FE0642A8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6617" y="2788198"/>
                <a:ext cx="73080" cy="15433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987C205-1E15-5946-23CE-5E3EFA08B926}"/>
              </a:ext>
            </a:extLst>
          </p:cNvPr>
          <p:cNvSpPr/>
          <p:nvPr/>
        </p:nvSpPr>
        <p:spPr>
          <a:xfrm>
            <a:off x="863157" y="1220224"/>
            <a:ext cx="764786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ОСНОВНІ ТИПИ ЦИФРОВОЇ ТРАНСФОРМАЦІЇ</a:t>
            </a:r>
            <a:endParaRPr lang="uk-UA" sz="2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5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Полотно 16"/>
          <p:cNvGrpSpPr/>
          <p:nvPr/>
        </p:nvGrpSpPr>
        <p:grpSpPr>
          <a:xfrm>
            <a:off x="1043608" y="1244676"/>
            <a:ext cx="7219156" cy="4243439"/>
            <a:chOff x="-65665" y="-145990"/>
            <a:chExt cx="2619740" cy="32586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903" y="0"/>
              <a:ext cx="2476500" cy="3067050"/>
            </a:xfrm>
            <a:prstGeom prst="rect">
              <a:avLst/>
            </a:prstGeom>
            <a:noFill/>
          </p:spPr>
        </p:sp>
        <p:sp>
          <p:nvSpPr>
            <p:cNvPr id="19" name="Прямоугольник 18"/>
            <p:cNvSpPr>
              <a:spLocks noChangeArrowheads="1"/>
            </p:cNvSpPr>
            <p:nvPr/>
          </p:nvSpPr>
          <p:spPr bwMode="auto">
            <a:xfrm>
              <a:off x="1423789" y="270374"/>
              <a:ext cx="1130286" cy="9966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dirty="0">
                  <a:effectLst/>
                  <a:latin typeface="Times New Roman"/>
                  <a:ea typeface="Calibri"/>
                  <a:cs typeface="Times New Roman"/>
                </a:rPr>
                <a:t>цифрова трансформація стосується продукції (товарів, послуг, робіт) чи способу їхнього продажу</a:t>
              </a:r>
              <a:endParaRPr lang="uk-UA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70914" y="1533525"/>
              <a:ext cx="2298597" cy="157912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uk-UA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>
              <a:spLocks noChangeArrowheads="1"/>
            </p:cNvSpPr>
            <p:nvPr/>
          </p:nvSpPr>
          <p:spPr bwMode="auto">
            <a:xfrm>
              <a:off x="-65665" y="-145990"/>
              <a:ext cx="2619740" cy="321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2600" b="1" i="1" dirty="0">
                  <a:latin typeface="Times New Roman"/>
                  <a:ea typeface="Calibri"/>
                  <a:cs typeface="Times New Roman"/>
                </a:rPr>
                <a:t>1. Цифрова трансформація моделі бізнесу</a:t>
              </a:r>
              <a:endParaRPr lang="uk-UA" sz="26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1043608" y="1818365"/>
            <a:ext cx="4104455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БІЗНЕСУ</a:t>
            </a:r>
          </a:p>
          <a:p>
            <a:pPr algn="ctr">
              <a:lnSpc>
                <a:spcPct val="90000"/>
              </a:lnSpc>
            </a:pP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концептуальний опис способу створення вартості/цінності (економічної, соціальної тощо)</a:t>
            </a:r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816230" y="3366396"/>
            <a:ext cx="2963682" cy="85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25144"/>
            <a:ext cx="26436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ЦИФРОВІ ПОСЛУГИ</a:t>
            </a:r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(digital services)</a:t>
            </a:r>
            <a:endParaRPr lang="uk-UA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1781" y="3645024"/>
            <a:ext cx="27252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ЦИФРОВІ ПРОДУКТИ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(digital products)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1239" y="3645024"/>
            <a:ext cx="25507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ЦИФРОВІ КАНАЛИ </a:t>
            </a:r>
            <a:r>
              <a:rPr lang="uk-UA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digital channels)</a:t>
            </a:r>
            <a:endParaRPr lang="uk-UA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16134" y="4725144"/>
            <a:ext cx="31652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ЕЛЕКТРОННА КОМЕРЦІЯ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(Ecommerce)</a:t>
            </a:r>
            <a:endParaRPr lang="uk-UA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1121AC81-55BD-819D-8FEA-3613D1615DBA}"/>
              </a:ext>
            </a:extLst>
          </p:cNvPr>
          <p:cNvSpPr txBox="1">
            <a:spLocks/>
          </p:cNvSpPr>
          <p:nvPr/>
        </p:nvSpPr>
        <p:spPr>
          <a:xfrm>
            <a:off x="854628" y="6129300"/>
            <a:ext cx="764109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  <a:r>
              <a:rPr lang="en-US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uk-UA" sz="1600" i="1" dirty="0">
                <a:solidFill>
                  <a:srgbClr val="3DC5F5"/>
                </a:solidFill>
                <a:latin typeface="Times New Roman" pitchFamily="18" charset="0"/>
                <a:cs typeface="Times New Roman" pitchFamily="18" charset="0"/>
              </a:rPr>
              <a:t>Тетяна ЗАВАЛІЙ</a:t>
            </a:r>
            <a:endParaRPr lang="ru-RU" sz="1600" i="1" dirty="0">
              <a:solidFill>
                <a:srgbClr val="3DC5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Полотно 16"/>
          <p:cNvGrpSpPr/>
          <p:nvPr/>
        </p:nvGrpSpPr>
        <p:grpSpPr>
          <a:xfrm>
            <a:off x="1220775" y="1602293"/>
            <a:ext cx="7107137" cy="3993945"/>
            <a:chOff x="-10903" y="0"/>
            <a:chExt cx="2505943" cy="30670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903" y="0"/>
              <a:ext cx="2476500" cy="3067050"/>
            </a:xfrm>
            <a:prstGeom prst="rect">
              <a:avLst/>
            </a:prstGeom>
            <a:noFill/>
          </p:spPr>
        </p:sp>
        <p:sp>
          <p:nvSpPr>
            <p:cNvPr id="19" name="Прямоугольник 18"/>
            <p:cNvSpPr>
              <a:spLocks noChangeArrowheads="1"/>
            </p:cNvSpPr>
            <p:nvPr/>
          </p:nvSpPr>
          <p:spPr bwMode="auto">
            <a:xfrm>
              <a:off x="1323061" y="168541"/>
              <a:ext cx="1171979" cy="10509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dirty="0">
                  <a:effectLst/>
                  <a:latin typeface="Times New Roman"/>
                  <a:ea typeface="Calibri"/>
                  <a:cs typeface="Times New Roman"/>
                </a:rPr>
                <a:t>цифрова трансформація передбачає використання інформаційних технологій для підвищення продуктивності та ефективності процесів</a:t>
              </a:r>
              <a:endParaRPr lang="uk-UA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-10903" y="1299179"/>
              <a:ext cx="2476500" cy="176787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uk-UA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091352" y="1821770"/>
            <a:ext cx="3912696" cy="1368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БІЗНЕС-процес</a:t>
            </a:r>
          </a:p>
          <a:p>
            <a:pPr algn="ctr">
              <a:lnSpc>
                <a:spcPct val="90000"/>
              </a:lnSpc>
            </a:pP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будь-яка діяльність, що має вхідний продукт, додає вартість до нього, та забезпечує вихідний продукт</a:t>
            </a: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6091944" y="937601"/>
            <a:ext cx="2340260" cy="70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970428" y="1288301"/>
            <a:ext cx="7428320" cy="418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>
                <a:latin typeface="Times New Roman"/>
                <a:ea typeface="Calibri"/>
                <a:cs typeface="Times New Roman"/>
              </a:rPr>
              <a:t>2. Цифрова трансформація бізнес-процесів</a:t>
            </a:r>
            <a:endParaRPr lang="uk-UA" sz="26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13706"/>
            <a:ext cx="42652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ЕЛЕКТРОННИЙ ДОКУМЕНТООБІГ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(workflow)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20775" y="3501008"/>
            <a:ext cx="270567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ІНТЕГРАЦІЙНИЙ ПРОЦЕС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(process integration)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3501008"/>
            <a:ext cx="390904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ІНСТРУМЕНТИ З ПІДВИЩЕННЯ ПРОДУКТИВНОСТІ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(productivity tools)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20775" y="4725144"/>
            <a:ext cx="27567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СИСТЕМИ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(systems)</a:t>
            </a:r>
          </a:p>
        </p:txBody>
      </p:sp>
    </p:spTree>
    <p:extLst>
      <p:ext uri="{BB962C8B-B14F-4D97-AF65-F5344CB8AC3E}">
        <p14:creationId xmlns:p14="http://schemas.microsoft.com/office/powerpoint/2010/main" val="18228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Полотно 16"/>
          <p:cNvGrpSpPr/>
          <p:nvPr/>
        </p:nvGrpSpPr>
        <p:grpSpPr>
          <a:xfrm>
            <a:off x="1217501" y="1436445"/>
            <a:ext cx="6915348" cy="4243737"/>
            <a:chOff x="-10903" y="-146219"/>
            <a:chExt cx="2509492" cy="32588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903" y="268073"/>
              <a:ext cx="2409150" cy="2798978"/>
            </a:xfrm>
            <a:prstGeom prst="rect">
              <a:avLst/>
            </a:prstGeom>
            <a:noFill/>
          </p:spPr>
        </p:sp>
        <p:sp>
          <p:nvSpPr>
            <p:cNvPr id="19" name="Прямоугольник 18"/>
            <p:cNvSpPr>
              <a:spLocks noChangeArrowheads="1"/>
            </p:cNvSpPr>
            <p:nvPr/>
          </p:nvSpPr>
          <p:spPr bwMode="auto">
            <a:xfrm>
              <a:off x="1368303" y="406093"/>
              <a:ext cx="1130286" cy="10036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effectLst/>
                  <a:latin typeface="Times New Roman"/>
                  <a:ea typeface="Calibri"/>
                  <a:cs typeface="Times New Roman"/>
                </a:rPr>
                <a:t>цифрова трансформація</a:t>
              </a:r>
              <a:r>
                <a:rPr lang="en-US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uk-UA" dirty="0">
                  <a:latin typeface="Times New Roman"/>
                  <a:ea typeface="Calibri"/>
                  <a:cs typeface="Times New Roman"/>
                </a:rPr>
                <a:t>стосується п'яти ключових сфер, що формують основу бізнес-стратегії</a:t>
              </a: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118684" y="1630960"/>
              <a:ext cx="2168855" cy="148169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uk-UA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>
              <a:spLocks noChangeArrowheads="1"/>
            </p:cNvSpPr>
            <p:nvPr/>
          </p:nvSpPr>
          <p:spPr bwMode="auto">
            <a:xfrm>
              <a:off x="266344" y="-146219"/>
              <a:ext cx="2021195" cy="3215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2600" b="1" i="1" dirty="0">
                  <a:latin typeface="Times New Roman"/>
                  <a:ea typeface="Calibri"/>
                  <a:cs typeface="Times New Roman"/>
                </a:rPr>
                <a:t>3. Цифрова трансформація домену</a:t>
              </a:r>
              <a:endParaRPr lang="uk-UA" sz="2600" b="1" i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3" name="Объект 3"/>
          <p:cNvSpPr txBox="1">
            <a:spLocks/>
          </p:cNvSpPr>
          <p:nvPr/>
        </p:nvSpPr>
        <p:spPr>
          <a:xfrm>
            <a:off x="816230" y="3366396"/>
            <a:ext cx="2963682" cy="85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8089" y="3856373"/>
            <a:ext cx="18726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КЛІЄНТИ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customers)</a:t>
            </a:r>
            <a:endParaRPr lang="uk-UA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7501" y="1990522"/>
            <a:ext cx="3728173" cy="1465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 </a:t>
            </a:r>
            <a:endParaRPr lang="en-US" sz="3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обмежена підмножина значень певного типу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40882" y="3876768"/>
            <a:ext cx="16921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ЦІННІСТЬ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(value</a:t>
            </a: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uk-UA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57935" y="3856373"/>
            <a:ext cx="16566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ДАНІ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data)</a:t>
            </a:r>
            <a:endParaRPr lang="uk-UA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5689" y="4681770"/>
            <a:ext cx="18726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КОНКУРЕНТИ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competitors)</a:t>
            </a:r>
            <a:endParaRPr lang="uk-UA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4557" y="4689672"/>
            <a:ext cx="18726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ІННОВАЦІЇ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innovations)</a:t>
            </a:r>
            <a:endParaRPr lang="uk-UA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14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Полотно 16"/>
          <p:cNvGrpSpPr/>
          <p:nvPr/>
        </p:nvGrpSpPr>
        <p:grpSpPr>
          <a:xfrm>
            <a:off x="854627" y="1602293"/>
            <a:ext cx="7685951" cy="4453746"/>
            <a:chOff x="-120145" y="0"/>
            <a:chExt cx="2710030" cy="34201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0903" y="0"/>
              <a:ext cx="2476500" cy="3067050"/>
            </a:xfrm>
            <a:prstGeom prst="rect">
              <a:avLst/>
            </a:prstGeom>
            <a:noFill/>
          </p:spPr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-120145" y="1525607"/>
              <a:ext cx="2710030" cy="189453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endParaRPr lang="uk-UA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Объект 3"/>
          <p:cNvSpPr txBox="1">
            <a:spLocks/>
          </p:cNvSpPr>
          <p:nvPr/>
        </p:nvSpPr>
        <p:spPr>
          <a:xfrm>
            <a:off x="6091944" y="937601"/>
            <a:ext cx="2340260" cy="704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ru-RU" sz="13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924604" y="1069231"/>
            <a:ext cx="7615974" cy="863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600" b="1" i="1" dirty="0">
                <a:latin typeface="Times New Roman"/>
                <a:ea typeface="Calibri"/>
                <a:cs typeface="Times New Roman"/>
              </a:rPr>
              <a:t>4. Цифрова трансформація культурного / організаційного аспекту</a:t>
            </a:r>
            <a:endParaRPr lang="uk-UA" sz="26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01293" y="3848033"/>
            <a:ext cx="4626637" cy="197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ОРГАНІЗАЦІЙНІ ЗМІНИ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(organizational changes)</a:t>
            </a:r>
            <a:endParaRPr lang="uk-UA" dirty="0">
              <a:solidFill>
                <a:schemeClr val="bg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uk-UA" dirty="0">
                <a:latin typeface="Times New Roman"/>
                <a:ea typeface="Calibri"/>
                <a:cs typeface="Times New Roman"/>
              </a:rPr>
              <a:t>(організаційна адаптивність, віртуальне навчання, поява нових посад, необхідність забезпечення конфіденційності даних та цифрової безпеки)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1103" y="3941294"/>
            <a:ext cx="2777223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КУЛЬТУРНІ ЗМІНИ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(cultural changes)</a:t>
            </a:r>
            <a:endParaRPr lang="uk-UA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(корпоративна культура, персоналізація, цифровий етикет (нетикет))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19518" y="2089789"/>
            <a:ext cx="3667070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Культурний / організаційний аспект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732591" y="2099518"/>
            <a:ext cx="4043915" cy="12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 цьому випадку </a:t>
            </a:r>
            <a:r>
              <a:rPr lang="uk-UA" dirty="0">
                <a:effectLst/>
                <a:latin typeface="Times New Roman"/>
                <a:ea typeface="Calibri"/>
                <a:cs typeface="Times New Roman"/>
              </a:rPr>
              <a:t>цифрова трансформація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вимагає перегляду структури організаційної культури, сформованої всередині підприємства</a:t>
            </a:r>
            <a:endParaRPr lang="uk-UA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584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0113A3-196F-D6F6-35F3-CB5386D2C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 b="9144"/>
          <a:stretch/>
        </p:blipFill>
        <p:spPr bwMode="auto">
          <a:xfrm>
            <a:off x="569313" y="2090123"/>
            <a:ext cx="8252692" cy="377885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FF6A84EE-81F4-1065-DDC0-6A1F9AC0547F}"/>
              </a:ext>
            </a:extLst>
          </p:cNvPr>
          <p:cNvSpPr/>
          <p:nvPr/>
        </p:nvSpPr>
        <p:spPr>
          <a:xfrm>
            <a:off x="417075" y="98902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Необхідні компоненти для цифрової трансформації</a:t>
            </a:r>
          </a:p>
        </p:txBody>
      </p:sp>
      <p:sp>
        <p:nvSpPr>
          <p:cNvPr id="4" name="Прямоугольник 17">
            <a:extLst>
              <a:ext uri="{FF2B5EF4-FFF2-40B4-BE49-F238E27FC236}">
                <a16:creationId xmlns:a16="http://schemas.microsoft.com/office/drawing/2014/main" id="{DDC0ABC1-837E-E82A-312F-9012A9365932}"/>
              </a:ext>
            </a:extLst>
          </p:cNvPr>
          <p:cNvSpPr/>
          <p:nvPr/>
        </p:nvSpPr>
        <p:spPr>
          <a:xfrm>
            <a:off x="237055" y="5985037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Chamorro-</a:t>
            </a:r>
            <a:r>
              <a:rPr lang="en-US" sz="1000" i="1" dirty="0" err="1">
                <a:latin typeface="Times New Roman" pitchFamily="18" charset="0"/>
                <a:cs typeface="Times New Roman" pitchFamily="18" charset="0"/>
              </a:rPr>
              <a:t>Premuzic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 T. The Essential Components of Digital Transformation. Harvard Business Review.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November 23, 2021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: https://cutt.ly/l95PASB</a:t>
            </a:r>
          </a:p>
        </p:txBody>
      </p:sp>
    </p:spTree>
    <p:extLst>
      <p:ext uri="{BB962C8B-B14F-4D97-AF65-F5344CB8AC3E}">
        <p14:creationId xmlns:p14="http://schemas.microsoft.com/office/powerpoint/2010/main" val="97402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FF6A84EE-81F4-1065-DDC0-6A1F9AC0547F}"/>
              </a:ext>
            </a:extLst>
          </p:cNvPr>
          <p:cNvSpPr/>
          <p:nvPr/>
        </p:nvSpPr>
        <p:spPr>
          <a:xfrm>
            <a:off x="417075" y="1074802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Чотири стовпи цифрової трансформації</a:t>
            </a:r>
          </a:p>
        </p:txBody>
      </p:sp>
      <p:sp>
        <p:nvSpPr>
          <p:cNvPr id="4" name="Прямоугольник 17">
            <a:extLst>
              <a:ext uri="{FF2B5EF4-FFF2-40B4-BE49-F238E27FC236}">
                <a16:creationId xmlns:a16="http://schemas.microsoft.com/office/drawing/2014/main" id="{DDC0ABC1-837E-E82A-312F-9012A9365932}"/>
              </a:ext>
            </a:extLst>
          </p:cNvPr>
          <p:cNvSpPr/>
          <p:nvPr/>
        </p:nvSpPr>
        <p:spPr>
          <a:xfrm>
            <a:off x="595119" y="5335220"/>
            <a:ext cx="7993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Furr N., Shipilov A., Rouillard D., Hemon-Laurens A. The 4 Pillars of Successful Digital Transformation. Harvard Business Review. January 28, 2022. URL: https://cutt.ly/k95G9OG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03EC3D-6059-DD89-7086-4BEC8D2D1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61" r="767" b="51304"/>
          <a:stretch/>
        </p:blipFill>
        <p:spPr bwMode="auto">
          <a:xfrm>
            <a:off x="611560" y="1693923"/>
            <a:ext cx="7977056" cy="36212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2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862BD-6F45-2291-15AB-FE80DF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66101"/>
            <a:ext cx="8361325" cy="36169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E4070-D3D3-9367-39B2-027F5174C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87" y="2442724"/>
            <a:ext cx="1000125" cy="476250"/>
          </a:xfrm>
          <a:prstGeom prst="rect">
            <a:avLst/>
          </a:prstGeom>
        </p:spPr>
      </p:pic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id="{811F6519-3F9C-7AB6-BB7F-6DE0A7F92C2F}"/>
              </a:ext>
            </a:extLst>
          </p:cNvPr>
          <p:cNvSpPr/>
          <p:nvPr/>
        </p:nvSpPr>
        <p:spPr>
          <a:xfrm>
            <a:off x="2987824" y="5916687"/>
            <a:ext cx="3561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https://dtek.com/our_business/modus-x/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22">
            <a:extLst>
              <a:ext uri="{FF2B5EF4-FFF2-40B4-BE49-F238E27FC236}">
                <a16:creationId xmlns:a16="http://schemas.microsoft.com/office/drawing/2014/main" id="{25F60B4B-D2E8-C73C-290E-240755C6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26" y="728700"/>
            <a:ext cx="8734097" cy="1443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600" b="1" dirty="0">
                <a:latin typeface="Times New Roman"/>
                <a:cs typeface="Times New Roman"/>
              </a:rPr>
              <a:t>Приклад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latin typeface="Times New Roman"/>
                <a:cs typeface="Times New Roman"/>
              </a:rPr>
              <a:t>Група ДТЕК (</a:t>
            </a:r>
            <a:r>
              <a:rPr lang="en-US" sz="2200" dirty="0">
                <a:latin typeface="Times New Roman"/>
                <a:cs typeface="Times New Roman"/>
              </a:rPr>
              <a:t>DTEK Group) – </a:t>
            </a:r>
            <a:r>
              <a:rPr lang="uk-UA" sz="2200" dirty="0">
                <a:latin typeface="Times New Roman"/>
                <a:cs typeface="Times New Roman"/>
              </a:rPr>
              <a:t>диверсифікований енергетичний холдинг, до складу якого входять 6 бізнесів та корпоративний університет </a:t>
            </a:r>
            <a:r>
              <a:rPr lang="en-US" sz="2200" dirty="0">
                <a:latin typeface="Times New Roman"/>
                <a:cs typeface="Times New Roman"/>
              </a:rPr>
              <a:t>Academy DTEK</a:t>
            </a:r>
            <a:endParaRPr lang="uk-UA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46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Передумови виникнення та розвитку цифровізації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507" y="1628800"/>
            <a:ext cx="770485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1. Сутність, передумови виникнення та сучасні тренди цифровізації</a:t>
            </a:r>
            <a:endParaRPr lang="uk-UA" sz="360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5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F96C4A4-E999-3750-7A9A-FCF8F6CD89BD}"/>
              </a:ext>
            </a:extLst>
          </p:cNvPr>
          <p:cNvSpPr/>
          <p:nvPr/>
        </p:nvSpPr>
        <p:spPr>
          <a:xfrm>
            <a:off x="759463" y="1772816"/>
            <a:ext cx="7831423" cy="443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1969 </a:t>
            </a:r>
            <a:r>
              <a:rPr lang="uk-UA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засновано мережу </a:t>
            </a:r>
            <a:r>
              <a:rPr lang="en-US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Arpanet</a:t>
            </a: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uk-UA" i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з англ. </a:t>
            </a:r>
            <a:r>
              <a:rPr lang="en-US" i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Advanced Research Projects Agency Network)</a:t>
            </a:r>
            <a:r>
              <a:rPr lang="uk-UA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, яка вважається початком Інтернету.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71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створено перше програмне забезпечення для обміну електронними повідомленнями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E-mail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79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засновано комп'ютерну мережу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Usenet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 англ.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User Network)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яка використовувалася для спілкування та обміну файлами.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4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засновано комп'ютерну мережу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NSFNet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 англ.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National Science Foundation Network)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яка містила інші дрібніші мережі, в т. ч. і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Usenet.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За перший рік свого існування до цієї мережі підключилося 10 тис. комп'ютерів.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90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запропоновано проєкт «Всесвітнє павутиння» </a:t>
            </a:r>
            <a:r>
              <a:rPr lang="uk-UA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(з англ.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World Wide Web)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роком виникнення якого вважається 1989 р.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20.12.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90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 першому у світі вебсервері розміщено перший у світі вебсайт.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06.08.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91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р. –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технологія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WWW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стала доступною для всіх користувачів інтернету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79451C1-1928-7732-FF89-3C2409353F08}"/>
              </a:ext>
            </a:extLst>
          </p:cNvPr>
          <p:cNvSpPr/>
          <p:nvPr/>
        </p:nvSpPr>
        <p:spPr>
          <a:xfrm>
            <a:off x="759463" y="1268760"/>
            <a:ext cx="7831423" cy="604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ІСТОРИЧНА ДОВІДКА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38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1834899"/>
            <a:ext cx="8424936" cy="38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9" y="1229061"/>
            <a:ext cx="7488832" cy="4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5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1600" y="1052736"/>
            <a:ext cx="7703629" cy="638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5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Четверта промислова революція (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Industry 4.0</a:t>
            </a:r>
            <a:r>
              <a:rPr lang="uk-UA" sz="25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uk-UA" sz="25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1593"/>
            <a:ext cx="3472227" cy="34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5795" y="1667236"/>
            <a:ext cx="4736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/>
                <a:ea typeface="Times New Roman"/>
              </a:rPr>
              <a:t>Четверта промислова революція </a:t>
            </a:r>
            <a:r>
              <a:rPr lang="uk-UA" dirty="0">
                <a:latin typeface="Times New Roman"/>
                <a:ea typeface="Times New Roman"/>
              </a:rPr>
              <a:t>передбачає розвиток і злиття автоматизованого виробництва, обміну даних і виробничих технологій в єдину саморегульовану систему, з якнайменшим або взагалі відсутнім втручанням людини у виробничий процес.</a:t>
            </a:r>
          </a:p>
          <a:p>
            <a:pPr algn="just"/>
            <a:r>
              <a:rPr lang="uk-UA" b="1" dirty="0">
                <a:latin typeface="Times New Roman"/>
                <a:ea typeface="Times New Roman"/>
              </a:rPr>
              <a:t>Ця фаза промислової революції </a:t>
            </a:r>
            <a:r>
              <a:rPr lang="uk-UA" dirty="0">
                <a:latin typeface="Times New Roman"/>
                <a:ea typeface="Times New Roman"/>
              </a:rPr>
              <a:t>характеризується злиттям технологій, що розмиває межі між фізичною, цифровою та біологічними сферами.</a:t>
            </a:r>
          </a:p>
          <a:p>
            <a:pPr algn="just"/>
            <a:r>
              <a:rPr lang="uk-UA" b="1" dirty="0">
                <a:latin typeface="Times New Roman"/>
                <a:ea typeface="Times New Roman"/>
              </a:rPr>
              <a:t>Промисловість 4.0 </a:t>
            </a:r>
            <a:r>
              <a:rPr lang="uk-UA" dirty="0">
                <a:latin typeface="Times New Roman"/>
                <a:ea typeface="Times New Roman"/>
              </a:rPr>
              <a:t>дасть змогу збирати та аналізувати дані з різних машин, забезпечуючи більш швидкі, більш ефективні та більш гнучкі процеси виробництва товарів вищої якості за зниженими цінами</a:t>
            </a:r>
            <a:endParaRPr lang="uk-UA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53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A0DC8C-01B2-3385-BA0C-E95D9F23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9" y="1270876"/>
            <a:ext cx="8316210" cy="4513789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id="{77AFA56C-E2D9-C9B8-816E-061925E19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2775" y="431119"/>
            <a:ext cx="5787634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Охоплення цифровими пристроями, Інтернетом і соціальними мережами населення світу 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</p:txBody>
      </p:sp>
      <p:sp>
        <p:nvSpPr>
          <p:cNvPr id="12" name="Прямоугольник 17">
            <a:extLst>
              <a:ext uri="{FF2B5EF4-FFF2-40B4-BE49-F238E27FC236}">
                <a16:creationId xmlns:a16="http://schemas.microsoft.com/office/drawing/2014/main" id="{FF3860C3-9D21-08F4-4EDE-5A0A0F5CE5F5}"/>
              </a:ext>
            </a:extLst>
          </p:cNvPr>
          <p:cNvSpPr/>
          <p:nvPr/>
        </p:nvSpPr>
        <p:spPr>
          <a:xfrm>
            <a:off x="424199" y="5786316"/>
            <a:ext cx="83162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3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BE7C19-A384-D2F3-42C1-4930B91B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6" y="1353027"/>
            <a:ext cx="8313095" cy="445223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FAC784-2BE5-89FA-59F7-DFABBF044CB7}"/>
              </a:ext>
            </a:extLst>
          </p:cNvPr>
          <p:cNvSpPr/>
          <p:nvPr/>
        </p:nvSpPr>
        <p:spPr>
          <a:xfrm>
            <a:off x="424199" y="5786316"/>
            <a:ext cx="8319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9C74DC7E-5CE8-E79D-FB76-E7164B8A8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776" y="526313"/>
            <a:ext cx="6188235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 приросту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охоплення цифровими пристроями, Інтернетом і соціальними мережами населення світу 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</p:txBody>
      </p:sp>
    </p:spTree>
    <p:extLst>
      <p:ext uri="{BB962C8B-B14F-4D97-AF65-F5344CB8AC3E}">
        <p14:creationId xmlns:p14="http://schemas.microsoft.com/office/powerpoint/2010/main" val="60111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CFAF11-3EF5-E54E-3481-8E9A0700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6" y="1449405"/>
            <a:ext cx="8313095" cy="4336911"/>
          </a:xfrm>
          <a:prstGeom prst="rect">
            <a:avLst/>
          </a:prstGeom>
        </p:spPr>
      </p:pic>
      <p:sp>
        <p:nvSpPr>
          <p:cNvPr id="6" name="Прямоугольник 17">
            <a:extLst>
              <a:ext uri="{FF2B5EF4-FFF2-40B4-BE49-F238E27FC236}">
                <a16:creationId xmlns:a16="http://schemas.microsoft.com/office/drawing/2014/main" id="{834A430A-50B4-FB42-72A2-EA77CE79D2A3}"/>
              </a:ext>
            </a:extLst>
          </p:cNvPr>
          <p:cNvSpPr/>
          <p:nvPr/>
        </p:nvSpPr>
        <p:spPr>
          <a:xfrm>
            <a:off x="424199" y="5786316"/>
            <a:ext cx="8319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8BE876C8-2560-709B-3537-65F259D64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44414" y="629827"/>
            <a:ext cx="6299597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 використання Інтернету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</p:txBody>
      </p:sp>
    </p:spTree>
    <p:extLst>
      <p:ext uri="{BB962C8B-B14F-4D97-AF65-F5344CB8AC3E}">
        <p14:creationId xmlns:p14="http://schemas.microsoft.com/office/powerpoint/2010/main" val="149454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628292"/>
            <a:ext cx="6824433" cy="3993945"/>
          </a:xfrm>
          <a:prstGeom prst="rect">
            <a:avLst/>
          </a:prstGeom>
          <a:noFill/>
        </p:spPr>
      </p:sp>
      <p:sp>
        <p:nvSpPr>
          <p:cNvPr id="6" name="Прямоугольник 17">
            <a:extLst>
              <a:ext uri="{FF2B5EF4-FFF2-40B4-BE49-F238E27FC236}">
                <a16:creationId xmlns:a16="http://schemas.microsoft.com/office/drawing/2014/main" id="{30DD8BB7-308A-94E3-C823-8AB845087715}"/>
              </a:ext>
            </a:extLst>
          </p:cNvPr>
          <p:cNvSpPr/>
          <p:nvPr/>
        </p:nvSpPr>
        <p:spPr>
          <a:xfrm>
            <a:off x="424199" y="5487035"/>
            <a:ext cx="8319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D71013-3436-0716-3187-0BB32A18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9" y="1412776"/>
            <a:ext cx="8319812" cy="4064459"/>
          </a:xfrm>
          <a:prstGeom prst="rect">
            <a:avLst/>
          </a:prstGeom>
        </p:spPr>
      </p:pic>
      <p:sp>
        <p:nvSpPr>
          <p:cNvPr id="12" name="Объект 3">
            <a:extLst>
              <a:ext uri="{FF2B5EF4-FFF2-40B4-BE49-F238E27FC236}">
                <a16:creationId xmlns:a16="http://schemas.microsoft.com/office/drawing/2014/main" id="{8E960A51-E670-70C1-6459-DAE18E3B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9872" y="586062"/>
            <a:ext cx="5324139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причини використання Інтернету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віковими категоріями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BAF2A414-2037-D69F-E651-1BA9C230C212}"/>
                  </a:ext>
                </a:extLst>
              </p14:cNvPr>
              <p14:cNvContentPartPr/>
              <p14:nvPr/>
            </p14:nvContentPartPr>
            <p14:xfrm>
              <a:off x="2091960" y="4606738"/>
              <a:ext cx="1630440" cy="32292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BAF2A414-2037-D69F-E651-1BA9C230C2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4320" y="4588738"/>
                <a:ext cx="16660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4" name="Рукописні дані 13">
                <a:extLst>
                  <a:ext uri="{FF2B5EF4-FFF2-40B4-BE49-F238E27FC236}">
                    <a16:creationId xmlns:a16="http://schemas.microsoft.com/office/drawing/2014/main" id="{D0AB394F-65B0-F97F-1DFF-EDF8ABE06B9E}"/>
                  </a:ext>
                </a:extLst>
              </p14:cNvPr>
              <p14:cNvContentPartPr/>
              <p14:nvPr/>
            </p14:nvContentPartPr>
            <p14:xfrm>
              <a:off x="3792240" y="4368418"/>
              <a:ext cx="1585440" cy="284400"/>
            </p14:xfrm>
          </p:contentPart>
        </mc:Choice>
        <mc:Fallback xmlns="">
          <p:pic>
            <p:nvPicPr>
              <p:cNvPr id="14" name="Рукописні дані 13">
                <a:extLst>
                  <a:ext uri="{FF2B5EF4-FFF2-40B4-BE49-F238E27FC236}">
                    <a16:creationId xmlns:a16="http://schemas.microsoft.com/office/drawing/2014/main" id="{D0AB394F-65B0-F97F-1DFF-EDF8ABE06B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4600" y="4350418"/>
                <a:ext cx="16210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5" name="Рукописні дані 14">
                <a:extLst>
                  <a:ext uri="{FF2B5EF4-FFF2-40B4-BE49-F238E27FC236}">
                    <a16:creationId xmlns:a16="http://schemas.microsoft.com/office/drawing/2014/main" id="{552B5727-5D74-A959-54B7-ED90295CA29B}"/>
                  </a:ext>
                </a:extLst>
              </p14:cNvPr>
              <p14:cNvContentPartPr/>
              <p14:nvPr/>
            </p14:nvContentPartPr>
            <p14:xfrm>
              <a:off x="5421600" y="4091578"/>
              <a:ext cx="1598040" cy="284400"/>
            </p14:xfrm>
          </p:contentPart>
        </mc:Choice>
        <mc:Fallback xmlns="">
          <p:pic>
            <p:nvPicPr>
              <p:cNvPr id="15" name="Рукописні дані 14">
                <a:extLst>
                  <a:ext uri="{FF2B5EF4-FFF2-40B4-BE49-F238E27FC236}">
                    <a16:creationId xmlns:a16="http://schemas.microsoft.com/office/drawing/2014/main" id="{552B5727-5D74-A959-54B7-ED90295CA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3600" y="4073578"/>
                <a:ext cx="16336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BC4BA861-847F-8AFA-EA1F-C240F3BDAA21}"/>
                  </a:ext>
                </a:extLst>
              </p14:cNvPr>
              <p14:cNvContentPartPr/>
              <p14:nvPr/>
            </p14:nvContentPartPr>
            <p14:xfrm>
              <a:off x="7076632" y="3808258"/>
              <a:ext cx="1585800" cy="27792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BC4BA861-847F-8AFA-EA1F-C240F3BDA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58632" y="3790258"/>
                <a:ext cx="1621440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79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sp>
        <p:nvSpPr>
          <p:cNvPr id="6" name="Прямоугольник 17">
            <a:extLst>
              <a:ext uri="{FF2B5EF4-FFF2-40B4-BE49-F238E27FC236}">
                <a16:creationId xmlns:a16="http://schemas.microsoft.com/office/drawing/2014/main" id="{BC89B4A4-AB5B-9544-9635-74AA999DAA2F}"/>
              </a:ext>
            </a:extLst>
          </p:cNvPr>
          <p:cNvSpPr/>
          <p:nvPr/>
        </p:nvSpPr>
        <p:spPr>
          <a:xfrm>
            <a:off x="465924" y="5500506"/>
            <a:ext cx="8278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2E262821-D640-B97B-89C1-46515FD8D0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776" y="526313"/>
            <a:ext cx="6188235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Найвідвідуваніші вебсайти світу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версією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SimilarWeb)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7FE3C8-28BE-7D80-DF04-4E11AFDB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4" y="1357494"/>
            <a:ext cx="8278087" cy="41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6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2AE64E-E0E8-C0A1-67DD-AC3EFF9A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4" y="1359151"/>
            <a:ext cx="8278087" cy="4099245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A9A99C71-BA0B-8889-D725-60ED9CA61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776" y="526313"/>
            <a:ext cx="6188235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Найвідвідуваніші вебсайти світу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січень 2024 р.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версією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Semrush)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7">
            <a:extLst>
              <a:ext uri="{FF2B5EF4-FFF2-40B4-BE49-F238E27FC236}">
                <a16:creationId xmlns:a16="http://schemas.microsoft.com/office/drawing/2014/main" id="{1D7330D6-40B6-9A43-4979-45C5D74ECF6E}"/>
              </a:ext>
            </a:extLst>
          </p:cNvPr>
          <p:cNvSpPr/>
          <p:nvPr/>
        </p:nvSpPr>
        <p:spPr>
          <a:xfrm>
            <a:off x="465924" y="5445224"/>
            <a:ext cx="8278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F612F-97EE-198F-90E8-379127E1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4" y="1372391"/>
            <a:ext cx="8278087" cy="4214733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D33BCDCC-8BE6-EEE8-7764-A34541D99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776" y="526313"/>
            <a:ext cx="6188235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Час, проведений за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використанням соціальних медіа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розрахунку за місяць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7460E-33E6-F87F-EFA1-0FEA1C4F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058209"/>
            <a:ext cx="2773638" cy="306833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softEdge rad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2ACB5D-29FE-98BD-7F90-A9A56FE4A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786" y="3157415"/>
            <a:ext cx="1028702" cy="5878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EC0BC8-9A91-71F0-5F22-46057243F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198" y="3704209"/>
            <a:ext cx="949553" cy="6733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AAAD8E-D612-CBE9-654D-94BB98AF91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147" b="8573"/>
          <a:stretch/>
        </p:blipFill>
        <p:spPr>
          <a:xfrm>
            <a:off x="7955526" y="4350535"/>
            <a:ext cx="1028702" cy="5482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8581BC-6515-7C99-CFDD-E71368E32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526" y="4897343"/>
            <a:ext cx="969114" cy="6630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3AB116-5182-F827-0632-88BA58BD4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5207" y="5507313"/>
            <a:ext cx="924636" cy="628054"/>
          </a:xfrm>
          <a:prstGeom prst="rect">
            <a:avLst/>
          </a:prstGeom>
        </p:spPr>
      </p:pic>
      <p:sp>
        <p:nvSpPr>
          <p:cNvPr id="22" name="Прямоугольник 17">
            <a:extLst>
              <a:ext uri="{FF2B5EF4-FFF2-40B4-BE49-F238E27FC236}">
                <a16:creationId xmlns:a16="http://schemas.microsoft.com/office/drawing/2014/main" id="{2509A1B9-3501-72D3-7B47-CFC6B9B84823}"/>
              </a:ext>
            </a:extLst>
          </p:cNvPr>
          <p:cNvSpPr/>
          <p:nvPr/>
        </p:nvSpPr>
        <p:spPr>
          <a:xfrm>
            <a:off x="468580" y="5575119"/>
            <a:ext cx="45319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4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11860" y="1912075"/>
            <a:ext cx="2520280" cy="7532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15616" y="2675736"/>
            <a:ext cx="7272808" cy="20882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Сутність цифровізації бізнесу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Передумови виникнення та розвитку цифровізації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Сучасні тренди цифровізації бізнесу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Сучасні проблеми цифровізації суспільства та бізнесу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3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24560" y="1593179"/>
            <a:ext cx="6824433" cy="3993945"/>
          </a:xfrm>
          <a:prstGeom prst="rect">
            <a:avLst/>
          </a:prstGeom>
          <a:noFill/>
        </p:spPr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71D628-CE21-52DA-E581-E32FB259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24" y="1400505"/>
            <a:ext cx="8278087" cy="4186619"/>
          </a:xfrm>
          <a:prstGeom prst="rect">
            <a:avLst/>
          </a:prstGeo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520A277A-4340-561F-B028-09DB9BA805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5776" y="526313"/>
            <a:ext cx="6188235" cy="82671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Змагання між контентом з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Собаки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Коти</a:t>
            </a:r>
          </a:p>
        </p:txBody>
      </p:sp>
      <p:sp>
        <p:nvSpPr>
          <p:cNvPr id="6" name="Прямоугольник 17">
            <a:extLst>
              <a:ext uri="{FF2B5EF4-FFF2-40B4-BE49-F238E27FC236}">
                <a16:creationId xmlns:a16="http://schemas.microsoft.com/office/drawing/2014/main" id="{9B79F39C-E2B9-9AA3-3CA7-D774D3BE5034}"/>
              </a:ext>
            </a:extLst>
          </p:cNvPr>
          <p:cNvSpPr/>
          <p:nvPr/>
        </p:nvSpPr>
        <p:spPr>
          <a:xfrm>
            <a:off x="465924" y="5589240"/>
            <a:ext cx="8278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https://datareportal.com/reports/digital-2024-global-overview-report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32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EC4D6-0211-9D65-3DD3-E7DF564A02F8}"/>
              </a:ext>
            </a:extLst>
          </p:cNvPr>
          <p:cNvSpPr txBox="1"/>
          <p:nvPr/>
        </p:nvSpPr>
        <p:spPr>
          <a:xfrm>
            <a:off x="728257" y="1467359"/>
            <a:ext cx="7893836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uk-UA" sz="3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на практичне, хто не готує доповіді, має ознайомитися зі звітом 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2024: GLOBAL OVERVIEW REPORT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покликанням </a:t>
            </a:r>
            <a:r>
              <a:rPr lang="en-AU" sz="3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https://datareportal.com/reports/digital-2024-global-overview-report</a:t>
            </a:r>
            <a:r>
              <a:rPr lang="uk-UA" sz="30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підготувати 3 факти, про які ви дізналися із звіту та які для вас були невідомими раніше. Бути готовим на практиці відповідати усно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92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619E48-A5D0-23D0-66C3-FF489CE2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759EC53-F86B-87D7-F420-24F42154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51FC8-3BED-06E4-2D82-4D2BE1304A88}"/>
              </a:ext>
            </a:extLst>
          </p:cNvPr>
          <p:cNvSpPr txBox="1"/>
          <p:nvPr/>
        </p:nvSpPr>
        <p:spPr>
          <a:xfrm>
            <a:off x="2514935" y="2760021"/>
            <a:ext cx="432048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в </a:t>
            </a:r>
            <a:r>
              <a:rPr lang="uk-UA" sz="24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розпочався </a:t>
            </a:r>
            <a:r>
              <a:rPr lang="uk-UA" sz="24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березня 2020 року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11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AF352-973E-819C-F0E4-B93284FB1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2FD52BCC-8CB7-1807-9A21-005BBA92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C54CCA-B567-DC9E-4B45-0B25A3A7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1440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634F4-8479-A064-0592-A3BD0403E18A}"/>
              </a:ext>
            </a:extLst>
          </p:cNvPr>
          <p:cNvSpPr txBox="1"/>
          <p:nvPr/>
        </p:nvSpPr>
        <p:spPr>
          <a:xfrm>
            <a:off x="2593428" y="368660"/>
            <a:ext cx="63710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Lush пропонує безкоштовні дезінфікуючі засоби для рук у своїх магазинах без зобов’язань купувати. Британський роздрібний продавець косметики та товарів для дому Lush дозволяє перехожим заходити в свої магазини та безкоштовно мити руки, 28.02.2020</a:t>
            </a:r>
          </a:p>
        </p:txBody>
      </p:sp>
    </p:spTree>
    <p:extLst>
      <p:ext uri="{BB962C8B-B14F-4D97-AF65-F5344CB8AC3E}">
        <p14:creationId xmlns:p14="http://schemas.microsoft.com/office/powerpoint/2010/main" val="1716475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00231-E342-2A61-D9C0-ECA22964C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30630AB6-9EC0-3AEF-C3B0-D0A5FCED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42C61D-7FF2-CE08-1C52-5AC955ED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293782"/>
            <a:ext cx="6615403" cy="380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08B81C-6618-CCA0-EB33-041EC5DF7C49}"/>
              </a:ext>
            </a:extLst>
          </p:cNvPr>
          <p:cNvSpPr txBox="1"/>
          <p:nvPr/>
        </p:nvSpPr>
        <p:spPr>
          <a:xfrm>
            <a:off x="2528597" y="707212"/>
            <a:ext cx="6363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0" i="0" u="none" strike="noStrike" dirty="0">
                <a:solidFill>
                  <a:srgbClr val="0038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LVMH </a:t>
            </a:r>
            <a:r>
              <a:rPr lang="uk-UA" sz="1600" b="0" i="0" u="none" strike="noStrike" dirty="0">
                <a:solidFill>
                  <a:srgbClr val="0038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оголосила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сьогодні, що вона переобладнає три свої заводи з виробництва парфумів, де зазвичай виробляє аромати для своїх брендів </a:t>
            </a:r>
            <a:r>
              <a:rPr lang="en-AU" sz="1600" b="0" i="0" u="none" strike="noStrike" dirty="0">
                <a:solidFill>
                  <a:srgbClr val="0038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Christian Dior</a:t>
            </a:r>
            <a:r>
              <a:rPr lang="en-A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AU" sz="1600" b="0" i="0" u="none" strike="noStrike" dirty="0">
                <a:solidFill>
                  <a:srgbClr val="0038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Givenchy</a:t>
            </a:r>
            <a:r>
              <a:rPr lang="en-A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en-AU" sz="1600" b="0" i="0" u="none" strike="noStrike" dirty="0">
                <a:solidFill>
                  <a:srgbClr val="00389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Guerlain</a:t>
            </a:r>
            <a:r>
              <a:rPr lang="en-A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дезінфікуючі засоби для рук. 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кінця першого тижня </a:t>
            </a:r>
            <a:r>
              <a:rPr lang="en-A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LVMH 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очікує виготовити 12 тон водно-спиртового гелю. Продукт буде надано безкоштовно французькій владі та найбільшій лікарняній системі в Європі (15.03.2020,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uk-UA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71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A2A78-5D35-B7CC-3750-4FBEA05F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12CA1D6-287C-80E9-53BF-0ACE2A5B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31957A-3E0A-D3FD-FDE4-29D4149D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62" y="260648"/>
            <a:ext cx="5413123" cy="2808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0DD73-9278-637B-AF46-6C60F77AB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93" y="2583044"/>
            <a:ext cx="3216956" cy="3525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51689-9979-16BB-6357-077263D0B9FF}"/>
              </a:ext>
            </a:extLst>
          </p:cNvPr>
          <p:cNvSpPr txBox="1"/>
          <p:nvPr/>
        </p:nvSpPr>
        <p:spPr>
          <a:xfrm>
            <a:off x="4067944" y="2780928"/>
            <a:ext cx="46241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Аутдор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-бренд припинив роботу на невизначений термін. У заявці на офіційному сайті зазначено, що </a:t>
            </a:r>
            <a:r>
              <a:rPr lang="en-A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закриває всі магазини, офіси та онлайн-магазини.</a:t>
            </a:r>
          </a:p>
          <a:p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фоні поширення </a:t>
            </a:r>
            <a:r>
              <a:rPr lang="en-A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COVID-19, 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офіційно визнали пандемією, ми приймаємо додаткові заходи безпеки </a:t>
            </a: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наших працівників і покупців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Масштаби і вплив вірусу все ще невідомі, тому ми хочемо зробити свій вклад і захистити нашу комунікацію», 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говорить у зверненні генеральний директор бренду Рози Маркаріо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(14.03.2020, Instagram)</a:t>
            </a:r>
            <a:endParaRPr lang="uk-UA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7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87E06-4A14-2070-4978-9267FD30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5D36AD9-9796-189B-0DBA-E8CBEF92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Полотно 16">
            <a:extLst>
              <a:ext uri="{FF2B5EF4-FFF2-40B4-BE49-F238E27FC236}">
                <a16:creationId xmlns:a16="http://schemas.microsoft.com/office/drawing/2014/main" id="{CB9D5792-3CCC-9BBD-353A-91D344E0030D}"/>
              </a:ext>
            </a:extLst>
          </p:cNvPr>
          <p:cNvGrpSpPr/>
          <p:nvPr/>
        </p:nvGrpSpPr>
        <p:grpSpPr>
          <a:xfrm>
            <a:off x="664140" y="1191610"/>
            <a:ext cx="7893127" cy="4628571"/>
            <a:chOff x="16516" y="-53472"/>
            <a:chExt cx="2479316" cy="320802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3BE8E67-8582-FF5A-0738-4EC25BB44BC4}"/>
                </a:ext>
              </a:extLst>
            </p:cNvPr>
            <p:cNvSpPr/>
            <p:nvPr/>
          </p:nvSpPr>
          <p:spPr>
            <a:xfrm>
              <a:off x="16516" y="0"/>
              <a:ext cx="2476500" cy="3067050"/>
            </a:xfrm>
            <a:prstGeom prst="rect">
              <a:avLst/>
            </a:prstGeom>
            <a:noFill/>
          </p:spPr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C9D6DC9-DA71-CB98-6D7A-4E194165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86" y="-53472"/>
              <a:ext cx="1309946" cy="35272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2500" b="1" dirty="0">
                  <a:solidFill>
                    <a:schemeClr val="accent6"/>
                  </a:solidFill>
                  <a:effectLst/>
                  <a:latin typeface="Times New Roman"/>
                  <a:ea typeface="Calibri"/>
                  <a:cs typeface="Times New Roman"/>
                </a:rPr>
                <a:t>НАСЛІДКИ </a:t>
              </a:r>
              <a:r>
                <a:rPr lang="en-US" sz="2500" b="1" dirty="0">
                  <a:solidFill>
                    <a:schemeClr val="accent6"/>
                  </a:solidFill>
                  <a:effectLst/>
                  <a:latin typeface="Times New Roman"/>
                  <a:ea typeface="Calibri"/>
                  <a:cs typeface="Times New Roman"/>
                </a:rPr>
                <a:t>COVID-19</a:t>
              </a:r>
              <a:endParaRPr lang="uk-UA" sz="2500" dirty="0">
                <a:solidFill>
                  <a:schemeClr val="accent6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1577C81-2F33-5FF2-D598-8B79B1915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86" y="407472"/>
              <a:ext cx="1309946" cy="14414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закриття кордонів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обмеження/ускладнення пересування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стрімке падіння попиту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дистанційна (віддалена) робота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призупинення виробництва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- від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’</a:t>
              </a:r>
              <a:r>
                <a:rPr lang="uk-UA" dirty="0">
                  <a:solidFill>
                    <a:schemeClr val="accent4">
                      <a:lumMod val="50000"/>
                    </a:schemeClr>
                  </a:solidFill>
                  <a:latin typeface="Times New Roman"/>
                  <a:ea typeface="Calibri"/>
                  <a:cs typeface="Times New Roman"/>
                </a:rPr>
                <a:t>ємний приріст ВВП</a:t>
              </a:r>
              <a:endParaRPr lang="uk-UA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DFEBD6C-83F2-E72A-E82C-88ADD6B72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829" y="1979412"/>
              <a:ext cx="1301204" cy="11751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dirty="0">
                  <a:solidFill>
                    <a:schemeClr val="accent1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rPr>
                <a:t>Пандемія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rPr>
                <a:t>COVID-19</a:t>
              </a:r>
              <a:r>
                <a:rPr lang="uk-UA" dirty="0">
                  <a:solidFill>
                    <a:schemeClr val="accent1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rPr>
                <a:t> прискорила необхідність трансформації та впровадження діджитал-технологій для бізнесу в усьому світі. </a:t>
              </a:r>
            </a:p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  <a:latin typeface="Times New Roman"/>
                  <a:ea typeface="Calibri"/>
                  <a:cs typeface="Times New Roman"/>
                </a:rPr>
                <a:t>РІШЕННЯ для бізнесу?</a:t>
              </a:r>
            </a:p>
            <a:p>
              <a:pPr algn="ctr">
                <a:spcAft>
                  <a:spcPts val="0"/>
                </a:spcAft>
              </a:pPr>
              <a:r>
                <a:rPr lang="uk-UA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/>
                  <a:ea typeface="Calibri"/>
                  <a:cs typeface="Times New Roman"/>
                </a:rPr>
                <a:t>розвиток діджиталізації бізнесу</a:t>
              </a:r>
              <a:endParaRPr lang="uk-UA" i="1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45FEAC-4CF2-A482-DDEF-3DB0AD1F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4065"/>
            <a:ext cx="3658377" cy="46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22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54" y="1052736"/>
            <a:ext cx="6044406" cy="434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154" y="5373216"/>
            <a:ext cx="764109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Результати опитування: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як змінилися Ваші доходи в порівнянні з докарантинним періодом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(думка представників бізнесу та споживачів)</a:t>
            </a:r>
          </a:p>
        </p:txBody>
      </p:sp>
      <p:sp>
        <p:nvSpPr>
          <p:cNvPr id="4" name="Прямоугольник 17">
            <a:extLst>
              <a:ext uri="{FF2B5EF4-FFF2-40B4-BE49-F238E27FC236}">
                <a16:creationId xmlns:a16="http://schemas.microsoft.com/office/drawing/2014/main" id="{FECCAB1F-6D08-AE66-5783-6575CF1CE079}"/>
              </a:ext>
            </a:extLst>
          </p:cNvPr>
          <p:cNvSpPr/>
          <p:nvPr/>
        </p:nvSpPr>
        <p:spPr>
          <a:xfrm>
            <a:off x="539552" y="5991091"/>
            <a:ext cx="8278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Жосан Г.В. Розвиток діджиталізації бізнесу в умовах пандемії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. Економіка та суспільство. 2021. №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CA54D-E8C8-B8A4-A58A-BCAAB7C3C34B}"/>
              </a:ext>
            </a:extLst>
          </p:cNvPr>
          <p:cNvSpPr txBox="1"/>
          <p:nvPr/>
        </p:nvSpPr>
        <p:spPr>
          <a:xfrm>
            <a:off x="4175242" y="389729"/>
            <a:ext cx="432048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в </a:t>
            </a:r>
            <a:r>
              <a:rPr lang="uk-UA" sz="24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розпочався </a:t>
            </a:r>
            <a:r>
              <a:rPr lang="uk-UA" sz="24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березня 2020 року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35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C4C70E-7EB6-01EF-C5B2-5A933463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1FB65E6-62A1-84DE-7C79-03904BB5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69B5891D-4878-8DF9-56D9-B9093DB89E4F}"/>
              </a:ext>
            </a:extLst>
          </p:cNvPr>
          <p:cNvSpPr txBox="1">
            <a:spLocks/>
          </p:cNvSpPr>
          <p:nvPr/>
        </p:nvSpPr>
        <p:spPr>
          <a:xfrm>
            <a:off x="854628" y="1556792"/>
            <a:ext cx="764109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Безпрецедентний катаклізм, спровокований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пандемією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вилився в те, що багато тенденцій, які повільно зріли у сфері роздрібної торгівлі,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пришвидшилися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Берґ Н., Найтс М.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Amazon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майбутнє електронної торгівлі.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Корпоративна еволюція найбільшої у світі клієнтоорієнтованої компанії. Пер. з англ. О. Оржицького. Х.: Віват, 2023. 464 с.</a:t>
            </a:r>
          </a:p>
        </p:txBody>
      </p:sp>
    </p:spTree>
    <p:extLst>
      <p:ext uri="{BB962C8B-B14F-4D97-AF65-F5344CB8AC3E}">
        <p14:creationId xmlns:p14="http://schemas.microsoft.com/office/powerpoint/2010/main" val="114865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Сучасні тренди цифровізації бізнесу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5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4628" y="1234133"/>
            <a:ext cx="7749820" cy="820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Підготувати доповідь (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презентацію) на практичне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5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Доповідь на 7 хв.</a:t>
            </a:r>
            <a:endParaRPr lang="ru-RU" sz="25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0326" y="2054744"/>
            <a:ext cx="8218138" cy="356912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1.Як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сприяв пришвидшенню процесів цифровізації бізнесу та суспільства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Коронавірус без жорстких обмежень – досвід Швеції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2.Крах «доткомів». Історія компанії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boo.com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3.Використання елементів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доповненої реальності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(AR) у рекламних кампаніях (з прикладами)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4.Економічна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спільного споживання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(шерингова економіка) та практичні приклади її реалізації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BlaBlaCar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Airb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Uber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10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8856F1-BC06-465D-BA74-C25F554A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AC231ECF-EDE7-4D1D-898C-EF01F4EF2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89EF43-C68D-4DCF-9CCD-70F8EA41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4" y="945312"/>
            <a:ext cx="8500172" cy="4998778"/>
          </a:xfrm>
          <a:prstGeom prst="rect">
            <a:avLst/>
          </a:prstGeom>
        </p:spPr>
      </p:pic>
      <p:sp>
        <p:nvSpPr>
          <p:cNvPr id="14" name="Прямоугольник 17">
            <a:extLst>
              <a:ext uri="{FF2B5EF4-FFF2-40B4-BE49-F238E27FC236}">
                <a16:creationId xmlns:a16="http://schemas.microsoft.com/office/drawing/2014/main" id="{13F8C4D3-7E91-4C6E-8461-6115FA06BA74}"/>
              </a:ext>
            </a:extLst>
          </p:cNvPr>
          <p:cNvSpPr/>
          <p:nvPr/>
        </p:nvSpPr>
        <p:spPr>
          <a:xfrm>
            <a:off x="899592" y="5944090"/>
            <a:ext cx="5328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https://strategy.uifuture.org/app/img/illustrations/6.2/2.jpg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49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758" y="2417885"/>
            <a:ext cx="4118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останні 10 років цифрові технології змінилися більше ніж за попередні 50 років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697" y="1144695"/>
            <a:ext cx="828092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ТРЕНДИ ЦИФРОВІЗАЦІЇ</a:t>
            </a:r>
          </a:p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– це напрями розвитку цифрових технологій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7942" y="2502315"/>
            <a:ext cx="3874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 цифрових технологій створює нові можливості для наявних «аналогових» галузей економіки та створення нових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052" y="3937298"/>
            <a:ext cx="3935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Цифрові технології мають кардинальний вплив на появу нових бізнес-моделей та впливають на економіки локального та світового масштабу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3103" y="452073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Цифрові технології мають глобальний характер та вплив</a:t>
            </a: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8F814F0A-B8FE-71A9-1CFC-4C88E54B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96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438" y="1682802"/>
            <a:ext cx="7629188" cy="3339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Тренди цифровізації</a:t>
            </a:r>
            <a:endParaRPr lang="uk-UA" sz="2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Home Office.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Бізнес з дому</a:t>
            </a:r>
          </a:p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2. Зміна парадигми проектного менеджменту з переходом на гнучкі методології</a:t>
            </a:r>
          </a:p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3. Усунення людей від виробництва та процесів</a:t>
            </a:r>
          </a:p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4. Кібербезпека, приватність та персональні дані</a:t>
            </a:r>
          </a:p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5. ІоТ, роботизація та підготовка до ери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5G</a:t>
            </a:r>
            <a:endParaRPr lang="uk-UA" sz="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https://m.day.kyiv.ua/uk/article/ekonomika/5-trendiv-didzhytalizaciyi-2021-roku</a:t>
            </a:r>
          </a:p>
        </p:txBody>
      </p:sp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90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E1200-737D-F8DF-511C-CC8A9739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5" y="1340768"/>
            <a:ext cx="7878329" cy="4176464"/>
          </a:xfrm>
          <a:prstGeom prst="rect">
            <a:avLst/>
          </a:prstGeom>
        </p:spPr>
      </p:pic>
      <p:sp>
        <p:nvSpPr>
          <p:cNvPr id="8" name="Прямоугольник 17">
            <a:extLst>
              <a:ext uri="{FF2B5EF4-FFF2-40B4-BE49-F238E27FC236}">
                <a16:creationId xmlns:a16="http://schemas.microsoft.com/office/drawing/2014/main" id="{DFF23C73-F6F3-8A21-EBA8-B9D342DF00EF}"/>
              </a:ext>
            </a:extLst>
          </p:cNvPr>
          <p:cNvSpPr/>
          <p:nvPr/>
        </p:nvSpPr>
        <p:spPr>
          <a:xfrm>
            <a:off x="632835" y="5517232"/>
            <a:ext cx="7878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Лях О. Тренди медійної реклами 2022: покупці переходять в онлайн і діджитал захоплює бюджети. 28 січня 2022 року.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https://cutt.ly/A96lxlV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1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7">
            <a:extLst>
              <a:ext uri="{FF2B5EF4-FFF2-40B4-BE49-F238E27FC236}">
                <a16:creationId xmlns:a16="http://schemas.microsoft.com/office/drawing/2014/main" id="{DFF23C73-F6F3-8A21-EBA8-B9D342DF00EF}"/>
              </a:ext>
            </a:extLst>
          </p:cNvPr>
          <p:cNvSpPr/>
          <p:nvPr/>
        </p:nvSpPr>
        <p:spPr>
          <a:xfrm>
            <a:off x="632835" y="5517232"/>
            <a:ext cx="7878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Industry 4.0 after the initial hype Where manufacturers are finding value and how they can best capture it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McKinsey Digital, 2016. URL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http://surl.li/ptimf</a:t>
            </a:r>
            <a:br>
              <a:rPr lang="uk-UA" sz="10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Маркетинг у цифровому середовищі: підручник. Н.Є. Летуновська, Л.М. Хоменко, О.В.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Люльов та ін.; за </a:t>
            </a:r>
            <a:r>
              <a:rPr lang="uk-UA" sz="1000" i="1" dirty="0" err="1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. ред. Н.Є. Летуновської, Л.М. Хоменко. Суми: Сумський державний університет, 2021. 259 с.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502864-E55A-E90C-F65A-F9A760DFA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40"/>
          <a:stretch/>
        </p:blipFill>
        <p:spPr>
          <a:xfrm>
            <a:off x="1524024" y="1132533"/>
            <a:ext cx="2581855" cy="43846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1200FA-9F5E-9694-8F98-CC543429D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18" r="1"/>
          <a:stretch/>
        </p:blipFill>
        <p:spPr>
          <a:xfrm>
            <a:off x="4673979" y="201028"/>
            <a:ext cx="3065177" cy="5354860"/>
          </a:xfrm>
          <a:prstGeom prst="rect">
            <a:avLst/>
          </a:prstGeom>
        </p:spPr>
      </p:pic>
      <p:pic>
        <p:nvPicPr>
          <p:cNvPr id="19" name="Графіка 18" descr="Позначка">
            <a:extLst>
              <a:ext uri="{FF2B5EF4-FFF2-40B4-BE49-F238E27FC236}">
                <a16:creationId xmlns:a16="http://schemas.microsoft.com/office/drawing/2014/main" id="{61B754B8-10DD-63EE-738E-7CB8D2AD6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775" y="1062511"/>
            <a:ext cx="457199" cy="457199"/>
          </a:xfrm>
          <a:prstGeom prst="rect">
            <a:avLst/>
          </a:prstGeom>
        </p:spPr>
      </p:pic>
      <p:pic>
        <p:nvPicPr>
          <p:cNvPr id="20" name="Графіка 19" descr="Позначка">
            <a:extLst>
              <a:ext uri="{FF2B5EF4-FFF2-40B4-BE49-F238E27FC236}">
                <a16:creationId xmlns:a16="http://schemas.microsoft.com/office/drawing/2014/main" id="{19A85DEC-18F5-7A85-2F60-28CBD7938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777" y="1891681"/>
            <a:ext cx="457199" cy="457199"/>
          </a:xfrm>
          <a:prstGeom prst="rect">
            <a:avLst/>
          </a:prstGeom>
        </p:spPr>
      </p:pic>
      <p:pic>
        <p:nvPicPr>
          <p:cNvPr id="25" name="Графіка 24" descr="Позначка">
            <a:extLst>
              <a:ext uri="{FF2B5EF4-FFF2-40B4-BE49-F238E27FC236}">
                <a16:creationId xmlns:a16="http://schemas.microsoft.com/office/drawing/2014/main" id="{6A6D26A2-0EBD-B501-A011-0D1083646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8655" y="2649859"/>
            <a:ext cx="457199" cy="457199"/>
          </a:xfrm>
          <a:prstGeom prst="rect">
            <a:avLst/>
          </a:prstGeom>
        </p:spPr>
      </p:pic>
      <p:pic>
        <p:nvPicPr>
          <p:cNvPr id="26" name="Графіка 25" descr="Позначка">
            <a:extLst>
              <a:ext uri="{FF2B5EF4-FFF2-40B4-BE49-F238E27FC236}">
                <a16:creationId xmlns:a16="http://schemas.microsoft.com/office/drawing/2014/main" id="{5E196119-8813-2360-564E-62098D7FC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6950" y="3063553"/>
            <a:ext cx="457199" cy="457199"/>
          </a:xfrm>
          <a:prstGeom prst="rect">
            <a:avLst/>
          </a:prstGeom>
        </p:spPr>
      </p:pic>
      <p:pic>
        <p:nvPicPr>
          <p:cNvPr id="27" name="Графіка 26" descr="Позначка">
            <a:extLst>
              <a:ext uri="{FF2B5EF4-FFF2-40B4-BE49-F238E27FC236}">
                <a16:creationId xmlns:a16="http://schemas.microsoft.com/office/drawing/2014/main" id="{83866A9D-C034-0CFC-74D2-FFA566F8E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774" y="3477247"/>
            <a:ext cx="457199" cy="457199"/>
          </a:xfrm>
          <a:prstGeom prst="rect">
            <a:avLst/>
          </a:prstGeom>
        </p:spPr>
      </p:pic>
      <p:pic>
        <p:nvPicPr>
          <p:cNvPr id="28" name="Графіка 27" descr="Позначка">
            <a:extLst>
              <a:ext uri="{FF2B5EF4-FFF2-40B4-BE49-F238E27FC236}">
                <a16:creationId xmlns:a16="http://schemas.microsoft.com/office/drawing/2014/main" id="{290E2C85-A223-81E8-1C06-93A79C284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776" y="2270770"/>
            <a:ext cx="457199" cy="457199"/>
          </a:xfrm>
          <a:prstGeom prst="rect">
            <a:avLst/>
          </a:prstGeom>
        </p:spPr>
      </p:pic>
      <p:pic>
        <p:nvPicPr>
          <p:cNvPr id="29" name="Графіка 28" descr="Позначка">
            <a:extLst>
              <a:ext uri="{FF2B5EF4-FFF2-40B4-BE49-F238E27FC236}">
                <a16:creationId xmlns:a16="http://schemas.microsoft.com/office/drawing/2014/main" id="{DB9593DD-A72A-333F-CFAC-85C7C1FB6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3511" y="1515147"/>
            <a:ext cx="457199" cy="457199"/>
          </a:xfrm>
          <a:prstGeom prst="rect">
            <a:avLst/>
          </a:prstGeom>
        </p:spPr>
      </p:pic>
      <p:pic>
        <p:nvPicPr>
          <p:cNvPr id="30" name="Графіка 29" descr="Позначка">
            <a:extLst>
              <a:ext uri="{FF2B5EF4-FFF2-40B4-BE49-F238E27FC236}">
                <a16:creationId xmlns:a16="http://schemas.microsoft.com/office/drawing/2014/main" id="{79D6DA13-78C3-79E8-D95D-207B30833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3511" y="4050659"/>
            <a:ext cx="457199" cy="457199"/>
          </a:xfrm>
          <a:prstGeom prst="rect">
            <a:avLst/>
          </a:prstGeom>
        </p:spPr>
      </p:pic>
      <p:pic>
        <p:nvPicPr>
          <p:cNvPr id="31" name="Графіка 30" descr="Позначка">
            <a:extLst>
              <a:ext uri="{FF2B5EF4-FFF2-40B4-BE49-F238E27FC236}">
                <a16:creationId xmlns:a16="http://schemas.microsoft.com/office/drawing/2014/main" id="{9F4226A6-42E8-A682-D0E8-BE37FB784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2353" y="4544728"/>
            <a:ext cx="457199" cy="457199"/>
          </a:xfrm>
          <a:prstGeom prst="rect">
            <a:avLst/>
          </a:prstGeom>
        </p:spPr>
      </p:pic>
      <p:pic>
        <p:nvPicPr>
          <p:cNvPr id="32" name="Графіка 31" descr="Позначка">
            <a:extLst>
              <a:ext uri="{FF2B5EF4-FFF2-40B4-BE49-F238E27FC236}">
                <a16:creationId xmlns:a16="http://schemas.microsoft.com/office/drawing/2014/main" id="{591A3AFD-036F-1044-573C-DF3A6EB63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8257" y="4939632"/>
            <a:ext cx="457199" cy="457199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696AFD6B-6874-DD91-A469-50A09E3CC864}"/>
              </a:ext>
            </a:extLst>
          </p:cNvPr>
          <p:cNvSpPr txBox="1">
            <a:spLocks/>
          </p:cNvSpPr>
          <p:nvPr/>
        </p:nvSpPr>
        <p:spPr>
          <a:xfrm>
            <a:off x="446267" y="1934849"/>
            <a:ext cx="1508379" cy="414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Enterprise Resource Planning</a:t>
            </a:r>
            <a:endParaRPr lang="uk-UA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39D45317-7116-6298-3571-87CE85DC3AD4}"/>
              </a:ext>
            </a:extLst>
          </p:cNvPr>
          <p:cNvSpPr txBox="1">
            <a:spLocks/>
          </p:cNvSpPr>
          <p:nvPr/>
        </p:nvSpPr>
        <p:spPr>
          <a:xfrm>
            <a:off x="216629" y="3011441"/>
            <a:ext cx="1624519" cy="42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 Supervisory control and data acquisition</a:t>
            </a:r>
            <a:endParaRPr lang="uk-UA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C506ABAE-7902-D076-1960-BF443CC4044C}"/>
              </a:ext>
            </a:extLst>
          </p:cNvPr>
          <p:cNvSpPr txBox="1">
            <a:spLocks/>
          </p:cNvSpPr>
          <p:nvPr/>
        </p:nvSpPr>
        <p:spPr>
          <a:xfrm>
            <a:off x="309258" y="2469281"/>
            <a:ext cx="1624519" cy="435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Manufacturing Execution System</a:t>
            </a:r>
            <a:endParaRPr lang="uk-UA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D82CBEE5-58EA-83ED-DD2C-59FEF7531724}"/>
              </a:ext>
            </a:extLst>
          </p:cNvPr>
          <p:cNvCxnSpPr>
            <a:cxnSpLocks/>
          </p:cNvCxnSpPr>
          <p:nvPr/>
        </p:nvCxnSpPr>
        <p:spPr>
          <a:xfrm>
            <a:off x="1841148" y="2177334"/>
            <a:ext cx="681598" cy="1836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86E0E6A1-1E5A-42BA-5341-ED0AD7C8A438}"/>
              </a:ext>
            </a:extLst>
          </p:cNvPr>
          <p:cNvCxnSpPr>
            <a:cxnSpLocks/>
          </p:cNvCxnSpPr>
          <p:nvPr/>
        </p:nvCxnSpPr>
        <p:spPr>
          <a:xfrm>
            <a:off x="1693158" y="2687125"/>
            <a:ext cx="3407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5E463B80-766E-A766-235F-97E2F103AB92}"/>
              </a:ext>
            </a:extLst>
          </p:cNvPr>
          <p:cNvCxnSpPr>
            <a:cxnSpLocks/>
          </p:cNvCxnSpPr>
          <p:nvPr/>
        </p:nvCxnSpPr>
        <p:spPr>
          <a:xfrm flipV="1">
            <a:off x="1723096" y="3107058"/>
            <a:ext cx="458851" cy="1212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37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395536" y="1124744"/>
            <a:ext cx="3685571" cy="490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Концепція Інтернету речей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(IoT)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це концепція підключення до Інтернету побутових предметів, які завдяки цьому можуть взаємодіяти один з одним або з зовнішнім середовищем, збирати корисні дані і на їх основі самостійно вчиняти дії та операції, без участі людини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1A2E3C-F9EE-410C-F353-068B9FC4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082690"/>
            <a:ext cx="4730267" cy="47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598397" y="1124744"/>
            <a:ext cx="3482710" cy="490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Розумні сенсори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</a:rPr>
              <a:t>Завдяки безпровідним датчикам розумного дому Ви матимете можливість тримати на контролі приміщення де можлива небезпека горіння, витоку газу, протікання води, збільшення концентрації </a:t>
            </a:r>
            <a:r>
              <a:rPr lang="en-AU" dirty="0">
                <a:latin typeface="Times New Roman" panose="02020603050405020304" pitchFamily="18" charset="0"/>
              </a:rPr>
              <a:t>CO </a:t>
            </a:r>
            <a:r>
              <a:rPr lang="uk-UA" dirty="0">
                <a:latin typeface="Times New Roman" panose="02020603050405020304" pitchFamily="18" charset="0"/>
              </a:rPr>
              <a:t>та матимете функції охорони та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</a:rPr>
              <a:t>сигналізації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5CDCFF-3E1B-ECC3-22DF-21769932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75" y="1001022"/>
            <a:ext cx="3158807" cy="3194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E734A9-95D8-9A05-D9D4-E6611DBEE0F1}"/>
              </a:ext>
            </a:extLst>
          </p:cNvPr>
          <p:cNvSpPr txBox="1"/>
          <p:nvPr/>
        </p:nvSpPr>
        <p:spPr>
          <a:xfrm>
            <a:off x="3115230" y="592791"/>
            <a:ext cx="602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cap="all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РУХУ </a:t>
            </a:r>
            <a:r>
              <a:rPr lang="en-AU" b="0" i="0" cap="all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FIBARO MOTION SENSOR WHITE 3 </a:t>
            </a:r>
            <a:r>
              <a:rPr lang="uk-UA" b="0" i="0" cap="all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3CAE5A-D0A0-5868-8252-4FB96DBA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72" y="4247865"/>
            <a:ext cx="4636335" cy="17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1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598396" y="1124745"/>
            <a:ext cx="7897325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Apple HomeKit </a:t>
            </a:r>
            <a:r>
              <a:rPr lang="en-US" dirty="0">
                <a:latin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</a:rPr>
              <a:t>програмна платформа, яка дозволяє користувачам налаштовувати, взаємодіяти та керувати приладами розумного дому за допомогою пристроїв </a:t>
            </a:r>
            <a:r>
              <a:rPr lang="en-US" dirty="0">
                <a:latin typeface="Times New Roman" panose="02020603050405020304" pitchFamily="18" charset="0"/>
              </a:rPr>
              <a:t>Apple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latin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772FDB7-CCAE-9D16-88A0-414037AFBDFC}"/>
              </a:ext>
            </a:extLst>
          </p:cNvPr>
          <p:cNvSpPr txBox="1">
            <a:spLocks/>
          </p:cNvSpPr>
          <p:nvPr/>
        </p:nvSpPr>
        <p:spPr>
          <a:xfrm>
            <a:off x="1043608" y="2420890"/>
            <a:ext cx="4045405" cy="370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Кондиціонери повітря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Очищувачі повітря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Зволожувачі повітря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Осушувачі повітря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Камери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Дверні дзвінки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Двері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Вентилятори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Змішувачі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Відкривачі гаражних воріт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</a:rPr>
              <a:t>IP-</a:t>
            </a:r>
            <a:r>
              <a:rPr lang="uk-UA" dirty="0">
                <a:latin typeface="Times New Roman" panose="02020603050405020304" pitchFamily="18" charset="0"/>
              </a:rPr>
              <a:t>камери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3307A5DC-BAE8-4E5E-B173-B193AE9C2C6D}"/>
              </a:ext>
            </a:extLst>
          </p:cNvPr>
          <p:cNvSpPr txBox="1">
            <a:spLocks/>
          </p:cNvSpPr>
          <p:nvPr/>
        </p:nvSpPr>
        <p:spPr>
          <a:xfrm>
            <a:off x="4769665" y="2384886"/>
            <a:ext cx="4045405" cy="370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Освітлення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Замки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Розетки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Програмовані перемикачі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Аудіо/відео приймачі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Розширювачі діапазону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Маршрутизатори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Системи безпеки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Детектори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Душові системи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Сигналізатори диму</a:t>
            </a:r>
          </a:p>
        </p:txBody>
      </p:sp>
    </p:spTree>
    <p:extLst>
      <p:ext uri="{BB962C8B-B14F-4D97-AF65-F5344CB8AC3E}">
        <p14:creationId xmlns:p14="http://schemas.microsoft.com/office/powerpoint/2010/main" val="390645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233209" y="3341994"/>
            <a:ext cx="6237652" cy="2760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Кобот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чи колаборативний робот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автоматичний пристрій, який може працювати </a:t>
            </a:r>
            <a:r>
              <a:rPr lang="uk-UA" sz="2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людиною 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або виробництва різних продуктів. Як і промислові роботи, коботи складаються з маніпулятора і пристрою, що забе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печує необхідні рухи виконавчих органів маніпулятор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CC22E-F18F-3057-1730-5BB87A3BE6B3}"/>
              </a:ext>
            </a:extLst>
          </p:cNvPr>
          <p:cNvSpPr txBox="1"/>
          <p:nvPr/>
        </p:nvSpPr>
        <p:spPr>
          <a:xfrm>
            <a:off x="6446156" y="3594600"/>
            <a:ext cx="25385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Передували коботам </a:t>
            </a:r>
          </a:p>
          <a:p>
            <a:r>
              <a:rPr lang="en-AU" sz="2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Intelligent Assist Devices</a:t>
            </a:r>
            <a:r>
              <a:rPr lang="en-AU" sz="22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(IADs) – </a:t>
            </a:r>
            <a:r>
              <a:rPr lang="uk-UA" sz="22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 пристрої-асистенти</a:t>
            </a:r>
            <a:endParaRPr lang="uk-UA" sz="2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-center">
            <a:extLst>
              <a:ext uri="{FF2B5EF4-FFF2-40B4-BE49-F238E27FC236}">
                <a16:creationId xmlns:a16="http://schemas.microsoft.com/office/drawing/2014/main" id="{66132D3F-983A-D57D-465B-1F32B4C8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55" y="3810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25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1419975" y="651456"/>
            <a:ext cx="6237652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D-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друк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854628" y="4731781"/>
            <a:ext cx="4320480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Будівельні 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D-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принтери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1C2B211E-E012-7642-D0E0-C08F5692251B}"/>
              </a:ext>
            </a:extLst>
          </p:cNvPr>
          <p:cNvSpPr txBox="1">
            <a:spLocks/>
          </p:cNvSpPr>
          <p:nvPr/>
        </p:nvSpPr>
        <p:spPr>
          <a:xfrm>
            <a:off x="849935" y="5185028"/>
            <a:ext cx="4320480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Біологічні 3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D-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принтери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FDF4CCC9-0EB6-FAC4-C32C-9E9EFDF68398}"/>
              </a:ext>
            </a:extLst>
          </p:cNvPr>
          <p:cNvSpPr txBox="1">
            <a:spLocks/>
          </p:cNvSpPr>
          <p:nvPr/>
        </p:nvSpPr>
        <p:spPr>
          <a:xfrm>
            <a:off x="1043608" y="5616801"/>
            <a:ext cx="4316592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Друк одежі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6074BA3-1F08-1DCD-22EC-D62C45549D47}"/>
              </a:ext>
            </a:extLst>
          </p:cNvPr>
          <p:cNvSpPr txBox="1">
            <a:spLocks/>
          </p:cNvSpPr>
          <p:nvPr/>
        </p:nvSpPr>
        <p:spPr>
          <a:xfrm>
            <a:off x="4932040" y="4757670"/>
            <a:ext cx="3920251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Принтер для створення їжі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F543F74E-450E-02CA-6331-CC6FE951E5C8}"/>
              </a:ext>
            </a:extLst>
          </p:cNvPr>
          <p:cNvSpPr txBox="1">
            <a:spLocks/>
          </p:cNvSpPr>
          <p:nvPr/>
        </p:nvSpPr>
        <p:spPr>
          <a:xfrm>
            <a:off x="4657642" y="5590912"/>
            <a:ext cx="4315788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Для військових потреб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9A89FA-3A98-4F78-ACA0-8BBFF3F34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0" y="1444355"/>
            <a:ext cx="5803447" cy="32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826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Сутність цифровізації бізнесу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1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1599430" y="678848"/>
            <a:ext cx="6237652" cy="67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Штучний інтелект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398619" y="1307332"/>
            <a:ext cx="8346761" cy="100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прийнято відносити ряд алгоритмів і програмних систем, відмітною властивістю яких є те, що вони можуть вирішувати деякі завдання так, як би це робила людина, що розмірковує над їх вирішенням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292761-2840-C693-B9B3-A1C36C850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0" b="1"/>
          <a:stretch/>
        </p:blipFill>
        <p:spPr>
          <a:xfrm>
            <a:off x="766223" y="2313673"/>
            <a:ext cx="7904067" cy="3688329"/>
          </a:xfrm>
          <a:prstGeom prst="rect">
            <a:avLst/>
          </a:prstGeom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id="{E10F5E6B-5FB0-028E-04FF-5F0076960204}"/>
              </a:ext>
            </a:extLst>
          </p:cNvPr>
          <p:cNvSpPr txBox="1">
            <a:spLocks/>
          </p:cNvSpPr>
          <p:nvPr/>
        </p:nvSpPr>
        <p:spPr>
          <a:xfrm>
            <a:off x="863913" y="2923609"/>
            <a:ext cx="1800200" cy="4881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Машине навчання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52FCE117-B772-D247-A503-E32FAAAA2899}"/>
              </a:ext>
            </a:extLst>
          </p:cNvPr>
          <p:cNvSpPr txBox="1">
            <a:spLocks/>
          </p:cNvSpPr>
          <p:nvPr/>
        </p:nvSpPr>
        <p:spPr>
          <a:xfrm>
            <a:off x="2850295" y="2906396"/>
            <a:ext cx="1800200" cy="505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Нейронні мережі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F3A2225D-FD12-6AD7-E107-C2678FF17929}"/>
              </a:ext>
            </a:extLst>
          </p:cNvPr>
          <p:cNvSpPr txBox="1">
            <a:spLocks/>
          </p:cNvSpPr>
          <p:nvPr/>
        </p:nvSpPr>
        <p:spPr>
          <a:xfrm>
            <a:off x="4788023" y="2923609"/>
            <a:ext cx="1946543" cy="505391"/>
          </a:xfrm>
          <a:prstGeom prst="rect">
            <a:avLst/>
          </a:prstGeom>
          <a:solidFill>
            <a:srgbClr val="FCE1A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природньої мови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5FF16342-77BD-133E-AC68-23038289E1A6}"/>
              </a:ext>
            </a:extLst>
          </p:cNvPr>
          <p:cNvSpPr txBox="1">
            <a:spLocks/>
          </p:cNvSpPr>
          <p:nvPr/>
        </p:nvSpPr>
        <p:spPr>
          <a:xfrm>
            <a:off x="6802328" y="2940668"/>
            <a:ext cx="1800200" cy="505391"/>
          </a:xfrm>
          <a:prstGeom prst="rect">
            <a:avLst/>
          </a:prstGeom>
          <a:solidFill>
            <a:srgbClr val="8BE42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</a:p>
        </p:txBody>
      </p:sp>
    </p:spTree>
    <p:extLst>
      <p:ext uri="{BB962C8B-B14F-4D97-AF65-F5344CB8AC3E}">
        <p14:creationId xmlns:p14="http://schemas.microsoft.com/office/powerpoint/2010/main" val="4274830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2503536" y="526574"/>
            <a:ext cx="6624736" cy="62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Кібербезпека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Cyber security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08A1644-C5D9-13E3-2E5F-3DC651266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4"/>
            <a:ext cx="9144000" cy="4533188"/>
          </a:xfrm>
          <a:prstGeom prst="rect">
            <a:avLst/>
          </a:prstGeom>
        </p:spPr>
      </p:pic>
      <p:sp>
        <p:nvSpPr>
          <p:cNvPr id="33" name="Объект 3">
            <a:extLst>
              <a:ext uri="{FF2B5EF4-FFF2-40B4-BE49-F238E27FC236}">
                <a16:creationId xmlns:a16="http://schemas.microsoft.com/office/drawing/2014/main" id="{046D9715-FCBB-BDED-A170-8204BFDBD9A8}"/>
              </a:ext>
            </a:extLst>
          </p:cNvPr>
          <p:cNvSpPr txBox="1">
            <a:spLocks/>
          </p:cNvSpPr>
          <p:nvPr/>
        </p:nvSpPr>
        <p:spPr>
          <a:xfrm>
            <a:off x="498711" y="1066295"/>
            <a:ext cx="8352927" cy="78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заходи, які вживають для захисту даних або пристроїв, підключених до мережі, від несанкціонованого доступу та використання у злочинних цілях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2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251520" y="342601"/>
            <a:ext cx="8784976" cy="192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,Virtual Reality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Віртуальна реальність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реальності в формі тотожності матеріального й ідеального, що створюється та існує завдяки іншій реальності.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 людині через її відчуття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Мультимедіа з Інтернету 6" title="Disney Imagineer Lanny Smoot Demonstrates the HoloTile Floor">
            <a:hlinkClick r:id="" action="ppaction://media"/>
            <a:extLst>
              <a:ext uri="{FF2B5EF4-FFF2-40B4-BE49-F238E27FC236}">
                <a16:creationId xmlns:a16="http://schemas.microsoft.com/office/drawing/2014/main" id="{4B97D1F3-86EE-B13A-9F7F-1696E61438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1640" y="2376139"/>
            <a:ext cx="6588483" cy="37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BCF21C3E-F749-328F-4F3C-EC20D9E1EAE3}"/>
              </a:ext>
            </a:extLst>
          </p:cNvPr>
          <p:cNvSpPr txBox="1">
            <a:spLocks/>
          </p:cNvSpPr>
          <p:nvPr/>
        </p:nvSpPr>
        <p:spPr>
          <a:xfrm>
            <a:off x="2699792" y="639378"/>
            <a:ext cx="4392488" cy="113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AR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Augmented Reality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Доповнена реальність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AFFD4805-6DF4-0DD1-C63E-2D6F209C827A}"/>
              </a:ext>
            </a:extLst>
          </p:cNvPr>
          <p:cNvSpPr txBox="1">
            <a:spLocks/>
          </p:cNvSpPr>
          <p:nvPr/>
        </p:nvSpPr>
        <p:spPr>
          <a:xfrm>
            <a:off x="107504" y="1721466"/>
            <a:ext cx="8928992" cy="100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використання технології для доповнення реальності внаслідок відображення накладеного на зображення тексту або малюнка на образ на екрані смартфона, смарт-окулярів чи іншого пристрою</a:t>
            </a:r>
            <a:endParaRPr lang="en-US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AF305F-BB4D-BCF9-5767-AB94471FA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29" y="2726356"/>
            <a:ext cx="2496966" cy="16119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975F8B-61E3-AA62-B3F8-A2199BEAE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166" y="2738788"/>
            <a:ext cx="2512398" cy="15995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9B336D-C3A3-6E01-4579-A6CD515AA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92" y="2728443"/>
            <a:ext cx="2496966" cy="16185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4D4DE-66CE-13CC-4FBC-B3644CE59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754" y="4485211"/>
            <a:ext cx="2429130" cy="14971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D01CF3-BD20-708C-0A70-C38BCF74C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199" y="4510109"/>
            <a:ext cx="2428787" cy="16191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1AF381-41D5-8635-9CD1-05813968C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69" y="4468990"/>
            <a:ext cx="2668013" cy="1571790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:a16="http://schemas.microsoft.com/office/drawing/2014/main" id="{23895FD5-40DF-E5A5-82A5-A67A217C9FAA}"/>
              </a:ext>
            </a:extLst>
          </p:cNvPr>
          <p:cNvSpPr txBox="1">
            <a:spLocks/>
          </p:cNvSpPr>
          <p:nvPr/>
        </p:nvSpPr>
        <p:spPr>
          <a:xfrm>
            <a:off x="0" y="3944567"/>
            <a:ext cx="1193188" cy="4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Цілі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5" name="Ліва фігурна дужка 24">
            <a:extLst>
              <a:ext uri="{FF2B5EF4-FFF2-40B4-BE49-F238E27FC236}">
                <a16:creationId xmlns:a16="http://schemas.microsoft.com/office/drawing/2014/main" id="{19BA495F-E76E-E831-060E-4707E4D0536E}"/>
              </a:ext>
            </a:extLst>
          </p:cNvPr>
          <p:cNvSpPr/>
          <p:nvPr/>
        </p:nvSpPr>
        <p:spPr>
          <a:xfrm>
            <a:off x="790411" y="2643088"/>
            <a:ext cx="412562" cy="34862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1097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C5C7C-B496-2DEC-303B-35BEAFD27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75" y="1138200"/>
            <a:ext cx="7772400" cy="4991100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id="{20E9ACD7-9D39-D68E-9630-82530E77045C}"/>
              </a:ext>
            </a:extLst>
          </p:cNvPr>
          <p:cNvSpPr txBox="1">
            <a:spLocks/>
          </p:cNvSpPr>
          <p:nvPr/>
        </p:nvSpPr>
        <p:spPr>
          <a:xfrm>
            <a:off x="2444414" y="369020"/>
            <a:ext cx="6470938" cy="82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Apple Vision Pro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VR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чи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AR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60FD7D-5BEF-AC2C-98CB-396FED689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503" y="4797152"/>
            <a:ext cx="2181225" cy="1190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B87735-6B0F-CE4C-DF08-65BF4C6F7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430" y="3592951"/>
            <a:ext cx="2053370" cy="11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92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D638F-0121-1701-70CD-C9DDC5D8B05C}"/>
              </a:ext>
            </a:extLst>
          </p:cNvPr>
          <p:cNvSpPr txBox="1"/>
          <p:nvPr/>
        </p:nvSpPr>
        <p:spPr>
          <a:xfrm>
            <a:off x="2697424" y="1130236"/>
            <a:ext cx="62311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Дотримуючись дефініції </a:t>
            </a:r>
            <a:r>
              <a:rPr lang="en-AU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AU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VR, Apple Vision Pro, 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безсумнівно, є гарнітурою </a:t>
            </a:r>
            <a:r>
              <a:rPr lang="en-AU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VR. 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непрозорий (для користувача), але прозорий дисплей для інших, який повністю закриває та перек</a:t>
            </a:r>
            <a:r>
              <a:rPr lang="uk-UA" sz="2400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риває</a:t>
            </a:r>
            <a:r>
              <a:rPr lang="uk-UA" sz="24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зір користувача</a:t>
            </a:r>
            <a:endParaRPr lang="en-AU" sz="24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B1F96-E962-E34E-5044-8170D9462409}"/>
              </a:ext>
            </a:extLst>
          </p:cNvPr>
          <p:cNvSpPr txBox="1"/>
          <p:nvPr/>
        </p:nvSpPr>
        <p:spPr>
          <a:xfrm>
            <a:off x="2195736" y="5883079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https://www.pcmag.com/news/is-the-apple-vision-pro-an-ar-headset-or-a-vr-headset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BD656A2-3304-7493-F597-33910F4850DD}"/>
              </a:ext>
            </a:extLst>
          </p:cNvPr>
          <p:cNvSpPr txBox="1">
            <a:spLocks/>
          </p:cNvSpPr>
          <p:nvPr/>
        </p:nvSpPr>
        <p:spPr>
          <a:xfrm>
            <a:off x="2457610" y="464212"/>
            <a:ext cx="6470938" cy="82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Apple Vision Pro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VR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чи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AR</a:t>
            </a: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BC3C9-433A-4CD6-7493-B5187EFB1DE0}"/>
              </a:ext>
            </a:extLst>
          </p:cNvPr>
          <p:cNvSpPr txBox="1"/>
          <p:nvPr/>
        </p:nvSpPr>
        <p:spPr>
          <a:xfrm>
            <a:off x="3492817" y="3162298"/>
            <a:ext cx="5197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січня 2024 року Apple оголосила, що датою випуску </a:t>
            </a:r>
            <a:r>
              <a:rPr lang="en-US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uk-UA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uk-UA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uk-UA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США буде 2 лютого 2024 року</a:t>
            </a:r>
            <a:endParaRPr lang="uk-UA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11482-D397-40E9-D048-162EBD6C3DE8}"/>
              </a:ext>
            </a:extLst>
          </p:cNvPr>
          <p:cNvSpPr txBox="1"/>
          <p:nvPr/>
        </p:nvSpPr>
        <p:spPr>
          <a:xfrm>
            <a:off x="539552" y="4190072"/>
            <a:ext cx="82635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продає </a:t>
            </a:r>
            <a:r>
              <a:rPr lang="en-A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Vision Pro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«</a:t>
            </a:r>
            <a:r>
              <a:rPr lang="uk-UA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просторовий комп’ютер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де цифрові медіа інтегровані з реальним світом, а фізичні дані, такі як рухові жести, </a:t>
            </a:r>
            <a:r>
              <a:rPr lang="uk-UA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погляду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 мови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можна використовувати для взаємодії з системою. </a:t>
            </a:r>
            <a:r>
              <a:rPr lang="en-A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рекламує пристрій як </a:t>
            </a:r>
            <a:r>
              <a:rPr lang="uk-UA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гарнітуру віртуальної реальності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 уникає використання таких термінів, як «віртуальна реальність» і «доповнена реальність» під час обговорення продукту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DFBF5D0-0BAF-EFE6-AFDC-3006CEA1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68866"/>
            <a:ext cx="2157872" cy="11911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E5F18C-E07C-2A85-5EA3-FCAD119EA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40" y="2683274"/>
            <a:ext cx="2295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7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648128" y="1055404"/>
            <a:ext cx="8174661" cy="1981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Real Time Locations Systems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(RTLS)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Система визначення місцезнаходження в реальному часі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автоматизована система, що забезпечує ідентифікацію, визначення координат, відображення на плані місцеперебування контрольованих об'єктів у межах території, охопленій необхідною інфраструктурою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5364088" y="3211738"/>
            <a:ext cx="3458701" cy="291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систем визначення місцезнаходження в реальному часі включають відстеження автомобілів на конвеєрі, визначення місцезнаходження піддонів із товарами на складі або пошук медичного обладнання в лікарні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3EDFE6-3666-D5B5-3227-A62310484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1" y="3154479"/>
            <a:ext cx="4680520" cy="29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3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501794" y="746176"/>
            <a:ext cx="8174661" cy="61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Wearables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2334054" y="4149080"/>
            <a:ext cx="4789246" cy="17835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Окуляри доповненої реальності (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 смарт-годинників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відстеження фітнесу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Біометрична автентифікація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Носимі технології в охороні здоров'я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6CD450-E589-9EB2-25A5-F9616E450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588" y="1297874"/>
            <a:ext cx="6327330" cy="29089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13B5DF-6AB0-D092-8FF2-623F7C5B6D41}"/>
              </a:ext>
            </a:extLst>
          </p:cNvPr>
          <p:cNvSpPr txBox="1"/>
          <p:nvPr/>
        </p:nvSpPr>
        <p:spPr>
          <a:xfrm>
            <a:off x="5782670" y="226021"/>
            <a:ext cx="3361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Смарт-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каблучка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Movano Evie Ring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відстеження жіночого здоров’я. </a:t>
            </a:r>
            <a:r>
              <a:rPr lang="uk-UA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 бу</a:t>
            </a:r>
            <a:r>
              <a:rPr lang="uk-UA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uk-UA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купити </a:t>
            </a:r>
            <a:r>
              <a:rPr lang="uk-UA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виставці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 </a:t>
            </a:r>
            <a:r>
              <a:rPr lang="uk-UA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році за </a:t>
            </a: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uk-UA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269</a:t>
            </a:r>
            <a:endParaRPr lang="en-US" sz="1400" b="0" i="0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пульс, рівень насичення крові киснем, якість сну, активність тощо)</a:t>
            </a:r>
            <a:endParaRPr lang="en-US" sz="1400" b="0" i="0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A79CB3-4FB7-FB76-6075-2B02D3FE3B72}"/>
              </a:ext>
            </a:extLst>
          </p:cNvPr>
          <p:cNvSpPr txBox="1"/>
          <p:nvPr/>
        </p:nvSpPr>
        <p:spPr>
          <a:xfrm>
            <a:off x="854628" y="5949641"/>
            <a:ext cx="7895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Top Wearable Technology Trends to Watch in 2023. URL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sz="1000" i="1" dirty="0">
                <a:latin typeface="Times New Roman" pitchFamily="18" charset="0"/>
                <a:cs typeface="Times New Roman" pitchFamily="18" charset="0"/>
              </a:rPr>
              <a:t>http://surl.li/pvoix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69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8768C24-39E3-7435-CEA3-06410579FD97}"/>
              </a:ext>
            </a:extLst>
          </p:cNvPr>
          <p:cNvSpPr txBox="1">
            <a:spLocks/>
          </p:cNvSpPr>
          <p:nvPr/>
        </p:nvSpPr>
        <p:spPr>
          <a:xfrm>
            <a:off x="501794" y="746176"/>
            <a:ext cx="8174661" cy="61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Дрони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09275A7A-68FB-F373-8E8A-DB9424137F11}"/>
              </a:ext>
            </a:extLst>
          </p:cNvPr>
          <p:cNvSpPr txBox="1">
            <a:spLocks/>
          </p:cNvSpPr>
          <p:nvPr/>
        </p:nvSpPr>
        <p:spPr>
          <a:xfrm>
            <a:off x="575522" y="4789745"/>
            <a:ext cx="8174661" cy="1159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Безпілотний літальний апарат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літальний апарат, який може злітати, здійснювати політ і сідати без фізичної присутності пілота на його борту </a:t>
            </a:r>
            <a:r>
              <a:rPr lang="uk-UA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призначенням – військові та цивільні)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187F4-FA47-482E-26F2-ED897F196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22" y="1412776"/>
            <a:ext cx="8174661" cy="33234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6A8236-5C27-83BD-6D6F-15F245240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02" y="906033"/>
            <a:ext cx="2152650" cy="51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A493B-196F-05A6-99C3-2F239E740F70}"/>
              </a:ext>
            </a:extLst>
          </p:cNvPr>
          <p:cNvSpPr txBox="1"/>
          <p:nvPr/>
        </p:nvSpPr>
        <p:spPr>
          <a:xfrm>
            <a:off x="2703192" y="188640"/>
            <a:ext cx="6079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500" b="0" i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 цивільним не заборонено користуватися дронами. Втім, використання безпілотних літальних апаратів в умовах війни обмежене і потребує отримання дозволу</a:t>
            </a:r>
            <a:endParaRPr lang="uk-UA" sz="15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3E67E430-B45C-8AB4-27E9-3DC4B1752FEA}"/>
              </a:ext>
            </a:extLst>
          </p:cNvPr>
          <p:cNvSpPr txBox="1">
            <a:spLocks/>
          </p:cNvSpPr>
          <p:nvPr/>
        </p:nvSpPr>
        <p:spPr>
          <a:xfrm>
            <a:off x="5742952" y="5729373"/>
            <a:ext cx="3232703" cy="514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Логістика, с/г, дика природа, розвідка, контроль переміщення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і дані 10">
                <a:extLst>
                  <a:ext uri="{FF2B5EF4-FFF2-40B4-BE49-F238E27FC236}">
                    <a16:creationId xmlns:a16="http://schemas.microsoft.com/office/drawing/2014/main" id="{E13C843C-39DA-6C13-48B8-E1E5F1B916DB}"/>
                  </a:ext>
                </a:extLst>
              </p14:cNvPr>
              <p14:cNvContentPartPr/>
              <p14:nvPr/>
            </p14:nvContentPartPr>
            <p14:xfrm>
              <a:off x="6173640" y="5401135"/>
              <a:ext cx="1312920" cy="410760"/>
            </p14:xfrm>
          </p:contentPart>
        </mc:Choice>
        <mc:Fallback xmlns="">
          <p:pic>
            <p:nvPicPr>
              <p:cNvPr id="11" name="Рукописні дані 10">
                <a:extLst>
                  <a:ext uri="{FF2B5EF4-FFF2-40B4-BE49-F238E27FC236}">
                    <a16:creationId xmlns:a16="http://schemas.microsoft.com/office/drawing/2014/main" id="{E13C843C-39DA-6C13-48B8-E1E5F1B916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000" y="5383495"/>
                <a:ext cx="134856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2888D3F-35DD-464B-B803-C600B196814F}"/>
              </a:ext>
            </a:extLst>
          </p:cNvPr>
          <p:cNvGrpSpPr/>
          <p:nvPr/>
        </p:nvGrpSpPr>
        <p:grpSpPr>
          <a:xfrm>
            <a:off x="7470000" y="5556655"/>
            <a:ext cx="548640" cy="268920"/>
            <a:chOff x="7470000" y="5556655"/>
            <a:chExt cx="5486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Рукописні дані 11">
                  <a:extLst>
                    <a:ext uri="{FF2B5EF4-FFF2-40B4-BE49-F238E27FC236}">
                      <a16:creationId xmlns:a16="http://schemas.microsoft.com/office/drawing/2014/main" id="{EB372667-1A0F-D001-6368-CA5E95E74F72}"/>
                    </a:ext>
                  </a:extLst>
                </p14:cNvPr>
                <p14:cNvContentPartPr/>
                <p14:nvPr/>
              </p14:nvContentPartPr>
              <p14:xfrm>
                <a:off x="7470000" y="5556655"/>
                <a:ext cx="513360" cy="249120"/>
              </p14:xfrm>
            </p:contentPart>
          </mc:Choice>
          <mc:Fallback xmlns="">
            <p:pic>
              <p:nvPicPr>
                <p:cNvPr id="12" name="Рукописні дані 11">
                  <a:extLst>
                    <a:ext uri="{FF2B5EF4-FFF2-40B4-BE49-F238E27FC236}">
                      <a16:creationId xmlns:a16="http://schemas.microsoft.com/office/drawing/2014/main" id="{EB372667-1A0F-D001-6368-CA5E95E74F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2000" y="5538655"/>
                  <a:ext cx="549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Рукописні дані 12">
                  <a:extLst>
                    <a:ext uri="{FF2B5EF4-FFF2-40B4-BE49-F238E27FC236}">
                      <a16:creationId xmlns:a16="http://schemas.microsoft.com/office/drawing/2014/main" id="{CC7F5968-6F99-27C7-0EDB-A3BD6097B492}"/>
                    </a:ext>
                  </a:extLst>
                </p14:cNvPr>
                <p14:cNvContentPartPr/>
                <p14:nvPr/>
              </p14:nvContentPartPr>
              <p14:xfrm>
                <a:off x="8007120" y="5654935"/>
                <a:ext cx="11520" cy="170640"/>
              </p14:xfrm>
            </p:contentPart>
          </mc:Choice>
          <mc:Fallback xmlns="">
            <p:pic>
              <p:nvPicPr>
                <p:cNvPr id="13" name="Рукописні дані 12">
                  <a:extLst>
                    <a:ext uri="{FF2B5EF4-FFF2-40B4-BE49-F238E27FC236}">
                      <a16:creationId xmlns:a16="http://schemas.microsoft.com/office/drawing/2014/main" id="{CC7F5968-6F99-27C7-0EDB-A3BD6097B4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89480" y="5636935"/>
                  <a:ext cx="4716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Рукописні дані 14">
                <a:extLst>
                  <a:ext uri="{FF2B5EF4-FFF2-40B4-BE49-F238E27FC236}">
                    <a16:creationId xmlns:a16="http://schemas.microsoft.com/office/drawing/2014/main" id="{6BBCA47B-9887-59F9-EE28-7E271AE2B38E}"/>
                  </a:ext>
                </a:extLst>
              </p14:cNvPr>
              <p14:cNvContentPartPr/>
              <p14:nvPr/>
            </p14:nvContentPartPr>
            <p14:xfrm>
              <a:off x="7596360" y="6400855"/>
              <a:ext cx="360" cy="360"/>
            </p14:xfrm>
          </p:contentPart>
        </mc:Choice>
        <mc:Fallback xmlns="">
          <p:pic>
            <p:nvPicPr>
              <p:cNvPr id="15" name="Рукописні дані 14">
                <a:extLst>
                  <a:ext uri="{FF2B5EF4-FFF2-40B4-BE49-F238E27FC236}">
                    <a16:creationId xmlns:a16="http://schemas.microsoft.com/office/drawing/2014/main" id="{6BBCA47B-9887-59F9-EE28-7E271AE2B3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78720" y="638321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046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50306-9A82-1FB3-8376-D3F8AA2C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82" y="1160748"/>
            <a:ext cx="7742281" cy="48605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45C8B-27CE-22F7-D797-932F9887F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639" y="345321"/>
            <a:ext cx="1407592" cy="3127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035D41-32C3-0DC6-BC8F-759183E19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765" y="664597"/>
            <a:ext cx="1013466" cy="3127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і дані 3">
                <a:extLst>
                  <a:ext uri="{FF2B5EF4-FFF2-40B4-BE49-F238E27FC236}">
                    <a16:creationId xmlns:a16="http://schemas.microsoft.com/office/drawing/2014/main" id="{04705986-4D6E-7EFE-7777-3AF1D75E9DAD}"/>
                  </a:ext>
                </a:extLst>
              </p14:cNvPr>
              <p14:cNvContentPartPr/>
              <p14:nvPr/>
            </p14:nvContentPartPr>
            <p14:xfrm>
              <a:off x="4233960" y="2785375"/>
              <a:ext cx="3662640" cy="70920"/>
            </p14:xfrm>
          </p:contentPart>
        </mc:Choice>
        <mc:Fallback xmlns="">
          <p:pic>
            <p:nvPicPr>
              <p:cNvPr id="4" name="Рукописні дані 3">
                <a:extLst>
                  <a:ext uri="{FF2B5EF4-FFF2-40B4-BE49-F238E27FC236}">
                    <a16:creationId xmlns:a16="http://schemas.microsoft.com/office/drawing/2014/main" id="{04705986-4D6E-7EFE-7777-3AF1D75E9D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3960" y="2605735"/>
                <a:ext cx="38422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72057713-8E62-0668-980B-9EACB32600BD}"/>
                  </a:ext>
                </a:extLst>
              </p14:cNvPr>
              <p14:cNvContentPartPr/>
              <p14:nvPr/>
            </p14:nvContentPartPr>
            <p14:xfrm>
              <a:off x="970560" y="3151135"/>
              <a:ext cx="7061040" cy="18432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72057713-8E62-0668-980B-9EACB32600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0560" y="2971495"/>
                <a:ext cx="72406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BE4B7C92-CEAC-789C-8783-D204D3942353}"/>
                  </a:ext>
                </a:extLst>
              </p14:cNvPr>
              <p14:cNvContentPartPr/>
              <p14:nvPr/>
            </p14:nvContentPartPr>
            <p14:xfrm>
              <a:off x="928440" y="3516535"/>
              <a:ext cx="2136960" cy="4284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BE4B7C92-CEAC-789C-8783-D204D39423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40" y="3336535"/>
                <a:ext cx="231660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A7718755-6EED-2307-D6D9-D04130D2272F}"/>
                  </a:ext>
                </a:extLst>
              </p14:cNvPr>
              <p14:cNvContentPartPr/>
              <p14:nvPr/>
            </p14:nvContentPartPr>
            <p14:xfrm>
              <a:off x="4416840" y="2995615"/>
              <a:ext cx="3628440" cy="8676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A7718755-6EED-2307-D6D9-D04130D227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7200" y="2815975"/>
                <a:ext cx="38080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8760963C-2E71-AE19-681C-71CEACC77362}"/>
                  </a:ext>
                </a:extLst>
              </p14:cNvPr>
              <p14:cNvContentPartPr/>
              <p14:nvPr/>
            </p14:nvContentPartPr>
            <p14:xfrm>
              <a:off x="2602080" y="3094975"/>
              <a:ext cx="1968480" cy="435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8760963C-2E71-AE19-681C-71CEACC7736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12440" y="2914975"/>
                <a:ext cx="21481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10F04822-46E9-94D8-EAB5-ABDDD33707A0}"/>
                  </a:ext>
                </a:extLst>
              </p14:cNvPr>
              <p14:cNvContentPartPr/>
              <p14:nvPr/>
            </p14:nvContentPartPr>
            <p14:xfrm>
              <a:off x="956520" y="3334015"/>
              <a:ext cx="1082880" cy="4320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10F04822-46E9-94D8-EAB5-ABDDD33707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6880" y="3154375"/>
                <a:ext cx="12625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7D711B41-CEE8-A7F5-CC61-E2EF221E031A}"/>
                  </a:ext>
                </a:extLst>
              </p14:cNvPr>
              <p14:cNvContentPartPr/>
              <p14:nvPr/>
            </p14:nvContentPartPr>
            <p14:xfrm>
              <a:off x="2166120" y="3179215"/>
              <a:ext cx="505440" cy="36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7D711B41-CEE8-A7F5-CC61-E2EF221E03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6480" y="2999575"/>
                <a:ext cx="68508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65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B698639-8532-3E26-938A-B7017FD4A5EC}"/>
              </a:ext>
            </a:extLst>
          </p:cNvPr>
          <p:cNvSpPr/>
          <p:nvPr/>
        </p:nvSpPr>
        <p:spPr>
          <a:xfrm>
            <a:off x="845033" y="1813489"/>
            <a:ext cx="3105399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Digital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F13A462-F5F2-6A15-4BEE-D52ABB103B6F}"/>
              </a:ext>
            </a:extLst>
          </p:cNvPr>
          <p:cNvSpPr/>
          <p:nvPr/>
        </p:nvSpPr>
        <p:spPr>
          <a:xfrm>
            <a:off x="4080810" y="1797822"/>
            <a:ext cx="4459124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Цифровий</a:t>
            </a:r>
            <a:endParaRPr lang="uk-UA" sz="2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18AEA16-3600-EAC0-08E5-A68538912292}"/>
              </a:ext>
            </a:extLst>
          </p:cNvPr>
          <p:cNvSpPr/>
          <p:nvPr/>
        </p:nvSpPr>
        <p:spPr>
          <a:xfrm>
            <a:off x="845034" y="2850048"/>
            <a:ext cx="3105399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Digitization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39F5996-BDB1-9835-176C-51E08940585D}"/>
              </a:ext>
            </a:extLst>
          </p:cNvPr>
          <p:cNvSpPr/>
          <p:nvPr/>
        </p:nvSpPr>
        <p:spPr>
          <a:xfrm>
            <a:off x="4077438" y="2834381"/>
            <a:ext cx="4462496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Оцифровка, </a:t>
            </a:r>
            <a:r>
              <a:rPr lang="uk-UA" sz="2400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оцифрування, оцифровування, діджитизація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C315E22-41F2-EF71-1DEF-88D7D8623D89}"/>
              </a:ext>
            </a:extLst>
          </p:cNvPr>
          <p:cNvSpPr/>
          <p:nvPr/>
        </p:nvSpPr>
        <p:spPr>
          <a:xfrm>
            <a:off x="1983601" y="980728"/>
            <a:ext cx="5612735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БАЗОВІ ПОНЯТТЯ ЦИФРОВІЗАЦІЇ</a:t>
            </a:r>
            <a:endParaRPr lang="uk-UA" sz="2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1F19258-76A8-C9B2-A941-E8F4C14CF767}"/>
              </a:ext>
            </a:extLst>
          </p:cNvPr>
          <p:cNvSpPr/>
          <p:nvPr/>
        </p:nvSpPr>
        <p:spPr>
          <a:xfrm>
            <a:off x="845035" y="3929504"/>
            <a:ext cx="3105399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Digitalization</a:t>
            </a:r>
            <a:endParaRPr lang="uk-UA" sz="2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277C11E-D5C4-B5FE-06EA-DE306D9C09E1}"/>
              </a:ext>
            </a:extLst>
          </p:cNvPr>
          <p:cNvSpPr/>
          <p:nvPr/>
        </p:nvSpPr>
        <p:spPr>
          <a:xfrm>
            <a:off x="4100358" y="3917629"/>
            <a:ext cx="4439576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262626"/>
                </a:solidFill>
                <a:effectLst/>
                <a:latin typeface="Times New Roman"/>
                <a:ea typeface="Calibri"/>
                <a:cs typeface="Times New Roman"/>
              </a:rPr>
              <a:t>Цифровізація, </a:t>
            </a:r>
            <a:r>
              <a:rPr lang="uk-UA" sz="2400" dirty="0">
                <a:solidFill>
                  <a:srgbClr val="262626"/>
                </a:solidFill>
                <a:effectLst/>
                <a:latin typeface="Times New Roman"/>
                <a:ea typeface="Calibri"/>
                <a:cs typeface="Times New Roman"/>
              </a:rPr>
              <a:t>діджиталізація, дигіталізація, диджиталізація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C37A768-E242-0EFB-0E2F-6A9EDB9067CD}"/>
              </a:ext>
            </a:extLst>
          </p:cNvPr>
          <p:cNvSpPr/>
          <p:nvPr/>
        </p:nvSpPr>
        <p:spPr>
          <a:xfrm>
            <a:off x="827584" y="4992286"/>
            <a:ext cx="3122851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Digital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transformation</a:t>
            </a:r>
            <a:endParaRPr lang="uk-UA" sz="2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984DB549-A83D-FE64-5019-335181CF0946}"/>
              </a:ext>
            </a:extLst>
          </p:cNvPr>
          <p:cNvSpPr/>
          <p:nvPr/>
        </p:nvSpPr>
        <p:spPr>
          <a:xfrm>
            <a:off x="4100358" y="4981497"/>
            <a:ext cx="4439576" cy="9361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Цифрова трансформація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33452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BC67828E-9FE6-5C1D-7619-FB1C5AE59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49748-5351-9973-AEF1-C35BEA1D9521}"/>
              </a:ext>
            </a:extLst>
          </p:cNvPr>
          <p:cNvSpPr txBox="1"/>
          <p:nvPr/>
        </p:nvSpPr>
        <p:spPr>
          <a:xfrm>
            <a:off x="393630" y="1098412"/>
            <a:ext cx="828092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AU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 2024 (Consumer Electronic Show) </a:t>
            </a:r>
            <a:r>
              <a:rPr lang="en-AU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у світі майданчик для обміну досвідом та пошуку </a:t>
            </a:r>
            <a:r>
              <a:rPr lang="uk-UA" dirty="0">
                <a:solidFill>
                  <a:srgbClr val="27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 в галузі сучасних технологій та електроніки. Виставка пройшла з 9 до 12 січня 2024 р. в Лас-Вегасі (США)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EEA4A-8695-869A-85EF-7570ADF157B3}"/>
              </a:ext>
            </a:extLst>
          </p:cNvPr>
          <p:cNvSpPr txBox="1"/>
          <p:nvPr/>
        </p:nvSpPr>
        <p:spPr>
          <a:xfrm>
            <a:off x="393630" y="2015837"/>
            <a:ext cx="859699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 на 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CES 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стартапи, обрані в межах конкурсу 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Ukrainian Startup Fund.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DroneUA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 свій стартап </a:t>
            </a:r>
            <a:r>
              <a:rPr lang="en-AU" sz="1300" dirty="0">
                <a:solidFill>
                  <a:srgbClr val="27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FarmFleet – </a:t>
            </a:r>
            <a:r>
              <a:rPr lang="uk-UA" sz="1300" b="1" dirty="0">
                <a:solidFill>
                  <a:srgbClr val="27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онлайн-сервіс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який оптимізує бізнес-процеси для обприскування </a:t>
            </a:r>
            <a:r>
              <a:rPr lang="uk-UA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дронами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сільськогосподарських угідь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CheckEye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створила 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AI/ML-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для масового скринінгу хронічних захворювань та їхніх ускладнень зі </a:t>
            </a:r>
            <a:r>
              <a:rPr lang="uk-UA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endParaRPr lang="uk-UA" sz="1300" b="0" i="0" dirty="0">
              <a:solidFill>
                <a:srgbClr val="272C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VersiBionics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 </a:t>
            </a:r>
            <a:r>
              <a:rPr lang="uk-UA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протез руки 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військових і цивільних, які постраждали внаслідок російської агресії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Deus Robotics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 рішення для автоматизації складу за допомогою </a:t>
            </a:r>
            <a:r>
              <a:rPr lang="uk-UA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 роботів 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підвищення ефективності та вирішення проблем дефіциту робочої сили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Faults Locator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створила інструмент негайного виявлення пошкодження електромережі </a:t>
            </a:r>
            <a:r>
              <a:rPr lang="uk-UA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втручання людини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Farmhub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 пакет програм та спеціальний пристрій, призначений для збільшення надоїв шляхом своєчасного виявлення потреби та стану здоров’я тварин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InVisionaryBox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створила рішення для підвищення уваги клієнтів до бренду за допомогою гейміфікованих сценаріїв, які використовують технології </a:t>
            </a:r>
            <a:r>
              <a:rPr lang="en-US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uk-UA" sz="1300" b="1" i="0" dirty="0">
              <a:solidFill>
                <a:srgbClr val="272C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ShinyClub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представила гаджет для робочого столу зі </a:t>
            </a:r>
            <a:r>
              <a:rPr lang="uk-UA" sz="1300" b="1" dirty="0">
                <a:solidFill>
                  <a:srgbClr val="27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uk-UA" sz="1300" dirty="0">
                <a:solidFill>
                  <a:srgbClr val="272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підвищення продуктивності віддалених команд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JetBeep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презентувала інноваційне рішення для автономних поштових відділень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MyBro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сконструювала електронні велосипеди для комерційної доставки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OptySun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 автономний пристрій для швидкого очищення та дезінфекції води в будь-якому місці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AU" sz="1300" b="1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Melt Water Club</a:t>
            </a:r>
            <a:r>
              <a:rPr lang="en-AU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300" b="0" i="0" dirty="0">
                <a:solidFill>
                  <a:srgbClr val="272C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презентувала пристрій, здатний усього за 20 хв очистити воду з крана, озера, річки й навіть моря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F8B85-789C-22B7-F934-E77C3B226E47}"/>
              </a:ext>
            </a:extLst>
          </p:cNvPr>
          <p:cNvSpPr txBox="1"/>
          <p:nvPr/>
        </p:nvSpPr>
        <p:spPr>
          <a:xfrm>
            <a:off x="393630" y="5896145"/>
            <a:ext cx="74168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CES 2024. Що представляла та чого досягла українська делегація – розповідають у DroneUA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URL: http://surl.li/pvpbv</a:t>
            </a:r>
          </a:p>
        </p:txBody>
      </p:sp>
    </p:spTree>
    <p:extLst>
      <p:ext uri="{BB962C8B-B14F-4D97-AF65-F5344CB8AC3E}">
        <p14:creationId xmlns:p14="http://schemas.microsoft.com/office/powerpoint/2010/main" val="794635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3053B23F-A2D3-966F-93E8-CD0390D1491E}"/>
              </a:ext>
            </a:extLst>
          </p:cNvPr>
          <p:cNvSpPr txBox="1">
            <a:spLocks/>
          </p:cNvSpPr>
          <p:nvPr/>
        </p:nvSpPr>
        <p:spPr>
          <a:xfrm>
            <a:off x="854628" y="2492896"/>
            <a:ext cx="764109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Сучасні проблеми цифровізації суспільства та бізнесу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72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9C784F-4576-34C6-4F36-5E0614328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35" y="1766084"/>
            <a:ext cx="2085975" cy="2933700"/>
          </a:xfrm>
          <a:prstGeom prst="rect">
            <a:avLst/>
          </a:prstGeo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3ACED65C-DD73-95CC-1654-B62F918BD7B2}"/>
              </a:ext>
            </a:extLst>
          </p:cNvPr>
          <p:cNvSpPr txBox="1">
            <a:spLocks/>
          </p:cNvSpPr>
          <p:nvPr/>
        </p:nvSpPr>
        <p:spPr>
          <a:xfrm>
            <a:off x="110082" y="4681431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Рахівниця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E68AC-BBC4-3C3B-EF78-6B864A51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38" y="1390556"/>
            <a:ext cx="2187848" cy="3542903"/>
          </a:xfrm>
          <a:prstGeom prst="rect">
            <a:avLst/>
          </a:prstGeom>
        </p:spPr>
      </p:pic>
      <p:sp>
        <p:nvSpPr>
          <p:cNvPr id="9" name="Объект 3">
            <a:extLst>
              <a:ext uri="{FF2B5EF4-FFF2-40B4-BE49-F238E27FC236}">
                <a16:creationId xmlns:a16="http://schemas.microsoft.com/office/drawing/2014/main" id="{A1E9BEA7-7D28-B5BB-212A-8543E547014E}"/>
              </a:ext>
            </a:extLst>
          </p:cNvPr>
          <p:cNvSpPr txBox="1">
            <a:spLocks/>
          </p:cNvSpPr>
          <p:nvPr/>
        </p:nvSpPr>
        <p:spPr>
          <a:xfrm>
            <a:off x="2372042" y="4919662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Калькулятор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E939DB-3E67-B5DE-D1A8-3870C270A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57" y="488404"/>
            <a:ext cx="2203133" cy="4895850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id="{7D0D11EA-31C5-3631-D67A-7FED4810055A}"/>
              </a:ext>
            </a:extLst>
          </p:cNvPr>
          <p:cNvSpPr txBox="1">
            <a:spLocks/>
          </p:cNvSpPr>
          <p:nvPr/>
        </p:nvSpPr>
        <p:spPr>
          <a:xfrm>
            <a:off x="4675175" y="5183296"/>
            <a:ext cx="2520280" cy="110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Програма калькулятор у смартфоні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1FA541E1-3966-FDB6-42E1-323A1CB54224}"/>
              </a:ext>
            </a:extLst>
          </p:cNvPr>
          <p:cNvSpPr txBox="1">
            <a:spLocks/>
          </p:cNvSpPr>
          <p:nvPr/>
        </p:nvSpPr>
        <p:spPr>
          <a:xfrm>
            <a:off x="7045176" y="2682004"/>
            <a:ext cx="2088232" cy="110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 ДАЛІ?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10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4595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небезпеки ризиків повсюдного впровадження </a:t>
            </a:r>
            <a:r>
              <a:rPr lang="uk-UA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uk-UA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інфраструктури,</a:t>
            </a:r>
          </a:p>
          <a:p>
            <a:pPr algn="ctr"/>
            <a:r>
              <a:rPr lang="uk-UA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опитаних експертів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51B5B6A0-6118-6A1C-25B5-7BC60E43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4DECA5DA-C0A4-8CD3-105B-0DD8852524FD}"/>
              </a:ext>
            </a:extLst>
          </p:cNvPr>
          <p:cNvSpPr/>
          <p:nvPr/>
        </p:nvSpPr>
        <p:spPr>
          <a:xfrm>
            <a:off x="664339" y="1916832"/>
            <a:ext cx="340360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Витік персональних даних</a:t>
            </a:r>
            <a:endParaRPr lang="uk-UA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9B7A7D01-07CF-21AD-4C11-7F4525CAF678}"/>
              </a:ext>
            </a:extLst>
          </p:cNvPr>
          <p:cNvSpPr/>
          <p:nvPr/>
        </p:nvSpPr>
        <p:spPr>
          <a:xfrm>
            <a:off x="664338" y="2433665"/>
            <a:ext cx="340360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Збої у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комп’ютеризованих систем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4D9A8220-D852-CA44-93CB-8E36B57B3400}"/>
              </a:ext>
            </a:extLst>
          </p:cNvPr>
          <p:cNvSpPr/>
          <p:nvPr/>
        </p:nvSpPr>
        <p:spPr>
          <a:xfrm>
            <a:off x="664338" y="3613669"/>
            <a:ext cx="340360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 у приватне життя місцевих жителів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D402E9EF-F640-B498-A218-0CBD43E6FE9A}"/>
              </a:ext>
            </a:extLst>
          </p:cNvPr>
          <p:cNvSpPr/>
          <p:nvPr/>
        </p:nvSpPr>
        <p:spPr>
          <a:xfrm>
            <a:off x="664338" y="4458516"/>
            <a:ext cx="340360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новітніх методів маніпулювання свідомістю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4EE7E87-1E67-EEDD-B2EA-2FEB9172C918}"/>
              </a:ext>
            </a:extLst>
          </p:cNvPr>
          <p:cNvSpPr/>
          <p:nvPr/>
        </p:nvSpPr>
        <p:spPr>
          <a:xfrm>
            <a:off x="4211960" y="1916832"/>
            <a:ext cx="468052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цифрової «нерівності» населення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DC35067B-FB49-7F18-290C-A24B8B90E52A}"/>
              </a:ext>
            </a:extLst>
          </p:cNvPr>
          <p:cNvSpPr/>
          <p:nvPr/>
        </p:nvSpPr>
        <p:spPr>
          <a:xfrm>
            <a:off x="4211960" y="2758446"/>
            <a:ext cx="4680520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 загроз безпеці міста</a:t>
            </a: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1BEEDE7D-ADEC-0221-2351-D0BBEDEB440A}"/>
              </a:ext>
            </a:extLst>
          </p:cNvPr>
          <p:cNvSpPr/>
          <p:nvPr/>
        </p:nvSpPr>
        <p:spPr>
          <a:xfrm>
            <a:off x="4211960" y="3268827"/>
            <a:ext cx="4680520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ринку праці (підвищення рівня безробіття) у зв’язку з розвитком автоматизації різних процесів, використання робототехніки</a:t>
            </a: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4764D4C1-A1B4-C049-89C8-9232518946B9}"/>
              </a:ext>
            </a:extLst>
          </p:cNvPr>
          <p:cNvSpPr/>
          <p:nvPr/>
        </p:nvSpPr>
        <p:spPr>
          <a:xfrm>
            <a:off x="4220246" y="5133425"/>
            <a:ext cx="467223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примітивної маскультури</a:t>
            </a:r>
          </a:p>
        </p:txBody>
      </p:sp>
      <p:sp>
        <p:nvSpPr>
          <p:cNvPr id="15" name="Сонце 14">
            <a:extLst>
              <a:ext uri="{FF2B5EF4-FFF2-40B4-BE49-F238E27FC236}">
                <a16:creationId xmlns:a16="http://schemas.microsoft.com/office/drawing/2014/main" id="{249552FB-BF69-6E5D-59A4-B19252D3C5DE}"/>
              </a:ext>
            </a:extLst>
          </p:cNvPr>
          <p:cNvSpPr/>
          <p:nvPr/>
        </p:nvSpPr>
        <p:spPr>
          <a:xfrm>
            <a:off x="340302" y="1988259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онце 15">
            <a:extLst>
              <a:ext uri="{FF2B5EF4-FFF2-40B4-BE49-F238E27FC236}">
                <a16:creationId xmlns:a16="http://schemas.microsoft.com/office/drawing/2014/main" id="{87D20447-DADC-3C68-7084-8525A1E47C63}"/>
              </a:ext>
            </a:extLst>
          </p:cNvPr>
          <p:cNvSpPr/>
          <p:nvPr/>
        </p:nvSpPr>
        <p:spPr>
          <a:xfrm>
            <a:off x="340301" y="2518114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онце 16">
            <a:extLst>
              <a:ext uri="{FF2B5EF4-FFF2-40B4-BE49-F238E27FC236}">
                <a16:creationId xmlns:a16="http://schemas.microsoft.com/office/drawing/2014/main" id="{8B84E89C-1410-6893-6151-AB07B6A2EF23}"/>
              </a:ext>
            </a:extLst>
          </p:cNvPr>
          <p:cNvSpPr/>
          <p:nvPr/>
        </p:nvSpPr>
        <p:spPr>
          <a:xfrm>
            <a:off x="320527" y="3699035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онце 17">
            <a:extLst>
              <a:ext uri="{FF2B5EF4-FFF2-40B4-BE49-F238E27FC236}">
                <a16:creationId xmlns:a16="http://schemas.microsoft.com/office/drawing/2014/main" id="{6AC3FFAD-6DF1-48BD-1F13-EF32ABBF4D90}"/>
              </a:ext>
            </a:extLst>
          </p:cNvPr>
          <p:cNvSpPr/>
          <p:nvPr/>
        </p:nvSpPr>
        <p:spPr>
          <a:xfrm>
            <a:off x="340301" y="4540484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онце 18">
            <a:extLst>
              <a:ext uri="{FF2B5EF4-FFF2-40B4-BE49-F238E27FC236}">
                <a16:creationId xmlns:a16="http://schemas.microsoft.com/office/drawing/2014/main" id="{D0BD0E64-725D-458B-B937-8A2694A094D3}"/>
              </a:ext>
            </a:extLst>
          </p:cNvPr>
          <p:cNvSpPr/>
          <p:nvPr/>
        </p:nvSpPr>
        <p:spPr>
          <a:xfrm>
            <a:off x="3959932" y="1993830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онце 19">
            <a:extLst>
              <a:ext uri="{FF2B5EF4-FFF2-40B4-BE49-F238E27FC236}">
                <a16:creationId xmlns:a16="http://schemas.microsoft.com/office/drawing/2014/main" id="{639BCAA7-222B-F4C6-CF34-4F0EEB27B990}"/>
              </a:ext>
            </a:extLst>
          </p:cNvPr>
          <p:cNvSpPr/>
          <p:nvPr/>
        </p:nvSpPr>
        <p:spPr>
          <a:xfrm>
            <a:off x="3938192" y="2817208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онце 20">
            <a:extLst>
              <a:ext uri="{FF2B5EF4-FFF2-40B4-BE49-F238E27FC236}">
                <a16:creationId xmlns:a16="http://schemas.microsoft.com/office/drawing/2014/main" id="{F4CB70CE-31A6-7202-9385-0BF1DD8ECCBA}"/>
              </a:ext>
            </a:extLst>
          </p:cNvPr>
          <p:cNvSpPr/>
          <p:nvPr/>
        </p:nvSpPr>
        <p:spPr>
          <a:xfrm>
            <a:off x="3938192" y="3333123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онце 21">
            <a:extLst>
              <a:ext uri="{FF2B5EF4-FFF2-40B4-BE49-F238E27FC236}">
                <a16:creationId xmlns:a16="http://schemas.microsoft.com/office/drawing/2014/main" id="{78944FFC-E378-EEAD-11AB-54E320784FEE}"/>
              </a:ext>
            </a:extLst>
          </p:cNvPr>
          <p:cNvSpPr/>
          <p:nvPr/>
        </p:nvSpPr>
        <p:spPr>
          <a:xfrm>
            <a:off x="3938192" y="5220471"/>
            <a:ext cx="360040" cy="288032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21F879AC-3183-AC66-2E01-94E508E46F06}"/>
              </a:ext>
            </a:extLst>
          </p:cNvPr>
          <p:cNvSpPr/>
          <p:nvPr/>
        </p:nvSpPr>
        <p:spPr>
          <a:xfrm>
            <a:off x="500547" y="5661248"/>
            <a:ext cx="8413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Маркевич К. Не позитивами є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диними. Які небезпеки криються за цифровізацією. Разумков Центр. 27 травня 2021.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: http://surl.li/mqgih</a:t>
            </a:r>
            <a:br>
              <a:rPr lang="uk-UA" sz="1000" i="1" dirty="0">
                <a:latin typeface="Times New Roman" pitchFamily="18" charset="0"/>
                <a:cs typeface="Times New Roman" pitchFamily="18" charset="0"/>
              </a:rPr>
            </a:b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54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96C6-884A-26B5-5CA3-CC4AAECB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4B45C6-E8B5-B8D2-7545-2350ECFED1A6}"/>
              </a:ext>
            </a:extLst>
          </p:cNvPr>
          <p:cNvSpPr/>
          <p:nvPr/>
        </p:nvSpPr>
        <p:spPr>
          <a:xfrm>
            <a:off x="1146783" y="2796745"/>
            <a:ext cx="7056784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 ДОСТУПУ ДО ТЕХНОЛОГІЙ</a:t>
            </a:r>
            <a:endParaRPr lang="uk-UA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A87DACDD-66DF-EB8F-BF67-905BAA23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50233-65B1-CD21-DA97-E246A10EF044}"/>
              </a:ext>
            </a:extLst>
          </p:cNvPr>
          <p:cNvSpPr txBox="1"/>
          <p:nvPr/>
        </p:nvSpPr>
        <p:spPr>
          <a:xfrm>
            <a:off x="854628" y="1464037"/>
            <a:ext cx="3470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та регіони з невисоким рівнем економічного розвитку часто стикаються з обмеженим доступом до сучасних технологій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E18F8-2607-B657-E622-0B5033FF7B61}"/>
              </a:ext>
            </a:extLst>
          </p:cNvPr>
          <p:cNvSpPr txBox="1"/>
          <p:nvPr/>
        </p:nvSpPr>
        <p:spPr>
          <a:xfrm>
            <a:off x="4299374" y="348933"/>
            <a:ext cx="44490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 витрати на технології можуть бути неприступними для груп населення або країн з низьким рівнем доходів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2E194-3520-102A-4314-DE252C198BE9}"/>
              </a:ext>
            </a:extLst>
          </p:cNvPr>
          <p:cNvSpPr txBox="1"/>
          <p:nvPr/>
        </p:nvSpPr>
        <p:spPr>
          <a:xfrm>
            <a:off x="884473" y="3685244"/>
            <a:ext cx="4077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або обмежений доступ до швидкого та надійного Інтернету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490AC3-3555-085E-D68E-1F9014FAE549}"/>
              </a:ext>
            </a:extLst>
          </p:cNvPr>
          <p:cNvSpPr txBox="1"/>
          <p:nvPr/>
        </p:nvSpPr>
        <p:spPr>
          <a:xfrm>
            <a:off x="2037377" y="5027220"/>
            <a:ext cx="58490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 чи певні соціокультурні (етнічні) групи можуть стикатися з обмеженим доступом до технологій через соціокультурні бар'єри та гендерні стереотипи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5E832-21A1-9757-8D33-833EE4C86B08}"/>
              </a:ext>
            </a:extLst>
          </p:cNvPr>
          <p:cNvSpPr txBox="1"/>
          <p:nvPr/>
        </p:nvSpPr>
        <p:spPr>
          <a:xfrm>
            <a:off x="5419887" y="3685244"/>
            <a:ext cx="3399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освіти часто пов'язаний із меншим розумінням та доступом до технологій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A781A2-B1BB-6734-BF1F-CE64D903B02F}"/>
              </a:ext>
            </a:extLst>
          </p:cNvPr>
          <p:cNvSpPr txBox="1"/>
          <p:nvPr/>
        </p:nvSpPr>
        <p:spPr>
          <a:xfrm>
            <a:off x="4592382" y="160253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у рівні розвиненості електронного урядування може впливати на доступ до електронних послуг та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3309997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48B58-D820-4E7D-EDB1-C12FBBB3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C253EF-E3AE-B311-F4F8-0D2FF21DE555}"/>
              </a:ext>
            </a:extLst>
          </p:cNvPr>
          <p:cNvSpPr/>
          <p:nvPr/>
        </p:nvSpPr>
        <p:spPr>
          <a:xfrm>
            <a:off x="1146783" y="2926105"/>
            <a:ext cx="7056784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ВІД ТЕХНОЛОГІЙ</a:t>
            </a:r>
            <a:endParaRPr lang="uk-UA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9565B67F-B554-FDE9-86FA-7046EA36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414A1-1278-26C5-EEBA-351796BC09D3}"/>
              </a:ext>
            </a:extLst>
          </p:cNvPr>
          <p:cNvSpPr txBox="1"/>
          <p:nvPr/>
        </p:nvSpPr>
        <p:spPr>
          <a:xfrm>
            <a:off x="539552" y="1054144"/>
            <a:ext cx="34707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розвитком технологій способи комунікації суттєво змінилися. Люди стають залежними від мобільних телефонів, соціальних мереж, електронної пошти та інших засобів комунікації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523B5-7C1B-DE9E-5287-5D0DA4935146}"/>
              </a:ext>
            </a:extLst>
          </p:cNvPr>
          <p:cNvSpPr txBox="1"/>
          <p:nvPr/>
        </p:nvSpPr>
        <p:spPr>
          <a:xfrm>
            <a:off x="4232862" y="397666"/>
            <a:ext cx="44490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від технологій виявляється у сфері розваг. Використання інтерактивних гаджетів, стрімінгових платформ, віртуальної реальності та інших технологій стає невід'ємною частиною відпочинку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3A6699-AED2-1303-7B4E-962F74C66E32}"/>
              </a:ext>
            </a:extLst>
          </p:cNvPr>
          <p:cNvSpPr txBox="1"/>
          <p:nvPr/>
        </p:nvSpPr>
        <p:spPr>
          <a:xfrm>
            <a:off x="854628" y="3490083"/>
            <a:ext cx="40774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значно впливають на способи споживання товарів та послуг. Інтернет-торгівля, онлайн-платіжні системи та інші технологічні рішення полегшують споживання та покупки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E57EB9-9C83-3EBE-E7FD-D1A8F3BE14EE}"/>
              </a:ext>
            </a:extLst>
          </p:cNvPr>
          <p:cNvSpPr txBox="1"/>
          <p:nvPr/>
        </p:nvSpPr>
        <p:spPr>
          <a:xfrm>
            <a:off x="283970" y="5279518"/>
            <a:ext cx="476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пристроїв для відстеження фізичної активності та здоров'я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06246-D9F1-F403-FE2D-BAFBD577E61D}"/>
              </a:ext>
            </a:extLst>
          </p:cNvPr>
          <p:cNvSpPr txBox="1"/>
          <p:nvPr/>
        </p:nvSpPr>
        <p:spPr>
          <a:xfrm>
            <a:off x="4408307" y="1907540"/>
            <a:ext cx="12850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ФАБІНГ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D1BF0-4FFA-A2E3-1047-73AD739D6144}"/>
              </a:ext>
            </a:extLst>
          </p:cNvPr>
          <p:cNvSpPr txBox="1"/>
          <p:nvPr/>
        </p:nvSpPr>
        <p:spPr>
          <a:xfrm>
            <a:off x="6307796" y="2327675"/>
            <a:ext cx="20806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НОМОФОБІЯ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95395-AA50-D2D0-52D1-4E470B8DDE64}"/>
              </a:ext>
            </a:extLst>
          </p:cNvPr>
          <p:cNvSpPr txBox="1"/>
          <p:nvPr/>
        </p:nvSpPr>
        <p:spPr>
          <a:xfrm>
            <a:off x="5818886" y="1894795"/>
            <a:ext cx="20806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en-US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FOMO</a:t>
            </a:r>
            <a:endParaRPr lang="uk-UA" b="1" dirty="0">
              <a:solidFill>
                <a:srgbClr val="3741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54C05-0B15-B807-4827-B079588195DE}"/>
              </a:ext>
            </a:extLst>
          </p:cNvPr>
          <p:cNvSpPr txBox="1"/>
          <p:nvPr/>
        </p:nvSpPr>
        <p:spPr>
          <a:xfrm>
            <a:off x="3548681" y="2354204"/>
            <a:ext cx="26074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ПЛАНШЕТНІ ЗОМБІ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CD36A-D6C0-95CF-81FC-D3B1A21C21D0}"/>
              </a:ext>
            </a:extLst>
          </p:cNvPr>
          <p:cNvSpPr txBox="1"/>
          <p:nvPr/>
        </p:nvSpPr>
        <p:spPr>
          <a:xfrm>
            <a:off x="5301759" y="3376696"/>
            <a:ext cx="3380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від онлайн-покупок та електронних платіжних систем для зручності та швидкості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B0BDA-503C-3CE4-C32F-3AA6407FEDA5}"/>
              </a:ext>
            </a:extLst>
          </p:cNvPr>
          <p:cNvSpPr txBox="1"/>
          <p:nvPr/>
        </p:nvSpPr>
        <p:spPr>
          <a:xfrm>
            <a:off x="4634656" y="4679497"/>
            <a:ext cx="44490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Пандемія </a:t>
            </a:r>
            <a:r>
              <a:rPr lang="en-AU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підкреслила важливість технологій для віддаленої роботи. Багато людей тепер залежать від технічних інструментів для виконання своїх робочих обов'язків</a:t>
            </a:r>
          </a:p>
        </p:txBody>
      </p:sp>
    </p:spTree>
    <p:extLst>
      <p:ext uri="{BB962C8B-B14F-4D97-AF65-F5344CB8AC3E}">
        <p14:creationId xmlns:p14="http://schemas.microsoft.com/office/powerpoint/2010/main" val="959453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9F03-8562-2FCE-5A57-1D6D9BA38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3BE15438-DAA0-9196-598D-03828082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F7D7BB-B200-EF4E-7F53-DAF770816124}"/>
              </a:ext>
            </a:extLst>
          </p:cNvPr>
          <p:cNvSpPr txBox="1"/>
          <p:nvPr/>
        </p:nvSpPr>
        <p:spPr>
          <a:xfrm>
            <a:off x="399345" y="1095905"/>
            <a:ext cx="84249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1.Ризики, пов’язані із застосуванням </a:t>
            </a:r>
            <a:r>
              <a:rPr lang="en-US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уразливість (несанкціонований вплив, кібертероризм) і незаконне застосування технологій (управління відеонаглядом</a:t>
            </a:r>
            <a:r>
              <a:rPr lang="en-US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2.Ризики застосування ШІ, роботизації, автоматизації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зростання соціального відчуження через утрату робочих місць, підвищення рівня безробіття, соціальна напруженість, тотальне спостереження за населенням, можливий витік інформації, що є комерційною таємницею 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3.Ризики використання технології блокчейн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пов’язані з уразливістю безпеки самої системи і побудованої на ній інфраструктурі послуг, незмінністю інформації в мережі (неможливість виправити помилку, змінити некоректно введену інформацію), використанням токенів як засобу для відмивання грошей, фінансування тероризму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4.Ризики, пов’язані з використанням імпортної мікроелектроніки 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(чіпи для шпигування) 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5.Ризики, пов’язані із застосуванням хмарних і розподільних обчислень 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залежність від надійності функціонування телекомунікаційної системи; розмивання відповідальності за інформаційну безпеку та зниження рівня контролю у зв’язку із їх розподілом між компаніями-користувачами, організацією та власником хмарної платформи, Інтернет-провайдером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6.Ризики, пов’язані зі стійкістю роботи Інтернету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7.Ризики впливу на суспільну свідомість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технологій великих даних, зростання мережевого простору, досягнення в когнітивних і поведінкових науках зумовили появу ефективних розробок, орієнтованих на неявний збір даних і приховане управління груповою поведінкою великих колективів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8.Ризики, пов’язані з підвищенням рівня складності бізнес-моделей </a:t>
            </a:r>
            <a:r>
              <a:rPr lang="uk-UA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відсутністю кваліфікованих кадрів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5F35E-30DE-89B7-4F59-EBCF6FD2B0BC}"/>
              </a:ext>
            </a:extLst>
          </p:cNvPr>
          <p:cNvSpPr txBox="1"/>
          <p:nvPr/>
        </p:nvSpPr>
        <p:spPr>
          <a:xfrm>
            <a:off x="3116633" y="569228"/>
            <a:ext cx="2607495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ПІДСУМУЄМО</a:t>
            </a:r>
          </a:p>
        </p:txBody>
      </p:sp>
    </p:spTree>
    <p:extLst>
      <p:ext uri="{BB962C8B-B14F-4D97-AF65-F5344CB8AC3E}">
        <p14:creationId xmlns:p14="http://schemas.microsoft.com/office/powerpoint/2010/main" val="296325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414" y="2875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1">
            <a:extLst>
              <a:ext uri="{FF2B5EF4-FFF2-40B4-BE49-F238E27FC236}">
                <a16:creationId xmlns:a16="http://schemas.microsoft.com/office/drawing/2014/main" id="{2F9E8271-9876-2092-6648-72DDD55C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5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EB6940-BFC3-942D-3F57-83B34D23262E}"/>
              </a:ext>
            </a:extLst>
          </p:cNvPr>
          <p:cNvSpPr/>
          <p:nvPr/>
        </p:nvSpPr>
        <p:spPr>
          <a:xfrm>
            <a:off x="845033" y="1473067"/>
            <a:ext cx="7641094" cy="10898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Оцифровка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перетворення конкретних продуктів (наприклад, фотографії, записи) з аналогового в цифровий формат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926A43B-1025-18BE-4C1F-C9BB40C794A5}"/>
              </a:ext>
            </a:extLst>
          </p:cNvPr>
          <p:cNvSpPr/>
          <p:nvPr/>
        </p:nvSpPr>
        <p:spPr>
          <a:xfrm>
            <a:off x="845033" y="2670940"/>
            <a:ext cx="7641094" cy="10898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Цифровізація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процес переходу суспільства на цифрові технології, який стосується всіх сфер суспільної життєдіяльності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D84364C-08E4-D0EA-71C8-A30985B854F6}"/>
              </a:ext>
            </a:extLst>
          </p:cNvPr>
          <p:cNvSpPr/>
          <p:nvPr/>
        </p:nvSpPr>
        <p:spPr>
          <a:xfrm>
            <a:off x="845033" y="3859014"/>
            <a:ext cx="7641094" cy="10898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Цифрова трансформація </a:t>
            </a:r>
            <a:r>
              <a:rPr lang="uk-UA" sz="2400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– поступовий</a:t>
            </a:r>
            <a:r>
              <a:rPr lang="ru-RU" sz="2400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перехід існуючих економічних та соціальних систем до цифрових технологій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9C4AA2F-5358-F223-53E2-2D953251EE0E}"/>
              </a:ext>
            </a:extLst>
          </p:cNvPr>
          <p:cNvSpPr/>
          <p:nvPr/>
        </p:nvSpPr>
        <p:spPr>
          <a:xfrm>
            <a:off x="837409" y="5050556"/>
            <a:ext cx="7641094" cy="8267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Цифрова економіка </a:t>
            </a:r>
            <a:r>
              <a:rPr lang="uk-UA" sz="2400" dirty="0">
                <a:solidFill>
                  <a:srgbClr val="262626"/>
                </a:solidFill>
                <a:effectLst/>
                <a:latin typeface="Times New Roman"/>
                <a:ea typeface="Calibri"/>
                <a:cs typeface="Times New Roman"/>
              </a:rPr>
              <a:t>– економіка, що базується на цифрових комп'ютерних технологіях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25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521" y="4925807"/>
            <a:ext cx="8309941" cy="82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Порівняння запитів «цифровізація» та «діджиталізація» за останні 5 років по Україні через сервіс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Google Trends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387" y="5805264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i="1" dirty="0">
                <a:latin typeface="Times New Roman" pitchFamily="18" charset="0"/>
                <a:cs typeface="Times New Roman" pitchFamily="18" charset="0"/>
              </a:rPr>
              <a:t>Джерело: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https://trends.google.com.ua/</a:t>
            </a: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51ABD-167E-0C33-CF14-EA2B557F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2971846"/>
            <a:ext cx="8712968" cy="20072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5BAEC8-3574-4C4F-B135-D85D5C986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582" y="1020102"/>
            <a:ext cx="3726525" cy="9316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BEF534-870E-E6F1-9452-E38C1B21C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995974"/>
            <a:ext cx="3726525" cy="9316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AC0B14-7881-7B5E-08F2-45046E4FB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563" y="1360665"/>
            <a:ext cx="1881932" cy="14688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1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21"/>
            <a:ext cx="2048878" cy="8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цифровізація проти цифровізації">
            <a:extLst>
              <a:ext uri="{FF2B5EF4-FFF2-40B4-BE49-F238E27FC236}">
                <a16:creationId xmlns:a16="http://schemas.microsoft.com/office/drawing/2014/main" id="{34AB66E3-92BB-46FF-1369-4992858DD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r="1872" b="63417"/>
          <a:stretch/>
        </p:blipFill>
        <p:spPr bwMode="auto">
          <a:xfrm>
            <a:off x="2531084" y="548680"/>
            <a:ext cx="4288181" cy="14964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цифровізація проти цифровізації">
            <a:extLst>
              <a:ext uri="{FF2B5EF4-FFF2-40B4-BE49-F238E27FC236}">
                <a16:creationId xmlns:a16="http://schemas.microsoft.com/office/drawing/2014/main" id="{F0B74AFF-F983-D1A0-906B-1E1E66747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5" r="1872" b="13182"/>
          <a:stretch/>
        </p:blipFill>
        <p:spPr bwMode="auto">
          <a:xfrm>
            <a:off x="1015573" y="2262277"/>
            <a:ext cx="7112854" cy="3675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A4968E25-2760-A5B9-B427-5C7638CB689F}"/>
                  </a:ext>
                </a:extLst>
              </p14:cNvPr>
              <p14:cNvContentPartPr/>
              <p14:nvPr/>
            </p14:nvContentPartPr>
            <p14:xfrm>
              <a:off x="2697319" y="3860528"/>
              <a:ext cx="1181160" cy="25596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A4968E25-2760-A5B9-B427-5C7638CB68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1679" y="3788888"/>
                <a:ext cx="12528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Рукописні дані 3">
                <a:extLst>
                  <a:ext uri="{FF2B5EF4-FFF2-40B4-BE49-F238E27FC236}">
                    <a16:creationId xmlns:a16="http://schemas.microsoft.com/office/drawing/2014/main" id="{2B8011A1-BF82-3A96-D397-170D829803AC}"/>
                  </a:ext>
                </a:extLst>
              </p14:cNvPr>
              <p14:cNvContentPartPr/>
              <p14:nvPr/>
            </p14:nvContentPartPr>
            <p14:xfrm>
              <a:off x="6501079" y="4081928"/>
              <a:ext cx="875520" cy="191520"/>
            </p14:xfrm>
          </p:contentPart>
        </mc:Choice>
        <mc:Fallback xmlns="">
          <p:pic>
            <p:nvPicPr>
              <p:cNvPr id="4" name="Рукописні дані 3">
                <a:extLst>
                  <a:ext uri="{FF2B5EF4-FFF2-40B4-BE49-F238E27FC236}">
                    <a16:creationId xmlns:a16="http://schemas.microsoft.com/office/drawing/2014/main" id="{2B8011A1-BF82-3A96-D397-170D829803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5439" y="4010288"/>
                <a:ext cx="9471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11D19023-C07F-3726-1FBD-9E0C944EBEFB}"/>
                  </a:ext>
                </a:extLst>
              </p14:cNvPr>
              <p14:cNvContentPartPr/>
              <p14:nvPr/>
            </p14:nvContentPartPr>
            <p14:xfrm>
              <a:off x="5943439" y="4254368"/>
              <a:ext cx="1515600" cy="14688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11D19023-C07F-3726-1FBD-9E0C944EBE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7439" y="4182728"/>
                <a:ext cx="1587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6D72E548-F8E0-1328-CBCE-5E293A7E9893}"/>
                  </a:ext>
                </a:extLst>
              </p14:cNvPr>
              <p14:cNvContentPartPr/>
              <p14:nvPr/>
            </p14:nvContentPartPr>
            <p14:xfrm>
              <a:off x="5959279" y="4365968"/>
              <a:ext cx="1259640" cy="1281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6D72E548-F8E0-1328-CBCE-5E293A7E98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23639" y="4294328"/>
                <a:ext cx="13312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59F5A225-5078-3651-C2DB-8D437AD64D61}"/>
                  </a:ext>
                </a:extLst>
              </p14:cNvPr>
              <p14:cNvContentPartPr/>
              <p14:nvPr/>
            </p14:nvContentPartPr>
            <p14:xfrm>
              <a:off x="6245479" y="4366328"/>
              <a:ext cx="801720" cy="6516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59F5A225-5078-3651-C2DB-8D437AD64D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9479" y="4294328"/>
                <a:ext cx="873360" cy="20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D11E28-F3EB-1DDB-98D8-AEC64D63F467}"/>
              </a:ext>
            </a:extLst>
          </p:cNvPr>
          <p:cNvSpPr txBox="1"/>
          <p:nvPr/>
        </p:nvSpPr>
        <p:spPr>
          <a:xfrm>
            <a:off x="539552" y="1118641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оцифровки</a:t>
            </a:r>
            <a:r>
              <a:rPr lang="uk-U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зробити доступ, зберігання, передачу та спільне використання інформації легшим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0336-D02B-EB31-A3D8-B02AE5FD7E40}"/>
              </a:ext>
            </a:extLst>
          </p:cNvPr>
          <p:cNvSpPr txBox="1"/>
          <p:nvPr/>
        </p:nvSpPr>
        <p:spPr>
          <a:xfrm>
            <a:off x="5989604" y="594877"/>
            <a:ext cx="3024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цифровізації </a:t>
            </a:r>
            <a:r>
              <a:rPr lang="uk-UA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</a:t>
            </a:r>
            <a:r>
              <a:rPr lang="uk-UA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оцифрованих даних і цифрових технологій змінити спосіб ведення бізнесу та зробити його ефективнішим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E32EA3D8-8D4B-A81C-F7BE-1332A8E4FB2B}"/>
                  </a:ext>
                </a:extLst>
              </p14:cNvPr>
              <p14:cNvContentPartPr/>
              <p14:nvPr/>
            </p14:nvContentPartPr>
            <p14:xfrm>
              <a:off x="7037203" y="4180217"/>
              <a:ext cx="374400" cy="36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E32EA3D8-8D4B-A81C-F7BE-1332A8E4FB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01203" y="4108217"/>
                <a:ext cx="446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Рукописні дані 13">
                <a:extLst>
                  <a:ext uri="{FF2B5EF4-FFF2-40B4-BE49-F238E27FC236}">
                    <a16:creationId xmlns:a16="http://schemas.microsoft.com/office/drawing/2014/main" id="{F00100B2-F1F4-F3C1-374E-4B44003189A0}"/>
                  </a:ext>
                </a:extLst>
              </p14:cNvPr>
              <p14:cNvContentPartPr/>
              <p14:nvPr/>
            </p14:nvContentPartPr>
            <p14:xfrm>
              <a:off x="7364083" y="4261577"/>
              <a:ext cx="77040" cy="360"/>
            </p14:xfrm>
          </p:contentPart>
        </mc:Choice>
        <mc:Fallback xmlns="">
          <p:pic>
            <p:nvPicPr>
              <p:cNvPr id="14" name="Рукописні дані 13">
                <a:extLst>
                  <a:ext uri="{FF2B5EF4-FFF2-40B4-BE49-F238E27FC236}">
                    <a16:creationId xmlns:a16="http://schemas.microsoft.com/office/drawing/2014/main" id="{F00100B2-F1F4-F3C1-374E-4B44003189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8443" y="4189577"/>
                <a:ext cx="1486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3031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6185</TotalTime>
  <Words>3334</Words>
  <Application>Microsoft Office PowerPoint</Application>
  <PresentationFormat>Екран (4:3)</PresentationFormat>
  <Paragraphs>336</Paragraphs>
  <Slides>67</Slides>
  <Notes>14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67</vt:i4>
      </vt:variant>
    </vt:vector>
  </HeadingPairs>
  <TitlesOfParts>
    <vt:vector size="7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Інтернет-маркетинг</vt:lpstr>
      <vt:lpstr>Тема 1. Сутність, передумови виникнення та сучасні тренди цифровізації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Цифровий маркетинг</dc:title>
  <dc:creator>admin</dc:creator>
  <cp:lastModifiedBy>Tetiana Zavalii</cp:lastModifiedBy>
  <cp:revision>501</cp:revision>
  <dcterms:created xsi:type="dcterms:W3CDTF">2021-03-05T12:47:04Z</dcterms:created>
  <dcterms:modified xsi:type="dcterms:W3CDTF">2024-09-03T19:38:32Z</dcterms:modified>
</cp:coreProperties>
</file>