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1"/>
  </p:notesMasterIdLst>
  <p:sldIdLst>
    <p:sldId id="256" r:id="rId2"/>
    <p:sldId id="257" r:id="rId3"/>
    <p:sldId id="260" r:id="rId4"/>
    <p:sldId id="297" r:id="rId5"/>
    <p:sldId id="298" r:id="rId6"/>
    <p:sldId id="299" r:id="rId7"/>
    <p:sldId id="300" r:id="rId8"/>
    <p:sldId id="301" r:id="rId9"/>
    <p:sldId id="295" r:id="rId10"/>
    <p:sldId id="261" r:id="rId11"/>
    <p:sldId id="262" r:id="rId12"/>
    <p:sldId id="263" r:id="rId13"/>
    <p:sldId id="264" r:id="rId14"/>
    <p:sldId id="265" r:id="rId15"/>
    <p:sldId id="266" r:id="rId16"/>
    <p:sldId id="287" r:id="rId17"/>
    <p:sldId id="288" r:id="rId18"/>
    <p:sldId id="289" r:id="rId19"/>
    <p:sldId id="290" r:id="rId20"/>
    <p:sldId id="291" r:id="rId21"/>
    <p:sldId id="302" r:id="rId22"/>
    <p:sldId id="292" r:id="rId23"/>
    <p:sldId id="293" r:id="rId24"/>
    <p:sldId id="294" r:id="rId25"/>
    <p:sldId id="267" r:id="rId26"/>
    <p:sldId id="296" r:id="rId27"/>
    <p:sldId id="303" r:id="rId28"/>
    <p:sldId id="304" r:id="rId29"/>
    <p:sldId id="319" r:id="rId30"/>
    <p:sldId id="318" r:id="rId31"/>
    <p:sldId id="311" r:id="rId32"/>
    <p:sldId id="305" r:id="rId33"/>
    <p:sldId id="306" r:id="rId34"/>
    <p:sldId id="307" r:id="rId35"/>
    <p:sldId id="308" r:id="rId36"/>
    <p:sldId id="309" r:id="rId37"/>
    <p:sldId id="315" r:id="rId38"/>
    <p:sldId id="316" r:id="rId39"/>
    <p:sldId id="317" r:id="rId4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26.11.2023</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20</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22</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23</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24</a:t>
            </a:fld>
            <a:endParaRPr 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25</a:t>
            </a:fld>
            <a:endParaRPr lang="uk-U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12</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Рис. Механізм дії класичного факторингу</a:t>
            </a:r>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13</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14</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15</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16</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17</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18</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19</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26.11.2023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26.11.2023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26.11.2023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26.11.2023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26.11.2023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b.expertus.com.ua/recommendations/6316?top=1&amp;utm_medium=referral&amp;utm_source=buhplatforma.com.ua&amp;utm_term=8147&amp;utm_content=article&amp;utm_campaign=red_block_content_li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428736"/>
            <a:ext cx="5105400" cy="3296796"/>
          </a:xfrm>
        </p:spPr>
        <p:txBody>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НЕОБОРОТН</a:t>
            </a:r>
            <a:r>
              <a:rPr lang="uk-UA" dirty="0" smtClean="0"/>
              <a:t>І АКТИВИ ПІДПРИЄМСТВ</a:t>
            </a:r>
            <a:r>
              <a:rPr lang="en-US" dirty="0" smtClean="0"/>
              <a:t/>
            </a:r>
            <a:br>
              <a:rPr lang="en-US" dirty="0" smtClean="0"/>
            </a:br>
            <a:r>
              <a:rPr lang="en-US" dirty="0" smtClean="0"/>
              <a:t/>
            </a:r>
            <a:br>
              <a:rPr lang="en-US" dirty="0" smtClean="0"/>
            </a:br>
            <a:endParaRPr lang="uk-UA" dirty="0"/>
          </a:p>
        </p:txBody>
      </p:sp>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smtClean="0"/>
              <a:t>ЛЕКЦІЯ № 1</a:t>
            </a:r>
            <a:endParaRPr lang="uk-UA"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642910" y="457200"/>
          <a:ext cx="7215238" cy="5400692"/>
        </p:xfrm>
        <a:graphic>
          <a:graphicData uri="http://schemas.openxmlformats.org/presentationml/2006/ole">
            <p:oleObj spid="_x0000_s29697" name="Picture" r:id="rId3" imgW="3419856" imgH="3410712" progId="Word.Picture.8">
              <p:embed/>
            </p:oleObj>
          </a:graphicData>
        </a:graphic>
      </p:graphicFrame>
      <p:sp>
        <p:nvSpPr>
          <p:cNvPr id="29699" name="Rectangle 3"/>
          <p:cNvSpPr>
            <a:spLocks noChangeArrowheads="1"/>
          </p:cNvSpPr>
          <p:nvPr/>
        </p:nvSpPr>
        <p:spPr bwMode="auto">
          <a:xfrm>
            <a:off x="0" y="4929199"/>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smtClean="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smtClean="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smtClean="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 1.</a:t>
            </a:r>
            <a:r>
              <a:rPr kumimoji="0" lang="uk-UA" sz="13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Класифікація основних засобів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cs typeface="Arial" charset="0"/>
              </a:rPr>
              <a:t/>
            </a:r>
            <a:br>
              <a:rPr kumimoji="0" lang="ru-RU" sz="1800" b="0" i="0" u="none" strike="noStrike" cap="none" normalizeH="0" baseline="0" smtClean="0">
                <a:ln>
                  <a:noFill/>
                </a:ln>
                <a:solidFill>
                  <a:schemeClr val="tx1"/>
                </a:solidFill>
                <a:effectLst/>
                <a:latin typeface="Arial" charset="0"/>
                <a:cs typeface="Arial" charset="0"/>
              </a:rPr>
            </a:br>
            <a:endParaRPr kumimoji="0" lang="ru-RU" sz="1800" b="0" i="0" u="none" strike="noStrike" cap="none" normalizeH="0" baseline="0" smtClean="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nvGraphicFramePr>
        <p:xfrm>
          <a:off x="500034" y="500043"/>
          <a:ext cx="8215370" cy="5607599"/>
        </p:xfrm>
        <a:graphic>
          <a:graphicData uri="http://schemas.openxmlformats.org/drawingml/2006/table">
            <a:tbl>
              <a:tblPr/>
              <a:tblGrid>
                <a:gridCol w="2000264"/>
                <a:gridCol w="6215106"/>
              </a:tblGrid>
              <a:tr h="309992">
                <a:tc>
                  <a:txBody>
                    <a:bodyPr/>
                    <a:lstStyle/>
                    <a:p>
                      <a:pPr algn="ctr">
                        <a:spcAft>
                          <a:spcPts val="0"/>
                        </a:spcAft>
                      </a:pPr>
                      <a:r>
                        <a:rPr lang="uk-UA" sz="2000" b="1" dirty="0" smtClean="0">
                          <a:latin typeface="Times New Roman" pitchFamily="18" charset="0"/>
                          <a:cs typeface="Times New Roman" pitchFamily="18" charset="0"/>
                        </a:rPr>
                        <a:t>Види оцінки ОЗ</a:t>
                      </a:r>
                      <a:endParaRPr lang="uk-UA" sz="2000" b="1"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smtClean="0">
                          <a:latin typeface="Times New Roman" pitchFamily="18" charset="0"/>
                          <a:cs typeface="Times New Roman" pitchFamily="18" charset="0"/>
                        </a:rPr>
                        <a:t>Пояснення</a:t>
                      </a:r>
                      <a:endParaRPr lang="uk-UA" sz="2000" b="1"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8952">
                <a:tc>
                  <a:txBody>
                    <a:bodyPr/>
                    <a:lstStyle/>
                    <a:p>
                      <a:pPr algn="just">
                        <a:spcAft>
                          <a:spcPts val="0"/>
                        </a:spcAft>
                      </a:pPr>
                      <a:r>
                        <a:rPr kumimoji="0" lang="uk-UA" sz="2000" kern="1200" dirty="0" smtClean="0">
                          <a:solidFill>
                            <a:schemeClr val="tx1"/>
                          </a:solidFill>
                          <a:latin typeface="Times New Roman" pitchFamily="18" charset="0"/>
                          <a:ea typeface="+mn-ea"/>
                          <a:cs typeface="Times New Roman" pitchFamily="18" charset="0"/>
                        </a:rPr>
                        <a:t>Первісна вартість основних засобів </a:t>
                      </a:r>
                      <a:endParaRPr lang="uk-UA"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kumimoji="0" lang="uk-UA" sz="2000" kern="1200" dirty="0" smtClean="0">
                          <a:solidFill>
                            <a:schemeClr val="tx1"/>
                          </a:solidFill>
                          <a:latin typeface="Times New Roman" pitchFamily="18" charset="0"/>
                          <a:ea typeface="+mn-ea"/>
                          <a:cs typeface="Times New Roman" pitchFamily="18" charset="0"/>
                        </a:rPr>
                        <a:t>Визначається як історична (фактична) собівартість основних засобів у сумі грошових коштів, сплачених при придбанні або створенні необоротних активів.</a:t>
                      </a:r>
                      <a:endParaRPr kumimoji="0" lang="ru-RU"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9214">
                <a:tc>
                  <a:txBody>
                    <a:bodyPr/>
                    <a:lstStyle/>
                    <a:p>
                      <a:pPr algn="l">
                        <a:spcAft>
                          <a:spcPts val="0"/>
                        </a:spcAft>
                      </a:pPr>
                      <a:r>
                        <a:rPr kumimoji="0" lang="ru-RU" sz="2000" kern="1200" dirty="0" err="1" smtClean="0">
                          <a:solidFill>
                            <a:schemeClr val="tx1"/>
                          </a:solidFill>
                          <a:latin typeface="Times New Roman" pitchFamily="18" charset="0"/>
                          <a:ea typeface="+mn-ea"/>
                          <a:cs typeface="Times New Roman" pitchFamily="18" charset="0"/>
                        </a:rPr>
                        <a:t>Залишкова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smtClean="0">
                          <a:solidFill>
                            <a:schemeClr val="tx1"/>
                          </a:solidFill>
                          <a:latin typeface="Times New Roman" pitchFamily="18" charset="0"/>
                          <a:ea typeface="+mn-ea"/>
                          <a:cs typeface="Times New Roman" pitchFamily="18" charset="0"/>
                        </a:rPr>
                        <a:t>(</a:t>
                      </a:r>
                      <a:r>
                        <a:rPr kumimoji="0" lang="ru-RU" sz="2000" kern="1200" dirty="0" err="1" smtClean="0">
                          <a:solidFill>
                            <a:schemeClr val="tx1"/>
                          </a:solidFill>
                          <a:latin typeface="Times New Roman" pitchFamily="18" charset="0"/>
                          <a:ea typeface="+mn-ea"/>
                          <a:cs typeface="Times New Roman" pitchFamily="18" charset="0"/>
                        </a:rPr>
                        <a:t>балансова</a:t>
                      </a:r>
                      <a:r>
                        <a:rPr kumimoji="0" lang="ru-RU" sz="2000" kern="1200" dirty="0" smtClean="0">
                          <a:solidFill>
                            <a:schemeClr val="tx1"/>
                          </a:solidFill>
                          <a:latin typeface="Times New Roman" pitchFamily="18" charset="0"/>
                          <a:ea typeface="+mn-ea"/>
                          <a:cs typeface="Times New Roman" pitchFamily="18" charset="0"/>
                        </a:rPr>
                        <a:t>)</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err="1" smtClean="0">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err="1" smtClean="0">
                          <a:solidFill>
                            <a:schemeClr val="tx1"/>
                          </a:solidFill>
                          <a:latin typeface="Times New Roman" pitchFamily="18" charset="0"/>
                          <a:ea typeface="+mn-ea"/>
                          <a:cs typeface="Times New Roman" pitchFamily="18" charset="0"/>
                        </a:rPr>
                        <a:t>Первісна</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вартість</a:t>
                      </a:r>
                      <a:r>
                        <a:rPr kumimoji="0" lang="ru-RU" sz="2000" kern="1200" dirty="0" smtClean="0">
                          <a:solidFill>
                            <a:schemeClr val="tx1"/>
                          </a:solidFill>
                          <a:latin typeface="Times New Roman" pitchFamily="18" charset="0"/>
                          <a:ea typeface="+mn-ea"/>
                          <a:cs typeface="Times New Roman" pitchFamily="18" charset="0"/>
                        </a:rPr>
                        <a:t> – </a:t>
                      </a:r>
                      <a:r>
                        <a:rPr kumimoji="0" lang="ru-RU" sz="2000" kern="1200" dirty="0" err="1" smtClean="0">
                          <a:solidFill>
                            <a:schemeClr val="tx1"/>
                          </a:solidFill>
                          <a:latin typeface="Times New Roman" pitchFamily="18" charset="0"/>
                          <a:ea typeface="+mn-ea"/>
                          <a:cs typeface="Times New Roman" pitchFamily="18" charset="0"/>
                        </a:rPr>
                        <a:t>накопичений</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знос</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амортизація</a:t>
                      </a:r>
                      <a:r>
                        <a:rPr kumimoji="0" lang="ru-RU" sz="2000" kern="1200" dirty="0" smtClean="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418">
                <a:tc>
                  <a:txBody>
                    <a:bodyPr/>
                    <a:lstStyle/>
                    <a:p>
                      <a:pPr algn="l">
                        <a:spcAft>
                          <a:spcPts val="0"/>
                        </a:spcAft>
                      </a:pPr>
                      <a:r>
                        <a:rPr kumimoji="0" lang="ru-RU" sz="2000" kern="1200" dirty="0" smtClean="0">
                          <a:solidFill>
                            <a:schemeClr val="tx1"/>
                          </a:solidFill>
                          <a:latin typeface="Times New Roman" pitchFamily="18" charset="0"/>
                          <a:ea typeface="+mn-ea"/>
                          <a:cs typeface="Times New Roman" pitchFamily="18" charset="0"/>
                        </a:rPr>
                        <a:t>Справедлива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err="1" smtClean="0">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smtClean="0">
                          <a:solidFill>
                            <a:schemeClr val="tx1"/>
                          </a:solidFill>
                          <a:latin typeface="Times New Roman" pitchFamily="18" charset="0"/>
                          <a:ea typeface="+mn-ea"/>
                          <a:cs typeface="Times New Roman" pitchFamily="18" charset="0"/>
                        </a:rPr>
                        <a:t>Сума, за яку </a:t>
                      </a:r>
                      <a:r>
                        <a:rPr kumimoji="0" lang="ru-RU" sz="2000" kern="1200" dirty="0" err="1" smtClean="0">
                          <a:solidFill>
                            <a:schemeClr val="tx1"/>
                          </a:solidFill>
                          <a:latin typeface="Times New Roman" pitchFamily="18" charset="0"/>
                          <a:ea typeface="+mn-ea"/>
                          <a:cs typeface="Times New Roman" pitchFamily="18" charset="0"/>
                        </a:rPr>
                        <a:t>можна</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продати</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даний</a:t>
                      </a:r>
                      <a:r>
                        <a:rPr kumimoji="0" lang="ru-RU" sz="2000" kern="1200" dirty="0" smtClean="0">
                          <a:solidFill>
                            <a:schemeClr val="tx1"/>
                          </a:solidFill>
                          <a:latin typeface="Times New Roman" pitchFamily="18" charset="0"/>
                          <a:ea typeface="+mn-ea"/>
                          <a:cs typeface="Times New Roman" pitchFamily="18" charset="0"/>
                        </a:rPr>
                        <a:t> ОЗ за </a:t>
                      </a:r>
                      <a:r>
                        <a:rPr kumimoji="0" lang="ru-RU" sz="2000" kern="1200" dirty="0" err="1" smtClean="0">
                          <a:solidFill>
                            <a:schemeClr val="tx1"/>
                          </a:solidFill>
                          <a:latin typeface="Times New Roman" pitchFamily="18" charset="0"/>
                          <a:ea typeface="+mn-ea"/>
                          <a:cs typeface="Times New Roman" pitchFamily="18" charset="0"/>
                        </a:rPr>
                        <a:t>звичайних</a:t>
                      </a:r>
                      <a:r>
                        <a:rPr kumimoji="0" lang="ru-RU" sz="2000" kern="1200" dirty="0" smtClean="0">
                          <a:solidFill>
                            <a:schemeClr val="tx1"/>
                          </a:solidFill>
                          <a:latin typeface="Times New Roman" pitchFamily="18" charset="0"/>
                          <a:ea typeface="+mn-ea"/>
                          <a:cs typeface="Times New Roman" pitchFamily="18" charset="0"/>
                        </a:rPr>
                        <a:t> умов, коли </a:t>
                      </a:r>
                      <a:r>
                        <a:rPr kumimoji="0" lang="ru-RU" sz="2000" kern="1200" dirty="0" err="1" smtClean="0">
                          <a:solidFill>
                            <a:schemeClr val="tx1"/>
                          </a:solidFill>
                          <a:latin typeface="Times New Roman" pitchFamily="18" charset="0"/>
                          <a:ea typeface="+mn-ea"/>
                          <a:cs typeface="Times New Roman" pitchFamily="18" charset="0"/>
                        </a:rPr>
                        <a:t>сторони</a:t>
                      </a:r>
                      <a:r>
                        <a:rPr kumimoji="0" lang="ru-RU" sz="2000" kern="1200" dirty="0" smtClean="0">
                          <a:solidFill>
                            <a:schemeClr val="tx1"/>
                          </a:solidFill>
                          <a:latin typeface="Times New Roman" pitchFamily="18" charset="0"/>
                          <a:ea typeface="+mn-ea"/>
                          <a:cs typeface="Times New Roman" pitchFamily="18" charset="0"/>
                        </a:rPr>
                        <a:t> угоди </a:t>
                      </a:r>
                      <a:r>
                        <a:rPr kumimoji="0" lang="ru-RU" sz="2000" kern="1200" dirty="0" err="1" smtClean="0">
                          <a:solidFill>
                            <a:schemeClr val="tx1"/>
                          </a:solidFill>
                          <a:latin typeface="Times New Roman" pitchFamily="18" charset="0"/>
                          <a:ea typeface="+mn-ea"/>
                          <a:cs typeface="Times New Roman" pitchFamily="18" charset="0"/>
                        </a:rPr>
                        <a:t>незалежні</a:t>
                      </a:r>
                      <a:r>
                        <a:rPr kumimoji="0" lang="ru-RU" sz="2000" kern="1200" dirty="0" smtClean="0">
                          <a:solidFill>
                            <a:schemeClr val="tx1"/>
                          </a:solidFill>
                          <a:latin typeface="Times New Roman" pitchFamily="18" charset="0"/>
                          <a:ea typeface="+mn-ea"/>
                          <a:cs typeface="Times New Roman" pitchFamily="18" charset="0"/>
                        </a:rPr>
                        <a:t> та </a:t>
                      </a:r>
                      <a:r>
                        <a:rPr kumimoji="0" lang="ru-RU" sz="2000" kern="1200" dirty="0" err="1" smtClean="0">
                          <a:solidFill>
                            <a:schemeClr val="tx1"/>
                          </a:solidFill>
                          <a:latin typeface="Times New Roman" pitchFamily="18" charset="0"/>
                          <a:ea typeface="+mn-ea"/>
                          <a:cs typeface="Times New Roman" pitchFamily="18" charset="0"/>
                        </a:rPr>
                        <a:t>обізнані</a:t>
                      </a:r>
                      <a:r>
                        <a:rPr kumimoji="0" lang="ru-RU" sz="2000" kern="1200" dirty="0" smtClean="0">
                          <a:solidFill>
                            <a:schemeClr val="tx1"/>
                          </a:solidFill>
                          <a:latin typeface="Times New Roman" pitchFamily="18" charset="0"/>
                          <a:ea typeface="+mn-ea"/>
                          <a:cs typeface="Times New Roman" pitchFamily="18" charset="0"/>
                        </a:rPr>
                        <a:t> в </a:t>
                      </a:r>
                      <a:r>
                        <a:rPr kumimoji="0" lang="ru-RU" sz="2000" kern="1200" dirty="0" err="1" smtClean="0">
                          <a:solidFill>
                            <a:schemeClr val="tx1"/>
                          </a:solidFill>
                          <a:latin typeface="Times New Roman" pitchFamily="18" charset="0"/>
                          <a:ea typeface="+mn-ea"/>
                          <a:cs typeface="Times New Roman" pitchFamily="18" charset="0"/>
                        </a:rPr>
                        <a:t>усіх</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умовах</a:t>
                      </a:r>
                      <a:r>
                        <a:rPr kumimoji="0" lang="ru-RU" sz="2000" kern="1200" dirty="0" smtClean="0">
                          <a:solidFill>
                            <a:schemeClr val="tx1"/>
                          </a:solidFill>
                          <a:latin typeface="Times New Roman" pitchFamily="18" charset="0"/>
                          <a:ea typeface="+mn-ea"/>
                          <a:cs typeface="Times New Roman" pitchFamily="18" charset="0"/>
                        </a:rPr>
                        <a:t> угоди </a:t>
                      </a:r>
                      <a:r>
                        <a:rPr kumimoji="0" lang="ru-RU" sz="2000" kern="1200" dirty="0" err="1" smtClean="0">
                          <a:solidFill>
                            <a:schemeClr val="tx1"/>
                          </a:solidFill>
                          <a:latin typeface="Times New Roman" pitchFamily="18" charset="0"/>
                          <a:ea typeface="+mn-ea"/>
                          <a:cs typeface="Times New Roman" pitchFamily="18" charset="0"/>
                        </a:rPr>
                        <a:t>і</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господарській</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ситуації</a:t>
                      </a:r>
                      <a:r>
                        <a:rPr kumimoji="0" lang="ru-RU" sz="2000" kern="1200" dirty="0" smtClean="0">
                          <a:solidFill>
                            <a:schemeClr val="tx1"/>
                          </a:solidFill>
                          <a:latin typeface="Times New Roman" pitchFamily="18" charset="0"/>
                          <a:ea typeface="+mn-ea"/>
                          <a:cs typeface="Times New Roman" pitchFamily="18" charset="0"/>
                        </a:rPr>
                        <a:t> на ринку. </a:t>
                      </a:r>
                      <a:r>
                        <a:rPr kumimoji="0" lang="ru-RU" sz="2000" kern="1200" dirty="0" err="1" smtClean="0">
                          <a:solidFill>
                            <a:schemeClr val="tx1"/>
                          </a:solidFill>
                          <a:latin typeface="Times New Roman" pitchFamily="18" charset="0"/>
                          <a:ea typeface="+mn-ea"/>
                          <a:cs typeface="Times New Roman" pitchFamily="18" charset="0"/>
                        </a:rPr>
                        <a:t>Різновидами</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справедливої</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вартості</a:t>
                      </a:r>
                      <a:r>
                        <a:rPr kumimoji="0" lang="ru-RU" sz="2000" kern="1200" dirty="0" smtClean="0">
                          <a:solidFill>
                            <a:schemeClr val="tx1"/>
                          </a:solidFill>
                          <a:latin typeface="Times New Roman" pitchFamily="18" charset="0"/>
                          <a:ea typeface="+mn-ea"/>
                          <a:cs typeface="Times New Roman" pitchFamily="18" charset="0"/>
                        </a:rPr>
                        <a:t> є:</a:t>
                      </a:r>
                      <a:r>
                        <a:rPr kumimoji="0" lang="ru-RU" sz="2000" kern="1200" baseline="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ринкова</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вартість</a:t>
                      </a:r>
                      <a:r>
                        <a:rPr kumimoji="0" lang="ru-RU" sz="2000" kern="1200" dirty="0" smtClean="0">
                          <a:solidFill>
                            <a:schemeClr val="tx1"/>
                          </a:solidFill>
                          <a:latin typeface="Times New Roman" pitchFamily="18" charset="0"/>
                          <a:ea typeface="+mn-ea"/>
                          <a:cs typeface="Times New Roman" pitchFamily="18" charset="0"/>
                        </a:rPr>
                        <a:t>;</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відновлювальна</a:t>
                      </a:r>
                      <a:r>
                        <a:rPr kumimoji="0" lang="ru-RU" sz="2000" kern="1200" baseline="0" dirty="0" smtClean="0">
                          <a:solidFill>
                            <a:schemeClr val="tx1"/>
                          </a:solidFill>
                          <a:latin typeface="Times New Roman" pitchFamily="18" charset="0"/>
                          <a:ea typeface="+mn-ea"/>
                          <a:cs typeface="Times New Roman" pitchFamily="18" charset="0"/>
                        </a:rPr>
                        <a:t> </a:t>
                      </a:r>
                      <a:r>
                        <a:rPr kumimoji="0" lang="ru-RU" sz="2000" kern="1200" baseline="0" dirty="0" err="1" smtClean="0">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0589">
                <a:tc>
                  <a:txBody>
                    <a:bodyPr/>
                    <a:lstStyle/>
                    <a:p>
                      <a:pPr algn="l">
                        <a:spcAft>
                          <a:spcPts val="0"/>
                        </a:spcAft>
                      </a:pPr>
                      <a:r>
                        <a:rPr kumimoji="0" lang="ru-RU" sz="2000" kern="1200" dirty="0" err="1" smtClean="0">
                          <a:solidFill>
                            <a:schemeClr val="tx1"/>
                          </a:solidFill>
                          <a:latin typeface="Times New Roman" pitchFamily="18" charset="0"/>
                          <a:ea typeface="+mn-ea"/>
                          <a:cs typeface="Times New Roman" pitchFamily="18" charset="0"/>
                        </a:rPr>
                        <a:t>Ліквідаційна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err="1" smtClean="0">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smtClean="0">
                          <a:solidFill>
                            <a:schemeClr val="tx1"/>
                          </a:solidFill>
                          <a:latin typeface="Times New Roman" pitchFamily="18" charset="0"/>
                          <a:ea typeface="+mn-ea"/>
                          <a:cs typeface="Times New Roman" pitchFamily="18" charset="0"/>
                        </a:rPr>
                        <a:t>Сума </a:t>
                      </a:r>
                      <a:r>
                        <a:rPr kumimoji="0" lang="ru-RU" sz="2000" kern="1200" dirty="0" err="1" smtClean="0">
                          <a:solidFill>
                            <a:schemeClr val="tx1"/>
                          </a:solidFill>
                          <a:latin typeface="Times New Roman" pitchFamily="18" charset="0"/>
                          <a:ea typeface="+mn-ea"/>
                          <a:cs typeface="Times New Roman" pitchFamily="18" charset="0"/>
                        </a:rPr>
                        <a:t>коштів</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або</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вартість</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інших</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активів</a:t>
                      </a:r>
                      <a:r>
                        <a:rPr kumimoji="0" lang="ru-RU" sz="2000" kern="1200" dirty="0" smtClean="0">
                          <a:solidFill>
                            <a:schemeClr val="tx1"/>
                          </a:solidFill>
                          <a:latin typeface="Times New Roman" pitchFamily="18" charset="0"/>
                          <a:ea typeface="+mn-ea"/>
                          <a:cs typeface="Times New Roman" pitchFamily="18" charset="0"/>
                        </a:rPr>
                        <a:t>, яку </a:t>
                      </a:r>
                      <a:r>
                        <a:rPr kumimoji="0" lang="ru-RU" sz="2000" kern="1200" dirty="0" err="1" smtClean="0">
                          <a:solidFill>
                            <a:schemeClr val="tx1"/>
                          </a:solidFill>
                          <a:latin typeface="Times New Roman" pitchFamily="18" charset="0"/>
                          <a:ea typeface="+mn-ea"/>
                          <a:cs typeface="Times New Roman" pitchFamily="18" charset="0"/>
                        </a:rPr>
                        <a:t>очікується</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отримати</a:t>
                      </a:r>
                      <a:r>
                        <a:rPr kumimoji="0" lang="ru-RU" sz="2000" kern="1200" dirty="0" smtClean="0">
                          <a:solidFill>
                            <a:schemeClr val="tx1"/>
                          </a:solidFill>
                          <a:latin typeface="Times New Roman" pitchFamily="18" charset="0"/>
                          <a:ea typeface="+mn-ea"/>
                          <a:cs typeface="Times New Roman" pitchFamily="18" charset="0"/>
                        </a:rPr>
                        <a:t> при </a:t>
                      </a:r>
                      <a:r>
                        <a:rPr kumimoji="0" lang="ru-RU" sz="2000" kern="1200" dirty="0" err="1" smtClean="0">
                          <a:solidFill>
                            <a:schemeClr val="tx1"/>
                          </a:solidFill>
                          <a:latin typeface="Times New Roman" pitchFamily="18" charset="0"/>
                          <a:ea typeface="+mn-ea"/>
                          <a:cs typeface="Times New Roman" pitchFamily="18" charset="0"/>
                        </a:rPr>
                        <a:t>реалізації</a:t>
                      </a:r>
                      <a:r>
                        <a:rPr kumimoji="0" lang="ru-RU" sz="2000" kern="1200" dirty="0" smtClean="0">
                          <a:solidFill>
                            <a:schemeClr val="tx1"/>
                          </a:solidFill>
                          <a:latin typeface="Times New Roman" pitchFamily="18" charset="0"/>
                          <a:ea typeface="+mn-ea"/>
                          <a:cs typeface="Times New Roman" pitchFamily="18" charset="0"/>
                        </a:rPr>
                        <a:t> ОЗ </a:t>
                      </a:r>
                      <a:r>
                        <a:rPr kumimoji="0" lang="ru-RU" sz="2000" kern="1200" dirty="0" err="1" smtClean="0">
                          <a:solidFill>
                            <a:schemeClr val="tx1"/>
                          </a:solidFill>
                          <a:latin typeface="Times New Roman" pitchFamily="18" charset="0"/>
                          <a:ea typeface="+mn-ea"/>
                          <a:cs typeface="Times New Roman" pitchFamily="18" charset="0"/>
                        </a:rPr>
                        <a:t>або</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його</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ліквідації</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після</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закінчення</a:t>
                      </a:r>
                      <a:r>
                        <a:rPr kumimoji="0" lang="ru-RU" sz="2000" kern="1200" dirty="0" smtClean="0">
                          <a:solidFill>
                            <a:schemeClr val="tx1"/>
                          </a:solidFill>
                          <a:latin typeface="Times New Roman" pitchFamily="18" charset="0"/>
                          <a:ea typeface="+mn-ea"/>
                          <a:cs typeface="Times New Roman" pitchFamily="18" charset="0"/>
                        </a:rPr>
                        <a:t> строку </a:t>
                      </a:r>
                      <a:r>
                        <a:rPr kumimoji="0" lang="ru-RU" sz="2000" kern="1200" dirty="0" err="1" smtClean="0">
                          <a:solidFill>
                            <a:schemeClr val="tx1"/>
                          </a:solidFill>
                          <a:latin typeface="Times New Roman" pitchFamily="18" charset="0"/>
                          <a:ea typeface="+mn-ea"/>
                          <a:cs typeface="Times New Roman" pitchFamily="18" charset="0"/>
                        </a:rPr>
                        <a:t>корисного</a:t>
                      </a:r>
                      <a:r>
                        <a:rPr lang="ru-RU" sz="2000" dirty="0" smtClean="0">
                          <a:latin typeface="Times New Roman" pitchFamily="18" charset="0"/>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експлуатації</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якщо</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відняти</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витрати</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пов’язані</a:t>
                      </a:r>
                      <a:r>
                        <a:rPr kumimoji="0" lang="ru-RU" sz="2000" kern="1200" dirty="0" smtClean="0">
                          <a:solidFill>
                            <a:schemeClr val="tx1"/>
                          </a:solidFill>
                          <a:latin typeface="Times New Roman" pitchFamily="18" charset="0"/>
                          <a:ea typeface="+mn-ea"/>
                          <a:cs typeface="Times New Roman" pitchFamily="18" charset="0"/>
                        </a:rPr>
                        <a:t> </a:t>
                      </a:r>
                      <a:r>
                        <a:rPr kumimoji="0" lang="ru-RU" sz="2000" kern="1200" dirty="0" err="1" smtClean="0">
                          <a:solidFill>
                            <a:schemeClr val="tx1"/>
                          </a:solidFill>
                          <a:latin typeface="Times New Roman" pitchFamily="18" charset="0"/>
                          <a:ea typeface="+mn-ea"/>
                          <a:cs typeface="Times New Roman" pitchFamily="18" charset="0"/>
                        </a:rPr>
                        <a:t>з</a:t>
                      </a:r>
                      <a:r>
                        <a:rPr kumimoji="0" lang="ru-RU" sz="2000" kern="1200" dirty="0" smtClean="0">
                          <a:solidFill>
                            <a:schemeClr val="tx1"/>
                          </a:solidFill>
                          <a:latin typeface="Times New Roman" pitchFamily="18" charset="0"/>
                          <a:ea typeface="+mn-ea"/>
                          <a:cs typeface="Times New Roman" pitchFamily="18" charset="0"/>
                        </a:rPr>
                        <a:t> таким </a:t>
                      </a:r>
                      <a:r>
                        <a:rPr kumimoji="0" lang="ru-RU" sz="2000" kern="1200" dirty="0" err="1" smtClean="0">
                          <a:solidFill>
                            <a:schemeClr val="tx1"/>
                          </a:solidFill>
                          <a:latin typeface="Times New Roman" pitchFamily="18" charset="0"/>
                          <a:ea typeface="+mn-ea"/>
                          <a:cs typeface="Times New Roman" pitchFamily="18" charset="0"/>
                        </a:rPr>
                        <a:t>продажем</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kumimoji="0" lang="ru-RU" sz="2000" kern="1200" dirty="0" smtClean="0">
                          <a:solidFill>
                            <a:schemeClr val="tx1"/>
                          </a:solidFill>
                          <a:latin typeface="Times New Roman" pitchFamily="18" charset="0"/>
                          <a:ea typeface="+mn-ea"/>
                          <a:cs typeface="Times New Roman" pitchFamily="18" charset="0"/>
                        </a:rPr>
                        <a:t>(</a:t>
                      </a:r>
                      <a:r>
                        <a:rPr kumimoji="0" lang="ru-RU" sz="2000" kern="1200" dirty="0" err="1" smtClean="0">
                          <a:solidFill>
                            <a:schemeClr val="tx1"/>
                          </a:solidFill>
                          <a:latin typeface="Times New Roman" pitchFamily="18" charset="0"/>
                          <a:ea typeface="+mn-ea"/>
                          <a:cs typeface="Times New Roman" pitchFamily="18" charset="0"/>
                        </a:rPr>
                        <a:t>ліквідацією</a:t>
                      </a:r>
                      <a:r>
                        <a:rPr kumimoji="0" lang="ru-RU" sz="2000" kern="1200" dirty="0" smtClean="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20" y="571480"/>
            <a:ext cx="7429552" cy="5170646"/>
          </a:xfrm>
          <a:prstGeom prst="rect">
            <a:avLst/>
          </a:prstGeom>
        </p:spPr>
        <p:txBody>
          <a:bodyPr wrap="square">
            <a:spAutoFit/>
          </a:bodyPr>
          <a:lstStyle/>
          <a:p>
            <a:pPr algn="just"/>
            <a:r>
              <a:rPr lang="uk-UA" sz="2200" dirty="0" smtClean="0"/>
              <a:t>	</a:t>
            </a:r>
            <a:r>
              <a:rPr lang="uk-UA" sz="2200" dirty="0" smtClean="0">
                <a:latin typeface="Times New Roman" pitchFamily="18" charset="0"/>
                <a:cs typeface="Times New Roman" pitchFamily="18" charset="0"/>
              </a:rPr>
              <a:t>Теоретичні основи амортизації </a:t>
            </a:r>
            <a:r>
              <a:rPr lang="uk-UA" sz="2200" dirty="0" err="1" smtClean="0">
                <a:latin typeface="Times New Roman" pitchFamily="18" charset="0"/>
                <a:cs typeface="Times New Roman" pitchFamily="18" charset="0"/>
              </a:rPr>
              <a:t>грунтуються</a:t>
            </a:r>
            <a:r>
              <a:rPr lang="uk-UA" sz="2200" dirty="0" smtClean="0">
                <a:latin typeface="Times New Roman" pitchFamily="18" charset="0"/>
                <a:cs typeface="Times New Roman" pitchFamily="18" charset="0"/>
              </a:rPr>
              <a:t> на 3-х фазах: зносі, амортизації та відтворенні основних засобів. 	</a:t>
            </a:r>
            <a:r>
              <a:rPr lang="uk-UA" sz="2200" b="1" i="1" dirty="0" smtClean="0">
                <a:latin typeface="Times New Roman" pitchFamily="18" charset="0"/>
                <a:cs typeface="Times New Roman" pitchFamily="18" charset="0"/>
              </a:rPr>
              <a:t>Фізичний знос </a:t>
            </a:r>
            <a:r>
              <a:rPr lang="uk-UA" sz="2200" dirty="0" smtClean="0">
                <a:latin typeface="Times New Roman" pitchFamily="18" charset="0"/>
                <a:cs typeface="Times New Roman" pitchFamily="18" charset="0"/>
              </a:rPr>
              <a:t>представляє собою частину вартості, яку переносить на продукцію засіб праці внаслідок його використання в тому розмірі, в якому він втрачає споживчу вартість. Фізичний знос є результатом використання основних засобів, а також дії природних факторів. Цей знос частково відновлюється шляхом ремонту, реконструкції і модернізації основних фондів.</a:t>
            </a:r>
            <a:endParaRPr lang="ru-RU" sz="2200" dirty="0" smtClean="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	</a:t>
            </a:r>
            <a:r>
              <a:rPr lang="uk-UA" sz="2200" b="1" i="1" dirty="0" smtClean="0">
                <a:latin typeface="Times New Roman" pitchFamily="18" charset="0"/>
                <a:cs typeface="Times New Roman" pitchFamily="18" charset="0"/>
              </a:rPr>
              <a:t>Моральний знос </a:t>
            </a:r>
            <a:r>
              <a:rPr lang="uk-UA" sz="2200" dirty="0" smtClean="0">
                <a:latin typeface="Times New Roman" pitchFamily="18" charset="0"/>
                <a:cs typeface="Times New Roman" pitchFamily="18" charset="0"/>
              </a:rPr>
              <a:t>проявляється в тому, що застарілі основні засоби за своєю конструкцією, продуктивністю, економічністю, якістю продукції відстають від нових зразків. Тому періодично виникає необхідність заміни основних засобів, особливо їх активної частини. </a:t>
            </a:r>
            <a:endParaRPr lang="ru-RU" sz="2200" dirty="0" smtClean="0">
              <a:latin typeface="Times New Roman" pitchFamily="18" charset="0"/>
              <a:cs typeface="Times New Roman" pitchFamily="18" charset="0"/>
            </a:endParaRPr>
          </a:p>
          <a:p>
            <a:endParaRPr lang="ru-RU"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642910" y="714357"/>
            <a:ext cx="7072362" cy="6370975"/>
          </a:xfrm>
          <a:prstGeom prst="rect">
            <a:avLst/>
          </a:prstGeom>
        </p:spPr>
        <p:txBody>
          <a:bodyPr wrap="square">
            <a:spAutoFit/>
          </a:bodyPr>
          <a:lstStyle/>
          <a:p>
            <a:pPr algn="just"/>
            <a:r>
              <a:rPr lang="uk-UA" sz="2400" b="1" i="1" dirty="0" smtClean="0">
                <a:latin typeface="Times New Roman" pitchFamily="18" charset="0"/>
                <a:cs typeface="Times New Roman" pitchFamily="18" charset="0"/>
              </a:rPr>
              <a:t>	Амортизація</a:t>
            </a:r>
            <a:r>
              <a:rPr lang="uk-UA" sz="2400" dirty="0" smtClean="0">
                <a:latin typeface="Times New Roman" pitchFamily="18" charset="0"/>
                <a:cs typeface="Times New Roman" pitchFamily="18" charset="0"/>
              </a:rPr>
              <a:t> – це процес поступового перенесення вартості основних виробничих фондів і нематеріальних активів з врахуванням витрат на їх придбання, виготовлення або поліпшення згідно з нормами амортизаційних відрахувань, встановлених законодавством на продукцію, що виготовляється з їх допомогою.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Термін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знос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вживається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тільки</a:t>
            </a:r>
            <a:r>
              <a:rPr lang="ru-RU" sz="2400" dirty="0" smtClean="0">
                <a:latin typeface="Times New Roman" pitchFamily="18" charset="0"/>
                <a:cs typeface="Times New Roman" pitchFamily="18" charset="0"/>
              </a:rPr>
              <a:t> до </a:t>
            </a:r>
            <a:r>
              <a:rPr lang="ru-RU" sz="2400" dirty="0" err="1" smtClean="0">
                <a:latin typeface="Times New Roman" pitchFamily="18" charset="0"/>
                <a:cs typeface="Times New Roman" pitchFamily="18" charset="0"/>
              </a:rPr>
              <a:t>основних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засобів</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Щодо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нематеріальних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біологічних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активів</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лише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амортизація</a:t>
            </a:r>
            <a:r>
              <a:rPr lang="ru-RU"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Однак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серед</a:t>
            </a:r>
            <a:r>
              <a:rPr lang="ru-RU" sz="2400" dirty="0" smtClean="0">
                <a:latin typeface="Times New Roman" pitchFamily="18" charset="0"/>
                <a:cs typeface="Times New Roman" pitchFamily="18" charset="0"/>
              </a:rPr>
              <a:t> ОЗ не </a:t>
            </a:r>
            <a:r>
              <a:rPr lang="ru-RU" sz="2400" dirty="0" err="1" smtClean="0">
                <a:latin typeface="Times New Roman" pitchFamily="18" charset="0"/>
                <a:cs typeface="Times New Roman" pitchFamily="18" charset="0"/>
              </a:rPr>
              <a:t>амортизується</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земля</a:t>
            </a:r>
            <a:r>
              <a:rPr lang="ru-RU" sz="2400" dirty="0" smtClean="0">
                <a:latin typeface="Times New Roman" pitchFamily="18" charset="0"/>
                <a:cs typeface="Times New Roman" pitchFamily="18" charset="0"/>
              </a:rPr>
              <a:t>. Причина в тому, </a:t>
            </a:r>
            <a:r>
              <a:rPr lang="ru-RU" sz="2400" dirty="0" err="1" smtClean="0">
                <a:latin typeface="Times New Roman" pitchFamily="18" charset="0"/>
                <a:cs typeface="Times New Roman" pitchFamily="18" charset="0"/>
              </a:rPr>
              <a:t>що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економічно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амортизація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є</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відображенням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фізичного</a:t>
            </a:r>
            <a:r>
              <a:rPr lang="ru-RU" sz="2400" dirty="0" smtClean="0">
                <a:latin typeface="Times New Roman" pitchFamily="18" charset="0"/>
                <a:cs typeface="Times New Roman" pitchFamily="18" charset="0"/>
              </a:rPr>
              <a:t>/морального </a:t>
            </a:r>
            <a:r>
              <a:rPr lang="ru-RU" sz="2400" dirty="0" err="1" smtClean="0">
                <a:latin typeface="Times New Roman" pitchFamily="18" charset="0"/>
                <a:cs typeface="Times New Roman" pitchFamily="18" charset="0"/>
              </a:rPr>
              <a:t>зносу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об’єкта</a:t>
            </a:r>
            <a:r>
              <a:rPr lang="ru-RU" sz="2400" dirty="0" smtClean="0">
                <a:latin typeface="Times New Roman" pitchFamily="18" charset="0"/>
                <a:cs typeface="Times New Roman" pitchFamily="18" charset="0"/>
              </a:rPr>
              <a:t>, а земля – </a:t>
            </a:r>
            <a:r>
              <a:rPr lang="ru-RU" sz="2400" dirty="0" err="1" smtClean="0">
                <a:latin typeface="Times New Roman" pitchFamily="18" charset="0"/>
                <a:cs typeface="Times New Roman" pitchFamily="18" charset="0"/>
              </a:rPr>
              <a:t>це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відновний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природний</a:t>
            </a:r>
            <a:r>
              <a:rPr lang="ru-RU" sz="2400" dirty="0" smtClean="0">
                <a:latin typeface="Times New Roman" pitchFamily="18" charset="0"/>
                <a:cs typeface="Times New Roman" pitchFamily="18" charset="0"/>
              </a:rPr>
              <a:t> ресурс, </a:t>
            </a:r>
            <a:r>
              <a:rPr lang="ru-RU" sz="2400" dirty="0" err="1" smtClean="0">
                <a:latin typeface="Times New Roman" pitchFamily="18" charset="0"/>
                <a:cs typeface="Times New Roman" pitchFamily="18" charset="0"/>
              </a:rPr>
              <a:t>який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зношуватися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й</a:t>
            </a:r>
            <a:r>
              <a:rPr lang="ru-RU" sz="2400" dirty="0" smtClean="0">
                <a:latin typeface="Times New Roman" pitchFamily="18" charset="0"/>
                <a:cs typeface="Times New Roman" pitchFamily="18" charset="0"/>
              </a:rPr>
              <a:t> «морально </a:t>
            </a:r>
            <a:r>
              <a:rPr lang="ru-RU" sz="2400" dirty="0" err="1" smtClean="0">
                <a:latin typeface="Times New Roman" pitchFamily="18" charset="0"/>
                <a:cs typeface="Times New Roman" pitchFamily="18" charset="0"/>
              </a:rPr>
              <a:t>старіти</a:t>
            </a:r>
            <a:r>
              <a:rPr lang="ru-RU" sz="2400" dirty="0" smtClean="0">
                <a:latin typeface="Times New Roman" pitchFamily="18" charset="0"/>
                <a:cs typeface="Times New Roman" pitchFamily="18" charset="0"/>
              </a:rPr>
              <a:t>» не</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може</a:t>
            </a:r>
            <a:r>
              <a:rPr lang="ru-RU"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85786" y="1000108"/>
            <a:ext cx="6858048" cy="5078313"/>
          </a:xfrm>
          <a:prstGeom prst="rect">
            <a:avLst/>
          </a:prstGeom>
        </p:spPr>
        <p:txBody>
          <a:bodyPr wrap="square">
            <a:spAutoFit/>
          </a:bodyPr>
          <a:lstStyle/>
          <a:p>
            <a:pPr algn="ctr"/>
            <a:r>
              <a:rPr lang="uk-UA" sz="2400" b="1" i="1" dirty="0" smtClean="0">
                <a:latin typeface="Times New Roman" pitchFamily="18" charset="0"/>
                <a:cs typeface="Times New Roman" pitchFamily="18" charset="0"/>
              </a:rPr>
              <a:t>Методи нарахування амортизації:</a:t>
            </a:r>
          </a:p>
          <a:p>
            <a:pPr marL="457200" indent="-457200" algn="just">
              <a:buAutoNum type="arabicParenR"/>
            </a:pPr>
            <a:r>
              <a:rPr lang="uk-UA" sz="2400" i="1" dirty="0" smtClean="0">
                <a:latin typeface="Times New Roman" pitchFamily="18" charset="0"/>
                <a:cs typeface="Times New Roman" pitchFamily="18" charset="0"/>
              </a:rPr>
              <a:t>Прямолінійний, </a:t>
            </a:r>
            <a:r>
              <a:rPr lang="uk-UA" sz="2400" dirty="0" smtClean="0">
                <a:latin typeface="Times New Roman" pitchFamily="18" charset="0"/>
                <a:cs typeface="Times New Roman" pitchFamily="18" charset="0"/>
              </a:rPr>
              <a:t>за яким річна сума амортизації визначається діленням вартості, яка амортизується, на очікуваний період часу використання об’єкта основних засобів.</a:t>
            </a:r>
          </a:p>
          <a:p>
            <a:pPr algn="ctr"/>
            <a:r>
              <a:rPr lang="uk-UA" sz="2400" b="1" u="sng" dirty="0" smtClean="0">
                <a:latin typeface="Times New Roman" pitchFamily="18" charset="0"/>
                <a:cs typeface="Times New Roman" pitchFamily="18" charset="0"/>
              </a:rPr>
              <a:t>Приклад 1</a:t>
            </a:r>
            <a:endParaRPr lang="ru-RU"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Придбано об’єкт вартістю 400 </a:t>
            </a:r>
            <a:r>
              <a:rPr lang="uk-UA" sz="2400" dirty="0" err="1" smtClean="0">
                <a:latin typeface="Times New Roman" pitchFamily="18" charset="0"/>
                <a:cs typeface="Times New Roman" pitchFamily="18" charset="0"/>
              </a:rPr>
              <a:t>грн</a:t>
            </a:r>
            <a:r>
              <a:rPr lang="uk-UA" sz="2400" dirty="0" smtClean="0">
                <a:latin typeface="Times New Roman" pitchFamily="18" charset="0"/>
                <a:cs typeface="Times New Roman" pitchFamily="18" charset="0"/>
              </a:rPr>
              <a:t> з терміном корисного використання 5 років. Річна норма амортизаційних відрахувань складає 20 %. Річна норма амортизаційних відрахувань складе (400×2</a:t>
            </a:r>
            <a:r>
              <a:rPr lang="en-US" sz="2400" dirty="0" smtClean="0">
                <a:latin typeface="Times New Roman" pitchFamily="18" charset="0"/>
                <a:cs typeface="Times New Roman" pitchFamily="18" charset="0"/>
              </a:rPr>
              <a:t>0</a:t>
            </a:r>
            <a:r>
              <a:rPr lang="uk-UA" sz="2400" dirty="0" smtClean="0">
                <a:latin typeface="Times New Roman" pitchFamily="18" charset="0"/>
                <a:cs typeface="Times New Roman" pitchFamily="18" charset="0"/>
              </a:rPr>
              <a:t>,0 / 100) = 80 грн.</a:t>
            </a:r>
            <a:endParaRPr lang="ru-RU" sz="2400" dirty="0" smtClean="0">
              <a:latin typeface="Times New Roman" pitchFamily="18" charset="0"/>
              <a:cs typeface="Times New Roman" pitchFamily="18" charset="0"/>
            </a:endParaRPr>
          </a:p>
          <a:p>
            <a:pPr marL="457200" indent="-457200" algn="just"/>
            <a:endParaRPr lang="uk-UA" sz="2000" dirty="0" smtClean="0"/>
          </a:p>
          <a:p>
            <a:pPr marL="457200" indent="-457200" algn="just"/>
            <a:endParaRPr lang="ru-RU" sz="2000" dirty="0" smtClean="0"/>
          </a:p>
          <a:p>
            <a:pPr algn="just"/>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642910" y="1643046"/>
          <a:ext cx="7072361" cy="4429159"/>
        </p:xfrm>
        <a:graphic>
          <a:graphicData uri="http://schemas.openxmlformats.org/drawingml/2006/table">
            <a:tbl>
              <a:tblPr/>
              <a:tblGrid>
                <a:gridCol w="1738920"/>
                <a:gridCol w="1739725"/>
                <a:gridCol w="1739725"/>
                <a:gridCol w="1853991"/>
              </a:tblGrid>
              <a:tr h="1968514">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на початок періоду, </a:t>
                      </a:r>
                      <a:r>
                        <a:rPr lang="uk-UA" sz="1800" i="1" dirty="0" smtClean="0">
                          <a:latin typeface="Times New Roman"/>
                          <a:ea typeface="Times New Roman"/>
                          <a:cs typeface="Times New Roman"/>
                        </a:rPr>
                        <a:t>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Норма амортизації, %</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Сума амортизації, </a:t>
                      </a:r>
                      <a:r>
                        <a:rPr lang="uk-UA" sz="1800" i="1" dirty="0" smtClean="0">
                          <a:latin typeface="Times New Roman"/>
                          <a:ea typeface="Times New Roman"/>
                          <a:cs typeface="Times New Roman"/>
                        </a:rPr>
                        <a:t>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r">
                        <a:lnSpc>
                          <a:spcPct val="105000"/>
                        </a:lnSpc>
                        <a:spcAft>
                          <a:spcPts val="0"/>
                        </a:spcAft>
                      </a:pPr>
                      <a:r>
                        <a:rPr lang="uk-UA" sz="1800" i="1" dirty="0">
                          <a:latin typeface="Times New Roman"/>
                          <a:ea typeface="Times New Roman"/>
                          <a:cs typeface="Times New Roman"/>
                        </a:rPr>
                        <a:t>Залишкова вартість, </a:t>
                      </a:r>
                      <a:r>
                        <a:rPr lang="uk-UA" sz="1800" i="1" dirty="0" smtClean="0">
                          <a:latin typeface="Times New Roman"/>
                          <a:ea typeface="Times New Roman"/>
                          <a:cs typeface="Times New Roman"/>
                        </a:rPr>
                        <a:t>грн.</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9">
                <a:tc>
                  <a:txBody>
                    <a:bodyPr/>
                    <a:lstStyle/>
                    <a:p>
                      <a:pPr indent="571500" algn="ctr">
                        <a:lnSpc>
                          <a:spcPct val="105000"/>
                        </a:lnSpc>
                        <a:spcAft>
                          <a:spcPts val="0"/>
                        </a:spcAft>
                      </a:pPr>
                      <a:r>
                        <a:rPr lang="uk-UA" sz="1800" dirty="0">
                          <a:latin typeface="Times New Roman"/>
                          <a:ea typeface="Times New Roman"/>
                          <a:cs typeface="Times New Roman"/>
                        </a:rPr>
                        <a:t>400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9">
                <a:tc>
                  <a:txBody>
                    <a:bodyPr/>
                    <a:lstStyle/>
                    <a:p>
                      <a:pPr indent="571500" algn="ctr">
                        <a:lnSpc>
                          <a:spcPct val="105000"/>
                        </a:lnSpc>
                        <a:spcAft>
                          <a:spcPts val="0"/>
                        </a:spcAft>
                      </a:pPr>
                      <a:r>
                        <a:rPr lang="uk-UA" sz="1800">
                          <a:latin typeface="Times New Roman"/>
                          <a:ea typeface="Times New Roman"/>
                          <a:cs typeface="Times New Roman"/>
                        </a:rPr>
                        <a:t>320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20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9">
                <a:tc>
                  <a:txBody>
                    <a:bodyPr/>
                    <a:lstStyle/>
                    <a:p>
                      <a:pPr indent="571500" algn="ctr">
                        <a:lnSpc>
                          <a:spcPct val="105000"/>
                        </a:lnSpc>
                        <a:spcAft>
                          <a:spcPts val="0"/>
                        </a:spcAft>
                      </a:pPr>
                      <a:r>
                        <a:rPr lang="uk-UA" sz="1800">
                          <a:latin typeface="Times New Roman"/>
                          <a:ea typeface="Times New Roman"/>
                          <a:cs typeface="Times New Roman"/>
                        </a:rPr>
                        <a:t>240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160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9">
                <a:tc>
                  <a:txBody>
                    <a:bodyPr/>
                    <a:lstStyle/>
                    <a:p>
                      <a:pPr indent="571500" algn="ctr">
                        <a:lnSpc>
                          <a:spcPct val="105000"/>
                        </a:lnSpc>
                        <a:spcAft>
                          <a:spcPts val="0"/>
                        </a:spcAft>
                      </a:pPr>
                      <a:r>
                        <a:rPr lang="uk-UA" sz="1800">
                          <a:latin typeface="Times New Roman"/>
                          <a:ea typeface="Times New Roman"/>
                          <a:cs typeface="Times New Roman"/>
                        </a:rPr>
                        <a:t>160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80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129">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20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a:latin typeface="Times New Roman"/>
                          <a:ea typeface="Times New Roman"/>
                          <a:cs typeface="Times New Roman"/>
                        </a:rPr>
                        <a:t>80</a:t>
                      </a:r>
                      <a:endParaRPr lang="ru-RU"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00" algn="ctr">
                        <a:lnSpc>
                          <a:spcPct val="105000"/>
                        </a:lnSpc>
                        <a:spcAft>
                          <a:spcPts val="0"/>
                        </a:spcAft>
                      </a:pPr>
                      <a:r>
                        <a:rPr lang="uk-UA" sz="1800" dirty="0">
                          <a:latin typeface="Times New Roman"/>
                          <a:ea typeface="Times New Roman"/>
                          <a:cs typeface="Times New Roman"/>
                        </a:rPr>
                        <a:t>0</a:t>
                      </a:r>
                      <a:endParaRPr lang="ru-RU"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1" name="Rectangle 1"/>
          <p:cNvSpPr>
            <a:spLocks noChangeArrowheads="1"/>
          </p:cNvSpPr>
          <p:nvPr/>
        </p:nvSpPr>
        <p:spPr bwMode="auto">
          <a:xfrm>
            <a:off x="642910" y="500043"/>
            <a:ext cx="7072362" cy="124649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sz="2000" b="1" u="none" strike="noStrike" cap="none" normalizeH="0" baseline="0" dirty="0" smtClean="0">
                <a:ln>
                  <a:noFill/>
                </a:ln>
                <a:solidFill>
                  <a:schemeClr val="tx1"/>
                </a:solidFill>
                <a:effectLst/>
                <a:latin typeface="Times New Roman" pitchFamily="18" charset="0"/>
                <a:cs typeface="Times New Roman" pitchFamily="18" charset="0"/>
              </a:rPr>
              <a:t>Таблиця  1</a:t>
            </a:r>
            <a:endParaRPr kumimoji="0" lang="uk-UA"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u="none" strike="noStrike" cap="none" normalizeH="0" baseline="0" dirty="0" smtClean="0">
                <a:ln>
                  <a:noFill/>
                </a:ln>
                <a:solidFill>
                  <a:schemeClr val="tx1"/>
                </a:solidFill>
                <a:effectLst/>
                <a:latin typeface="Times New Roman" pitchFamily="18" charset="0"/>
                <a:cs typeface="Times New Roman" pitchFamily="18" charset="0"/>
              </a:rPr>
              <a:t>Розрахунок амортизаційних відрахувань за прямолінійним методом</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428596" y="58847"/>
            <a:ext cx="7358114" cy="1938992"/>
          </a:xfrm>
          <a:prstGeom prst="rect">
            <a:avLst/>
          </a:prstGeom>
        </p:spPr>
        <p:txBody>
          <a:bodyPr wrap="square">
            <a:spAutoFit/>
          </a:bodyPr>
          <a:lstStyle/>
          <a:p>
            <a:pPr algn="ctr"/>
            <a:endParaRPr lang="uk-UA" sz="2400" dirty="0" smtClean="0">
              <a:latin typeface="Times New Roman" pitchFamily="18" charset="0"/>
              <a:cs typeface="Times New Roman" pitchFamily="18" charset="0"/>
            </a:endParaRPr>
          </a:p>
          <a:p>
            <a:pPr algn="ctr"/>
            <a:endParaRPr lang="uk-UA" sz="2400" dirty="0" smtClean="0">
              <a:latin typeface="Times New Roman" pitchFamily="18" charset="0"/>
              <a:cs typeface="Times New Roman" pitchFamily="18" charset="0"/>
            </a:endParaRPr>
          </a:p>
          <a:p>
            <a:pPr algn="ctr"/>
            <a:endParaRPr lang="uk-UA" sz="2400" dirty="0" smtClean="0">
              <a:latin typeface="Times New Roman" pitchFamily="18" charset="0"/>
              <a:cs typeface="Times New Roman" pitchFamily="18" charset="0"/>
            </a:endParaRPr>
          </a:p>
          <a:p>
            <a:pPr algn="ctr"/>
            <a:endParaRPr lang="uk-UA" sz="2400" dirty="0" smtClean="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p:txBody>
      </p:sp>
      <p:sp>
        <p:nvSpPr>
          <p:cNvPr id="3" name="Прямоугольник 2"/>
          <p:cNvSpPr/>
          <p:nvPr/>
        </p:nvSpPr>
        <p:spPr>
          <a:xfrm>
            <a:off x="500034" y="428604"/>
            <a:ext cx="7500990" cy="6555641"/>
          </a:xfrm>
          <a:prstGeom prst="rect">
            <a:avLst/>
          </a:prstGeom>
        </p:spPr>
        <p:txBody>
          <a:bodyPr wrap="square">
            <a:spAutoFit/>
          </a:bodyPr>
          <a:lstStyle/>
          <a:p>
            <a:pPr algn="just"/>
            <a:r>
              <a:rPr lang="uk-UA" sz="2000" dirty="0" smtClean="0">
                <a:latin typeface="Times New Roman" pitchFamily="18" charset="0"/>
                <a:cs typeface="Times New Roman" pitchFamily="18" charset="0"/>
              </a:rPr>
              <a:t>2</a:t>
            </a:r>
            <a:r>
              <a:rPr lang="uk-UA" sz="2000" b="1" dirty="0" smtClean="0">
                <a:latin typeface="Times New Roman" pitchFamily="18" charset="0"/>
                <a:cs typeface="Times New Roman" pitchFamily="18" charset="0"/>
              </a:rPr>
              <a:t>) Зменшення залишкової вартості, </a:t>
            </a:r>
            <a:r>
              <a:rPr lang="uk-UA" sz="2000" dirty="0" smtClean="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a:t>
            </a:r>
          </a:p>
          <a:p>
            <a:pPr algn="ctr"/>
            <a:r>
              <a:rPr lang="uk-UA" sz="2000" b="1" u="sng" dirty="0" smtClean="0">
                <a:latin typeface="Times New Roman" pitchFamily="18" charset="0"/>
                <a:cs typeface="Times New Roman" pitchFamily="18" charset="0"/>
              </a:rPr>
              <a:t>Приклад 2</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Придбано об’єкт основних засобів вартістю 400 </a:t>
            </a:r>
            <a:r>
              <a:rPr lang="uk-UA" sz="2000" dirty="0" err="1" smtClean="0">
                <a:latin typeface="Times New Roman" pitchFamily="18" charset="0"/>
                <a:cs typeface="Times New Roman" pitchFamily="18" charset="0"/>
              </a:rPr>
              <a:t>гр.од</a:t>
            </a:r>
            <a:r>
              <a:rPr lang="uk-UA" sz="2000" dirty="0" smtClean="0">
                <a:latin typeface="Times New Roman" pitchFamily="18" charset="0"/>
                <a:cs typeface="Times New Roman" pitchFamily="18" charset="0"/>
              </a:rPr>
              <a:t>. зі строком корисного використання 5 років. Річна норма амортизації, розрахована на підставі строку експлуатації ((1:5)×100 %), збільшується на коефіцієнт прискорення 2. В перший рік експлуатації річна сума амортизації визначається, виходячи з первісної вартості, сформованої на момент придбання об’єкта, і складає 80 </a:t>
            </a:r>
            <a:r>
              <a:rPr lang="uk-UA" sz="2000" dirty="0" err="1" smtClean="0">
                <a:latin typeface="Times New Roman" pitchFamily="18" charset="0"/>
                <a:cs typeface="Times New Roman" pitchFamily="18" charset="0"/>
              </a:rPr>
              <a:t>гр.од</a:t>
            </a:r>
            <a:r>
              <a:rPr lang="uk-UA" sz="2000" dirty="0" smtClean="0">
                <a:latin typeface="Times New Roman" pitchFamily="18" charset="0"/>
                <a:cs typeface="Times New Roman" pitchFamily="18" charset="0"/>
              </a:rPr>
              <a:t>. В другий рік експлуатації амортизація нараховується в розмірі 40 %, але вже від залишкової вартості об’єкта (різниця між первісною вартістю і сумою амортизації, нарахованою за перший рік ((400–80)×40):100), яка складе 128 </a:t>
            </a:r>
            <a:r>
              <a:rPr lang="uk-UA" sz="2000" dirty="0" err="1" smtClean="0">
                <a:latin typeface="Times New Roman" pitchFamily="18" charset="0"/>
                <a:cs typeface="Times New Roman" pitchFamily="18" charset="0"/>
              </a:rPr>
              <a:t>гр.од</a:t>
            </a:r>
            <a:r>
              <a:rPr lang="uk-UA" sz="2000" dirty="0" smtClean="0">
                <a:latin typeface="Times New Roman" pitchFamily="18" charset="0"/>
                <a:cs typeface="Times New Roman" pitchFamily="18" charset="0"/>
              </a:rPr>
              <a:t>. В третій рік експлуатації – в розмірі 40 % різниці між залишковою вартістю об’єкта, що виникла після закінчення другого року експлуатації, і сумою амортизації, нарахованою за другий рік експлуатації, складе 76,8 </a:t>
            </a:r>
            <a:r>
              <a:rPr lang="uk-UA" sz="2000" dirty="0" err="1" smtClean="0">
                <a:latin typeface="Times New Roman" pitchFamily="18" charset="0"/>
                <a:cs typeface="Times New Roman" pitchFamily="18" charset="0"/>
              </a:rPr>
              <a:t>гр.од</a:t>
            </a:r>
            <a:r>
              <a:rPr lang="uk-UA" sz="2000" dirty="0" smtClean="0">
                <a:latin typeface="Times New Roman" pitchFamily="18" charset="0"/>
                <a:cs typeface="Times New Roman" pitchFamily="18" charset="0"/>
              </a:rPr>
              <a:t>. ((320–128)×40:100) і т.д.</a:t>
            </a:r>
            <a:endParaRPr lang="ru-RU"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571472" y="571480"/>
            <a:ext cx="7143800" cy="523220"/>
          </a:xfrm>
          <a:prstGeom prst="rect">
            <a:avLst/>
          </a:prstGeom>
        </p:spPr>
        <p:txBody>
          <a:bodyPr wrap="square">
            <a:spAutoFit/>
          </a:bodyPr>
          <a:lstStyle/>
          <a:p>
            <a:pPr algn="just"/>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16385" name="Rectangle 1"/>
          <p:cNvSpPr>
            <a:spLocks noChangeArrowheads="1"/>
          </p:cNvSpPr>
          <p:nvPr/>
        </p:nvSpPr>
        <p:spPr bwMode="auto">
          <a:xfrm>
            <a:off x="571472" y="500042"/>
            <a:ext cx="7500990" cy="87716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Arial" pitchFamily="34" charset="0"/>
                <a:cs typeface="Arial" pitchFamily="34" charset="0"/>
              </a:rPr>
              <a:t>Таблиця 2</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smtClean="0">
                <a:ln>
                  <a:noFill/>
                </a:ln>
                <a:solidFill>
                  <a:schemeClr val="tx1"/>
                </a:solidFill>
                <a:effectLst/>
                <a:latin typeface="Arial" pitchFamily="34" charset="0"/>
                <a:cs typeface="Arial" pitchFamily="34" charset="0"/>
              </a:rPr>
              <a:t>Розрахунок амортизаційних відрахувань за методом</a:t>
            </a:r>
            <a:endParaRPr kumimoji="0" lang="uk-UA"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зменшення залишкової вартості</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pic>
        <p:nvPicPr>
          <p:cNvPr id="63489" name="Picture 1"/>
          <p:cNvPicPr>
            <a:picLocks noChangeAspect="1" noChangeArrowheads="1"/>
          </p:cNvPicPr>
          <p:nvPr/>
        </p:nvPicPr>
        <p:blipFill>
          <a:blip r:embed="rId4"/>
          <a:srcRect/>
          <a:stretch>
            <a:fillRect/>
          </a:stretch>
        </p:blipFill>
        <p:spPr bwMode="auto">
          <a:xfrm>
            <a:off x="1000100" y="1785926"/>
            <a:ext cx="6643733" cy="26146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857224" y="214291"/>
            <a:ext cx="6786610" cy="6863417"/>
          </a:xfrm>
          <a:prstGeom prst="rect">
            <a:avLst/>
          </a:prstGeom>
        </p:spPr>
        <p:txBody>
          <a:bodyPr wrap="square">
            <a:spAutoFit/>
          </a:bodyPr>
          <a:lstStyle/>
          <a:p>
            <a:pPr algn="just"/>
            <a:r>
              <a:rPr lang="uk-UA" sz="2400" dirty="0" smtClean="0">
                <a:latin typeface="Times New Roman" pitchFamily="18" charset="0"/>
                <a:cs typeface="Times New Roman" pitchFamily="18" charset="0"/>
              </a:rPr>
              <a:t>3) </a:t>
            </a:r>
            <a:r>
              <a:rPr lang="uk-UA" sz="2400" b="1" i="1" dirty="0" smtClean="0">
                <a:latin typeface="Times New Roman" pitchFamily="18" charset="0"/>
                <a:cs typeface="Times New Roman" pitchFamily="18" charset="0"/>
              </a:rPr>
              <a:t>Прискореного зменшення залишкової вартості, </a:t>
            </a:r>
            <a:r>
              <a:rPr lang="uk-UA" sz="2400" dirty="0" smtClean="0">
                <a:latin typeface="Times New Roman" pitchFamily="18" charset="0"/>
                <a:cs typeface="Times New Roman" pitchFamily="18" charset="0"/>
              </a:rPr>
              <a:t>за яким річна сума амортизації визначається як добуток залишкової вартості об’єкта на початок звітного року або первісної вартості на дату початку нарахування амортизації та річної норми амортизації, яка обчислюється, виходячи зі строку корисного використання об’єкта, і подвоюється.</a:t>
            </a:r>
            <a:endParaRPr lang="ru-RU"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4) </a:t>
            </a:r>
            <a:r>
              <a:rPr lang="uk-UA" sz="2400" b="1" i="1" dirty="0" smtClean="0">
                <a:latin typeface="Times New Roman" pitchFamily="18" charset="0"/>
                <a:cs typeface="Times New Roman" pitchFamily="18" charset="0"/>
              </a:rPr>
              <a:t>Кумулятивного, </a:t>
            </a:r>
            <a:r>
              <a:rPr lang="uk-UA" sz="2400" dirty="0" smtClean="0">
                <a:latin typeface="Times New Roman" pitchFamily="18" charset="0"/>
                <a:cs typeface="Times New Roman" pitchFamily="18" charset="0"/>
              </a:rPr>
              <a:t>за яким річна сума амортизації визначається як добуток вартості, яка амортизується, та кумулятивного коефіцієнту. Кумулятивний коефіцієнт розраховується діленням кількості років, що залишаються до кінця очікуваного строку використання об’єкта основних засобів, на суму числа років його корисного використання.</a:t>
            </a:r>
            <a:endParaRPr lang="ru-RU" sz="24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500042"/>
            <a:ext cx="6143652" cy="954107"/>
          </a:xfrm>
          <a:prstGeom prst="rect">
            <a:avLst/>
          </a:prstGeom>
        </p:spPr>
        <p:txBody>
          <a:bodyPr wrap="square">
            <a:spAutoFit/>
          </a:bodyPr>
          <a:lstStyle/>
          <a:p>
            <a:pPr algn="just"/>
            <a:endParaRPr lang="ru-RU" sz="28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000100" y="2866410"/>
          <a:ext cx="6715170" cy="3463049"/>
        </p:xfrm>
        <a:graphic>
          <a:graphicData uri="http://schemas.openxmlformats.org/drawingml/2006/table">
            <a:tbl>
              <a:tblPr/>
              <a:tblGrid>
                <a:gridCol w="2238390"/>
                <a:gridCol w="2238390"/>
                <a:gridCol w="2238390"/>
              </a:tblGrid>
              <a:tr h="425158">
                <a:tc>
                  <a:txBody>
                    <a:bodyPr/>
                    <a:lstStyle/>
                    <a:p>
                      <a:pPr indent="0" algn="ctr">
                        <a:lnSpc>
                          <a:spcPct val="100000"/>
                        </a:lnSpc>
                        <a:spcAft>
                          <a:spcPts val="0"/>
                        </a:spcAft>
                      </a:pPr>
                      <a:r>
                        <a:rPr lang="uk-UA" sz="1600" i="1" dirty="0">
                          <a:latin typeface="Times New Roman"/>
                          <a:ea typeface="Times New Roman"/>
                          <a:cs typeface="Times New Roman"/>
                        </a:rPr>
                        <a:t>Залишкова вартість на початок періоду,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Норма амортизації, %</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i="1" dirty="0">
                          <a:latin typeface="Times New Roman"/>
                          <a:ea typeface="Times New Roman"/>
                          <a:cs typeface="Times New Roman"/>
                        </a:rPr>
                        <a:t>Сума амортизації, </a:t>
                      </a:r>
                      <a:r>
                        <a:rPr lang="uk-UA" sz="1600" i="1" dirty="0" err="1">
                          <a:latin typeface="Times New Roman"/>
                          <a:ea typeface="Times New Roman"/>
                          <a:cs typeface="Times New Roman"/>
                        </a:rPr>
                        <a:t>гр.од</a:t>
                      </a:r>
                      <a:r>
                        <a:rPr lang="uk-UA" sz="1600" i="1"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7">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33,30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133,20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7">
                <a:tc>
                  <a:txBody>
                    <a:bodyPr/>
                    <a:lstStyle/>
                    <a:p>
                      <a:pPr indent="0" algn="ctr">
                        <a:lnSpc>
                          <a:spcPct val="100000"/>
                        </a:lnSpc>
                        <a:spcAft>
                          <a:spcPts val="0"/>
                        </a:spcAft>
                      </a:pPr>
                      <a:r>
                        <a:rPr lang="uk-UA" sz="1600">
                          <a:latin typeface="Times New Roman"/>
                          <a:ea typeface="Times New Roman"/>
                          <a:cs typeface="Times New Roman"/>
                        </a:rPr>
                        <a:t>266,80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26,67</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106,68</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7">
                <a:tc>
                  <a:txBody>
                    <a:bodyPr/>
                    <a:lstStyle/>
                    <a:p>
                      <a:pPr indent="0" algn="ctr">
                        <a:lnSpc>
                          <a:spcPct val="100000"/>
                        </a:lnSpc>
                        <a:spcAft>
                          <a:spcPts val="0"/>
                        </a:spcAft>
                      </a:pPr>
                      <a:r>
                        <a:rPr lang="uk-UA" sz="1600">
                          <a:latin typeface="Times New Roman"/>
                          <a:ea typeface="Times New Roman"/>
                          <a:cs typeface="Times New Roman"/>
                        </a:rPr>
                        <a:t>160,12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80,00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7">
                <a:tc>
                  <a:txBody>
                    <a:bodyPr/>
                    <a:lstStyle/>
                    <a:p>
                      <a:pPr indent="0" algn="ctr">
                        <a:lnSpc>
                          <a:spcPct val="100000"/>
                        </a:lnSpc>
                        <a:spcAft>
                          <a:spcPts val="0"/>
                        </a:spcAft>
                      </a:pPr>
                      <a:r>
                        <a:rPr lang="uk-UA" sz="1600">
                          <a:latin typeface="Times New Roman"/>
                          <a:ea typeface="Times New Roman"/>
                          <a:cs typeface="Times New Roman"/>
                        </a:rPr>
                        <a:t>80,12</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13,33</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53,32</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7">
                <a:tc>
                  <a:txBody>
                    <a:bodyPr/>
                    <a:lstStyle/>
                    <a:p>
                      <a:pPr indent="0" algn="ctr">
                        <a:lnSpc>
                          <a:spcPct val="100000"/>
                        </a:lnSpc>
                        <a:spcAft>
                          <a:spcPts val="0"/>
                        </a:spcAft>
                      </a:pPr>
                      <a:r>
                        <a:rPr lang="uk-UA" sz="1600">
                          <a:latin typeface="Times New Roman"/>
                          <a:ea typeface="Times New Roman"/>
                          <a:cs typeface="Times New Roman"/>
                        </a:rPr>
                        <a:t>26,80</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a:latin typeface="Times New Roman"/>
                          <a:ea typeface="Times New Roman"/>
                          <a:cs typeface="Times New Roman"/>
                        </a:rPr>
                        <a:t>6,67</a:t>
                      </a:r>
                      <a:endParaRPr lang="ru-RU"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1600" dirty="0">
                          <a:latin typeface="Times New Roman"/>
                          <a:ea typeface="Times New Roman"/>
                          <a:cs typeface="Times New Roman"/>
                        </a:rPr>
                        <a:t>26,80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9034">
                <a:tc gridSpan="2">
                  <a:txBody>
                    <a:bodyPr/>
                    <a:lstStyle/>
                    <a:p>
                      <a:pPr indent="0" algn="just">
                        <a:lnSpc>
                          <a:spcPct val="100000"/>
                        </a:lnSpc>
                        <a:spcAft>
                          <a:spcPts val="0"/>
                        </a:spcAft>
                      </a:pPr>
                      <a:r>
                        <a:rPr lang="uk-UA" sz="1600" dirty="0">
                          <a:latin typeface="Times New Roman"/>
                          <a:ea typeface="Times New Roman"/>
                          <a:cs typeface="Times New Roman"/>
                        </a:rPr>
                        <a:t>Разом</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indent="0" algn="ctr">
                        <a:lnSpc>
                          <a:spcPct val="100000"/>
                        </a:lnSpc>
                        <a:spcAft>
                          <a:spcPts val="0"/>
                        </a:spcAft>
                      </a:pPr>
                      <a:r>
                        <a:rPr lang="uk-UA" sz="1600" dirty="0">
                          <a:latin typeface="Times New Roman"/>
                          <a:ea typeface="Times New Roman"/>
                          <a:cs typeface="Times New Roman"/>
                        </a:rPr>
                        <a:t>400,00</a:t>
                      </a:r>
                      <a:endParaRPr lang="ru-RU"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289" name="Rectangle 1"/>
          <p:cNvSpPr>
            <a:spLocks noChangeArrowheads="1"/>
          </p:cNvSpPr>
          <p:nvPr/>
        </p:nvSpPr>
        <p:spPr bwMode="auto">
          <a:xfrm>
            <a:off x="857224" y="214290"/>
            <a:ext cx="6786610" cy="300082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Приклад 3</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Придбано об’єкт основних засобів вартістю 400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гр.од</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Строк корисного використання – 5 років. Сума кількості років строку служби складає 15 років (1+2+3+4+5). За перший рік експлуатації зазначеного об’єкта може бути нарахована амортизація в розмірі 5/15, або 33,4; за другий рік – 4/15; за третій рік – 3/15 і т.д.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r" defTabSz="914400" rtl="0" eaLnBrk="0" fontAlgn="base" latinLnBrk="0" hangingPunct="0">
              <a:lnSpc>
                <a:spcPct val="100000"/>
              </a:lnSpc>
              <a:spcBef>
                <a:spcPct val="0"/>
              </a:spcBef>
              <a:spcAft>
                <a:spcPct val="0"/>
              </a:spcAft>
              <a:buClrTx/>
              <a:buSzTx/>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Таблиця 3</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ctr" defTabSz="914400" rtl="0" eaLnBrk="0" fontAlgn="base" latinLnBrk="0" hangingPunct="0">
              <a:lnSpc>
                <a:spcPct val="100000"/>
              </a:lnSpc>
              <a:spcBef>
                <a:spcPct val="0"/>
              </a:spcBef>
              <a:spcAft>
                <a:spcPct val="0"/>
              </a:spcAft>
              <a:buClrTx/>
              <a:buSzTx/>
              <a:buFontTx/>
              <a:buNone/>
              <a:tabLst/>
            </a:pPr>
            <a:r>
              <a:rPr kumimoji="0" lang="uk-UA" b="0" i="1" u="none" strike="noStrike" cap="none" normalizeH="0" baseline="0" dirty="0" smtClean="0">
                <a:ln>
                  <a:noFill/>
                </a:ln>
                <a:solidFill>
                  <a:schemeClr val="tx1"/>
                </a:solidFill>
                <a:effectLst/>
                <a:latin typeface="Times New Roman" pitchFamily="18" charset="0"/>
                <a:cs typeface="Times New Roman" pitchFamily="18" charset="0"/>
              </a:rPr>
              <a:t>Розрахунок амортизаційних відрахувань за кумулятивним методом</a:t>
            </a: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6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7150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lnSpcReduction="10000"/>
          </a:bodyPr>
          <a:lstStyle/>
          <a:p>
            <a:pPr marL="0" lvl="0" indent="360000" algn="ctr">
              <a:buNone/>
            </a:pPr>
            <a:r>
              <a:rPr lang="uk-UA" sz="2800" b="1" u="sng" dirty="0" smtClean="0">
                <a:latin typeface="Times New Roman" pitchFamily="18" charset="0"/>
                <a:cs typeface="Times New Roman" pitchFamily="18" charset="0"/>
              </a:rPr>
              <a:t>Питання лекції</a:t>
            </a:r>
            <a:r>
              <a:rPr lang="uk-UA" sz="2800" b="1" dirty="0" smtClean="0">
                <a:latin typeface="Times New Roman" pitchFamily="18" charset="0"/>
                <a:cs typeface="Times New Roman" pitchFamily="18" charset="0"/>
              </a:rPr>
              <a:t>:</a:t>
            </a:r>
          </a:p>
          <a:p>
            <a:pPr marL="0" lvl="0" indent="360000" algn="just">
              <a:buNone/>
            </a:pPr>
            <a:r>
              <a:rPr lang="uk-UA" b="1" dirty="0" smtClean="0"/>
              <a:t>1. Економічна сутність та класифікація основних засобів</a:t>
            </a:r>
          </a:p>
          <a:p>
            <a:pPr marL="0" indent="360000" algn="just">
              <a:buNone/>
            </a:pPr>
            <a:r>
              <a:rPr lang="uk-UA" b="1" dirty="0" smtClean="0"/>
              <a:t>2. Знос і амортизація основних засобів</a:t>
            </a:r>
          </a:p>
          <a:p>
            <a:pPr marL="0" indent="360000" algn="just">
              <a:buNone/>
            </a:pPr>
            <a:r>
              <a:rPr lang="uk-UA" b="1" dirty="0" smtClean="0"/>
              <a:t>3. Показники стану та ефективності використання основних засобів</a:t>
            </a:r>
          </a:p>
          <a:p>
            <a:pPr marL="0" indent="360000" algn="just">
              <a:buNone/>
            </a:pPr>
            <a:r>
              <a:rPr lang="uk-UA" b="1" dirty="0" smtClean="0"/>
              <a:t>4. </a:t>
            </a:r>
            <a:r>
              <a:rPr lang="ru-RU" b="1" dirty="0" smtClean="0"/>
              <a:t>Ремонт </a:t>
            </a:r>
            <a:r>
              <a:rPr lang="ru-RU" b="1" dirty="0" err="1" smtClean="0"/>
              <a:t>основних</a:t>
            </a:r>
            <a:r>
              <a:rPr lang="ru-RU" b="1" dirty="0" smtClean="0"/>
              <a:t> </a:t>
            </a:r>
            <a:r>
              <a:rPr lang="ru-RU" b="1" dirty="0" err="1" smtClean="0"/>
              <a:t>засобів</a:t>
            </a:r>
            <a:endParaRPr lang="ru-RU" b="1" dirty="0" smtClean="0"/>
          </a:p>
          <a:p>
            <a:pPr marL="0" indent="360000" algn="just">
              <a:buNone/>
            </a:pPr>
            <a:r>
              <a:rPr lang="ru-RU" b="1" dirty="0" smtClean="0"/>
              <a:t>та </a:t>
            </a:r>
            <a:r>
              <a:rPr lang="ru-RU" b="1" dirty="0" err="1" smtClean="0"/>
              <a:t>джерела</a:t>
            </a:r>
            <a:r>
              <a:rPr lang="ru-RU" b="1" dirty="0" smtClean="0"/>
              <a:t> </a:t>
            </a:r>
            <a:r>
              <a:rPr lang="ru-RU" b="1" dirty="0" err="1" smtClean="0"/>
              <a:t>його</a:t>
            </a:r>
            <a:r>
              <a:rPr lang="ru-RU" b="1" dirty="0" smtClean="0"/>
              <a:t> </a:t>
            </a:r>
            <a:r>
              <a:rPr lang="ru-RU" b="1" dirty="0" err="1" smtClean="0"/>
              <a:t>фінансування</a:t>
            </a:r>
            <a:endParaRPr lang="ru-RU" dirty="0" smtClean="0"/>
          </a:p>
          <a:p>
            <a:pPr marL="0" lvl="0" indent="360000" algn="just">
              <a:buAutoNum type="arabicPeriod"/>
            </a:pPr>
            <a:endParaRPr lang="ru-RU" dirty="0" smtClean="0"/>
          </a:p>
          <a:p>
            <a:pPr marL="0" lvl="0" indent="360000" algn="just">
              <a:buFont typeface="+mj-lt"/>
              <a:buAutoNum type="arabicPeriod"/>
            </a:pPr>
            <a:endParaRPr lang="uk-UA" dirty="0" smtClean="0"/>
          </a:p>
          <a:p>
            <a:pPr>
              <a:buNone/>
            </a:pPr>
            <a:endParaRPr lang="uk-U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14348" y="714357"/>
            <a:ext cx="6929486" cy="5539978"/>
          </a:xfrm>
          <a:prstGeom prst="rect">
            <a:avLst/>
          </a:prstGeom>
        </p:spPr>
        <p:txBody>
          <a:bodyPr wrap="square">
            <a:spAutoFit/>
          </a:bodyPr>
          <a:lstStyle/>
          <a:p>
            <a:pPr algn="just"/>
            <a:r>
              <a:rPr lang="en-US" sz="2200" dirty="0" smtClean="0">
                <a:latin typeface="Times New Roman" pitchFamily="18" charset="0"/>
                <a:cs typeface="Times New Roman" pitchFamily="18" charset="0"/>
              </a:rPr>
              <a:t>5</a:t>
            </a:r>
            <a:r>
              <a:rPr lang="uk-UA" sz="2200" dirty="0" smtClean="0">
                <a:latin typeface="Times New Roman" pitchFamily="18" charset="0"/>
                <a:cs typeface="Times New Roman" pitchFamily="18" charset="0"/>
              </a:rPr>
              <a:t>) Виробничого, за яким місячна сума амортизації визначається як добуток фактичного місячного обсягу продукції (робіт, послуг) та виробничої ставки амортизації. Виробнича ставка амортизації розраховується діленням вартості, яка амортизується, на загальний обсяг продукції (робіт, послуг), який підприємство очікує виробити (виконати) із використанням об’єкта основних засобів.</a:t>
            </a:r>
            <a:endParaRPr lang="ru-RU" sz="2200" dirty="0" smtClean="0">
              <a:latin typeface="Times New Roman" pitchFamily="18" charset="0"/>
              <a:cs typeface="Times New Roman" pitchFamily="18" charset="0"/>
            </a:endParaRPr>
          </a:p>
          <a:p>
            <a:pPr algn="ctr"/>
            <a:r>
              <a:rPr lang="uk-UA" sz="2200" b="1" dirty="0" smtClean="0">
                <a:latin typeface="Times New Roman" pitchFamily="18" charset="0"/>
                <a:cs typeface="Times New Roman" pitchFamily="18" charset="0"/>
              </a:rPr>
              <a:t> </a:t>
            </a:r>
            <a:r>
              <a:rPr lang="uk-UA" sz="2200" b="1" u="sng" dirty="0" smtClean="0">
                <a:latin typeface="Times New Roman" pitchFamily="18" charset="0"/>
                <a:cs typeface="Times New Roman" pitchFamily="18" charset="0"/>
              </a:rPr>
              <a:t>Приклад 4</a:t>
            </a:r>
            <a:endParaRPr lang="ru-RU" sz="2200" dirty="0" smtClean="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Придбано автомобіль з пробігом до 600 тис. км вартістю 50</a:t>
            </a:r>
            <a:r>
              <a:rPr lang="ru-RU" sz="2200"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тис. </a:t>
            </a:r>
            <a:r>
              <a:rPr lang="uk-UA" sz="2200" dirty="0" err="1" smtClean="0">
                <a:latin typeface="Times New Roman" pitchFamily="18" charset="0"/>
                <a:cs typeface="Times New Roman" pitchFamily="18" charset="0"/>
              </a:rPr>
              <a:t>гр.од</a:t>
            </a:r>
            <a:r>
              <a:rPr lang="uk-UA" sz="2200" dirty="0" smtClean="0">
                <a:latin typeface="Times New Roman" pitchFamily="18" charset="0"/>
                <a:cs typeface="Times New Roman" pitchFamily="18" charset="0"/>
              </a:rPr>
              <a:t>. У звітному періоді пробіг складає 5 тис. км. Таким чином, сума амортизаційних відрахувань, виходячи із співвідношення первісної вартості і запланованого обсягу продукції, складе 410 </a:t>
            </a:r>
            <a:r>
              <a:rPr lang="uk-UA" sz="2200" dirty="0" err="1" smtClean="0">
                <a:latin typeface="Times New Roman" pitchFamily="18" charset="0"/>
                <a:cs typeface="Times New Roman" pitchFamily="18" charset="0"/>
              </a:rPr>
              <a:t>гр.од</a:t>
            </a:r>
            <a:r>
              <a:rPr lang="uk-UA" sz="2200" dirty="0" smtClean="0">
                <a:latin typeface="Times New Roman" pitchFamily="18" charset="0"/>
                <a:cs typeface="Times New Roman" pitchFamily="18" charset="0"/>
              </a:rPr>
              <a:t>. (5 тис.×50 тис. / 600 тис.).</a:t>
            </a:r>
            <a:endParaRPr lang="ru-RU" sz="2200" dirty="0" smtClean="0">
              <a:latin typeface="Times New Roman" pitchFamily="18" charset="0"/>
              <a:cs typeface="Times New Roman" pitchFamily="18" charset="0"/>
            </a:endParaRPr>
          </a:p>
          <a:p>
            <a:r>
              <a:rPr lang="ru-RU" sz="2400" dirty="0" smtClean="0"/>
              <a:t>.</a:t>
            </a:r>
            <a:endParaRPr lang="ru-RU"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lgn="ctr"/>
            <a:r>
              <a:rPr lang="ru-RU" b="1" dirty="0" err="1" smtClean="0">
                <a:latin typeface="Times New Roman" pitchFamily="18" charset="0"/>
                <a:cs typeface="Times New Roman" pitchFamily="18" charset="0"/>
              </a:rPr>
              <a:t>Зміна</a:t>
            </a:r>
            <a:r>
              <a:rPr lang="ru-RU" b="1" dirty="0" smtClean="0">
                <a:latin typeface="Times New Roman" pitchFamily="18" charset="0"/>
                <a:cs typeface="Times New Roman" pitchFamily="18" charset="0"/>
              </a:rPr>
              <a:t> методу </a:t>
            </a:r>
            <a:r>
              <a:rPr lang="ru-RU" b="1" dirty="0" err="1" smtClean="0">
                <a:latin typeface="Times New Roman" pitchFamily="18" charset="0"/>
                <a:cs typeface="Times New Roman" pitchFamily="18" charset="0"/>
              </a:rPr>
              <a:t>амортизації</a:t>
            </a:r>
            <a:endParaRPr lang="ru-RU" b="1"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Встановлення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певного</a:t>
            </a:r>
            <a:r>
              <a:rPr lang="ru-RU" dirty="0" smtClean="0">
                <a:latin typeface="Times New Roman" pitchFamily="18" charset="0"/>
                <a:cs typeface="Times New Roman" pitchFamily="18" charset="0"/>
              </a:rPr>
              <a:t> методу </a:t>
            </a:r>
            <a:r>
              <a:rPr lang="ru-RU" dirty="0" err="1" smtClean="0">
                <a:latin typeface="Times New Roman" pitchFamily="18" charset="0"/>
                <a:cs typeface="Times New Roman" pitchFamily="18" charset="0"/>
              </a:rPr>
              <a:t>амортизації</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означає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обов’язковість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кінця</a:t>
            </a:r>
            <a:r>
              <a:rPr lang="ru-RU" dirty="0" smtClean="0">
                <a:latin typeface="Times New Roman" pitchFamily="18" charset="0"/>
                <a:cs typeface="Times New Roman" pitchFamily="18" charset="0"/>
              </a:rPr>
              <a:t> строку </a:t>
            </a:r>
            <a:r>
              <a:rPr lang="ru-RU" dirty="0" err="1" smtClean="0">
                <a:latin typeface="Times New Roman" pitchFamily="18" charset="0"/>
                <a:cs typeface="Times New Roman" pitchFamily="18" charset="0"/>
              </a:rPr>
              <a:t>амортизації</a:t>
            </a:r>
            <a:r>
              <a:rPr lang="ru-RU" dirty="0" smtClean="0">
                <a:latin typeface="Times New Roman" pitchFamily="18" charset="0"/>
                <a:cs typeface="Times New Roman" pitchFamily="18" charset="0"/>
              </a:rPr>
              <a:t> ОЗ. Метод </a:t>
            </a:r>
            <a:r>
              <a:rPr lang="ru-RU" dirty="0" err="1" smtClean="0">
                <a:latin typeface="Times New Roman" pitchFamily="18" charset="0"/>
                <a:cs typeface="Times New Roman" pitchFamily="18" charset="0"/>
              </a:rPr>
              <a:t>амортизації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переглянути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кінець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звітного</a:t>
            </a:r>
            <a:r>
              <a:rPr lang="ru-RU" dirty="0" smtClean="0">
                <a:latin typeface="Times New Roman" pitchFamily="18" charset="0"/>
                <a:cs typeface="Times New Roman" pitchFamily="18" charset="0"/>
              </a:rPr>
              <a:t> року у </a:t>
            </a:r>
            <a:r>
              <a:rPr lang="ru-RU" dirty="0" err="1" smtClean="0">
                <a:latin typeface="Times New Roman" pitchFamily="18" charset="0"/>
                <a:cs typeface="Times New Roman" pitchFamily="18" charset="0"/>
              </a:rPr>
              <a:t>разі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очікуваного</a:t>
            </a:r>
            <a:r>
              <a:rPr lang="ru-RU" dirty="0" smtClean="0">
                <a:latin typeface="Times New Roman" pitchFamily="18" charset="0"/>
                <a:cs typeface="Times New Roman" pitchFamily="18" charset="0"/>
              </a:rPr>
              <a:t> способу </a:t>
            </a:r>
            <a:r>
              <a:rPr lang="ru-RU" dirty="0" err="1" smtClean="0">
                <a:latin typeface="Times New Roman" pitchFamily="18" charset="0"/>
                <a:cs typeface="Times New Roman" pitchFamily="18" charset="0"/>
              </a:rPr>
              <a:t>отримання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економічних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вигод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(п. 28 НП(С)БО 7). </a:t>
            </a:r>
            <a:r>
              <a:rPr lang="ru-RU" dirty="0" err="1" smtClean="0">
                <a:latin typeface="Times New Roman" pitchFamily="18" charset="0"/>
                <a:cs typeface="Times New Roman" pitchFamily="18" charset="0"/>
              </a:rPr>
              <a:t>Новий</a:t>
            </a:r>
            <a:r>
              <a:rPr lang="ru-RU" dirty="0" smtClean="0">
                <a:latin typeface="Times New Roman" pitchFamily="18" charset="0"/>
                <a:cs typeface="Times New Roman" pitchFamily="18" charset="0"/>
              </a:rPr>
              <a:t> метод </a:t>
            </a:r>
            <a:r>
              <a:rPr lang="ru-RU" dirty="0" err="1" smtClean="0">
                <a:latin typeface="Times New Roman" pitchFamily="18" charset="0"/>
                <a:cs typeface="Times New Roman" pitchFamily="18" charset="0"/>
              </a:rPr>
              <a:t>застосовується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наступного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місяця</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місяцем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прийняття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рішення</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зміну</a:t>
            </a:r>
            <a:r>
              <a:rPr lang="ru-RU" dirty="0" smtClean="0">
                <a:latin typeface="Times New Roman" pitchFamily="18" charset="0"/>
                <a:cs typeface="Times New Roman" pitchFamily="18" charset="0"/>
              </a:rPr>
              <a:t> методу.</a:t>
            </a:r>
          </a:p>
          <a:p>
            <a:pPr algn="just"/>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того, </a:t>
            </a:r>
            <a:r>
              <a:rPr lang="ru-RU" dirty="0" err="1" smtClean="0">
                <a:latin typeface="Times New Roman" pitchFamily="18" charset="0"/>
                <a:cs typeface="Times New Roman" pitchFamily="18" charset="0"/>
              </a:rPr>
              <a:t>можна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параметри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нарахування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амортизації</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діючим</a:t>
            </a:r>
            <a:r>
              <a:rPr lang="ru-RU" dirty="0" smtClean="0">
                <a:latin typeface="Times New Roman" pitchFamily="18" charset="0"/>
                <a:cs typeface="Times New Roman" pitchFamily="18" charset="0"/>
              </a:rPr>
              <a:t> методом. Так, на </a:t>
            </a:r>
            <a:r>
              <a:rPr lang="ru-RU" dirty="0" err="1" smtClean="0">
                <a:latin typeface="Times New Roman" pitchFamily="18" charset="0"/>
                <a:cs typeface="Times New Roman" pitchFamily="18" charset="0"/>
              </a:rPr>
              <a:t>кінець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звітного</a:t>
            </a:r>
            <a:r>
              <a:rPr lang="ru-RU" dirty="0" smtClean="0">
                <a:latin typeface="Times New Roman" pitchFamily="18" charset="0"/>
                <a:cs typeface="Times New Roman" pitchFamily="18" charset="0"/>
              </a:rPr>
              <a:t> року </a:t>
            </a:r>
            <a:r>
              <a:rPr lang="ru-RU" dirty="0" err="1" smtClean="0">
                <a:latin typeface="Times New Roman" pitchFamily="18" charset="0"/>
                <a:cs typeface="Times New Roman" pitchFamily="18" charset="0"/>
              </a:rPr>
              <a:t>переглядаються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разі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очікуваних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економічних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вигод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об’єкта</a:t>
            </a:r>
            <a:r>
              <a:rPr lang="ru-RU" dirty="0" smtClean="0">
                <a:latin typeface="Times New Roman" pitchFamily="18" charset="0"/>
                <a:cs typeface="Times New Roman" pitchFamily="18" charset="0"/>
              </a:rPr>
              <a:t> ОЗ (п. 25 НП(С)БО 7):</a:t>
            </a:r>
          </a:p>
          <a:p>
            <a:pPr algn="just"/>
            <a:r>
              <a:rPr lang="ru-RU" dirty="0" smtClean="0">
                <a:latin typeface="Times New Roman" pitchFamily="18" charset="0"/>
                <a:cs typeface="Times New Roman" pitchFamily="18" charset="0"/>
              </a:rPr>
              <a:t>строк </a:t>
            </a:r>
            <a:r>
              <a:rPr lang="ru-RU" dirty="0" err="1" smtClean="0">
                <a:latin typeface="Times New Roman" pitchFamily="18" charset="0"/>
                <a:cs typeface="Times New Roman" pitchFamily="18" charset="0"/>
              </a:rPr>
              <a:t>корисного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експлуатації</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ліквідаційна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вартість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об’єкта</a:t>
            </a:r>
            <a:r>
              <a:rPr lang="ru-RU" dirty="0" smtClean="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5297" name="Object 1"/>
          <p:cNvGraphicFramePr>
            <a:graphicFrameLocks noChangeAspect="1"/>
          </p:cNvGraphicFramePr>
          <p:nvPr/>
        </p:nvGraphicFramePr>
        <p:xfrm>
          <a:off x="0" y="571480"/>
          <a:ext cx="8143900" cy="6286520"/>
        </p:xfrm>
        <a:graphic>
          <a:graphicData uri="http://schemas.openxmlformats.org/presentationml/2006/ole">
            <p:oleObj spid="_x0000_s55297" name="Picture" r:id="rId5" imgW="6301740" imgH="3715512" progId="Word.Picture.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00034" y="357166"/>
            <a:ext cx="7429552"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indent="450850" algn="just" fontAlgn="base">
              <a:spcBef>
                <a:spcPct val="0"/>
              </a:spcBef>
              <a:spcAft>
                <a:spcPct val="0"/>
              </a:spcAft>
            </a:pPr>
            <a:r>
              <a:rPr lang="uk-UA" sz="2800" i="1" dirty="0" smtClean="0">
                <a:latin typeface="Times New Roman" pitchFamily="18" charset="0"/>
                <a:ea typeface="Times New Roman" pitchFamily="18" charset="0"/>
                <a:cs typeface="Times New Roman" pitchFamily="18" charset="0"/>
              </a:rPr>
              <a:t>Фондомісткість</a:t>
            </a:r>
            <a:r>
              <a:rPr lang="uk-UA" sz="2800" dirty="0" smtClean="0">
                <a:latin typeface="Times New Roman" pitchFamily="18" charset="0"/>
                <a:ea typeface="Times New Roman" pitchFamily="18" charset="0"/>
                <a:cs typeface="Times New Roman" pitchFamily="18" charset="0"/>
              </a:rPr>
              <a:t> </a:t>
            </a:r>
            <a:r>
              <a:rPr lang="uk-UA" sz="2800" dirty="0" err="1" smtClean="0">
                <a:latin typeface="Times New Roman" pitchFamily="18" charset="0"/>
                <a:ea typeface="Times New Roman" pitchFamily="18" charset="0"/>
                <a:cs typeface="Times New Roman" pitchFamily="18" charset="0"/>
              </a:rPr>
              <a:t>характеризу</a:t>
            </a:r>
            <a:r>
              <a:rPr lang="uk-UA" sz="2800" dirty="0" smtClean="0">
                <a:latin typeface="Times New Roman" pitchFamily="18" charset="0"/>
                <a:ea typeface="Times New Roman" pitchFamily="18" charset="0"/>
                <a:cs typeface="Times New Roman" pitchFamily="18" charset="0"/>
              </a:rPr>
              <a:t> забезпеченість підприємства основними засобами і визначається як відношення вартості основних фондів до вартості виробленої продукції.</a:t>
            </a:r>
            <a:endParaRPr lang="ru-RU" sz="2800"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smtClean="0">
                <a:latin typeface="Times New Roman" pitchFamily="18" charset="0"/>
                <a:ea typeface="Times New Roman" pitchFamily="18" charset="0"/>
                <a:cs typeface="Times New Roman" pitchFamily="18" charset="0"/>
              </a:rPr>
              <a:t>Фондоозброєність</a:t>
            </a:r>
            <a:r>
              <a:rPr lang="uk-UA" sz="2800" dirty="0" smtClean="0">
                <a:latin typeface="Times New Roman" pitchFamily="18" charset="0"/>
                <a:ea typeface="Times New Roman" pitchFamily="18" charset="0"/>
                <a:cs typeface="Times New Roman" pitchFamily="18" charset="0"/>
              </a:rPr>
              <a:t> показує величину основних фондів, що припадає на одного працівника.</a:t>
            </a:r>
            <a:endParaRPr lang="ru-RU" sz="2800"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uk-UA" sz="2800" i="1" dirty="0" smtClean="0">
                <a:latin typeface="Times New Roman" pitchFamily="18" charset="0"/>
                <a:ea typeface="Times New Roman" pitchFamily="18" charset="0"/>
                <a:cs typeface="Times New Roman" pitchFamily="18" charset="0"/>
              </a:rPr>
              <a:t>Коефіцієнт вартості основних виробничих фондів у майні</a:t>
            </a:r>
            <a:r>
              <a:rPr lang="uk-UA" sz="2800" dirty="0" smtClean="0">
                <a:latin typeface="Times New Roman" pitchFamily="18" charset="0"/>
                <a:ea typeface="Times New Roman" pitchFamily="18" charset="0"/>
                <a:cs typeface="Times New Roman" pitchFamily="18" charset="0"/>
              </a:rPr>
              <a:t> підприємства визначається діленням вартості основних виробничих засобів (за мінусом суми зносу основних засобів) на вартість майна підприємства.</a:t>
            </a:r>
            <a:endParaRPr lang="en-US" sz="2800" dirty="0" smtClean="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en-US" sz="2400" i="1" dirty="0" smtClean="0">
              <a:latin typeface="Times New Roman" pitchFamily="18" charset="0"/>
              <a:ea typeface="Times New Roman" pitchFamily="18" charset="0"/>
              <a:cs typeface="Times New Roman" pitchFamily="18" charset="0"/>
            </a:endParaRPr>
          </a:p>
          <a:p>
            <a:endParaRPr lang="ru-RU" sz="2400" dirty="0" smtClean="0"/>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Прямоугольник 6"/>
          <p:cNvSpPr/>
          <p:nvPr/>
        </p:nvSpPr>
        <p:spPr>
          <a:xfrm>
            <a:off x="285720" y="642918"/>
            <a:ext cx="7572428" cy="4893647"/>
          </a:xfrm>
          <a:prstGeom prst="rect">
            <a:avLst/>
          </a:prstGeom>
        </p:spPr>
        <p:txBody>
          <a:bodyPr wrap="square">
            <a:spAutoFit/>
          </a:bodyPr>
          <a:lstStyle/>
          <a:p>
            <a:pPr algn="just"/>
            <a:r>
              <a:rPr lang="uk-UA" sz="2400" i="1" dirty="0" smtClean="0">
                <a:latin typeface="Times New Roman" pitchFamily="18" charset="0"/>
                <a:cs typeface="Times New Roman" pitchFamily="18" charset="0"/>
              </a:rPr>
              <a:t>Коефіцієнт зносу</a:t>
            </a:r>
            <a:r>
              <a:rPr lang="uk-UA" sz="2400" dirty="0" smtClean="0">
                <a:latin typeface="Times New Roman" pitchFamily="18" charset="0"/>
                <a:cs typeface="Times New Roman" pitchFamily="18" charset="0"/>
              </a:rPr>
              <a:t> показує, яка частина вартості основних засобів вже перенесена на готову продукцію, який ступінь зношеності діючих основних засобів. Він розраховується як відношення суми зносу основних засобів до первісної їх вартості. </a:t>
            </a:r>
            <a:endParaRPr lang="ru-RU" sz="2400"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Коефіцієнт придатності</a:t>
            </a:r>
            <a:r>
              <a:rPr lang="uk-UA" sz="2400" dirty="0" smtClean="0">
                <a:latin typeface="Times New Roman" pitchFamily="18" charset="0"/>
                <a:cs typeface="Times New Roman" pitchFamily="18" charset="0"/>
              </a:rPr>
              <a:t> – показник, зворотній коефіцієнту зносу; він характеризує стан основних засобів на визначену дату і розраховується шляхом відношення незношеної їх частини до первісної вартості.</a:t>
            </a:r>
            <a:endParaRPr lang="ru-RU" sz="2400"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Коефіцієнт оновлення</a:t>
            </a:r>
            <a:r>
              <a:rPr lang="uk-UA" sz="2400" dirty="0" smtClean="0">
                <a:latin typeface="Times New Roman" pitchFamily="18" charset="0"/>
                <a:cs typeface="Times New Roman" pitchFamily="18" charset="0"/>
              </a:rPr>
              <a:t> основних фондів показує, яку питому вагу займають введені в дію основні засоби в їх первісній вартості на кінець періоду, що аналізується. </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14348" y="857232"/>
            <a:ext cx="7715304" cy="5447645"/>
          </a:xfrm>
          <a:prstGeom prst="rect">
            <a:avLst/>
          </a:prstGeom>
        </p:spPr>
        <p:txBody>
          <a:bodyPr wrap="square">
            <a:spAutoFit/>
          </a:bodyPr>
          <a:lstStyle/>
          <a:p>
            <a:pPr algn="just"/>
            <a:r>
              <a:rPr lang="uk-UA" sz="2800" i="1" dirty="0" smtClean="0">
                <a:latin typeface="Times New Roman" pitchFamily="18" charset="0"/>
                <a:cs typeface="Times New Roman" pitchFamily="18" charset="0"/>
              </a:rPr>
              <a:t>Коефіцієнт вибуття</a:t>
            </a:r>
            <a:r>
              <a:rPr lang="uk-UA" sz="2800" dirty="0" smtClean="0">
                <a:latin typeface="Times New Roman" pitchFamily="18" charset="0"/>
                <a:cs typeface="Times New Roman" pitchFamily="18" charset="0"/>
              </a:rPr>
              <a:t> основних засобів розраховується як відношення основних засобів, які вибули за розрахунковий період, до первісної вартості всіх основних засобів на початок розрахункового періоду. </a:t>
            </a:r>
            <a:endParaRPr lang="en-US" sz="2800" dirty="0" smtClean="0">
              <a:latin typeface="Times New Roman" pitchFamily="18" charset="0"/>
              <a:cs typeface="Times New Roman" pitchFamily="18" charset="0"/>
            </a:endParaRPr>
          </a:p>
          <a:p>
            <a:pPr algn="just"/>
            <a:r>
              <a:rPr lang="uk-UA" sz="2800" i="1" dirty="0" smtClean="0">
                <a:latin typeface="Times New Roman" pitchFamily="18" charset="0"/>
                <a:cs typeface="Times New Roman" pitchFamily="18" charset="0"/>
              </a:rPr>
              <a:t>Коефіцієнт приросту</a:t>
            </a:r>
            <a:r>
              <a:rPr lang="uk-UA" sz="2800" dirty="0" smtClean="0">
                <a:latin typeface="Times New Roman" pitchFamily="18" charset="0"/>
                <a:cs typeface="Times New Roman" pitchFamily="18" charset="0"/>
              </a:rPr>
              <a:t> основних виробничих засобів розраховують як відношення різниці між вартостями введених і виведених з експлуатації основних засобів за звітний період до балансової вартості основних засобів</a:t>
            </a:r>
            <a:r>
              <a:rPr lang="en-US" sz="2800" dirty="0" smtClean="0">
                <a:latin typeface="Times New Roman" pitchFamily="18" charset="0"/>
                <a:cs typeface="Times New Roman" pitchFamily="18" charset="0"/>
              </a:rPr>
              <a:t>/</a:t>
            </a:r>
          </a:p>
          <a:p>
            <a:pPr algn="just"/>
            <a:endParaRPr lang="en-US" sz="2400" dirty="0" smtClean="0"/>
          </a:p>
          <a:p>
            <a:pPr algn="just"/>
            <a:endParaRPr lang="ru-RU" sz="24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429288"/>
          </a:xfrm>
        </p:spPr>
        <p:txBody>
          <a:bodyPr>
            <a:normAutofit/>
          </a:bodyPr>
          <a:lstStyle/>
          <a:p>
            <a:pPr algn="just">
              <a:buNone/>
            </a:pPr>
            <a:r>
              <a:rPr lang="en-US" sz="2400" i="1"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Фондовіддача</a:t>
            </a:r>
            <a:r>
              <a:rPr lang="uk-UA" sz="2800" dirty="0" smtClean="0">
                <a:latin typeface="Times New Roman" pitchFamily="18" charset="0"/>
                <a:cs typeface="Times New Roman" pitchFamily="18" charset="0"/>
              </a:rPr>
              <a:t> – це величина, зворотна показнику фондомісткості. Вона показує суму виробленої продукції, що припадає на одну гривню основних виробничих засобів.</a:t>
            </a:r>
            <a:endParaRPr lang="ru-RU"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Рентабельність основних засобів </a:t>
            </a:r>
            <a:r>
              <a:rPr lang="uk-UA" sz="2800" dirty="0" smtClean="0">
                <a:latin typeface="Times New Roman" pitchFamily="18" charset="0"/>
                <a:cs typeface="Times New Roman" pitchFamily="18" charset="0"/>
              </a:rPr>
              <a:t>характеризує ступінь використання основних засобів і визначається як відношення балансового прибутку за звітний період до балансової вартості основних засобів на кінець звітного періоду.</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4857784"/>
          </a:xfrm>
        </p:spPr>
        <p:txBody>
          <a:bodyPr/>
          <a:lstStyle/>
          <a:p>
            <a:pPr algn="just">
              <a:buNone/>
            </a:pPr>
            <a:r>
              <a:rPr lang="en-US" b="1" dirty="0" smtClean="0"/>
              <a:t>		</a:t>
            </a:r>
            <a:r>
              <a:rPr lang="ru-RU" b="1" dirty="0" err="1" smtClean="0">
                <a:latin typeface="Times New Roman" pitchFamily="18" charset="0"/>
                <a:cs typeface="Times New Roman" pitchFamily="18" charset="0"/>
              </a:rPr>
              <a:t>Нематеріальний</a:t>
            </a:r>
            <a:r>
              <a:rPr lang="ru-RU" b="1" dirty="0" smtClean="0">
                <a:latin typeface="Times New Roman" pitchFamily="18" charset="0"/>
                <a:cs typeface="Times New Roman" pitchFamily="18" charset="0"/>
              </a:rPr>
              <a:t> актив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немонетарний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має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матеріальної</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форми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матеріальний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носій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може</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ідентифікований</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утримується</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метою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протягом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періоду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одного року</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одного </a:t>
            </a:r>
            <a:r>
              <a:rPr lang="ru-RU" dirty="0" err="1" smtClean="0">
                <a:latin typeface="Times New Roman" pitchFamily="18" charset="0"/>
                <a:cs typeface="Times New Roman" pitchFamily="18" charset="0"/>
              </a:rPr>
              <a:t>операційного</a:t>
            </a:r>
            <a:r>
              <a:rPr lang="ru-RU" dirty="0" smtClean="0">
                <a:latin typeface="Times New Roman" pitchFamily="18" charset="0"/>
                <a:cs typeface="Times New Roman" pitchFamily="18" charset="0"/>
              </a:rPr>
              <a:t> циклу, </a:t>
            </a:r>
            <a:r>
              <a:rPr lang="ru-RU" dirty="0" err="1" smtClean="0">
                <a:latin typeface="Times New Roman" pitchFamily="18" charset="0"/>
                <a:cs typeface="Times New Roman" pitchFamily="18" charset="0"/>
              </a:rPr>
              <a:t>якщо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перевищує</a:t>
            </a:r>
            <a:r>
              <a:rPr lang="ru-RU" dirty="0" smtClean="0">
                <a:latin typeface="Times New Roman" pitchFamily="18" charset="0"/>
                <a:cs typeface="Times New Roman" pitchFamily="18" charset="0"/>
              </a:rPr>
              <a:t> один </a:t>
            </a:r>
            <a:r>
              <a:rPr lang="ru-RU" dirty="0" err="1" smtClean="0">
                <a:latin typeface="Times New Roman" pitchFamily="18" charset="0"/>
                <a:cs typeface="Times New Roman" pitchFamily="18" charset="0"/>
              </a:rPr>
              <a:t>рік</a:t>
            </a:r>
            <a:r>
              <a:rPr lang="ru-RU" dirty="0" smtClean="0">
                <a:latin typeface="Times New Roman" pitchFamily="18" charset="0"/>
                <a:cs typeface="Times New Roman" pitchFamily="18" charset="0"/>
              </a:rPr>
              <a:t>) для</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торгівлі</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адміністративних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цілях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оренду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іншим</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особам.</a:t>
            </a:r>
            <a:endParaRPr lang="ru-RU"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4429156"/>
          </a:xfrm>
        </p:spPr>
        <p:txBody>
          <a:bodyPr/>
          <a:lstStyle/>
          <a:p>
            <a:pPr algn="just"/>
            <a:r>
              <a:rPr lang="ru-RU" b="1" dirty="0" smtClean="0">
                <a:latin typeface="Times New Roman" pitchFamily="18" charset="0"/>
                <a:cs typeface="Times New Roman" pitchFamily="18" charset="0"/>
              </a:rPr>
              <a:t>(</a:t>
            </a:r>
            <a:r>
              <a:rPr lang="uk-UA" b="1" dirty="0" smtClean="0">
                <a:latin typeface="Times New Roman" pitchFamily="18" charset="0"/>
                <a:cs typeface="Times New Roman" pitchFamily="18" charset="0"/>
              </a:rPr>
              <a:t>ПСБО 8</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Нематеріальний</a:t>
            </a:r>
            <a:r>
              <a:rPr lang="ru-RU" dirty="0" smtClean="0">
                <a:latin typeface="Times New Roman" pitchFamily="18" charset="0"/>
                <a:cs typeface="Times New Roman" pitchFamily="18" charset="0"/>
              </a:rPr>
              <a:t> актив </a:t>
            </a:r>
            <a:r>
              <a:rPr lang="ru-RU" dirty="0" err="1" smtClean="0">
                <a:latin typeface="Times New Roman" pitchFamily="18" charset="0"/>
                <a:cs typeface="Times New Roman" pitchFamily="18" charset="0"/>
              </a:rPr>
              <a:t>визнається</a:t>
            </a:r>
            <a:r>
              <a:rPr lang="ru-RU" dirty="0" smtClean="0">
                <a:latin typeface="Times New Roman" pitchFamily="18" charset="0"/>
                <a:cs typeface="Times New Roman" pitchFamily="18" charset="0"/>
              </a:rPr>
              <a:t> активом, </a:t>
            </a:r>
            <a:r>
              <a:rPr lang="ru-RU" dirty="0" err="1" smtClean="0">
                <a:latin typeface="Times New Roman" pitchFamily="18" charset="0"/>
                <a:cs typeface="Times New Roman" pitchFamily="18" charset="0"/>
              </a:rPr>
              <a:t>якщо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ідентифікувати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може</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виділений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відокремлений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активів</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існує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ймовірність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отримання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суб’єктом</a:t>
            </a:r>
            <a:r>
              <a:rPr lang="ru-RU" dirty="0" smtClean="0">
                <a:latin typeface="Times New Roman" pitchFamily="18" charset="0"/>
                <a:cs typeface="Times New Roman" pitchFamily="18" charset="0"/>
              </a:rPr>
              <a:t> державного сектору </a:t>
            </a:r>
            <a:r>
              <a:rPr lang="ru-RU" dirty="0" err="1" smtClean="0">
                <a:latin typeface="Times New Roman" pitchFamily="18" charset="0"/>
                <a:cs typeface="Times New Roman" pitchFamily="18" charset="0"/>
              </a:rPr>
              <a:t>майбутніх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економічних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вигід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пов'язаних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використанням</a:t>
            </a:r>
            <a:r>
              <a:rPr lang="ru-RU" dirty="0" smtClean="0">
                <a:latin typeface="Times New Roman" pitchFamily="18" charset="0"/>
                <a:cs typeface="Times New Roman" pitchFamily="18" charset="0"/>
              </a:rPr>
              <a:t>, та/</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потенціал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корисності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вартість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може</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достовірно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визначена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857224" y="857232"/>
            <a:ext cx="6500858" cy="441882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7572428" cy="5357850"/>
          </a:xfrm>
        </p:spPr>
        <p:txBody>
          <a:bodyPr>
            <a:noAutofit/>
          </a:bodyPr>
          <a:lstStyle/>
          <a:p>
            <a:pPr algn="just"/>
            <a:r>
              <a:rPr lang="ru-RU" sz="2400" b="1" dirty="0" err="1" smtClean="0">
                <a:latin typeface="Times New Roman" pitchFamily="18" charset="0"/>
                <a:cs typeface="Times New Roman" pitchFamily="18" charset="0"/>
              </a:rPr>
              <a:t>Необоротні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активи</a:t>
            </a:r>
            <a:r>
              <a:rPr lang="ru-RU" sz="2400" b="1" dirty="0" smtClean="0">
                <a:latin typeface="Times New Roman" pitchFamily="18" charset="0"/>
                <a:cs typeface="Times New Roman" pitchFamily="18" charset="0"/>
              </a:rPr>
              <a:t> (НП(С)БО 1)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це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ресурси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які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утримуються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підприємством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більше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дванадцяти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місяців</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або</a:t>
            </a:r>
            <a:r>
              <a:rPr lang="ru-RU" sz="2400" dirty="0" smtClean="0">
                <a:latin typeface="Times New Roman" pitchFamily="18" charset="0"/>
                <a:cs typeface="Times New Roman" pitchFamily="18" charset="0"/>
              </a:rPr>
              <a:t> одного </a:t>
            </a:r>
            <a:r>
              <a:rPr lang="ru-RU" sz="2400" dirty="0" err="1" smtClean="0">
                <a:latin typeface="Times New Roman" pitchFamily="18" charset="0"/>
                <a:cs typeface="Times New Roman" pitchFamily="18" charset="0"/>
              </a:rPr>
              <a:t>операційного</a:t>
            </a:r>
            <a:r>
              <a:rPr lang="ru-RU" sz="2400" dirty="0" smtClean="0">
                <a:latin typeface="Times New Roman" pitchFamily="18" charset="0"/>
                <a:cs typeface="Times New Roman" pitchFamily="18" charset="0"/>
              </a:rPr>
              <a:t> циклу (</a:t>
            </a:r>
            <a:r>
              <a:rPr lang="ru-RU" sz="2400" dirty="0" err="1" smtClean="0">
                <a:latin typeface="Times New Roman" pitchFamily="18" charset="0"/>
                <a:cs typeface="Times New Roman" pitchFamily="18" charset="0"/>
              </a:rPr>
              <a:t>якщо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перевищує</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дванадцять</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місяців</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a:t>
            </a:r>
            <a:r>
              <a:rPr lang="ru-RU" sz="2400" dirty="0" smtClean="0">
                <a:latin typeface="Times New Roman" pitchFamily="18" charset="0"/>
                <a:cs typeface="Times New Roman" pitchFamily="18" charset="0"/>
              </a:rPr>
              <a:t> метою </a:t>
            </a:r>
            <a:r>
              <a:rPr lang="ru-RU" sz="2400" dirty="0" err="1" smtClean="0">
                <a:latin typeface="Times New Roman" pitchFamily="18" charset="0"/>
                <a:cs typeface="Times New Roman" pitchFamily="18" charset="0"/>
              </a:rPr>
              <a:t>отримання</a:t>
            </a:r>
            <a:r>
              <a:rPr lang="ru-RU" sz="2400" dirty="0" smtClean="0">
                <a:latin typeface="Times New Roman" pitchFamily="18" charset="0"/>
                <a:cs typeface="Times New Roman" pitchFamily="18" charset="0"/>
              </a:rPr>
              <a:t> у </a:t>
            </a:r>
            <a:r>
              <a:rPr lang="ru-RU" sz="2400" dirty="0" err="1" smtClean="0">
                <a:latin typeface="Times New Roman" pitchFamily="18" charset="0"/>
                <a:cs typeface="Times New Roman" pitchFamily="18" charset="0"/>
              </a:rPr>
              <a:t>майбутньому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економічних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вигод</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пов’язаних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їх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використанням</a:t>
            </a:r>
            <a:r>
              <a:rPr lang="ru-RU" sz="2400" dirty="0" smtClean="0">
                <a:latin typeface="Times New Roman" pitchFamily="18" charset="0"/>
                <a:cs typeface="Times New Roman" pitchFamily="18" charset="0"/>
              </a:rPr>
              <a:t>. </a:t>
            </a:r>
          </a:p>
          <a:p>
            <a:pPr algn="just"/>
            <a:r>
              <a:rPr lang="ru-RU" sz="2400" dirty="0" smtClean="0">
                <a:latin typeface="Times New Roman" pitchFamily="18" charset="0"/>
                <a:cs typeface="Times New Roman" pitchFamily="18" charset="0"/>
              </a:rPr>
              <a:t>	До </a:t>
            </a:r>
            <a:r>
              <a:rPr lang="ru-RU" sz="2400" i="1" dirty="0" err="1" smtClean="0">
                <a:latin typeface="Times New Roman" pitchFamily="18" charset="0"/>
                <a:cs typeface="Times New Roman" pitchFamily="18" charset="0"/>
              </a:rPr>
              <a:t>необоротних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активів</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розділ</a:t>
            </a:r>
            <a:r>
              <a:rPr lang="ru-RU" sz="2400" i="1" dirty="0" smtClean="0">
                <a:latin typeface="Times New Roman" pitchFamily="18" charset="0"/>
                <a:cs typeface="Times New Roman" pitchFamily="18" charset="0"/>
              </a:rPr>
              <a:t> І активу балансу «</a:t>
            </a:r>
            <a:r>
              <a:rPr lang="ru-RU" sz="2400" i="1" dirty="0" err="1" smtClean="0">
                <a:latin typeface="Times New Roman" pitchFamily="18" charset="0"/>
                <a:cs typeface="Times New Roman" pitchFamily="18" charset="0"/>
              </a:rPr>
              <a:t>Необоротні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активи</a:t>
            </a:r>
            <a:r>
              <a:rPr lang="ru-RU" sz="2400" dirty="0" smtClean="0">
                <a:latin typeface="Times New Roman" pitchFamily="18" charset="0"/>
                <a:cs typeface="Times New Roman" pitchFamily="18" charset="0"/>
              </a:rPr>
              <a:t>», рядок 1095) належать: • </a:t>
            </a:r>
            <a:r>
              <a:rPr lang="ru-RU" sz="2400" dirty="0" err="1" smtClean="0">
                <a:latin typeface="Times New Roman" pitchFamily="18" charset="0"/>
                <a:cs typeface="Times New Roman" pitchFamily="18" charset="0"/>
              </a:rPr>
              <a:t>нематеріальні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активи</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незавершені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капітальні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інвестиції</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основні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засоби</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інвестиційна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нерухомість</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довгострокові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біологічні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активи</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довгострокові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фінансові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інвестиції</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довгострокова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дебіторська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заборгованість</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відстрочені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податкові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активи</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інші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необоротні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активи</a:t>
            </a:r>
            <a:endParaRPr lang="ru-RU" sz="2400" dirty="0" smtClean="0">
              <a:latin typeface="Times New Roman" pitchFamily="18" charset="0"/>
              <a:cs typeface="Times New Roman" pitchFamily="18" charset="0"/>
            </a:endParaRPr>
          </a:p>
          <a:p>
            <a:pPr marL="0" lvl="0" indent="360000" algn="just">
              <a:buNone/>
            </a:pPr>
            <a:endParaRPr lang="uk-U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Grp="1" noChangeAspect="1" noChangeArrowheads="1"/>
          </p:cNvPicPr>
          <p:nvPr>
            <p:ph idx="1"/>
          </p:nvPr>
        </p:nvPicPr>
        <p:blipFill>
          <a:blip r:embed="rId2"/>
          <a:srcRect/>
          <a:stretch>
            <a:fillRect/>
          </a:stretch>
        </p:blipFill>
        <p:spPr bwMode="auto">
          <a:xfrm>
            <a:off x="457200" y="500042"/>
            <a:ext cx="7400948" cy="5643602"/>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Grp="1" noChangeAspect="1" noChangeArrowheads="1"/>
          </p:cNvPicPr>
          <p:nvPr>
            <p:ph idx="1"/>
          </p:nvPr>
        </p:nvPicPr>
        <p:blipFill>
          <a:blip r:embed="rId2"/>
          <a:srcRect/>
          <a:stretch>
            <a:fillRect/>
          </a:stretch>
        </p:blipFill>
        <p:spPr bwMode="auto">
          <a:xfrm>
            <a:off x="500034" y="285728"/>
            <a:ext cx="7143799" cy="602855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Autofit/>
          </a:bodyPr>
          <a:lstStyle/>
          <a:p>
            <a:pPr algn="just">
              <a:buNone/>
            </a:pPr>
            <a:r>
              <a:rPr lang="ru-RU" sz="18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Підтримання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оновлення</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нагромадження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нарощування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виробничої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потужності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пов’язані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різними</a:t>
            </a:r>
            <a:r>
              <a:rPr lang="ru-RU" sz="2000" dirty="0" smtClean="0">
                <a:latin typeface="Times New Roman" pitchFamily="18" charset="0"/>
                <a:cs typeface="Times New Roman" pitchFamily="18" charset="0"/>
              </a:rPr>
              <a:t> формами </a:t>
            </a:r>
            <a:r>
              <a:rPr lang="ru-RU" sz="2000" dirty="0" err="1" smtClean="0">
                <a:latin typeface="Times New Roman" pitchFamily="18" charset="0"/>
                <a:cs typeface="Times New Roman" pitchFamily="18" charset="0"/>
              </a:rPr>
              <a:t>їх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відтворення</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яких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відносять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просте</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розширене</a:t>
            </a:r>
            <a:r>
              <a:rPr lang="ru-RU" sz="2000" dirty="0" smtClean="0">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Просте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відтворення</a:t>
            </a:r>
            <a:r>
              <a:rPr lang="ru-RU" sz="2000" b="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передбачає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підтримання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величини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незмінному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розмірі</a:t>
            </a:r>
            <a:r>
              <a:rPr lang="ru-RU" sz="2000" dirty="0" smtClean="0">
                <a:latin typeface="Times New Roman" pitchFamily="18" charset="0"/>
                <a:cs typeface="Times New Roman" pitchFamily="18" charset="0"/>
              </a:rPr>
              <a:t>. Для </a:t>
            </a:r>
            <a:r>
              <a:rPr lang="ru-RU" sz="2000" dirty="0" err="1" smtClean="0">
                <a:latin typeface="Times New Roman" pitchFamily="18" charset="0"/>
                <a:cs typeface="Times New Roman" pitchFamily="18" charset="0"/>
              </a:rPr>
              <a:t>цього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застосовуються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форми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попередження</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усунення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всіх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видів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зносу</a:t>
            </a:r>
            <a:r>
              <a:rPr lang="ru-RU" sz="2000" dirty="0" smtClean="0">
                <a:latin typeface="Times New Roman" pitchFamily="18" charset="0"/>
                <a:cs typeface="Times New Roman" pitchFamily="18" charset="0"/>
              </a:rPr>
              <a:t>, як </a:t>
            </a:r>
            <a:r>
              <a:rPr lang="ru-RU" sz="2000" dirty="0" err="1" smtClean="0">
                <a:latin typeface="Times New Roman" pitchFamily="18" charset="0"/>
                <a:cs typeface="Times New Roman" pitchFamily="18" charset="0"/>
              </a:rPr>
              <a:t>технічний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огляд</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обслуговування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поточний</a:t>
            </a:r>
            <a:r>
              <a:rPr lang="ru-RU" sz="2000" dirty="0" smtClean="0">
                <a:latin typeface="Times New Roman" pitchFamily="18" charset="0"/>
                <a:cs typeface="Times New Roman" pitchFamily="18" charset="0"/>
              </a:rPr>
              <a:t> ремонт, </a:t>
            </a:r>
            <a:r>
              <a:rPr lang="ru-RU" sz="2000" dirty="0" err="1" smtClean="0">
                <a:latin typeface="Times New Roman" pitchFamily="18" charset="0"/>
                <a:cs typeface="Times New Roman" pitchFamily="18" charset="0"/>
              </a:rPr>
              <a:t>капітальний</a:t>
            </a:r>
            <a:r>
              <a:rPr lang="ru-RU" sz="2000" dirty="0" smtClean="0">
                <a:latin typeface="Times New Roman" pitchFamily="18" charset="0"/>
                <a:cs typeface="Times New Roman" pitchFamily="18" charset="0"/>
              </a:rPr>
              <a:t> ремонт, </a:t>
            </a:r>
            <a:r>
              <a:rPr lang="ru-RU" sz="2000" dirty="0" err="1" smtClean="0">
                <a:latin typeface="Times New Roman" pitchFamily="18" charset="0"/>
                <a:cs typeface="Times New Roman" pitchFamily="18" charset="0"/>
              </a:rPr>
              <a:t>модернізація</a:t>
            </a: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Розширене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відтворення</a:t>
            </a:r>
            <a:r>
              <a:rPr lang="ru-RU" sz="2000" b="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здійснюється</a:t>
            </a:r>
            <a:r>
              <a:rPr lang="ru-RU" sz="2000" dirty="0" smtClean="0">
                <a:latin typeface="Times New Roman" pitchFamily="18" charset="0"/>
                <a:cs typeface="Times New Roman" pitchFamily="18" charset="0"/>
              </a:rPr>
              <a:t> за </a:t>
            </a:r>
            <a:r>
              <a:rPr lang="ru-RU" sz="2000" dirty="0" err="1" smtClean="0">
                <a:latin typeface="Times New Roman" pitchFamily="18" charset="0"/>
                <a:cs typeface="Times New Roman" pitchFamily="18" charset="0"/>
              </a:rPr>
              <a:t>допомогою</a:t>
            </a:r>
            <a:r>
              <a:rPr lang="ru-RU" sz="2000" dirty="0" smtClean="0">
                <a:latin typeface="Times New Roman" pitchFamily="18" charset="0"/>
                <a:cs typeface="Times New Roman" pitchFamily="18" charset="0"/>
              </a:rPr>
              <a:t> таких </a:t>
            </a:r>
            <a:r>
              <a:rPr lang="ru-RU" sz="2000" dirty="0" err="1" smtClean="0">
                <a:latin typeface="Times New Roman" pitchFamily="18" charset="0"/>
                <a:cs typeface="Times New Roman" pitchFamily="18" charset="0"/>
              </a:rPr>
              <a:t>заходів</a:t>
            </a:r>
            <a:r>
              <a:rPr lang="ru-RU" sz="2000" dirty="0" smtClean="0">
                <a:latin typeface="Times New Roman" pitchFamily="18" charset="0"/>
                <a:cs typeface="Times New Roman" pitchFamily="18" charset="0"/>
              </a:rPr>
              <a:t>, як </a:t>
            </a:r>
            <a:r>
              <a:rPr lang="ru-RU" sz="2000" dirty="0" err="1" smtClean="0">
                <a:latin typeface="Times New Roman" pitchFamily="18" charset="0"/>
                <a:cs typeface="Times New Roman" pitchFamily="18" charset="0"/>
              </a:rPr>
              <a:t>технічне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переозброєння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діючих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реконструкція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виробництва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розширення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виробничих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потужностей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нове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будівництво</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7239000" cy="5598504"/>
          </a:xfrm>
        </p:spPr>
        <p:txBody>
          <a:bodyPr>
            <a:normAutofit lnSpcReduction="10000"/>
          </a:bodyPr>
          <a:lstStyle/>
          <a:p>
            <a:pPr algn="just">
              <a:buNone/>
            </a:pPr>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Технічне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переозброєння</a:t>
            </a:r>
            <a:r>
              <a:rPr lang="ru-RU" sz="2000" b="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діючого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означає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здійснення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відповідно</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його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програми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технічного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розвитку</a:t>
            </a:r>
            <a:r>
              <a:rPr lang="ru-RU" sz="2000" dirty="0" smtClean="0">
                <a:latin typeface="Times New Roman" pitchFamily="18" charset="0"/>
                <a:cs typeface="Times New Roman" pitchFamily="18" charset="0"/>
              </a:rPr>
              <a:t>, комплексу </a:t>
            </a:r>
            <a:r>
              <a:rPr lang="ru-RU" sz="2000" dirty="0" err="1" smtClean="0">
                <a:latin typeface="Times New Roman" pitchFamily="18" charset="0"/>
                <a:cs typeface="Times New Roman" pitchFamily="18" charset="0"/>
              </a:rPr>
              <a:t>заходів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передбачають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підвищення</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сучасних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вимог</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технічного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рівня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окремих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ділянок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виробництва</a:t>
            </a:r>
            <a:r>
              <a:rPr lang="ru-RU" sz="2000" dirty="0" smtClean="0">
                <a:latin typeface="Times New Roman" pitchFamily="18" charset="0"/>
                <a:cs typeface="Times New Roman" pitchFamily="18" charset="0"/>
              </a:rPr>
              <a:t> шляхом </a:t>
            </a:r>
            <a:r>
              <a:rPr lang="ru-RU" sz="2000" dirty="0" err="1" smtClean="0">
                <a:latin typeface="Times New Roman" pitchFamily="18" charset="0"/>
                <a:cs typeface="Times New Roman" pitchFamily="18" charset="0"/>
              </a:rPr>
              <a:t>впровадження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нової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техніки</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технологій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механізації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автоматизації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виробничих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процесів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модернізації</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заміни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фізично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спрацьованого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й</a:t>
            </a:r>
            <a:r>
              <a:rPr lang="ru-RU" sz="2000" dirty="0" smtClean="0">
                <a:latin typeface="Times New Roman" pitchFamily="18" charset="0"/>
                <a:cs typeface="Times New Roman" pitchFamily="18" charset="0"/>
              </a:rPr>
              <a:t> морально </a:t>
            </a:r>
            <a:r>
              <a:rPr lang="ru-RU" sz="2000" dirty="0" err="1" smtClean="0">
                <a:latin typeface="Times New Roman" pitchFamily="18" charset="0"/>
                <a:cs typeface="Times New Roman" pitchFamily="18" charset="0"/>
              </a:rPr>
              <a:t>застарілого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обладнання</a:t>
            </a:r>
            <a:r>
              <a:rPr lang="ru-RU" sz="2000" dirty="0" smtClean="0">
                <a:latin typeface="Times New Roman" pitchFamily="18" charset="0"/>
                <a:cs typeface="Times New Roman" pitchFamily="18" charset="0"/>
              </a:rPr>
              <a:t> без </a:t>
            </a:r>
            <a:r>
              <a:rPr lang="ru-RU" sz="2000" dirty="0" err="1" smtClean="0">
                <a:latin typeface="Times New Roman" pitchFamily="18" charset="0"/>
                <a:cs typeface="Times New Roman" pitchFamily="18" charset="0"/>
              </a:rPr>
              <a:t>розширення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наявних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виробничих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площ</a:t>
            </a:r>
            <a:r>
              <a:rPr lang="ru-RU" sz="2000" dirty="0" smtClean="0">
                <a:latin typeface="Times New Roman" pitchFamily="18" charset="0"/>
                <a:cs typeface="Times New Roman" pitchFamily="18" charset="0"/>
              </a:rPr>
              <a:t>.</a:t>
            </a:r>
          </a:p>
          <a:p>
            <a:pPr algn="just">
              <a:buNone/>
            </a:pP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Реконструкція діючого підприємства </a:t>
            </a:r>
            <a:r>
              <a:rPr lang="uk-UA" sz="2000" dirty="0" smtClean="0">
                <a:latin typeface="Times New Roman" pitchFamily="18" charset="0"/>
                <a:cs typeface="Times New Roman" pitchFamily="18" charset="0"/>
              </a:rPr>
              <a:t>являє собою повне або часткове переобладнання виробництва, яке здійснюється за єдиним проектом. Під час реконструкції можуть бути споруджені нові або розширені існуючі допоміжні та обслуговуючі об’єкти. </a:t>
            </a:r>
          </a:p>
          <a:p>
            <a:pPr algn="just">
              <a:buNone/>
            </a:pP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Розширення діючого підприємства </a:t>
            </a:r>
            <a:r>
              <a:rPr lang="uk-UA" sz="2000" dirty="0" smtClean="0">
                <a:latin typeface="Times New Roman" pitchFamily="18" charset="0"/>
                <a:cs typeface="Times New Roman" pitchFamily="18" charset="0"/>
              </a:rPr>
              <a:t>передбачає спорудження за новим проектом його другої та наступної черг, додаткових виробничих комплексів, нових цехів або розширення існуючих, а також створення допоміжних та обслуговуючих виробництв тощо.</a:t>
            </a:r>
            <a:endParaRPr lang="ru-RU"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14422"/>
            <a:ext cx="7239000" cy="5241314"/>
          </a:xfrm>
        </p:spPr>
        <p:txBody>
          <a:bodyPr/>
          <a:lstStyle/>
          <a:p>
            <a:pPr algn="just">
              <a:buNone/>
            </a:pPr>
            <a:r>
              <a:rPr lang="ru-RU" dirty="0" smtClean="0"/>
              <a:t>		</a:t>
            </a:r>
            <a:r>
              <a:rPr lang="ru-RU" sz="2000" b="1" dirty="0" err="1" smtClean="0">
                <a:latin typeface="Times New Roman" pitchFamily="18" charset="0"/>
                <a:cs typeface="Times New Roman" pitchFamily="18" charset="0"/>
              </a:rPr>
              <a:t>Нове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будівництво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новобудова</a:t>
            </a:r>
            <a:r>
              <a:rPr lang="ru-RU" sz="2000" b="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включає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спорудження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окремих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виробничих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об’єктів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a:t>
            </a:r>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нових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майданчиках</a:t>
            </a:r>
            <a:r>
              <a:rPr lang="ru-RU" sz="2000" dirty="0" smtClean="0">
                <a:latin typeface="Times New Roman" pitchFamily="18" charset="0"/>
                <a:cs typeface="Times New Roman" pitchFamily="18" charset="0"/>
              </a:rPr>
              <a:t> та за </a:t>
            </a:r>
            <a:r>
              <a:rPr lang="ru-RU" sz="2000" dirty="0" err="1" smtClean="0">
                <a:latin typeface="Times New Roman" pitchFamily="18" charset="0"/>
                <a:cs typeface="Times New Roman" pitchFamily="18" charset="0"/>
              </a:rPr>
              <a:t>окремим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затвердженим</a:t>
            </a:r>
            <a:r>
              <a:rPr lang="ru-RU" sz="2000" dirty="0" smtClean="0">
                <a:latin typeface="Times New Roman" pitchFamily="18" charset="0"/>
                <a:cs typeface="Times New Roman" pitchFamily="18" charset="0"/>
              </a:rPr>
              <a:t> проектом.</a:t>
            </a:r>
          </a:p>
          <a:p>
            <a:pPr algn="just">
              <a:buNone/>
            </a:pPr>
            <a:r>
              <a:rPr lang="uk-UA" sz="2000" dirty="0" smtClean="0">
                <a:latin typeface="Times New Roman" pitchFamily="18" charset="0"/>
                <a:cs typeface="Times New Roman" pitchFamily="18" charset="0"/>
              </a:rPr>
              <a:t>		У процесі експлуатації основних засобів підприємство несе витрати, пов’язані з:</a:t>
            </a:r>
          </a:p>
          <a:p>
            <a:pPr>
              <a:buNone/>
            </a:pPr>
            <a:r>
              <a:rPr lang="uk-UA" sz="2000" dirty="0" smtClean="0">
                <a:latin typeface="Times New Roman" pitchFamily="18" charset="0"/>
                <a:cs typeface="Times New Roman" pitchFamily="18" charset="0"/>
              </a:rPr>
              <a:t>– ремонтом основних засобів;</a:t>
            </a:r>
          </a:p>
          <a:p>
            <a:pPr>
              <a:buNone/>
            </a:pPr>
            <a:r>
              <a:rPr lang="uk-UA" sz="2000" dirty="0" smtClean="0">
                <a:latin typeface="Times New Roman" pitchFamily="18" charset="0"/>
                <a:cs typeface="Times New Roman" pitchFamily="18" charset="0"/>
              </a:rPr>
              <a:t>– технічним обслуговуванням;</a:t>
            </a:r>
          </a:p>
          <a:p>
            <a:pPr>
              <a:buNone/>
            </a:pPr>
            <a:r>
              <a:rPr lang="uk-UA" sz="2000" dirty="0" smtClean="0">
                <a:latin typeface="Times New Roman" pitchFamily="18" charset="0"/>
                <a:cs typeface="Times New Roman" pitchFamily="18" charset="0"/>
              </a:rPr>
              <a:t>– модернізацією;</a:t>
            </a:r>
          </a:p>
          <a:p>
            <a:pPr>
              <a:buNone/>
            </a:pPr>
            <a:r>
              <a:rPr lang="uk-UA" sz="2000" dirty="0" smtClean="0">
                <a:latin typeface="Times New Roman" pitchFamily="18" charset="0"/>
                <a:cs typeface="Times New Roman" pitchFamily="18" charset="0"/>
              </a:rPr>
              <a:t>– реконструкцією;</a:t>
            </a:r>
          </a:p>
          <a:p>
            <a:pPr>
              <a:buNone/>
            </a:pPr>
            <a:r>
              <a:rPr lang="uk-UA" sz="2000" dirty="0" smtClean="0">
                <a:latin typeface="Times New Roman" pitchFamily="18" charset="0"/>
                <a:cs typeface="Times New Roman" pitchFamily="18" charset="0"/>
              </a:rPr>
              <a:t>– іншими заходами з підтримки основних засобів у робочому</a:t>
            </a:r>
          </a:p>
          <a:p>
            <a:pPr>
              <a:buNone/>
            </a:pPr>
            <a:r>
              <a:rPr lang="uk-UA" sz="2000" dirty="0" smtClean="0">
                <a:latin typeface="Times New Roman" pitchFamily="18" charset="0"/>
                <a:cs typeface="Times New Roman" pitchFamily="18" charset="0"/>
              </a:rPr>
              <a:t>Стані.</a:t>
            </a:r>
            <a:endParaRPr lang="ru-RU"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Grp="1" noChangeAspect="1" noChangeArrowheads="1"/>
          </p:cNvPicPr>
          <p:nvPr>
            <p:ph idx="1"/>
          </p:nvPr>
        </p:nvPicPr>
        <p:blipFill>
          <a:blip r:embed="rId2"/>
          <a:srcRect/>
          <a:stretch>
            <a:fillRect/>
          </a:stretch>
        </p:blipFill>
        <p:spPr bwMode="auto">
          <a:xfrm>
            <a:off x="428596" y="428604"/>
            <a:ext cx="7215238" cy="5488009"/>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a:srcRect/>
          <a:stretch>
            <a:fillRect/>
          </a:stretch>
        </p:blipFill>
        <p:spPr bwMode="auto">
          <a:xfrm>
            <a:off x="428596" y="1142984"/>
            <a:ext cx="7358113" cy="428628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404664"/>
            <a:ext cx="7143800" cy="5386090"/>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перший розділ активу</a:t>
            </a:r>
            <a:r>
              <a:rPr lang="uk-UA" sz="2400" b="1" dirty="0">
                <a:latin typeface="Times New Roman" pitchFamily="18" charset="0"/>
                <a:cs typeface="Times New Roman" pitchFamily="18" charset="0"/>
              </a:rPr>
              <a:t> балансу, необхідно враховувати, </a:t>
            </a:r>
            <a:r>
              <a:rPr lang="uk-UA" sz="2400" b="1" dirty="0" smtClean="0">
                <a:latin typeface="Times New Roman" pitchFamily="18" charset="0"/>
                <a:cs typeface="Times New Roman" pitchFamily="18" charset="0"/>
              </a:rPr>
              <a:t>що:</a:t>
            </a:r>
          </a:p>
          <a:p>
            <a:pPr algn="just"/>
            <a:r>
              <a:rPr lang="uk-UA" sz="2400" dirty="0" smtClean="0">
                <a:latin typeface="Times New Roman" pitchFamily="18" charset="0"/>
                <a:cs typeface="Times New Roman" pitchFamily="18" charset="0"/>
              </a:rPr>
              <a:t>1) значна </a:t>
            </a:r>
            <a:r>
              <a:rPr lang="uk-UA" sz="2400" dirty="0">
                <a:latin typeface="Times New Roman" pitchFamily="18" charset="0"/>
                <a:cs typeface="Times New Roman" pitchFamily="18" charset="0"/>
              </a:rPr>
              <a:t>частка приросту </a:t>
            </a:r>
            <a:r>
              <a:rPr lang="uk-UA" sz="2400" b="1" dirty="0">
                <a:latin typeface="Times New Roman" pitchFamily="18" charset="0"/>
                <a:cs typeface="Times New Roman" pitchFamily="18" charset="0"/>
              </a:rPr>
              <a:t>нематеріальних активів </a:t>
            </a:r>
            <a:r>
              <a:rPr lang="uk-UA" sz="2400" dirty="0">
                <a:latin typeface="Times New Roman" pitchFamily="18" charset="0"/>
                <a:cs typeface="Times New Roman" pitchFamily="18" charset="0"/>
              </a:rPr>
              <a:t>у зміні загальної величини необоротних активів характеризує обрану підприємством стратегію як </a:t>
            </a:r>
            <a:r>
              <a:rPr lang="uk-UA" sz="2400" b="1" i="1" dirty="0">
                <a:latin typeface="Times New Roman" pitchFamily="18" charset="0"/>
                <a:cs typeface="Times New Roman" pitchFamily="18" charset="0"/>
              </a:rPr>
              <a:t>інноваційну</a:t>
            </a:r>
            <a:r>
              <a:rPr lang="uk-UA" sz="2400" dirty="0">
                <a:latin typeface="Times New Roman" pitchFamily="18" charset="0"/>
                <a:cs typeface="Times New Roman" pitchFamily="18" charset="0"/>
              </a:rPr>
              <a:t>, оскільки вкладаються кошти в патенти, ліцензії, іншу інтелектуальну </a:t>
            </a:r>
            <a:r>
              <a:rPr lang="uk-UA" sz="2400" dirty="0" smtClean="0">
                <a:latin typeface="Times New Roman" pitchFamily="18" charset="0"/>
                <a:cs typeface="Times New Roman" pitchFamily="18" charset="0"/>
              </a:rPr>
              <a:t>власність;</a:t>
            </a:r>
          </a:p>
          <a:p>
            <a:pPr algn="just"/>
            <a:r>
              <a:rPr lang="uk-UA" sz="2400" dirty="0" smtClean="0">
                <a:latin typeface="Times New Roman" pitchFamily="18" charset="0"/>
                <a:cs typeface="Times New Roman" pitchFamily="18" charset="0"/>
              </a:rPr>
              <a:t>2) якщо </a:t>
            </a:r>
            <a:r>
              <a:rPr lang="uk-UA" sz="2400" b="1" dirty="0">
                <a:latin typeface="Times New Roman" pitchFamily="18" charset="0"/>
                <a:cs typeface="Times New Roman" pitchFamily="18" charset="0"/>
              </a:rPr>
              <a:t>виробничі основні засоби та незавершене будівництво </a:t>
            </a:r>
            <a:r>
              <a:rPr lang="uk-UA" sz="2400" dirty="0">
                <a:latin typeface="Times New Roman" pitchFamily="18" charset="0"/>
                <a:cs typeface="Times New Roman" pitchFamily="18" charset="0"/>
              </a:rPr>
              <a:t>займають найбільшу частку в необоротних активах, то це може свідчити про орієнтацію на створення матеріальних умов </a:t>
            </a:r>
            <a:r>
              <a:rPr lang="uk-UA" sz="2400" b="1" dirty="0">
                <a:latin typeface="Times New Roman" pitchFamily="18" charset="0"/>
                <a:cs typeface="Times New Roman" pitchFamily="18" charset="0"/>
              </a:rPr>
              <a:t>для </a:t>
            </a:r>
            <a:r>
              <a:rPr lang="uk-UA" sz="2400" b="1" i="1" dirty="0">
                <a:latin typeface="Times New Roman" pitchFamily="18" charset="0"/>
                <a:cs typeface="Times New Roman" pitchFamily="18" charset="0"/>
              </a:rPr>
              <a:t>розширення основної діяльності підприємства </a:t>
            </a:r>
            <a:r>
              <a:rPr lang="uk-UA" sz="2400" dirty="0">
                <a:latin typeface="Times New Roman" pitchFamily="18" charset="0"/>
                <a:cs typeface="Times New Roman" pitchFamily="18" charset="0"/>
              </a:rPr>
              <a:t>(при цьому, необхідно враховувати можливий вплив переоцінки вартості основних засобів</a:t>
            </a:r>
            <a:r>
              <a:rPr lang="uk-UA" sz="2400" dirty="0" smtClean="0">
                <a:latin typeface="Times New Roman" pitchFamily="18" charset="0"/>
                <a:cs typeface="Times New Roman" pitchFamily="18" charset="0"/>
              </a:rPr>
              <a:t>);</a:t>
            </a:r>
          </a:p>
          <a:p>
            <a:pPr marL="800100" lvl="1" indent="-342900" algn="just">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31079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551289"/>
            <a:ext cx="6715172" cy="5262979"/>
          </a:xfrm>
          <a:prstGeom prst="rect">
            <a:avLst/>
          </a:prstGeom>
        </p:spPr>
        <p:txBody>
          <a:bodyPr wrap="square">
            <a:spAutoFit/>
          </a:bodyPr>
          <a:lstStyle/>
          <a:p>
            <a:pPr marL="742950" lvl="1" indent="-285750" algn="just"/>
            <a:r>
              <a:rPr lang="uk-UA" sz="2400" dirty="0" smtClean="0">
                <a:latin typeface="Times New Roman" pitchFamily="18" charset="0"/>
                <a:cs typeface="Times New Roman" pitchFamily="18" charset="0"/>
              </a:rPr>
              <a:t>3) за певних умов збільшення частки таких елементів як </a:t>
            </a:r>
            <a:r>
              <a:rPr lang="uk-UA" sz="2400" b="1" dirty="0" smtClean="0">
                <a:latin typeface="Times New Roman" pitchFamily="18" charset="0"/>
                <a:cs typeface="Times New Roman" pitchFamily="18" charset="0"/>
              </a:rPr>
              <a:t>незавершене будівництво та довгострокова дебіторська заборгованість </a:t>
            </a:r>
            <a:r>
              <a:rPr lang="uk-UA" sz="2400" dirty="0" smtClean="0">
                <a:latin typeface="Times New Roman" pitchFamily="18" charset="0"/>
                <a:cs typeface="Times New Roman" pitchFamily="18" charset="0"/>
              </a:rPr>
              <a:t>може </a:t>
            </a:r>
            <a:r>
              <a:rPr lang="uk-UA" sz="2400" i="1" dirty="0" smtClean="0">
                <a:latin typeface="Times New Roman" pitchFamily="18" charset="0"/>
                <a:cs typeface="Times New Roman" pitchFamily="18" charset="0"/>
              </a:rPr>
              <a:t>негативно вплинути на ефективність діяльності підприємства</a:t>
            </a:r>
            <a:r>
              <a:rPr lang="uk-UA" sz="2400" dirty="0" smtClean="0">
                <a:latin typeface="Times New Roman" pitchFamily="18" charset="0"/>
                <a:cs typeface="Times New Roman" pitchFamily="18" charset="0"/>
              </a:rPr>
              <a:t>, адже вказані активи не беруть участі у виробничому обороті;</a:t>
            </a:r>
          </a:p>
          <a:p>
            <a:pPr marL="742950" lvl="1" indent="-285750" algn="just"/>
            <a:r>
              <a:rPr lang="uk-UA" sz="2400" dirty="0" smtClean="0">
                <a:latin typeface="Times New Roman" pitchFamily="18" charset="0"/>
                <a:cs typeface="Times New Roman" pitchFamily="18" charset="0"/>
              </a:rPr>
              <a:t>4) наявність </a:t>
            </a:r>
            <a:r>
              <a:rPr lang="uk-UA" sz="2400" b="1" dirty="0" smtClean="0">
                <a:latin typeface="Times New Roman" pitchFamily="18" charset="0"/>
                <a:cs typeface="Times New Roman" pitchFamily="18" charset="0"/>
              </a:rPr>
              <a:t>довгострокових фінансових вкладень </a:t>
            </a:r>
            <a:r>
              <a:rPr lang="uk-UA" sz="2400" dirty="0" smtClean="0">
                <a:latin typeface="Times New Roman" pitchFamily="18" charset="0"/>
                <a:cs typeface="Times New Roman" pitchFamily="18" charset="0"/>
              </a:rPr>
              <a:t>вказує на </a:t>
            </a:r>
            <a:r>
              <a:rPr lang="uk-UA" sz="2400" i="1" dirty="0" smtClean="0">
                <a:latin typeface="Times New Roman" pitchFamily="18" charset="0"/>
                <a:cs typeface="Times New Roman" pitchFamily="18" charset="0"/>
              </a:rPr>
              <a:t>інвестиційну</a:t>
            </a:r>
            <a:r>
              <a:rPr lang="uk-UA" sz="2400" dirty="0" smtClean="0">
                <a:latin typeface="Times New Roman" pitchFamily="18" charset="0"/>
                <a:cs typeface="Times New Roman" pitchFamily="18" charset="0"/>
              </a:rPr>
              <a:t> спрямованість підприємства, за умови визнання підприємства неплатоспроможним необхідно вивчити склад і структуру фінансових вкладень, оцінити їх ліквідність і доцільність</a:t>
            </a:r>
            <a:r>
              <a:rPr lang="uk-UA" sz="2000" dirty="0" smtClean="0">
                <a:latin typeface="Times New Roman" pitchFamily="18" charset="0"/>
                <a:cs typeface="Times New Roman" pitchFamily="18" charset="0"/>
              </a:rPr>
              <a:t>.</a:t>
            </a:r>
            <a:endParaRPr lang="uk-UA" sz="2000" dirty="0">
              <a:effectLst>
                <a:outerShdw blurRad="50800" dist="38100" algn="tr" rotWithShape="0">
                  <a:prstClr val="black">
                    <a:alpha val="40000"/>
                  </a:prst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57232"/>
            <a:ext cx="7000924" cy="5201424"/>
          </a:xfrm>
          <a:prstGeom prst="rect">
            <a:avLst/>
          </a:prstGeom>
        </p:spPr>
        <p:txBody>
          <a:bodyPr wrap="square">
            <a:spAutoFit/>
          </a:bodyPr>
          <a:lstStyle/>
          <a:p>
            <a:pPr algn="just"/>
            <a:r>
              <a:rPr lang="ru-RU" sz="2800" dirty="0" smtClean="0">
                <a:latin typeface="Times New Roman" pitchFamily="18" charset="0"/>
                <a:cs typeface="Times New Roman" pitchFamily="18" charset="0"/>
              </a:rPr>
              <a:t>5) </a:t>
            </a:r>
            <a:r>
              <a:rPr lang="ru-RU" sz="2800" dirty="0" err="1" smtClean="0">
                <a:latin typeface="Times New Roman" pitchFamily="18" charset="0"/>
                <a:cs typeface="Times New Roman" pitchFamily="18" charset="0"/>
              </a:rPr>
              <a:t>якщо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основні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засоби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незавершені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капітальні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інвестиції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становлять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найбільшу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частку</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необоротних</a:t>
            </a:r>
            <a:r>
              <a:rPr lang="ru-RU" sz="2800" dirty="0" smtClean="0">
                <a:latin typeface="Times New Roman" pitchFamily="18" charset="0"/>
                <a:cs typeface="Times New Roman" pitchFamily="18" charset="0"/>
              </a:rPr>
              <a:t> активах, </a:t>
            </a:r>
            <a:r>
              <a:rPr lang="ru-RU" sz="2800" dirty="0" err="1" smtClean="0">
                <a:latin typeface="Times New Roman" pitchFamily="18" charset="0"/>
                <a:cs typeface="Times New Roman" pitchFamily="18" charset="0"/>
              </a:rPr>
              <a:t>це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може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свідчити</a:t>
            </a:r>
            <a:r>
              <a:rPr lang="ru-RU" sz="2800" dirty="0" smtClean="0">
                <a:latin typeface="Times New Roman" pitchFamily="18" charset="0"/>
                <a:cs typeface="Times New Roman" pitchFamily="18" charset="0"/>
              </a:rPr>
              <a:t> про </a:t>
            </a:r>
            <a:r>
              <a:rPr lang="ru-RU" sz="2800" dirty="0" err="1" smtClean="0">
                <a:latin typeface="Times New Roman" pitchFamily="18" charset="0"/>
                <a:cs typeface="Times New Roman" pitchFamily="18" charset="0"/>
              </a:rPr>
              <a:t>орієнтацію</a:t>
            </a:r>
            <a:r>
              <a:rPr lang="ru-RU" sz="2800" dirty="0" smtClean="0">
                <a:latin typeface="Times New Roman" pitchFamily="18" charset="0"/>
                <a:cs typeface="Times New Roman" pitchFamily="18" charset="0"/>
              </a:rPr>
              <a:t> на </a:t>
            </a:r>
            <a:r>
              <a:rPr lang="ru-RU" sz="2800" dirty="0" err="1" smtClean="0">
                <a:latin typeface="Times New Roman" pitchFamily="18" charset="0"/>
                <a:cs typeface="Times New Roman" pitchFamily="18" charset="0"/>
              </a:rPr>
              <a:t>створення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матеріальних</a:t>
            </a:r>
            <a:r>
              <a:rPr lang="ru-RU" sz="2800" dirty="0" smtClean="0">
                <a:latin typeface="Times New Roman" pitchFamily="18" charset="0"/>
                <a:cs typeface="Times New Roman" pitchFamily="18" charset="0"/>
              </a:rPr>
              <a:t> умов для </a:t>
            </a:r>
            <a:r>
              <a:rPr lang="ru-RU" sz="2800" dirty="0" err="1" smtClean="0">
                <a:latin typeface="Times New Roman" pitchFamily="18" charset="0"/>
                <a:cs typeface="Times New Roman" pitchFamily="18" charset="0"/>
              </a:rPr>
              <a:t>розширення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основної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діяльності</a:t>
            </a:r>
            <a:r>
              <a:rPr lang="ru-RU" sz="2800" dirty="0" smtClean="0">
                <a:latin typeface="Times New Roman" pitchFamily="18" charset="0"/>
                <a:cs typeface="Times New Roman" pitchFamily="18" charset="0"/>
              </a:rPr>
              <a:t>;</a:t>
            </a:r>
          </a:p>
          <a:p>
            <a:pPr algn="just"/>
            <a:r>
              <a:rPr lang="uk-UA" sz="2800" dirty="0" smtClean="0">
                <a:latin typeface="Times New Roman" pitchFamily="18" charset="0"/>
                <a:cs typeface="Times New Roman" pitchFamily="18" charset="0"/>
              </a:rPr>
              <a:t>6) </a:t>
            </a:r>
            <a:r>
              <a:rPr lang="ru-RU" sz="2800" dirty="0" err="1" smtClean="0">
                <a:latin typeface="Times New Roman" pitchFamily="18" charset="0"/>
                <a:cs typeface="Times New Roman" pitchFamily="18" charset="0"/>
              </a:rPr>
              <a:t>зниження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коефіцієнта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зносу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відповідно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підвищення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коефіцієнта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придатності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основних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засобів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свідчить</a:t>
            </a:r>
            <a:r>
              <a:rPr lang="ru-RU" sz="2800" dirty="0" smtClean="0">
                <a:latin typeface="Times New Roman" pitchFamily="18" charset="0"/>
                <a:cs typeface="Times New Roman" pitchFamily="18" charset="0"/>
              </a:rPr>
              <a:t> про </a:t>
            </a:r>
            <a:r>
              <a:rPr lang="ru-RU" sz="2800" dirty="0" err="1" smtClean="0">
                <a:latin typeface="Times New Roman" pitchFamily="18" charset="0"/>
                <a:cs typeface="Times New Roman" pitchFamily="18" charset="0"/>
              </a:rPr>
              <a:t>поліпшення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функціонального</a:t>
            </a:r>
            <a:r>
              <a:rPr lang="ru-RU" sz="2800" dirty="0" smtClean="0">
                <a:latin typeface="Times New Roman" pitchFamily="18" charset="0"/>
                <a:cs typeface="Times New Roman" pitchFamily="18" charset="0"/>
              </a:rPr>
              <a:t> стану </a:t>
            </a:r>
            <a:r>
              <a:rPr lang="ru-RU" sz="2800" dirty="0" err="1" smtClean="0">
                <a:latin typeface="Times New Roman" pitchFamily="18" charset="0"/>
                <a:cs typeface="Times New Roman" pitchFamily="18" charset="0"/>
              </a:rPr>
              <a:t>необоротних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активів</a:t>
            </a:r>
            <a:r>
              <a:rPr lang="ru-RU" sz="28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70000" lnSpcReduction="20000"/>
          </a:bodyPr>
          <a:lstStyle/>
          <a:p>
            <a:pPr algn="just"/>
            <a:r>
              <a:rPr lang="ru-RU" sz="2900" b="1" dirty="0" err="1" smtClean="0">
                <a:latin typeface="Times New Roman" pitchFamily="18" charset="0"/>
                <a:cs typeface="Times New Roman" pitchFamily="18" charset="0"/>
              </a:rPr>
              <a:t>Необоротні</a:t>
            </a:r>
            <a:r>
              <a:rPr lang="ru-RU" sz="2900" b="1" dirty="0" smtClean="0">
                <a:latin typeface="Times New Roman" pitchFamily="18" charset="0"/>
                <a:cs typeface="Times New Roman" pitchFamily="18" charset="0"/>
              </a:rPr>
              <a:t> </a:t>
            </a:r>
            <a:r>
              <a:rPr lang="ru-RU" sz="2900" b="1" dirty="0" err="1" smtClean="0">
                <a:latin typeface="Times New Roman" pitchFamily="18" charset="0"/>
                <a:cs typeface="Times New Roman" pitchFamily="18" charset="0"/>
              </a:rPr>
              <a:t>активи</a:t>
            </a:r>
            <a:r>
              <a:rPr lang="ru-RU" sz="2900" dirty="0" smtClean="0">
                <a:latin typeface="Times New Roman" pitchFamily="18" charset="0"/>
                <a:cs typeface="Times New Roman" pitchFamily="18" charset="0"/>
              </a:rPr>
              <a:t> – </a:t>
            </a:r>
            <a:r>
              <a:rPr lang="ru-RU" sz="2900" dirty="0" err="1" smtClean="0">
                <a:latin typeface="Times New Roman" pitchFamily="18" charset="0"/>
                <a:cs typeface="Times New Roman" pitchFamily="18" charset="0"/>
              </a:rPr>
              <a:t>це</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активи</a:t>
            </a:r>
            <a:r>
              <a:rPr lang="ru-RU" sz="2900" dirty="0" smtClean="0">
                <a:latin typeface="Times New Roman" pitchFamily="18" charset="0"/>
                <a:cs typeface="Times New Roman" pitchFamily="18" charset="0"/>
              </a:rPr>
              <a:t>, у </a:t>
            </a:r>
            <a:r>
              <a:rPr lang="ru-RU" sz="2900" dirty="0" err="1" smtClean="0">
                <a:latin typeface="Times New Roman" pitchFamily="18" charset="0"/>
                <a:cs typeface="Times New Roman" pitchFamily="18" charset="0"/>
              </a:rPr>
              <a:t>яких</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очікувана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тривалість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використання</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перевищує</a:t>
            </a:r>
            <a:r>
              <a:rPr lang="ru-RU" sz="2900" dirty="0" smtClean="0">
                <a:latin typeface="Times New Roman" pitchFamily="18" charset="0"/>
                <a:cs typeface="Times New Roman" pitchFamily="18" charset="0"/>
              </a:rPr>
              <a:t> 1 </a:t>
            </a:r>
            <a:r>
              <a:rPr lang="ru-RU" sz="2900" dirty="0" err="1" smtClean="0">
                <a:latin typeface="Times New Roman" pitchFamily="18" charset="0"/>
                <a:cs typeface="Times New Roman" pitchFamily="18" charset="0"/>
              </a:rPr>
              <a:t>рік</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Або</a:t>
            </a:r>
            <a:r>
              <a:rPr lang="ru-RU" sz="2900" dirty="0" smtClean="0">
                <a:latin typeface="Times New Roman" pitchFamily="18" charset="0"/>
                <a:cs typeface="Times New Roman" pitchFamily="18" charset="0"/>
              </a:rPr>
              <a:t> один </a:t>
            </a:r>
            <a:r>
              <a:rPr lang="ru-RU" sz="2900" dirty="0" err="1" smtClean="0">
                <a:latin typeface="Times New Roman" pitchFamily="18" charset="0"/>
                <a:cs typeface="Times New Roman" pitchFamily="18" charset="0"/>
              </a:rPr>
              <a:t>операційний</a:t>
            </a:r>
            <a:r>
              <a:rPr lang="ru-RU" sz="2900" dirty="0" smtClean="0">
                <a:latin typeface="Times New Roman" pitchFamily="18" charset="0"/>
                <a:cs typeface="Times New Roman" pitchFamily="18" charset="0"/>
              </a:rPr>
              <a:t> цикл, </a:t>
            </a:r>
            <a:r>
              <a:rPr lang="ru-RU" sz="2900" dirty="0" err="1" smtClean="0">
                <a:latin typeface="Times New Roman" pitchFamily="18" charset="0"/>
                <a:cs typeface="Times New Roman" pitchFamily="18" charset="0"/>
              </a:rPr>
              <a:t>якщо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він</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довший</a:t>
            </a:r>
            <a:r>
              <a:rPr lang="ru-RU" sz="2900" dirty="0" smtClean="0">
                <a:latin typeface="Times New Roman" pitchFamily="18" charset="0"/>
                <a:cs typeface="Times New Roman" pitchFamily="18" charset="0"/>
              </a:rPr>
              <a:t> за </a:t>
            </a:r>
            <a:r>
              <a:rPr lang="ru-RU" sz="2900" dirty="0" err="1" smtClean="0">
                <a:latin typeface="Times New Roman" pitchFamily="18" charset="0"/>
                <a:cs typeface="Times New Roman" pitchFamily="18" charset="0"/>
              </a:rPr>
              <a:t>рік</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Виходить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що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єдиним</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критерієм</a:t>
            </a:r>
            <a:r>
              <a:rPr lang="ru-RU" sz="2900" dirty="0" smtClean="0">
                <a:latin typeface="Times New Roman" pitchFamily="18" charset="0"/>
                <a:cs typeface="Times New Roman" pitchFamily="18" charset="0"/>
              </a:rPr>
              <a:t> у </a:t>
            </a:r>
            <a:r>
              <a:rPr lang="ru-RU" sz="2900" dirty="0" err="1" smtClean="0">
                <a:latin typeface="Times New Roman" pitchFamily="18" charset="0"/>
                <a:cs typeface="Times New Roman" pitchFamily="18" charset="0"/>
              </a:rPr>
              <a:t>розділенні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активів</a:t>
            </a:r>
            <a:r>
              <a:rPr lang="ru-RU" sz="2900" dirty="0" smtClean="0">
                <a:latin typeface="Times New Roman" pitchFamily="18" charset="0"/>
                <a:cs typeface="Times New Roman" pitchFamily="18" charset="0"/>
              </a:rPr>
              <a:t> на </a:t>
            </a:r>
            <a:r>
              <a:rPr lang="ru-RU" sz="2900" dirty="0" err="1" smtClean="0">
                <a:latin typeface="Times New Roman" pitchFamily="18" charset="0"/>
                <a:cs typeface="Times New Roman" pitchFamily="18" charset="0"/>
              </a:rPr>
              <a:t>оборотні</a:t>
            </a:r>
            <a:r>
              <a:rPr lang="ru-RU" sz="2900" dirty="0" smtClean="0">
                <a:latin typeface="Times New Roman" pitchFamily="18" charset="0"/>
                <a:cs typeface="Times New Roman" pitchFamily="18" charset="0"/>
              </a:rPr>
              <a:t> та </a:t>
            </a:r>
            <a:r>
              <a:rPr lang="ru-RU" sz="2900" dirty="0" err="1" smtClean="0">
                <a:latin typeface="Times New Roman" pitchFamily="18" charset="0"/>
                <a:cs typeface="Times New Roman" pitchFamily="18" charset="0"/>
              </a:rPr>
              <a:t>необоротні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є</a:t>
            </a:r>
            <a:r>
              <a:rPr lang="ru-RU" sz="2900" dirty="0" smtClean="0">
                <a:latin typeface="Times New Roman" pitchFamily="18" charset="0"/>
                <a:cs typeface="Times New Roman" pitchFamily="18" charset="0"/>
              </a:rPr>
              <a:t> час. </a:t>
            </a:r>
            <a:r>
              <a:rPr lang="ru-RU" sz="2900" dirty="0" err="1" smtClean="0">
                <a:latin typeface="Times New Roman" pitchFamily="18" charset="0"/>
                <a:cs typeface="Times New Roman" pitchFamily="18" charset="0"/>
              </a:rPr>
              <a:t>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вартість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їхня</a:t>
            </a:r>
            <a:r>
              <a:rPr lang="ru-RU" sz="2900" dirty="0" smtClean="0">
                <a:latin typeface="Times New Roman" pitchFamily="18" charset="0"/>
                <a:cs typeface="Times New Roman" pitchFamily="18" charset="0"/>
              </a:rPr>
              <a:t> форма (</a:t>
            </a:r>
            <a:r>
              <a:rPr lang="ru-RU" sz="2900" dirty="0" err="1" smtClean="0">
                <a:latin typeface="Times New Roman" pitchFamily="18" charset="0"/>
                <a:cs typeface="Times New Roman" pitchFamily="18" charset="0"/>
              </a:rPr>
              <a:t>фізична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чи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нематеріальна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їхній</a:t>
            </a:r>
            <a:r>
              <a:rPr lang="ru-RU" sz="2900" dirty="0" smtClean="0">
                <a:latin typeface="Times New Roman" pitchFamily="18" charset="0"/>
                <a:cs typeface="Times New Roman" pitchFamily="18" charset="0"/>
              </a:rPr>
              <a:t> вид </a:t>
            </a:r>
            <a:r>
              <a:rPr lang="ru-RU" sz="2900" dirty="0" err="1" smtClean="0">
                <a:latin typeface="Times New Roman" pitchFamily="18" charset="0"/>
                <a:cs typeface="Times New Roman" pitchFamily="18" charset="0"/>
              </a:rPr>
              <a:t>значення</a:t>
            </a:r>
            <a:r>
              <a:rPr lang="ru-RU" sz="2900" dirty="0" smtClean="0">
                <a:latin typeface="Times New Roman" pitchFamily="18" charset="0"/>
                <a:cs typeface="Times New Roman" pitchFamily="18" charset="0"/>
              </a:rPr>
              <a:t> не </a:t>
            </a:r>
            <a:r>
              <a:rPr lang="ru-RU" sz="2900" dirty="0" err="1" smtClean="0">
                <a:latin typeface="Times New Roman" pitchFamily="18" charset="0"/>
                <a:cs typeface="Times New Roman" pitchFamily="18" charset="0"/>
              </a:rPr>
              <a:t>мають</a:t>
            </a:r>
            <a:r>
              <a:rPr lang="ru-RU" sz="2900" dirty="0" smtClean="0">
                <a:latin typeface="Times New Roman" pitchFamily="18" charset="0"/>
                <a:cs typeface="Times New Roman" pitchFamily="18" charset="0"/>
              </a:rPr>
              <a:t>. При </a:t>
            </a:r>
            <a:r>
              <a:rPr lang="ru-RU" sz="2900" dirty="0" err="1" smtClean="0">
                <a:latin typeface="Times New Roman" pitchFamily="18" charset="0"/>
                <a:cs typeface="Times New Roman" pitchFamily="18" charset="0"/>
              </a:rPr>
              <a:t>чому</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така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тривалість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використання</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є</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саме</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очікуваною</a:t>
            </a:r>
            <a:r>
              <a:rPr lang="ru-RU" sz="2900" dirty="0" smtClean="0">
                <a:latin typeface="Times New Roman" pitchFamily="18" charset="0"/>
                <a:cs typeface="Times New Roman" pitchFamily="18" charset="0"/>
              </a:rPr>
              <a:t>, а не фактичною.</a:t>
            </a:r>
          </a:p>
          <a:p>
            <a:pPr algn="just"/>
            <a:r>
              <a:rPr lang="ru-RU" sz="2900" dirty="0" smtClean="0">
                <a:latin typeface="Times New Roman" pitchFamily="18" charset="0"/>
                <a:cs typeface="Times New Roman" pitchFamily="18" charset="0"/>
              </a:rPr>
              <a:t>Так, </a:t>
            </a:r>
            <a:r>
              <a:rPr lang="ru-RU" sz="2900" dirty="0" err="1" smtClean="0">
                <a:latin typeface="Times New Roman" pitchFamily="18" charset="0"/>
                <a:cs typeface="Times New Roman" pitchFamily="18" charset="0"/>
              </a:rPr>
              <a:t>якщо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підприємство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придбало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автомобіль</a:t>
            </a:r>
            <a:r>
              <a:rPr lang="ru-RU" sz="2900" dirty="0" smtClean="0">
                <a:latin typeface="Times New Roman" pitchFamily="18" charset="0"/>
                <a:cs typeface="Times New Roman" pitchFamily="18" charset="0"/>
              </a:rPr>
              <a:t>, то </a:t>
            </a:r>
            <a:r>
              <a:rPr lang="ru-RU" sz="2900" dirty="0" err="1" smtClean="0">
                <a:latin typeface="Times New Roman" pitchFamily="18" charset="0"/>
                <a:cs typeface="Times New Roman" pitchFamily="18" charset="0"/>
              </a:rPr>
              <a:t>воно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очікує</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його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використовувати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декілька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років</a:t>
            </a:r>
            <a:r>
              <a:rPr lang="ru-RU" sz="2900" dirty="0" smtClean="0">
                <a:latin typeface="Times New Roman" pitchFamily="18" charset="0"/>
                <a:cs typeface="Times New Roman" pitchFamily="18" charset="0"/>
              </a:rPr>
              <a:t>, а не розбити у </a:t>
            </a:r>
            <a:r>
              <a:rPr lang="ru-RU" sz="2900" dirty="0" err="1" smtClean="0">
                <a:latin typeface="Times New Roman" pitchFamily="18" charset="0"/>
                <a:cs typeface="Times New Roman" pitchFamily="18" charset="0"/>
              </a:rPr>
              <a:t>найближчій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подорожі</a:t>
            </a:r>
            <a:r>
              <a:rPr lang="ru-RU" sz="2900" dirty="0" smtClean="0">
                <a:latin typeface="Times New Roman" pitchFamily="18" charset="0"/>
                <a:cs typeface="Times New Roman" pitchFamily="18" charset="0"/>
              </a:rPr>
              <a:t> через 3 </a:t>
            </a:r>
            <a:r>
              <a:rPr lang="ru-RU" sz="2900" dirty="0" err="1" smtClean="0">
                <a:latin typeface="Times New Roman" pitchFamily="18" charset="0"/>
                <a:cs typeface="Times New Roman" pitchFamily="18" charset="0"/>
              </a:rPr>
              <a:t>місяці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чи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продати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Такий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автомобіль</a:t>
            </a:r>
            <a:r>
              <a:rPr lang="ru-RU" sz="2900" dirty="0" smtClean="0">
                <a:latin typeface="Times New Roman" pitchFamily="18" charset="0"/>
                <a:cs typeface="Times New Roman" pitchFamily="18" charset="0"/>
              </a:rPr>
              <a:t> буде </a:t>
            </a:r>
            <a:r>
              <a:rPr lang="ru-RU" sz="2900" dirty="0" err="1" smtClean="0">
                <a:latin typeface="Times New Roman" pitchFamily="18" charset="0"/>
                <a:cs typeface="Times New Roman" pitchFamily="18" charset="0"/>
              </a:rPr>
              <a:t>необоротним</a:t>
            </a:r>
            <a:r>
              <a:rPr lang="ru-RU" sz="2900" dirty="0" smtClean="0">
                <a:latin typeface="Times New Roman" pitchFamily="18" charset="0"/>
                <a:cs typeface="Times New Roman" pitchFamily="18" charset="0"/>
              </a:rPr>
              <a:t> активом. </a:t>
            </a:r>
            <a:r>
              <a:rPr lang="ru-RU" sz="2900" dirty="0" err="1" smtClean="0">
                <a:latin typeface="Times New Roman" pitchFamily="18" charset="0"/>
                <a:cs typeface="Times New Roman" pitchFamily="18" charset="0"/>
              </a:rPr>
              <a:t>Однак</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якщо</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такий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автомобіль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одразу</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придбаний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з</a:t>
            </a:r>
            <a:r>
              <a:rPr lang="ru-RU" sz="2900" dirty="0" smtClean="0">
                <a:latin typeface="Times New Roman" pitchFamily="18" charset="0"/>
                <a:cs typeface="Times New Roman" pitchFamily="18" charset="0"/>
              </a:rPr>
              <a:t> метою перепродажу, то </a:t>
            </a:r>
            <a:r>
              <a:rPr lang="ru-RU" sz="2900" dirty="0" err="1" smtClean="0">
                <a:latin typeface="Times New Roman" pitchFamily="18" charset="0"/>
                <a:cs typeface="Times New Roman" pitchFamily="18" charset="0"/>
              </a:rPr>
              <a:t>він</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стає</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оборотним</a:t>
            </a:r>
            <a:r>
              <a:rPr lang="ru-RU" sz="2900" dirty="0" smtClean="0">
                <a:latin typeface="Times New Roman" pitchFamily="18" charset="0"/>
                <a:cs typeface="Times New Roman" pitchFamily="18" charset="0"/>
              </a:rPr>
              <a:t> активом у </a:t>
            </a:r>
            <a:r>
              <a:rPr lang="ru-RU" sz="2900" dirty="0" err="1" smtClean="0">
                <a:latin typeface="Times New Roman" pitchFamily="18" charset="0"/>
                <a:cs typeface="Times New Roman" pitchFamily="18" charset="0"/>
              </a:rPr>
              <a:t>складі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товарів</a:t>
            </a:r>
            <a:r>
              <a:rPr lang="ru-RU" sz="2900" dirty="0" smtClean="0">
                <a:latin typeface="Times New Roman" pitchFamily="18" charset="0"/>
                <a:cs typeface="Times New Roman" pitchFamily="18" charset="0"/>
              </a:rPr>
              <a:t>.</a:t>
            </a:r>
          </a:p>
          <a:p>
            <a:pPr algn="just"/>
            <a:r>
              <a:rPr lang="ru-RU" sz="2900" b="1" dirty="0" err="1" smtClean="0">
                <a:latin typeface="Times New Roman" pitchFamily="18" charset="0"/>
                <a:cs typeface="Times New Roman" pitchFamily="18" charset="0"/>
              </a:rPr>
              <a:t>Увага</a:t>
            </a:r>
            <a:r>
              <a:rPr lang="ru-RU" sz="2900" b="1"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Необоротний</a:t>
            </a:r>
            <a:r>
              <a:rPr lang="ru-RU" sz="2900" dirty="0" smtClean="0">
                <a:latin typeface="Times New Roman" pitchFamily="18" charset="0"/>
                <a:cs typeface="Times New Roman" pitchFamily="18" charset="0"/>
              </a:rPr>
              <a:t> актив – </a:t>
            </a:r>
            <a:r>
              <a:rPr lang="ru-RU" sz="2900" dirty="0" err="1" smtClean="0">
                <a:latin typeface="Times New Roman" pitchFamily="18" charset="0"/>
                <a:cs typeface="Times New Roman" pitchFamily="18" charset="0"/>
              </a:rPr>
              <a:t>це</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актив</a:t>
            </a:r>
            <a:r>
              <a:rPr lang="ru-RU" sz="2900" dirty="0" smtClean="0">
                <a:latin typeface="Times New Roman" pitchFamily="18" charset="0"/>
                <a:cs typeface="Times New Roman" pitchFamily="18" charset="0"/>
              </a:rPr>
              <a:t> для </a:t>
            </a:r>
            <a:r>
              <a:rPr lang="ru-RU" sz="2900" dirty="0" err="1" smtClean="0">
                <a:latin typeface="Times New Roman" pitchFamily="18" charset="0"/>
                <a:cs typeface="Times New Roman" pitchFamily="18" charset="0"/>
              </a:rPr>
              <a:t>використання</a:t>
            </a:r>
            <a:r>
              <a:rPr lang="ru-RU" sz="2900" b="1" dirty="0" smtClean="0">
                <a:latin typeface="Times New Roman" pitchFamily="18" charset="0"/>
                <a:cs typeface="Times New Roman" pitchFamily="18" charset="0"/>
              </a:rPr>
              <a:t> &gt; 1 року</a:t>
            </a:r>
            <a:endParaRPr lang="ru-RU" sz="2900" dirty="0" smtClean="0">
              <a:latin typeface="Times New Roman" pitchFamily="18" charset="0"/>
              <a:cs typeface="Times New Roman" pitchFamily="18" charset="0"/>
            </a:endParaRPr>
          </a:p>
          <a:p>
            <a:pPr algn="just"/>
            <a:r>
              <a:rPr lang="ru-RU" sz="2900" dirty="0" err="1" smtClean="0">
                <a:latin typeface="Times New Roman" pitchFamily="18" charset="0"/>
                <a:cs typeface="Times New Roman" pitchFamily="18" charset="0"/>
              </a:rPr>
              <a:t>Типовими</a:t>
            </a:r>
            <a:r>
              <a:rPr lang="ru-RU" sz="2900" dirty="0" smtClean="0">
                <a:latin typeface="Times New Roman" pitchFamily="18" charset="0"/>
                <a:cs typeface="Times New Roman" pitchFamily="18" charset="0"/>
              </a:rPr>
              <a:t> прикладами </a:t>
            </a:r>
            <a:r>
              <a:rPr lang="ru-RU" sz="2900" dirty="0" err="1" smtClean="0">
                <a:latin typeface="Times New Roman" pitchFamily="18" charset="0"/>
                <a:cs typeface="Times New Roman" pitchFamily="18" charset="0"/>
              </a:rPr>
              <a:t>необоротних</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активів</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є</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будинки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машини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виробниче</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обладнання</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автомобілі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придбані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ліцензії</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і</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патенти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дебіторська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заборгованість</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з</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терміном</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погашення</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понад</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рік</a:t>
            </a:r>
            <a:r>
              <a:rPr lang="ru-RU" sz="2900" dirty="0" smtClean="0">
                <a:latin typeface="Times New Roman" pitchFamily="18" charset="0"/>
                <a:cs typeface="Times New Roman" pitchFamily="18" charset="0"/>
              </a:rPr>
              <a:t>, а </a:t>
            </a:r>
            <a:r>
              <a:rPr lang="ru-RU" sz="2900" dirty="0" err="1" smtClean="0">
                <a:latin typeface="Times New Roman" pitchFamily="18" charset="0"/>
                <a:cs typeface="Times New Roman" pitchFamily="18" charset="0"/>
              </a:rPr>
              <a:t>також</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тварини</a:t>
            </a:r>
            <a:r>
              <a:rPr lang="ru-RU" sz="2900" dirty="0" smtClean="0">
                <a:latin typeface="Times New Roman" pitchFamily="18" charset="0"/>
                <a:cs typeface="Times New Roman" pitchFamily="18" charset="0"/>
              </a:rPr>
              <a:t> у </a:t>
            </a:r>
            <a:r>
              <a:rPr lang="ru-RU" sz="2900" dirty="0" err="1" smtClean="0">
                <a:latin typeface="Times New Roman" pitchFamily="18" charset="0"/>
                <a:cs typeface="Times New Roman" pitchFamily="18" charset="0"/>
              </a:rPr>
              <a:t>сількогосподарських</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підприємств</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бики</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корови</a:t>
            </a:r>
            <a:r>
              <a:rPr lang="ru-RU" sz="2900" dirty="0" smtClean="0">
                <a:latin typeface="Times New Roman" pitchFamily="18" charset="0"/>
                <a:cs typeface="Times New Roman" pitchFamily="18" charset="0"/>
              </a:rPr>
              <a:t> та </a:t>
            </a:r>
            <a:r>
              <a:rPr lang="ru-RU" sz="2900" dirty="0" err="1" smtClean="0">
                <a:latin typeface="Times New Roman" pitchFamily="18" charset="0"/>
                <a:cs typeface="Times New Roman" pitchFamily="18" charset="0"/>
              </a:rPr>
              <a:t>інші</a:t>
            </a:r>
            <a:r>
              <a:rPr lang="ru-RU" sz="2900" dirty="0" smtClean="0">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rmAutofit/>
          </a:bodyPr>
          <a:lstStyle/>
          <a:p>
            <a:pPr algn="just"/>
            <a:r>
              <a:rPr lang="ru-RU" b="1" dirty="0" err="1" smtClean="0">
                <a:latin typeface="Times New Roman" pitchFamily="18" charset="0"/>
                <a:cs typeface="Times New Roman" pitchFamily="18" charset="0"/>
              </a:rPr>
              <a:t>Операційним</a:t>
            </a:r>
            <a:r>
              <a:rPr lang="ru-RU" b="1" dirty="0" smtClean="0">
                <a:latin typeface="Times New Roman" pitchFamily="18" charset="0"/>
                <a:cs typeface="Times New Roman" pitchFamily="18" charset="0"/>
              </a:rPr>
              <a:t> цикл</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те </a:t>
            </a:r>
            <a:r>
              <a:rPr lang="ru-RU" dirty="0" err="1" smtClean="0">
                <a:latin typeface="Times New Roman" pitchFamily="18" charset="0"/>
                <a:cs typeface="Times New Roman" pitchFamily="18" charset="0"/>
              </a:rPr>
              <a:t>саме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b="1"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господарський</a:t>
            </a:r>
            <a:r>
              <a:rPr lang="ru-RU" dirty="0" smtClean="0">
                <a:latin typeface="Times New Roman" pitchFamily="18" charset="0"/>
                <a:cs typeface="Times New Roman" pitchFamily="18" charset="0"/>
              </a:rPr>
              <a:t> оборот, так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часто </a:t>
            </a:r>
            <a:r>
              <a:rPr lang="ru-RU" dirty="0" err="1" smtClean="0">
                <a:latin typeface="Times New Roman" pitchFamily="18" charset="0"/>
                <a:cs typeface="Times New Roman" pitchFamily="18" charset="0"/>
              </a:rPr>
              <a:t>називають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наприклад</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термінології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2"/>
              </a:rPr>
              <a:t>Міжнародних</a:t>
            </a:r>
            <a:r>
              <a:rPr lang="ru-RU" dirty="0" smtClean="0">
                <a:latin typeface="Times New Roman" pitchFamily="18" charset="0"/>
                <a:cs typeface="Times New Roman" pitchFamily="18" charset="0"/>
                <a:hlinkClick r:id="rId2"/>
              </a:rPr>
              <a:t> </a:t>
            </a:r>
            <a:r>
              <a:rPr lang="ru-RU" dirty="0" err="1" smtClean="0">
                <a:latin typeface="Times New Roman" pitchFamily="18" charset="0"/>
                <a:cs typeface="Times New Roman" pitchFamily="18" charset="0"/>
                <a:hlinkClick r:id="rId2"/>
              </a:rPr>
              <a:t>стандартів</a:t>
            </a:r>
            <a:r>
              <a:rPr lang="ru-RU" dirty="0" smtClean="0">
                <a:latin typeface="Times New Roman" pitchFamily="18" charset="0"/>
                <a:cs typeface="Times New Roman" pitchFamily="18" charset="0"/>
                <a:hlinkClick r:id="rId2"/>
              </a:rPr>
              <a:t> </a:t>
            </a:r>
            <a:r>
              <a:rPr lang="ru-RU" dirty="0" err="1" smtClean="0">
                <a:latin typeface="Times New Roman" pitchFamily="18" charset="0"/>
                <a:cs typeface="Times New Roman" pitchFamily="18" charset="0"/>
                <a:hlinkClick r:id="rId2"/>
              </a:rPr>
              <a:t>фінансової</a:t>
            </a:r>
            <a:r>
              <a:rPr lang="ru-RU" dirty="0" smtClean="0">
                <a:latin typeface="Times New Roman" pitchFamily="18" charset="0"/>
                <a:cs typeface="Times New Roman" pitchFamily="18" charset="0"/>
                <a:hlinkClick r:id="rId2"/>
              </a:rPr>
              <a:t> </a:t>
            </a:r>
            <a:r>
              <a:rPr lang="ru-RU" dirty="0" err="1" smtClean="0">
                <a:latin typeface="Times New Roman" pitchFamily="18" charset="0"/>
                <a:cs typeface="Times New Roman" pitchFamily="18" charset="0"/>
                <a:hlinkClick r:id="rId2"/>
              </a:rPr>
              <a:t>звітності</a:t>
            </a:r>
            <a:r>
              <a:rPr lang="ru-RU" dirty="0" smtClean="0">
                <a:latin typeface="Times New Roman" pitchFamily="18" charset="0"/>
                <a:cs typeface="Times New Roman" pitchFamily="18" charset="0"/>
              </a:rPr>
              <a:t> (МСФЗ). </a:t>
            </a: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може</a:t>
            </a:r>
            <a:r>
              <a:rPr lang="ru-RU" dirty="0" smtClean="0">
                <a:latin typeface="Times New Roman" pitchFamily="18" charset="0"/>
                <a:cs typeface="Times New Roman" pitchFamily="18" charset="0"/>
              </a:rPr>
              <a:t> бути </a:t>
            </a:r>
            <a:r>
              <a:rPr lang="ru-RU" dirty="0" err="1" smtClean="0">
                <a:latin typeface="Times New Roman" pitchFamily="18" charset="0"/>
                <a:cs typeface="Times New Roman" pitchFamily="18" charset="0"/>
              </a:rPr>
              <a:t>довшим</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рік</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підприємств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виробляють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тривалі</a:t>
            </a:r>
            <a:r>
              <a:rPr lang="ru-RU" dirty="0" smtClean="0">
                <a:latin typeface="Times New Roman" pitchFamily="18" charset="0"/>
                <a:cs typeface="Times New Roman" pitchFamily="18" charset="0"/>
              </a:rPr>
              <a:t> за часом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продукти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літаки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кораблі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військову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техніку</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елітних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продуктів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харчування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алкоголю, </a:t>
            </a:r>
            <a:r>
              <a:rPr lang="ru-RU" dirty="0" err="1" smtClean="0">
                <a:latin typeface="Times New Roman" pitchFamily="18" charset="0"/>
                <a:cs typeface="Times New Roman" pitchFamily="18" charset="0"/>
              </a:rPr>
              <a:t>наприклад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тверді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сири</a:t>
            </a:r>
            <a:r>
              <a:rPr lang="ru-RU" dirty="0" smtClean="0">
                <a:latin typeface="Times New Roman" pitchFamily="18" charset="0"/>
                <a:cs typeface="Times New Roman" pitchFamily="18" charset="0"/>
              </a:rPr>
              <a:t>, вино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коньяк,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тривалу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витримку</a:t>
            </a:r>
            <a:r>
              <a:rPr lang="ru-RU"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r>
              <a:rPr lang="ru-RU" dirty="0" smtClean="0">
                <a:latin typeface="Times New Roman" pitchFamily="18" charset="0"/>
                <a:cs typeface="Times New Roman" pitchFamily="18" charset="0"/>
              </a:rPr>
              <a:t>Весь </a:t>
            </a:r>
            <a:r>
              <a:rPr lang="ru-RU" dirty="0" err="1" smtClean="0">
                <a:latin typeface="Times New Roman" pitchFamily="18" charset="0"/>
                <a:cs typeface="Times New Roman" pitchFamily="18" charset="0"/>
              </a:rPr>
              <a:t>цей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поділ</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оборотні</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необоротні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умовний</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насправді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будь-який</a:t>
            </a:r>
            <a:r>
              <a:rPr lang="ru-RU" dirty="0" smtClean="0">
                <a:latin typeface="Times New Roman" pitchFamily="18" charset="0"/>
                <a:cs typeface="Times New Roman" pitchFamily="18" charset="0"/>
              </a:rPr>
              <a:t> актив так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інакше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бере</a:t>
            </a:r>
            <a:r>
              <a:rPr lang="ru-RU" dirty="0" smtClean="0">
                <a:latin typeface="Times New Roman" pitchFamily="18" charset="0"/>
                <a:cs typeface="Times New Roman" pitchFamily="18" charset="0"/>
              </a:rPr>
              <a:t> участь у </a:t>
            </a:r>
            <a:r>
              <a:rPr lang="ru-RU" dirty="0" err="1" smtClean="0">
                <a:latin typeface="Times New Roman" pitchFamily="18" charset="0"/>
                <a:cs typeface="Times New Roman" pitchFamily="18" charset="0"/>
              </a:rPr>
              <a:t>господарському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приносить </a:t>
            </a:r>
            <a:r>
              <a:rPr lang="ru-RU" dirty="0" err="1" smtClean="0">
                <a:latin typeface="Times New Roman" pitchFamily="18" charset="0"/>
                <a:cs typeface="Times New Roman" pitchFamily="18" charset="0"/>
              </a:rPr>
              <a:t>йому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частку</a:t>
            </a:r>
            <a:r>
              <a:rPr lang="ru-RU" dirty="0" smtClean="0">
                <a:latin typeface="Times New Roman" pitchFamily="18" charset="0"/>
                <a:cs typeface="Times New Roman" pitchFamily="18" charset="0"/>
              </a:rPr>
              <a:t> доходу шляхом </a:t>
            </a:r>
            <a:r>
              <a:rPr lang="ru-RU" dirty="0" err="1" smtClean="0">
                <a:latin typeface="Times New Roman" pitchFamily="18" charset="0"/>
                <a:cs typeface="Times New Roman" pitchFamily="18" charset="0"/>
              </a:rPr>
              <a:t>свого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a:t>
            </a:r>
            <a:r>
              <a:rPr lang="ru-RU" dirty="0" smtClean="0">
                <a:latin typeface="Times New Roman" pitchFamily="18" charset="0"/>
                <a:cs typeface="Times New Roman" pitchFamily="18" charset="0"/>
              </a:rPr>
              <a:t> ж </a:t>
            </a:r>
            <a:r>
              <a:rPr lang="ru-RU" dirty="0" err="1" smtClean="0">
                <a:latin typeface="Times New Roman" pitchFamily="18" charset="0"/>
                <a:cs typeface="Times New Roman" pitchFamily="18" charset="0"/>
              </a:rPr>
              <a:t>самі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машини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обладнання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поступово</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бухгалтерському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обліку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списуються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витрати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називають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бухгалтерським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зносом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амортизацією</a:t>
            </a:r>
            <a:r>
              <a:rPr lang="ru-RU" dirty="0" smtClean="0">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Однак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термінологія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властива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українському</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пострадянському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бухгалтерському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обліку</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зарубіжному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досвіді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необоротних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вживаються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терміни</a:t>
            </a:r>
            <a:r>
              <a:rPr lang="ru-RU" dirty="0" smtClean="0">
                <a:latin typeface="Times New Roman" pitchFamily="18" charset="0"/>
                <a:cs typeface="Times New Roman" pitchFamily="18" charset="0"/>
              </a:rPr>
              <a:t> – </a:t>
            </a:r>
            <a:r>
              <a:rPr lang="ru-RU" b="1" dirty="0" err="1" smtClean="0">
                <a:latin typeface="Times New Roman" pitchFamily="18" charset="0"/>
                <a:cs typeface="Times New Roman" pitchFamily="18" charset="0"/>
              </a:rPr>
              <a:t>довгострокові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активи</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англ.</a:t>
            </a:r>
            <a:r>
              <a:rPr lang="ru-RU"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long-term assets</a:t>
            </a:r>
            <a:r>
              <a:rPr lang="en-US"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непоточні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активи</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англ</a:t>
            </a:r>
            <a:r>
              <a:rPr lang="ru-RU"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non-current assets</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Останній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зустріти</a:t>
            </a:r>
            <a:r>
              <a:rPr lang="ru-RU" dirty="0" smtClean="0">
                <a:latin typeface="Times New Roman" pitchFamily="18" charset="0"/>
                <a:cs typeface="Times New Roman" pitchFamily="18" charset="0"/>
              </a:rPr>
              <a:t> у МСФЗ.</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239000" cy="5384190"/>
          </a:xfrm>
        </p:spPr>
        <p:txBody>
          <a:bodyPr>
            <a:normAutofit/>
          </a:bodyPr>
          <a:lstStyle/>
          <a:p>
            <a:pPr algn="just"/>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термінології</a:t>
            </a:r>
            <a:r>
              <a:rPr lang="ru-RU" dirty="0" smtClean="0">
                <a:latin typeface="Times New Roman" pitchFamily="18" charset="0"/>
                <a:cs typeface="Times New Roman" pitchFamily="18" charset="0"/>
              </a:rPr>
              <a:t>:</a:t>
            </a:r>
          </a:p>
          <a:p>
            <a:pPr algn="just"/>
            <a:r>
              <a:rPr lang="ru-RU" b="1" dirty="0" err="1" smtClean="0">
                <a:latin typeface="Times New Roman" pitchFamily="18" charset="0"/>
                <a:cs typeface="Times New Roman" pitchFamily="18" charset="0"/>
              </a:rPr>
              <a:t>необоротні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активи</a:t>
            </a:r>
            <a:r>
              <a:rPr lang="ru-RU" b="1"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використовується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українському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бухгалтерському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обліку</a:t>
            </a:r>
            <a:r>
              <a:rPr lang="ru-RU" dirty="0" smtClean="0">
                <a:latin typeface="Times New Roman" pitchFamily="18" charset="0"/>
                <a:cs typeface="Times New Roman" pitchFamily="18" charset="0"/>
              </a:rPr>
              <a:t>;</a:t>
            </a:r>
          </a:p>
          <a:p>
            <a:pPr algn="just"/>
            <a:r>
              <a:rPr lang="ru-RU" b="1" dirty="0" err="1" smtClean="0">
                <a:latin typeface="Times New Roman" pitchFamily="18" charset="0"/>
                <a:cs typeface="Times New Roman" pitchFamily="18" charset="0"/>
              </a:rPr>
              <a:t>довгострокові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активи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англ</a:t>
            </a:r>
            <a:r>
              <a:rPr lang="ru-RU"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long-term assets</a:t>
            </a:r>
            <a:r>
              <a:rPr lang="en-US" dirty="0" smtClean="0">
                <a:latin typeface="Times New Roman" pitchFamily="18" charset="0"/>
                <a:cs typeface="Times New Roman" pitchFamily="18" charset="0"/>
              </a:rPr>
              <a:t>) – </a:t>
            </a:r>
            <a:r>
              <a:rPr lang="ru-RU" dirty="0" smtClean="0">
                <a:latin typeface="Times New Roman" pitchFamily="18" charset="0"/>
                <a:cs typeface="Times New Roman" pitchFamily="18" charset="0"/>
              </a:rPr>
              <a:t>часто </a:t>
            </a:r>
            <a:r>
              <a:rPr lang="ru-RU" dirty="0" err="1" smtClean="0">
                <a:latin typeface="Times New Roman" pitchFamily="18" charset="0"/>
                <a:cs typeface="Times New Roman" pitchFamily="18" charset="0"/>
              </a:rPr>
              <a:t>використовується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західних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країнах</a:t>
            </a:r>
            <a:r>
              <a:rPr lang="ru-RU" dirty="0" smtClean="0">
                <a:latin typeface="Times New Roman" pitchFamily="18" charset="0"/>
                <a:cs typeface="Times New Roman" pitchFamily="18" charset="0"/>
              </a:rPr>
              <a:t>;</a:t>
            </a:r>
          </a:p>
          <a:p>
            <a:pPr algn="just"/>
            <a:r>
              <a:rPr lang="ru-RU" b="1" dirty="0" err="1" smtClean="0">
                <a:latin typeface="Times New Roman" pitchFamily="18" charset="0"/>
                <a:cs typeface="Times New Roman" pitchFamily="18" charset="0"/>
              </a:rPr>
              <a:t>непоточні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активи</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англ</a:t>
            </a:r>
            <a:r>
              <a:rPr lang="ru-RU"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non-current assets</a:t>
            </a:r>
            <a:r>
              <a:rPr lang="en-US"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використовується</a:t>
            </a:r>
            <a:r>
              <a:rPr lang="ru-RU" dirty="0" smtClean="0">
                <a:latin typeface="Times New Roman" pitchFamily="18" charset="0"/>
                <a:cs typeface="Times New Roman" pitchFamily="18" charset="0"/>
              </a:rPr>
              <a:t> у МСФЗ.</a:t>
            </a:r>
          </a:p>
          <a:p>
            <a:pPr algn="just"/>
            <a:r>
              <a:rPr lang="ru-RU" b="1" dirty="0" err="1" smtClean="0">
                <a:latin typeface="Times New Roman" pitchFamily="18" charset="0"/>
                <a:cs typeface="Times New Roman" pitchFamily="18" charset="0"/>
              </a:rPr>
              <a:t>Увага</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Необоротні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довгострокові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непоточні</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назви-синоніми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тривалого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багаторазового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Autofit/>
          </a:bodyPr>
          <a:lstStyle/>
          <a:p>
            <a:pPr algn="just"/>
            <a:r>
              <a:rPr lang="ru-RU" sz="2000" b="1" dirty="0" err="1" smtClean="0">
                <a:latin typeface="Times New Roman" pitchFamily="18" charset="0"/>
                <a:cs typeface="Times New Roman" pitchFamily="18" charset="0"/>
              </a:rPr>
              <a:t>Чи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може</a:t>
            </a:r>
            <a:r>
              <a:rPr lang="ru-RU" sz="2000" b="1" dirty="0" smtClean="0">
                <a:latin typeface="Times New Roman" pitchFamily="18" charset="0"/>
                <a:cs typeface="Times New Roman" pitchFamily="18" charset="0"/>
              </a:rPr>
              <a:t> бути </a:t>
            </a:r>
            <a:r>
              <a:rPr lang="ru-RU" sz="2000" b="1" dirty="0" err="1" smtClean="0">
                <a:latin typeface="Times New Roman" pitchFamily="18" charset="0"/>
                <a:cs typeface="Times New Roman" pitchFamily="18" charset="0"/>
              </a:rPr>
              <a:t>підприємство</a:t>
            </a:r>
            <a:r>
              <a:rPr lang="ru-RU" sz="2000" b="1" dirty="0" smtClean="0">
                <a:latin typeface="Times New Roman" pitchFamily="18" charset="0"/>
                <a:cs typeface="Times New Roman" pitchFamily="18" charset="0"/>
              </a:rPr>
              <a:t> без </a:t>
            </a:r>
            <a:r>
              <a:rPr lang="ru-RU" sz="2000" b="1" dirty="0" err="1" smtClean="0">
                <a:latin typeface="Times New Roman" pitchFamily="18" charset="0"/>
                <a:cs typeface="Times New Roman" pitchFamily="18" charset="0"/>
              </a:rPr>
              <a:t>необоротних</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активів</a:t>
            </a:r>
            <a:endParaRPr lang="ru-RU" sz="2000" b="1" dirty="0" smtClean="0">
              <a:latin typeface="Times New Roman" pitchFamily="18" charset="0"/>
              <a:cs typeface="Times New Roman" pitchFamily="18" charset="0"/>
            </a:endParaRPr>
          </a:p>
          <a:p>
            <a:pPr algn="just"/>
            <a:r>
              <a:rPr lang="ru-RU" sz="2000" dirty="0" err="1" smtClean="0">
                <a:latin typeface="Times New Roman" pitchFamily="18" charset="0"/>
                <a:cs typeface="Times New Roman" pitchFamily="18" charset="0"/>
              </a:rPr>
              <a:t>Ситуація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майже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відсутності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необоротних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активів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можлива</a:t>
            </a:r>
            <a:r>
              <a:rPr lang="ru-RU" sz="2000" dirty="0" smtClean="0">
                <a:latin typeface="Times New Roman" pitchFamily="18" charset="0"/>
                <a:cs typeface="Times New Roman" pitchFamily="18" charset="0"/>
              </a:rPr>
              <a:t>. Як правило, </a:t>
            </a:r>
            <a:r>
              <a:rPr lang="ru-RU" sz="2000" dirty="0" err="1" smtClean="0">
                <a:latin typeface="Times New Roman" pitchFamily="18" charset="0"/>
                <a:cs typeface="Times New Roman" pitchFamily="18" charset="0"/>
              </a:rPr>
              <a:t>такі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активи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займають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найбільшу</a:t>
            </a:r>
            <a:r>
              <a:rPr lang="ru-RU" sz="2000" dirty="0" smtClean="0">
                <a:latin typeface="Times New Roman" pitchFamily="18" charset="0"/>
                <a:cs typeface="Times New Roman" pitchFamily="18" charset="0"/>
              </a:rPr>
              <a:t> вагу у </a:t>
            </a:r>
            <a:r>
              <a:rPr lang="ru-RU" sz="2000" dirty="0" err="1" smtClean="0">
                <a:latin typeface="Times New Roman" pitchFamily="18" charset="0"/>
                <a:cs typeface="Times New Roman" pitchFamily="18" charset="0"/>
              </a:rPr>
              <a:t>загальних</a:t>
            </a:r>
            <a:r>
              <a:rPr lang="ru-RU" sz="2000" dirty="0" smtClean="0">
                <a:latin typeface="Times New Roman" pitchFamily="18" charset="0"/>
                <a:cs typeface="Times New Roman" pitchFamily="18" charset="0"/>
              </a:rPr>
              <a:t> активах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так як </a:t>
            </a:r>
            <a:r>
              <a:rPr lang="ru-RU" sz="2000" dirty="0" err="1" smtClean="0">
                <a:latin typeface="Times New Roman" pitchFamily="18" charset="0"/>
                <a:cs typeface="Times New Roman" pitchFamily="18" charset="0"/>
              </a:rPr>
              <a:t>складаються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здебільшого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значну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вартість</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порівнянні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іншими</a:t>
            </a:r>
            <a:r>
              <a:rPr lang="ru-RU" sz="2000" dirty="0" smtClean="0">
                <a:latin typeface="Times New Roman" pitchFamily="18" charset="0"/>
                <a:cs typeface="Times New Roman" pitchFamily="18" charset="0"/>
              </a:rPr>
              <a:t> активами. </a:t>
            </a:r>
            <a:r>
              <a:rPr lang="ru-RU" sz="2000" dirty="0" err="1" smtClean="0">
                <a:latin typeface="Times New Roman" pitchFamily="18" charset="0"/>
                <a:cs typeface="Times New Roman" pitchFamily="18" charset="0"/>
              </a:rPr>
              <a:t>Винятком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може</a:t>
            </a:r>
            <a:r>
              <a:rPr lang="ru-RU" sz="2000" dirty="0" smtClean="0">
                <a:latin typeface="Times New Roman" pitchFamily="18" charset="0"/>
                <a:cs typeface="Times New Roman" pitchFamily="18" charset="0"/>
              </a:rPr>
              <a:t> бути </a:t>
            </a:r>
            <a:r>
              <a:rPr lang="ru-RU" sz="2000" dirty="0" err="1" smtClean="0">
                <a:latin typeface="Times New Roman" pitchFamily="18" charset="0"/>
                <a:cs typeface="Times New Roman" pitchFamily="18" charset="0"/>
              </a:rPr>
              <a:t>підприємство</a:t>
            </a:r>
            <a:r>
              <a:rPr lang="ru-RU" sz="2000" dirty="0" smtClean="0">
                <a:latin typeface="Times New Roman" pitchFamily="18" charset="0"/>
                <a:cs typeface="Times New Roman" pitchFamily="18" charset="0"/>
              </a:rPr>
              <a:t>, яке </a:t>
            </a:r>
            <a:r>
              <a:rPr lang="ru-RU" sz="2000" dirty="0" err="1" smtClean="0">
                <a:latin typeface="Times New Roman" pitchFamily="18" charset="0"/>
                <a:cs typeface="Times New Roman" pitchFamily="18" charset="0"/>
              </a:rPr>
              <a:t>орендує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наприклад</a:t>
            </a:r>
            <a:r>
              <a:rPr lang="ru-RU" sz="2000" dirty="0" smtClean="0">
                <a:latin typeface="Times New Roman" pitchFamily="18" charset="0"/>
                <a:cs typeface="Times New Roman" pitchFamily="18" charset="0"/>
              </a:rPr>
              <a:t>:</a:t>
            </a:r>
          </a:p>
          <a:p>
            <a:pPr algn="just"/>
            <a:r>
              <a:rPr lang="ru-RU" sz="2000" dirty="0" err="1" smtClean="0">
                <a:latin typeface="Times New Roman" pitchFamily="18" charset="0"/>
                <a:cs typeface="Times New Roman" pitchFamily="18" charset="0"/>
              </a:rPr>
              <a:t>займається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торгівлею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торговим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посередництвом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приміщення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офісу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складу </a:t>
            </a:r>
            <a:r>
              <a:rPr lang="ru-RU" sz="2000" dirty="0" err="1" smtClean="0">
                <a:latin typeface="Times New Roman" pitchFamily="18" charset="0"/>
                <a:cs typeface="Times New Roman" pitchFamily="18" charset="0"/>
              </a:rPr>
              <a:t>орендує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транспортних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має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Більша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частина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його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активів</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це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товарні</a:t>
            </a:r>
            <a:r>
              <a:rPr lang="ru-RU" sz="2000" dirty="0" smtClean="0">
                <a:latin typeface="Times New Roman" pitchFamily="18" charset="0"/>
                <a:cs typeface="Times New Roman" pitchFamily="18" charset="0"/>
              </a:rPr>
              <a:t> запаси, </a:t>
            </a:r>
            <a:r>
              <a:rPr lang="ru-RU" sz="2000" dirty="0" err="1" smtClean="0">
                <a:latin typeface="Times New Roman" pitchFamily="18" charset="0"/>
                <a:cs typeface="Times New Roman" pitchFamily="18" charset="0"/>
              </a:rPr>
              <a:t>які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зберігаються</a:t>
            </a:r>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орендованому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складі</a:t>
            </a:r>
            <a:r>
              <a:rPr lang="ru-RU" sz="2000" dirty="0" smtClean="0">
                <a:latin typeface="Times New Roman" pitchFamily="18" charset="0"/>
                <a:cs typeface="Times New Roman" pitchFamily="18" charset="0"/>
              </a:rPr>
              <a:t>. За </a:t>
            </a:r>
            <a:r>
              <a:rPr lang="ru-RU" sz="2000" dirty="0" err="1" smtClean="0">
                <a:latin typeface="Times New Roman" pitchFamily="18" charset="0"/>
                <a:cs typeface="Times New Roman" pitchFamily="18" charset="0"/>
              </a:rPr>
              <a:t>діючими</a:t>
            </a:r>
            <a:r>
              <a:rPr lang="ru-RU" sz="2000" dirty="0" smtClean="0">
                <a:latin typeface="Times New Roman" pitchFamily="18" charset="0"/>
                <a:cs typeface="Times New Roman" pitchFamily="18" charset="0"/>
              </a:rPr>
              <a:t> правилами </a:t>
            </a:r>
            <a:r>
              <a:rPr lang="ru-RU" sz="2000" dirty="0" err="1" smtClean="0">
                <a:latin typeface="Times New Roman" pitchFamily="18" charset="0"/>
                <a:cs typeface="Times New Roman" pitchFamily="18" charset="0"/>
              </a:rPr>
              <a:t>орендовані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засоби</a:t>
            </a:r>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балансі</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відображаються</a:t>
            </a:r>
            <a:r>
              <a:rPr lang="ru-RU" sz="2000" dirty="0" smtClean="0">
                <a:latin typeface="Times New Roman" pitchFamily="18" charset="0"/>
                <a:cs typeface="Times New Roman" pitchFamily="18" charset="0"/>
              </a:rPr>
              <a:t>, тому у таких </a:t>
            </a:r>
            <a:r>
              <a:rPr lang="ru-RU" sz="2000" dirty="0" err="1" smtClean="0">
                <a:latin typeface="Times New Roman" pitchFamily="18" charset="0"/>
                <a:cs typeface="Times New Roman" pitchFamily="18" charset="0"/>
              </a:rPr>
              <a:t>підприємств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основних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засобів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майже</a:t>
            </a:r>
            <a:r>
              <a:rPr lang="ru-RU" sz="2000" dirty="0" smtClean="0">
                <a:latin typeface="Times New Roman" pitchFamily="18" charset="0"/>
                <a:cs typeface="Times New Roman" pitchFamily="18" charset="0"/>
              </a:rPr>
              <a:t> не буде;</a:t>
            </a:r>
          </a:p>
          <a:p>
            <a:pPr algn="just"/>
            <a:r>
              <a:rPr lang="ru-RU" sz="2000" dirty="0" err="1" smtClean="0">
                <a:latin typeface="Times New Roman" pitchFamily="18" charset="0"/>
                <a:cs typeface="Times New Roman" pitchFamily="18" charset="0"/>
              </a:rPr>
              <a:t>надає</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лише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послуги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які</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потребують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значних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капітальних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інвестицій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розробка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програмного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забезпечення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маркетингові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послуги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т.д.). </a:t>
            </a:r>
            <a:r>
              <a:rPr lang="ru-RU" sz="2000" dirty="0" err="1" smtClean="0">
                <a:latin typeface="Times New Roman" pitchFamily="18" charset="0"/>
                <a:cs typeface="Times New Roman" pitchFamily="18" charset="0"/>
              </a:rPr>
              <a:t>Однак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комп’ютерна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техніка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меблі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тощо</a:t>
            </a:r>
            <a:r>
              <a:rPr lang="ru-RU" sz="2000" dirty="0" smtClean="0">
                <a:latin typeface="Times New Roman" pitchFamily="18" charset="0"/>
                <a:cs typeface="Times New Roman" pitchFamily="18" charset="0"/>
              </a:rPr>
              <a:t> у такого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як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попереднього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будуть</a:t>
            </a:r>
            <a:r>
              <a:rPr lang="ru-RU" sz="2000" dirty="0" smtClean="0">
                <a:latin typeface="Times New Roman" pitchFamily="18" charset="0"/>
                <a:cs typeface="Times New Roman" pitchFamily="18" charset="0"/>
              </a:rPr>
              <a:t> все одно на </a:t>
            </a:r>
            <a:r>
              <a:rPr lang="ru-RU" sz="2000" dirty="0" err="1" smtClean="0">
                <a:latin typeface="Times New Roman" pitchFamily="18" charset="0"/>
                <a:cs typeface="Times New Roman" pitchFamily="18" charset="0"/>
              </a:rPr>
              <a:t>балансі</a:t>
            </a:r>
            <a:r>
              <a:rPr lang="ru-RU" sz="2000" dirty="0" smtClean="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algn="just">
              <a:buNone/>
            </a:pPr>
            <a:r>
              <a:rPr lang="ru-RU" dirty="0" smtClean="0"/>
              <a:t>		</a:t>
            </a:r>
            <a:r>
              <a:rPr lang="ru-RU" b="1" dirty="0" err="1" smtClean="0">
                <a:latin typeface="Times New Roman" pitchFamily="18" charset="0"/>
                <a:cs typeface="Times New Roman" pitchFamily="18" charset="0"/>
              </a:rPr>
              <a:t>Основні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засоби</a:t>
            </a:r>
            <a:r>
              <a:rPr lang="ru-RU" b="1" dirty="0" smtClean="0">
                <a:latin typeface="Times New Roman" pitchFamily="18" charset="0"/>
                <a:cs typeface="Times New Roman" pitchFamily="18" charset="0"/>
              </a:rPr>
              <a:t> (ОЗ)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матеріальні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очікується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використовувати</a:t>
            </a:r>
            <a:r>
              <a:rPr lang="ru-RU" dirty="0" smtClean="0">
                <a:latin typeface="Times New Roman" pitchFamily="18" charset="0"/>
                <a:cs typeface="Times New Roman" pitchFamily="18" charset="0"/>
              </a:rPr>
              <a:t> як </a:t>
            </a:r>
            <a:r>
              <a:rPr lang="ru-RU" dirty="0" err="1" smtClean="0">
                <a:latin typeface="Times New Roman" pitchFamily="18" charset="0"/>
                <a:cs typeface="Times New Roman" pitchFamily="18" charset="0"/>
              </a:rPr>
              <a:t>засоби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строком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ніж</a:t>
            </a:r>
            <a:r>
              <a:rPr lang="ru-RU" dirty="0" smtClean="0">
                <a:latin typeface="Times New Roman" pitchFamily="18" charset="0"/>
                <a:cs typeface="Times New Roman" pitchFamily="18" charset="0"/>
              </a:rPr>
              <a:t> один </a:t>
            </a:r>
            <a:r>
              <a:rPr lang="ru-RU" dirty="0" err="1" smtClean="0">
                <a:latin typeface="Times New Roman" pitchFamily="18" charset="0"/>
                <a:cs typeface="Times New Roman" pitchFamily="18" charset="0"/>
              </a:rPr>
              <a:t>рік</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господарській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діяльності</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адміністративних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соціально-культурних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побутових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цілей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Існує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застарілий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основні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фонди</a:t>
            </a:r>
            <a:r>
              <a:rPr lang="ru-RU" dirty="0" smtClean="0">
                <a:latin typeface="Times New Roman" pitchFamily="18" charset="0"/>
                <a:cs typeface="Times New Roman" pitchFamily="18" charset="0"/>
              </a:rPr>
              <a:t>. ОЗ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необоротних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активів</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балансі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Критерії</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визнання</a:t>
            </a:r>
            <a:r>
              <a:rPr lang="ru-RU" b="1" dirty="0" smtClean="0">
                <a:latin typeface="Times New Roman" pitchFamily="18" charset="0"/>
                <a:cs typeface="Times New Roman" pitchFamily="18" charset="0"/>
              </a:rPr>
              <a:t> основного </a:t>
            </a:r>
            <a:r>
              <a:rPr lang="ru-RU" b="1" dirty="0" err="1" smtClean="0">
                <a:latin typeface="Times New Roman" pitchFamily="18" charset="0"/>
                <a:cs typeface="Times New Roman" pitchFamily="18" charset="0"/>
              </a:rPr>
              <a:t>засобу</a:t>
            </a:r>
            <a:r>
              <a:rPr lang="ru-RU" b="1" dirty="0" smtClean="0">
                <a:latin typeface="Times New Roman" pitchFamily="18" charset="0"/>
                <a:cs typeface="Times New Roman" pitchFamily="18" charset="0"/>
              </a:rPr>
              <a:t>:</a:t>
            </a:r>
          </a:p>
          <a:p>
            <a:pPr marL="514350" indent="-514350" algn="just">
              <a:buAutoNum type="arabicParenR"/>
            </a:pPr>
            <a:r>
              <a:rPr lang="ru-RU" dirty="0" err="1" smtClean="0">
                <a:latin typeface="Times New Roman" pitchFamily="18" charset="0"/>
                <a:cs typeface="Times New Roman" pitchFamily="18" charset="0"/>
              </a:rPr>
              <a:t>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матеріальний</a:t>
            </a:r>
            <a:r>
              <a:rPr lang="ru-RU" dirty="0" smtClean="0">
                <a:latin typeface="Times New Roman" pitchFamily="18" charset="0"/>
                <a:cs typeface="Times New Roman" pitchFamily="18" charset="0"/>
              </a:rPr>
              <a:t>; </a:t>
            </a:r>
          </a:p>
          <a:p>
            <a:pPr marL="514350" indent="-514350" algn="just">
              <a:buAutoNum type="arabicParenR"/>
            </a:pP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засіб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тобто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практично не </a:t>
            </a:r>
            <a:r>
              <a:rPr lang="ru-RU" dirty="0" err="1" smtClean="0">
                <a:latin typeface="Times New Roman" pitchFamily="18" charset="0"/>
                <a:cs typeface="Times New Roman" pitchFamily="18" charset="0"/>
              </a:rPr>
              <a:t>змінює</a:t>
            </a:r>
            <a:r>
              <a:rPr lang="ru-RU" dirty="0" smtClean="0">
                <a:latin typeface="Times New Roman" pitchFamily="18" charset="0"/>
                <a:cs typeface="Times New Roman" pitchFamily="18" charset="0"/>
              </a:rPr>
              <a:t> свою форму у </a:t>
            </a:r>
            <a:r>
              <a:rPr lang="ru-RU" dirty="0" err="1" smtClean="0">
                <a:latin typeface="Times New Roman" pitchFamily="18" charset="0"/>
                <a:cs typeface="Times New Roman" pitchFamily="18" charset="0"/>
              </a:rPr>
              <a:t>процесі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діяльності</a:t>
            </a:r>
            <a:r>
              <a:rPr lang="ru-RU" dirty="0" smtClean="0">
                <a:latin typeface="Times New Roman" pitchFamily="18" charset="0"/>
                <a:cs typeface="Times New Roman" pitchFamily="18" charset="0"/>
              </a:rPr>
              <a:t>; </a:t>
            </a:r>
          </a:p>
          <a:p>
            <a:pPr marL="514350" indent="-514350" algn="just">
              <a:buAutoNum type="arabicParenR"/>
            </a:pPr>
            <a:r>
              <a:rPr lang="ru-RU" dirty="0" err="1" smtClean="0">
                <a:latin typeface="Times New Roman" pitchFamily="18" charset="0"/>
                <a:cs typeface="Times New Roman" pitchFamily="18" charset="0"/>
              </a:rPr>
              <a:t>очікується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довгострокове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1 року</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1062</TotalTime>
  <Words>1374</Words>
  <PresentationFormat>Экран (4:3)</PresentationFormat>
  <Paragraphs>185</Paragraphs>
  <Slides>39</Slides>
  <Notes>14</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39</vt:i4>
      </vt:variant>
    </vt:vector>
  </HeadingPairs>
  <TitlesOfParts>
    <vt:vector size="41" baseType="lpstr">
      <vt:lpstr>Изящная</vt:lpstr>
      <vt:lpstr>Picture</vt:lpstr>
      <vt:lpstr>   НЕОБОРОТНІ АКТИВИ ПІДПРИЄМСТВ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User</cp:lastModifiedBy>
  <cp:revision>168</cp:revision>
  <dcterms:created xsi:type="dcterms:W3CDTF">2013-11-10T19:44:41Z</dcterms:created>
  <dcterms:modified xsi:type="dcterms:W3CDTF">2023-11-26T19:52:02Z</dcterms:modified>
</cp:coreProperties>
</file>