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4"/>
  </p:notesMasterIdLst>
  <p:sldIdLst>
    <p:sldId id="256" r:id="rId2"/>
    <p:sldId id="282" r:id="rId3"/>
    <p:sldId id="323" r:id="rId4"/>
    <p:sldId id="316" r:id="rId5"/>
    <p:sldId id="317" r:id="rId6"/>
    <p:sldId id="318" r:id="rId7"/>
    <p:sldId id="320" r:id="rId8"/>
    <p:sldId id="321" r:id="rId9"/>
    <p:sldId id="309" r:id="rId10"/>
    <p:sldId id="293" r:id="rId11"/>
    <p:sldId id="32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6EE"/>
    <a:srgbClr val="8787FF"/>
    <a:srgbClr val="FF9966"/>
    <a:srgbClr val="FFD347"/>
    <a:srgbClr val="EBC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6856D-DDD3-4545-9DC2-D12DFA553DF1}" type="datetimeFigureOut">
              <a:rPr lang="x-none" smtClean="0"/>
              <a:pPr/>
              <a:t>12/06/2024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58D90-75EB-4358-AF9C-184D6CFD78D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00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B2F3-962C-43B8-8FD1-FE83FAA6A984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C6427-DE76-49C0-877F-B351FF15AFB5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4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3EE7-1CAD-4667-A349-6789356DC218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24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E392-702E-42A2-A3FD-8C1677FEF812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7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A20A-D6C3-493C-A25F-ECF19F072113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80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0C45-48CC-4A4E-AAC3-4C74D6A1D354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550F-ABB9-4645-9B3D-CE2D2C23369D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29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FEF7-74C4-46A0-9CE3-6C396B6509B9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2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4B61-AB56-4355-B7A0-93A4F046C496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8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DEE9-B0AE-4928-85CD-9AFD723D6BAA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3A97-FA76-4CB7-ACBD-BE358D7C4E63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6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3CED-2C7C-4337-9576-2FCDB56BBA07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49D0-D768-4864-8DAE-D39799DD7A44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B7C3-8A76-48B2-ACBB-E73C78280263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3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2A59-F3A7-4C73-9B7A-F33A03A07F2C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7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5640-2F62-412E-8B6A-69DFAE038F90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BBC8-E744-43F0-8DE2-022E60DB8DC7}" type="datetime1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Entrepreneurship and Business Basics / K. Orlova (Zhytomyr Polytechnic State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2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control.com.ua/landing_00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96%D0%B7%D0%BD%D0%B5%D1%81-%D0%BF%D0%BB%D0%B0%D0%B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stat.gov.u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rstat.gov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76325" y="115888"/>
            <a:ext cx="7959725" cy="7191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МІНІСТЕРСТВО </a:t>
            </a:r>
            <a:r>
              <a:rPr lang="uk-UA" alt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ОСВІТИ І НАУКИ</a:t>
            </a:r>
            <a:r>
              <a:rPr lang="en-US" alt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br>
              <a:rPr lang="ru-RU" alt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uk-UA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ДЕРЖАВНИЙ УНІВЕРСИТЕТ «ЖИТОМИРСЬКА ПОЛІТЕХНІКА»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462FFA08-9BC7-4E8F-9749-E1B5BD4C4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727" y="1257901"/>
            <a:ext cx="8145302" cy="6430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ПРАКТИКА </a:t>
            </a:r>
          </a:p>
          <a:p>
            <a:pPr algn="ctr">
              <a:spcBef>
                <a:spcPts val="0"/>
              </a:spcBef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ЕК-7</a:t>
            </a:r>
            <a:endParaRPr lang="x-non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ідзаголовок 2">
            <a:extLst>
              <a:ext uri="{FF2B5EF4-FFF2-40B4-BE49-F238E27FC236}">
                <a16:creationId xmlns="" xmlns:a16="http://schemas.microsoft.com/office/drawing/2014/main" id="{3E271608-9726-4B03-8461-E5827A8C9861}"/>
              </a:ext>
            </a:extLst>
          </p:cNvPr>
          <p:cNvSpPr txBox="1">
            <a:spLocks/>
          </p:cNvSpPr>
          <p:nvPr/>
        </p:nvSpPr>
        <p:spPr>
          <a:xfrm>
            <a:off x="914400" y="2249905"/>
            <a:ext cx="9324474" cy="3260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Лекція-тренінг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13.06.2024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 10.00</a:t>
            </a: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ЗОВНІШНЬОГО СЕРЕДОВИЩА ФУНКЦІОНУВАННЯ МАЙБУТНЬОГО ПІДПРИЄМСТВА</a:t>
            </a:r>
          </a:p>
          <a:p>
            <a:pPr indent="-457200" algn="l">
              <a:spcBef>
                <a:spcPts val="0"/>
              </a:spcBef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Аналіз статистичних показників розвитку обраної галузі.</a:t>
            </a:r>
          </a:p>
          <a:p>
            <a:pPr indent="-457200"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Аналіз макросередовища функціонування підприємства на основі базової методики PEST-аналізу.</a:t>
            </a:r>
          </a:p>
          <a:p>
            <a:pPr indent="-457200"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Сегментація споживачів.</a:t>
            </a:r>
          </a:p>
          <a:p>
            <a:pPr indent="-457200"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Аналіз конкурентів.</a:t>
            </a:r>
          </a:p>
          <a:p>
            <a:pPr indent="-457200" algn="l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та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перевірка дієздатності постачальників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74042" y="5494421"/>
            <a:ext cx="4055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atin typeface="Palatino Linotype" pitchFamily="18" charset="0"/>
                <a:cs typeface="Times New Roman" pitchFamily="18" charset="0"/>
              </a:rPr>
              <a:t>ЛЕКТОР:  </a:t>
            </a:r>
            <a:r>
              <a:rPr lang="uk-UA" b="1" i="1" dirty="0" err="1" smtClean="0">
                <a:latin typeface="Palatino Linotype" pitchFamily="18" charset="0"/>
                <a:cs typeface="Times New Roman" pitchFamily="18" charset="0"/>
              </a:rPr>
              <a:t>к.е.н</a:t>
            </a:r>
            <a:r>
              <a:rPr lang="uk-UA" b="1" i="1" dirty="0" smtClean="0">
                <a:latin typeface="Palatino Linotype" pitchFamily="18" charset="0"/>
                <a:cs typeface="Times New Roman" pitchFamily="18" charset="0"/>
              </a:rPr>
              <a:t>., доц. Мельник </a:t>
            </a:r>
            <a:r>
              <a:rPr lang="uk-UA" b="1" i="1" dirty="0">
                <a:latin typeface="Palatino Linotype" pitchFamily="18" charset="0"/>
                <a:cs typeface="Times New Roman" pitchFamily="18" charset="0"/>
              </a:rPr>
              <a:t>Т.</a:t>
            </a:r>
            <a:r>
              <a:rPr lang="en-US" b="1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uk-UA" b="1" i="1" dirty="0">
                <a:latin typeface="Palatino Linotype" pitchFamily="18" charset="0"/>
                <a:cs typeface="Times New Roman" pitchFamily="18" charset="0"/>
              </a:rPr>
              <a:t>Ю.</a:t>
            </a:r>
            <a:endParaRPr lang="ru-RU" b="1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 Box 1605"/>
          <p:cNvSpPr txBox="1">
            <a:spLocks noChangeArrowheads="1"/>
          </p:cNvSpPr>
          <p:nvPr/>
        </p:nvSpPr>
        <p:spPr bwMode="auto">
          <a:xfrm>
            <a:off x="3528428" y="6257925"/>
            <a:ext cx="3486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Житомир-202</a:t>
            </a:r>
            <a:r>
              <a:rPr lang="uk-UA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ru-RU" sz="2000" b="1" dirty="0">
              <a:solidFill>
                <a:schemeClr val="tx2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 6">
            <a:extLst>
              <a:ext uri="{FF2B5EF4-FFF2-40B4-BE49-F238E27FC236}">
                <a16:creationId xmlns="" xmlns:a16="http://schemas.microsoft.com/office/drawing/2014/main" id="{5597D9ED-3839-4475-A0A3-D181B75C94B6}"/>
              </a:ext>
            </a:extLst>
          </p:cNvPr>
          <p:cNvSpPr/>
          <p:nvPr/>
        </p:nvSpPr>
        <p:spPr>
          <a:xfrm>
            <a:off x="252663" y="1046746"/>
            <a:ext cx="9649326" cy="842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Для організації Вашої роботи Вам знадобляться основні засоби та певні види сировини та матеріалів (зосередьте увагу на основних їх категоріях та видах). Тому у наступних таблицях слід описати постачальників:</a:t>
            </a:r>
          </a:p>
        </p:txBody>
      </p:sp>
      <p:sp>
        <p:nvSpPr>
          <p:cNvPr id="7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2029329" y="324850"/>
            <a:ext cx="6645439" cy="457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smtClean="0">
                <a:latin typeface="Times New Roman" pitchFamily="18" charset="0"/>
                <a:cs typeface="Times New Roman" pitchFamily="18" charset="0"/>
              </a:rPr>
              <a:t>5. Охарактеризуйте та перевірте дієздатність постачальників.</a:t>
            </a:r>
            <a:endParaRPr lang="uk-U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896852" y="806116"/>
            <a:ext cx="938463" cy="252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63474" y="2093495"/>
          <a:ext cx="8053222" cy="1371600"/>
        </p:xfrm>
        <a:graphic>
          <a:graphicData uri="http://schemas.openxmlformats.org/drawingml/2006/table">
            <a:tbl>
              <a:tblPr/>
              <a:tblGrid>
                <a:gridCol w="418768"/>
                <a:gridCol w="1496289"/>
                <a:gridCol w="1430252"/>
                <a:gridCol w="1499510"/>
                <a:gridCol w="1520448"/>
                <a:gridCol w="16879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Найменування 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основного засобу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Підприємство-виробник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постачальник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Місце розташування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Ціна за одиницю, грн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348917" y="2286000"/>
            <a:ext cx="2286000" cy="10347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основних засобів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68969" y="3773905"/>
            <a:ext cx="2286000" cy="103471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ресурсів (сировина, матеріали…)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0147" y="3759868"/>
          <a:ext cx="8128000" cy="1143000"/>
        </p:xfrm>
        <a:graphic>
          <a:graphicData uri="http://schemas.openxmlformats.org/drawingml/2006/table">
            <a:tbl>
              <a:tblPr/>
              <a:tblGrid>
                <a:gridCol w="516941"/>
                <a:gridCol w="1487424"/>
                <a:gridCol w="1430528"/>
                <a:gridCol w="1365504"/>
                <a:gridCol w="1194816"/>
                <a:gridCol w="213278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Найменування 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ресурсів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Підприємство-виробник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постачальник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Місце розташування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Сайт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Ціна за одиницю,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45432" y="5427657"/>
            <a:ext cx="10307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Перевірте надійність майбутніх бізнес-партнерів (контрагентів). Для цього використайте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онлайн-сервіс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підприємців «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YouControl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онлайн-досьє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кожну компанію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3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36498"/>
              </p:ext>
            </p:extLst>
          </p:nvPr>
        </p:nvGraphicFramePr>
        <p:xfrm>
          <a:off x="4379496" y="2779293"/>
          <a:ext cx="7230979" cy="3308683"/>
        </p:xfrm>
        <a:graphic>
          <a:graphicData uri="http://schemas.openxmlformats.org/drawingml/2006/table">
            <a:tbl>
              <a:tblPr/>
              <a:tblGrid>
                <a:gridCol w="4791066"/>
                <a:gridCol w="2439913"/>
              </a:tblGrid>
              <a:tr h="509029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Повне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найменування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юридичної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особи (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cтаном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__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__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2023)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Скорочена назва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Статус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юридичної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особи (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cтаном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__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__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2023)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Код ЄДРПОУ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Дата реєстрації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Уповноважені особи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Розмір статутного капіталу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Організаційно-правова форма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Форма власності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Вид діяльності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Ознака прибутковості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514"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Реєстр платників ПДВ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44189" y="1383631"/>
            <a:ext cx="69903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результатами перевірки складіть анкети (див. приклад у табл. 11) для кожного перевіреного контрагента.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 _______ (назва підприємства)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12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2" y="264694"/>
            <a:ext cx="3708734" cy="659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3922295" y="3982453"/>
            <a:ext cx="409073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3958389" y="1612232"/>
            <a:ext cx="673769" cy="541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974558"/>
            <a:ext cx="4813265" cy="133568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Дякую за увагу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B7DB14C-6D1E-46FF-B761-8983A822EB55}"/>
              </a:ext>
            </a:extLst>
          </p:cNvPr>
          <p:cNvSpPr txBox="1">
            <a:spLocks/>
          </p:cNvSpPr>
          <p:nvPr/>
        </p:nvSpPr>
        <p:spPr>
          <a:xfrm>
            <a:off x="4506956" y="4998965"/>
            <a:ext cx="4596002" cy="10949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Гарного Вам дня</a:t>
            </a: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2983831" y="2442411"/>
            <a:ext cx="2731169" cy="249053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5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227144E-1103-4DC3-89B8-B71EDED2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65" y="249587"/>
            <a:ext cx="10752667" cy="737002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uk-UA" sz="20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ТЕМА 2 ТРЕНІНГУ:</a:t>
            </a:r>
            <a:r>
              <a:rPr lang="uk-UA" sz="20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АНАЛІЗ ЗОВНІШНЬОГО СЕРЕДОВИЩА ФУНКЦІОНУВАННЯ МАЙБУТНЬОГО ПІДПРИЄМСТВА</a:t>
            </a:r>
            <a:r>
              <a:rPr lang="uk-UA" sz="2000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KL_Marketing_R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1173762"/>
            <a:ext cx="5943599" cy="55287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40642" y="1269247"/>
            <a:ext cx="5498432" cy="45243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Середовище зовнішнє (макросередовище)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зовнішні умови здійснення підприємницької діяльності, що не залежать від фірми (підприємства, організації), але які мають обов’язково враховуватися під час розроблення стратегії її розвитку,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3" tooltip="Бізнес-план"/>
              </a:rPr>
              <a:t>бізнес-плану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т. д. </a:t>
            </a:r>
          </a:p>
          <a:p>
            <a:pPr indent="457200"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Макросередовище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головні зовнішні чинники, що впливають на мікросередовище загалом: демографічні, економічні, технологічні, політичні і культурні. </a:t>
            </a:r>
          </a:p>
          <a:p>
            <a:pPr indent="457200"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Мікросередовище компанії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фактори, які тісно пов'язані з компанією та впливають на її здатність обслуговувати цільових клієнтів. Вона включає: саму компанію, посередників, постачальників, конкурентів, цільових споживачів та контактні аудиторії (ті, що виявляють інтерес до роботи даного підприємства).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3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-12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717" y="541421"/>
            <a:ext cx="3947609" cy="631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156410" y="192506"/>
            <a:ext cx="9545052" cy="493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Аналіз статистичних показників розвитку обраної галузі (виду економічної діяльності)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5760" y="785955"/>
            <a:ext cx="77971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інформаційні ресурси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Державної служби статистики України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необхідно проаналізувати: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 суб’єктів господарювання, які функціонують в обраній галузі економічної діяльності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Arial" pitchFamily="34" charset="0"/>
              </a:rPr>
              <a:t> </a:t>
            </a:r>
            <a:r>
              <a:rPr lang="uk-UA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обсяги реалізованої продукції за обраним видом економічної діяльності</a:t>
            </a:r>
          </a:p>
        </p:txBody>
      </p:sp>
      <p:pic>
        <p:nvPicPr>
          <p:cNvPr id="10" name="Рисунок 9" descr="IMG-1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86" y="1864894"/>
            <a:ext cx="3523767" cy="484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-12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081" y="1828800"/>
            <a:ext cx="3043323" cy="487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3898232" y="3621505"/>
            <a:ext cx="409073" cy="637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515727" y="3713747"/>
            <a:ext cx="409073" cy="637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156410" y="192506"/>
            <a:ext cx="9545052" cy="493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Аналіз статистичних показників розвитку обраної галузі (виду економічної діяльності)</a:t>
            </a:r>
          </a:p>
        </p:txBody>
      </p:sp>
      <p:pic>
        <p:nvPicPr>
          <p:cNvPr id="12" name="Рисунок 11" descr="IMG-1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6" y="823383"/>
            <a:ext cx="11740346" cy="53969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156410" y="192506"/>
            <a:ext cx="9545052" cy="4932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Аналіз статистичних показників розвитку обраної галузі (виду економічної діяльності)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5759" y="785955"/>
            <a:ext cx="9289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інформаційні ресурси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Державної служби статистики України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необхідно проаналізувати: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наліз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динаміки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чистого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прибутку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обраним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видом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економічної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IMG-1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270" y="1273735"/>
            <a:ext cx="3503184" cy="5259413"/>
          </a:xfrm>
          <a:prstGeom prst="rect">
            <a:avLst/>
          </a:prstGeom>
        </p:spPr>
      </p:pic>
      <p:pic>
        <p:nvPicPr>
          <p:cNvPr id="14" name="Рисунок 13" descr="IMG-12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07" y="1612231"/>
            <a:ext cx="3043323" cy="487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трелка вправо 14"/>
          <p:cNvSpPr/>
          <p:nvPr/>
        </p:nvSpPr>
        <p:spPr>
          <a:xfrm>
            <a:off x="3429000" y="3729789"/>
            <a:ext cx="312821" cy="553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0963"/>
              </p:ext>
            </p:extLst>
          </p:nvPr>
        </p:nvGraphicFramePr>
        <p:xfrm>
          <a:off x="5402180" y="4486232"/>
          <a:ext cx="6789821" cy="2326470"/>
        </p:xfrm>
        <a:graphic>
          <a:graphicData uri="http://schemas.openxmlformats.org/drawingml/2006/table">
            <a:tbl>
              <a:tblPr/>
              <a:tblGrid>
                <a:gridCol w="938216"/>
                <a:gridCol w="563062"/>
                <a:gridCol w="754276"/>
                <a:gridCol w="938216"/>
                <a:gridCol w="938216"/>
                <a:gridCol w="938216"/>
                <a:gridCol w="937553"/>
                <a:gridCol w="782066"/>
              </a:tblGrid>
              <a:tr h="205084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Назва галузі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Код за КВЕД-2010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Уcього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чистий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прибуток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збиток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тис.грн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підприємства, які одержали прибуток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підприємства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які одержали збиток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5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 % до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загальної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кількості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підприємств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фінансовий результат, тис.грн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Times New Roman"/>
                          <a:cs typeface="Times New Roman"/>
                        </a:rPr>
                        <a:t>у % до загальної кількості підприємств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фінансовий результат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тис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5084">
                <a:tc rowSpan="3"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5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uk-UA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5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473" y="3549315"/>
            <a:ext cx="4620128" cy="1636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PEST-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передбачає ідентифікацію рушійних сил макросередовища, поділ їх за визначеними групами та оцінювання характеру впливу.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аналізу відображаються у вигляді таблиці: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156410" y="204537"/>
            <a:ext cx="8169444" cy="10226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Проаналізуйте макросередовище функціонування підприємства, використовуючи базову методику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PEST-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аналізу (акронім від назв груп факторів, що розглядаються 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political, economical, social, technological).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9163" y="1335501"/>
          <a:ext cx="6464299" cy="2105528"/>
        </p:xfrm>
        <a:graphic>
          <a:graphicData uri="http://schemas.openxmlformats.org/drawingml/2006/table">
            <a:tbl>
              <a:tblPr/>
              <a:tblGrid>
                <a:gridCol w="2496246"/>
                <a:gridCol w="715789"/>
                <a:gridCol w="2543411"/>
                <a:gridCol w="708853"/>
              </a:tblGrid>
              <a:tr h="26319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Політичні (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political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Оцінка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Економічні (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econom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ical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Оцінка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191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191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191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191"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Соціальні (social)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Оцінка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Технологічні (technological)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Оцінка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191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191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3191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3. …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52663" y="5281863"/>
            <a:ext cx="4547937" cy="14197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таблиці зазначеної форми відображається лише характер впливу фактору (у стовпчику «Оцінка») – позитивний (позначка «+») або негативний (позначка «–»).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44979" y="3376061"/>
          <a:ext cx="7247021" cy="3308684"/>
        </p:xfrm>
        <a:graphic>
          <a:graphicData uri="http://schemas.openxmlformats.org/drawingml/2006/table">
            <a:tbl>
              <a:tblPr/>
              <a:tblGrid>
                <a:gridCol w="3237485"/>
                <a:gridCol w="806173"/>
                <a:gridCol w="2579016"/>
                <a:gridCol w="624347"/>
              </a:tblGrid>
              <a:tr h="32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Політичні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Економічні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74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недовіра суспільства до влади та її органів;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надмірна політизація суспільства;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державне регулювання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+/-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високий податковий тиск;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кризові тенденції в економіці;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інфляційне зростання цін на паливо та інші ресурси;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uk-UA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исока</a:t>
                      </a: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облікова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ставка НБУ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позитивна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динаміка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ВВП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нестабільний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курс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гривні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Соціальні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Технологічні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Оцінка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89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скорочення чисельності населення регіону;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низький рівень привабливості праці у сільському господарстві;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зниження рівня якості освіти;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значний розрив між рівнем заробітної плати та рівнем потреб працівника;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немає чіткої орієнтації на якість;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застарілі технології обробки полів;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низький рівень розвитку вітчизняного ринку сільськогосподарської техніки.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0970" marR="5097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713621" y="1371600"/>
            <a:ext cx="5478379" cy="17205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PEST-</a:t>
            </a:r>
            <a:r>
              <a:rPr lang="uk-UA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експертним методом дослідження, тож передбачає формування експертної групи для його проведення. Експерти, зазвичай, формуються з числа спеціалістів, які є добре обізнаними зі специфікою умов функціонування бізнесу у певній галузі, мають високий рівень кваліфікації та спроможні надати оцінку тим або іншим факторам середовища.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156410" y="204538"/>
            <a:ext cx="9492916" cy="757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latin typeface="Times New Roman"/>
                <a:ea typeface="Times New Roman"/>
              </a:rPr>
              <a:t>3. Ідентифікуйте потенційних споживачів продукції (послуг) майбутнього бізнесу та проведіть їх класифікацію на більш-менш однорідні групи (сегментація ринку).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68544" y="2726770"/>
          <a:ext cx="8378813" cy="3979689"/>
        </p:xfrm>
        <a:graphic>
          <a:graphicData uri="http://schemas.openxmlformats.org/drawingml/2006/table">
            <a:tbl>
              <a:tblPr/>
              <a:tblGrid>
                <a:gridCol w="1904177"/>
                <a:gridCol w="1998890"/>
                <a:gridCol w="4475746"/>
              </a:tblGrid>
              <a:tr h="246303"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Групи критеріїв сегментації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Критерії сегментації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Параметри критеріїв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605">
                <a:tc rowSpan="4"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1. Демографічні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1.1. Вік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до 18 р., 19-35 р., старші за 35 р., тощо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1.2. Національність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українці, поляки, тощо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1.3. Гендер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жінки, чоловіки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2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1.4. Величина домогосподарсьва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1-2 особи, 3-4 особи, понад 5 осіб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009">
                <a:tc rowSpan="2"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2. Соціально-економічні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2.1. Доходи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з високим, середнім або низьким рівнем доходів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2.2. Рівень освіти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середня, вища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834">
                <a:tc rowSpan="2"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3. Географічне положення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3.1. Країна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Україна, Польща, США тощо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4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3.2. Регіон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Житомирська область, Рівненська область, Східна Європа тощо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9074">
                <a:tc rowSpan="2">
                  <a:txBody>
                    <a:bodyPr/>
                    <a:lstStyle/>
                    <a:p>
                      <a:pPr marL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4. Характеристики поведінки споживачів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4.1. Потреба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Для особистого споживання, для робочих потреб, для бізнесу тощо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4.2. Мотиви купівлі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Для задоволення базових потреб, для задоволення </a:t>
                      </a: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статусних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потреб тощо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5. ….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5.1. ….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….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80" marR="503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518569" y="2378060"/>
            <a:ext cx="452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Сегментація ринку для майбутнього бізнесу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431" y="1046747"/>
            <a:ext cx="11698706" cy="13114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практиці процедура сегментації споживачів передбачає пошук однорідних їх груп або за характеристикою товару (товари виробничо-технічного призначення, особистого споживання, в т.ч. </a:t>
            </a:r>
            <a:r>
              <a:rPr lang="uk-UA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довго-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короткотривалого користування), або за категоріями споживачів (для власних потреб, для подальшого перепродажу), або за географічним поділом ринку. 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Критеріями сегментації в залежності від споживачів можуть бути: вік, стать, національність, будь-яке заняття, освіта, стиль життя, соціальна приналежність, професія, рівень доходів, життєвий цикл сім’ї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ін.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547" y="3225879"/>
            <a:ext cx="2919663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дозволить в подальшому спрямувати рекламну кампанію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таргетувати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на окремі категорії споживачів, орієнтуючись на їх специфічні потреби. Це максимізує потенційно створювану цінність.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3243" y="2358190"/>
            <a:ext cx="601579" cy="300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152274" y="4295274"/>
            <a:ext cx="360947" cy="360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156410" y="204538"/>
            <a:ext cx="6460958" cy="938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latin typeface="Times New Roman"/>
                <a:ea typeface="Times New Roman"/>
              </a:rPr>
              <a:t>3. Ідентифікуйте потенційних споживачів продукції (послуг) майбутнього бізнесу та проведіть їх класифікацію на більш-менш однорідні групи (сегментація ринку).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415" y="0"/>
            <a:ext cx="5317006" cy="6858000"/>
          </a:xfrm>
          <a:prstGeom prst="rect">
            <a:avLst/>
          </a:prstGeom>
        </p:spPr>
      </p:pic>
      <p:pic>
        <p:nvPicPr>
          <p:cNvPr id="9" name="Рисунок 8" descr="Segmenta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" y="1191128"/>
            <a:ext cx="4387321" cy="2598819"/>
          </a:xfrm>
          <a:prstGeom prst="rect">
            <a:avLst/>
          </a:prstGeom>
        </p:spPr>
      </p:pic>
      <p:pic>
        <p:nvPicPr>
          <p:cNvPr id="10" name="Рисунок 9" descr="54211f342aa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481" y="3676263"/>
            <a:ext cx="3602455" cy="2978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6">
            <a:extLst>
              <a:ext uri="{FF2B5EF4-FFF2-40B4-BE49-F238E27FC236}">
                <a16:creationId xmlns="" xmlns:a16="http://schemas.microsoft.com/office/drawing/2014/main" id="{5597D9ED-3839-4475-A0A3-D181B75C94B6}"/>
              </a:ext>
            </a:extLst>
          </p:cNvPr>
          <p:cNvSpPr/>
          <p:nvPr/>
        </p:nvSpPr>
        <p:spPr>
          <a:xfrm>
            <a:off x="5859380" y="926432"/>
            <a:ext cx="5979694" cy="2815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опису конкуренції на цільовому ринку доцільно визначити основних конкурентів та проаналізувати їх з точки зору слабких та сильних сторін (наприклад, цінова політика, якість, асортимент,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впізнаваність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тощо). Скористайтеся для цього пошуком виробників аналогічних товарів/послуг у цільовому регіоні за допомогою мережі Інтернет. Інформацію можна узагальнити у формі таблиці</a:t>
            </a:r>
          </a:p>
        </p:txBody>
      </p:sp>
      <p:sp>
        <p:nvSpPr>
          <p:cNvPr id="7" name="Прямокутник 7">
            <a:extLst>
              <a:ext uri="{FF2B5EF4-FFF2-40B4-BE49-F238E27FC236}">
                <a16:creationId xmlns="" xmlns:a16="http://schemas.microsoft.com/office/drawing/2014/main" id="{7D7788A3-CAE1-4E15-A736-D75C6E7FF168}"/>
              </a:ext>
            </a:extLst>
          </p:cNvPr>
          <p:cNvSpPr/>
          <p:nvPr/>
        </p:nvSpPr>
        <p:spPr>
          <a:xfrm>
            <a:off x="296782" y="312822"/>
            <a:ext cx="9725524" cy="481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Охарактеризуйте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основних конкурентів майбутнього бізнесу на цільовому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ринку.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872789" y="818147"/>
            <a:ext cx="445168" cy="264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31977" y="4607319"/>
          <a:ext cx="7035098" cy="1565531"/>
        </p:xfrm>
        <a:graphic>
          <a:graphicData uri="http://schemas.openxmlformats.org/drawingml/2006/table">
            <a:tbl>
              <a:tblPr/>
              <a:tblGrid>
                <a:gridCol w="1469736"/>
                <a:gridCol w="1517360"/>
                <a:gridCol w="1659498"/>
                <a:gridCol w="1154688"/>
                <a:gridCol w="1233816"/>
              </a:tblGrid>
              <a:tr h="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Назва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Місце розташування / офіційний сайт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Основні види продукції / послуг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Сильні сторони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Слабкі сторони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1. …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2. …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3. …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1_RVxcMOBtf3sVf_9wC9XL7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900364"/>
            <a:ext cx="5005137" cy="292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371436" y="4206859"/>
            <a:ext cx="394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Інформація про основних конкурентів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04ec104d-6e88-4ec0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921" y="2725153"/>
            <a:ext cx="4762500" cy="33147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447547" y="5534561"/>
            <a:ext cx="449981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результаті Ви отримаєте уявлення про те, з якими компаніями / за якими критеріями Ви будете конкурувати. Це дозволить Вам більш обґрунтовано позиціонувати Ваші конкурентні переваги.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943600" y="3826042"/>
            <a:ext cx="553453" cy="661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1247</Words>
  <Application>Microsoft Office PowerPoint</Application>
  <PresentationFormat>Широкоэкранный</PresentationFormat>
  <Paragraphs>190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Palatino Linotype</vt:lpstr>
      <vt:lpstr>Times New Roman</vt:lpstr>
      <vt:lpstr>Trebuchet MS</vt:lpstr>
      <vt:lpstr>Wingdings 3</vt:lpstr>
      <vt:lpstr>Грань</vt:lpstr>
      <vt:lpstr>МІНІСТЕРСТВО ОСВІТИ І НАУКИ УКРАЇНИ  ДЕРЖАВНИЙ УНІВЕРСИТЕТ «ЖИТОМИРСЬКА ПОЛІТЕХНІКА»</vt:lpstr>
      <vt:lpstr>ТЕМА 2 ТРЕНІНГУ:  АНАЛІЗ ЗОВНІШНЬОГО СЕРЕДОВИЩА ФУНКЦІОНУВАННЯ МАЙБУТНЬОГО ПІДПРИЄМСТВА.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Адміністратор</dc:creator>
  <cp:lastModifiedBy>380937808686</cp:lastModifiedBy>
  <cp:revision>332</cp:revision>
  <dcterms:created xsi:type="dcterms:W3CDTF">2017-12-12T13:35:46Z</dcterms:created>
  <dcterms:modified xsi:type="dcterms:W3CDTF">2024-06-12T15:44:48Z</dcterms:modified>
</cp:coreProperties>
</file>