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7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7" r:id="rId14"/>
    <p:sldId id="270" r:id="rId15"/>
    <p:sldId id="271" r:id="rId16"/>
    <p:sldId id="272" r:id="rId17"/>
    <p:sldId id="274" r:id="rId18"/>
    <p:sldId id="275" r:id="rId19"/>
    <p:sldId id="273" r:id="rId20"/>
    <p:sldId id="278" r:id="rId21"/>
    <p:sldId id="260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0BD05-9BFC-42EF-8F4E-8EC50F4A7CE5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EA250-43F7-4585-8419-C2A211320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12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E2C-9F1E-42C8-81AD-C633ADF425B0}" type="datetime1">
              <a:rPr lang="ru-RU" smtClean="0"/>
              <a:t>06.10.2024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FD7A-2CEB-4DB2-B266-5F40F334351A}" type="datetime1">
              <a:rPr lang="ru-RU" smtClean="0"/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614A-DDC6-4AEE-BE10-0F8193FDC4DA}" type="datetime1">
              <a:rPr lang="ru-RU" smtClean="0"/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A5F4-ADD4-449D-B02C-77B3F941CFB6}" type="datetime1">
              <a:rPr lang="ru-RU" smtClean="0"/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015CB-63CA-41B1-BD85-F4F61C09569E}" type="datetime1">
              <a:rPr lang="ru-RU" smtClean="0"/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442C-99F6-476D-93F2-8D45B16D382C}" type="datetime1">
              <a:rPr lang="ru-RU" smtClean="0"/>
              <a:t>06.10.2024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43CF-BC6B-43B4-9F5E-5DE6CC1FBBAF}" type="datetime1">
              <a:rPr lang="ru-RU" smtClean="0"/>
              <a:t>06.10.2024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1E8-2590-4611-B31E-9FCFE16C8FA1}" type="datetime1">
              <a:rPr lang="ru-RU" smtClean="0"/>
              <a:t>06.10.2024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662-09CB-4739-8DC2-8AD2642D0BFC}" type="datetime1">
              <a:rPr lang="ru-RU" smtClean="0"/>
              <a:t>06.10.2024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C845-AAF9-4EA0-AA27-C2FCC4AAA446}" type="datetime1">
              <a:rPr lang="ru-RU" smtClean="0"/>
              <a:t>06.10.2024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AC2-148B-4F44-BA18-3F36B63C84CC}" type="datetime1">
              <a:rPr lang="ru-RU" smtClean="0"/>
              <a:t>06.10.2024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4538DC7-0D3D-49A7-A201-4089865DC8D1}" type="datetime1">
              <a:rPr lang="ru-RU" smtClean="0"/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osroboticsglobal.com/" TargetMode="External"/><Relationship Id="rId2" Type="http://schemas.openxmlformats.org/officeDocument/2006/relationships/hyperlink" Target="https://uk.wikipedia.org/wiki/&#1056;&#1086;&#1073;&#1086;&#1090;&#1086;&#1090;&#1077;&#1093;&#1085;&#1110;&#1082;&#1072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avidbotscorp/videos/549896460453086" TargetMode="External"/><Relationship Id="rId4" Type="http://schemas.openxmlformats.org/officeDocument/2006/relationships/hyperlink" Target="https://www.ins-news.com/en/100/565/846/Swedish-robot-manufacturer-flexes-its-muscles-in-the-USA-Mining-and-Quarrying.htm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821953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br>
              <a:rPr lang="uk-UA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Державний університет «Житомирська політехніка»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400800" cy="1152128"/>
          </a:xfrm>
        </p:spPr>
        <p:txBody>
          <a:bodyPr>
            <a:normAutofit/>
          </a:bodyPr>
          <a:lstStyle/>
          <a:p>
            <a:pPr marL="2867025"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РЕтаА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ім. проф. Б. Б.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Самотокіна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67025"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АТ29м</a:t>
            </a:r>
          </a:p>
          <a:p>
            <a:pPr marL="2867025"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Предмет: Передові технології в </a:t>
            </a:r>
          </a:p>
          <a:p>
            <a:pPr marL="2867025"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автоматизованому виробництві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47664" y="321297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Конструктивно-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технологічні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 мод.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 (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Швеція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987824" y="4864479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2867025"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Виконав: Москаленко М. Ю.</a:t>
            </a:r>
          </a:p>
          <a:p>
            <a:pPr marL="2867025"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Викладач: Кирилович В. А.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4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472"/>
          </a:xfrm>
        </p:spPr>
        <p:txBody>
          <a:bodyPr/>
          <a:lstStyle/>
          <a:p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Neos</a:t>
            </a:r>
            <a:r>
              <a:rPr lang="ru-RU" sz="2400" dirty="0"/>
              <a:t> </a:t>
            </a:r>
            <a:r>
              <a:rPr lang="ru-RU" sz="2400" dirty="0" err="1"/>
              <a:t>Robotics</a:t>
            </a:r>
            <a:r>
              <a:rPr lang="ru-RU" sz="2400" dirty="0"/>
              <a:t> в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галузях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 має широкий спектр застосування: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Автомобілебудування – використовується для зварювання кузовів, монтажу компонентів та фарбування автомобілів. Має адаптацію під різні моделі автомобілів на одній лінії автоматизованого виробництва.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Електроніка та високоточна збірка – виконує точне складання малих компонентів (мікросхем) а також проводить тестування і контроль якості готових виробів.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Металообробка – використовується у важкій промисловості для обробки металів, таких як різання, зварювання чи полірування. Має можливість швидко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переналаштовуватись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під тип матеріалу (сталь, алюміній).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Харчова промисловість – використовується для автоматизованого пакування, сортування та підготовки до відправки харчових продуктів.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Логістика і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палетування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може виконувати різні логістичні завдання та складування на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палетах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rabicPeriod"/>
            </a:pPr>
            <a:endParaRPr lang="uk-UA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endParaRPr lang="uk-UA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6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472"/>
          </a:xfrm>
        </p:spPr>
        <p:txBody>
          <a:bodyPr/>
          <a:lstStyle/>
          <a:p>
            <a:pPr fontAlgn="base"/>
            <a:r>
              <a:rPr lang="ru-RU" sz="2400" dirty="0" err="1">
                <a:effectLst/>
              </a:rPr>
              <a:t>Економічна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ефективність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впровадження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роботів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Впровадження роботів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Robotics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виробничий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Зменшення витрат на робочу силу.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 роботів замінює людську працю. Дозволяє підприємствам скорочувати витрати на зарплати, соціальні гарантії, навчання персоналу та медичне страхування.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перевагу в одноразовій інвестиції; зниженні потреби у додатковому персоналі; високій точності і мінімізації помилок.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Можливість роботи безперервно 24/7, без необхідності на відпочинок та перерву.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Перевага в скороченні часу виконання завдань; оптимізацію виробничих процесів; зменшення кількості браку; швидкий час окупності.</a:t>
            </a:r>
          </a:p>
          <a:p>
            <a:pPr marL="0" indent="0" algn="just">
              <a:buNone/>
            </a:pP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Окрім цього роботи виконують можуть виконувати завдання, що можуть бути небезпечними для людини, а це означає що буде зменшення ризику для здоров’я працівника, та може швидко адаптуватись під різні виробничі процеси, що підвищує їхню ефективність в умовах мінливого попиту.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6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472"/>
          </a:xfrm>
        </p:spPr>
        <p:txBody>
          <a:bodyPr/>
          <a:lstStyle/>
          <a:p>
            <a:pPr fontAlgn="base"/>
            <a:r>
              <a:rPr lang="ru-RU" sz="2400" dirty="0" err="1"/>
              <a:t>Вплив</a:t>
            </a:r>
            <a:r>
              <a:rPr lang="ru-RU" sz="2400" dirty="0"/>
              <a:t> робота </a:t>
            </a:r>
            <a:r>
              <a:rPr lang="en-US" sz="2400" dirty="0" err="1"/>
              <a:t>Neos</a:t>
            </a:r>
            <a:r>
              <a:rPr lang="en-US" sz="2400" dirty="0"/>
              <a:t> Robotics AB </a:t>
            </a:r>
            <a:r>
              <a:rPr lang="ru-RU" sz="2400" dirty="0"/>
              <a:t>на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продукції</a:t>
            </a:r>
            <a:r>
              <a:rPr lang="ru-RU" sz="2400" dirty="0"/>
              <a:t> 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точності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запрограмовані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точністю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дрібних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людський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фактор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стати причиною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похибок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повторюваність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однаковою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точністю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зменшує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варіативність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Програмовані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налаштовані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мінімізує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специфікацій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тонкі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вимагати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електроніці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пристроях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браку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людський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фактор, таких як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втома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неуважність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браку: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автоматично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слідкують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мінімізує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дефектів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реальному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інтегровані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системами контролю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фіксують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виправляють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ранніх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етапах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людських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автоматизовані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піддаються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людських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таких як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втома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недбалість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часто є причинами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Стабільність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одному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таких як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Покращений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інтеграція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системами автоматичного контролю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контролювати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оперативно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реагувати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19472"/>
          </a:xfrm>
        </p:spPr>
        <p:txBody>
          <a:bodyPr/>
          <a:lstStyle/>
          <a:p>
            <a:r>
              <a:rPr lang="ru-RU" sz="2400" dirty="0" err="1"/>
              <a:t>Інноваційні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 в </a:t>
            </a:r>
            <a:r>
              <a:rPr lang="ru-RU" sz="2400" dirty="0" err="1"/>
              <a:t>моделі</a:t>
            </a:r>
            <a:r>
              <a:rPr lang="ru-RU" sz="2400" dirty="0"/>
              <a:t> </a:t>
            </a:r>
            <a:r>
              <a:rPr lang="en-US" sz="2400" dirty="0" err="1"/>
              <a:t>Neos</a:t>
            </a:r>
            <a:r>
              <a:rPr lang="en-US" sz="2400" dirty="0"/>
              <a:t> Robotics</a:t>
            </a:r>
            <a:r>
              <a:rPr lang="uk-UA" sz="2400" dirty="0"/>
              <a:t> </a:t>
            </a:r>
            <a:r>
              <a:rPr lang="en-US" sz="2400" dirty="0"/>
              <a:t>AB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4566280" cy="23762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 використовує алгоритми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адаптації до змін у середовищі та вдосконалення своїх операцій на основі накопичених даних.</a:t>
            </a:r>
          </a:p>
          <a:p>
            <a:pPr marL="0" indent="0" algn="just">
              <a:buNone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Вбудована інтеграція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IoT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дозволяє системі передбачувати свої технічні несправності та зношення деталей, ще до того як вони стануть критичними, зменшуючи час на простій та витрати на ремонт.</a:t>
            </a:r>
          </a:p>
          <a:p>
            <a:pPr marL="0" indent="0" algn="just">
              <a:buNone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3914836" cy="227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028" y="1150451"/>
            <a:ext cx="1728192" cy="2325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бъект 4"/>
          <p:cNvSpPr txBox="1">
            <a:spLocks/>
          </p:cNvSpPr>
          <p:nvPr/>
        </p:nvSpPr>
        <p:spPr>
          <a:xfrm>
            <a:off x="4427984" y="3573016"/>
            <a:ext cx="4566280" cy="2697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Встановлення вдосконалених сенсорів та систем зору, використовується для точного вимірювання простору та визначення об’єктів з високою точністю за допомогою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3D-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сканування та комп’ютерному зору.</a:t>
            </a:r>
          </a:p>
          <a:p>
            <a:pPr marL="0" indent="0" algn="just">
              <a:buFont typeface="Arial" pitchFamily="34" charset="0"/>
              <a:buNone/>
            </a:pP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 інфрачервоних сенсорів та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LIDAR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кращого орієнтування у просторі та зниження ризику зіткнення під час роботи з іншими машинами або людьми.</a:t>
            </a:r>
          </a:p>
          <a:p>
            <a:pPr marL="0" indent="0" algn="just">
              <a:buFont typeface="Arial" pitchFamily="34" charset="0"/>
              <a:buNone/>
            </a:pP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2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472"/>
          </a:xfrm>
        </p:spPr>
        <p:txBody>
          <a:bodyPr/>
          <a:lstStyle/>
          <a:p>
            <a:pPr fontAlgn="base"/>
            <a:r>
              <a:rPr lang="ru-RU" sz="2400" dirty="0" err="1"/>
              <a:t>Технічне</a:t>
            </a:r>
            <a:r>
              <a:rPr lang="ru-RU" sz="2400" dirty="0"/>
              <a:t> </a:t>
            </a:r>
            <a:r>
              <a:rPr lang="ru-RU" sz="2400" dirty="0" err="1"/>
              <a:t>обслуговування</a:t>
            </a:r>
            <a:r>
              <a:rPr lang="ru-RU" sz="2400" dirty="0"/>
              <a:t> та </a:t>
            </a:r>
            <a:r>
              <a:rPr lang="ru-RU" sz="2400" dirty="0" err="1"/>
              <a:t>підтримка</a:t>
            </a:r>
            <a:r>
              <a:rPr lang="ru-RU" sz="2400" dirty="0"/>
              <a:t> </a:t>
            </a:r>
            <a:r>
              <a:rPr lang="en-US" sz="2400" dirty="0" err="1"/>
              <a:t>Neos</a:t>
            </a:r>
            <a:r>
              <a:rPr lang="en-US" sz="2400" dirty="0"/>
              <a:t> Robotics </a:t>
            </a:r>
            <a:r>
              <a:rPr lang="en-US" sz="2400" dirty="0" smtClean="0"/>
              <a:t>AB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Модульна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конструкція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один 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аспектів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 —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Вузли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легко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піддаються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заміні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ремонту,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скорочує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простоїв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Заміна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пошкодженого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компонента, такого як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маніпулятор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блок,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здійснена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тривалої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зупинки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Завдяки системі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підключення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IoT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дистанційно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моніторинговані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фахівцями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технічної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ідентифікувати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виправляти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якісних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10-15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належному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технічному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обслуговуванні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застарілості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оновлені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апаратному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 і 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програмному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продовжити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появою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конкурентоспроможними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вигідними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довгостроковій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перспективі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31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472"/>
          </a:xfrm>
        </p:spPr>
        <p:txBody>
          <a:bodyPr/>
          <a:lstStyle/>
          <a:p>
            <a:pPr fontAlgn="base"/>
            <a:r>
              <a:rPr lang="ru-RU" sz="2400" dirty="0" err="1"/>
              <a:t>Порівняння</a:t>
            </a:r>
            <a:r>
              <a:rPr lang="ru-RU" sz="2400" dirty="0"/>
              <a:t> </a:t>
            </a:r>
            <a:r>
              <a:rPr lang="en-US" sz="2400" dirty="0" err="1" smtClean="0"/>
              <a:t>Neos</a:t>
            </a:r>
            <a:r>
              <a:rPr lang="en-US" sz="2400" dirty="0" smtClean="0"/>
              <a:t> </a:t>
            </a:r>
            <a:r>
              <a:rPr lang="en-US" sz="2400" dirty="0"/>
              <a:t>Robotics </a:t>
            </a:r>
            <a:r>
              <a:rPr lang="en-US" sz="2400" dirty="0" smtClean="0"/>
              <a:t>AB</a:t>
            </a:r>
            <a:r>
              <a:rPr lang="uk-UA" sz="2400" dirty="0" smtClean="0"/>
              <a:t> </a:t>
            </a:r>
            <a:r>
              <a:rPr lang="ru-RU" sz="2400" dirty="0"/>
              <a:t>з конкурентами 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Проведемо порівняння з аналогічними роботами від інших виробників, таких як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KUKA Robotics, ABB Robotics, Fanuc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Universal Robots (UR).</a:t>
            </a:r>
          </a:p>
          <a:p>
            <a:pPr marL="0" indent="0" algn="just">
              <a:buNone/>
            </a:pP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високу початкову вартість в порівнянні з іншими конкурентами, що стане певним бар’єром для деяких компаній, але через його можливість адаптації до умов роботи та гнучкості він має перевагу в довгостроковій перспективі.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нижчу вантажопідйомність в порівнянні з роботами від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KUKA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Fanuc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Обмежує роботу у важкій промисловості, де потрібні роботи з більшими фізичними можливостями.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Потрібні кваліфіковані спеціалісти для ефективного обслуговування та налаштування роботів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що може створити складнощі для деяких підприємств.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Легкість у зміні коду керування за допомогою різних форм використання ПЗ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Можливість роботи в середовищі разом з людьми без встановлення бар’єрів, завдяки удосконаленим сенсорам та алгоритмам уникання зіткнення.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41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pPr fontAlgn="base"/>
            <a:r>
              <a:rPr lang="ru-RU" sz="2400" dirty="0" err="1" smtClean="0"/>
              <a:t>Перспективи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удосконалення</a:t>
            </a:r>
            <a:r>
              <a:rPr lang="ru-RU" sz="2400" dirty="0" smtClean="0"/>
              <a:t> </a:t>
            </a:r>
            <a:r>
              <a:rPr lang="en-US" sz="2400" dirty="0" err="1" smtClean="0"/>
              <a:t>Neos</a:t>
            </a:r>
            <a:r>
              <a:rPr lang="en-US" sz="2400" dirty="0" smtClean="0"/>
              <a:t> </a:t>
            </a:r>
            <a:r>
              <a:rPr lang="en-US" sz="2400" dirty="0"/>
              <a:t>Robotics 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підтримки спроможності та ефективності в умовах постійного технологічного процесу, компанія планує впроваджувати наступні модернізації для моделі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Розширення можливостей використання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що дозволить змінювати роботу без потреби в сторонній конфігурації.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Модернізація механічних частин для збільшення вантажопідйомності роботів для важкої промисловості.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 технології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Cobot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розвиток співпраці роботи людини та робота. Можливість розпізнання рухів і жестів для роботи між роботом та оператором.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Інтеграція з хмарними платформами для зберігання та використання великих обсягів даних.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Розробка сценаріїв роботи у віртуальній реальності (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перед впровадженням на реальне виробництво. 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Повна автономія роботи без потреби в постійному контролі.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Інтеграція роботи з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дронами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іншими автономними пристроями (логістика, сільське господарство)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2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pPr fontAlgn="base"/>
            <a:r>
              <a:rPr lang="en-US" sz="2400" dirty="0" smtClean="0"/>
              <a:t>AI </a:t>
            </a:r>
            <a:r>
              <a:rPr lang="uk-UA" sz="2400" dirty="0" smtClean="0"/>
              <a:t>в </a:t>
            </a:r>
            <a:r>
              <a:rPr lang="en-US" sz="2400" dirty="0" err="1" smtClean="0"/>
              <a:t>Neos</a:t>
            </a:r>
            <a:r>
              <a:rPr lang="en-US" sz="2400" dirty="0" smtClean="0"/>
              <a:t> Robotics</a:t>
            </a:r>
            <a:r>
              <a:rPr lang="uk-UA" sz="2400" dirty="0" smtClean="0"/>
              <a:t> </a:t>
            </a:r>
            <a:r>
              <a:rPr lang="en-US" sz="2400" dirty="0" smtClean="0"/>
              <a:t>AB 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допомогою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роботи мають здатність паралельно оброблювати інформацію. Штучний інтелект дозволяє виконувати декілька операцій одночасно, а це підвищує продуктивність виробництва.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Новітні системи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відстежують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знаходять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можливость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Аналізуючи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час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коригувати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 коригування і виявлення відхилень в процесі виробництва в режимі роботи реального часу. Можливість коректування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параметів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роботи без втручання людини.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абезпечує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координацію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кількома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роботами в рамках одного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єдина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система,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забезпечуючи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синхронізацію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взаємодію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великих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прогнозування збоїв у своїй роботі, дозволяючи передбачати завчасні можливі несправності.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8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pPr fontAlgn="base"/>
            <a:r>
              <a:rPr lang="en-US" sz="2400" dirty="0" smtClean="0"/>
              <a:t>AI </a:t>
            </a:r>
            <a:r>
              <a:rPr lang="uk-UA" sz="2400" dirty="0" smtClean="0"/>
              <a:t>в </a:t>
            </a:r>
            <a:r>
              <a:rPr lang="en-US" sz="2400" dirty="0" err="1" smtClean="0"/>
              <a:t>Neos</a:t>
            </a:r>
            <a:r>
              <a:rPr lang="en-US" sz="2400" dirty="0" smtClean="0"/>
              <a:t> Robotics</a:t>
            </a:r>
            <a:r>
              <a:rPr lang="uk-UA" sz="2400" dirty="0" smtClean="0"/>
              <a:t> </a:t>
            </a:r>
            <a:r>
              <a:rPr lang="en-US" sz="2400" dirty="0" smtClean="0"/>
              <a:t>AB 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допомогою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роботи мають здатність паралельно оброблювати інформацію. Штучний інтелект дозволяє виконувати декілька операцій одночасно, а це підвищує продуктивність виробництва.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Новітні системи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відстежують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знаходять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можливость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Аналізуючи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час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коригувати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 коригування і виявлення відхилень в процесі виробництва в режимі роботи реального часу. Можливість коректування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параметів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роботи без втручання людини.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абезпечує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координацію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кількома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роботами в рамках одного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єдина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система,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забезпечуючи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синхронізацію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взаємодію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великих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прогнозування збоїв у своїй роботі, дозволяючи передбачати завчасні можливі несправності.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pPr fontAlgn="base"/>
            <a:r>
              <a:rPr lang="ru-RU" sz="2400" dirty="0" smtClean="0"/>
              <a:t>Влив</a:t>
            </a:r>
            <a:r>
              <a:rPr lang="en-US" sz="2400" dirty="0" smtClean="0"/>
              <a:t> </a:t>
            </a:r>
            <a:r>
              <a:rPr lang="uk-UA" sz="2400" dirty="0" smtClean="0"/>
              <a:t>на екологію</a:t>
            </a:r>
            <a:r>
              <a:rPr lang="en-US" sz="2400" dirty="0" smtClean="0"/>
              <a:t> 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збереження споживання енергії роботи оснащені функціями автоматичного переходу в енергозберігаючий режим роботи під час простою. Це знижує споживання енергії і допомагає уникнути непотрібні витрати енергії.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Наявний енергетичний моніторинг, що дозволяє підприємству відстежувати енергоспоживання роботів у режимі реального часу.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Деякі моделі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оснащенні системами регенерації енергії. Ці системи використовують кінетичну енергію, що виробляється під час роботи робота (наприклад під час гальмування або зміни напрямку руху), для повторного використання в системі.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Завдяки точності та ефективності робота, має мінімальну матеріальних втрат.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 виготовлені з матеріалів, які легко піддаються переробці (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рециклінг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Після завершення свого життєвого циклу, компоненти робота можуть бути повторно використані або перероблені для виробництва нових роботів.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51520"/>
          </a:xfrm>
        </p:spPr>
        <p:txBody>
          <a:bodyPr/>
          <a:lstStyle/>
          <a:p>
            <a:r>
              <a:rPr lang="uk-UA" sz="3600" dirty="0" smtClean="0"/>
              <a:t>Мета та завдання роботи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Провести аналіз конструктивних та технологічних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можливостей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промислового робота моделі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Швеція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та оцінити його вплив на сучасне автоматизоване виробництво.</a:t>
            </a:r>
          </a:p>
          <a:p>
            <a:pPr marL="0" indent="0" algn="just">
              <a:buNone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 algn="just"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Розглянути основні технічні характеристики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AB.</a:t>
            </a:r>
          </a:p>
          <a:p>
            <a:pPr marL="457200" indent="-457200" algn="just"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Проаналізувати конструкцію та принцип роботи.</a:t>
            </a:r>
          </a:p>
          <a:p>
            <a:pPr marL="457200" indent="-457200" algn="just"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Оцінити застосування в різних галузях промисловості.</a:t>
            </a:r>
          </a:p>
          <a:p>
            <a:pPr marL="457200" indent="-457200" algn="just"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Розглянути вплив використання роботів на підвищення ефективності виробництва.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2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pPr fontAlgn="base"/>
            <a:r>
              <a:rPr lang="uk-UA" sz="2400" dirty="0" smtClean="0"/>
              <a:t>Загальні висновки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Компанія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 Robotics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постійно йде в ногу з часом, впроваджуючи нові технологічні можливості для своїх роботів.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Підбиваючи підсумки можна сказати, що сучасні роботи все більше використовують штучний інтелект у своїй роботі. Він допомагає їм розуміти стан свого функціонування, роботи та положення у просторі, можливість проводити координацію з оператором, мінімізуючи небезпеку для людини.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Robotics AB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гнучку конструкцію, що дає можливість йому адаптуватися до виробничих умов доволі швидко. Його можна з легкістю перепрограмувати. Має широкий спектр застосування такий як: автомобілебудування, логістика, харчова промисловість. Може виконувати роботу де потрібна велика точність, і працювати в умовах де людина б не змогла.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Використовує своє ПЗ, яке дозволяє в різних режимах змінювати його програмний код.</a:t>
            </a:r>
          </a:p>
          <a:p>
            <a:pPr marL="0" indent="0" algn="just">
              <a:buNone/>
            </a:pPr>
            <a:endParaRPr lang="uk-UA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5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51520"/>
          </a:xfrm>
        </p:spPr>
        <p:txBody>
          <a:bodyPr/>
          <a:lstStyle/>
          <a:p>
            <a:r>
              <a:rPr lang="uk-UA" sz="3600" dirty="0" smtClean="0"/>
              <a:t>Використані інформаційні джерела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uk.wikipedia.org/wiki/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Робототехніка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https://www.ins-news.com/en/100/565/570/Company-Profile-.htm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https://www.neosroboticsglobal.com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https://www.ins-news.com/en/100/565/569/Robot-used-in-manufacturing-industries-Mining-and-Quarrying.htm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www.ins-news.com/en/100/565/846/Swedish-robot-manufacturer-flexes-its-muscles-in-the-USA-Mining-and-Quarrying.htm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www.facebook.com/avidbotscorp/videos/549896460453086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https://x.com/search?q=Neos%20Robotics%20AB&amp;src=typeahead_click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5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959969"/>
          </a:xfrm>
        </p:spPr>
        <p:txBody>
          <a:bodyPr anchor="ctr"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51520"/>
          </a:xfrm>
        </p:spPr>
        <p:txBody>
          <a:bodyPr/>
          <a:lstStyle/>
          <a:p>
            <a:r>
              <a:rPr lang="uk-UA" sz="2800" dirty="0" smtClean="0"/>
              <a:t>Що таке робототехніка та яку роль вона відіграє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Робототехніка –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прикладна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наука,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опікується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проєктуванням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розробкою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виготовленням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комп'ютерних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 для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ними, сенсорного (на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вихідних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сигналів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давачів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зворотного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автоматизованих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роботів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відіграють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ключову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забезпечуючи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автоматизацію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підвищуючи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їхньої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розділити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Автоматизація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рутинних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персоналу</a:t>
            </a:r>
          </a:p>
          <a:p>
            <a:pPr marL="457200" indent="-457200" algn="just">
              <a:buAutoNum type="arabicPeriod"/>
            </a:pP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продуктивності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1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47464"/>
          </a:xfrm>
        </p:spPr>
        <p:txBody>
          <a:bodyPr/>
          <a:lstStyle/>
          <a:p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Robotics AB –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відомості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компанію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5286360" cy="528976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шведська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спеціалізується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автоматизованих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Robotics AB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заснована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Швеції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початку 2000-х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командою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інженерів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досвідом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робототехніці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автоматизації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Основною метою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інноваційних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автоматизації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відповідали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перших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почала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впроваджувати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залучали великих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таких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автомобілебудування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напрями діяльності: </a:t>
            </a:r>
          </a:p>
          <a:p>
            <a:pPr algn="just"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роботів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Автоматизовані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Інтеграція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системами штучного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інтелекту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(AI)</a:t>
            </a:r>
          </a:p>
          <a:p>
            <a:endParaRPr lang="ru-RU" dirty="0"/>
          </a:p>
        </p:txBody>
      </p:sp>
      <p:pic>
        <p:nvPicPr>
          <p:cNvPr id="6" name="Picture 2" descr="C:\Users\Sterben\Desktop\get_im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28800"/>
            <a:ext cx="2926080" cy="389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5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ru-RU" sz="2400" dirty="0" err="1"/>
              <a:t>Огляд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 </a:t>
            </a:r>
            <a:r>
              <a:rPr lang="en-US" sz="2400" dirty="0" err="1"/>
              <a:t>Neos</a:t>
            </a:r>
            <a:r>
              <a:rPr lang="en-US" sz="2400" dirty="0"/>
              <a:t> Robotics AB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має модульну конструкцію, що дозволяє з легкістю змінювати компоненти та сенсори в залежності від конкретних виробничих вимог. Робот має високу точність, що важливо для складальних робіт, зварювання або інших операцій, де відхилення можуть призвести до дефектів продукції.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підтримує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Індустрії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4.0,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легко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інтегрувати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існуючі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смарт-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інтеграцію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системами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виробництвом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MES)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автоматизованими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лініями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моніторингу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процесами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реальному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Технічні параметри:</a:t>
            </a:r>
          </a:p>
          <a:p>
            <a:pPr marL="0" indent="0" algn="just">
              <a:buNone/>
            </a:pP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антажопідйомність – 5 - 150 кг;</a:t>
            </a:r>
          </a:p>
          <a:p>
            <a:pPr marL="0" indent="0" algn="just">
              <a:buNone/>
            </a:pP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обочий діапазон – від 1,5 до 3 метрів;</a:t>
            </a:r>
          </a:p>
          <a:p>
            <a:pPr marL="0" indent="0" algn="just">
              <a:buNone/>
            </a:pP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очність позиціонування: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0,02 мм</a:t>
            </a:r>
          </a:p>
          <a:p>
            <a:pPr marL="0" indent="0" algn="just">
              <a:buNone/>
            </a:pP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ш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видкість руху: може виконувати до 200 операцій на хвилину;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 ступенів свободи – дозволяє виконувати складні тривимірні маніпуляції;</a:t>
            </a:r>
          </a:p>
          <a:p>
            <a:pPr marL="0" indent="0" algn="just">
              <a:buNone/>
            </a:pP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ж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ивлення – 380-400В.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9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472"/>
          </a:xfrm>
        </p:spPr>
        <p:txBody>
          <a:bodyPr/>
          <a:lstStyle/>
          <a:p>
            <a:r>
              <a:rPr lang="ru-RU" sz="2400" dirty="0" err="1" smtClean="0"/>
              <a:t>Конструктивні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en-US" sz="2400" dirty="0" err="1"/>
              <a:t>Neos</a:t>
            </a:r>
            <a:r>
              <a:rPr lang="en-US" sz="2400" dirty="0"/>
              <a:t> Robotics AB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Корпус і рама робота виготовляються з алюмінієвих сплавів та вуглецевої сталі. Ці матеріали забезпечують стійкість до механічних навантажень. Рухомі частини виготовлені з титану, що дозволяє знизити вагу без шкоди для міцності. Пластикові компоненти використовуються для захисних елементів та кабельних каналів.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роботах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електричні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гідравлічні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приводи,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позиціонування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плавність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Електричні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приводи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гарантують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енергоефективність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гідравлічні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силу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важких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навантажень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оснащені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типами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захватів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механічні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вакуумні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магнітні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матеріалами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формами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наступні датчики: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Датчики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контролю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маніпуляторів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позиціонування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(до ±0,02 мм),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таких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зварювання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монтаж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Сенсори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моменту: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роботу "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відчувати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силу, яку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прикладає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контролю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делікатних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Візуальні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(камера):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обладнані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камерами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системами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комп'ютерного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розпізнаванням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контролем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орієнтацією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Температурні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датчики: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контролю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термічної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моніторингу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 робота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1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472"/>
          </a:xfrm>
        </p:spPr>
        <p:txBody>
          <a:bodyPr/>
          <a:lstStyle/>
          <a:p>
            <a:r>
              <a:rPr lang="ru-RU" sz="2400" dirty="0" err="1"/>
              <a:t>Технологічні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</a:t>
            </a:r>
            <a:r>
              <a:rPr lang="en-US" sz="2400" dirty="0" err="1"/>
              <a:t>Neos</a:t>
            </a:r>
            <a:r>
              <a:rPr lang="en-US" sz="2400" dirty="0"/>
              <a:t> Robotics AB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 операцій, які виконує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Зварювання (дугове, лазерне, точкове). Завдяки високій точності може зварювати тонкі деталі з мінімальними деформаціями.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Автоматичне складання компонентів з високою точністю в галузях автомобілебудування та електроніки.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Фрезерування, свердління, шліфування та полірування.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Фарбування та нанесення захисних покриттів.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якості завдяки системам комп’ютерного зору.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Автоматичне транспортування матеріалів у межах виробничої лінії.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Можлива інтеграція з іншими автоматизованими системами (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CNC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верстати та 3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принтери)</a:t>
            </a:r>
          </a:p>
          <a:p>
            <a:pPr algn="just">
              <a:buAutoNum type="arabicPeriod"/>
            </a:pP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 має високу швидкість виконання операцій.</a:t>
            </a:r>
            <a:r>
              <a:rPr lang="ru-RU" sz="1800" dirty="0"/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робот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200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хвилину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збірці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50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хвилину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зварювання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фарбування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розроблений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мінімальними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перервами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безвідмовної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MTBF)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робота становить до 50 000 годин,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надійність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зношування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Робот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температур,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вологості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агресивних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хімічних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середовищ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високоякісних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антикорозійних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покриттів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вбудовані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моніторингу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потенційні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того, як вони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вплинуть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роботу.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зменшує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простою і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підвищує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38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472"/>
          </a:xfrm>
        </p:spPr>
        <p:txBody>
          <a:bodyPr/>
          <a:lstStyle/>
          <a:p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en-US" sz="2400" dirty="0" err="1"/>
              <a:t>Neos</a:t>
            </a:r>
            <a:r>
              <a:rPr lang="en-US" sz="2400" dirty="0"/>
              <a:t> Robotics AB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роботом включає програмування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моніторинг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налаштування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спеціалізоване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програмне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(ПЗ)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Control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Дане ПЗ дозволяє проводити налаштування параметрів робочих операцій та робити моніторинг у реальному часі стану робота.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 декілька варіантів програмування робота: </a:t>
            </a:r>
          </a:p>
          <a:p>
            <a:pPr algn="just">
              <a:buAutoNum type="arabicPeriod"/>
            </a:pP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Онлайн-програмування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оператор програмує робота в режимі реального часу, налаштовуючи його дії через інтерфейс під час роботи.</a:t>
            </a:r>
          </a:p>
          <a:p>
            <a:pPr algn="just">
              <a:buAutoNum type="arabicPeriod"/>
            </a:pP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Офлайн-програмування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розробка коду на комп’ютері, після чого код завантажується в контролер робота.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Підтримка блокового програмування.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-симуляція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дозволяє протестувати сценарії роботи, до запуску на реальному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обладднанні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rabicPeriod"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 через демонстрацію – система фіксує дії оператора і перетворює їх у програму.</a:t>
            </a:r>
          </a:p>
          <a:p>
            <a:pPr algn="just">
              <a:buAutoNum type="arabicPeriod"/>
            </a:pPr>
            <a:endParaRPr lang="uk-UA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 має інтеграцію з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ERP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системами, а також заздалегідь планує своє технічне обслуговування, тобто проводить самостійну діагностику та попереджає про необхідність проведення технічних робіт, щоб уникнути простоїв і зниження продуктивності.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3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472"/>
          </a:xfrm>
        </p:spPr>
        <p:txBody>
          <a:bodyPr/>
          <a:lstStyle/>
          <a:p>
            <a:r>
              <a:rPr lang="ru-RU" sz="2400" dirty="0" err="1"/>
              <a:t>Гнучкість</a:t>
            </a:r>
            <a:r>
              <a:rPr lang="ru-RU" sz="2400" dirty="0"/>
              <a:t> </a:t>
            </a:r>
            <a:r>
              <a:rPr lang="ru-RU" sz="2400" dirty="0" err="1"/>
              <a:t>виробничих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Завдяки модульній конструкції робот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може легко змінювати свою конструкцію під різне виконання виробничих завдань. Також присутня можливість швидкої заміни інструментів, що дозволяє робити швидке адаптування до нових виробничих вимог.</a:t>
            </a:r>
          </a:p>
          <a:p>
            <a:pPr marL="0" indent="0" algn="just">
              <a:buNone/>
            </a:pPr>
            <a:endParaRPr lang="uk-UA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Інтеграція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штучним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інтелектом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машинним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Robotics AB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штучного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інтелекту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AI)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Робот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здатен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навчатися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попередніх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автоматично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коригувати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реальному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 потреби 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ручній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переналаштуванні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оптимізувати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підвищуючи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складальних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автоматично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траєкторію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контролю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автоматично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дефекти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адаптувати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297</TotalTime>
  <Words>2785</Words>
  <Application>Microsoft Office PowerPoint</Application>
  <PresentationFormat>Экран (4:3)</PresentationFormat>
  <Paragraphs>198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Исполнительная</vt:lpstr>
      <vt:lpstr>Міністерство освіти і науки України Державний університет «Житомирська політехніка»</vt:lpstr>
      <vt:lpstr>Мета та завдання роботи</vt:lpstr>
      <vt:lpstr>Що таке робототехніка та яку роль вона відіграє</vt:lpstr>
      <vt:lpstr>Neos Robotics AB – загальні відомості про компанію</vt:lpstr>
      <vt:lpstr>Огляд моделі Neos Robotics AB</vt:lpstr>
      <vt:lpstr>Конструктивні особливості Neos Robotics AB</vt:lpstr>
      <vt:lpstr>Технологічні можливості Neos Robotics AB</vt:lpstr>
      <vt:lpstr>Системи управління Neos Robotics AB</vt:lpstr>
      <vt:lpstr>Гнучкість виробничих процесів</vt:lpstr>
      <vt:lpstr>Застосування Neos Robotics в різних галузях</vt:lpstr>
      <vt:lpstr>Економічна ефективність впровадження роботів</vt:lpstr>
      <vt:lpstr>Вплив робота Neos Robotics AB на якість продукції </vt:lpstr>
      <vt:lpstr>Інноваційні рішення в моделі Neos Robotics AB</vt:lpstr>
      <vt:lpstr>Технічне обслуговування та підтримка Neos Robotics AB</vt:lpstr>
      <vt:lpstr>Порівняння Neos Robotics AB з конкурентами </vt:lpstr>
      <vt:lpstr>Перспективи розвитку та удосконалення Neos Robotics </vt:lpstr>
      <vt:lpstr>AI в Neos Robotics AB </vt:lpstr>
      <vt:lpstr>AI в Neos Robotics AB </vt:lpstr>
      <vt:lpstr>Влив на екологію </vt:lpstr>
      <vt:lpstr>Загальні висновки</vt:lpstr>
      <vt:lpstr>Використані інформаційні джерела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Державний університет «Житомирська політехніка»</dc:title>
  <dc:creator>Sterben</dc:creator>
  <cp:lastModifiedBy>Sterben</cp:lastModifiedBy>
  <cp:revision>50</cp:revision>
  <dcterms:created xsi:type="dcterms:W3CDTF">2024-10-06T06:52:39Z</dcterms:created>
  <dcterms:modified xsi:type="dcterms:W3CDTF">2024-10-06T12:02:18Z</dcterms:modified>
</cp:coreProperties>
</file>