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4"/>
  </p:notesMasterIdLst>
  <p:sldIdLst>
    <p:sldId id="256" r:id="rId2"/>
    <p:sldId id="257" r:id="rId3"/>
    <p:sldId id="258" r:id="rId4"/>
    <p:sldId id="276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77" r:id="rId14"/>
    <p:sldId id="270" r:id="rId15"/>
    <p:sldId id="271" r:id="rId16"/>
    <p:sldId id="272" r:id="rId17"/>
    <p:sldId id="274" r:id="rId18"/>
    <p:sldId id="275" r:id="rId19"/>
    <p:sldId id="273" r:id="rId20"/>
    <p:sldId id="278" r:id="rId21"/>
    <p:sldId id="260" r:id="rId22"/>
    <p:sldId id="279" r:id="rId2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650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E70BD05-9BFC-42EF-8F4E-8EC50F4A7CE5}" type="datetimeFigureOut">
              <a:rPr lang="ru-RU" smtClean="0"/>
              <a:t>06.10.2024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64EA250-43F7-4585-8419-C2A2113209B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521263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FC6E2C-9F1E-42C8-81AD-C633ADF425B0}" type="datetime1">
              <a:rPr lang="ru-RU" smtClean="0"/>
              <a:t>06.10.2024</a:t>
            </a:fld>
            <a:endParaRPr lang="ru-RU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69FD7A-2CEB-4DB2-B266-5F40F334351A}" type="datetime1">
              <a:rPr lang="ru-RU" smtClean="0"/>
              <a:t>06.10.2024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AC614A-DDC6-4AEE-BE10-0F8193FDC4DA}" type="datetime1">
              <a:rPr lang="ru-RU" smtClean="0"/>
              <a:t>06.10.2024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FA5F4-ADD4-449D-B02C-77B3F941CFB6}" type="datetime1">
              <a:rPr lang="ru-RU" smtClean="0"/>
              <a:t>06.10.2024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6015CB-63CA-41B1-BD85-F4F61C09569E}" type="datetime1">
              <a:rPr lang="ru-RU" smtClean="0"/>
              <a:t>06.10.2024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96728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7442C-99F6-476D-93F2-8D45B16D382C}" type="datetime1">
              <a:rPr lang="ru-RU" smtClean="0"/>
              <a:t>06.10.2024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943CF-BC6B-43B4-9F5E-5DE6CC1FBBAF}" type="datetime1">
              <a:rPr lang="ru-RU" smtClean="0"/>
              <a:t>06.10.2024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FD01E8-2590-4611-B31E-9FCFE16C8FA1}" type="datetime1">
              <a:rPr lang="ru-RU" smtClean="0"/>
              <a:t>06.10.2024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F11662-09CB-4739-8DC2-8AD2642D0BFC}" type="datetime1">
              <a:rPr lang="ru-RU" smtClean="0"/>
              <a:t>06.10.2024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ACC845-AAF9-4EA0-AA27-C2FCC4AAA446}" type="datetime1">
              <a:rPr lang="ru-RU" smtClean="0"/>
              <a:t>06.10.2024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05AC2-148B-4F44-BA18-3F36B63C84CC}" type="datetime1">
              <a:rPr lang="ru-RU" smtClean="0"/>
              <a:t>06.10.2024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C4538DC7-0D3D-49A7-A201-4089865DC8D1}" type="datetime1">
              <a:rPr lang="ru-RU" smtClean="0"/>
              <a:t>06.10.2024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165" y="6356350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Oval 6"/>
          <p:cNvSpPr/>
          <p:nvPr/>
        </p:nvSpPr>
        <p:spPr>
          <a:xfrm>
            <a:off x="8457760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19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neosroboticsglobal.com/" TargetMode="External"/><Relationship Id="rId2" Type="http://schemas.openxmlformats.org/officeDocument/2006/relationships/hyperlink" Target="https://uk.wikipedia.org/wiki/&#1056;&#1086;&#1073;&#1086;&#1090;&#1086;&#1090;&#1077;&#1093;&#1085;&#1110;&#1082;&#1072;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facebook.com/avidbotscorp/videos/549896460453086" TargetMode="External"/><Relationship Id="rId4" Type="http://schemas.openxmlformats.org/officeDocument/2006/relationships/hyperlink" Target="https://www.ins-news.com/en/100/565/846/Swedish-robot-manufacturer-flexes-its-muscles-in-the-USA-Mining-and-Quarrying.htm" TargetMode="Externa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332656"/>
            <a:ext cx="7772400" cy="821953"/>
          </a:xfrm>
        </p:spPr>
        <p:txBody>
          <a:bodyPr>
            <a:normAutofit/>
          </a:bodyPr>
          <a:lstStyle/>
          <a:p>
            <a:r>
              <a:rPr lang="uk-UA" sz="16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Міністерство освіти і науки України</a:t>
            </a:r>
            <a:br>
              <a:rPr lang="uk-UA" sz="16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uk-UA" sz="16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Державний університет «Житомирська політехніка»</a:t>
            </a:r>
            <a:endParaRPr lang="ru-RU" sz="1600" dirty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267744" y="1628800"/>
            <a:ext cx="6400800" cy="1152128"/>
          </a:xfrm>
        </p:spPr>
        <p:txBody>
          <a:bodyPr>
            <a:normAutofit/>
          </a:bodyPr>
          <a:lstStyle/>
          <a:p>
            <a:pPr marL="2867025" algn="l"/>
            <a:r>
              <a:rPr lang="uk-UA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Кафедра </a:t>
            </a:r>
            <a:r>
              <a:rPr lang="uk-UA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РЕтаА</a:t>
            </a:r>
            <a:r>
              <a:rPr lang="uk-UA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ім. проф. Б. Б. </a:t>
            </a:r>
            <a:r>
              <a:rPr lang="uk-UA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Самотокіна</a:t>
            </a:r>
            <a:endParaRPr lang="uk-UA" sz="1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2867025" algn="l"/>
            <a:r>
              <a:rPr lang="uk-UA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Група АТ29м</a:t>
            </a:r>
          </a:p>
          <a:p>
            <a:pPr marL="2867025" algn="l"/>
            <a:r>
              <a:rPr lang="uk-UA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Предмет: Передові технології в </a:t>
            </a:r>
          </a:p>
          <a:p>
            <a:pPr marL="2867025" algn="l"/>
            <a:r>
              <a:rPr lang="uk-UA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автоматизованому виробництві</a:t>
            </a:r>
            <a:endPara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одзаголовок 2"/>
          <p:cNvSpPr txBox="1">
            <a:spLocks/>
          </p:cNvSpPr>
          <p:nvPr/>
        </p:nvSpPr>
        <p:spPr>
          <a:xfrm>
            <a:off x="1547664" y="3212976"/>
            <a:ext cx="6400800" cy="1752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Courier New" pitchFamily="49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j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j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Courier New" pitchFamily="49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j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j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Courier New" pitchFamily="49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j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j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Courier New" pitchFamily="49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j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j-lt"/>
                <a:ea typeface="+mn-ea"/>
                <a:cs typeface="+mn-cs"/>
              </a:defRPr>
            </a:lvl9pPr>
          </a:lstStyle>
          <a:p>
            <a:r>
              <a:rPr lang="uk-UA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Тема:</a:t>
            </a:r>
            <a:r>
              <a:rPr lang="uk-UA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Конструктивно-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технологічні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можливості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ПР мод. </a:t>
            </a:r>
            <a:r>
              <a:rPr lang="en-US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Neos</a:t>
            </a:r>
            <a:r>
              <a:rPr lang="en-US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Robotics AB (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Швеція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uk-UA" sz="1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одзаголовок 2"/>
          <p:cNvSpPr txBox="1">
            <a:spLocks/>
          </p:cNvSpPr>
          <p:nvPr/>
        </p:nvSpPr>
        <p:spPr>
          <a:xfrm>
            <a:off x="2987824" y="4864479"/>
            <a:ext cx="6400800" cy="11521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Courier New" pitchFamily="49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j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j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Courier New" pitchFamily="49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j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j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Courier New" pitchFamily="49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j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j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Courier New" pitchFamily="49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j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j-lt"/>
                <a:ea typeface="+mn-ea"/>
                <a:cs typeface="+mn-cs"/>
              </a:defRPr>
            </a:lvl9pPr>
          </a:lstStyle>
          <a:p>
            <a:pPr marL="2867025" algn="l"/>
            <a:r>
              <a:rPr lang="uk-UA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Виконав: Москаленко М. Ю.</a:t>
            </a:r>
          </a:p>
          <a:p>
            <a:pPr marL="2867025" algn="l"/>
            <a:r>
              <a:rPr lang="uk-UA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Викладач: Кирилович В. А.</a:t>
            </a:r>
            <a:endPara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314655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619472"/>
          </a:xfrm>
        </p:spPr>
        <p:txBody>
          <a:bodyPr/>
          <a:lstStyle/>
          <a:p>
            <a:r>
              <a:rPr lang="ru-RU" sz="2400" dirty="0" err="1"/>
              <a:t>Застосування</a:t>
            </a:r>
            <a:r>
              <a:rPr lang="ru-RU" sz="2400" dirty="0"/>
              <a:t> </a:t>
            </a:r>
            <a:r>
              <a:rPr lang="ru-RU" sz="2400" dirty="0" err="1"/>
              <a:t>Neos</a:t>
            </a:r>
            <a:r>
              <a:rPr lang="ru-RU" sz="2400" dirty="0"/>
              <a:t> </a:t>
            </a:r>
            <a:r>
              <a:rPr lang="ru-RU" sz="2400" dirty="0" err="1"/>
              <a:t>Robotics</a:t>
            </a:r>
            <a:r>
              <a:rPr lang="ru-RU" sz="2400" dirty="0"/>
              <a:t> в </a:t>
            </a:r>
            <a:r>
              <a:rPr lang="ru-RU" sz="2400" dirty="0" err="1"/>
              <a:t>різних</a:t>
            </a:r>
            <a:r>
              <a:rPr lang="ru-RU" sz="2400" dirty="0"/>
              <a:t> </a:t>
            </a:r>
            <a:r>
              <a:rPr lang="ru-RU" sz="2400" dirty="0" err="1"/>
              <a:t>галузях</a:t>
            </a:r>
            <a:endParaRPr lang="ru-RU" sz="4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196752"/>
            <a:ext cx="8280920" cy="4968552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uk-UA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Робот має широкий спектр застосування:</a:t>
            </a:r>
          </a:p>
          <a:p>
            <a:pPr algn="just">
              <a:buAutoNum type="arabicPeriod"/>
            </a:pPr>
            <a:r>
              <a:rPr lang="uk-UA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Автомобілебудування – використовується для зварювання кузовів, монтажу компонентів та фарбування автомобілів. Має адаптацію під різні моделі автомобілів на одній лінії автоматизованого виробництва.</a:t>
            </a:r>
          </a:p>
          <a:p>
            <a:pPr algn="just">
              <a:buAutoNum type="arabicPeriod"/>
            </a:pPr>
            <a:r>
              <a:rPr lang="uk-UA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Електроніка та високоточна збірка – виконує точне складання малих компонентів (мікросхем) а також проводить тестування і контроль якості готових виробів.</a:t>
            </a:r>
          </a:p>
          <a:p>
            <a:pPr algn="just">
              <a:buAutoNum type="arabicPeriod"/>
            </a:pPr>
            <a:r>
              <a:rPr lang="uk-UA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Металообробка – використовується у важкій промисловості для обробки металів, таких як різання, зварювання чи полірування. Має можливість швидко </a:t>
            </a:r>
            <a:r>
              <a:rPr lang="uk-UA" sz="1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переналаштовуватись</a:t>
            </a:r>
            <a:r>
              <a:rPr lang="uk-UA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під тип матеріалу (сталь, алюміній).</a:t>
            </a:r>
          </a:p>
          <a:p>
            <a:pPr algn="just">
              <a:buAutoNum type="arabicPeriod"/>
            </a:pPr>
            <a:r>
              <a:rPr lang="uk-UA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Харчова промисловість – використовується для автоматизованого пакування, сортування та підготовки до відправки харчових продуктів.</a:t>
            </a:r>
          </a:p>
          <a:p>
            <a:pPr algn="just">
              <a:buAutoNum type="arabicPeriod"/>
            </a:pPr>
            <a:r>
              <a:rPr lang="uk-UA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Логістика і </a:t>
            </a:r>
            <a:r>
              <a:rPr lang="uk-UA" sz="1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палетування</a:t>
            </a:r>
            <a:r>
              <a:rPr lang="uk-UA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– може виконувати різні логістичні завдання та складування на </a:t>
            </a:r>
            <a:r>
              <a:rPr lang="uk-UA" sz="1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палетах</a:t>
            </a:r>
            <a:r>
              <a:rPr lang="uk-UA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buAutoNum type="arabicPeriod"/>
            </a:pPr>
            <a:endParaRPr lang="uk-UA" sz="1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buAutoNum type="arabicPeriod"/>
            </a:pPr>
            <a:endParaRPr lang="uk-UA" sz="1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956291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619472"/>
          </a:xfrm>
        </p:spPr>
        <p:txBody>
          <a:bodyPr/>
          <a:lstStyle/>
          <a:p>
            <a:pPr fontAlgn="base"/>
            <a:r>
              <a:rPr lang="ru-RU" sz="2400" dirty="0" err="1">
                <a:effectLst/>
              </a:rPr>
              <a:t>Економічна</a:t>
            </a:r>
            <a:r>
              <a:rPr lang="ru-RU" sz="2400" dirty="0">
                <a:effectLst/>
              </a:rPr>
              <a:t> </a:t>
            </a:r>
            <a:r>
              <a:rPr lang="ru-RU" sz="2400" dirty="0" err="1">
                <a:effectLst/>
              </a:rPr>
              <a:t>ефективність</a:t>
            </a:r>
            <a:r>
              <a:rPr lang="ru-RU" sz="2400" dirty="0">
                <a:effectLst/>
              </a:rPr>
              <a:t> </a:t>
            </a:r>
            <a:r>
              <a:rPr lang="ru-RU" sz="2400" dirty="0" err="1">
                <a:effectLst/>
              </a:rPr>
              <a:t>впровадження</a:t>
            </a:r>
            <a:r>
              <a:rPr lang="ru-RU" sz="2400" dirty="0">
                <a:effectLst/>
              </a:rPr>
              <a:t> </a:t>
            </a:r>
            <a:r>
              <a:rPr lang="ru-RU" sz="2400" dirty="0" err="1">
                <a:effectLst/>
              </a:rPr>
              <a:t>роботів</a:t>
            </a:r>
            <a:endParaRPr lang="ru-RU" sz="2400" dirty="0">
              <a:effectLst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196752"/>
            <a:ext cx="8280920" cy="4968552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uk-UA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Впровадження роботів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Neos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Robotics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AB у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виробничий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процес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має</a:t>
            </a:r>
            <a:r>
              <a:rPr lang="ru-RU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значний</a:t>
            </a:r>
            <a:r>
              <a:rPr lang="ru-RU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економічний</a:t>
            </a:r>
            <a:r>
              <a:rPr lang="ru-RU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ефект</a:t>
            </a:r>
            <a:r>
              <a:rPr lang="ru-RU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buAutoNum type="arabicPeriod"/>
            </a:pPr>
            <a:r>
              <a:rPr lang="uk-UA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Зменшення витрат на робочу силу.</a:t>
            </a:r>
          </a:p>
          <a:p>
            <a:pPr marL="0" indent="0" algn="just">
              <a:buNone/>
            </a:pPr>
            <a:r>
              <a:rPr lang="uk-UA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Використання роботів замінює людську працю. Дозволяє підприємствам скорочувати витрати на зарплати, соціальні гарантії, навчання персоналу та медичне страхування.</a:t>
            </a:r>
          </a:p>
          <a:p>
            <a:pPr marL="0" indent="0" algn="just">
              <a:buNone/>
            </a:pPr>
            <a:r>
              <a:rPr lang="uk-UA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Має перевагу в одноразовій інвестиції; зниженні потреби у додатковому персоналі; високій точності і мінімізації помилок.</a:t>
            </a:r>
          </a:p>
          <a:p>
            <a:pPr marL="0" indent="0" algn="just">
              <a:buNone/>
            </a:pPr>
            <a:r>
              <a:rPr lang="uk-UA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2. Можливість роботи безперервно 24/7, без необхідності на відпочинок та перерву.</a:t>
            </a:r>
          </a:p>
          <a:p>
            <a:pPr marL="0" indent="0" algn="just">
              <a:buNone/>
            </a:pPr>
            <a:r>
              <a:rPr lang="uk-UA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Перевага в скороченні часу виконання завдань; оптимізацію виробничих процесів; зменшення кількості браку; швидкий час окупності.</a:t>
            </a:r>
          </a:p>
          <a:p>
            <a:pPr marL="0" indent="0" algn="just">
              <a:buNone/>
            </a:pPr>
            <a:endParaRPr lang="uk-UA" sz="1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uk-UA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Окрім цього роботи виконують можуть виконувати завдання, що можуть бути небезпечними для людини, а це означає що буде зменшення ризику для здоров’я працівника, та може швидко адаптуватись під різні виробничі процеси, що підвищує їхню ефективність в умовах мінливого попиту.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646171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619472"/>
          </a:xfrm>
        </p:spPr>
        <p:txBody>
          <a:bodyPr/>
          <a:lstStyle/>
          <a:p>
            <a:pPr fontAlgn="base"/>
            <a:r>
              <a:rPr lang="ru-RU" sz="2400" dirty="0" err="1"/>
              <a:t>Вплив</a:t>
            </a:r>
            <a:r>
              <a:rPr lang="ru-RU" sz="2400" dirty="0"/>
              <a:t> робота </a:t>
            </a:r>
            <a:r>
              <a:rPr lang="en-US" sz="2400" dirty="0" err="1"/>
              <a:t>Neos</a:t>
            </a:r>
            <a:r>
              <a:rPr lang="en-US" sz="2400" dirty="0"/>
              <a:t> Robotics AB </a:t>
            </a:r>
            <a:r>
              <a:rPr lang="ru-RU" sz="2400" dirty="0"/>
              <a:t>на </a:t>
            </a:r>
            <a:r>
              <a:rPr lang="ru-RU" sz="2400" dirty="0" err="1"/>
              <a:t>якість</a:t>
            </a:r>
            <a:r>
              <a:rPr lang="ru-RU" sz="2400" dirty="0"/>
              <a:t> </a:t>
            </a:r>
            <a:r>
              <a:rPr lang="ru-RU" sz="2400" dirty="0" err="1"/>
              <a:t>продукції</a:t>
            </a:r>
            <a:r>
              <a:rPr lang="ru-RU" sz="2400" dirty="0"/>
              <a:t> </a:t>
            </a:r>
            <a:endParaRPr lang="ru-RU" sz="2400" dirty="0">
              <a:effectLst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196752"/>
            <a:ext cx="8280920" cy="4968552"/>
          </a:xfrm>
        </p:spPr>
        <p:txBody>
          <a:bodyPr>
            <a:normAutofit fontScale="77500" lnSpcReduction="20000"/>
          </a:bodyPr>
          <a:lstStyle/>
          <a:p>
            <a:pPr marL="0" indent="0" algn="just">
              <a:buNone/>
            </a:pP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Збільшення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точності</a:t>
            </a:r>
            <a:endParaRPr lang="ru-RU" sz="1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Роботи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Neos</a:t>
            </a:r>
            <a:r>
              <a:rPr lang="en-US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Robotics AB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запрограмовані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для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виконання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завдань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з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високою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точністю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є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важливим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для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складних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дрібних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виробничих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процесів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де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людський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фактор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може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стати причиною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похибок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 algn="just">
              <a:buNone/>
            </a:pP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Переваги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0" indent="0" algn="just">
              <a:buNone/>
            </a:pP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Висока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повторюваність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операцій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роботи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здатні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виконувати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ті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самі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дії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з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однаковою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точністю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багато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разів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зменшує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варіативність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якості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продукції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 algn="just">
              <a:buNone/>
            </a:pP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Програмовані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стандарти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якості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роботи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можуть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бути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налаштовані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для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підтримки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точних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параметрів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мінімізує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відхилення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специфікацій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 algn="just">
              <a:buNone/>
            </a:pP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Здатність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виконувати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тонкі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складні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операції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можуть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вимагати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надзвичайної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точності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наприклад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в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електроніці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медичних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пристроях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 algn="just">
              <a:buNone/>
            </a:pP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Зниження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рівня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помилок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та браку</a:t>
            </a:r>
          </a:p>
          <a:p>
            <a:pPr marL="0" indent="0" algn="just">
              <a:buNone/>
            </a:pP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Оскільки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роботи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працюють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основі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чітко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визначених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програм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це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дозволяє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уникнути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багатьох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помилок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виникають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через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людський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фактор, таких як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втома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неуважність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недостатня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кваліфікація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 algn="just">
              <a:buNone/>
            </a:pP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Переваги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0" indent="0" algn="just">
              <a:buNone/>
            </a:pP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Зменшення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браку: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роботи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автоматично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слідкують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за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дотриманням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технологічних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норм,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мінімізує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можливість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виробничих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дефектів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 algn="just">
              <a:buNone/>
            </a:pP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Контроль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якості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в реальному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часі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роботи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можуть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бути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інтегровані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з системами контролю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якості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які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відразу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фіксують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відхилення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виправляють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їх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ранніх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етапах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виробництва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 algn="just">
              <a:buNone/>
            </a:pP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Зниження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людських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помилок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автоматизовані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системи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менше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піддаються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впливу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людських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факторів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таких як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стрес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втома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недбалість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часто є причинами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помилок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виробництві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 algn="just">
              <a:buNone/>
            </a:pPr>
            <a:r>
              <a:rPr lang="ru-RU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ru-RU" sz="1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Додаткові</a:t>
            </a:r>
            <a:r>
              <a:rPr lang="ru-RU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аспекти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0" indent="0" algn="just">
              <a:buNone/>
            </a:pP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Стабільність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процесу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роботи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виконують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завдання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постійно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на одному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рівні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якості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незалежно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зовнішніх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факторів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таких як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зміна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зміни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працівників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чи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коливання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умовах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праці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 algn="just">
              <a:buNone/>
            </a:pP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Покращений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контроль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якості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інтеграція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роботів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із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системами автоматичного контролю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дозволяє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краще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контролювати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параметри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виробництва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та оперативно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реагувати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зміни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333147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8229600" cy="619472"/>
          </a:xfrm>
        </p:spPr>
        <p:txBody>
          <a:bodyPr/>
          <a:lstStyle/>
          <a:p>
            <a:r>
              <a:rPr lang="ru-RU" sz="2400" dirty="0" err="1"/>
              <a:t>Інноваційні</a:t>
            </a:r>
            <a:r>
              <a:rPr lang="ru-RU" sz="2400" dirty="0"/>
              <a:t> </a:t>
            </a:r>
            <a:r>
              <a:rPr lang="ru-RU" sz="2400" dirty="0" err="1"/>
              <a:t>рішення</a:t>
            </a:r>
            <a:r>
              <a:rPr lang="ru-RU" sz="2400" dirty="0"/>
              <a:t> в </a:t>
            </a:r>
            <a:r>
              <a:rPr lang="ru-RU" sz="2400" dirty="0" err="1"/>
              <a:t>моделі</a:t>
            </a:r>
            <a:r>
              <a:rPr lang="ru-RU" sz="2400" dirty="0"/>
              <a:t> </a:t>
            </a:r>
            <a:r>
              <a:rPr lang="en-US" sz="2400" dirty="0" err="1"/>
              <a:t>Neos</a:t>
            </a:r>
            <a:r>
              <a:rPr lang="en-US" sz="2400" dirty="0"/>
              <a:t> Robotics</a:t>
            </a:r>
            <a:r>
              <a:rPr lang="uk-UA" sz="2400" dirty="0"/>
              <a:t> </a:t>
            </a:r>
            <a:r>
              <a:rPr lang="en-US" sz="2400" dirty="0"/>
              <a:t>AB</a:t>
            </a:r>
            <a:endParaRPr lang="ru-RU" sz="24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13</a:t>
            </a:fld>
            <a:endParaRPr lang="ru-RU"/>
          </a:p>
        </p:txBody>
      </p:sp>
      <p:sp>
        <p:nvSpPr>
          <p:cNvPr id="5" name="Объект 4"/>
          <p:cNvSpPr>
            <a:spLocks noGrp="1"/>
          </p:cNvSpPr>
          <p:nvPr>
            <p:ph sz="quarter" idx="13"/>
          </p:nvPr>
        </p:nvSpPr>
        <p:spPr>
          <a:xfrm>
            <a:off x="365760" y="1268760"/>
            <a:ext cx="4566280" cy="2376264"/>
          </a:xfrm>
        </p:spPr>
        <p:txBody>
          <a:bodyPr>
            <a:normAutofit fontScale="70000" lnSpcReduction="20000"/>
          </a:bodyPr>
          <a:lstStyle/>
          <a:p>
            <a:pPr marL="0" indent="0" algn="just">
              <a:buNone/>
            </a:pPr>
            <a:r>
              <a:rPr lang="uk-UA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Робот використовує алгоритми 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AI </a:t>
            </a:r>
            <a:r>
              <a:rPr lang="uk-UA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для адаптації до змін у середовищі та вдосконалення своїх операцій на основі накопичених даних.</a:t>
            </a:r>
          </a:p>
          <a:p>
            <a:pPr marL="0" indent="0" algn="just">
              <a:buNone/>
            </a:pPr>
            <a:endParaRPr lang="uk-UA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uk-UA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Вбудована інтеграція 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AI </a:t>
            </a:r>
            <a:r>
              <a:rPr lang="uk-UA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та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IoT</a:t>
            </a:r>
            <a:r>
              <a:rPr lang="uk-UA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дозволяє системі передбачувати свої технічні несправності та зношення деталей, ще до того як вони стануть критичними, зменшуючи час на простій та витрати на ремонт.</a:t>
            </a:r>
          </a:p>
          <a:p>
            <a:pPr marL="0" indent="0" algn="just">
              <a:buNone/>
            </a:pPr>
            <a:endParaRPr lang="uk-UA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endParaRPr lang="uk-UA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3861048"/>
            <a:ext cx="3914836" cy="22777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47028" y="1150451"/>
            <a:ext cx="1728192" cy="23255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Объект 4"/>
          <p:cNvSpPr txBox="1">
            <a:spLocks/>
          </p:cNvSpPr>
          <p:nvPr/>
        </p:nvSpPr>
        <p:spPr>
          <a:xfrm>
            <a:off x="4427984" y="3573016"/>
            <a:ext cx="4566280" cy="2697480"/>
          </a:xfrm>
          <a:prstGeom prst="rect">
            <a:avLst/>
          </a:prstGeom>
        </p:spPr>
        <p:txBody>
          <a:bodyPr vert="horz" lIns="91440" tIns="45720" rIns="91440" bIns="45720" rtlCol="0">
            <a:normAutofit fontScale="7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9pPr>
          </a:lstStyle>
          <a:p>
            <a:pPr marL="0" indent="0" algn="just">
              <a:buFont typeface="Arial" pitchFamily="34" charset="0"/>
              <a:buNone/>
            </a:pPr>
            <a:endParaRPr lang="uk-UA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Font typeface="Arial" pitchFamily="34" charset="0"/>
              <a:buNone/>
            </a:pPr>
            <a:r>
              <a:rPr lang="uk-UA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Встановлення вдосконалених сенсорів та систем зору, використовується для точного вимірювання простору та визначення об’єктів з високою точністю за допомогою 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3D-</a:t>
            </a:r>
            <a:r>
              <a:rPr lang="uk-UA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сканування та комп’ютерному зору.</a:t>
            </a:r>
          </a:p>
          <a:p>
            <a:pPr marL="0" indent="0" algn="just">
              <a:buFont typeface="Arial" pitchFamily="34" charset="0"/>
              <a:buNone/>
            </a:pPr>
            <a:endParaRPr lang="uk-UA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Font typeface="Arial" pitchFamily="34" charset="0"/>
              <a:buNone/>
            </a:pPr>
            <a:r>
              <a:rPr lang="uk-UA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Використання інфрачервоних сенсорів та 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LIDAR </a:t>
            </a:r>
            <a:r>
              <a:rPr lang="uk-UA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для кращого орієнтування у просторі та зниження ризику зіткнення під час роботи з іншими машинами або людьми.</a:t>
            </a:r>
          </a:p>
          <a:p>
            <a:pPr marL="0" indent="0" algn="just">
              <a:buFont typeface="Arial" pitchFamily="34" charset="0"/>
              <a:buNone/>
            </a:pPr>
            <a:endParaRPr lang="uk-UA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812836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619472"/>
          </a:xfrm>
        </p:spPr>
        <p:txBody>
          <a:bodyPr/>
          <a:lstStyle/>
          <a:p>
            <a:pPr fontAlgn="base"/>
            <a:r>
              <a:rPr lang="ru-RU" sz="2400" dirty="0" err="1"/>
              <a:t>Технічне</a:t>
            </a:r>
            <a:r>
              <a:rPr lang="ru-RU" sz="2400" dirty="0"/>
              <a:t> </a:t>
            </a:r>
            <a:r>
              <a:rPr lang="ru-RU" sz="2400" dirty="0" err="1"/>
              <a:t>обслуговування</a:t>
            </a:r>
            <a:r>
              <a:rPr lang="ru-RU" sz="2400" dirty="0"/>
              <a:t> та </a:t>
            </a:r>
            <a:r>
              <a:rPr lang="ru-RU" sz="2400" dirty="0" err="1"/>
              <a:t>підтримка</a:t>
            </a:r>
            <a:r>
              <a:rPr lang="ru-RU" sz="2400" dirty="0"/>
              <a:t> </a:t>
            </a:r>
            <a:r>
              <a:rPr lang="en-US" sz="2400" dirty="0" err="1"/>
              <a:t>Neos</a:t>
            </a:r>
            <a:r>
              <a:rPr lang="en-US" sz="2400" dirty="0"/>
              <a:t> Robotics </a:t>
            </a:r>
            <a:r>
              <a:rPr lang="en-US" sz="2400" dirty="0" smtClean="0"/>
              <a:t>AB</a:t>
            </a:r>
            <a:endParaRPr lang="ru-RU" sz="2400" dirty="0">
              <a:effectLst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196752"/>
            <a:ext cx="8280920" cy="4968552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Модульна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конструкція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 один з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ключових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аспектів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Neos</a:t>
            </a:r>
            <a:r>
              <a:rPr lang="en-US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Robotics AB —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це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модульність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Вузли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роботів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легко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піддаються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заміні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ремонту,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значно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скорочує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час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простоїв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Заміна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пошкодженого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компонента, такого як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маніпулятор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електронний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блок,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може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бути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здійснена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без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тривалої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зупинки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виробництва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endParaRPr lang="ru-RU" sz="1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uk-UA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Завдяки системі 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через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підключення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Інтернету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IoT</a:t>
            </a:r>
            <a:r>
              <a:rPr lang="en-US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роботи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можуть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бути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дистанційно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моніторинговані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фахівцями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технічної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підтримки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Це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дозволяє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швидко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ідентифікувати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проблеми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а в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деяких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випадках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навіть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виправляти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їх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без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фізичного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втручання</a:t>
            </a:r>
            <a:r>
              <a:rPr lang="ru-RU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 algn="just">
              <a:buNone/>
            </a:pPr>
            <a:r>
              <a:rPr lang="ru-RU" sz="1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Завдяки</a:t>
            </a:r>
            <a:r>
              <a:rPr lang="ru-RU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використанню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сучасних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технологій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якісних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матеріалів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роботи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Neos</a:t>
            </a:r>
            <a:r>
              <a:rPr lang="en-US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Robotics AB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можуть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мати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значний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термін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служби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який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може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перевищувати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10-15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років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при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належному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технічному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обслуговуванні</a:t>
            </a:r>
            <a:r>
              <a:rPr lang="ru-RU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 algn="just">
              <a:buNone/>
            </a:pPr>
            <a:r>
              <a:rPr lang="ru-RU" sz="1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Захист</a:t>
            </a:r>
            <a:r>
              <a:rPr lang="ru-RU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застарілості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роботи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можуть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бути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оновлені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як на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апаратному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так і на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програмному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рівні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дозволяє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продовжити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їх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використання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навіть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з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появою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нових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технологій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Це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робить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їх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конкурентоспроможними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економічно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вигідними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довгостроковій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перспективі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uk-UA" sz="1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043177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619472"/>
          </a:xfrm>
        </p:spPr>
        <p:txBody>
          <a:bodyPr/>
          <a:lstStyle/>
          <a:p>
            <a:pPr fontAlgn="base"/>
            <a:r>
              <a:rPr lang="ru-RU" sz="2400" dirty="0" err="1"/>
              <a:t>Порівняння</a:t>
            </a:r>
            <a:r>
              <a:rPr lang="ru-RU" sz="2400" dirty="0"/>
              <a:t> </a:t>
            </a:r>
            <a:r>
              <a:rPr lang="en-US" sz="2400" dirty="0" err="1" smtClean="0"/>
              <a:t>Neos</a:t>
            </a:r>
            <a:r>
              <a:rPr lang="en-US" sz="2400" dirty="0" smtClean="0"/>
              <a:t> </a:t>
            </a:r>
            <a:r>
              <a:rPr lang="en-US" sz="2400" dirty="0"/>
              <a:t>Robotics </a:t>
            </a:r>
            <a:r>
              <a:rPr lang="en-US" sz="2400" dirty="0" smtClean="0"/>
              <a:t>AB</a:t>
            </a:r>
            <a:r>
              <a:rPr lang="uk-UA" sz="2400" dirty="0" smtClean="0"/>
              <a:t> </a:t>
            </a:r>
            <a:r>
              <a:rPr lang="ru-RU" sz="2400" dirty="0"/>
              <a:t>з конкурентами </a:t>
            </a:r>
            <a:endParaRPr lang="ru-RU" sz="2400" dirty="0">
              <a:effectLst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196752"/>
            <a:ext cx="8280920" cy="4968552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uk-UA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Проведемо порівняння з аналогічними роботами від інших виробників, таких як </a:t>
            </a:r>
            <a:r>
              <a:rPr lang="en-US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KUKA Robotics, ABB Robotics, Fanuc </a:t>
            </a:r>
            <a:r>
              <a:rPr lang="uk-UA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та </a:t>
            </a:r>
            <a:r>
              <a:rPr lang="en-US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Universal Robots (UR).</a:t>
            </a:r>
          </a:p>
          <a:p>
            <a:pPr marL="0" indent="0" algn="just">
              <a:buNone/>
            </a:pPr>
            <a:endParaRPr lang="uk-UA" sz="1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en-US" sz="1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Neos</a:t>
            </a:r>
            <a:r>
              <a:rPr lang="en-US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Robotics </a:t>
            </a:r>
            <a:r>
              <a:rPr lang="uk-UA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має високу початкову вартість в порівнянні з іншими конкурентами, що стане певним бар’єром для деяких компаній, але через його можливість адаптації до умов роботи та гнучкості він має перевагу в довгостроковій перспективі.</a:t>
            </a:r>
            <a:endParaRPr lang="uk-UA" sz="1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uk-UA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Має нижчу вантажопідйомність в порівнянні з роботами від </a:t>
            </a:r>
            <a:r>
              <a:rPr lang="en-US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KUKA </a:t>
            </a:r>
            <a:r>
              <a:rPr lang="uk-UA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або </a:t>
            </a:r>
            <a:r>
              <a:rPr lang="en-US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Fanuc</a:t>
            </a:r>
            <a:r>
              <a:rPr lang="uk-UA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Обмежує роботу у важкій промисловості, де потрібні роботи з більшими фізичними можливостями.</a:t>
            </a:r>
          </a:p>
          <a:p>
            <a:pPr marL="0" indent="0" algn="just">
              <a:buNone/>
            </a:pPr>
            <a:r>
              <a:rPr lang="uk-UA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Потрібні кваліфіковані спеціалісти для ефективного обслуговування та налаштування роботів </a:t>
            </a:r>
            <a:r>
              <a:rPr lang="en-US" sz="1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Neos</a:t>
            </a:r>
            <a:r>
              <a:rPr lang="en-US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Robotics AB</a:t>
            </a:r>
            <a:r>
              <a:rPr lang="uk-UA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що може створити складнощі для деяких підприємств.</a:t>
            </a:r>
          </a:p>
          <a:p>
            <a:pPr marL="0" indent="0" algn="just">
              <a:buNone/>
            </a:pPr>
            <a:r>
              <a:rPr lang="uk-UA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Легкість у зміні коду керування за допомогою різних форм використання ПЗ </a:t>
            </a:r>
            <a:r>
              <a:rPr lang="en-US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Neos</a:t>
            </a:r>
            <a:r>
              <a:rPr lang="en-US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Control</a:t>
            </a:r>
            <a:r>
              <a:rPr lang="uk-UA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 algn="just">
              <a:buNone/>
            </a:pPr>
            <a:r>
              <a:rPr lang="uk-UA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Можливість роботи в середовищі разом з людьми без встановлення бар’єрів, завдяки удосконаленим сенсорам та алгоритмам уникання зіткнення.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484108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792088"/>
          </a:xfrm>
        </p:spPr>
        <p:txBody>
          <a:bodyPr/>
          <a:lstStyle/>
          <a:p>
            <a:pPr fontAlgn="base"/>
            <a:r>
              <a:rPr lang="ru-RU" sz="2400" dirty="0" err="1" smtClean="0"/>
              <a:t>Перспективи</a:t>
            </a:r>
            <a:r>
              <a:rPr lang="ru-RU" sz="2400" dirty="0" smtClean="0"/>
              <a:t> </a:t>
            </a:r>
            <a:r>
              <a:rPr lang="ru-RU" sz="2400" dirty="0" err="1" smtClean="0"/>
              <a:t>розвитку</a:t>
            </a:r>
            <a:r>
              <a:rPr lang="ru-RU" sz="2400" dirty="0" smtClean="0"/>
              <a:t> та </a:t>
            </a:r>
            <a:r>
              <a:rPr lang="ru-RU" sz="2400" dirty="0" err="1" smtClean="0"/>
              <a:t>удосконалення</a:t>
            </a:r>
            <a:r>
              <a:rPr lang="ru-RU" sz="2400" dirty="0" smtClean="0"/>
              <a:t> </a:t>
            </a:r>
            <a:r>
              <a:rPr lang="en-US" sz="2400" dirty="0" err="1" smtClean="0"/>
              <a:t>Neos</a:t>
            </a:r>
            <a:r>
              <a:rPr lang="en-US" sz="2400" dirty="0" smtClean="0"/>
              <a:t> </a:t>
            </a:r>
            <a:r>
              <a:rPr lang="en-US" sz="2400" dirty="0"/>
              <a:t>Robotics </a:t>
            </a:r>
            <a:endParaRPr lang="ru-RU" sz="2400" dirty="0">
              <a:effectLst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196752"/>
            <a:ext cx="8280920" cy="4968552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uk-UA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Для підтримки спроможності та ефективності в умовах постійного технологічного процесу, компанія планує впроваджувати наступні модернізації для моделі </a:t>
            </a:r>
            <a:r>
              <a:rPr lang="en-US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Neos</a:t>
            </a:r>
            <a:r>
              <a:rPr lang="en-US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Robotics </a:t>
            </a:r>
            <a:r>
              <a:rPr lang="en-US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AB</a:t>
            </a:r>
            <a:r>
              <a:rPr lang="uk-UA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just">
              <a:buAutoNum type="arabicPeriod"/>
            </a:pPr>
            <a:r>
              <a:rPr lang="uk-UA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Розширення можливостей використання </a:t>
            </a:r>
            <a:r>
              <a:rPr lang="en-US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AI</a:t>
            </a:r>
            <a:r>
              <a:rPr lang="uk-UA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що дозволить змінювати роботу без потреби в сторонній конфігурації.</a:t>
            </a:r>
          </a:p>
          <a:p>
            <a:pPr algn="just">
              <a:buAutoNum type="arabicPeriod"/>
            </a:pPr>
            <a:r>
              <a:rPr lang="uk-UA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Модернізація механічних частин для збільшення вантажопідйомності роботів для важкої промисловості.</a:t>
            </a:r>
          </a:p>
          <a:p>
            <a:pPr algn="just">
              <a:buAutoNum type="arabicPeriod"/>
            </a:pPr>
            <a:r>
              <a:rPr lang="uk-UA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Розвиток технології </a:t>
            </a:r>
            <a:r>
              <a:rPr lang="en-US" sz="1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Cobot</a:t>
            </a:r>
            <a:r>
              <a:rPr lang="en-US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– розвиток співпраці роботи людини та робота. Можливість розпізнання рухів і жестів для роботи між роботом та оператором.</a:t>
            </a:r>
          </a:p>
          <a:p>
            <a:pPr algn="just">
              <a:buAutoNum type="arabicPeriod"/>
            </a:pPr>
            <a:r>
              <a:rPr lang="uk-UA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Інтеграція з хмарними платформами для зберігання та використання великих обсягів даних.</a:t>
            </a:r>
          </a:p>
          <a:p>
            <a:pPr algn="just">
              <a:buAutoNum type="arabicPeriod"/>
            </a:pPr>
            <a:r>
              <a:rPr lang="uk-UA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Розробка сценаріїв роботи у віртуальній реальності (</a:t>
            </a:r>
            <a:r>
              <a:rPr lang="en-US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VR</a:t>
            </a:r>
            <a:r>
              <a:rPr lang="uk-UA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 перед впровадженням на реальне виробництво. </a:t>
            </a:r>
          </a:p>
          <a:p>
            <a:pPr algn="just">
              <a:buAutoNum type="arabicPeriod"/>
            </a:pPr>
            <a:r>
              <a:rPr lang="uk-UA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Повна автономія роботи без потреби в постійному контролі.</a:t>
            </a:r>
          </a:p>
          <a:p>
            <a:pPr algn="just">
              <a:buAutoNum type="arabicPeriod"/>
            </a:pPr>
            <a:r>
              <a:rPr lang="uk-UA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Інтеграція роботи з </a:t>
            </a:r>
            <a:r>
              <a:rPr lang="uk-UA" sz="1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дронами</a:t>
            </a:r>
            <a:r>
              <a:rPr lang="uk-UA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та іншими автономними пристроями (логістика, сільське господарство)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572865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792088"/>
          </a:xfrm>
        </p:spPr>
        <p:txBody>
          <a:bodyPr/>
          <a:lstStyle/>
          <a:p>
            <a:pPr fontAlgn="base"/>
            <a:r>
              <a:rPr lang="en-US" sz="2400" dirty="0" smtClean="0"/>
              <a:t>AI </a:t>
            </a:r>
            <a:r>
              <a:rPr lang="uk-UA" sz="2400" dirty="0" smtClean="0"/>
              <a:t>в </a:t>
            </a:r>
            <a:r>
              <a:rPr lang="en-US" sz="2400" dirty="0" err="1" smtClean="0"/>
              <a:t>Neos</a:t>
            </a:r>
            <a:r>
              <a:rPr lang="en-US" sz="2400" dirty="0" smtClean="0"/>
              <a:t> Robotics</a:t>
            </a:r>
            <a:r>
              <a:rPr lang="uk-UA" sz="2400" dirty="0" smtClean="0"/>
              <a:t> </a:t>
            </a:r>
            <a:r>
              <a:rPr lang="en-US" sz="2400" dirty="0" smtClean="0"/>
              <a:t>AB </a:t>
            </a:r>
            <a:endParaRPr lang="ru-RU" sz="2400" dirty="0">
              <a:effectLst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196752"/>
            <a:ext cx="8280920" cy="4968552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uk-UA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 допомогою </a:t>
            </a:r>
            <a:r>
              <a:rPr lang="en-US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AI</a:t>
            </a:r>
            <a:r>
              <a:rPr lang="uk-UA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роботи мають здатність паралельно оброблювати інформацію. Штучний інтелект дозволяє виконувати декілька операцій одночасно, а це підвищує продуктивність виробництва.</a:t>
            </a:r>
          </a:p>
          <a:p>
            <a:pPr marL="0" indent="0" algn="just">
              <a:buNone/>
            </a:pPr>
            <a:r>
              <a:rPr lang="uk-UA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Новітні системи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постійно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відстежують</a:t>
            </a:r>
            <a:r>
              <a:rPr lang="ru-RU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свою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продуктивність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sz="1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знаходять</a:t>
            </a:r>
            <a:r>
              <a:rPr lang="ru-RU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можливость</a:t>
            </a:r>
            <a:r>
              <a:rPr lang="ru-RU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для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вдосконалення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операцій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Аналізуючи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такі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параметри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як час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виконання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завдань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кількість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ресурсів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використаних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для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кожної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операції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вони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здатні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коригувати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свої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дії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для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підвищення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ефективності</a:t>
            </a:r>
            <a:r>
              <a:rPr lang="ru-RU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 algn="just">
              <a:buNone/>
            </a:pPr>
            <a:r>
              <a:rPr lang="uk-UA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Здатність коригування і виявлення відхилень в процесі виробництва в режимі роботи реального часу. Можливість коректування </a:t>
            </a:r>
            <a:r>
              <a:rPr lang="uk-UA" sz="1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параметів</a:t>
            </a:r>
            <a:r>
              <a:rPr lang="uk-UA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роботи без втручання людини.</a:t>
            </a:r>
          </a:p>
          <a:p>
            <a:pPr marL="0" indent="0" algn="just">
              <a:buNone/>
            </a:pP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1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абезпечує</a:t>
            </a:r>
            <a:r>
              <a:rPr lang="ru-RU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координацію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роботи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між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кількома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роботами в рамках одного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виробничого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процесу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Це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дозволяє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їм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працювати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як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єдина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система,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забезпечуючи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синхронізацію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взаємодію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особливо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важливо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на великих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виробництвах</a:t>
            </a:r>
            <a:r>
              <a:rPr lang="ru-RU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 algn="just">
              <a:buNone/>
            </a:pPr>
            <a:r>
              <a:rPr lang="uk-UA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Має прогнозування збоїв у своїй роботі, дозволяючи передбачати завчасні можливі несправності.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35485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792088"/>
          </a:xfrm>
        </p:spPr>
        <p:txBody>
          <a:bodyPr/>
          <a:lstStyle/>
          <a:p>
            <a:pPr fontAlgn="base"/>
            <a:r>
              <a:rPr lang="en-US" sz="2400" dirty="0" smtClean="0"/>
              <a:t>AI </a:t>
            </a:r>
            <a:r>
              <a:rPr lang="uk-UA" sz="2400" dirty="0" smtClean="0"/>
              <a:t>в </a:t>
            </a:r>
            <a:r>
              <a:rPr lang="en-US" sz="2400" dirty="0" err="1" smtClean="0"/>
              <a:t>Neos</a:t>
            </a:r>
            <a:r>
              <a:rPr lang="en-US" sz="2400" dirty="0" smtClean="0"/>
              <a:t> Robotics</a:t>
            </a:r>
            <a:r>
              <a:rPr lang="uk-UA" sz="2400" dirty="0" smtClean="0"/>
              <a:t> </a:t>
            </a:r>
            <a:r>
              <a:rPr lang="en-US" sz="2400" dirty="0" smtClean="0"/>
              <a:t>AB </a:t>
            </a:r>
            <a:endParaRPr lang="ru-RU" sz="2400" dirty="0">
              <a:effectLst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196752"/>
            <a:ext cx="8280920" cy="4968552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uk-UA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 допомогою </a:t>
            </a:r>
            <a:r>
              <a:rPr lang="en-US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AI</a:t>
            </a:r>
            <a:r>
              <a:rPr lang="uk-UA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роботи мають здатність паралельно оброблювати інформацію. Штучний інтелект дозволяє виконувати декілька операцій одночасно, а це підвищує продуктивність виробництва.</a:t>
            </a:r>
          </a:p>
          <a:p>
            <a:pPr marL="0" indent="0" algn="just">
              <a:buNone/>
            </a:pPr>
            <a:r>
              <a:rPr lang="uk-UA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Новітні системи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постійно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відстежують</a:t>
            </a:r>
            <a:r>
              <a:rPr lang="ru-RU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свою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продуктивність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sz="1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знаходять</a:t>
            </a:r>
            <a:r>
              <a:rPr lang="ru-RU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можливость</a:t>
            </a:r>
            <a:r>
              <a:rPr lang="ru-RU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для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вдосконалення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операцій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Аналізуючи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такі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параметри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як час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виконання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завдань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кількість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ресурсів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використаних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для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кожної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операції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вони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здатні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коригувати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свої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дії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для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підвищення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ефективності</a:t>
            </a:r>
            <a:r>
              <a:rPr lang="ru-RU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 algn="just">
              <a:buNone/>
            </a:pPr>
            <a:r>
              <a:rPr lang="uk-UA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Здатність коригування і виявлення відхилень в процесі виробництва в режимі роботи реального часу. Можливість коректування </a:t>
            </a:r>
            <a:r>
              <a:rPr lang="uk-UA" sz="1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параметів</a:t>
            </a:r>
            <a:r>
              <a:rPr lang="uk-UA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роботи без втручання людини.</a:t>
            </a:r>
          </a:p>
          <a:p>
            <a:pPr marL="0" indent="0" algn="just">
              <a:buNone/>
            </a:pP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1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абезпечує</a:t>
            </a:r>
            <a:r>
              <a:rPr lang="ru-RU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координацію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роботи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між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кількома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роботами в рамках одного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виробничого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процесу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Це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дозволяє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їм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працювати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як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єдина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система,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забезпечуючи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синхронізацію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взаємодію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особливо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важливо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на великих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виробництвах</a:t>
            </a:r>
            <a:r>
              <a:rPr lang="ru-RU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 algn="just">
              <a:buNone/>
            </a:pPr>
            <a:r>
              <a:rPr lang="uk-UA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Має прогнозування збоїв у своїй роботі, дозволяючи передбачати завчасні можливі несправності.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299371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792088"/>
          </a:xfrm>
        </p:spPr>
        <p:txBody>
          <a:bodyPr/>
          <a:lstStyle/>
          <a:p>
            <a:pPr fontAlgn="base"/>
            <a:r>
              <a:rPr lang="ru-RU" sz="2400" dirty="0" smtClean="0"/>
              <a:t>Влив</a:t>
            </a:r>
            <a:r>
              <a:rPr lang="en-US" sz="2400" dirty="0" smtClean="0"/>
              <a:t> </a:t>
            </a:r>
            <a:r>
              <a:rPr lang="uk-UA" sz="2400" dirty="0" smtClean="0"/>
              <a:t>на екологію</a:t>
            </a:r>
            <a:r>
              <a:rPr lang="en-US" sz="2400" dirty="0" smtClean="0"/>
              <a:t> </a:t>
            </a:r>
            <a:endParaRPr lang="ru-RU" sz="2400" dirty="0">
              <a:effectLst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484784"/>
            <a:ext cx="8280920" cy="4968552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uk-UA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Для збереження споживання енергії роботи оснащені функціями автоматичного переходу в енергозберігаючий режим роботи під час простою. Це знижує споживання енергії і допомагає уникнути непотрібні витрати енергії.</a:t>
            </a:r>
          </a:p>
          <a:p>
            <a:pPr marL="0" indent="0" algn="just">
              <a:buNone/>
            </a:pPr>
            <a:r>
              <a:rPr lang="uk-UA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Наявний енергетичний моніторинг, що дозволяє підприємству відстежувати енергоспоживання роботів у режимі реального часу.</a:t>
            </a:r>
          </a:p>
          <a:p>
            <a:pPr marL="0" indent="0" algn="just">
              <a:buNone/>
            </a:pPr>
            <a:r>
              <a:rPr lang="uk-UA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Деякі моделі</a:t>
            </a:r>
            <a:r>
              <a:rPr lang="en-US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Neos</a:t>
            </a:r>
            <a:r>
              <a:rPr lang="en-US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Robotics AB </a:t>
            </a:r>
            <a:r>
              <a:rPr lang="uk-UA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оснащенні системами регенерації енергії. Ці системи використовують кінетичну енергію, що виробляється під час роботи робота (наприклад під час гальмування або зміни напрямку руху), для повторного використання в системі.</a:t>
            </a:r>
          </a:p>
          <a:p>
            <a:pPr marL="0" indent="0" algn="just">
              <a:buNone/>
            </a:pPr>
            <a:r>
              <a:rPr lang="uk-UA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Завдяки точності та ефективності робота, має мінімальну матеріальних втрат.</a:t>
            </a:r>
          </a:p>
          <a:p>
            <a:pPr marL="0" indent="0" algn="just">
              <a:buNone/>
            </a:pPr>
            <a:r>
              <a:rPr lang="uk-UA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Роботи виготовлені з матеріалів, які легко піддаються переробці (</a:t>
            </a:r>
            <a:r>
              <a:rPr lang="uk-UA" sz="1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рециклінг</a:t>
            </a:r>
            <a:r>
              <a:rPr lang="uk-UA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). Після завершення свого життєвого циклу, компоненти робота можуть бути повторно використані або перероблені для виробництва нових роботів.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839103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8229600" cy="1051520"/>
          </a:xfrm>
        </p:spPr>
        <p:txBody>
          <a:bodyPr/>
          <a:lstStyle/>
          <a:p>
            <a:r>
              <a:rPr lang="uk-UA" sz="3600" dirty="0" smtClean="0"/>
              <a:t>Мета та завдання роботи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uk-UA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Мета</a:t>
            </a:r>
            <a:r>
              <a:rPr lang="uk-UA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 Провести аналіз конструктивних та технологічних </a:t>
            </a:r>
            <a:r>
              <a:rPr lang="uk-UA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можливостей </a:t>
            </a:r>
            <a:r>
              <a:rPr lang="uk-UA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промислового робота моделі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Neos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Robotics AB </a:t>
            </a:r>
            <a:r>
              <a:rPr lang="uk-UA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uk-UA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Швеція</a:t>
            </a:r>
            <a:r>
              <a:rPr lang="uk-UA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 та оцінити його вплив на сучасне автоматизоване виробництво.</a:t>
            </a:r>
          </a:p>
          <a:p>
            <a:pPr marL="0" indent="0" algn="just">
              <a:buNone/>
            </a:pPr>
            <a:endParaRPr lang="uk-UA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uk-UA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Завдання</a:t>
            </a:r>
            <a:r>
              <a:rPr lang="uk-UA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pPr marL="457200" indent="-457200" algn="just">
              <a:buAutoNum type="arabicPeriod"/>
            </a:pPr>
            <a:r>
              <a:rPr lang="uk-UA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Розглянути основні технічні характеристики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Neos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Robotics AB.</a:t>
            </a:r>
          </a:p>
          <a:p>
            <a:pPr marL="457200" indent="-457200" algn="just">
              <a:buAutoNum type="arabicPeriod"/>
            </a:pPr>
            <a:r>
              <a:rPr lang="uk-UA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Проаналізувати конструкцію та принцип роботи.</a:t>
            </a:r>
          </a:p>
          <a:p>
            <a:pPr marL="457200" indent="-457200" algn="just">
              <a:buAutoNum type="arabicPeriod"/>
            </a:pPr>
            <a:r>
              <a:rPr lang="uk-UA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Оцінити застосування в різних галузях промисловості.</a:t>
            </a:r>
          </a:p>
          <a:p>
            <a:pPr marL="457200" indent="-457200" algn="just">
              <a:buAutoNum type="arabicPeriod"/>
            </a:pPr>
            <a:r>
              <a:rPr lang="uk-UA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Розглянути вплив використання роботів на підвищення ефективності виробництва.</a:t>
            </a:r>
            <a:endParaRPr lang="en-US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indent="-457200" algn="just">
              <a:buAutoNum type="arabicPeriod"/>
            </a:pP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204233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792088"/>
          </a:xfrm>
        </p:spPr>
        <p:txBody>
          <a:bodyPr/>
          <a:lstStyle/>
          <a:p>
            <a:pPr fontAlgn="base"/>
            <a:r>
              <a:rPr lang="uk-UA" sz="2400" dirty="0" smtClean="0"/>
              <a:t>Загальні висновки</a:t>
            </a:r>
            <a:endParaRPr lang="ru-RU" sz="2400" dirty="0">
              <a:effectLst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484784"/>
            <a:ext cx="8280920" cy="4968552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uk-UA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Компанія </a:t>
            </a:r>
            <a:r>
              <a:rPr lang="en-US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Neo Robotics </a:t>
            </a:r>
            <a:r>
              <a:rPr lang="uk-UA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постійно йде в ногу з часом, впроваджуючи нові технологічні можливості для своїх роботів.</a:t>
            </a:r>
          </a:p>
          <a:p>
            <a:pPr marL="0" indent="0" algn="just">
              <a:buNone/>
            </a:pPr>
            <a:r>
              <a:rPr lang="uk-UA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Підбиваючи підсумки можна сказати, що сучасні роботи все більше використовують штучний інтелект у своїй роботі. Він допомагає їм розуміти стан свого функціонування, роботи та положення у просторі, можливість проводити координацію з оператором, мінімізуючи небезпеку для людини.</a:t>
            </a:r>
          </a:p>
          <a:p>
            <a:pPr marL="0" indent="0" algn="just">
              <a:buNone/>
            </a:pPr>
            <a:r>
              <a:rPr lang="uk-UA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Робот </a:t>
            </a:r>
            <a:r>
              <a:rPr lang="en-US" sz="1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Neos</a:t>
            </a:r>
            <a:r>
              <a:rPr lang="uk-UA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Robotics AB </a:t>
            </a:r>
            <a:r>
              <a:rPr lang="uk-UA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має гнучку конструкцію, що дає можливість йому адаптуватися до виробничих умов доволі швидко. Його можна з легкістю перепрограмувати. Має широкий спектр застосування такий як: автомобілебудування, логістика, харчова промисловість. Може виконувати роботу де потрібна велика точність, і працювати в умовах де людина б не змогла.</a:t>
            </a:r>
          </a:p>
          <a:p>
            <a:pPr marL="0" indent="0" algn="just">
              <a:buNone/>
            </a:pPr>
            <a:r>
              <a:rPr lang="uk-UA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Використовує своє ПЗ, яке дозволяє в різних режимах змінювати його програмний код.</a:t>
            </a:r>
          </a:p>
          <a:p>
            <a:pPr marL="0" indent="0" algn="just">
              <a:buNone/>
            </a:pPr>
            <a:endParaRPr lang="uk-UA" sz="1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415664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8229600" cy="1051520"/>
          </a:xfrm>
        </p:spPr>
        <p:txBody>
          <a:bodyPr/>
          <a:lstStyle/>
          <a:p>
            <a:r>
              <a:rPr lang="uk-UA" sz="3600" dirty="0" smtClean="0"/>
              <a:t>Використані інформаційні джерела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457200" indent="-457200" algn="just">
              <a:buAutoNum type="arabicPeriod"/>
            </a:pP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hlinkClick r:id="rId2"/>
              </a:rPr>
              <a:t>https://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hlinkClick r:id="rId2"/>
              </a:rPr>
              <a:t>uk.wikipedia.org/wiki/</a:t>
            </a:r>
            <a:r>
              <a:rPr lang="uk-UA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hlinkClick r:id="rId2"/>
              </a:rPr>
              <a:t>Робототехніка</a:t>
            </a:r>
            <a:endParaRPr lang="en-US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indent="-457200" algn="just">
              <a:buAutoNum type="arabicPeriod"/>
            </a:pP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https://www.ins-news.com/en/100/565/570/Company-Profile-.htm</a:t>
            </a:r>
            <a:endParaRPr lang="uk-UA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indent="-457200" algn="just">
              <a:buAutoNum type="arabicPeriod"/>
            </a:pP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hlinkClick r:id="rId3"/>
              </a:rPr>
              <a:t>https://www.neosroboticsglobal.com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hlinkClick r:id="rId3"/>
              </a:rPr>
              <a:t>/</a:t>
            </a:r>
            <a:endParaRPr lang="uk-UA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indent="-457200" algn="just">
              <a:buAutoNum type="arabicPeriod"/>
            </a:pP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https://www.ins-news.com/en/100/565/569/Robot-used-in-manufacturing-industries-Mining-and-Quarrying.htm</a:t>
            </a:r>
            <a:endParaRPr lang="uk-UA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indent="-457200" algn="just">
              <a:buAutoNum type="arabicPeriod"/>
            </a:pP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hlinkClick r:id="rId4"/>
              </a:rPr>
              <a:t>https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hlinkClick r:id="rId4"/>
              </a:rPr>
              <a:t>://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hlinkClick r:id="rId4"/>
              </a:rPr>
              <a:t>www.ins-news.com/en/100/565/846/Swedish-robot-manufacturer-flexes-its-muscles-in-the-USA-Mining-and-Quarrying.htm</a:t>
            </a:r>
            <a:endParaRPr lang="en-US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indent="-457200" algn="just">
              <a:buAutoNum type="arabicPeriod"/>
            </a:pP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hlinkClick r:id="rId5"/>
              </a:rPr>
              <a:t>https://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hlinkClick r:id="rId5"/>
              </a:rPr>
              <a:t>www.facebook.com/avidbotscorp/videos/549896460453086</a:t>
            </a:r>
            <a:endParaRPr lang="uk-UA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indent="-457200" algn="just">
              <a:buAutoNum type="arabicPeriod"/>
            </a:pP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https://x.com/search?q=Neos%20Robotics%20AB&amp;src=typeahead_click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505952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1556792"/>
            <a:ext cx="7772400" cy="2959969"/>
          </a:xfrm>
        </p:spPr>
        <p:txBody>
          <a:bodyPr anchor="ctr"/>
          <a:lstStyle/>
          <a:p>
            <a:r>
              <a:rPr lang="uk-UA" dirty="0" smtClean="0"/>
              <a:t>Дякую за Увагу!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369934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8229600" cy="1051520"/>
          </a:xfrm>
        </p:spPr>
        <p:txBody>
          <a:bodyPr/>
          <a:lstStyle/>
          <a:p>
            <a:r>
              <a:rPr lang="uk-UA" sz="2800" dirty="0" smtClean="0"/>
              <a:t>Що таке робототехніка та яку роль вона відіграє</a:t>
            </a:r>
            <a:endParaRPr lang="ru-RU" sz="4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uk-UA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Робототехніка –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прикладна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 наука,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опікується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проєктуванням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розробкою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виготовленням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використанням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роботів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а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також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комп'ютерних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систем для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керування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ними, сенсорного (на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основі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вихідних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сигналів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давачів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зворотного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зв'язку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обробки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інформації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автоматизованих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технічних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систем 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роботів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pPr marL="0" indent="0" algn="just">
              <a:buNone/>
            </a:pPr>
            <a:endParaRPr lang="uk-UA" sz="2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Роботи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відіграють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ключову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роль у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сучасному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виробництві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забезпечуючи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автоматизацію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процесів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значно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підвищуючи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ефективність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точність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безпеку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роботи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Основні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аспекти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їхньої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ролі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можна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розділити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кілька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ключових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напрямів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457200" indent="-457200" algn="just">
              <a:buAutoNum type="arabicPeriod"/>
            </a:pPr>
            <a:r>
              <a:rPr lang="ru-RU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Автоматизація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рутинних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операцій</a:t>
            </a:r>
            <a:endParaRPr lang="ru-RU" sz="20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indent="-457200" algn="just">
              <a:buAutoNum type="arabicPeriod"/>
            </a:pP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Підвищення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якості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продукції</a:t>
            </a:r>
            <a:endParaRPr lang="ru-RU" sz="20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indent="-457200" algn="just">
              <a:buAutoNum type="arabicPeriod"/>
            </a:pP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Зниження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виробничих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витрат</a:t>
            </a:r>
            <a:endParaRPr lang="ru-RU" sz="20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indent="-457200" algn="just">
              <a:buAutoNum type="arabicPeriod"/>
            </a:pP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Безпека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захист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персоналу</a:t>
            </a:r>
          </a:p>
          <a:p>
            <a:pPr marL="457200" indent="-457200" algn="just">
              <a:buAutoNum type="arabicPeriod"/>
            </a:pP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Підвищення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продуктивності</a:t>
            </a:r>
            <a:endParaRPr lang="ru-RU" sz="2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901911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476672"/>
            <a:ext cx="8229600" cy="547464"/>
          </a:xfrm>
        </p:spPr>
        <p:txBody>
          <a:bodyPr/>
          <a:lstStyle/>
          <a:p>
            <a:r>
              <a:rPr lang="en-US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Neos</a:t>
            </a: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Robotics AB – </a:t>
            </a:r>
            <a:r>
              <a:rPr lang="ru-RU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загальні</a:t>
            </a:r>
            <a:r>
              <a:rPr lang="ru-RU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відомості</a:t>
            </a:r>
            <a:r>
              <a:rPr lang="ru-RU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про </a:t>
            </a:r>
            <a:r>
              <a:rPr lang="ru-RU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компанію</a:t>
            </a:r>
            <a:endParaRPr lang="ru-RU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4</a:t>
            </a:fld>
            <a:endParaRPr lang="ru-RU"/>
          </a:p>
        </p:txBody>
      </p:sp>
      <p:sp>
        <p:nvSpPr>
          <p:cNvPr id="5" name="Объект 4"/>
          <p:cNvSpPr>
            <a:spLocks noGrp="1"/>
          </p:cNvSpPr>
          <p:nvPr>
            <p:ph sz="quarter" idx="13"/>
          </p:nvPr>
        </p:nvSpPr>
        <p:spPr>
          <a:xfrm>
            <a:off x="395536" y="1484784"/>
            <a:ext cx="5286360" cy="5289768"/>
          </a:xfrm>
        </p:spPr>
        <p:txBody>
          <a:bodyPr>
            <a:normAutofit fontScale="70000" lnSpcReduction="20000"/>
          </a:bodyPr>
          <a:lstStyle/>
          <a:p>
            <a:pPr marL="0" indent="0" algn="just">
              <a:buNone/>
            </a:pPr>
            <a:r>
              <a:rPr lang="en-US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Neos</a:t>
            </a:r>
            <a:r>
              <a:rPr lang="en-US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Robotics AB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—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це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шведська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компанія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яка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спеціалізується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розробці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виробництві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промислових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роботів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автоматизованих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рішень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для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різних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галузей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промисловості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marL="0" indent="0" algn="just">
              <a:buNone/>
            </a:pP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Neos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Robotics AB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була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заснована в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Швеції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на початку 2000-х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років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командою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інженерів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підприємців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з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досвідом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робототехніці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й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автоматизації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Основною метою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компанії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було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створення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інноваційних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рішень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для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автоматизації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виробництва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які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б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відповідали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вимогам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промислових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підприємств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щодо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ефективності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точності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Вже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з перших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років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свого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існування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Neos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Robotics 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почала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впроваджувати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передові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рішення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які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залучали великих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виробників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у таких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галузях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як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автомобілебудування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електроніка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важка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промисловість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 algn="just">
              <a:buNone/>
            </a:pPr>
            <a:r>
              <a:rPr lang="uk-UA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Основні напрями діяльності: </a:t>
            </a:r>
          </a:p>
          <a:p>
            <a:pPr algn="just">
              <a:buAutoNum type="arabicPeriod"/>
            </a:pP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Розробка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виробництво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промислових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роботів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buAutoNum type="arabicPeriod"/>
            </a:pP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Автоматизовані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виробничі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системи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buAutoNum type="arabicPeriod"/>
            </a:pP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Інтеграція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роботів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з системами штучного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інтелекту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(AI)</a:t>
            </a:r>
          </a:p>
          <a:p>
            <a:endParaRPr lang="ru-RU" dirty="0"/>
          </a:p>
        </p:txBody>
      </p:sp>
      <p:pic>
        <p:nvPicPr>
          <p:cNvPr id="6" name="Picture 2" descr="C:\Users\Sterben\Desktop\get_im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2160" y="1628800"/>
            <a:ext cx="2926080" cy="38907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535811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8229600" cy="907504"/>
          </a:xfrm>
        </p:spPr>
        <p:txBody>
          <a:bodyPr/>
          <a:lstStyle/>
          <a:p>
            <a:r>
              <a:rPr lang="ru-RU" sz="2400" dirty="0" err="1"/>
              <a:t>Огляд</a:t>
            </a:r>
            <a:r>
              <a:rPr lang="ru-RU" sz="2400" dirty="0"/>
              <a:t> </a:t>
            </a:r>
            <a:r>
              <a:rPr lang="ru-RU" sz="2400" dirty="0" err="1"/>
              <a:t>моделі</a:t>
            </a:r>
            <a:r>
              <a:rPr lang="ru-RU" sz="2400" dirty="0"/>
              <a:t> </a:t>
            </a:r>
            <a:r>
              <a:rPr lang="en-US" sz="2400" dirty="0" err="1"/>
              <a:t>Neos</a:t>
            </a:r>
            <a:r>
              <a:rPr lang="en-US" sz="2400" dirty="0"/>
              <a:t> Robotics AB</a:t>
            </a:r>
            <a:endParaRPr lang="ru-RU" sz="4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uk-UA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Модель має модульну конструкцію, що дозволяє з легкістю змінювати компоненти та сенсори в залежності від конкретних виробничих вимог. Робот має високу точність, що важливо для складальних робіт, зварювання або інших операцій, де відхилення можуть призвести до дефектів продукції.</a:t>
            </a:r>
          </a:p>
          <a:p>
            <a:pPr marL="0" indent="0" algn="just">
              <a:buNone/>
            </a:pP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Модель </a:t>
            </a:r>
            <a:r>
              <a:rPr lang="en-US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Neos</a:t>
            </a:r>
            <a:r>
              <a:rPr lang="en-US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Robotics AB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підтримує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концепції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Індустрії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4.0,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дозволяє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її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легко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інтегрувати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існуючі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системи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смарт-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виробництва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Це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включає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інтеграцію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з системами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управління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виробництвом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MES) 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та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іншими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автоматизованими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лініями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для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моніторингу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керування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процесами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в реальному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часі</a:t>
            </a:r>
            <a:r>
              <a:rPr lang="ru-RU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 algn="just">
              <a:buNone/>
            </a:pPr>
            <a:endParaRPr lang="ru-RU" sz="1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uk-UA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Технічні параметри:</a:t>
            </a:r>
          </a:p>
          <a:p>
            <a:pPr marL="0" indent="0" algn="just">
              <a:buNone/>
            </a:pPr>
            <a:r>
              <a:rPr lang="uk-UA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</a:t>
            </a:r>
            <a:r>
              <a:rPr lang="uk-UA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антажопідйомність – 5 - 150 кг;</a:t>
            </a:r>
          </a:p>
          <a:p>
            <a:pPr marL="0" indent="0" algn="just">
              <a:buNone/>
            </a:pPr>
            <a:r>
              <a:rPr lang="uk-UA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</a:t>
            </a:r>
            <a:r>
              <a:rPr lang="uk-UA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обочий діапазон – від 1,5 до 3 метрів;</a:t>
            </a:r>
          </a:p>
          <a:p>
            <a:pPr marL="0" indent="0" algn="just">
              <a:buNone/>
            </a:pPr>
            <a:r>
              <a:rPr lang="uk-UA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</a:t>
            </a:r>
            <a:r>
              <a:rPr lang="uk-UA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очність позиціонування: </a:t>
            </a:r>
            <a:r>
              <a:rPr lang="uk-UA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0,02 мм</a:t>
            </a:r>
          </a:p>
          <a:p>
            <a:pPr marL="0" indent="0" algn="just">
              <a:buNone/>
            </a:pPr>
            <a:r>
              <a:rPr lang="uk-UA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ш</a:t>
            </a:r>
            <a:r>
              <a:rPr lang="uk-UA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видкість руху: може виконувати до 200 операцій на хвилину;</a:t>
            </a:r>
          </a:p>
          <a:p>
            <a:pPr marL="0" indent="0" algn="just">
              <a:buNone/>
            </a:pPr>
            <a:r>
              <a:rPr lang="uk-UA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6 ступенів свободи – дозволяє виконувати складні тривимірні маніпуляції;</a:t>
            </a:r>
          </a:p>
          <a:p>
            <a:pPr marL="0" indent="0" algn="just">
              <a:buNone/>
            </a:pPr>
            <a:r>
              <a:rPr lang="uk-UA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ж</a:t>
            </a:r>
            <a:r>
              <a:rPr lang="uk-UA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ивлення – 380-400В.</a:t>
            </a:r>
            <a:endParaRPr lang="ru-RU" sz="1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619539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619472"/>
          </a:xfrm>
        </p:spPr>
        <p:txBody>
          <a:bodyPr/>
          <a:lstStyle/>
          <a:p>
            <a:r>
              <a:rPr lang="ru-RU" sz="2400" dirty="0" err="1" smtClean="0"/>
              <a:t>Конструктивні</a:t>
            </a:r>
            <a:r>
              <a:rPr lang="ru-RU" sz="2400" dirty="0" smtClean="0"/>
              <a:t> </a:t>
            </a:r>
            <a:r>
              <a:rPr lang="ru-RU" sz="2400" dirty="0" err="1" smtClean="0"/>
              <a:t>особливості</a:t>
            </a:r>
            <a:r>
              <a:rPr lang="ru-RU" sz="2400" dirty="0" smtClean="0"/>
              <a:t> </a:t>
            </a:r>
            <a:r>
              <a:rPr lang="en-US" sz="2400" dirty="0" err="1"/>
              <a:t>Neos</a:t>
            </a:r>
            <a:r>
              <a:rPr lang="en-US" sz="2400" dirty="0"/>
              <a:t> Robotics AB</a:t>
            </a:r>
            <a:endParaRPr lang="ru-RU" sz="4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196752"/>
            <a:ext cx="8280920" cy="4968552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uk-UA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Корпус і рама робота виготовляються з алюмінієвих сплавів та вуглецевої сталі. Ці матеріали забезпечують стійкість до механічних навантажень. Рухомі частини виготовлені з титану, що дозволяє знизити вагу без шкоди для міцності. Пластикові компоненти використовуються для захисних елементів та кабельних каналів.</a:t>
            </a:r>
          </a:p>
          <a:p>
            <a:pPr marL="0" indent="0" algn="just">
              <a:buNone/>
            </a:pP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 роботах </a:t>
            </a:r>
            <a:r>
              <a:rPr lang="en-US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Neos</a:t>
            </a:r>
            <a:r>
              <a:rPr lang="en-US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Robotics AB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використовуються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електричні</a:t>
            </a:r>
            <a:r>
              <a:rPr lang="ru-RU" sz="1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та</a:t>
            </a:r>
            <a:r>
              <a:rPr lang="ru-RU" sz="1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гідравлічні</a:t>
            </a:r>
            <a:r>
              <a:rPr lang="ru-RU" sz="1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приводи,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які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забезпечують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точне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позиціонування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плавність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рухів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Електричні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приводи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гарантують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високу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енергоефективність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а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гідравлічні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—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велику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силу для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важких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навантажень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Роботи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можуть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бути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оснащені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різними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типами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захватів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механічні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вакуумні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магнітні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 для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роботи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з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різними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матеріалами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і формами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об'єктів</a:t>
            </a:r>
            <a:r>
              <a:rPr lang="ru-RU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 algn="just">
              <a:buNone/>
            </a:pPr>
            <a:endParaRPr lang="ru-RU" sz="1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uk-UA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Має наступні датчики:</a:t>
            </a:r>
          </a:p>
          <a:p>
            <a:pPr marL="0" indent="0" algn="just">
              <a:buNone/>
            </a:pPr>
            <a:r>
              <a:rPr lang="ru-RU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1. Датчики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положення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Використовуються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для контролю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точності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переміщення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маніпуляторів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Це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забезпечує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високу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точність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позиціонування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(до ±0,02 мм),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важливо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для таких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операцій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як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зварювання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чи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монтаж</a:t>
            </a:r>
            <a:r>
              <a:rPr lang="ru-RU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 algn="just">
              <a:buNone/>
            </a:pPr>
            <a:r>
              <a:rPr lang="ru-RU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ru-RU" sz="1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Сенсори</a:t>
            </a:r>
            <a:r>
              <a:rPr lang="ru-RU" sz="1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сили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і моменту: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Дозволяють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роботу "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відчувати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" силу, яку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він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прикладає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об'єктів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необхідно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для контролю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тиску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обробки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делікатних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матеріалів</a:t>
            </a:r>
            <a:r>
              <a:rPr lang="ru-RU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 algn="just">
              <a:buNone/>
            </a:pPr>
            <a:r>
              <a:rPr lang="ru-RU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ru-RU" sz="1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Візуальні</a:t>
            </a:r>
            <a:r>
              <a:rPr lang="ru-RU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системи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(камера):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Роботи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можуть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бути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обладнані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камерами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іншими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системами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комп'ютерного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зору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дозволяє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виконувати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складні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завдання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пов'язані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з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розпізнаванням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об'єктів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контролем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якості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орієнтацією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просторі</a:t>
            </a:r>
            <a:r>
              <a:rPr lang="ru-RU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 algn="just">
              <a:buNone/>
            </a:pPr>
            <a:r>
              <a:rPr lang="ru-RU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4. </a:t>
            </a:r>
            <a:r>
              <a:rPr lang="ru-RU" sz="1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Температурні</a:t>
            </a:r>
            <a:r>
              <a:rPr lang="ru-RU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датчики: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Використовуються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для контролю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температури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під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час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виконання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термічної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обробки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для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моніторингу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стану робота у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складних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умовах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47163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619472"/>
          </a:xfrm>
        </p:spPr>
        <p:txBody>
          <a:bodyPr/>
          <a:lstStyle/>
          <a:p>
            <a:r>
              <a:rPr lang="ru-RU" sz="2400" dirty="0" err="1"/>
              <a:t>Технологічні</a:t>
            </a:r>
            <a:r>
              <a:rPr lang="ru-RU" sz="2400" dirty="0"/>
              <a:t> </a:t>
            </a:r>
            <a:r>
              <a:rPr lang="ru-RU" sz="2400" dirty="0" err="1"/>
              <a:t>можливості</a:t>
            </a:r>
            <a:r>
              <a:rPr lang="ru-RU" sz="2400" dirty="0"/>
              <a:t> </a:t>
            </a:r>
            <a:r>
              <a:rPr lang="en-US" sz="2400" dirty="0" err="1"/>
              <a:t>Neos</a:t>
            </a:r>
            <a:r>
              <a:rPr lang="en-US" sz="2400" dirty="0"/>
              <a:t> Robotics AB</a:t>
            </a:r>
            <a:endParaRPr lang="ru-RU" sz="4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196752"/>
            <a:ext cx="8280920" cy="4968552"/>
          </a:xfrm>
        </p:spPr>
        <p:txBody>
          <a:bodyPr>
            <a:normAutofit fontScale="85000" lnSpcReduction="20000"/>
          </a:bodyPr>
          <a:lstStyle/>
          <a:p>
            <a:pPr marL="0" indent="0" algn="just">
              <a:buNone/>
            </a:pPr>
            <a:r>
              <a:rPr lang="uk-UA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Види операцій, які виконує </a:t>
            </a:r>
            <a:r>
              <a:rPr lang="en-US" sz="1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Neos</a:t>
            </a:r>
            <a:r>
              <a:rPr lang="en-US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Robotics AB</a:t>
            </a:r>
            <a:r>
              <a:rPr lang="uk-UA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just">
              <a:buAutoNum type="arabicPeriod"/>
            </a:pPr>
            <a:r>
              <a:rPr lang="uk-UA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Зварювання (дугове, лазерне, точкове). Завдяки високій точності може зварювати тонкі деталі з мінімальними деформаціями.</a:t>
            </a:r>
          </a:p>
          <a:p>
            <a:pPr algn="just">
              <a:buAutoNum type="arabicPeriod"/>
            </a:pPr>
            <a:r>
              <a:rPr lang="uk-UA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Автоматичне складання компонентів з високою точністю в галузях автомобілебудування та електроніки.</a:t>
            </a:r>
          </a:p>
          <a:p>
            <a:pPr algn="just">
              <a:buAutoNum type="arabicPeriod"/>
            </a:pPr>
            <a:r>
              <a:rPr lang="uk-UA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Фрезерування, свердління, шліфування та полірування.</a:t>
            </a:r>
          </a:p>
          <a:p>
            <a:pPr algn="just">
              <a:buAutoNum type="arabicPeriod"/>
            </a:pPr>
            <a:r>
              <a:rPr lang="uk-UA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Фарбування та нанесення захисних покриттів.</a:t>
            </a:r>
          </a:p>
          <a:p>
            <a:pPr algn="just">
              <a:buAutoNum type="arabicPeriod"/>
            </a:pPr>
            <a:r>
              <a:rPr lang="uk-UA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Контроль якості завдяки системам комп’ютерного зору.</a:t>
            </a:r>
          </a:p>
          <a:p>
            <a:pPr algn="just">
              <a:buAutoNum type="arabicPeriod"/>
            </a:pPr>
            <a:r>
              <a:rPr lang="uk-UA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Автоматичне транспортування матеріалів у межах виробничої лінії.</a:t>
            </a:r>
          </a:p>
          <a:p>
            <a:pPr algn="just">
              <a:buAutoNum type="arabicPeriod"/>
            </a:pPr>
            <a:r>
              <a:rPr lang="uk-UA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Можлива інтеграція з іншими автоматизованими системами (</a:t>
            </a:r>
            <a:r>
              <a:rPr lang="en-US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CNC </a:t>
            </a:r>
            <a:r>
              <a:rPr lang="uk-UA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верстати та 3</a:t>
            </a:r>
            <a:r>
              <a:rPr lang="en-US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 </a:t>
            </a:r>
            <a:r>
              <a:rPr lang="uk-UA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принтери)</a:t>
            </a:r>
          </a:p>
          <a:p>
            <a:pPr algn="just">
              <a:buAutoNum type="arabicPeriod"/>
            </a:pPr>
            <a:endParaRPr lang="uk-UA" sz="1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uk-UA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Робот має високу швидкість виконання операцій.</a:t>
            </a:r>
            <a:r>
              <a:rPr lang="ru-RU" sz="1800" dirty="0"/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Залежно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виду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завдань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робот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може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виконувати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до 200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операцій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хвилину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при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збірці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до 50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циклів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хвилину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під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час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зварювання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чи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фарбування</a:t>
            </a:r>
            <a:r>
              <a:rPr lang="ru-RU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 algn="just">
              <a:buNone/>
            </a:pPr>
            <a:r>
              <a:rPr lang="en-US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Neos</a:t>
            </a:r>
            <a:r>
              <a:rPr lang="en-US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Robotics AB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розроблений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для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роботи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складних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промислових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умовах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з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мінімальними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перервами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обслуговування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Середній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час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безвідмовної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роботи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MTBF) 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робота становить до 50 000 годин,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свідчить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про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його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високу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надійність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стійкість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зношування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Робот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може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працювати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умовах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високих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температур,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підвищеної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вологості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агресивних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хімічних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середовищ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завдяки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використанню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високоякісних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матеріалів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антикорозійних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покриттів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 algn="just">
              <a:buNone/>
            </a:pP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Робот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також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має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вбудовані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системи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моніторингу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стану,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дозволяє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виявляти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потенційні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проблеми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ще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до того, як вони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вплинуть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на роботу.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Це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зменшує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час простою і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підвищує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загальну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ефективність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виробничого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процесу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 algn="just">
              <a:buNone/>
            </a:pPr>
            <a:endParaRPr lang="ru-RU" sz="1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endParaRPr lang="ru-RU" sz="1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363836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619472"/>
          </a:xfrm>
        </p:spPr>
        <p:txBody>
          <a:bodyPr/>
          <a:lstStyle/>
          <a:p>
            <a:r>
              <a:rPr lang="ru-RU" sz="2400" dirty="0" err="1"/>
              <a:t>Системи</a:t>
            </a:r>
            <a:r>
              <a:rPr lang="ru-RU" sz="2400" dirty="0"/>
              <a:t> </a:t>
            </a:r>
            <a:r>
              <a:rPr lang="ru-RU" sz="2400" dirty="0" err="1"/>
              <a:t>управління</a:t>
            </a:r>
            <a:r>
              <a:rPr lang="ru-RU" sz="2400" dirty="0"/>
              <a:t> </a:t>
            </a:r>
            <a:r>
              <a:rPr lang="en-US" sz="2400" dirty="0" err="1"/>
              <a:t>Neos</a:t>
            </a:r>
            <a:r>
              <a:rPr lang="en-US" sz="2400" dirty="0"/>
              <a:t> Robotics AB</a:t>
            </a:r>
            <a:endParaRPr lang="ru-RU" sz="4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196752"/>
            <a:ext cx="8280920" cy="4968552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uk-UA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Управління роботом включає програмування</a:t>
            </a:r>
            <a:r>
              <a:rPr lang="ru-RU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моніторинг</a:t>
            </a:r>
            <a:r>
              <a:rPr lang="ru-RU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sz="1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налаштування</a:t>
            </a:r>
            <a:r>
              <a:rPr lang="ru-RU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операцій</a:t>
            </a:r>
            <a:r>
              <a:rPr lang="ru-RU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через </a:t>
            </a:r>
            <a:r>
              <a:rPr lang="ru-RU" sz="1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спеціалізоване</a:t>
            </a:r>
            <a:r>
              <a:rPr lang="ru-RU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програмне</a:t>
            </a:r>
            <a:r>
              <a:rPr lang="ru-RU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забезпечення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(ПЗ) </a:t>
            </a:r>
            <a:r>
              <a:rPr lang="en-US" sz="1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Neos</a:t>
            </a:r>
            <a:r>
              <a:rPr lang="en-US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Control</a:t>
            </a:r>
            <a:r>
              <a:rPr lang="ru-RU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US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Дане ПЗ дозволяє проводити налаштування параметрів робочих операцій та робити моніторинг у реальному часі стану робота.</a:t>
            </a:r>
            <a:endParaRPr lang="ru-RU" sz="1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uk-UA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Має декілька варіантів програмування робота: </a:t>
            </a:r>
          </a:p>
          <a:p>
            <a:pPr algn="just">
              <a:buAutoNum type="arabicPeriod"/>
            </a:pPr>
            <a:r>
              <a:rPr lang="uk-UA" sz="1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Онлайн-програмування</a:t>
            </a:r>
            <a:r>
              <a:rPr lang="uk-UA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– оператор програмує робота в режимі реального часу, налаштовуючи його дії через інтерфейс під час роботи.</a:t>
            </a:r>
          </a:p>
          <a:p>
            <a:pPr algn="just">
              <a:buAutoNum type="arabicPeriod"/>
            </a:pPr>
            <a:r>
              <a:rPr lang="uk-UA" sz="1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Офлайн-програмування</a:t>
            </a:r>
            <a:r>
              <a:rPr lang="uk-UA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– розробка коду на комп’ютері, після чого код завантажується в контролер робота.</a:t>
            </a:r>
          </a:p>
          <a:p>
            <a:pPr algn="just">
              <a:buAutoNum type="arabicPeriod"/>
            </a:pPr>
            <a:r>
              <a:rPr lang="uk-UA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Підтримка блокового програмування.</a:t>
            </a:r>
          </a:p>
          <a:p>
            <a:pPr algn="just">
              <a:buAutoNum type="arabicPeriod"/>
            </a:pPr>
            <a:r>
              <a:rPr lang="uk-UA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</a:t>
            </a:r>
            <a:r>
              <a:rPr lang="uk-UA" sz="1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-симуляція</a:t>
            </a:r>
            <a:r>
              <a:rPr lang="uk-UA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– дозволяє протестувати сценарії роботи, до запуску на реальному </a:t>
            </a:r>
            <a:r>
              <a:rPr lang="uk-UA" sz="1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обладднанні</a:t>
            </a:r>
            <a:r>
              <a:rPr lang="uk-UA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buAutoNum type="arabicPeriod"/>
            </a:pPr>
            <a:r>
              <a:rPr lang="uk-UA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Навчання через демонстрацію – система фіксує дії оператора і перетворює їх у програму.</a:t>
            </a:r>
          </a:p>
          <a:p>
            <a:pPr algn="just">
              <a:buAutoNum type="arabicPeriod"/>
            </a:pPr>
            <a:endParaRPr lang="uk-UA" sz="1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uk-UA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Робот має інтеграцію з</a:t>
            </a:r>
            <a:r>
              <a:rPr lang="en-US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ERP </a:t>
            </a:r>
            <a:r>
              <a:rPr lang="uk-UA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та </a:t>
            </a:r>
            <a:r>
              <a:rPr lang="en-US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MES </a:t>
            </a:r>
            <a:r>
              <a:rPr lang="uk-UA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системами, а також заздалегідь планує своє технічне обслуговування, тобто проводить самостійну діагностику та попереджає про необхідність проведення технічних робіт, щоб уникнути простоїв і зниження продуктивності.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998345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619472"/>
          </a:xfrm>
        </p:spPr>
        <p:txBody>
          <a:bodyPr/>
          <a:lstStyle/>
          <a:p>
            <a:r>
              <a:rPr lang="ru-RU" sz="2400" dirty="0" err="1"/>
              <a:t>Гнучкість</a:t>
            </a:r>
            <a:r>
              <a:rPr lang="ru-RU" sz="2400" dirty="0"/>
              <a:t> </a:t>
            </a:r>
            <a:r>
              <a:rPr lang="ru-RU" sz="2400" dirty="0" err="1"/>
              <a:t>виробничих</a:t>
            </a:r>
            <a:r>
              <a:rPr lang="ru-RU" sz="2400" dirty="0"/>
              <a:t> </a:t>
            </a:r>
            <a:r>
              <a:rPr lang="ru-RU" sz="2400" dirty="0" err="1"/>
              <a:t>процесів</a:t>
            </a:r>
            <a:endParaRPr lang="ru-RU" sz="4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196752"/>
            <a:ext cx="8280920" cy="4968552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uk-UA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Завдяки модульній конструкції робот </a:t>
            </a:r>
            <a:r>
              <a:rPr lang="en-US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Neos</a:t>
            </a:r>
            <a:r>
              <a:rPr lang="en-US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Robotics </a:t>
            </a:r>
            <a:r>
              <a:rPr lang="en-US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AB</a:t>
            </a:r>
            <a:r>
              <a:rPr lang="uk-UA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може легко змінювати свою конструкцію під різне виконання виробничих завдань. Також присутня можливість швидкої заміни інструментів, що дозволяє робити швидке адаптування до нових виробничих вимог.</a:t>
            </a:r>
          </a:p>
          <a:p>
            <a:pPr marL="0" indent="0" algn="just">
              <a:buNone/>
            </a:pPr>
            <a:endParaRPr lang="uk-UA" sz="1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Інтеграція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зі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штучним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інтелектом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машинним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навчанням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Neos</a:t>
            </a:r>
            <a:r>
              <a:rPr lang="en-US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Robotics AB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використовує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системи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штучного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інтелекту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AI) 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для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адаптації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змін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виробничих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умовах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Робот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здатен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навчатися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основі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даних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з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попередніх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операцій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та автоматично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коригувати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свої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дії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в реальному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часі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Це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дозволяє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роботу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виконувати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складні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завдання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без потреби в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ручній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переналаштуванні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а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також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оптимізувати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процеси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підвищуючи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продуктивність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 algn="just">
              <a:buNone/>
            </a:pP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Наприклад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під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час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складальних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робіт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робот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може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автоматично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змінювати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траєкторію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рухів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разі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зміни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позиції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об'єкта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а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під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час контролю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якості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— автоматично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виявляти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дефекти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адаптувати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процес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для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їх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виправлення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 algn="just">
              <a:buNone/>
            </a:pPr>
            <a:r>
              <a:rPr lang="uk-UA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596370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сполнительная">
  <a:themeElements>
    <a:clrScheme name="Исполнительная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Исполнительная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Исполнитель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297</TotalTime>
  <Words>2785</Words>
  <Application>Microsoft Office PowerPoint</Application>
  <PresentationFormat>Экран (4:3)</PresentationFormat>
  <Paragraphs>198</Paragraphs>
  <Slides>22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22</vt:i4>
      </vt:variant>
    </vt:vector>
  </HeadingPairs>
  <TitlesOfParts>
    <vt:vector size="23" baseType="lpstr">
      <vt:lpstr>Исполнительная</vt:lpstr>
      <vt:lpstr>Міністерство освіти і науки України Державний університет «Житомирська політехніка»</vt:lpstr>
      <vt:lpstr>Мета та завдання роботи</vt:lpstr>
      <vt:lpstr>Що таке робототехніка та яку роль вона відіграє</vt:lpstr>
      <vt:lpstr>Neos Robotics AB – загальні відомості про компанію</vt:lpstr>
      <vt:lpstr>Огляд моделі Neos Robotics AB</vt:lpstr>
      <vt:lpstr>Конструктивні особливості Neos Robotics AB</vt:lpstr>
      <vt:lpstr>Технологічні можливості Neos Robotics AB</vt:lpstr>
      <vt:lpstr>Системи управління Neos Robotics AB</vt:lpstr>
      <vt:lpstr>Гнучкість виробничих процесів</vt:lpstr>
      <vt:lpstr>Застосування Neos Robotics в різних галузях</vt:lpstr>
      <vt:lpstr>Економічна ефективність впровадження роботів</vt:lpstr>
      <vt:lpstr>Вплив робота Neos Robotics AB на якість продукції </vt:lpstr>
      <vt:lpstr>Інноваційні рішення в моделі Neos Robotics AB</vt:lpstr>
      <vt:lpstr>Технічне обслуговування та підтримка Neos Robotics AB</vt:lpstr>
      <vt:lpstr>Порівняння Neos Robotics AB з конкурентами </vt:lpstr>
      <vt:lpstr>Перспективи розвитку та удосконалення Neos Robotics </vt:lpstr>
      <vt:lpstr>AI в Neos Robotics AB </vt:lpstr>
      <vt:lpstr>AI в Neos Robotics AB </vt:lpstr>
      <vt:lpstr>Влив на екологію </vt:lpstr>
      <vt:lpstr>Загальні висновки</vt:lpstr>
      <vt:lpstr>Використані інформаційні джерела</vt:lpstr>
      <vt:lpstr>Дякую за Увагу!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Міністерство освіти і науки України Державний університет «Житомирська політехніка»</dc:title>
  <dc:creator>Sterben</dc:creator>
  <cp:lastModifiedBy>Sterben</cp:lastModifiedBy>
  <cp:revision>50</cp:revision>
  <dcterms:created xsi:type="dcterms:W3CDTF">2024-10-06T06:52:39Z</dcterms:created>
  <dcterms:modified xsi:type="dcterms:W3CDTF">2024-10-06T12:02:18Z</dcterms:modified>
</cp:coreProperties>
</file>