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5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965A26-97A7-4B90-BB10-EFEF85C3F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4766" y="165847"/>
            <a:ext cx="8915399" cy="2262781"/>
          </a:xfrm>
        </p:spPr>
        <p:txBody>
          <a:bodyPr>
            <a:normAutofit/>
          </a:bodyPr>
          <a:lstStyle/>
          <a:p>
            <a:pPr algn="ctr">
              <a:lnSpc>
                <a:spcPts val="1800"/>
              </a:lnSpc>
              <a:tabLst>
                <a:tab pos="5029200" algn="l"/>
              </a:tabLst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Змістовий модуль 2. </a:t>
            </a:r>
            <a:b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Міжнародна торгівля товарами та послугами</a:t>
            </a:r>
            <a:b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3. </a:t>
            </a:r>
            <a:r>
              <a:rPr lang="uk-U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Теорії міжнародної торгівлі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4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526CAC93-F369-4AE2-8F77-1BEF33D59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3048" y="2616884"/>
            <a:ext cx="8915399" cy="1126283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uk-UA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Меркантилізм, як теорія міжнародної торгівлі</a:t>
            </a:r>
          </a:p>
          <a:p>
            <a:pPr marL="342900" indent="-342900">
              <a:buAutoNum type="arabicPeriod"/>
            </a:pPr>
            <a:r>
              <a:rPr lang="uk-UA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Класична теорія міжнародної торгівлі</a:t>
            </a:r>
          </a:p>
          <a:p>
            <a:pPr marL="342900" indent="-342900">
              <a:buAutoNum type="arabicPeriod"/>
            </a:pPr>
            <a:r>
              <a:rPr lang="uk-UA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Неокласичні та альтернативні теорії міжнародної торгівлі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50625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14635D-3AA1-49EB-9627-80A23A792678}"/>
              </a:ext>
            </a:extLst>
          </p:cNvPr>
          <p:cNvSpPr txBox="1"/>
          <p:nvPr/>
        </p:nvSpPr>
        <p:spPr>
          <a:xfrm>
            <a:off x="2070847" y="1183123"/>
            <a:ext cx="856129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Лессе-фер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laissez-faire)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 державного невтручання в економіку і свободи конкуренції.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зовнішньої торгівлі А. Сміта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заснована на припущеннях: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єдиним чинником виробництва є праця;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має місце повна зайнятість, тобто всі наявні трудові ресурси використовуються на виробництво товарів;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міжнародній торгівлі беруть участь лише дві країни, які торгують одна з одною лише двома товарами;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 виробництва залишаються постійними, а їх зниження збільшує попит на товар;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ціна одного товару виражена в кількості праці, витраченої на виробництво іншого;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транспортні витрати по перевезенню товарів із однієї країни в іншу дорівнюють нулю;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зовнішня торгівля вільна від обмежень і регламентації. </a:t>
            </a:r>
          </a:p>
        </p:txBody>
      </p:sp>
    </p:spTree>
    <p:extLst>
      <p:ext uri="{BB962C8B-B14F-4D97-AF65-F5344CB8AC3E}">
        <p14:creationId xmlns:p14="http://schemas.microsoft.com/office/powerpoint/2010/main" val="1873845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46B75F-1FBF-4E96-BE27-9CC42AE9ED91}"/>
              </a:ext>
            </a:extLst>
          </p:cNvPr>
          <p:cNvSpPr txBox="1"/>
          <p:nvPr/>
        </p:nvSpPr>
        <p:spPr>
          <a:xfrm>
            <a:off x="1463040" y="1166842"/>
            <a:ext cx="959940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переконань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А.Сміта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indent="-342900" algn="just">
              <a:buFont typeface="Wingdings" panose="05000000000000000000" pitchFamily="2" charset="2"/>
              <a:buChar char="v"/>
            </a:pP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урядам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втручатися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зовнішню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торгівлю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підтримувати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режим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відкритих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-342900" algn="just">
              <a:buFont typeface="Wingdings" panose="05000000000000000000" pitchFamily="2" charset="2"/>
              <a:buChar char="v"/>
            </a:pP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нації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само як і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приватні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спеціалізуватися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них є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торгувати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в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перевагою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володіють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-342900" algn="just">
              <a:buFont typeface="Wingdings" panose="05000000000000000000" pitchFamily="2" charset="2"/>
              <a:buChar char="v"/>
            </a:pP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зовнішня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торгівля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стимулює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за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кордонів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-342900" algn="just">
              <a:buFont typeface="Wingdings" panose="05000000000000000000" pitchFamily="2" charset="2"/>
              <a:buChar char="v"/>
            </a:pP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позитивним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чинником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надлишку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продані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внутрішньому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ринку; </a:t>
            </a:r>
          </a:p>
          <a:p>
            <a:pPr indent="-342900" algn="just">
              <a:buFont typeface="Wingdings" panose="05000000000000000000" pitchFamily="2" charset="2"/>
              <a:buChar char="v"/>
            </a:pP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субсидії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податком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ведуть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тому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скасовані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5346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B6AF76-ECDE-49BB-BF8D-EC315BB7B1A3}"/>
              </a:ext>
            </a:extLst>
          </p:cNvPr>
          <p:cNvSpPr txBox="1"/>
          <p:nvPr/>
        </p:nvSpPr>
        <p:spPr>
          <a:xfrm>
            <a:off x="1577789" y="649610"/>
            <a:ext cx="912607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абсолютних переваг («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absolute advantage theory»)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країни експортують ті товари, які вони виробляють з меншими витратами (у виробництві яких вони мають абсолютну перевагу), й імпортують ті товари, які виробляються іншими країнами з меншими витратами (у виробництві яких перевага належить їх торгівельним партнерам).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могла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жодного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володіє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іншою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набутими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володіє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такими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останньої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вигідно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купувати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самій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володіє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ремісник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сусідами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займаються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професіями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набутою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вони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вигіднішим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купувати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у одного,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за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спеціальністю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uk-UA" sz="1800" b="0" i="0" u="none" strike="noStrike" baseline="0" dirty="0">
                <a:solidFill>
                  <a:srgbClr val="000000"/>
                </a:solidFill>
                <a:latin typeface="Century" panose="02040604050505020304" pitchFamily="18" charset="0"/>
              </a:rPr>
              <a:t>А. Сміт також довів, що при зростанні міжнародної торгівлі спостерігається поглиблення спеціалізації і розподіл праці. Отже, кожна країна може збільшити своє споживання за рахунок міжнародної торгівлі, а це веде до зростання добробуту.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46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669BFF-B560-4A93-991E-DEE30FCEECFE}"/>
              </a:ext>
            </a:extLst>
          </p:cNvPr>
          <p:cNvSpPr txBox="1"/>
          <p:nvPr/>
        </p:nvSpPr>
        <p:spPr>
          <a:xfrm>
            <a:off x="1048871" y="1140001"/>
            <a:ext cx="10685929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абсолютних переваг. </a:t>
            </a:r>
          </a:p>
          <a:p>
            <a:pPr algn="just"/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Міжнародна торгівля є вигідною в тому випадку, якщо дві країни торгують такими товарами, які кожна з країн виробляє з меншими витратами (тобто за якими дана країна має абсолютну перевагу у витратах виробництва), ніж країна-партнер. Оскільки праця є єдиним чинником виробництва, умова абсолютної переваги у витратах означає, що одній країні вимагається менше часу на виробництво одиниці товару, ніж іншій країні. </a:t>
            </a:r>
          </a:p>
          <a:p>
            <a:pPr algn="just"/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допустити, що має місце повна зайнятість, то дотримання цієї умови в рамках країни </a:t>
            </a:r>
            <a:r>
              <a:rPr lang="en-GB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означає, що</a:t>
            </a:r>
          </a:p>
          <a:p>
            <a:pPr algn="ctr"/>
            <a:r>
              <a:rPr lang="uk-UA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A1Q1+ A2 Q2 ≤ L, </a:t>
            </a:r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</a:p>
          <a:p>
            <a:pPr algn="just"/>
            <a:r>
              <a:rPr lang="en-GB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 </a:t>
            </a:r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час, необхідний для виробництва одиниці товару 1; </a:t>
            </a:r>
          </a:p>
          <a:p>
            <a:pPr algn="just"/>
            <a:r>
              <a:rPr lang="en-GB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A2</a:t>
            </a:r>
            <a:r>
              <a:rPr lang="en-GB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GB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час, необхідний для виробництва одиниці товару 2; </a:t>
            </a:r>
          </a:p>
          <a:p>
            <a:pPr algn="just"/>
            <a:r>
              <a:rPr lang="en-GB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Q1</a:t>
            </a:r>
            <a:r>
              <a:rPr lang="en-GB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 виробництва товару 1; </a:t>
            </a:r>
          </a:p>
          <a:p>
            <a:pPr algn="just"/>
            <a:r>
              <a:rPr lang="en-GB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Q2</a:t>
            </a:r>
            <a:r>
              <a:rPr lang="en-GB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 виробництва товару 2; </a:t>
            </a:r>
          </a:p>
          <a:p>
            <a:pPr algn="just"/>
            <a:r>
              <a:rPr lang="en-GB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трудові ресурси, наявні в країні. </a:t>
            </a:r>
          </a:p>
          <a:p>
            <a:pPr algn="just"/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видно з формули, обмеженість трудових ресурсів означає, що для збільшення виробництва товару 1 країна вимушена скоротити виробництво товару 2. І навпаки, будь-яке збільшення виробництва товару 2 неминуче веде до скорочення випуску товару 1.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02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8BF20D-B59C-451B-90E6-B2E174B41B85}"/>
              </a:ext>
            </a:extLst>
          </p:cNvPr>
          <p:cNvSpPr txBox="1"/>
          <p:nvPr/>
        </p:nvSpPr>
        <p:spPr>
          <a:xfrm>
            <a:off x="1721224" y="529388"/>
            <a:ext cx="968188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Введемо далі в модель країну </a:t>
            </a:r>
            <a:r>
              <a:rPr lang="en-GB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uk-UA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партнера з торгівлі. </a:t>
            </a:r>
          </a:p>
          <a:p>
            <a:pPr algn="just"/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Припустимо, що: </a:t>
            </a:r>
          </a:p>
          <a:p>
            <a:pPr algn="just"/>
            <a:r>
              <a:rPr lang="en-GB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 </a:t>
            </a:r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час, необхідний для виробництва одиниці товару 1; </a:t>
            </a:r>
          </a:p>
          <a:p>
            <a:pPr algn="just"/>
            <a:r>
              <a:rPr lang="en-GB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A2 </a:t>
            </a:r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час, необхідний для виробництва одиниці товару 2.</a:t>
            </a:r>
          </a:p>
          <a:p>
            <a:pPr algn="just"/>
            <a:endParaRPr lang="uk-UA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країні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 менше годин для виробництва товару 1, ніж країні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II,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означає, що країна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 абсолютну перевагу перед країною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виробництві цього товару і що країні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вигідно експортувати цей товар в країну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годин на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2,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I, то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країною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uk-UA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виробництві цього товару, і країні </a:t>
            </a:r>
            <a:r>
              <a:rPr lang="en-GB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uk-UA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вигідно його експортувати в країну </a:t>
            </a:r>
            <a:r>
              <a:rPr lang="en-GB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Сильний бік теорії абсолютних переваг полягає в тому, що вона заснована на трудовій теорії вартості і показує явні переваги розподілу праці вже не лише на національному, але й на міжнародному рівні. Її обмеженість для пояснення міжнародної торгівлі також очевидна: </a:t>
            </a:r>
            <a:r>
              <a:rPr lang="uk-UA" sz="18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не відповідає на питання, чому торгують між собою країни навіть за відсутності абсолютної переваги у виробництві тих або інших товарів.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151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C2D952-3B6C-440B-8A7E-208AEFC6FCD4}"/>
              </a:ext>
            </a:extLst>
          </p:cNvPr>
          <p:cNvSpPr txBox="1"/>
          <p:nvPr/>
        </p:nvSpPr>
        <p:spPr>
          <a:xfrm>
            <a:off x="1828798" y="1719480"/>
            <a:ext cx="9457767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відповідно до </a:t>
            </a:r>
            <a:r>
              <a:rPr lang="uk-UA" sz="2000" b="1" i="1" u="none" strike="noStrike" baseline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 абсолютних переваг</a:t>
            </a:r>
            <a:r>
              <a:rPr lang="uk-UA" sz="2000" b="0" i="1" u="none" strike="noStrike" baseline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розробленої </a:t>
            </a:r>
            <a:r>
              <a:rPr lang="uk-UA" sz="2000" b="0" i="1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А.Смітом</a:t>
            </a:r>
            <a:r>
              <a:rPr lang="uk-UA" sz="20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міжнародна торгівля є вигідною в тому випадку, якщо дві країни торгують такими товарами, які кожна з них виробляє з меншими витратами, ніж країна-партнер. </a:t>
            </a:r>
            <a:r>
              <a:rPr lang="uk-UA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 експортують ті товари, у виробництві яких вони мають абсолютну перевагу, і імпортують ті товари, у виробництві яких перевага належить їх торговим партнерам.</a:t>
            </a:r>
          </a:p>
          <a:p>
            <a:pPr algn="just"/>
            <a:endParaRPr lang="uk-UA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Давид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розвинув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теорію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абсолютних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показав,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1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торгівля</a:t>
            </a:r>
            <a:r>
              <a:rPr lang="ru-RU" sz="20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1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вигідна</a:t>
            </a:r>
            <a:r>
              <a:rPr lang="ru-RU" sz="20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1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кожній</a:t>
            </a:r>
            <a:r>
              <a:rPr lang="ru-RU" sz="20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b="0" i="1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0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1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20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1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0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1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1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жодна</a:t>
            </a:r>
            <a:r>
              <a:rPr lang="ru-RU" sz="20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них не </a:t>
            </a:r>
            <a:r>
              <a:rPr lang="ru-RU" sz="2000" b="0" i="1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володіє</a:t>
            </a:r>
            <a:r>
              <a:rPr lang="ru-RU" sz="20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абсолютною </a:t>
            </a:r>
            <a:r>
              <a:rPr lang="ru-RU" sz="2000" b="0" i="1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перевагою</a:t>
            </a:r>
            <a:r>
              <a:rPr lang="ru-RU" sz="20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0" i="1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ru-RU" sz="20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1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0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1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0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сформулював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теорію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порівняльної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712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61F0A7-222E-4CF6-B50D-C93ECE1D884B}"/>
              </a:ext>
            </a:extLst>
          </p:cNvPr>
          <p:cNvSpPr txBox="1"/>
          <p:nvPr/>
        </p:nvSpPr>
        <p:spPr>
          <a:xfrm>
            <a:off x="2285999" y="1146719"/>
            <a:ext cx="852543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еволюції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порівняльних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Д.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Рікардо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дозволив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сконцентрованих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взятій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реально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95970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2EC291-E888-404D-B0F1-DFE2D2D80C73}"/>
              </a:ext>
            </a:extLst>
          </p:cNvPr>
          <p:cNvSpPr txBox="1"/>
          <p:nvPr/>
        </p:nvSpPr>
        <p:spPr>
          <a:xfrm>
            <a:off x="1900518" y="609164"/>
            <a:ext cx="9099176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Неокласичні та альтернативні теорії </a:t>
            </a:r>
            <a:br>
              <a:rPr lang="uk-UA" sz="20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міжнародної торгівлі</a:t>
            </a:r>
          </a:p>
          <a:p>
            <a:pPr algn="ctr"/>
            <a:endParaRPr lang="uk-UA" sz="2000" b="1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Класичні теорії міжнародної торгівлі пояснювали міжнародну торгівлю відмінностями між країнами у відносній вартості виробництва товарів та залишали осторонь ключове питання: </a:t>
            </a:r>
            <a:r>
              <a:rPr lang="uk-UA" sz="20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що виникають ці відмінності між країнами? </a:t>
            </a:r>
          </a:p>
          <a:p>
            <a:pPr algn="just"/>
            <a:r>
              <a:rPr lang="uk-UA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Спроба відповіді на це питання була зроблена в неокласичних теоріях міжнародної торгівлі. Сутність неокласичних теорій зводиться до моделі пропорційності чинників </a:t>
            </a:r>
            <a:r>
              <a:rPr lang="uk-UA" sz="20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Хекшера-Оліна</a:t>
            </a:r>
            <a:r>
              <a:rPr lang="uk-UA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моделі специфічних чинників </a:t>
            </a:r>
            <a:r>
              <a:rPr lang="uk-UA" sz="200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Самуельсона</a:t>
            </a:r>
            <a:r>
              <a:rPr lang="uk-UA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00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неофакторних</a:t>
            </a:r>
            <a:r>
              <a:rPr lang="uk-UA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моделей. </a:t>
            </a:r>
            <a:endParaRPr lang="uk-UA" sz="20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b="1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b="1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25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33B5BE-7989-4C6A-8054-35179521C1F5}"/>
              </a:ext>
            </a:extLst>
          </p:cNvPr>
          <p:cNvSpPr txBox="1"/>
          <p:nvPr/>
        </p:nvSpPr>
        <p:spPr>
          <a:xfrm>
            <a:off x="1766046" y="734287"/>
            <a:ext cx="9491831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 теорією </a:t>
            </a:r>
            <a:r>
              <a:rPr lang="uk-UA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Хекшера-Оліна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прагнутимуть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експортувати товари, які вимагають значних </a:t>
            </a:r>
            <a:r>
              <a:rPr lang="uk-UA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 чинників виробництва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вони мають у своєму розпорядженні у </a:t>
            </a:r>
            <a:r>
              <a:rPr lang="uk-UA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відносному надлишку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uk-UA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невеликих витрат дефіцитних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них чинників в обмін на товари, які виробляються з використанням чинників у зворотній пропорції. </a:t>
            </a:r>
          </a:p>
          <a:p>
            <a:pPr algn="just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Ця теорія міжнародної торгівлі отримала назву 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моделі пропорційності чинників. </a:t>
            </a:r>
          </a:p>
          <a:p>
            <a:pPr algn="just"/>
            <a:endParaRPr lang="uk-UA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 американський економіст 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uk-UA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Самуельсон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1970-ті роки доповнив теорію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Хекшера-Оліна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припущеннями про те, що, по-перше, чинники виробництва не можуть абсолютно вільно переміщатися від виробництва одного товару до іншого, тобто існує обмежена 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мобільність чинників виробництва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і, по-друге, різні виробництва відрізняються не лише своїм кінцевим продуктом, але й комбінацією чинників, які вони використовують у виробництві. При цьому найбільш мобільним 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чинником виробництва є праця, яка обов'язково використовується у виробництві будь-якого товару,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капітал і природні ресурси використовуються переважно в специфічних виробництвах і тому є не мобільними, а специфічними чинниками. </a:t>
            </a:r>
          </a:p>
        </p:txBody>
      </p:sp>
    </p:spTree>
    <p:extLst>
      <p:ext uri="{BB962C8B-B14F-4D97-AF65-F5344CB8AC3E}">
        <p14:creationId xmlns:p14="http://schemas.microsoft.com/office/powerpoint/2010/main" val="1086725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B14ECF-B67B-4169-81EB-5E82DF09505B}"/>
              </a:ext>
            </a:extLst>
          </p:cNvPr>
          <p:cNvSpPr txBox="1"/>
          <p:nvPr/>
        </p:nvSpPr>
        <p:spPr>
          <a:xfrm>
            <a:off x="2115671" y="1448323"/>
            <a:ext cx="876748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</a:t>
            </a:r>
            <a:r>
              <a:rPr lang="uk-UA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Хекшера-Оліна-Самуельсона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об'єднує обидві ці моделі на основі загального виводу про причини спеціалізації різних країн на тому або іншому товарі в міжнародному обміні, успішно пояснює багато закономірностей, що спостерігаються в міжнародній торгівлі. </a:t>
            </a:r>
          </a:p>
          <a:p>
            <a:pPr algn="just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 дійсно вивозять переважно продукцію, у витратах на виробництво якої домінують відносно надлишкові у них ресурси. Проте структура виробничих ресурсів, які мають в своєму розпорядженні промислово розвинені країни, поступово вирівнюється. </a:t>
            </a:r>
          </a:p>
          <a:p>
            <a:pPr algn="just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Крім того, на світовому ринку все більше зростає доля торгівлі аналогічними товарами між рівними в промисловому розвитку країнами. </a:t>
            </a:r>
          </a:p>
        </p:txBody>
      </p:sp>
    </p:spTree>
    <p:extLst>
      <p:ext uri="{BB962C8B-B14F-4D97-AF65-F5344CB8AC3E}">
        <p14:creationId xmlns:p14="http://schemas.microsoft.com/office/powerpoint/2010/main" val="2251963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C46FE7-9876-4252-8A2E-5640C50BAA92}"/>
              </a:ext>
            </a:extLst>
          </p:cNvPr>
          <p:cNvSpPr txBox="1"/>
          <p:nvPr/>
        </p:nvSpPr>
        <p:spPr>
          <a:xfrm>
            <a:off x="3209365" y="935922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AutoNum type="arabicPeriod"/>
            </a:pPr>
            <a:r>
              <a:rPr lang="uk-UA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Меркантилізм, як теорія міжнародної торгівлі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9676F9-FB03-422D-90E9-C22141860F72}"/>
              </a:ext>
            </a:extLst>
          </p:cNvPr>
          <p:cNvSpPr txBox="1"/>
          <p:nvPr/>
        </p:nvSpPr>
        <p:spPr>
          <a:xfrm>
            <a:off x="1559859" y="1951672"/>
            <a:ext cx="920675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000" b="0" i="0" dirty="0">
                <a:solidFill>
                  <a:srgbClr val="3434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uk-UA" sz="2000" b="0" i="0" dirty="0">
                <a:solidFill>
                  <a:srgbClr val="3434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Перша теорія міжнародної торгівлі (ТМТ) – </a:t>
            </a:r>
            <a:r>
              <a:rPr lang="uk-UA" sz="2000" b="0" i="1" dirty="0">
                <a:solidFill>
                  <a:srgbClr val="3434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меркантилізму </a:t>
            </a:r>
            <a:r>
              <a:rPr lang="uk-UA" sz="2000" b="0" i="0" dirty="0">
                <a:solidFill>
                  <a:srgbClr val="3434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була розроблена європейськими вченими: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2000" b="0" i="0" dirty="0">
                <a:solidFill>
                  <a:srgbClr val="3434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Томасом </a:t>
            </a:r>
            <a:r>
              <a:rPr lang="uk-UA" sz="2000" b="0" i="0" dirty="0" err="1">
                <a:solidFill>
                  <a:srgbClr val="3434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Маном</a:t>
            </a:r>
            <a:r>
              <a:rPr lang="uk-UA" sz="2000" b="0" i="0" dirty="0">
                <a:solidFill>
                  <a:srgbClr val="3434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2000" b="0" i="0" dirty="0">
                <a:solidFill>
                  <a:srgbClr val="3434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Чарльзом </a:t>
            </a:r>
            <a:r>
              <a:rPr lang="uk-UA" sz="2000" b="0" i="0" dirty="0" err="1">
                <a:solidFill>
                  <a:srgbClr val="3434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Дейвіантом</a:t>
            </a:r>
            <a:r>
              <a:rPr lang="uk-UA" sz="2000" b="0" i="0" dirty="0">
                <a:solidFill>
                  <a:srgbClr val="3434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2000" b="0" i="0" dirty="0">
                <a:solidFill>
                  <a:srgbClr val="3434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Жаном </a:t>
            </a:r>
            <a:r>
              <a:rPr lang="uk-UA" sz="2000" b="0" i="0" dirty="0" err="1">
                <a:solidFill>
                  <a:srgbClr val="3434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Батістом</a:t>
            </a:r>
            <a:r>
              <a:rPr lang="uk-UA" sz="2000" b="0" i="0" dirty="0">
                <a:solidFill>
                  <a:srgbClr val="3434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0" i="0" dirty="0" err="1">
                <a:solidFill>
                  <a:srgbClr val="3434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Колбертом</a:t>
            </a:r>
            <a:r>
              <a:rPr lang="uk-UA" sz="2000" b="0" i="0" dirty="0">
                <a:solidFill>
                  <a:srgbClr val="3434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2000" b="0" i="0" dirty="0">
                <a:solidFill>
                  <a:srgbClr val="3434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Вільямом </a:t>
            </a:r>
            <a:r>
              <a:rPr lang="uk-UA" sz="2000" b="0" i="0" dirty="0" err="1">
                <a:solidFill>
                  <a:srgbClr val="3434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Петті</a:t>
            </a:r>
            <a:r>
              <a:rPr lang="uk-UA" sz="2000" b="0" i="0" dirty="0">
                <a:solidFill>
                  <a:srgbClr val="3434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440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9FAAA9-5998-4DCD-BF1A-6DACC4D17D5E}"/>
              </a:ext>
            </a:extLst>
          </p:cNvPr>
          <p:cNvSpPr txBox="1"/>
          <p:nvPr/>
        </p:nvSpPr>
        <p:spPr>
          <a:xfrm>
            <a:off x="2159149" y="1179835"/>
            <a:ext cx="834748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1800" b="1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Альтернативні теорії міжнародної торгівлі </a:t>
            </a:r>
          </a:p>
          <a:p>
            <a:pPr algn="just"/>
            <a:endParaRPr lang="uk-UA" sz="1800" b="0" i="1" u="none" strike="noStrike" baseline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останні десятиліття в напрямах і структурі світової торгівлі відбуваються істотні зрушення, які не завжди піддаються вичерпному поясненню в межах класичних теорій торгівлі. Це спонукало як до подальшого розвитку вже існуючих теорій, так і до розробки альтернативних теоретичних концепцій.</a:t>
            </a:r>
          </a:p>
          <a:p>
            <a:pPr algn="just"/>
            <a:r>
              <a:rPr lang="uk-UA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 таких якісних зрушень слід назвати: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 технічного прогресу на домінуючий чинник в світовій торгівлі;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дедалі зростаюча питома вага в торгівлі зустрічних постачань аналогічних товарів, які виробляються в країнах із приблизно однаковою забезпеченістю чинниками виробництва;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різке збільшення частки світового товарообігу, що припадає на </a:t>
            </a:r>
            <a:r>
              <a:rPr lang="uk-UA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внутрішньофірмову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торгівлю.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66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B17580-906C-43FD-9988-3D22A4F84A4F}"/>
              </a:ext>
            </a:extLst>
          </p:cNvPr>
          <p:cNvSpPr txBox="1"/>
          <p:nvPr/>
        </p:nvSpPr>
        <p:spPr>
          <a:xfrm>
            <a:off x="2206841" y="1110512"/>
            <a:ext cx="870320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 міжнародної торгівлі розроблені в середині 1960-х років американським економістом Раймондом </a:t>
            </a:r>
            <a:r>
              <a:rPr lang="uk-UA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Верноном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uk-UA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 життєвого циклу продукту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якій пояснення розвитку світової торгівлі товарами дається на основі етапів їх життя, тобто періоду часу, протягом якого товар володіє життєздатністю на ринку і забезпечує досягнення цілей продавця. </a:t>
            </a:r>
          </a:p>
          <a:p>
            <a:pPr algn="just"/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цієї теорії, кожен продукт проходить чотири стадії: </a:t>
            </a:r>
          </a:p>
          <a:p>
            <a:pPr algn="just"/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виведення на ринок; </a:t>
            </a:r>
          </a:p>
          <a:p>
            <a:pPr algn="just"/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розвиток; </a:t>
            </a:r>
          </a:p>
          <a:p>
            <a:pPr algn="just"/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зрілість;</a:t>
            </a:r>
          </a:p>
          <a:p>
            <a:pPr algn="just"/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занепад.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107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B57D18-8C1F-4423-87CD-E6A48FA8BFA4}"/>
              </a:ext>
            </a:extLst>
          </p:cNvPr>
          <p:cNvSpPr txBox="1"/>
          <p:nvPr/>
        </p:nvSpPr>
        <p:spPr>
          <a:xfrm>
            <a:off x="2008094" y="1146244"/>
            <a:ext cx="9000565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</a:t>
            </a:r>
            <a:r>
              <a:rPr lang="uk-UA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 ефекту масштабу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виробництва, що дають економічний ефект при збільшенні масштабів виробництва, повинні розміщуватися в країнах з ємним внутрішнім ринком. Міжнародна торгівля грає в цьому вирішальну роль, оскільки дозволяє розширити ринки збуту. В результаті споживачам пропонується більше продукції і за нижчими цінами. 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 у цій теорії є припущення, </a:t>
            </a:r>
            <a:r>
              <a:rPr lang="uk-UA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розвинені країни наділені факторами виробництва приблизно в однакових пропорціях, а тому торгівля між ними доцільна в тому разі, якщо вони спеціалізуються на виробництві товарів різних галузей, що дозволяє знижувати витрати за рахунок масового виробництва.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цілому робиться висновок, що лише великі країни можуть мати відповідні порівняльні переваги, а малі країни повинні або спеціалізуватися на товарах, собівартість яких не змінюється при збільшенні обсягів виробництва, або мати гарантований попит на свої експортні товари в інших країнах. </a:t>
            </a:r>
          </a:p>
        </p:txBody>
      </p:sp>
    </p:spTree>
    <p:extLst>
      <p:ext uri="{BB962C8B-B14F-4D97-AF65-F5344CB8AC3E}">
        <p14:creationId xmlns:p14="http://schemas.microsoft.com/office/powerpoint/2010/main" val="113327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A9BC73-CF9F-472D-A20D-F430027CE4F6}"/>
              </a:ext>
            </a:extLst>
          </p:cNvPr>
          <p:cNvSpPr txBox="1"/>
          <p:nvPr/>
        </p:nvSpPr>
        <p:spPr>
          <a:xfrm>
            <a:off x="2187388" y="936427"/>
            <a:ext cx="796962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конкурентних переваг М. Портера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стверджує, що конкурентні переваги, які дозволяють фірмі досягати успіху на світовому ринку, залежать, з одного боку, від правильно обраної конкурентної стратегії, а з іншого – від співвідношення чинників, що визначають ці конкурентні переваги. Вибір фірмою конкурентної стратегії залежить від двох головних чинників: структури галузі, в якій діє дана фірма, і тієї позиції, яку займає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фірма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E8924F1-C820-4BD1-B035-24FE639057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29"/>
          <a:stretch/>
        </p:blipFill>
        <p:spPr>
          <a:xfrm>
            <a:off x="3011772" y="2967752"/>
            <a:ext cx="6168456" cy="295382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CEC8ED9-4669-4362-813D-C712C25E6C3B}"/>
              </a:ext>
            </a:extLst>
          </p:cNvPr>
          <p:cNvSpPr txBox="1"/>
          <p:nvPr/>
        </p:nvSpPr>
        <p:spPr>
          <a:xfrm>
            <a:off x="3836894" y="592157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 Чинники конкурентних переваг М. Портера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6250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D07357-5FD8-493D-B07B-AF22768F158A}"/>
              </a:ext>
            </a:extLst>
          </p:cNvPr>
          <p:cNvSpPr txBox="1"/>
          <p:nvPr/>
        </p:nvSpPr>
        <p:spPr>
          <a:xfrm>
            <a:off x="1712259" y="910842"/>
            <a:ext cx="968188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технологічного розриву (або технологічного розриву, </a:t>
            </a:r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technology gap model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концепція в економіці та інноваційних дослідженнях, яка пояснює різницю в економічному розвитку між країнами чи регіонами на основі їх технологічних можливостей і рівня інновацій. Вона виходить з того, що країни або компанії з більш розвиненими технологіями та здатністю до інновацій мають конкурентну перевагу над тими, хто відстає в цьому аспекті.</a:t>
            </a:r>
          </a:p>
          <a:p>
            <a:pPr algn="just"/>
            <a:r>
              <a:rPr lang="uk-UA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ідея моделі полягає в тому, що розвинені країни або компанії, які мають доступ до передових технологій, можуть ефективніше використовувати ресурси, виробляти продукцію з вищою доданою вартістю і швидше адаптуватися до змін на ринку. Це дозволяє їм залишатися лідерами на світовому ринку і забезпечувати стійке економічне зростання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іншого боку, країни або компанії з обмеженими технологічними можливостями часто стикаються з труднощами у досягненні такого ж рівня продуктивності та економічного розвитку. Вони можуть відставати в освоєнні нових технологій, що призводить до подальшого посилення розриву між лідерами та відстаючими. Цей технологічний розрив може бути важким для подолання без інвестицій в освіту, дослідження та розвиток інноваційних технологій.</a:t>
            </a:r>
          </a:p>
        </p:txBody>
      </p:sp>
    </p:spTree>
    <p:extLst>
      <p:ext uri="{BB962C8B-B14F-4D97-AF65-F5344CB8AC3E}">
        <p14:creationId xmlns:p14="http://schemas.microsoft.com/office/powerpoint/2010/main" val="2037557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47413B-E102-44FD-A5AD-F594384C77B9}"/>
              </a:ext>
            </a:extLst>
          </p:cNvPr>
          <p:cNvSpPr txBox="1"/>
          <p:nvPr/>
        </p:nvSpPr>
        <p:spPr>
          <a:xfrm>
            <a:off x="1801906" y="802590"/>
            <a:ext cx="962809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Меркантилізм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напрям економічної думки, розроблений європейськими ученими, що підкреслював товарний характер виробництва. Меркантилісти дотримувалися статичного погляду на світ, який, із їхньої точки зору, мав у своєму розпорядженні лише обмежену кількість багатства. Тому багатство однієї країни могло збільшитися лише за рахунок збідніння іншої. </a:t>
            </a:r>
          </a:p>
          <a:p>
            <a:pPr algn="just"/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 зростання багатства можливе лише за рахунок перерозподілу, кожній нації, окрім міцної економіки, була необхідна сильна державна машина, яка включала б армію, військовий і торговий флот, яка могла б забезпечити перевагу над іншими країнами. </a:t>
            </a:r>
          </a:p>
          <a:p>
            <a:pPr algn="just"/>
            <a:r>
              <a:rPr lang="uk-UA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 система, відповідно до поглядів меркантилістів,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 з трьох секторів: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виробничий сектор,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сільський сектор,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іноземні колонії. </a:t>
            </a:r>
          </a:p>
          <a:p>
            <a:pPr algn="just"/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Торговці розглядалися як найбільш важлива для успішного функціонування економічної системи група, а праця – як основний чинник виробництва.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303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4CBDE5-BDA6-4ADB-B29C-8C3882752C78}"/>
              </a:ext>
            </a:extLst>
          </p:cNvPr>
          <p:cNvSpPr txBox="1"/>
          <p:nvPr/>
        </p:nvSpPr>
        <p:spPr>
          <a:xfrm>
            <a:off x="1188720" y="671691"/>
            <a:ext cx="105156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Ранній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меркантилізм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ст.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грошового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заборонявся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вивіз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кордон. 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накопичуватися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золото,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ототожнювалося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той час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Пізній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меркантилізм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розвивався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ст.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 ст.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пізнього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меркантилізму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активного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торгівельного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балансу.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ототожнювалося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надлишком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ринку повинен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перетворитися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Тому 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зміцнення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 повинна: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підтримувати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позитивний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торговий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вивозити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ввозити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приплив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золота;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регулювати зовнішню торгівлю для збільшення експорту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скорочення імпорту з метою забезпечення позитивного торгового сальдо за допомогою тарифів, квот й інших інструментів торгової політики;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заборонити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суворо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обмежити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вивіз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безмитний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імпорт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не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добувається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стимулювати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посередницьку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дозволявся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вивіз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 за кордон. 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висувався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купувати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дешевше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дорожче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заборонити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торгівлю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колоній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країнами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окрім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метрополії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єдино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перепродавати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колоніальні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кордон,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колоніям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перетворюючи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самим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метрополії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42248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B3FDB7-6DFA-461B-A2A8-EFFA00B273C6}"/>
              </a:ext>
            </a:extLst>
          </p:cNvPr>
          <p:cNvSpPr txBox="1"/>
          <p:nvPr/>
        </p:nvSpPr>
        <p:spPr>
          <a:xfrm>
            <a:off x="1956503" y="542036"/>
            <a:ext cx="9052156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економічна політика, </a:t>
            </a:r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 була заснована на переконаннях меркантилізму, привела до встановлення державного контролю за використанням і обміном дорогоцінних металів. Уряди намагалися заборонити вивіз золота і срібла приватними особами. Уряд дозволяв здійснювати зовнішню торгівлю лише певними маршрутами і певним компаніям, головне завдання яких полягало в забезпеченні позитивного сальдо торгового балансу. </a:t>
            </a:r>
          </a:p>
          <a:p>
            <a:pPr algn="just"/>
            <a:endParaRPr lang="uk-UA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 в той час (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ст.) </a:t>
            </a:r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виникли перші торгові монополії – «</a:t>
            </a:r>
            <a:r>
              <a:rPr lang="en-GB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Hudson Bay Company» </a:t>
            </a:r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«</a:t>
            </a:r>
            <a:r>
              <a:rPr lang="en-GB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Dutch East India </a:t>
            </a:r>
            <a:r>
              <a:rPr lang="en-GB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Traiding</a:t>
            </a:r>
            <a:r>
              <a:rPr lang="en-GB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Company»</a:t>
            </a:r>
            <a:r>
              <a:rPr lang="uk-UA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b="1" dirty="0"/>
              <a:t>Компанія </a:t>
            </a:r>
            <a:r>
              <a:rPr lang="en-GB" sz="1600" b="1" dirty="0"/>
              <a:t>Hudson's Bay (HBC) </a:t>
            </a:r>
            <a:r>
              <a:rPr lang="uk-UA" sz="1600" dirty="0">
                <a:solidFill>
                  <a:srgbClr val="FF0000"/>
                </a:solidFill>
              </a:rPr>
              <a:t>є однією з найстаріших комерційних корпорацій у світі</a:t>
            </a:r>
            <a:r>
              <a:rPr lang="uk-UA" sz="1600" dirty="0"/>
              <a:t>. Вона була заснована у 1670 році в Канаді як компанія, що займалася торгівлею хутром. Компанія відіграла значну роль у дослідженні та розвитку Канади, особливо в північних і західних регіонах. Протягом століть </a:t>
            </a:r>
            <a:r>
              <a:rPr lang="en-GB" sz="1600" dirty="0"/>
              <a:t>HBC </a:t>
            </a:r>
            <a:r>
              <a:rPr lang="uk-UA" sz="1600" dirty="0"/>
              <a:t>диверсифікувала свою діяльність, перейшовши від торгівлі хутром до різних інших секторів, включаючи роздрібну торгівлю.</a:t>
            </a:r>
          </a:p>
          <a:p>
            <a:pPr algn="just"/>
            <a:r>
              <a:rPr lang="uk-UA" sz="1600" dirty="0"/>
              <a:t>Сьогодні </a:t>
            </a:r>
            <a:r>
              <a:rPr lang="en-GB" sz="1600" dirty="0"/>
              <a:t>HBC </a:t>
            </a:r>
            <a:r>
              <a:rPr lang="uk-UA" sz="1600" dirty="0"/>
              <a:t>переважно відома як велика роздрібна мережа, яка управляє універмагами в Канаді та США, зокрема відомими магазинами </a:t>
            </a:r>
            <a:r>
              <a:rPr lang="en-GB" sz="1600" dirty="0"/>
              <a:t>Hudson's Bay. </a:t>
            </a:r>
            <a:r>
              <a:rPr lang="uk-UA" sz="1600" dirty="0"/>
              <a:t>Історія компанії тісно пов'язана з колоніальним минулим Канади та її економічним розвитком.</a:t>
            </a:r>
          </a:p>
          <a:p>
            <a:pPr algn="just"/>
            <a:endParaRPr lang="uk-UA" sz="1400" dirty="0"/>
          </a:p>
          <a:p>
            <a:pPr algn="just"/>
            <a:endParaRPr lang="uk-UA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476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501F56E-7442-4CC0-BEAA-BDC7D4022574}"/>
              </a:ext>
            </a:extLst>
          </p:cNvPr>
          <p:cNvSpPr txBox="1"/>
          <p:nvPr/>
        </p:nvSpPr>
        <p:spPr>
          <a:xfrm>
            <a:off x="2393576" y="1102328"/>
            <a:ext cx="821167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1600" b="1" dirty="0"/>
              <a:t>Голландська Ост-Індійська компанія (</a:t>
            </a:r>
            <a:r>
              <a:rPr lang="en-GB" sz="1600" b="1" dirty="0"/>
              <a:t>Dutch East India Company),</a:t>
            </a:r>
            <a:r>
              <a:rPr lang="en-GB" sz="1600" dirty="0"/>
              <a:t> </a:t>
            </a:r>
            <a:r>
              <a:rPr lang="uk-UA" sz="1600" dirty="0"/>
              <a:t>також відома як ВОК (</a:t>
            </a:r>
            <a:r>
              <a:rPr lang="en-GB" sz="1600" dirty="0" err="1"/>
              <a:t>Vereenigde</a:t>
            </a:r>
            <a:r>
              <a:rPr lang="en-GB" sz="1600" dirty="0"/>
              <a:t> </a:t>
            </a:r>
            <a:r>
              <a:rPr lang="en-GB" sz="1600" dirty="0" err="1"/>
              <a:t>Oostindische</a:t>
            </a:r>
            <a:r>
              <a:rPr lang="en-GB" sz="1600" dirty="0"/>
              <a:t> Compagnie), </a:t>
            </a:r>
            <a:r>
              <a:rPr lang="uk-UA" sz="1600" dirty="0"/>
              <a:t>була заснована в 1602 році в Нідерландах. Вона була першою в світі акціонерною компанією та відіграла важливу роль у становленні Нідерландів як провідної торгової нації у </a:t>
            </a:r>
            <a:r>
              <a:rPr lang="en-GB" sz="1600" dirty="0"/>
              <a:t>XVII </a:t>
            </a:r>
            <a:r>
              <a:rPr lang="uk-UA" sz="1600" dirty="0"/>
              <a:t>столітті.</a:t>
            </a:r>
          </a:p>
          <a:p>
            <a:pPr algn="just"/>
            <a:r>
              <a:rPr lang="uk-UA" sz="1600" dirty="0"/>
              <a:t>Основною діяльністю компанії була торгівля з Азією, зокрема зі Східною Індією (сучасна Індонезія, Індія, Китай та Японія). ВОК займалася імпортом прянощів, шовку, чай, фарфору, текстилю та інших товарів з цих регіонів. Компанія мала монополію на голландську торгівлю з Азією та створила мережу факторій (торгових постів) і колоній, що дозволило їй контролювати значні частини світової торгівлі.</a:t>
            </a:r>
          </a:p>
          <a:p>
            <a:pPr algn="just"/>
            <a:r>
              <a:rPr lang="uk-UA" sz="1600" dirty="0"/>
              <a:t>ВОК також мала власний флот і армію, що дозволяло їй захищати свої торгові інтереси та впливати на політику в регіонах, де вона вела діяльність. Компанія існувала до 1799 року, коли вона була розпущена, а її активи та території були передані уряду Нідерландів.</a:t>
            </a:r>
          </a:p>
        </p:txBody>
      </p:sp>
    </p:spTree>
    <p:extLst>
      <p:ext uri="{BB962C8B-B14F-4D97-AF65-F5344CB8AC3E}">
        <p14:creationId xmlns:p14="http://schemas.microsoft.com/office/powerpoint/2010/main" val="294122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3EF35F2-5E96-45CA-87A3-61F9486A83A7}"/>
              </a:ext>
            </a:extLst>
          </p:cNvPr>
          <p:cNvSpPr txBox="1"/>
          <p:nvPr/>
        </p:nvSpPr>
        <p:spPr>
          <a:xfrm>
            <a:off x="1748118" y="728257"/>
            <a:ext cx="892884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Меркантилісти здійснили серйозний внесок у теорії міжнародної торгівлі вже тому, що вперше підкреслили її значущість для економічного зростання країни і розробили одну з можливих моделей її розвитку. Вони вперше описали те, що в сучасній економіці називається </a:t>
            </a:r>
            <a:r>
              <a:rPr lang="uk-UA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платіжним балансом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uk-UA" sz="18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Обмеженість меркантилістів полягає в тому, що вони не змогли зрозуміти, що збагачення однієї нації може відбуватися не лише за рахунок збідніння інших, із якими вона торгує, що міжнародна економіка розвивається, а тому розвиток країн можливий не лише за рахунок переділу вже існуючого багатства, але й за рахунок його нарощення.</a:t>
            </a:r>
          </a:p>
          <a:p>
            <a:pPr algn="just"/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меркантилісти першими запропонували чітку теорію міжнародної торгівлі. Передвісники класичної школи економіки вперше показали прямий взаємозв'язок зовнішньої торгівлі з </a:t>
            </a:r>
            <a:r>
              <a:rPr lang="uk-UA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внутрішньоекономічним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розвитком країн. </a:t>
            </a:r>
          </a:p>
          <a:p>
            <a:pPr algn="just"/>
            <a:r>
              <a:rPr lang="uk-UA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Меркантилістська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 панувала в економіці протягом півтора століття. Внаслідок цього на початку 18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міжнародна торгівля виявилася обплутаною великою кількістю обмежень. Правила торгівлі, розроблені національними урядами, часто суперечили одне одному і йшли врозріз з потребами капіталістичного способу виробництва, який тільки народжувався.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049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DC888B-8909-4568-AFF6-A22C65774878}"/>
              </a:ext>
            </a:extLst>
          </p:cNvPr>
          <p:cNvSpPr txBox="1"/>
          <p:nvPr/>
        </p:nvSpPr>
        <p:spPr>
          <a:xfrm>
            <a:off x="1631577" y="617052"/>
            <a:ext cx="9547412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222222"/>
                </a:solidFill>
                <a:latin typeface="Times New Roman" panose="02020603050405020304" pitchFamily="18" charset="0"/>
              </a:rPr>
              <a:t>2. Класична теорія міжнародної торгівлі </a:t>
            </a:r>
          </a:p>
          <a:p>
            <a:pPr algn="ctr"/>
            <a:endParaRPr lang="uk-UA" sz="2400" b="1" dirty="0">
              <a:solidFill>
                <a:srgbClr val="222222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Англійський економіст Девід Юм був одним із перших, хто кинув виклик меркантилізму, розробивши концепцію механізму взаємодії </a:t>
            </a:r>
            <a:r>
              <a:rPr lang="uk-UA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«цін – золота – потоків»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(«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price– specie– flow»).</a:t>
            </a:r>
            <a:endParaRPr lang="uk-UA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Ця концепція ґрунтувалася на таких припущеннях: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 прямого зв'язку між кількістю грошей в обігу і рівнем цін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1600" dirty="0"/>
              <a:t>згідно з цією теорією, збільшення грошової маси веде до підвищення цін, тоді як зменшення кількості грошей в обігу призводить до зниження цін</a:t>
            </a:r>
            <a:r>
              <a:rPr lang="uk-UA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(пізніше це отримає назву кількісної теорії грошей);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повній зайнятості в кожній з країн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1600" dirty="0"/>
              <a:t>означає такий стан економіки, коли всі, хто бажає і здатен працювати, мають роботу. Проте це не означає відсутність безробіття взагалі, але рівень безробіття є низьким і відповідає природному рівню</a:t>
            </a:r>
            <a:r>
              <a:rPr lang="uk-UA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еластичному за ціною попиті на ринку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1600" dirty="0"/>
              <a:t>означає, що незначна зміна ціни на товар або послугу призводить до значної зміни в обсязі попиту на цей товар або послугу. Якщо попит є еластичним, споживачі чутливо реагують на зміни цін, і, наприклад, зниження ціни може значно збільшити попит, тоді як підвищення ціни може суттєво його зменшити. Це зазвичай є характерним для товарів і послуг, які мають багато доступних замінників або не є </a:t>
            </a:r>
            <a:r>
              <a:rPr lang="uk-UA" sz="1600" dirty="0" err="1"/>
              <a:t>життєво</a:t>
            </a:r>
            <a:r>
              <a:rPr lang="uk-UA" sz="1600" dirty="0"/>
              <a:t> необхідними</a:t>
            </a:r>
            <a:r>
              <a:rPr lang="uk-UA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існуванні чистої конкуренції на ринку як товарів, так і чинників виробництва;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вільному обороті національних валют у золото і назад (пізніше це буде названо «золотим стандартом»). </a:t>
            </a:r>
          </a:p>
          <a:p>
            <a:pPr algn="just"/>
            <a:r>
              <a:rPr lang="uk-UA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дотриманні цих умов урівноваження торгового балансу відбувається автоматично.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474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E738D5-DEB7-407E-8C21-44A83ADC1A3A}"/>
              </a:ext>
            </a:extLst>
          </p:cNvPr>
          <p:cNvSpPr txBox="1"/>
          <p:nvPr/>
        </p:nvSpPr>
        <p:spPr>
          <a:xfrm>
            <a:off x="2124635" y="1326558"/>
            <a:ext cx="870544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Наступний сильний удар по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меркантилістських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переконаннях на зовнішню торгівлю завдали економісти, що представляли школу, яка пізніше отримала назву класичної. Головним з економістів, які кинули виклик меркантилізму, був Адам Сміт.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Сміт чітко сформулював, що добробут націй залежить не стільки від кількості накопиченого ними золота, скільки від їх здатності виробляти кінцеві товари і послуги. </a:t>
            </a:r>
            <a:r>
              <a:rPr lang="uk-UA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Тому основне завдання полягає не в надбанні золота, а в розвитку виробництва за рахунок розподілу праці та її кооперації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Якнайкраще це може бути досягнуто в умовах, коли виробники абсолютно економічно вільні і можуть самостійно в межах існуючих законів обирати рід своєї діяльності. Ця політика отримала назву «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лессе-фер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243915937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298</TotalTime>
  <Words>3228</Words>
  <Application>Microsoft Office PowerPoint</Application>
  <PresentationFormat>Широкий екран</PresentationFormat>
  <Paragraphs>129</Paragraphs>
  <Slides>24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24</vt:i4>
      </vt:variant>
    </vt:vector>
  </HeadingPairs>
  <TitlesOfParts>
    <vt:vector size="31" baseType="lpstr">
      <vt:lpstr>Arial</vt:lpstr>
      <vt:lpstr>Century</vt:lpstr>
      <vt:lpstr>Century Gothic</vt:lpstr>
      <vt:lpstr>Times New Roman</vt:lpstr>
      <vt:lpstr>Wingdings</vt:lpstr>
      <vt:lpstr>Wingdings 3</vt:lpstr>
      <vt:lpstr>Віхоть</vt:lpstr>
      <vt:lpstr>Змістовий модуль 2.  Міжнародна торгівля товарами та послугами    Тема 3. Теорії міжнародної торгівлі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Змістовий модуль 2.  Міжнародна торгівля товарами та послугами    Тема 3. Теорії міжнародної торгівлі</dc:title>
  <dc:creator>Iryna Abramova</dc:creator>
  <cp:lastModifiedBy>Iryna Abramova</cp:lastModifiedBy>
  <cp:revision>18</cp:revision>
  <dcterms:created xsi:type="dcterms:W3CDTF">2024-09-20T06:13:35Z</dcterms:created>
  <dcterms:modified xsi:type="dcterms:W3CDTF">2024-09-20T11:11:52Z</dcterms:modified>
</cp:coreProperties>
</file>