
<file path=[Content_Types].xml><?xml version="1.0" encoding="utf-8"?>
<Types xmlns="http://schemas.openxmlformats.org/package/2006/content-types">
  <Default Extension="vml" ContentType="application/vnd.openxmlformats-officedocument.vmlDrawing"/>
  <Default Extension="xls" ContentType="application/vnd.ms-excel"/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7" r:id="rId3"/>
    <p:sldId id="352" r:id="rId4"/>
    <p:sldId id="353" r:id="rId5"/>
    <p:sldId id="354" r:id="rId6"/>
    <p:sldId id="355" r:id="rId7"/>
    <p:sldId id="356" r:id="rId8"/>
    <p:sldId id="357" r:id="rId9"/>
    <p:sldId id="358" r:id="rId10"/>
    <p:sldId id="359" r:id="rId11"/>
    <p:sldId id="360" r:id="rId12"/>
    <p:sldId id="361" r:id="rId13"/>
    <p:sldId id="362" r:id="rId14"/>
    <p:sldId id="363" r:id="rId15"/>
    <p:sldId id="364" r:id="rId16"/>
    <p:sldId id="365" r:id="rId17"/>
    <p:sldId id="366" r:id="rId18"/>
    <p:sldId id="367" r:id="rId19"/>
    <p:sldId id="368" r:id="rId20"/>
    <p:sldId id="369" r:id="rId21"/>
    <p:sldId id="370" r:id="rId22"/>
    <p:sldId id="371" r:id="rId23"/>
    <p:sldId id="372" r:id="rId24"/>
    <p:sldId id="373" r:id="rId25"/>
    <p:sldId id="374" r:id="rId26"/>
    <p:sldId id="375" r:id="rId27"/>
    <p:sldId id="376" r:id="rId28"/>
    <p:sldId id="377" r:id="rId29"/>
    <p:sldId id="378" r:id="rId30"/>
    <p:sldId id="379" r:id="rId31"/>
    <p:sldId id="380" r:id="rId32"/>
    <p:sldId id="381" r:id="rId33"/>
    <p:sldId id="382" r:id="rId34"/>
    <p:sldId id="383" r:id="rId35"/>
    <p:sldId id="391" r:id="rId36"/>
    <p:sldId id="384" r:id="rId37"/>
    <p:sldId id="385" r:id="rId38"/>
    <p:sldId id="386" r:id="rId39"/>
    <p:sldId id="387" r:id="rId40"/>
    <p:sldId id="392" r:id="rId41"/>
    <p:sldId id="388" r:id="rId42"/>
    <p:sldId id="389" r:id="rId43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41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50"/>
    <p:restoredTop sz="94718"/>
  </p:normalViewPr>
  <p:slideViewPr>
    <p:cSldViewPr showGuides="1">
      <p:cViewPr>
        <p:scale>
          <a:sx n="50" d="100"/>
          <a:sy n="50" d="100"/>
        </p:scale>
        <p:origin x="-1932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6" Type="http://schemas.openxmlformats.org/officeDocument/2006/relationships/tableStyles" Target="tableStyles.xml"/><Relationship Id="rId45" Type="http://schemas.openxmlformats.org/officeDocument/2006/relationships/viewProps" Target="viewProps.xml"/><Relationship Id="rId44" Type="http://schemas.openxmlformats.org/officeDocument/2006/relationships/presProps" Target="presProps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3000" dirty="0" smtClean="0"/>
            <a:t>І. З метою оцінки запасів та визначення фінансового результату</a:t>
          </a:r>
          <a:endParaRPr lang="uk-UA" sz="3000" dirty="0"/>
        </a:p>
      </dgm:t>
    </dgm:pt>
    <dgm:pt modelId="{7197E26E-F2A3-4213-AD09-CC40E1CD8182}" cxnId="{CAD399C1-2817-4595-9B96-AF7E1CAB3681}" type="parTrans">
      <dgm:prSet/>
      <dgm:spPr/>
      <dgm:t>
        <a:bodyPr/>
        <a:lstStyle/>
        <a:p>
          <a:endParaRPr lang="uk-UA" sz="2500"/>
        </a:p>
      </dgm:t>
    </dgm:pt>
    <dgm:pt modelId="{627FF189-C5CE-4031-8A9E-42486A0BB18A}" cxnId="{CAD399C1-2817-4595-9B96-AF7E1CAB3681}" type="sibTrans">
      <dgm:prSet/>
      <dgm:spPr/>
      <dgm:t>
        <a:bodyPr/>
        <a:lstStyle/>
        <a:p>
          <a:endParaRPr lang="uk-UA" sz="2500"/>
        </a:p>
      </dgm:t>
    </dgm:pt>
    <dgm:pt modelId="{198ACC59-3231-440A-BF27-8288989462D5}">
      <dgm:prSet phldrT="[Текст]" custT="1"/>
      <dgm:spPr/>
      <dgm:t>
        <a:bodyPr/>
        <a:lstStyle/>
        <a:p>
          <a:r>
            <a:rPr lang="uk-UA" sz="3500" dirty="0" smtClean="0"/>
            <a:t>Вичерпані (спожиті) / невичерпані (неспожиті)</a:t>
          </a:r>
          <a:endParaRPr lang="uk-UA" sz="3500" dirty="0"/>
        </a:p>
      </dgm:t>
    </dgm:pt>
    <dgm:pt modelId="{7FF39622-AFF2-418A-8027-6ED0D35715F3}" cxnId="{4A771824-83F3-4761-9ACD-337866551666}" type="parTrans">
      <dgm:prSet/>
      <dgm:spPr/>
      <dgm:t>
        <a:bodyPr/>
        <a:lstStyle/>
        <a:p>
          <a:endParaRPr lang="uk-UA" sz="2500"/>
        </a:p>
      </dgm:t>
    </dgm:pt>
    <dgm:pt modelId="{34734E92-0769-4A51-90B2-EFD3EC13C0C5}" cxnId="{4A771824-83F3-4761-9ACD-337866551666}" type="sibTrans">
      <dgm:prSet/>
      <dgm:spPr/>
      <dgm:t>
        <a:bodyPr/>
        <a:lstStyle/>
        <a:p>
          <a:endParaRPr lang="uk-UA" sz="2500"/>
        </a:p>
      </dgm:t>
    </dgm:pt>
    <dgm:pt modelId="{8ED444AA-03D0-48DD-A22C-81867345DF53}">
      <dgm:prSet phldrT="[Текст]" custT="1"/>
      <dgm:spPr/>
      <dgm:t>
        <a:bodyPr/>
        <a:lstStyle/>
        <a:p>
          <a:r>
            <a:rPr lang="uk-UA" sz="3500" dirty="0" smtClean="0"/>
            <a:t>Витрати на продукцію / витрати періоду</a:t>
          </a:r>
          <a:endParaRPr lang="uk-UA" sz="3500" dirty="0"/>
        </a:p>
      </dgm:t>
    </dgm:pt>
    <dgm:pt modelId="{DC79A273-5D13-45EE-B9D2-26B9B3603C5F}" cxnId="{F2B3AF62-2E30-448A-82B7-2B3E74E211E0}" type="parTrans">
      <dgm:prSet/>
      <dgm:spPr/>
      <dgm:t>
        <a:bodyPr/>
        <a:lstStyle/>
        <a:p>
          <a:endParaRPr lang="uk-UA"/>
        </a:p>
      </dgm:t>
    </dgm:pt>
    <dgm:pt modelId="{8FEC3115-34E4-4FC3-BBFC-E93BC4EB22FB}" cxnId="{F2B3AF62-2E30-448A-82B7-2B3E74E211E0}" type="sibTrans">
      <dgm:prSet/>
      <dgm:spPr/>
      <dgm:t>
        <a:bodyPr/>
        <a:lstStyle/>
        <a:p>
          <a:endParaRPr lang="uk-UA"/>
        </a:p>
      </dgm:t>
    </dgm:pt>
    <dgm:pt modelId="{43FAD216-8395-4BFF-BE6B-8CB5890FBA66}">
      <dgm:prSet phldrT="[Текст]" custT="1"/>
      <dgm:spPr/>
      <dgm:t>
        <a:bodyPr/>
        <a:lstStyle/>
        <a:p>
          <a:endParaRPr lang="uk-UA" sz="3500" dirty="0"/>
        </a:p>
      </dgm:t>
    </dgm:pt>
    <dgm:pt modelId="{1C1C21D7-3B64-4D22-813C-FC6F3AD5DF05}" cxnId="{21D4484E-38B3-430A-A7CA-639CE78C7689}" type="parTrans">
      <dgm:prSet/>
      <dgm:spPr/>
      <dgm:t>
        <a:bodyPr/>
        <a:lstStyle/>
        <a:p>
          <a:endParaRPr lang="uk-UA"/>
        </a:p>
      </dgm:t>
    </dgm:pt>
    <dgm:pt modelId="{C1F078CC-A2E3-49F0-A139-5B2A1B1BFEAA}" cxnId="{21D4484E-38B3-430A-A7CA-639CE78C7689}" type="sibTrans">
      <dgm:prSet/>
      <dgm:spPr/>
      <dgm:t>
        <a:bodyPr/>
        <a:lstStyle/>
        <a:p>
          <a:endParaRPr lang="uk-UA"/>
        </a:p>
      </dgm:t>
    </dgm:pt>
    <dgm:pt modelId="{6179D0A2-BA7E-430E-8562-5DF2AD47E970}">
      <dgm:prSet phldrT="[Текст]" custT="1"/>
      <dgm:spPr/>
      <dgm:t>
        <a:bodyPr/>
        <a:lstStyle/>
        <a:p>
          <a:r>
            <a:rPr lang="uk-UA" sz="3500" dirty="0" smtClean="0"/>
            <a:t>Прямі / непрямі</a:t>
          </a:r>
          <a:endParaRPr lang="uk-UA" sz="3500" dirty="0"/>
        </a:p>
      </dgm:t>
    </dgm:pt>
    <dgm:pt modelId="{06C1B4FF-9D27-4F12-A643-50D531732CC0}" cxnId="{DFE07EEC-0979-4B01-A5F9-5004533CA7D6}" type="parTrans">
      <dgm:prSet/>
      <dgm:spPr/>
      <dgm:t>
        <a:bodyPr/>
        <a:lstStyle/>
        <a:p>
          <a:endParaRPr lang="uk-UA"/>
        </a:p>
      </dgm:t>
    </dgm:pt>
    <dgm:pt modelId="{CA332402-9966-46B4-986C-6F478930BDAB}" cxnId="{DFE07EEC-0979-4B01-A5F9-5004533CA7D6}" type="sibTrans">
      <dgm:prSet/>
      <dgm:spPr/>
      <dgm:t>
        <a:bodyPr/>
        <a:lstStyle/>
        <a:p>
          <a:endParaRPr lang="uk-UA"/>
        </a:p>
      </dgm:t>
    </dgm:pt>
    <dgm:pt modelId="{5B246858-80F4-40A2-AAAE-498DCE174AA5}">
      <dgm:prSet phldrT="[Текст]" custT="1"/>
      <dgm:spPr/>
      <dgm:t>
        <a:bodyPr/>
        <a:lstStyle/>
        <a:p>
          <a:r>
            <a:rPr lang="uk-UA" sz="3500" dirty="0" smtClean="0"/>
            <a:t>Основні / накладні</a:t>
          </a:r>
          <a:endParaRPr lang="uk-UA" sz="3500" dirty="0"/>
        </a:p>
      </dgm:t>
    </dgm:pt>
    <dgm:pt modelId="{B0C8F3D3-210F-425C-9BE0-E9F05D49165D}" cxnId="{E919A8AA-FDFE-402A-B35A-5F3D4067BFF8}" type="parTrans">
      <dgm:prSet/>
      <dgm:spPr/>
      <dgm:t>
        <a:bodyPr/>
        <a:lstStyle/>
        <a:p>
          <a:endParaRPr lang="uk-UA"/>
        </a:p>
      </dgm:t>
    </dgm:pt>
    <dgm:pt modelId="{B1D2B8F4-CA8C-4BCA-BB61-2720780BBE95}" cxnId="{E919A8AA-FDFE-402A-B35A-5F3D4067BFF8}" type="sibTrans">
      <dgm:prSet/>
      <dgm:spPr/>
      <dgm:t>
        <a:bodyPr/>
        <a:lstStyle/>
        <a:p>
          <a:endParaRPr lang="uk-UA"/>
        </a:p>
      </dgm:t>
    </dgm:pt>
    <dgm:pt modelId="{D2196405-067D-4EE4-BB06-4B8B7B8657E5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B06F628-3BAB-4214-BD0D-C4C77112CAE3}" type="pres">
      <dgm:prSet presAssocID="{53EE6F37-88F0-4588-A211-0BB5E0F7FDAC}" presName="linNode" presStyleCnt="0"/>
      <dgm:spPr/>
    </dgm:pt>
    <dgm:pt modelId="{39A57A03-8680-4816-9983-BBF090077C4C}" type="pres">
      <dgm:prSet presAssocID="{53EE6F37-88F0-4588-A211-0BB5E0F7FDAC}" presName="parentText" presStyleLbl="node1" presStyleIdx="0" presStyleCnt="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F388B6-34BC-4BFF-95BD-A70FEABE409B}" type="pres">
      <dgm:prSet presAssocID="{53EE6F37-88F0-4588-A211-0BB5E0F7FDAC}" presName="descendantText" presStyleLbl="alignAccFollowNode1" presStyleIdx="0" presStyleCnt="1" custScaleY="11159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DFE07EEC-0979-4B01-A5F9-5004533CA7D6}" srcId="{53EE6F37-88F0-4588-A211-0BB5E0F7FDAC}" destId="{6179D0A2-BA7E-430E-8562-5DF2AD47E970}" srcOrd="2" destOrd="0" parTransId="{06C1B4FF-9D27-4F12-A643-50D531732CC0}" sibTransId="{CA332402-9966-46B4-986C-6F478930BDAB}"/>
    <dgm:cxn modelId="{F2B3AF62-2E30-448A-82B7-2B3E74E211E0}" srcId="{53EE6F37-88F0-4588-A211-0BB5E0F7FDAC}" destId="{8ED444AA-03D0-48DD-A22C-81867345DF53}" srcOrd="1" destOrd="0" parTransId="{DC79A273-5D13-45EE-B9D2-26B9B3603C5F}" sibTransId="{8FEC3115-34E4-4FC3-BBFC-E93BC4EB22FB}"/>
    <dgm:cxn modelId="{849D695F-CAFA-4BC2-B990-9AFC7ECC8398}" type="presOf" srcId="{51E64AF1-ADA9-4D53-BEC1-8D37C5FC8FF3}" destId="{D2196405-067D-4EE4-BB06-4B8B7B8657E5}" srcOrd="0" destOrd="0" presId="urn:microsoft.com/office/officeart/2005/8/layout/vList5"/>
    <dgm:cxn modelId="{9E2700AE-595C-4244-9115-1CE73B1F304C}" type="presOf" srcId="{53EE6F37-88F0-4588-A211-0BB5E0F7FDAC}" destId="{39A57A03-8680-4816-9983-BBF090077C4C}" srcOrd="0" destOrd="0" presId="urn:microsoft.com/office/officeart/2005/8/layout/vList5"/>
    <dgm:cxn modelId="{A995FBFC-19D0-4D69-A0EF-921B5D4EF32E}" type="presOf" srcId="{198ACC59-3231-440A-BF27-8288989462D5}" destId="{D4F388B6-34BC-4BFF-95BD-A70FEABE409B}" srcOrd="0" destOrd="0" presId="urn:microsoft.com/office/officeart/2005/8/layout/vList5"/>
    <dgm:cxn modelId="{1FAD31FC-1622-4D2D-B650-4C0C9A12747D}" type="presOf" srcId="{5B246858-80F4-40A2-AAAE-498DCE174AA5}" destId="{D4F388B6-34BC-4BFF-95BD-A70FEABE409B}" srcOrd="0" destOrd="3" presId="urn:microsoft.com/office/officeart/2005/8/layout/vList5"/>
    <dgm:cxn modelId="{21D4484E-38B3-430A-A7CA-639CE78C7689}" srcId="{53EE6F37-88F0-4588-A211-0BB5E0F7FDAC}" destId="{43FAD216-8395-4BFF-BE6B-8CB5890FBA66}" srcOrd="4" destOrd="0" parTransId="{1C1C21D7-3B64-4D22-813C-FC6F3AD5DF05}" sibTransId="{C1F078CC-A2E3-49F0-A139-5B2A1B1BFEAA}"/>
    <dgm:cxn modelId="{E919A8AA-FDFE-402A-B35A-5F3D4067BFF8}" srcId="{53EE6F37-88F0-4588-A211-0BB5E0F7FDAC}" destId="{5B246858-80F4-40A2-AAAE-498DCE174AA5}" srcOrd="3" destOrd="0" parTransId="{B0C8F3D3-210F-425C-9BE0-E9F05D49165D}" sibTransId="{B1D2B8F4-CA8C-4BCA-BB61-2720780BBE95}"/>
    <dgm:cxn modelId="{3A418E25-98E8-4732-8FF6-A21A9F350EFB}" type="presOf" srcId="{43FAD216-8395-4BFF-BE6B-8CB5890FBA66}" destId="{D4F388B6-34BC-4BFF-95BD-A70FEABE409B}" srcOrd="0" destOrd="4" presId="urn:microsoft.com/office/officeart/2005/8/layout/vList5"/>
    <dgm:cxn modelId="{E26C1175-4272-4B4B-8C3F-A895E369D734}" type="presOf" srcId="{8ED444AA-03D0-48DD-A22C-81867345DF53}" destId="{D4F388B6-34BC-4BFF-95BD-A70FEABE409B}" srcOrd="0" destOrd="1" presId="urn:microsoft.com/office/officeart/2005/8/layout/vList5"/>
    <dgm:cxn modelId="{876DE3D2-924F-45A6-AE7A-6B66D337E2A7}" type="presOf" srcId="{6179D0A2-BA7E-430E-8562-5DF2AD47E970}" destId="{D4F388B6-34BC-4BFF-95BD-A70FEABE409B}" srcOrd="0" destOrd="2" presId="urn:microsoft.com/office/officeart/2005/8/layout/vList5"/>
    <dgm:cxn modelId="{AEED08EE-DEEF-456F-B741-5379227757B9}" type="presParOf" srcId="{D2196405-067D-4EE4-BB06-4B8B7B8657E5}" destId="{2B06F628-3BAB-4214-BD0D-C4C77112CAE3}" srcOrd="0" destOrd="0" presId="urn:microsoft.com/office/officeart/2005/8/layout/vList5"/>
    <dgm:cxn modelId="{BF5013ED-C548-4F2D-B126-70F4885C28AE}" type="presParOf" srcId="{2B06F628-3BAB-4214-BD0D-C4C77112CAE3}" destId="{39A57A03-8680-4816-9983-BBF090077C4C}" srcOrd="0" destOrd="0" presId="urn:microsoft.com/office/officeart/2005/8/layout/vList5"/>
    <dgm:cxn modelId="{D9C42A56-E198-429C-B31E-70A76D2E84B1}" type="presParOf" srcId="{2B06F628-3BAB-4214-BD0D-C4C77112CAE3}" destId="{D4F388B6-34BC-4BFF-95BD-A70FEABE409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3000" dirty="0" smtClean="0"/>
            <a:t>ІІ. З метою прийняття рішень</a:t>
          </a:r>
          <a:endParaRPr lang="uk-UA" sz="3000" dirty="0"/>
        </a:p>
      </dgm:t>
    </dgm:pt>
    <dgm:pt modelId="{7197E26E-F2A3-4213-AD09-CC40E1CD8182}" cxnId="{CAD399C1-2817-4595-9B96-AF7E1CAB3681}" type="parTrans">
      <dgm:prSet/>
      <dgm:spPr/>
      <dgm:t>
        <a:bodyPr/>
        <a:lstStyle/>
        <a:p>
          <a:endParaRPr lang="uk-UA" sz="2500"/>
        </a:p>
      </dgm:t>
    </dgm:pt>
    <dgm:pt modelId="{627FF189-C5CE-4031-8A9E-42486A0BB18A}" cxnId="{CAD399C1-2817-4595-9B96-AF7E1CAB3681}" type="sibTrans">
      <dgm:prSet/>
      <dgm:spPr/>
      <dgm:t>
        <a:bodyPr/>
        <a:lstStyle/>
        <a:p>
          <a:endParaRPr lang="uk-UA" sz="2500"/>
        </a:p>
      </dgm:t>
    </dgm:pt>
    <dgm:pt modelId="{198ACC59-3231-440A-BF27-8288989462D5}">
      <dgm:prSet phldrT="[Текст]" custT="1"/>
      <dgm:spPr/>
      <dgm:t>
        <a:bodyPr/>
        <a:lstStyle/>
        <a:p>
          <a:r>
            <a:rPr lang="uk-UA" sz="3500" dirty="0" smtClean="0"/>
            <a:t>Релевантні/ </a:t>
          </a:r>
          <a:r>
            <a:rPr lang="uk-UA" sz="3500" dirty="0" err="1" smtClean="0"/>
            <a:t>нерелевантні</a:t>
          </a:r>
          <a:endParaRPr lang="uk-UA" sz="3500" dirty="0"/>
        </a:p>
      </dgm:t>
    </dgm:pt>
    <dgm:pt modelId="{7FF39622-AFF2-418A-8027-6ED0D35715F3}" cxnId="{4A771824-83F3-4761-9ACD-337866551666}" type="parTrans">
      <dgm:prSet/>
      <dgm:spPr/>
      <dgm:t>
        <a:bodyPr/>
        <a:lstStyle/>
        <a:p>
          <a:endParaRPr lang="uk-UA" sz="2500"/>
        </a:p>
      </dgm:t>
    </dgm:pt>
    <dgm:pt modelId="{34734E92-0769-4A51-90B2-EFD3EC13C0C5}" cxnId="{4A771824-83F3-4761-9ACD-337866551666}" type="sibTrans">
      <dgm:prSet/>
      <dgm:spPr/>
      <dgm:t>
        <a:bodyPr/>
        <a:lstStyle/>
        <a:p>
          <a:endParaRPr lang="uk-UA" sz="2500"/>
        </a:p>
      </dgm:t>
    </dgm:pt>
    <dgm:pt modelId="{8ED444AA-03D0-48DD-A22C-81867345DF53}">
      <dgm:prSet phldrT="[Текст]" custT="1"/>
      <dgm:spPr/>
      <dgm:t>
        <a:bodyPr/>
        <a:lstStyle/>
        <a:p>
          <a:r>
            <a:rPr lang="uk-UA" sz="3500" dirty="0" smtClean="0"/>
            <a:t>Постійні/ змінні</a:t>
          </a:r>
          <a:endParaRPr lang="uk-UA" sz="3500" dirty="0"/>
        </a:p>
      </dgm:t>
    </dgm:pt>
    <dgm:pt modelId="{DC79A273-5D13-45EE-B9D2-26B9B3603C5F}" cxnId="{F2B3AF62-2E30-448A-82B7-2B3E74E211E0}" type="parTrans">
      <dgm:prSet/>
      <dgm:spPr/>
      <dgm:t>
        <a:bodyPr/>
        <a:lstStyle/>
        <a:p>
          <a:endParaRPr lang="uk-UA"/>
        </a:p>
      </dgm:t>
    </dgm:pt>
    <dgm:pt modelId="{8FEC3115-34E4-4FC3-BBFC-E93BC4EB22FB}" cxnId="{F2B3AF62-2E30-448A-82B7-2B3E74E211E0}" type="sibTrans">
      <dgm:prSet/>
      <dgm:spPr/>
      <dgm:t>
        <a:bodyPr/>
        <a:lstStyle/>
        <a:p>
          <a:endParaRPr lang="uk-UA"/>
        </a:p>
      </dgm:t>
    </dgm:pt>
    <dgm:pt modelId="{43FAD216-8395-4BFF-BE6B-8CB5890FBA66}">
      <dgm:prSet phldrT="[Текст]" custT="1"/>
      <dgm:spPr/>
      <dgm:t>
        <a:bodyPr/>
        <a:lstStyle/>
        <a:p>
          <a:endParaRPr lang="uk-UA" sz="3500" dirty="0"/>
        </a:p>
      </dgm:t>
    </dgm:pt>
    <dgm:pt modelId="{1C1C21D7-3B64-4D22-813C-FC6F3AD5DF05}" cxnId="{21D4484E-38B3-430A-A7CA-639CE78C7689}" type="parTrans">
      <dgm:prSet/>
      <dgm:spPr/>
      <dgm:t>
        <a:bodyPr/>
        <a:lstStyle/>
        <a:p>
          <a:endParaRPr lang="uk-UA"/>
        </a:p>
      </dgm:t>
    </dgm:pt>
    <dgm:pt modelId="{C1F078CC-A2E3-49F0-A139-5B2A1B1BFEAA}" cxnId="{21D4484E-38B3-430A-A7CA-639CE78C7689}" type="sibTrans">
      <dgm:prSet/>
      <dgm:spPr/>
      <dgm:t>
        <a:bodyPr/>
        <a:lstStyle/>
        <a:p>
          <a:endParaRPr lang="uk-UA"/>
        </a:p>
      </dgm:t>
    </dgm:pt>
    <dgm:pt modelId="{6179D0A2-BA7E-430E-8562-5DF2AD47E970}">
      <dgm:prSet phldrT="[Текст]" custT="1"/>
      <dgm:spPr/>
      <dgm:t>
        <a:bodyPr/>
        <a:lstStyle/>
        <a:p>
          <a:r>
            <a:rPr lang="uk-UA" sz="3500" dirty="0" err="1" smtClean="0"/>
            <a:t>Маржинальні</a:t>
          </a:r>
          <a:r>
            <a:rPr lang="uk-UA" sz="3500" dirty="0" smtClean="0"/>
            <a:t>/ середні</a:t>
          </a:r>
          <a:endParaRPr lang="uk-UA" sz="3500" dirty="0"/>
        </a:p>
      </dgm:t>
    </dgm:pt>
    <dgm:pt modelId="{06C1B4FF-9D27-4F12-A643-50D531732CC0}" cxnId="{DFE07EEC-0979-4B01-A5F9-5004533CA7D6}" type="parTrans">
      <dgm:prSet/>
      <dgm:spPr/>
      <dgm:t>
        <a:bodyPr/>
        <a:lstStyle/>
        <a:p>
          <a:endParaRPr lang="uk-UA"/>
        </a:p>
      </dgm:t>
    </dgm:pt>
    <dgm:pt modelId="{CA332402-9966-46B4-986C-6F478930BDAB}" cxnId="{DFE07EEC-0979-4B01-A5F9-5004533CA7D6}" type="sibTrans">
      <dgm:prSet/>
      <dgm:spPr/>
      <dgm:t>
        <a:bodyPr/>
        <a:lstStyle/>
        <a:p>
          <a:endParaRPr lang="uk-UA"/>
        </a:p>
      </dgm:t>
    </dgm:pt>
    <dgm:pt modelId="{5B246858-80F4-40A2-AAAE-498DCE174AA5}">
      <dgm:prSet phldrT="[Текст]" custT="1"/>
      <dgm:spPr/>
      <dgm:t>
        <a:bodyPr/>
        <a:lstStyle/>
        <a:p>
          <a:r>
            <a:rPr lang="uk-UA" sz="3500" dirty="0" smtClean="0"/>
            <a:t>Дійсні / альтернативні (можливі)</a:t>
          </a:r>
          <a:endParaRPr lang="uk-UA" sz="3500" dirty="0"/>
        </a:p>
      </dgm:t>
    </dgm:pt>
    <dgm:pt modelId="{B0C8F3D3-210F-425C-9BE0-E9F05D49165D}" cxnId="{E919A8AA-FDFE-402A-B35A-5F3D4067BFF8}" type="parTrans">
      <dgm:prSet/>
      <dgm:spPr/>
      <dgm:t>
        <a:bodyPr/>
        <a:lstStyle/>
        <a:p>
          <a:endParaRPr lang="uk-UA"/>
        </a:p>
      </dgm:t>
    </dgm:pt>
    <dgm:pt modelId="{B1D2B8F4-CA8C-4BCA-BB61-2720780BBE95}" cxnId="{E919A8AA-FDFE-402A-B35A-5F3D4067BFF8}" type="sibTrans">
      <dgm:prSet/>
      <dgm:spPr/>
      <dgm:t>
        <a:bodyPr/>
        <a:lstStyle/>
        <a:p>
          <a:endParaRPr lang="uk-UA"/>
        </a:p>
      </dgm:t>
    </dgm:pt>
    <dgm:pt modelId="{D2196405-067D-4EE4-BB06-4B8B7B8657E5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B06F628-3BAB-4214-BD0D-C4C77112CAE3}" type="pres">
      <dgm:prSet presAssocID="{53EE6F37-88F0-4588-A211-0BB5E0F7FDAC}" presName="linNode" presStyleCnt="0"/>
      <dgm:spPr/>
    </dgm:pt>
    <dgm:pt modelId="{39A57A03-8680-4816-9983-BBF090077C4C}" type="pres">
      <dgm:prSet presAssocID="{53EE6F37-88F0-4588-A211-0BB5E0F7FDAC}" presName="parentText" presStyleLbl="node1" presStyleIdx="0" presStyleCnt="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F388B6-34BC-4BFF-95BD-A70FEABE409B}" type="pres">
      <dgm:prSet presAssocID="{53EE6F37-88F0-4588-A211-0BB5E0F7FDAC}" presName="descendantText" presStyleLbl="alignAccFollowNode1" presStyleIdx="0" presStyleCnt="1" custScaleY="11159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3BF972E-7FBE-4BF0-9671-0A2A47D74D30}" type="presOf" srcId="{5B246858-80F4-40A2-AAAE-498DCE174AA5}" destId="{D4F388B6-34BC-4BFF-95BD-A70FEABE409B}" srcOrd="0" destOrd="3" presId="urn:microsoft.com/office/officeart/2005/8/layout/vList5"/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DFE07EEC-0979-4B01-A5F9-5004533CA7D6}" srcId="{53EE6F37-88F0-4588-A211-0BB5E0F7FDAC}" destId="{6179D0A2-BA7E-430E-8562-5DF2AD47E970}" srcOrd="2" destOrd="0" parTransId="{06C1B4FF-9D27-4F12-A643-50D531732CC0}" sibTransId="{CA332402-9966-46B4-986C-6F478930BDAB}"/>
    <dgm:cxn modelId="{F2B3AF62-2E30-448A-82B7-2B3E74E211E0}" srcId="{53EE6F37-88F0-4588-A211-0BB5E0F7FDAC}" destId="{8ED444AA-03D0-48DD-A22C-81867345DF53}" srcOrd="1" destOrd="0" parTransId="{DC79A273-5D13-45EE-B9D2-26B9B3603C5F}" sibTransId="{8FEC3115-34E4-4FC3-BBFC-E93BC4EB22FB}"/>
    <dgm:cxn modelId="{F02C5C90-56FB-4542-854A-8375A6EECC4A}" type="presOf" srcId="{8ED444AA-03D0-48DD-A22C-81867345DF53}" destId="{D4F388B6-34BC-4BFF-95BD-A70FEABE409B}" srcOrd="0" destOrd="1" presId="urn:microsoft.com/office/officeart/2005/8/layout/vList5"/>
    <dgm:cxn modelId="{54181974-D4F0-4354-9C39-3C6D90321257}" type="presOf" srcId="{43FAD216-8395-4BFF-BE6B-8CB5890FBA66}" destId="{D4F388B6-34BC-4BFF-95BD-A70FEABE409B}" srcOrd="0" destOrd="4" presId="urn:microsoft.com/office/officeart/2005/8/layout/vList5"/>
    <dgm:cxn modelId="{21D4484E-38B3-430A-A7CA-639CE78C7689}" srcId="{53EE6F37-88F0-4588-A211-0BB5E0F7FDAC}" destId="{43FAD216-8395-4BFF-BE6B-8CB5890FBA66}" srcOrd="4" destOrd="0" parTransId="{1C1C21D7-3B64-4D22-813C-FC6F3AD5DF05}" sibTransId="{C1F078CC-A2E3-49F0-A139-5B2A1B1BFEAA}"/>
    <dgm:cxn modelId="{1EF575D2-0866-47E9-963F-646520A7F7A7}" type="presOf" srcId="{198ACC59-3231-440A-BF27-8288989462D5}" destId="{D4F388B6-34BC-4BFF-95BD-A70FEABE409B}" srcOrd="0" destOrd="0" presId="urn:microsoft.com/office/officeart/2005/8/layout/vList5"/>
    <dgm:cxn modelId="{E919A8AA-FDFE-402A-B35A-5F3D4067BFF8}" srcId="{53EE6F37-88F0-4588-A211-0BB5E0F7FDAC}" destId="{5B246858-80F4-40A2-AAAE-498DCE174AA5}" srcOrd="3" destOrd="0" parTransId="{B0C8F3D3-210F-425C-9BE0-E9F05D49165D}" sibTransId="{B1D2B8F4-CA8C-4BCA-BB61-2720780BBE95}"/>
    <dgm:cxn modelId="{29A851A7-077D-4C82-B02B-E89CF1A3AFAB}" type="presOf" srcId="{53EE6F37-88F0-4588-A211-0BB5E0F7FDAC}" destId="{39A57A03-8680-4816-9983-BBF090077C4C}" srcOrd="0" destOrd="0" presId="urn:microsoft.com/office/officeart/2005/8/layout/vList5"/>
    <dgm:cxn modelId="{D8878F6C-D1F9-4691-A97F-6C6156CEBAD8}" type="presOf" srcId="{6179D0A2-BA7E-430E-8562-5DF2AD47E970}" destId="{D4F388B6-34BC-4BFF-95BD-A70FEABE409B}" srcOrd="0" destOrd="2" presId="urn:microsoft.com/office/officeart/2005/8/layout/vList5"/>
    <dgm:cxn modelId="{0F9567C2-6819-4AA8-870F-5DB85252E8A0}" type="presOf" srcId="{51E64AF1-ADA9-4D53-BEC1-8D37C5FC8FF3}" destId="{D2196405-067D-4EE4-BB06-4B8B7B8657E5}" srcOrd="0" destOrd="0" presId="urn:microsoft.com/office/officeart/2005/8/layout/vList5"/>
    <dgm:cxn modelId="{E8A255F3-3030-4289-A158-B019DF6AD282}" type="presParOf" srcId="{D2196405-067D-4EE4-BB06-4B8B7B8657E5}" destId="{2B06F628-3BAB-4214-BD0D-C4C77112CAE3}" srcOrd="0" destOrd="0" presId="urn:microsoft.com/office/officeart/2005/8/layout/vList5"/>
    <dgm:cxn modelId="{2FF94F32-656D-43C0-9D47-B397331C863F}" type="presParOf" srcId="{2B06F628-3BAB-4214-BD0D-C4C77112CAE3}" destId="{39A57A03-8680-4816-9983-BBF090077C4C}" srcOrd="0" destOrd="0" presId="urn:microsoft.com/office/officeart/2005/8/layout/vList5"/>
    <dgm:cxn modelId="{0E222106-FBB7-4B7F-972F-62757285A783}" type="presParOf" srcId="{2B06F628-3BAB-4214-BD0D-C4C77112CAE3}" destId="{D4F388B6-34BC-4BFF-95BD-A70FEABE409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3000" dirty="0" smtClean="0"/>
            <a:t>ІІІ. З метою контролю виконання</a:t>
          </a:r>
          <a:endParaRPr lang="uk-UA" sz="3000" dirty="0"/>
        </a:p>
      </dgm:t>
    </dgm:pt>
    <dgm:pt modelId="{7197E26E-F2A3-4213-AD09-CC40E1CD8182}" cxnId="{CAD399C1-2817-4595-9B96-AF7E1CAB3681}" type="parTrans">
      <dgm:prSet/>
      <dgm:spPr/>
      <dgm:t>
        <a:bodyPr/>
        <a:lstStyle/>
        <a:p>
          <a:endParaRPr lang="uk-UA" sz="2500"/>
        </a:p>
      </dgm:t>
    </dgm:pt>
    <dgm:pt modelId="{627FF189-C5CE-4031-8A9E-42486A0BB18A}" cxnId="{CAD399C1-2817-4595-9B96-AF7E1CAB3681}" type="sibTrans">
      <dgm:prSet/>
      <dgm:spPr/>
      <dgm:t>
        <a:bodyPr/>
        <a:lstStyle/>
        <a:p>
          <a:endParaRPr lang="uk-UA" sz="2500"/>
        </a:p>
      </dgm:t>
    </dgm:pt>
    <dgm:pt modelId="{198ACC59-3231-440A-BF27-8288989462D5}">
      <dgm:prSet phldrT="[Текст]" custT="1"/>
      <dgm:spPr/>
      <dgm:t>
        <a:bodyPr/>
        <a:lstStyle/>
        <a:p>
          <a:r>
            <a:rPr lang="uk-UA" sz="3500" dirty="0" smtClean="0"/>
            <a:t>Контрольовані / неконтрольовані</a:t>
          </a:r>
          <a:endParaRPr lang="uk-UA" sz="3500" dirty="0"/>
        </a:p>
      </dgm:t>
    </dgm:pt>
    <dgm:pt modelId="{7FF39622-AFF2-418A-8027-6ED0D35715F3}" cxnId="{4A771824-83F3-4761-9ACD-337866551666}" type="parTrans">
      <dgm:prSet/>
      <dgm:spPr/>
      <dgm:t>
        <a:bodyPr/>
        <a:lstStyle/>
        <a:p>
          <a:endParaRPr lang="uk-UA" sz="2500"/>
        </a:p>
      </dgm:t>
    </dgm:pt>
    <dgm:pt modelId="{34734E92-0769-4A51-90B2-EFD3EC13C0C5}" cxnId="{4A771824-83F3-4761-9ACD-337866551666}" type="sibTrans">
      <dgm:prSet/>
      <dgm:spPr/>
      <dgm:t>
        <a:bodyPr/>
        <a:lstStyle/>
        <a:p>
          <a:endParaRPr lang="uk-UA" sz="2500"/>
        </a:p>
      </dgm:t>
    </dgm:pt>
    <dgm:pt modelId="{43FAD216-8395-4BFF-BE6B-8CB5890FBA66}">
      <dgm:prSet phldrT="[Текст]" custT="1"/>
      <dgm:spPr/>
      <dgm:t>
        <a:bodyPr/>
        <a:lstStyle/>
        <a:p>
          <a:endParaRPr lang="uk-UA" sz="3500" dirty="0"/>
        </a:p>
      </dgm:t>
    </dgm:pt>
    <dgm:pt modelId="{1C1C21D7-3B64-4D22-813C-FC6F3AD5DF05}" cxnId="{21D4484E-38B3-430A-A7CA-639CE78C7689}" type="parTrans">
      <dgm:prSet/>
      <dgm:spPr/>
      <dgm:t>
        <a:bodyPr/>
        <a:lstStyle/>
        <a:p>
          <a:endParaRPr lang="uk-UA"/>
        </a:p>
      </dgm:t>
    </dgm:pt>
    <dgm:pt modelId="{C1F078CC-A2E3-49F0-A139-5B2A1B1BFEAA}" cxnId="{21D4484E-38B3-430A-A7CA-639CE78C7689}" type="sibTrans">
      <dgm:prSet/>
      <dgm:spPr/>
      <dgm:t>
        <a:bodyPr/>
        <a:lstStyle/>
        <a:p>
          <a:endParaRPr lang="uk-UA"/>
        </a:p>
      </dgm:t>
    </dgm:pt>
    <dgm:pt modelId="{D2196405-067D-4EE4-BB06-4B8B7B8657E5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B06F628-3BAB-4214-BD0D-C4C77112CAE3}" type="pres">
      <dgm:prSet presAssocID="{53EE6F37-88F0-4588-A211-0BB5E0F7FDAC}" presName="linNode" presStyleCnt="0"/>
      <dgm:spPr/>
      <dgm:t>
        <a:bodyPr/>
        <a:lstStyle/>
        <a:p>
          <a:endParaRPr lang="uk-UA"/>
        </a:p>
      </dgm:t>
    </dgm:pt>
    <dgm:pt modelId="{39A57A03-8680-4816-9983-BBF090077C4C}" type="pres">
      <dgm:prSet presAssocID="{53EE6F37-88F0-4588-A211-0BB5E0F7FDAC}" presName="parentText" presStyleLbl="node1" presStyleIdx="0" presStyleCnt="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F388B6-34BC-4BFF-95BD-A70FEABE409B}" type="pres">
      <dgm:prSet presAssocID="{53EE6F37-88F0-4588-A211-0BB5E0F7FDAC}" presName="descendantText" presStyleLbl="alignAccFollowNode1" presStyleIdx="0" presStyleCnt="1" custScaleY="11159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7112BB44-70CD-4252-BE0D-7A5893BF589F}" type="presOf" srcId="{53EE6F37-88F0-4588-A211-0BB5E0F7FDAC}" destId="{39A57A03-8680-4816-9983-BBF090077C4C}" srcOrd="0" destOrd="0" presId="urn:microsoft.com/office/officeart/2005/8/layout/vList5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F1F4F83B-CC4B-4DA4-A7F6-4E43783528B7}" type="presOf" srcId="{198ACC59-3231-440A-BF27-8288989462D5}" destId="{D4F388B6-34BC-4BFF-95BD-A70FEABE409B}" srcOrd="0" destOrd="0" presId="urn:microsoft.com/office/officeart/2005/8/layout/vList5"/>
    <dgm:cxn modelId="{21D4484E-38B3-430A-A7CA-639CE78C7689}" srcId="{53EE6F37-88F0-4588-A211-0BB5E0F7FDAC}" destId="{43FAD216-8395-4BFF-BE6B-8CB5890FBA66}" srcOrd="1" destOrd="0" parTransId="{1C1C21D7-3B64-4D22-813C-FC6F3AD5DF05}" sibTransId="{C1F078CC-A2E3-49F0-A139-5B2A1B1BFEAA}"/>
    <dgm:cxn modelId="{51A145AB-BDF2-46AD-AA72-C3CE2EB891BB}" type="presOf" srcId="{51E64AF1-ADA9-4D53-BEC1-8D37C5FC8FF3}" destId="{D2196405-067D-4EE4-BB06-4B8B7B8657E5}" srcOrd="0" destOrd="0" presId="urn:microsoft.com/office/officeart/2005/8/layout/vList5"/>
    <dgm:cxn modelId="{B1196126-B85B-480B-8900-60143F4A1D73}" type="presOf" srcId="{43FAD216-8395-4BFF-BE6B-8CB5890FBA66}" destId="{D4F388B6-34BC-4BFF-95BD-A70FEABE409B}" srcOrd="0" destOrd="1" presId="urn:microsoft.com/office/officeart/2005/8/layout/vList5"/>
    <dgm:cxn modelId="{E686B9F6-5745-4CA7-88BC-205CEA8D3B15}" type="presParOf" srcId="{D2196405-067D-4EE4-BB06-4B8B7B8657E5}" destId="{2B06F628-3BAB-4214-BD0D-C4C77112CAE3}" srcOrd="0" destOrd="0" presId="urn:microsoft.com/office/officeart/2005/8/layout/vList5"/>
    <dgm:cxn modelId="{5324F506-7B83-435B-B0D4-9AB580154FA5}" type="presParOf" srcId="{2B06F628-3BAB-4214-BD0D-C4C77112CAE3}" destId="{39A57A03-8680-4816-9983-BBF090077C4C}" srcOrd="0" destOrd="0" presId="urn:microsoft.com/office/officeart/2005/8/layout/vList5"/>
    <dgm:cxn modelId="{66A71A28-655B-41CD-B1E2-2CEC7AF2EDC5}" type="presParOf" srcId="{2B06F628-3BAB-4214-BD0D-C4C77112CAE3}" destId="{D4F388B6-34BC-4BFF-95BD-A70FEABE409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2500" dirty="0" smtClean="0"/>
            <a:t>Прямолінійний</a:t>
          </a:r>
          <a:endParaRPr lang="uk-UA" sz="2500" dirty="0"/>
        </a:p>
      </dgm:t>
    </dgm:pt>
    <dgm:pt modelId="{7197E26E-F2A3-4213-AD09-CC40E1CD8182}" cxnId="{CAD399C1-2817-4595-9B96-AF7E1CAB3681}" type="parTrans">
      <dgm:prSet/>
      <dgm:spPr/>
      <dgm:t>
        <a:bodyPr/>
        <a:lstStyle/>
        <a:p>
          <a:endParaRPr lang="uk-UA" sz="2500"/>
        </a:p>
      </dgm:t>
    </dgm:pt>
    <dgm:pt modelId="{627FF189-C5CE-4031-8A9E-42486A0BB18A}" cxnId="{CAD399C1-2817-4595-9B96-AF7E1CAB3681}" type="sibTrans">
      <dgm:prSet/>
      <dgm:spPr/>
      <dgm:t>
        <a:bodyPr/>
        <a:lstStyle/>
        <a:p>
          <a:endParaRPr lang="uk-UA" sz="2500"/>
        </a:p>
      </dgm:t>
    </dgm:pt>
    <dgm:pt modelId="{198ACC59-3231-440A-BF27-8288989462D5}">
      <dgm:prSet phldrT="[Текст]" custT="1"/>
      <dgm:spPr/>
      <dgm:t>
        <a:bodyPr/>
        <a:lstStyle/>
        <a:p>
          <a:r>
            <a:rPr lang="uk-UA" sz="3500" dirty="0" smtClean="0"/>
            <a:t>(ПВ-ЛВ)/</a:t>
          </a:r>
          <a:r>
            <a:rPr lang="pl-PL" sz="3500" dirty="0" smtClean="0"/>
            <a:t>n</a:t>
          </a:r>
          <a:endParaRPr lang="uk-UA" sz="3500" dirty="0"/>
        </a:p>
      </dgm:t>
    </dgm:pt>
    <dgm:pt modelId="{7FF39622-AFF2-418A-8027-6ED0D35715F3}" cxnId="{4A771824-83F3-4761-9ACD-337866551666}" type="parTrans">
      <dgm:prSet/>
      <dgm:spPr/>
      <dgm:t>
        <a:bodyPr/>
        <a:lstStyle/>
        <a:p>
          <a:endParaRPr lang="uk-UA" sz="2500"/>
        </a:p>
      </dgm:t>
    </dgm:pt>
    <dgm:pt modelId="{34734E92-0769-4A51-90B2-EFD3EC13C0C5}" cxnId="{4A771824-83F3-4761-9ACD-337866551666}" type="sibTrans">
      <dgm:prSet/>
      <dgm:spPr/>
      <dgm:t>
        <a:bodyPr/>
        <a:lstStyle/>
        <a:p>
          <a:endParaRPr lang="uk-UA" sz="2500"/>
        </a:p>
      </dgm:t>
    </dgm:pt>
    <dgm:pt modelId="{85568D40-7F8A-49A2-939A-B04B7CD7D54E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pPr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Прискореного зменшення залишкової вартості</a:t>
          </a:r>
        </a:p>
      </dgm:t>
    </dgm:pt>
    <dgm:pt modelId="{1545ABA3-6D75-4804-89B0-70001CC5884C}" cxnId="{6097185B-B670-47DE-8100-5D753D48EE83}" type="parTrans">
      <dgm:prSet/>
      <dgm:spPr/>
      <dgm:t>
        <a:bodyPr/>
        <a:lstStyle/>
        <a:p>
          <a:endParaRPr lang="uk-UA" sz="2500"/>
        </a:p>
      </dgm:t>
    </dgm:pt>
    <dgm:pt modelId="{B215A92E-6748-4F91-8952-D386036A3177}" cxnId="{6097185B-B670-47DE-8100-5D753D48EE83}" type="sibTrans">
      <dgm:prSet/>
      <dgm:spPr/>
      <dgm:t>
        <a:bodyPr/>
        <a:lstStyle/>
        <a:p>
          <a:endParaRPr lang="uk-UA" sz="2500"/>
        </a:p>
      </dgm:t>
    </dgm:pt>
    <dgm:pt modelId="{D5DC9A23-8805-4198-8C77-7F73C1B8C005}">
      <dgm:prSet phldrT="[Текст]" custT="1"/>
      <dgm:spPr/>
      <dgm:t>
        <a:bodyPr/>
        <a:lstStyle/>
        <a:p>
          <a:r>
            <a:rPr lang="uk-UA" sz="3500" dirty="0" err="1" smtClean="0"/>
            <a:t>ЗВх</a:t>
          </a:r>
          <a:r>
            <a:rPr lang="uk-UA" sz="3500" dirty="0" smtClean="0"/>
            <a:t>(1/</a:t>
          </a:r>
          <a:r>
            <a:rPr lang="pl-PL" sz="3500" dirty="0" smtClean="0"/>
            <a:t>n</a:t>
          </a:r>
          <a:r>
            <a:rPr lang="uk-UA" sz="3500" dirty="0" smtClean="0"/>
            <a:t>)х2</a:t>
          </a:r>
          <a:endParaRPr lang="uk-UA" sz="3500" dirty="0"/>
        </a:p>
      </dgm:t>
    </dgm:pt>
    <dgm:pt modelId="{0D82B191-AC3A-4BDA-8CB6-44D2E93CBE62}" cxnId="{55AAE9FD-8762-4E2E-96E5-D1632E105D4E}" type="parTrans">
      <dgm:prSet/>
      <dgm:spPr/>
      <dgm:t>
        <a:bodyPr/>
        <a:lstStyle/>
        <a:p>
          <a:endParaRPr lang="uk-UA" sz="2500"/>
        </a:p>
      </dgm:t>
    </dgm:pt>
    <dgm:pt modelId="{A2C8FF1A-9345-45BE-93AD-2B5A8DD79C3A}" cxnId="{55AAE9FD-8762-4E2E-96E5-D1632E105D4E}" type="sibTrans">
      <dgm:prSet/>
      <dgm:spPr/>
      <dgm:t>
        <a:bodyPr/>
        <a:lstStyle/>
        <a:p>
          <a:endParaRPr lang="uk-UA" sz="2500"/>
        </a:p>
      </dgm:t>
    </dgm:pt>
    <dgm:pt modelId="{082FE7E0-778C-49E4-BABE-AD584E6AC374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2500" dirty="0" smtClean="0"/>
            <a:t>Зменшення залишкової вартості</a:t>
          </a:r>
          <a:endParaRPr lang="uk-UA" sz="2500" dirty="0"/>
        </a:p>
      </dgm:t>
    </dgm:pt>
    <dgm:pt modelId="{85E45952-921E-47A7-BFBE-94833DC8ADBC}" cxnId="{551C2E60-BE64-4E7C-B432-2BBEACEDED65}" type="parTrans">
      <dgm:prSet/>
      <dgm:spPr/>
      <dgm:t>
        <a:bodyPr/>
        <a:lstStyle/>
        <a:p>
          <a:endParaRPr lang="uk-UA" sz="2500"/>
        </a:p>
      </dgm:t>
    </dgm:pt>
    <dgm:pt modelId="{C365F221-173C-4AFE-A569-E1140C63DA2F}" cxnId="{551C2E60-BE64-4E7C-B432-2BBEACEDED65}" type="sibTrans">
      <dgm:prSet/>
      <dgm:spPr/>
      <dgm:t>
        <a:bodyPr/>
        <a:lstStyle/>
        <a:p>
          <a:endParaRPr lang="uk-UA" sz="2500"/>
        </a:p>
      </dgm:t>
    </dgm:pt>
    <dgm:pt modelId="{5E4844F8-C77B-475D-9F75-9B66DD268576}">
      <dgm:prSet phldrT="[Текст]" custT="1"/>
      <dgm:spPr/>
      <dgm:t>
        <a:bodyPr/>
        <a:lstStyle/>
        <a:p>
          <a:r>
            <a:rPr lang="uk-UA" sz="3500" dirty="0" err="1" smtClean="0"/>
            <a:t>ЗВх</a:t>
          </a:r>
          <a:r>
            <a:rPr lang="uk-UA" sz="3500" dirty="0" smtClean="0"/>
            <a:t>(1-</a:t>
          </a:r>
          <a:r>
            <a:rPr lang="uk-UA" sz="3500" dirty="0" smtClean="0">
              <a:latin typeface="Times New Roman" panose="02020603050405020304"/>
              <a:cs typeface="Times New Roman" panose="02020603050405020304"/>
            </a:rPr>
            <a:t>√ЛВ/</a:t>
          </a:r>
          <a:r>
            <a:rPr lang="uk-UA" sz="3500" dirty="0" err="1" smtClean="0">
              <a:latin typeface="Times New Roman" panose="02020603050405020304"/>
              <a:cs typeface="Times New Roman" panose="02020603050405020304"/>
            </a:rPr>
            <a:t>ПВ</a:t>
          </a:r>
          <a:r>
            <a:rPr lang="uk-UA" sz="3500" dirty="0" smtClean="0"/>
            <a:t>)</a:t>
          </a:r>
          <a:endParaRPr lang="uk-UA" sz="3500" dirty="0"/>
        </a:p>
      </dgm:t>
    </dgm:pt>
    <dgm:pt modelId="{508797C0-7FFA-4A56-A409-0C40C13A0BA7}" cxnId="{740E7B0D-0679-4DA2-A217-B54BDC4233C7}" type="parTrans">
      <dgm:prSet/>
      <dgm:spPr/>
      <dgm:t>
        <a:bodyPr/>
        <a:lstStyle/>
        <a:p>
          <a:endParaRPr lang="uk-UA" sz="2500"/>
        </a:p>
      </dgm:t>
    </dgm:pt>
    <dgm:pt modelId="{CB6ADD3B-593E-4B6E-9A0E-80CA655BB632}" cxnId="{740E7B0D-0679-4DA2-A217-B54BDC4233C7}" type="sibTrans">
      <dgm:prSet/>
      <dgm:spPr/>
      <dgm:t>
        <a:bodyPr/>
        <a:lstStyle/>
        <a:p>
          <a:endParaRPr lang="uk-UA" sz="2500"/>
        </a:p>
      </dgm:t>
    </dgm:pt>
    <dgm:pt modelId="{51BD8697-C1D1-44D4-9986-0ED9F36FAEE9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2500" dirty="0" smtClean="0"/>
            <a:t>Кумулятивний </a:t>
          </a:r>
          <a:endParaRPr lang="uk-UA" sz="2500" dirty="0"/>
        </a:p>
      </dgm:t>
    </dgm:pt>
    <dgm:pt modelId="{3DDF03A9-9737-46F1-8412-BC62EBD30279}" cxnId="{6ECB29B6-0CA5-4DD4-8EB0-8E352418DE36}" type="parTrans">
      <dgm:prSet/>
      <dgm:spPr/>
      <dgm:t>
        <a:bodyPr/>
        <a:lstStyle/>
        <a:p>
          <a:endParaRPr lang="uk-UA"/>
        </a:p>
      </dgm:t>
    </dgm:pt>
    <dgm:pt modelId="{F433DC70-D7E2-448F-A309-6541AEEC54D6}" cxnId="{6ECB29B6-0CA5-4DD4-8EB0-8E352418DE36}" type="sibTrans">
      <dgm:prSet/>
      <dgm:spPr/>
      <dgm:t>
        <a:bodyPr/>
        <a:lstStyle/>
        <a:p>
          <a:endParaRPr lang="uk-UA"/>
        </a:p>
      </dgm:t>
    </dgm:pt>
    <dgm:pt modelId="{F94975E6-42D8-4346-A4D4-5D81B0498CE3}">
      <dgm:prSet phldrT="[Текст]" custT="1"/>
      <dgm:spPr/>
      <dgm:t>
        <a:bodyPr/>
        <a:lstStyle/>
        <a:p>
          <a:r>
            <a:rPr lang="uk-UA" sz="3500" dirty="0" err="1" smtClean="0"/>
            <a:t>АВхКк</a:t>
          </a:r>
          <a:endParaRPr lang="uk-UA" sz="3500" dirty="0"/>
        </a:p>
      </dgm:t>
    </dgm:pt>
    <dgm:pt modelId="{3EE52FC7-50E6-4BC2-97A0-44B4D486128E}" cxnId="{FAF27318-63F9-4FB4-835D-CB23A93C67D1}" type="parTrans">
      <dgm:prSet/>
      <dgm:spPr/>
      <dgm:t>
        <a:bodyPr/>
        <a:lstStyle/>
        <a:p>
          <a:endParaRPr lang="uk-UA"/>
        </a:p>
      </dgm:t>
    </dgm:pt>
    <dgm:pt modelId="{88DC0D35-EB34-4C88-85FF-6FB8EAA1E01D}" cxnId="{FAF27318-63F9-4FB4-835D-CB23A93C67D1}" type="sibTrans">
      <dgm:prSet/>
      <dgm:spPr/>
      <dgm:t>
        <a:bodyPr/>
        <a:lstStyle/>
        <a:p>
          <a:endParaRPr lang="uk-UA"/>
        </a:p>
      </dgm:t>
    </dgm:pt>
    <dgm:pt modelId="{6A964D46-EFA1-4835-9D2D-98BCB4047487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2500" dirty="0" smtClean="0"/>
            <a:t>Виробничий</a:t>
          </a:r>
          <a:endParaRPr lang="uk-UA" sz="2500" dirty="0"/>
        </a:p>
      </dgm:t>
    </dgm:pt>
    <dgm:pt modelId="{0DF7A9EF-A7C9-4141-9821-53E43EF97E31}" cxnId="{CDECE8F2-00D3-4F05-9AB8-186FFB0968AA}" type="parTrans">
      <dgm:prSet/>
      <dgm:spPr/>
      <dgm:t>
        <a:bodyPr/>
        <a:lstStyle/>
        <a:p>
          <a:endParaRPr lang="uk-UA"/>
        </a:p>
      </dgm:t>
    </dgm:pt>
    <dgm:pt modelId="{7B1B70DF-636C-42FF-9938-D191F77E410A}" cxnId="{CDECE8F2-00D3-4F05-9AB8-186FFB0968AA}" type="sibTrans">
      <dgm:prSet/>
      <dgm:spPr/>
      <dgm:t>
        <a:bodyPr/>
        <a:lstStyle/>
        <a:p>
          <a:endParaRPr lang="uk-UA"/>
        </a:p>
      </dgm:t>
    </dgm:pt>
    <dgm:pt modelId="{FDE3E74C-8ABA-40D2-A349-169FDC4A49E7}">
      <dgm:prSet phldrT="[Текст]"/>
      <dgm:spPr/>
      <dgm:t>
        <a:bodyPr/>
        <a:lstStyle/>
        <a:p>
          <a:r>
            <a:rPr lang="uk-UA" dirty="0" smtClean="0"/>
            <a:t>Обсяг виробництва х ВСА</a:t>
          </a:r>
          <a:endParaRPr lang="uk-UA" dirty="0"/>
        </a:p>
      </dgm:t>
    </dgm:pt>
    <dgm:pt modelId="{6A0554AA-EB68-481E-8645-6008EC846DB0}" cxnId="{A6C2B959-F9AC-44F3-B602-13299B9C6578}" type="parTrans">
      <dgm:prSet/>
      <dgm:spPr/>
      <dgm:t>
        <a:bodyPr/>
        <a:lstStyle/>
        <a:p>
          <a:endParaRPr lang="uk-UA"/>
        </a:p>
      </dgm:t>
    </dgm:pt>
    <dgm:pt modelId="{43A0C927-1996-4804-8918-45AB8EB480CF}" cxnId="{A6C2B959-F9AC-44F3-B602-13299B9C6578}" type="sibTrans">
      <dgm:prSet/>
      <dgm:spPr/>
      <dgm:t>
        <a:bodyPr/>
        <a:lstStyle/>
        <a:p>
          <a:endParaRPr lang="uk-UA"/>
        </a:p>
      </dgm:t>
    </dgm:pt>
    <dgm:pt modelId="{D2196405-067D-4EE4-BB06-4B8B7B8657E5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B06F628-3BAB-4214-BD0D-C4C77112CAE3}" type="pres">
      <dgm:prSet presAssocID="{53EE6F37-88F0-4588-A211-0BB5E0F7FDAC}" presName="linNode" presStyleCnt="0"/>
      <dgm:spPr/>
    </dgm:pt>
    <dgm:pt modelId="{39A57A03-8680-4816-9983-BBF090077C4C}" type="pres">
      <dgm:prSet presAssocID="{53EE6F37-88F0-4588-A211-0BB5E0F7FDAC}" presName="parentText" presStyleLbl="node1" presStyleIdx="0" presStyleCnt="5" custScaleX="12065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F388B6-34BC-4BFF-95BD-A70FEABE409B}" type="pres">
      <dgm:prSet presAssocID="{53EE6F37-88F0-4588-A211-0BB5E0F7FDAC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5464958-20BE-4134-B836-DED316EFEA68}" type="pres">
      <dgm:prSet presAssocID="{627FF189-C5CE-4031-8A9E-42486A0BB18A}" presName="sp" presStyleCnt="0"/>
      <dgm:spPr/>
    </dgm:pt>
    <dgm:pt modelId="{00F289FF-E3C1-4BC1-88B1-B57379DD8002}" type="pres">
      <dgm:prSet presAssocID="{85568D40-7F8A-49A2-939A-B04B7CD7D54E}" presName="linNode" presStyleCnt="0"/>
      <dgm:spPr/>
    </dgm:pt>
    <dgm:pt modelId="{018B4DF0-F4D2-46E1-95C4-6F3E5C4CB288}" type="pres">
      <dgm:prSet presAssocID="{85568D40-7F8A-49A2-939A-B04B7CD7D54E}" presName="parentText" presStyleLbl="node1" presStyleIdx="1" presStyleCnt="5" custScaleX="1206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221E02D-B3CE-4C63-9AB6-5AC8E55ABF45}" type="pres">
      <dgm:prSet presAssocID="{85568D40-7F8A-49A2-939A-B04B7CD7D54E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88E4276-C9C5-4ABF-90F9-83B9A9B3C902}" type="pres">
      <dgm:prSet presAssocID="{B215A92E-6748-4F91-8952-D386036A3177}" presName="sp" presStyleCnt="0"/>
      <dgm:spPr/>
    </dgm:pt>
    <dgm:pt modelId="{3A2BAC43-1CF3-4C16-B35A-C55D8B63CB0D}" type="pres">
      <dgm:prSet presAssocID="{082FE7E0-778C-49E4-BABE-AD584E6AC374}" presName="linNode" presStyleCnt="0"/>
      <dgm:spPr/>
    </dgm:pt>
    <dgm:pt modelId="{281B2157-8327-44A7-91ED-F908C84BCA8E}" type="pres">
      <dgm:prSet presAssocID="{082FE7E0-778C-49E4-BABE-AD584E6AC374}" presName="parentText" presStyleLbl="node1" presStyleIdx="2" presStyleCnt="5" custScaleX="123042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7E731DC-EC39-4B4D-B08C-4D11CA2AC875}" type="pres">
      <dgm:prSet presAssocID="{082FE7E0-778C-49E4-BABE-AD584E6AC374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D42792B-1584-4253-9947-3FE0289E8F42}" type="pres">
      <dgm:prSet presAssocID="{C365F221-173C-4AFE-A569-E1140C63DA2F}" presName="sp" presStyleCnt="0"/>
      <dgm:spPr/>
    </dgm:pt>
    <dgm:pt modelId="{4E5FB76C-1D36-4BFC-9ABF-0641BC443D44}" type="pres">
      <dgm:prSet presAssocID="{51BD8697-C1D1-44D4-9986-0ED9F36FAEE9}" presName="linNode" presStyleCnt="0"/>
      <dgm:spPr/>
    </dgm:pt>
    <dgm:pt modelId="{EB5C9F39-642B-49FB-B7B9-B90AEB2B6EE0}" type="pres">
      <dgm:prSet presAssocID="{51BD8697-C1D1-44D4-9986-0ED9F36FAEE9}" presName="parentText" presStyleLbl="node1" presStyleIdx="3" presStyleCnt="5" custScaleX="12065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D1DE3FC-BD87-4FC3-8D0A-400DC8D35A92}" type="pres">
      <dgm:prSet presAssocID="{51BD8697-C1D1-44D4-9986-0ED9F36FAEE9}" presName="descendantText" presStyleLbl="alignAccFollowNode1" presStyleIdx="3" presStyleCnt="5" custScaleY="12473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D8953BC-86C7-48BC-AEB3-264C50F7753E}" type="pres">
      <dgm:prSet presAssocID="{F433DC70-D7E2-448F-A309-6541AEEC54D6}" presName="sp" presStyleCnt="0"/>
      <dgm:spPr/>
    </dgm:pt>
    <dgm:pt modelId="{22060D83-52ED-40C0-98EE-9510BCA9ABEF}" type="pres">
      <dgm:prSet presAssocID="{6A964D46-EFA1-4835-9D2D-98BCB4047487}" presName="linNode" presStyleCnt="0"/>
      <dgm:spPr/>
    </dgm:pt>
    <dgm:pt modelId="{CEA08FAC-75FB-4C47-A7E0-EEF2BBF03A48}" type="pres">
      <dgm:prSet presAssocID="{6A964D46-EFA1-4835-9D2D-98BCB4047487}" presName="parentText" presStyleLbl="node1" presStyleIdx="4" presStyleCnt="5" custScaleX="12065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110E4BF-0419-49EB-BAF7-E6B18788EA4E}" type="pres">
      <dgm:prSet presAssocID="{6A964D46-EFA1-4835-9D2D-98BCB4047487}" presName="descendantText" presStyleLbl="alignAccFollowNode1" presStyleIdx="4" presStyleCnt="5" custScaleY="12473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C133D57-479F-4FC6-A94E-F61376BAAC07}" type="presOf" srcId="{85568D40-7F8A-49A2-939A-B04B7CD7D54E}" destId="{018B4DF0-F4D2-46E1-95C4-6F3E5C4CB288}" srcOrd="0" destOrd="0" presId="urn:microsoft.com/office/officeart/2005/8/layout/vList5"/>
    <dgm:cxn modelId="{551C2E60-BE64-4E7C-B432-2BBEACEDED65}" srcId="{51E64AF1-ADA9-4D53-BEC1-8D37C5FC8FF3}" destId="{082FE7E0-778C-49E4-BABE-AD584E6AC374}" srcOrd="2" destOrd="0" parTransId="{85E45952-921E-47A7-BFBE-94833DC8ADBC}" sibTransId="{C365F221-173C-4AFE-A569-E1140C63DA2F}"/>
    <dgm:cxn modelId="{2D3E85C6-3A73-43CA-9949-5B00E03E3204}" type="presOf" srcId="{51BD8697-C1D1-44D4-9986-0ED9F36FAEE9}" destId="{EB5C9F39-642B-49FB-B7B9-B90AEB2B6EE0}" srcOrd="0" destOrd="0" presId="urn:microsoft.com/office/officeart/2005/8/layout/vList5"/>
    <dgm:cxn modelId="{CDECE8F2-00D3-4F05-9AB8-186FFB0968AA}" srcId="{51E64AF1-ADA9-4D53-BEC1-8D37C5FC8FF3}" destId="{6A964D46-EFA1-4835-9D2D-98BCB4047487}" srcOrd="4" destOrd="0" parTransId="{0DF7A9EF-A7C9-4141-9821-53E43EF97E31}" sibTransId="{7B1B70DF-636C-42FF-9938-D191F77E410A}"/>
    <dgm:cxn modelId="{A6C2B959-F9AC-44F3-B602-13299B9C6578}" srcId="{6A964D46-EFA1-4835-9D2D-98BCB4047487}" destId="{FDE3E74C-8ABA-40D2-A349-169FDC4A49E7}" srcOrd="0" destOrd="0" parTransId="{6A0554AA-EB68-481E-8645-6008EC846DB0}" sibTransId="{43A0C927-1996-4804-8918-45AB8EB480CF}"/>
    <dgm:cxn modelId="{E87E449C-1139-4AF8-BF06-A2673696111B}" type="presOf" srcId="{F94975E6-42D8-4346-A4D4-5D81B0498CE3}" destId="{AD1DE3FC-BD87-4FC3-8D0A-400DC8D35A92}" srcOrd="0" destOrd="0" presId="urn:microsoft.com/office/officeart/2005/8/layout/vList5"/>
    <dgm:cxn modelId="{2526F98D-2570-4830-8109-356E8858ECAC}" type="presOf" srcId="{D5DC9A23-8805-4198-8C77-7F73C1B8C005}" destId="{9221E02D-B3CE-4C63-9AB6-5AC8E55ABF45}" srcOrd="0" destOrd="0" presId="urn:microsoft.com/office/officeart/2005/8/layout/vList5"/>
    <dgm:cxn modelId="{C2368AB1-C19B-43F4-9E40-FAFBE250FCAA}" type="presOf" srcId="{FDE3E74C-8ABA-40D2-A349-169FDC4A49E7}" destId="{4110E4BF-0419-49EB-BAF7-E6B18788EA4E}" srcOrd="0" destOrd="0" presId="urn:microsoft.com/office/officeart/2005/8/layout/vList5"/>
    <dgm:cxn modelId="{FAF27318-63F9-4FB4-835D-CB23A93C67D1}" srcId="{51BD8697-C1D1-44D4-9986-0ED9F36FAEE9}" destId="{F94975E6-42D8-4346-A4D4-5D81B0498CE3}" srcOrd="0" destOrd="0" parTransId="{3EE52FC7-50E6-4BC2-97A0-44B4D486128E}" sibTransId="{88DC0D35-EB34-4C88-85FF-6FB8EAA1E01D}"/>
    <dgm:cxn modelId="{522293E8-9060-4B6F-9B14-76884B0C7BAF}" type="presOf" srcId="{198ACC59-3231-440A-BF27-8288989462D5}" destId="{D4F388B6-34BC-4BFF-95BD-A70FEABE409B}" srcOrd="0" destOrd="0" presId="urn:microsoft.com/office/officeart/2005/8/layout/vList5"/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6ECB29B6-0CA5-4DD4-8EB0-8E352418DE36}" srcId="{51E64AF1-ADA9-4D53-BEC1-8D37C5FC8FF3}" destId="{51BD8697-C1D1-44D4-9986-0ED9F36FAEE9}" srcOrd="3" destOrd="0" parTransId="{3DDF03A9-9737-46F1-8412-BC62EBD30279}" sibTransId="{F433DC70-D7E2-448F-A309-6541AEEC54D6}"/>
    <dgm:cxn modelId="{BDDCE27D-1D7A-4CDE-9CFF-D0A1884098BE}" type="presOf" srcId="{53EE6F37-88F0-4588-A211-0BB5E0F7FDAC}" destId="{39A57A03-8680-4816-9983-BBF090077C4C}" srcOrd="0" destOrd="0" presId="urn:microsoft.com/office/officeart/2005/8/layout/vList5"/>
    <dgm:cxn modelId="{F033B90F-0425-411F-B674-516ABF61EC6E}" type="presOf" srcId="{51E64AF1-ADA9-4D53-BEC1-8D37C5FC8FF3}" destId="{D2196405-067D-4EE4-BB06-4B8B7B8657E5}" srcOrd="0" destOrd="0" presId="urn:microsoft.com/office/officeart/2005/8/layout/vList5"/>
    <dgm:cxn modelId="{6F90A334-272D-4B06-9060-CFED09EC882A}" type="presOf" srcId="{082FE7E0-778C-49E4-BABE-AD584E6AC374}" destId="{281B2157-8327-44A7-91ED-F908C84BCA8E}" srcOrd="0" destOrd="0" presId="urn:microsoft.com/office/officeart/2005/8/layout/vList5"/>
    <dgm:cxn modelId="{740E7B0D-0679-4DA2-A217-B54BDC4233C7}" srcId="{082FE7E0-778C-49E4-BABE-AD584E6AC374}" destId="{5E4844F8-C77B-475D-9F75-9B66DD268576}" srcOrd="0" destOrd="0" parTransId="{508797C0-7FFA-4A56-A409-0C40C13A0BA7}" sibTransId="{CB6ADD3B-593E-4B6E-9A0E-80CA655BB632}"/>
    <dgm:cxn modelId="{8012004E-8D3E-417E-9611-B190C22F2FFA}" type="presOf" srcId="{6A964D46-EFA1-4835-9D2D-98BCB4047487}" destId="{CEA08FAC-75FB-4C47-A7E0-EEF2BBF03A48}" srcOrd="0" destOrd="0" presId="urn:microsoft.com/office/officeart/2005/8/layout/vList5"/>
    <dgm:cxn modelId="{55AAE9FD-8762-4E2E-96E5-D1632E105D4E}" srcId="{85568D40-7F8A-49A2-939A-B04B7CD7D54E}" destId="{D5DC9A23-8805-4198-8C77-7F73C1B8C005}" srcOrd="0" destOrd="0" parTransId="{0D82B191-AC3A-4BDA-8CB6-44D2E93CBE62}" sibTransId="{A2C8FF1A-9345-45BE-93AD-2B5A8DD79C3A}"/>
    <dgm:cxn modelId="{6097185B-B670-47DE-8100-5D753D48EE83}" srcId="{51E64AF1-ADA9-4D53-BEC1-8D37C5FC8FF3}" destId="{85568D40-7F8A-49A2-939A-B04B7CD7D54E}" srcOrd="1" destOrd="0" parTransId="{1545ABA3-6D75-4804-89B0-70001CC5884C}" sibTransId="{B215A92E-6748-4F91-8952-D386036A3177}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32A51693-D4E4-4EF6-A659-98AC1DAAD135}" type="presOf" srcId="{5E4844F8-C77B-475D-9F75-9B66DD268576}" destId="{87E731DC-EC39-4B4D-B08C-4D11CA2AC875}" srcOrd="0" destOrd="0" presId="urn:microsoft.com/office/officeart/2005/8/layout/vList5"/>
    <dgm:cxn modelId="{A474EE37-E80C-4401-89B0-10B4FA94CD42}" type="presParOf" srcId="{D2196405-067D-4EE4-BB06-4B8B7B8657E5}" destId="{2B06F628-3BAB-4214-BD0D-C4C77112CAE3}" srcOrd="0" destOrd="0" presId="urn:microsoft.com/office/officeart/2005/8/layout/vList5"/>
    <dgm:cxn modelId="{001BD23E-FB66-4245-84F4-2B759C59ED18}" type="presParOf" srcId="{2B06F628-3BAB-4214-BD0D-C4C77112CAE3}" destId="{39A57A03-8680-4816-9983-BBF090077C4C}" srcOrd="0" destOrd="0" presId="urn:microsoft.com/office/officeart/2005/8/layout/vList5"/>
    <dgm:cxn modelId="{FB83F65B-023F-4E84-A321-DA0CD7C90E88}" type="presParOf" srcId="{2B06F628-3BAB-4214-BD0D-C4C77112CAE3}" destId="{D4F388B6-34BC-4BFF-95BD-A70FEABE409B}" srcOrd="1" destOrd="0" presId="urn:microsoft.com/office/officeart/2005/8/layout/vList5"/>
    <dgm:cxn modelId="{3E86B5F6-2F75-48F8-8CFB-3993DC359379}" type="presParOf" srcId="{D2196405-067D-4EE4-BB06-4B8B7B8657E5}" destId="{65464958-20BE-4134-B836-DED316EFEA68}" srcOrd="1" destOrd="0" presId="urn:microsoft.com/office/officeart/2005/8/layout/vList5"/>
    <dgm:cxn modelId="{C79CC4AD-5877-40FD-B27C-E275771D9A17}" type="presParOf" srcId="{D2196405-067D-4EE4-BB06-4B8B7B8657E5}" destId="{00F289FF-E3C1-4BC1-88B1-B57379DD8002}" srcOrd="2" destOrd="0" presId="urn:microsoft.com/office/officeart/2005/8/layout/vList5"/>
    <dgm:cxn modelId="{B9EAB78F-A8F3-4785-B92E-29FFE4B0BC2C}" type="presParOf" srcId="{00F289FF-E3C1-4BC1-88B1-B57379DD8002}" destId="{018B4DF0-F4D2-46E1-95C4-6F3E5C4CB288}" srcOrd="0" destOrd="0" presId="urn:microsoft.com/office/officeart/2005/8/layout/vList5"/>
    <dgm:cxn modelId="{5045D93C-052F-49FA-83D5-08E4BA5F8474}" type="presParOf" srcId="{00F289FF-E3C1-4BC1-88B1-B57379DD8002}" destId="{9221E02D-B3CE-4C63-9AB6-5AC8E55ABF45}" srcOrd="1" destOrd="0" presId="urn:microsoft.com/office/officeart/2005/8/layout/vList5"/>
    <dgm:cxn modelId="{0C626CA9-D6DF-46A0-B746-BDA1DDB70EB0}" type="presParOf" srcId="{D2196405-067D-4EE4-BB06-4B8B7B8657E5}" destId="{888E4276-C9C5-4ABF-90F9-83B9A9B3C902}" srcOrd="3" destOrd="0" presId="urn:microsoft.com/office/officeart/2005/8/layout/vList5"/>
    <dgm:cxn modelId="{4583AFC6-25C7-49FD-A4AD-0D2D74CC348F}" type="presParOf" srcId="{D2196405-067D-4EE4-BB06-4B8B7B8657E5}" destId="{3A2BAC43-1CF3-4C16-B35A-C55D8B63CB0D}" srcOrd="4" destOrd="0" presId="urn:microsoft.com/office/officeart/2005/8/layout/vList5"/>
    <dgm:cxn modelId="{675E43FF-A166-4396-9C5C-61574568DB44}" type="presParOf" srcId="{3A2BAC43-1CF3-4C16-B35A-C55D8B63CB0D}" destId="{281B2157-8327-44A7-91ED-F908C84BCA8E}" srcOrd="0" destOrd="0" presId="urn:microsoft.com/office/officeart/2005/8/layout/vList5"/>
    <dgm:cxn modelId="{8188AF51-2F3A-46B2-8339-857F7778706C}" type="presParOf" srcId="{3A2BAC43-1CF3-4C16-B35A-C55D8B63CB0D}" destId="{87E731DC-EC39-4B4D-B08C-4D11CA2AC875}" srcOrd="1" destOrd="0" presId="urn:microsoft.com/office/officeart/2005/8/layout/vList5"/>
    <dgm:cxn modelId="{31BC7B79-17B1-491B-9A49-2D35A0785F27}" type="presParOf" srcId="{D2196405-067D-4EE4-BB06-4B8B7B8657E5}" destId="{8D42792B-1584-4253-9947-3FE0289E8F42}" srcOrd="5" destOrd="0" presId="urn:microsoft.com/office/officeart/2005/8/layout/vList5"/>
    <dgm:cxn modelId="{F64F8271-DCE9-4BC0-A351-F54E4CD3ED27}" type="presParOf" srcId="{D2196405-067D-4EE4-BB06-4B8B7B8657E5}" destId="{4E5FB76C-1D36-4BFC-9ABF-0641BC443D44}" srcOrd="6" destOrd="0" presId="urn:microsoft.com/office/officeart/2005/8/layout/vList5"/>
    <dgm:cxn modelId="{2C1F7C79-452D-4AEE-929A-93D543D7E66F}" type="presParOf" srcId="{4E5FB76C-1D36-4BFC-9ABF-0641BC443D44}" destId="{EB5C9F39-642B-49FB-B7B9-B90AEB2B6EE0}" srcOrd="0" destOrd="0" presId="urn:microsoft.com/office/officeart/2005/8/layout/vList5"/>
    <dgm:cxn modelId="{2C74B2F3-82B3-44A2-9729-649F73EAED70}" type="presParOf" srcId="{4E5FB76C-1D36-4BFC-9ABF-0641BC443D44}" destId="{AD1DE3FC-BD87-4FC3-8D0A-400DC8D35A92}" srcOrd="1" destOrd="0" presId="urn:microsoft.com/office/officeart/2005/8/layout/vList5"/>
    <dgm:cxn modelId="{E3CDBE70-5C1A-4694-8EFD-651A11056027}" type="presParOf" srcId="{D2196405-067D-4EE4-BB06-4B8B7B8657E5}" destId="{4D8953BC-86C7-48BC-AEB3-264C50F7753E}" srcOrd="7" destOrd="0" presId="urn:microsoft.com/office/officeart/2005/8/layout/vList5"/>
    <dgm:cxn modelId="{B14675F2-E82C-4EDE-9A0D-4A9546A44D58}" type="presParOf" srcId="{D2196405-067D-4EE4-BB06-4B8B7B8657E5}" destId="{22060D83-52ED-40C0-98EE-9510BCA9ABEF}" srcOrd="8" destOrd="0" presId="urn:microsoft.com/office/officeart/2005/8/layout/vList5"/>
    <dgm:cxn modelId="{E8C57E46-E9FB-464A-8E92-2AA200497EFF}" type="presParOf" srcId="{22060D83-52ED-40C0-98EE-9510BCA9ABEF}" destId="{CEA08FAC-75FB-4C47-A7E0-EEF2BBF03A48}" srcOrd="0" destOrd="0" presId="urn:microsoft.com/office/officeart/2005/8/layout/vList5"/>
    <dgm:cxn modelId="{2EA3BDF7-41A2-4F76-BCB2-99FB2DDC4C74}" type="presParOf" srcId="{22060D83-52ED-40C0-98EE-9510BCA9ABEF}" destId="{4110E4BF-0419-49EB-BAF7-E6B18788EA4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786874" cy="5286412"/>
        <a:chOff x="0" y="0"/>
        <a:chExt cx="8786874" cy="5286412"/>
      </a:xfrm>
    </dsp:grpSpPr>
    <dsp:sp modelId="{D4F388B6-34BC-4BFF-95BD-A70FEABE409B}">
      <dsp:nvSpPr>
        <dsp:cNvPr id="4" name="Прямоугольник с двумя скругленными соседними углами 3"/>
        <dsp:cNvSpPr/>
      </dsp:nvSpPr>
      <dsp:spPr bwMode="white">
        <a:xfrm rot="5400000">
          <a:off x="3615326" y="-168593"/>
          <a:ext cx="4719498" cy="5623599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Вичерпані (спожиті) / невичерпані (неспожиті)</a:t>
          </a:r>
          <a:endParaRPr lang="uk-UA" sz="3500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Витрати на продукцію / витрати періоду</a:t>
          </a:r>
          <a:endParaRPr lang="uk-UA" sz="3500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Прямі / непрямі</a:t>
          </a:r>
          <a:endParaRPr lang="uk-UA" sz="3500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Основні / накладні</a:t>
          </a:r>
          <a:endParaRPr lang="uk-UA" sz="3500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uk-UA" sz="3500" dirty="0">
            <a:solidFill>
              <a:schemeClr val="dk1"/>
            </a:solidFill>
          </a:endParaRPr>
        </a:p>
      </dsp:txBody>
      <dsp:txXfrm rot="5400000">
        <a:off x="3615326" y="-168593"/>
        <a:ext cx="4719498" cy="5623599"/>
      </dsp:txXfrm>
    </dsp:sp>
    <dsp:sp modelId="{39A57A03-8680-4816-9983-BBF090077C4C}">
      <dsp:nvSpPr>
        <dsp:cNvPr id="3" name="Скругленный прямоугольник 2"/>
        <dsp:cNvSpPr/>
      </dsp:nvSpPr>
      <dsp:spPr bwMode="white">
        <a:xfrm>
          <a:off x="0" y="0"/>
          <a:ext cx="3163275" cy="5286412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14300" tIns="57150" rIns="114300" bIns="5715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3000" dirty="0" smtClean="0"/>
            <a:t>І. З метою оцінки запасів та визначення фінансового результату</a:t>
          </a:r>
          <a:endParaRPr lang="uk-UA" sz="3000" dirty="0"/>
        </a:p>
      </dsp:txBody>
      <dsp:txXfrm>
        <a:off x="0" y="0"/>
        <a:ext cx="3163275" cy="52864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786874" cy="5286412"/>
        <a:chOff x="0" y="0"/>
        <a:chExt cx="8786874" cy="5286412"/>
      </a:xfrm>
    </dsp:grpSpPr>
    <dsp:sp modelId="{D4F388B6-34BC-4BFF-95BD-A70FEABE409B}">
      <dsp:nvSpPr>
        <dsp:cNvPr id="4" name="Прямоугольник с двумя скругленными соседними углами 3"/>
        <dsp:cNvSpPr/>
      </dsp:nvSpPr>
      <dsp:spPr bwMode="white">
        <a:xfrm rot="5400000">
          <a:off x="3615326" y="-168593"/>
          <a:ext cx="4719498" cy="5623599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Релевантні/ </a:t>
          </a:r>
          <a:r>
            <a:rPr lang="uk-UA" sz="3500" dirty="0" err="1" smtClean="0">
              <a:solidFill>
                <a:schemeClr val="dk1"/>
              </a:solidFill>
            </a:rPr>
            <a:t>нерелевантні</a:t>
          </a:r>
          <a:endParaRPr lang="uk-UA" sz="3500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Постійні/ змінні</a:t>
          </a:r>
          <a:endParaRPr lang="uk-UA" sz="3500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err="1" smtClean="0">
              <a:solidFill>
                <a:schemeClr val="dk1"/>
              </a:solidFill>
            </a:rPr>
            <a:t>Маржинальні</a:t>
          </a:r>
          <a:r>
            <a:rPr lang="uk-UA" sz="3500" dirty="0" smtClean="0">
              <a:solidFill>
                <a:schemeClr val="dk1"/>
              </a:solidFill>
            </a:rPr>
            <a:t>/ середні</a:t>
          </a:r>
          <a:endParaRPr lang="uk-UA" sz="3500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Дійсні / альтернативні (можливі)</a:t>
          </a:r>
          <a:endParaRPr lang="uk-UA" sz="3500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uk-UA" sz="3500" dirty="0">
            <a:solidFill>
              <a:schemeClr val="dk1"/>
            </a:solidFill>
          </a:endParaRPr>
        </a:p>
      </dsp:txBody>
      <dsp:txXfrm rot="5400000">
        <a:off x="3615326" y="-168593"/>
        <a:ext cx="4719498" cy="5623599"/>
      </dsp:txXfrm>
    </dsp:sp>
    <dsp:sp modelId="{39A57A03-8680-4816-9983-BBF090077C4C}">
      <dsp:nvSpPr>
        <dsp:cNvPr id="3" name="Скругленный прямоугольник 2"/>
        <dsp:cNvSpPr/>
      </dsp:nvSpPr>
      <dsp:spPr bwMode="white">
        <a:xfrm>
          <a:off x="0" y="0"/>
          <a:ext cx="3163275" cy="5286412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14300" tIns="57150" rIns="114300" bIns="5715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3000" dirty="0" smtClean="0"/>
            <a:t>ІІ. З метою прийняття рішень</a:t>
          </a:r>
          <a:endParaRPr lang="uk-UA" sz="3000" dirty="0"/>
        </a:p>
      </dsp:txBody>
      <dsp:txXfrm>
        <a:off x="0" y="0"/>
        <a:ext cx="3163275" cy="52864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786874" cy="5286412"/>
        <a:chOff x="0" y="0"/>
        <a:chExt cx="8786874" cy="5286412"/>
      </a:xfrm>
    </dsp:grpSpPr>
    <dsp:sp modelId="{D4F388B6-34BC-4BFF-95BD-A70FEABE409B}">
      <dsp:nvSpPr>
        <dsp:cNvPr id="4" name="Прямоугольник с двумя скругленными соседними углами 3"/>
        <dsp:cNvSpPr/>
      </dsp:nvSpPr>
      <dsp:spPr bwMode="white">
        <a:xfrm rot="5400000">
          <a:off x="3615326" y="-168594"/>
          <a:ext cx="4719497" cy="5623599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Контрольовані / неконтрольовані</a:t>
          </a:r>
          <a:endParaRPr lang="uk-UA" sz="3500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uk-UA" sz="3500" dirty="0">
            <a:solidFill>
              <a:schemeClr val="dk1"/>
            </a:solidFill>
          </a:endParaRPr>
        </a:p>
      </dsp:txBody>
      <dsp:txXfrm rot="5400000">
        <a:off x="3615326" y="-168594"/>
        <a:ext cx="4719497" cy="5623599"/>
      </dsp:txXfrm>
    </dsp:sp>
    <dsp:sp modelId="{39A57A03-8680-4816-9983-BBF090077C4C}">
      <dsp:nvSpPr>
        <dsp:cNvPr id="3" name="Скругленный прямоугольник 2"/>
        <dsp:cNvSpPr/>
      </dsp:nvSpPr>
      <dsp:spPr bwMode="white">
        <a:xfrm>
          <a:off x="0" y="0"/>
          <a:ext cx="3163275" cy="5286412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14300" tIns="57150" rIns="114300" bIns="5715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3000" dirty="0" smtClean="0"/>
            <a:t>ІІІ. З метою контролю виконання</a:t>
          </a:r>
          <a:endParaRPr lang="uk-UA" sz="3000" dirty="0"/>
        </a:p>
      </dsp:txBody>
      <dsp:txXfrm>
        <a:off x="0" y="0"/>
        <a:ext cx="3163275" cy="52864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786874" cy="5572164"/>
        <a:chOff x="0" y="0"/>
        <a:chExt cx="8786874" cy="5572164"/>
      </a:xfrm>
    </dsp:grpSpPr>
    <dsp:sp modelId="{D4F388B6-34BC-4BFF-95BD-A70FEABE409B}">
      <dsp:nvSpPr>
        <dsp:cNvPr id="4" name="Прямоугольник с двумя скругленными соседними углами 3"/>
        <dsp:cNvSpPr/>
      </dsp:nvSpPr>
      <dsp:spPr bwMode="white">
        <a:xfrm rot="5400000">
          <a:off x="5741020" y="-2081441"/>
          <a:ext cx="857256" cy="5234451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(ПВ-ЛВ)/</a:t>
          </a:r>
          <a:r>
            <a:rPr lang="pl-PL" sz="3500" dirty="0" smtClean="0">
              <a:solidFill>
                <a:schemeClr val="dk1"/>
              </a:solidFill>
            </a:rPr>
            <a:t>n</a:t>
          </a:r>
          <a:endParaRPr lang="uk-UA" sz="3500" dirty="0">
            <a:solidFill>
              <a:schemeClr val="dk1"/>
            </a:solidFill>
          </a:endParaRPr>
        </a:p>
      </dsp:txBody>
      <dsp:txXfrm rot="5400000">
        <a:off x="5741020" y="-2081441"/>
        <a:ext cx="857256" cy="5234451"/>
      </dsp:txXfrm>
    </dsp:sp>
    <dsp:sp modelId="{39A57A03-8680-4816-9983-BBF090077C4C}">
      <dsp:nvSpPr>
        <dsp:cNvPr id="3" name="Скругленный прямоугольник 2"/>
        <dsp:cNvSpPr/>
      </dsp:nvSpPr>
      <dsp:spPr bwMode="white">
        <a:xfrm>
          <a:off x="0" y="0"/>
          <a:ext cx="3552423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Прямолінійний</a:t>
          </a:r>
          <a:endParaRPr lang="uk-UA" sz="2500" dirty="0"/>
        </a:p>
      </dsp:txBody>
      <dsp:txXfrm>
        <a:off x="0" y="0"/>
        <a:ext cx="3552423" cy="1071570"/>
      </dsp:txXfrm>
    </dsp:sp>
    <dsp:sp modelId="{9221E02D-B3CE-4C63-9AB6-5AC8E55ABF45}">
      <dsp:nvSpPr>
        <dsp:cNvPr id="6" name="Прямоугольник с двумя скругленными соседними углами 5"/>
        <dsp:cNvSpPr/>
      </dsp:nvSpPr>
      <dsp:spPr bwMode="white">
        <a:xfrm rot="5400000">
          <a:off x="5741020" y="-956292"/>
          <a:ext cx="857256" cy="5234451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err="1" smtClean="0">
              <a:solidFill>
                <a:schemeClr val="dk1"/>
              </a:solidFill>
            </a:rPr>
            <a:t>ЗВх</a:t>
          </a:r>
          <a:r>
            <a:rPr lang="uk-UA" sz="3500" dirty="0" smtClean="0">
              <a:solidFill>
                <a:schemeClr val="dk1"/>
              </a:solidFill>
            </a:rPr>
            <a:t>(1/</a:t>
          </a:r>
          <a:r>
            <a:rPr lang="pl-PL" sz="3500" dirty="0" smtClean="0">
              <a:solidFill>
                <a:schemeClr val="dk1"/>
              </a:solidFill>
            </a:rPr>
            <a:t>n</a:t>
          </a:r>
          <a:r>
            <a:rPr lang="uk-UA" sz="3500" dirty="0" smtClean="0">
              <a:solidFill>
                <a:schemeClr val="dk1"/>
              </a:solidFill>
            </a:rPr>
            <a:t>)х2</a:t>
          </a:r>
          <a:endParaRPr lang="uk-UA" sz="3500" dirty="0">
            <a:solidFill>
              <a:schemeClr val="dk1"/>
            </a:solidFill>
          </a:endParaRPr>
        </a:p>
      </dsp:txBody>
      <dsp:txXfrm rot="5400000">
        <a:off x="5741020" y="-956292"/>
        <a:ext cx="857256" cy="5234451"/>
      </dsp:txXfrm>
    </dsp:sp>
    <dsp:sp modelId="{018B4DF0-F4D2-46E1-95C4-6F3E5C4CB288}">
      <dsp:nvSpPr>
        <dsp:cNvPr id="5" name="Скругленный прямоугольник 4"/>
        <dsp:cNvSpPr/>
      </dsp:nvSpPr>
      <dsp:spPr bwMode="white">
        <a:xfrm>
          <a:off x="0" y="1125148"/>
          <a:ext cx="3552423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Прискореного зменшення залишкової вартості</a:t>
          </a:r>
        </a:p>
      </dsp:txBody>
      <dsp:txXfrm>
        <a:off x="0" y="1125148"/>
        <a:ext cx="3552423" cy="1071570"/>
      </dsp:txXfrm>
    </dsp:sp>
    <dsp:sp modelId="{87E731DC-EC39-4B4D-B08C-4D11CA2AC875}">
      <dsp:nvSpPr>
        <dsp:cNvPr id="8" name="Прямоугольник с двумя скругленными соседними углами 7"/>
        <dsp:cNvSpPr/>
      </dsp:nvSpPr>
      <dsp:spPr bwMode="white">
        <a:xfrm rot="5400000">
          <a:off x="5761823" y="189658"/>
          <a:ext cx="857256" cy="5192847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err="1" smtClean="0">
              <a:solidFill>
                <a:schemeClr val="dk1"/>
              </a:solidFill>
            </a:rPr>
            <a:t>ЗВх</a:t>
          </a:r>
          <a:r>
            <a:rPr lang="uk-UA" sz="3500" dirty="0" smtClean="0">
              <a:solidFill>
                <a:schemeClr val="dk1"/>
              </a:solidFill>
            </a:rPr>
            <a:t>(1-</a:t>
          </a:r>
          <a:r>
            <a:rPr lang="uk-UA" sz="3500" dirty="0" smtClean="0">
              <a:solidFill>
                <a:schemeClr val="dk1"/>
              </a:solidFill>
              <a:latin typeface="Times New Roman" panose="02020603050405020304"/>
              <a:cs typeface="Times New Roman" panose="02020603050405020304"/>
            </a:rPr>
            <a:t>√ЛВ/</a:t>
          </a:r>
          <a:r>
            <a:rPr lang="uk-UA" sz="3500" dirty="0" err="1" smtClean="0">
              <a:solidFill>
                <a:schemeClr val="dk1"/>
              </a:solidFill>
              <a:latin typeface="Times New Roman" panose="02020603050405020304"/>
              <a:cs typeface="Times New Roman" panose="02020603050405020304"/>
            </a:rPr>
            <a:t>ПВ</a:t>
          </a:r>
          <a:r>
            <a:rPr lang="uk-UA" sz="3500" dirty="0" smtClean="0">
              <a:solidFill>
                <a:schemeClr val="dk1"/>
              </a:solidFill>
            </a:rPr>
            <a:t>)</a:t>
          </a:r>
          <a:endParaRPr lang="uk-UA" sz="3500" dirty="0">
            <a:solidFill>
              <a:schemeClr val="dk1"/>
            </a:solidFill>
          </a:endParaRPr>
        </a:p>
      </dsp:txBody>
      <dsp:txXfrm rot="5400000">
        <a:off x="5761823" y="189658"/>
        <a:ext cx="857256" cy="5192847"/>
      </dsp:txXfrm>
    </dsp:sp>
    <dsp:sp modelId="{281B2157-8327-44A7-91ED-F908C84BCA8E}">
      <dsp:nvSpPr>
        <dsp:cNvPr id="7" name="Скругленный прямоугольник 6"/>
        <dsp:cNvSpPr/>
      </dsp:nvSpPr>
      <dsp:spPr bwMode="white">
        <a:xfrm>
          <a:off x="0" y="2250297"/>
          <a:ext cx="3594027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Зменшення залишкової вартості</a:t>
          </a:r>
          <a:endParaRPr lang="uk-UA" sz="2500" dirty="0"/>
        </a:p>
      </dsp:txBody>
      <dsp:txXfrm>
        <a:off x="0" y="2250297"/>
        <a:ext cx="3594027" cy="1071570"/>
      </dsp:txXfrm>
    </dsp:sp>
    <dsp:sp modelId="{AD1DE3FC-BD87-4FC3-8D0A-400DC8D35A92}">
      <dsp:nvSpPr>
        <dsp:cNvPr id="10" name="Прямоугольник с двумя скругленными соседними углами 9"/>
        <dsp:cNvSpPr/>
      </dsp:nvSpPr>
      <dsp:spPr bwMode="white">
        <a:xfrm rot="5400000">
          <a:off x="5635021" y="1294004"/>
          <a:ext cx="1069255" cy="5234451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err="1" smtClean="0">
              <a:solidFill>
                <a:schemeClr val="dk1"/>
              </a:solidFill>
            </a:rPr>
            <a:t>АВхКк</a:t>
          </a:r>
          <a:endParaRPr lang="uk-UA" sz="3500" dirty="0">
            <a:solidFill>
              <a:schemeClr val="dk1"/>
            </a:solidFill>
          </a:endParaRPr>
        </a:p>
      </dsp:txBody>
      <dsp:txXfrm rot="5400000">
        <a:off x="5635021" y="1294004"/>
        <a:ext cx="1069255" cy="5234451"/>
      </dsp:txXfrm>
    </dsp:sp>
    <dsp:sp modelId="{EB5C9F39-642B-49FB-B7B9-B90AEB2B6EE0}">
      <dsp:nvSpPr>
        <dsp:cNvPr id="9" name="Скругленный прямоугольник 8"/>
        <dsp:cNvSpPr/>
      </dsp:nvSpPr>
      <dsp:spPr bwMode="white">
        <a:xfrm>
          <a:off x="0" y="3373827"/>
          <a:ext cx="3552423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Кумулятивний </a:t>
          </a:r>
          <a:endParaRPr lang="uk-UA" sz="2500" dirty="0"/>
        </a:p>
      </dsp:txBody>
      <dsp:txXfrm>
        <a:off x="0" y="3373827"/>
        <a:ext cx="3552423" cy="1071570"/>
      </dsp:txXfrm>
    </dsp:sp>
    <dsp:sp modelId="{4110E4BF-0419-49EB-BAF7-E6B18788EA4E}">
      <dsp:nvSpPr>
        <dsp:cNvPr id="12" name="Прямоугольник с двумя скругленными соседними углами 11"/>
        <dsp:cNvSpPr/>
      </dsp:nvSpPr>
      <dsp:spPr bwMode="white">
        <a:xfrm rot="5400000">
          <a:off x="5635021" y="2419153"/>
          <a:ext cx="1069255" cy="5234451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06680" tIns="53340" rIns="106680" bIns="53340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dirty="0" smtClean="0">
              <a:solidFill>
                <a:schemeClr val="dk1"/>
              </a:solidFill>
            </a:rPr>
            <a:t>Обсяг виробництва х ВСА</a:t>
          </a:r>
          <a:endParaRPr lang="uk-UA" dirty="0">
            <a:solidFill>
              <a:schemeClr val="dk1"/>
            </a:solidFill>
          </a:endParaRPr>
        </a:p>
      </dsp:txBody>
      <dsp:txXfrm rot="5400000">
        <a:off x="5635021" y="2419153"/>
        <a:ext cx="1069255" cy="5234451"/>
      </dsp:txXfrm>
    </dsp:sp>
    <dsp:sp modelId="{CEA08FAC-75FB-4C47-A7E0-EEF2BBF03A48}">
      <dsp:nvSpPr>
        <dsp:cNvPr id="11" name="Скругленный прямоугольник 10"/>
        <dsp:cNvSpPr/>
      </dsp:nvSpPr>
      <dsp:spPr bwMode="white">
        <a:xfrm>
          <a:off x="0" y="4498976"/>
          <a:ext cx="3552423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Виробничий</a:t>
          </a:r>
          <a:endParaRPr lang="uk-UA" sz="2500" dirty="0"/>
        </a:p>
      </dsp:txBody>
      <dsp:txXfrm>
        <a:off x="0" y="4498976"/>
        <a:ext cx="3552423" cy="10715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авнобедренный треугольник 9"/>
          <p:cNvSpPr/>
          <p:nvPr/>
        </p:nvSpPr>
        <p:spPr>
          <a:xfrm rot="16200000">
            <a:off x="7553325" y="5254625"/>
            <a:ext cx="1893888" cy="129381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830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2" name="Дата 27"/>
          <p:cNvSpPr>
            <a:spLocks noGrp="1"/>
          </p:cNvSpPr>
          <p:nvPr>
            <p:ph type="dt" sz="half" idx="2"/>
          </p:nvPr>
        </p:nvSpPr>
        <p:spPr>
          <a:xfrm>
            <a:off x="1371600" y="6011863"/>
            <a:ext cx="5791200" cy="365125"/>
          </a:xfrm>
          <a:prstGeom prst="rect">
            <a:avLst/>
          </a:prstGeom>
        </p:spPr>
        <p:txBody>
          <a:bodyPr vert="horz" tIns="0" bIns="0" anchor="t"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E347347-41CC-4005-A919-A32568D89D3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ижний колонтитул 16"/>
          <p:cNvSpPr>
            <a:spLocks noGrp="1"/>
          </p:cNvSpPr>
          <p:nvPr>
            <p:ph type="ftr" sz="quarter" idx="3"/>
          </p:nvPr>
        </p:nvSpPr>
        <p:spPr>
          <a:xfrm>
            <a:off x="1371600" y="5649913"/>
            <a:ext cx="5791200" cy="365125"/>
          </a:xfrm>
          <a:prstGeom prst="rect">
            <a:avLst/>
          </a:prstGeom>
        </p:spPr>
        <p:txBody>
          <a:bodyPr vert="horz" tIns="0" bIns="0" anchor="b"/>
          <a:lstStyle>
            <a:lvl1pPr algn="r">
              <a:defRPr sz="11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Номер слайда 28"/>
          <p:cNvSpPr>
            <a:spLocks noGrp="1"/>
          </p:cNvSpPr>
          <p:nvPr>
            <p:ph type="sldNum" sz="quarter" idx="4"/>
          </p:nvPr>
        </p:nvSpPr>
        <p:spPr>
          <a:xfrm>
            <a:off x="8391525" y="5753100"/>
            <a:ext cx="503238" cy="365125"/>
          </a:xfrm>
          <a:prstGeom prst="rect">
            <a:avLst/>
          </a:prstGeom>
        </p:spPr>
        <p:txBody>
          <a:bodyPr vert="horz" anchor="ctr"/>
          <a:p>
            <a:pPr algn="ctr">
              <a:buNone/>
            </a:pPr>
            <a:fld id="{9A0DB2DC-4C9A-4742-B13C-FB6460FD3503}" type="slidenum">
              <a:rPr lang="ru-RU" sz="1300" dirty="0">
                <a:solidFill>
                  <a:srgbClr val="FFFFFF"/>
                </a:solidFill>
                <a:latin typeface="Century Gothic" panose="020B0502020202020204" pitchFamily="34" charset="0"/>
              </a:rPr>
            </a:fld>
            <a:endParaRPr lang="ru-RU" sz="13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6E22D3A-F161-4567-95AF-0E0B106966DD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6E22D3A-F161-4567-95AF-0E0B106966DD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4791075" y="6480175"/>
            <a:ext cx="2133600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E58C8EE-FEFD-4BFA-8B4C-ACE80F732482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0038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bg bwMode="white"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5400000" flipV="1">
            <a:off x="7553325" y="309563"/>
            <a:ext cx="1893888" cy="129381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61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16" name="Дата 3"/>
          <p:cNvSpPr>
            <a:spLocks noGrp="1"/>
          </p:cNvSpPr>
          <p:nvPr>
            <p:ph type="dt" sz="half" idx="2"/>
          </p:nvPr>
        </p:nvSpPr>
        <p:spPr>
          <a:xfrm>
            <a:off x="6956425" y="6477000"/>
            <a:ext cx="2133600" cy="304800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00B00EF-0CAF-4DBA-BDD2-5F399B7B1D3F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19375" y="6481763"/>
            <a:ext cx="4260850" cy="300038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50263" y="809625"/>
            <a:ext cx="503238" cy="300038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6E22D3A-F161-4567-95AF-0E0B106966DD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6"/>
          <p:cNvSpPr>
            <a:spLocks noGrp="1"/>
          </p:cNvSpPr>
          <p:nvPr>
            <p:ph type="dt" sz="half" idx="12"/>
          </p:nvPr>
        </p:nvSpPr>
        <p:spPr>
          <a:xfrm>
            <a:off x="4791075" y="6481763"/>
            <a:ext cx="2130425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94237C4-7E50-45EA-B747-D08A8E1D8AAA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7"/>
          <p:cNvSpPr>
            <a:spLocks noGrp="1"/>
          </p:cNvSpPr>
          <p:nvPr>
            <p:ph type="ftr" sz="quarter" idx="13"/>
          </p:nvPr>
        </p:nvSpPr>
        <p:spPr>
          <a:xfrm>
            <a:off x="457200" y="6481763"/>
            <a:ext cx="4260850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8"/>
          <p:cNvSpPr>
            <a:spLocks noGrp="1"/>
          </p:cNvSpPr>
          <p:nvPr>
            <p:ph type="sldNum" sz="quarter" idx="14"/>
          </p:nvPr>
        </p:nvSpPr>
        <p:spPr>
          <a:xfrm>
            <a:off x="7589838" y="6483350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6E22D3A-F161-4567-95AF-0E0B106966DD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6E22D3A-F161-4567-95AF-0E0B106966DD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415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4"/>
          <p:cNvSpPr>
            <a:spLocks noGrp="1"/>
          </p:cNvSpPr>
          <p:nvPr>
            <p:ph type="dt" sz="half" idx="12"/>
          </p:nvPr>
        </p:nvSpPr>
        <p:spPr>
          <a:xfrm>
            <a:off x="6278563" y="6556375"/>
            <a:ext cx="213360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6186B7-3AAE-489A-943A-3B6DBCB8956A}" type="datetimeFigureOut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135063" y="6556375"/>
            <a:ext cx="514350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410575" y="6556375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sz="900" dirty="0">
                <a:latin typeface="Century Gothic" panose="020B0502020202020204" pitchFamily="34" charset="0"/>
              </a:rPr>
            </a:fld>
            <a:endParaRPr lang="ru-RU" sz="900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bg bwMode="white"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10" name="Дата 4"/>
          <p:cNvSpPr>
            <a:spLocks noGrp="1"/>
          </p:cNvSpPr>
          <p:nvPr>
            <p:ph type="dt" sz="half" idx="12"/>
          </p:nvPr>
        </p:nvSpPr>
        <p:spPr>
          <a:xfrm>
            <a:off x="6108700" y="6556375"/>
            <a:ext cx="210185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D7FC986-373A-4F15-974B-73D840337E4C}" type="datetimeFigureOut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169988" y="6557963"/>
            <a:ext cx="4948238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216900" y="6556375"/>
            <a:ext cx="366713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sz="900" dirty="0">
                <a:latin typeface="Century Gothic" panose="020B0502020202020204" pitchFamily="34" charset="0"/>
              </a:rPr>
            </a:fld>
            <a:endParaRPr lang="ru-RU" sz="900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Ref idx="1002">
        <a:schemeClr val="bg2"/>
      </p:bgRef>
    </p:bg>
    <p:spTree>
      <p:nvGrpSpPr>
        <p:cNvPr id="1" name=""/>
        <p:cNvGrpSpPr/>
        <p:nvPr/>
      </p:nvGrpSpPr>
      <p:grpSpPr/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6150" name="Текст 12"/>
          <p:cNvSpPr>
            <a:spLocks noGrp="1"/>
          </p:cNvSpPr>
          <p:nvPr>
            <p:ph type="body" idx="1"/>
          </p:nvPr>
        </p:nvSpPr>
        <p:spPr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lang="en-US" altLang="x-none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6E22D3A-F161-4567-95AF-0E0B106966DD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8" cy="3016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8"/>
  </p:transition>
  <p:hf sldNum="0" hdr="0" ftr="0" dt="0"/>
  <p:txStyles>
    <p:titleStyle>
      <a:lvl1pPr marL="484505" indent="-484505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749CD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2pPr>
      <a:lvl3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3pPr>
      <a:lvl4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4pPr>
      <a:lvl5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5pPr>
      <a:lvl6pPr marL="9417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6pPr>
      <a:lvl7pPr marL="13989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7pPr>
      <a:lvl8pPr marL="18561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8pPr>
      <a:lvl9pPr marL="23133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9pPr>
    </p:titleStyle>
    <p:bodyStyle>
      <a:lvl1pPr marL="447675" indent="-38290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97ACD0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705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oleObject" Target="../embeddings/Workbook1.xls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oleObject" Target="../embeddings/Workbook2.xls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oleObject" Target="../embeddings/Workbook3.xls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4.xml"/><Relationship Id="rId4" Type="http://schemas.openxmlformats.org/officeDocument/2006/relationships/diagramColors" Target="../diagrams/colors4.xml"/><Relationship Id="rId3" Type="http://schemas.openxmlformats.org/officeDocument/2006/relationships/diagramQuickStyle" Target="../diagrams/quickStyle4.xml"/><Relationship Id="rId2" Type="http://schemas.openxmlformats.org/officeDocument/2006/relationships/diagramLayout" Target="../diagrams/layout4.xml"/><Relationship Id="rId1" Type="http://schemas.openxmlformats.org/officeDocument/2006/relationships/diagramData" Target="../diagrams/data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oleObject" Target="../embeddings/Workbook4.xls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5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1" Type="http://schemas.openxmlformats.org/officeDocument/2006/relationships/oleObject" Target="../embeddings/Workbook5.xls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gradFill rotWithShape="1">
            <a:gsLst>
              <a:gs pos="0">
                <a:schemeClr val="accent5">
                  <a:tint val="10000"/>
                  <a:satMod val="300000"/>
                </a:schemeClr>
              </a:gs>
              <a:gs pos="34000">
                <a:schemeClr val="accent5">
                  <a:tint val="13500"/>
                  <a:satMod val="250000"/>
                </a:schemeClr>
              </a:gs>
              <a:gs pos="100000">
                <a:schemeClr val="accent5">
                  <a:tint val="60000"/>
                  <a:satMod val="200000"/>
                </a:schemeClr>
              </a:gs>
            </a:gsLst>
            <a:path path="circle">
              <a:fillToRect l="50000" t="155000" r="50000" b="-55000"/>
            </a:path>
          </a:gradFill>
          <a:ln>
            <a:solidFill>
              <a:schemeClr val="accent5">
                <a:satMod val="120000"/>
              </a:schemeClr>
            </a:solidFill>
          </a:ln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  <a:scene3d>
            <a:camera prst="orthographicFront"/>
            <a:lightRig rig="balanced" dir="t"/>
          </a:scene3d>
          <a:sp3d prstMaterial="plastic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b">
            <a:normAutofit/>
          </a:bodyPr>
          <a:lstStyle/>
          <a:p>
            <a:pPr marL="484505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50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dk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Лекція 2</a:t>
            </a:r>
            <a:endParaRPr kumimoji="0" lang="uk-UA" sz="5000" b="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dk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571472" y="3105160"/>
            <a:ext cx="8062912" cy="2466980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r>
              <a:rPr kumimoji="0" lang="uk-UA" sz="5000" b="1" i="0" u="none" strike="noStrike" kern="1200" cap="none" spc="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Витрати підприємства: економічний зміст та класифікація</a:t>
            </a:r>
            <a:endParaRPr kumimoji="0" lang="uk-UA" sz="5000" b="1" i="0" u="none" strike="noStrike" kern="1200" cap="none" spc="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endParaRPr kumimoji="0" lang="uk-UA" sz="5000" b="1" i="0" u="none" strike="noStrike" kern="1200" cap="none" spc="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44" y="142876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Витрати на продукцію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714612" y="1428736"/>
            <a:ext cx="6286512" cy="207170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безпосередньо пов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язані з виробництвом продукції (виконанням робіт, наданням послуг) або з придбанням товарів для реалізації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142844" y="3214710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Витрати періоду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786050" y="4357694"/>
            <a:ext cx="6286544" cy="242886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що не включаються до собівартості продукції (товарів, робіт, послуг) і розглядаються як витрати того періоду, в якому вони були здійснені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44" y="142876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Прямі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714612" y="1428736"/>
            <a:ext cx="6286512" cy="235745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що відносяться на собівартість конкретного виду продукції прямо, безпосередньо у відповідності з обгрунованими нормами та нормативами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142844" y="3786214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Непрямі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786050" y="4929198"/>
            <a:ext cx="6286544" cy="157163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що не можуть бути віднесені до певного об'єкту витрат економічно можливим шляхом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Стрелка вниз 9"/>
          <p:cNvSpPr/>
          <p:nvPr/>
        </p:nvSpPr>
        <p:spPr>
          <a:xfrm>
            <a:off x="1042988" y="2205038"/>
            <a:ext cx="1225550" cy="295275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16013" y="908050"/>
            <a:ext cx="3168650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Витрати на сировину та матеріали 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87900" y="908050"/>
            <a:ext cx="3168650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Витрати на освітлення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288" y="5157788"/>
            <a:ext cx="8137525" cy="93503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 ЦЕХ ЯК ОБ'ЄКТ ВИТРАТ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288" y="3284538"/>
            <a:ext cx="6408738" cy="100806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ГОТОВА ПРОДУКЦІЯ ЦЕХУ ЯК ОБ'ЄКТ ВИТРАТ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2339975" y="2133600"/>
            <a:ext cx="1223963" cy="1008063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6804025" y="2205038"/>
            <a:ext cx="1223963" cy="295275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-24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Основні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857356" y="1214398"/>
            <a:ext cx="7072330" cy="192885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безпосередньо пов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язані з технологічним процесом виготовлення продукції, тобто це сукупність прямих витрат на виробництво  продукції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71406" y="3071810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Накладні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14480" y="4357694"/>
            <a:ext cx="7358114" cy="235745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не пов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язані безпосередньо з технологічним процесом виготовлення продукції, а утворюються під впливом певних умов роботи  з організації, управління та  обслуговування виробництва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44" y="71414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Релевантні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714612" y="1357274"/>
            <a:ext cx="6286512" cy="121444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величина яких може бути змінена внаслідок прийняття рішень 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42844" y="2286016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Нерелевантні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714612" y="3571876"/>
            <a:ext cx="6286512" cy="121444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величина яких не залежить від прийняття рішення 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142844" y="4429132"/>
            <a:ext cx="3929090" cy="1643074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Диференційні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714612" y="5572140"/>
            <a:ext cx="6286512" cy="121444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Різниця між витратами, які виникають при прийнятті альтернативних рішень 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928670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Змінні  (умовно-змінні) 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928826" y="2571720"/>
            <a:ext cx="7072330" cy="150022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загальний розмір яких зростає або зменшується  прямо пропорційно до зміни обсягу виробництва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026" name="Диаграмма 5"/>
          <p:cNvGraphicFramePr/>
          <p:nvPr/>
        </p:nvGraphicFramePr>
        <p:xfrm>
          <a:off x="1000125" y="642938"/>
          <a:ext cx="7500938" cy="507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7504430" imgH="5078095" progId="Excel.Chart.8">
                  <p:embed/>
                </p:oleObj>
              </mc:Choice>
              <mc:Fallback>
                <p:oleObj name="" r:id="rId1" imgW="7504430" imgH="5078095" progId="Excel.Chart.8">
                  <p:embed/>
                  <p:pic>
                    <p:nvPicPr>
                      <p:cNvPr id="0" name="Изображение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00125" y="642938"/>
                        <a:ext cx="7500938" cy="5072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714612" y="5857892"/>
            <a:ext cx="3929090" cy="64294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Загальні змінні витрати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1285836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Напівзмінні</a:t>
            </a: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928826" y="2571720"/>
            <a:ext cx="7072330" cy="11430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які змінюються, але  не прямо пропорційно до зміни обсягу діяльності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050" name="Диаграмма 5"/>
          <p:cNvGraphicFramePr/>
          <p:nvPr/>
        </p:nvGraphicFramePr>
        <p:xfrm>
          <a:off x="1000125" y="642938"/>
          <a:ext cx="7500938" cy="507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7504430" imgH="5078095" progId="Excel.Chart.8">
                  <p:embed/>
                </p:oleObj>
              </mc:Choice>
              <mc:Fallback>
                <p:oleObj name="" r:id="rId1" imgW="7504430" imgH="5078095" progId="Excel.Chart.8">
                  <p:embed/>
                  <p:pic>
                    <p:nvPicPr>
                      <p:cNvPr id="0" name="Изображение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00125" y="642938"/>
                        <a:ext cx="7500938" cy="5072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142976" y="5857892"/>
            <a:ext cx="7215238" cy="64294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Поведінка витрат за умови надання знижки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074" name="Диаграмма 5"/>
          <p:cNvGraphicFramePr/>
          <p:nvPr/>
        </p:nvGraphicFramePr>
        <p:xfrm>
          <a:off x="1000125" y="642938"/>
          <a:ext cx="7500938" cy="507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7504430" imgH="5078095" progId="Excel.Chart.8">
                  <p:embed/>
                </p:oleObj>
              </mc:Choice>
              <mc:Fallback>
                <p:oleObj name="" r:id="rId1" imgW="7504430" imgH="5078095" progId="Excel.Chart.8">
                  <p:embed/>
                  <p:pic>
                    <p:nvPicPr>
                      <p:cNvPr id="0" name="Изображение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00125" y="642938"/>
                        <a:ext cx="7500938" cy="5072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28596" y="5857892"/>
            <a:ext cx="8572528" cy="64294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Поведінка витрат на оплату понаднормової роботи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44" y="642918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928926" y="2000240"/>
            <a:ext cx="6072230" cy="378621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Зменшення економічних вигод у вигляді вибуття активів або збільшення зобов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язань, які призводять до зменшення власного капіталу (за винятком зменшення власного капіталу за рахунок його вилучення або розподілу власниками)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1285836"/>
            <a:ext cx="4357718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Постійні  (умовно-постійні)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928826" y="2928910"/>
            <a:ext cx="7072330" cy="157166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загальна величина яких залишається незмінною при зміні обсягу діяльності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Схема 1"/>
          <p:cNvGraphicFramePr/>
          <p:nvPr/>
        </p:nvGraphicFramePr>
        <p:xfrm>
          <a:off x="214282" y="714356"/>
          <a:ext cx="8786874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857224" y="0"/>
            <a:ext cx="7072330" cy="57148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Методи нарахування амортизації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819775" y="3286125"/>
            <a:ext cx="1214438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44" y="1428736"/>
            <a:ext cx="4357718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5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Напівпостійні</a:t>
            </a:r>
            <a:r>
              <a:rPr kumimoji="0" lang="uk-UA" sz="35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 витрати </a:t>
            </a:r>
            <a:endParaRPr kumimoji="0" lang="uk-UA" sz="35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928826" y="2786058"/>
            <a:ext cx="7072330" cy="185738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500" dirty="0">
                <a:latin typeface="Times New Roman" panose="02020603050405020304" pitchFamily="18" charset="0"/>
              </a:rPr>
              <a:t>Витрати, які змінюються ступінчасто при зміні обсягу діяльності </a:t>
            </a:r>
            <a:endParaRPr lang="uk-UA" altLang="x-none" sz="35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098" name="Диаграмма 5"/>
          <p:cNvGraphicFramePr/>
          <p:nvPr/>
        </p:nvGraphicFramePr>
        <p:xfrm>
          <a:off x="1000125" y="642938"/>
          <a:ext cx="7500938" cy="550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" imgW="7504430" imgH="5504815" progId="Excel.Chart.8">
                  <p:embed/>
                </p:oleObj>
              </mc:Choice>
              <mc:Fallback>
                <p:oleObj name="" r:id="rId1" imgW="7504430" imgH="5504815" progId="Excel.Chart.8">
                  <p:embed/>
                  <p:pic>
                    <p:nvPicPr>
                      <p:cNvPr id="0" name="Изображение 307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00125" y="642938"/>
                        <a:ext cx="7500938" cy="5500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heel spokes="8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357158" y="214290"/>
            <a:ext cx="8286808" cy="135732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4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Парадокс постійних і змінних витрат </a:t>
            </a:r>
            <a:endParaRPr kumimoji="0" lang="uk-UA" sz="4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1214438" y="2428875"/>
            <a:ext cx="6929438" cy="3000375"/>
          </a:xfrm>
          <a:prstGeom prst="snip2Diag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3500" dirty="0">
                <a:solidFill>
                  <a:srgbClr val="FFFFFF"/>
                </a:solidFill>
                <a:latin typeface="Century Gothic" panose="020B0502020202020204" pitchFamily="34" charset="0"/>
              </a:rPr>
              <a:t>Змінні витрати на одиницю продукції є постійними, а постійні витрати на одиницю продукції є змінними</a:t>
            </a:r>
            <a:endParaRPr lang="uk-UA" altLang="x-none" sz="35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-24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Дійсні  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857356" y="1428712"/>
            <a:ext cx="7072330" cy="11430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які  вимагають сплати грошей або витрачання інших активів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71406" y="2786058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Можливі (альтернативні)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14480" y="4500570"/>
            <a:ext cx="7358114" cy="157163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Вигода, яка втрачається, коли вибір одного напрямку дії вимагає відмовитись від альтернативного рішення 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-24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Маржинальні</a:t>
            </a: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857356" y="1428712"/>
            <a:ext cx="7072330" cy="11430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 на виробництво додаткової одиниці продукції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71406" y="3071810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Середні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14480" y="4500570"/>
            <a:ext cx="7358114" cy="157163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Загальні витрати на виробництво додаткової групи продукції, поділені на загальну кількість одиниць продукції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122" name="Диаграмма 5"/>
          <p:cNvGraphicFramePr/>
          <p:nvPr/>
        </p:nvGraphicFramePr>
        <p:xfrm>
          <a:off x="1000125" y="642938"/>
          <a:ext cx="7358063" cy="435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7357745" imgH="4358640" progId="Excel.Chart.8">
                  <p:embed/>
                </p:oleObj>
              </mc:Choice>
              <mc:Fallback>
                <p:oleObj name="" r:id="rId1" imgW="7357745" imgH="4358640" progId="Excel.Chart.8">
                  <p:embed/>
                  <p:pic>
                    <p:nvPicPr>
                      <p:cNvPr id="0" name="Изображение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00125" y="642938"/>
                        <a:ext cx="7358063" cy="4357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Блок-схема: узел 2"/>
          <p:cNvSpPr/>
          <p:nvPr/>
        </p:nvSpPr>
        <p:spPr>
          <a:xfrm>
            <a:off x="4000500" y="3500438"/>
            <a:ext cx="142875" cy="142875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5143512"/>
            <a:ext cx="8286808" cy="150019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895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Середні постійні витрати</a:t>
            </a: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895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Середні змінні витрати</a:t>
            </a: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т. А – Мінімальні середні витрати</a:t>
            </a: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714375" y="5499100"/>
            <a:ext cx="50006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714375" y="5856288"/>
            <a:ext cx="500063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8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214290"/>
            <a:ext cx="428628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Контрольовані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857356" y="1643026"/>
            <a:ext cx="7072330" cy="157166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які менеджер може безпосередньо контролювати або чинити на них значний вплив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71406" y="3429000"/>
            <a:ext cx="4357718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Неконтрольовані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57356" y="4857760"/>
            <a:ext cx="7143800" cy="121444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які менеджер не може контролювати або впливати на них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214290"/>
            <a:ext cx="428628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Поведінка витрат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857356" y="1643026"/>
            <a:ext cx="7072330" cy="100015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Характер реагування витрат на зміни в діяльності підприємства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71406" y="3000372"/>
            <a:ext cx="4357718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Оцінка       витрат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57356" y="4429132"/>
            <a:ext cx="7143800" cy="192882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Процес визначення поведінки витрат, тобто встановлення кількісного взаємозв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язку між витратами та різними чинниками на підставі дослідження минулої діяльності  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44" y="642918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Об</a:t>
            </a:r>
            <a:r>
              <a:rPr kumimoji="0" lang="en-US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’</a:t>
            </a: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єкт</a:t>
            </a: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928926" y="2000240"/>
            <a:ext cx="6072230" cy="307183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Продукція, роботи, послуги, структура підприємства або вид діяльності підприємства, які потребують визначення пов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язаних з їх виробництвом (виконанням) витрат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571472" y="142852"/>
            <a:ext cx="8286808" cy="150019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Функція витрат – </a:t>
            </a:r>
            <a:r>
              <a:rPr kumimoji="0" lang="uk-UA" sz="3500" b="0" i="0" u="none" strike="noStrike" kern="1200" cap="none" spc="-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математичний опис </a:t>
            </a:r>
            <a:r>
              <a:rPr kumimoji="0" lang="uk-UA" sz="3500" b="0" i="0" u="none" strike="noStrike" kern="1200" cap="none" spc="-3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взаємозв</a:t>
            </a:r>
            <a:r>
              <a:rPr kumimoji="0" lang="pl-PL" sz="3500" b="0" i="0" u="none" strike="noStrike" kern="1200" cap="none" spc="-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’</a:t>
            </a:r>
            <a:r>
              <a:rPr kumimoji="0" lang="uk-UA" sz="3500" b="0" i="0" u="none" strike="noStrike" kern="1200" cap="none" spc="-3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язку</a:t>
            </a:r>
            <a:r>
              <a:rPr kumimoji="0" lang="uk-UA" sz="3500" b="0" i="0" u="none" strike="noStrike" kern="1200" cap="none" spc="-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витрат та їх фактора</a:t>
            </a:r>
            <a:endParaRPr kumimoji="0" lang="uk-UA" sz="3500" b="0" i="0" u="none" strike="noStrike" kern="1200" cap="none" spc="-3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71406" y="1857364"/>
            <a:ext cx="8929718" cy="471490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lnSpc>
                <a:spcPct val="130000"/>
              </a:lnSpc>
              <a:buNone/>
            </a:pPr>
            <a:r>
              <a:rPr lang="pl-PL" altLang="x-none" sz="50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Y=a+bx</a:t>
            </a:r>
            <a:endParaRPr lang="uk-UA" altLang="x-none" sz="50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lnSpc>
                <a:spcPct val="130000"/>
              </a:lnSpc>
              <a:buNone/>
            </a:pPr>
            <a:r>
              <a:rPr lang="pl-PL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Y</a:t>
            </a:r>
            <a:r>
              <a:rPr lang="uk-UA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– загальні витрати;</a:t>
            </a:r>
            <a:endParaRPr lang="uk-UA" altLang="x-none" sz="36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lnSpc>
                <a:spcPct val="130000"/>
              </a:lnSpc>
              <a:buNone/>
            </a:pPr>
            <a:r>
              <a:rPr lang="pl-PL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a</a:t>
            </a:r>
            <a:r>
              <a:rPr lang="uk-UA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– загальні постійні витрати;</a:t>
            </a:r>
            <a:endParaRPr lang="uk-UA" altLang="x-none" sz="36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lnSpc>
                <a:spcPct val="130000"/>
              </a:lnSpc>
              <a:buNone/>
            </a:pPr>
            <a:r>
              <a:rPr lang="pl-PL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b</a:t>
            </a:r>
            <a:r>
              <a:rPr lang="uk-UA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– змінні витрати на одиницю діяльності;</a:t>
            </a:r>
            <a:endParaRPr lang="uk-UA" altLang="x-none" sz="36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lnSpc>
                <a:spcPct val="130000"/>
              </a:lnSpc>
              <a:buNone/>
            </a:pPr>
            <a:r>
              <a:rPr lang="pl-PL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x</a:t>
            </a:r>
            <a:r>
              <a:rPr lang="uk-UA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– значення фактора витрат</a:t>
            </a:r>
            <a:endParaRPr lang="uk-UA" altLang="x-none" sz="3500" i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571472" y="428604"/>
            <a:ext cx="6500858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Методи вивчення поведінки витрат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Прямоугольник с двумя вырезанными противолежащими углами 20"/>
          <p:cNvSpPr/>
          <p:nvPr/>
        </p:nvSpPr>
        <p:spPr>
          <a:xfrm>
            <a:off x="1357313" y="1571625"/>
            <a:ext cx="7500938" cy="785813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Технологічний аналіз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Штриховая стрелка вправо 21"/>
          <p:cNvSpPr/>
          <p:nvPr/>
        </p:nvSpPr>
        <p:spPr>
          <a:xfrm>
            <a:off x="357188" y="164306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Прямоугольник с двумя вырезанными противолежащими углами 22"/>
          <p:cNvSpPr/>
          <p:nvPr/>
        </p:nvSpPr>
        <p:spPr>
          <a:xfrm>
            <a:off x="1357313" y="2428875"/>
            <a:ext cx="7500938" cy="785813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Метод аналізу облікових даних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Штриховая стрелка вправо 23"/>
          <p:cNvSpPr/>
          <p:nvPr/>
        </p:nvSpPr>
        <p:spPr>
          <a:xfrm>
            <a:off x="357188" y="250031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Прямоугольник с двумя вырезанными противолежащими углами 24"/>
          <p:cNvSpPr/>
          <p:nvPr/>
        </p:nvSpPr>
        <p:spPr>
          <a:xfrm>
            <a:off x="1357313" y="3286125"/>
            <a:ext cx="7500938" cy="785813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Метод вищої-нижчої точки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Штриховая стрелка вправо 25"/>
          <p:cNvSpPr/>
          <p:nvPr/>
        </p:nvSpPr>
        <p:spPr>
          <a:xfrm>
            <a:off x="357188" y="335756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Прямоугольник с двумя вырезанными противолежащими углами 26"/>
          <p:cNvSpPr/>
          <p:nvPr/>
        </p:nvSpPr>
        <p:spPr>
          <a:xfrm>
            <a:off x="1357313" y="4143375"/>
            <a:ext cx="7500938" cy="785813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Метод візуального пристосування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Штриховая стрелка вправо 27"/>
          <p:cNvSpPr/>
          <p:nvPr/>
        </p:nvSpPr>
        <p:spPr>
          <a:xfrm>
            <a:off x="357188" y="421481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Прямоугольник с двумя вырезанными противолежащими углами 10"/>
          <p:cNvSpPr/>
          <p:nvPr/>
        </p:nvSpPr>
        <p:spPr>
          <a:xfrm>
            <a:off x="1357313" y="4981575"/>
            <a:ext cx="7500938" cy="785813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Метод найменших квадратів (регресійний аналіз)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357188" y="505301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рямоугольник с двумя вырезанными противолежащими углами 12"/>
          <p:cNvSpPr/>
          <p:nvPr/>
        </p:nvSpPr>
        <p:spPr>
          <a:xfrm>
            <a:off x="1357313" y="5838825"/>
            <a:ext cx="7500938" cy="785813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Спрощений статистичний аналіз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Штриховая стрелка вправо 13"/>
          <p:cNvSpPr/>
          <p:nvPr/>
        </p:nvSpPr>
        <p:spPr>
          <a:xfrm>
            <a:off x="357188" y="591026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  <p:bldP spid="27" grpId="0" animBg="1"/>
      <p:bldP spid="11" grpId="0" animBg="1"/>
      <p:bldP spid="1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214290"/>
            <a:ext cx="428628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Технологічний аналіз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857356" y="1428736"/>
            <a:ext cx="7072330" cy="192882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Системний аналіз функцій діяльності для визначення технологічного взаємозв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язку між витратами ресурсів та результатом діяльності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71406" y="3357562"/>
            <a:ext cx="4357718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Метод аналізу облікових даних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57356" y="4786322"/>
            <a:ext cx="7143800" cy="192882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Метод визначення функції витрат на основі розподілу витрат на змінні та постійні  на підставі вивчення даних рахунків бухгалтерського обліку 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14314" y="1285860"/>
            <a:ext cx="4357718" cy="1000132"/>
          </a:xfrm>
          <a:prstGeom prst="flowChartMagneticTap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Приклад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00034" y="2143092"/>
            <a:ext cx="8429684" cy="235747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500" dirty="0">
                <a:latin typeface="Times New Roman" panose="02020603050405020304" pitchFamily="18" charset="0"/>
              </a:rPr>
              <a:t>ТзОВ “Таурас” протягом періоду було понесено наступні витрати та виготовлено 2000 годинників </a:t>
            </a: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5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7346" name="Таблица 57345"/>
          <p:cNvGraphicFramePr/>
          <p:nvPr/>
        </p:nvGraphicFramePr>
        <p:xfrm>
          <a:off x="285750" y="338138"/>
          <a:ext cx="8643938" cy="5876925"/>
        </p:xfrm>
        <a:graphic>
          <a:graphicData uri="http://schemas.openxmlformats.org/drawingml/2006/table">
            <a:tbl>
              <a:tblPr/>
              <a:tblGrid>
                <a:gridCol w="3714750"/>
                <a:gridCol w="714375"/>
                <a:gridCol w="714375"/>
                <a:gridCol w="1000125"/>
                <a:gridCol w="1285875"/>
                <a:gridCol w="1214438"/>
              </a:tblGrid>
              <a:tr h="7016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Зміст господарської операції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Д-т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К-т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Сума, грн.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Постійні витрати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ts val="25"/>
                        </a:spcBef>
                        <a:spcAft>
                          <a:spcPts val="25"/>
                        </a:spcAft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Змінні витрати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000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Списано матеріали на виготовлення годинників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4000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3112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Нараховано заробітну плату робітникам виробництва (відрядна форма оплати праці)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2750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508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Проведено відрахування ЄСВ(</a:t>
                      </a:r>
                      <a:r>
                        <a:rPr lang="en-US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22</a:t>
                      </a: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 %)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0048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Нараховано амортизацію на будівлю офісу прямолінійним методом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1800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006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Нараховано амортизацію на верстати виробничим методом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1200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016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Разом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Х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Х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10795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8370" name="Таблица 58369"/>
          <p:cNvGraphicFramePr/>
          <p:nvPr/>
        </p:nvGraphicFramePr>
        <p:xfrm>
          <a:off x="285750" y="338138"/>
          <a:ext cx="8643938" cy="5876925"/>
        </p:xfrm>
        <a:graphic>
          <a:graphicData uri="http://schemas.openxmlformats.org/drawingml/2006/table">
            <a:tbl>
              <a:tblPr/>
              <a:tblGrid>
                <a:gridCol w="3714750"/>
                <a:gridCol w="714375"/>
                <a:gridCol w="714375"/>
                <a:gridCol w="1000125"/>
                <a:gridCol w="1285875"/>
                <a:gridCol w="1214438"/>
              </a:tblGrid>
              <a:tr h="7016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Зміст господарської операції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Д-т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К-т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Сума, грн.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Постійні витрати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ts val="25"/>
                        </a:spcBef>
                        <a:spcAft>
                          <a:spcPts val="25"/>
                        </a:spcAft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Змінні витрати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000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Списано матеріали на виготовлення годинників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231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201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4000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4000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3112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Нараховано заробітну плату робітникам виробництва (відрядна форма оплати праці)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231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661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2750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2750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508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Проведено відрахування ЄСВ(</a:t>
                      </a:r>
                      <a:r>
                        <a:rPr lang="en-US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22</a:t>
                      </a: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 %)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231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65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n-US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05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n-US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05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0048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Нараховано амортизацію на будівлю офісу прямолінійним методом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92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131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1800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1800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006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Нараховано амортизацію на верстати виробничим методом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23, 91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131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1200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1200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016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Разом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Х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Х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  <a:r>
                        <a:rPr lang="en-US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35</a:t>
                      </a: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1800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  <a:r>
                        <a:rPr lang="en-US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55</a:t>
                      </a: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14314" y="1285860"/>
            <a:ext cx="4357718" cy="1000132"/>
          </a:xfrm>
          <a:prstGeom prst="flowChartMagneticTap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Розв</a:t>
            </a:r>
            <a:r>
              <a:rPr kumimoji="0" lang="pl-PL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’</a:t>
            </a: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язок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00034" y="2143092"/>
            <a:ext cx="8429684" cy="285754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500" dirty="0">
                <a:latin typeface="Times New Roman" panose="02020603050405020304" pitchFamily="18" charset="0"/>
              </a:rPr>
              <a:t>Змінні витрати на одиницю = 8</a:t>
            </a:r>
            <a:r>
              <a:rPr lang="en-US" altLang="x-none" sz="3500" dirty="0">
                <a:latin typeface="Times New Roman" panose="02020603050405020304" pitchFamily="18" charset="0"/>
              </a:rPr>
              <a:t>55</a:t>
            </a:r>
            <a:r>
              <a:rPr lang="uk-UA" altLang="x-none" sz="3500" dirty="0">
                <a:latin typeface="Times New Roman" panose="02020603050405020304" pitchFamily="18" charset="0"/>
              </a:rPr>
              <a:t>5 / 2000 = 4,</a:t>
            </a:r>
            <a:r>
              <a:rPr lang="en-US" altLang="x-none" sz="3500" dirty="0">
                <a:latin typeface="Times New Roman" panose="02020603050405020304" pitchFamily="18" charset="0"/>
              </a:rPr>
              <a:t>28</a:t>
            </a: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pl-PL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Y=a+bx</a:t>
            </a:r>
            <a:r>
              <a:rPr lang="uk-UA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= 1800 + 4,</a:t>
            </a:r>
            <a:r>
              <a:rPr lang="en-US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28</a:t>
            </a:r>
            <a:r>
              <a:rPr lang="uk-UA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х</a:t>
            </a:r>
            <a:endParaRPr lang="uk-UA" altLang="x-none" sz="36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pl-PL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Y</a:t>
            </a:r>
            <a:r>
              <a:rPr lang="uk-UA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</a:t>
            </a:r>
            <a:r>
              <a:rPr lang="uk-UA" altLang="x-none" sz="2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(2300)</a:t>
            </a:r>
            <a:r>
              <a:rPr lang="pl-PL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=a+bx</a:t>
            </a:r>
            <a:r>
              <a:rPr lang="uk-UA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= 1800 + 4,50х2300 = </a:t>
            </a:r>
            <a:r>
              <a:rPr lang="en-US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11644</a:t>
            </a:r>
            <a:endParaRPr lang="uk-UA" altLang="x-none" sz="36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altLang="x-none" sz="36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5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571480"/>
            <a:ext cx="428628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Метод вищої-нижчої точки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857356" y="1928802"/>
            <a:ext cx="7072330" cy="271464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Передбачає побудову функції витрат на основі припущення, що змінні витрати – це різниця між загальними витратами при найвищому та найнижчому  рівнях діяльності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0" y="0"/>
            <a:ext cx="4357718" cy="1000131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Приклад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61443" name="Таблица 61442"/>
          <p:cNvGraphicFramePr/>
          <p:nvPr/>
        </p:nvGraphicFramePr>
        <p:xfrm>
          <a:off x="428625" y="928688"/>
          <a:ext cx="8358188" cy="5761037"/>
        </p:xfrm>
        <a:graphic>
          <a:graphicData uri="http://schemas.openxmlformats.org/drawingml/2006/table">
            <a:tbl>
              <a:tblPr/>
              <a:tblGrid>
                <a:gridCol w="1357313"/>
                <a:gridCol w="3143250"/>
                <a:gridCol w="3857625"/>
              </a:tblGrid>
              <a:tr h="1006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Тиждень 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Час роботи обладнання, машино-годин (фактор)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Витрати на обслуговування обладнання, грн. (результат)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17850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132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18165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52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93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15060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108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13755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90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11550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144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21840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117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17700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52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69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10650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123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19740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141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15480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11280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72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14445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0" y="0"/>
            <a:ext cx="4357718" cy="1000131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Розв</a:t>
            </a:r>
            <a:r>
              <a:rPr kumimoji="0" lang="pl-PL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’</a:t>
            </a: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язок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2876" y="928670"/>
            <a:ext cx="8858280" cy="64294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2800" dirty="0">
                <a:latin typeface="Times New Roman" panose="02020603050405020304" pitchFamily="18" charset="0"/>
              </a:rPr>
              <a:t>Визначення функції витрат методом вищої-нижчої точки</a:t>
            </a:r>
            <a:endParaRPr lang="uk-UA" altLang="x-none" sz="28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altLang="x-none" sz="28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altLang="x-none" sz="28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2800" dirty="0">
              <a:latin typeface="Arial" panose="020B0604020202020204" pitchFamily="34" charset="0"/>
            </a:endParaRPr>
          </a:p>
        </p:txBody>
      </p:sp>
      <p:graphicFrame>
        <p:nvGraphicFramePr>
          <p:cNvPr id="62470" name="Таблица 62469"/>
          <p:cNvGraphicFramePr/>
          <p:nvPr/>
        </p:nvGraphicFramePr>
        <p:xfrm>
          <a:off x="285750" y="1785938"/>
          <a:ext cx="8572500" cy="4556125"/>
        </p:xfrm>
        <a:graphic>
          <a:graphicData uri="http://schemas.openxmlformats.org/drawingml/2006/table">
            <a:tbl>
              <a:tblPr/>
              <a:tblGrid>
                <a:gridCol w="3000375"/>
                <a:gridCol w="2714625"/>
                <a:gridCol w="2857500"/>
              </a:tblGrid>
              <a:tr h="16160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Результат спостережень </a:t>
                      </a:r>
                      <a:endParaRPr lang="uk-UA" altLang="x-none" sz="25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Фактор витрат, машино-годин</a:t>
                      </a:r>
                      <a:endParaRPr lang="uk-UA" altLang="x-none" sz="25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Витрати на обслуговування устаткування, грн.</a:t>
                      </a:r>
                      <a:endParaRPr lang="uk-UA" altLang="x-none" sz="25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334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Найвище значення фактору витрат 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2350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Найнижче значення фактору витрат 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714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Різниця 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571472" y="404664"/>
            <a:ext cx="6500858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Завдання управлінського обліку витрат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Прямоугольник с двумя вырезанными противолежащими углами 20"/>
          <p:cNvSpPr/>
          <p:nvPr/>
        </p:nvSpPr>
        <p:spPr>
          <a:xfrm>
            <a:off x="1357313" y="1412875"/>
            <a:ext cx="7500938" cy="928688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Оптимізація витрат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Штриховая стрелка вправо 21"/>
          <p:cNvSpPr/>
          <p:nvPr/>
        </p:nvSpPr>
        <p:spPr>
          <a:xfrm>
            <a:off x="357188" y="148431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Прямоугольник с двумя вырезанными противолежащими углами 22"/>
          <p:cNvSpPr/>
          <p:nvPr/>
        </p:nvSpPr>
        <p:spPr>
          <a:xfrm>
            <a:off x="1357313" y="2413000"/>
            <a:ext cx="7500938" cy="928688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Оперативний контроль  за рівнем витрат, порівняння з плановим рівнем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Штриховая стрелка вправо 23"/>
          <p:cNvSpPr/>
          <p:nvPr/>
        </p:nvSpPr>
        <p:spPr>
          <a:xfrm>
            <a:off x="357188" y="2484438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Прямоугольник с двумя вырезанными противолежащими углами 24"/>
          <p:cNvSpPr/>
          <p:nvPr/>
        </p:nvSpPr>
        <p:spPr>
          <a:xfrm>
            <a:off x="1357313" y="3413125"/>
            <a:ext cx="7500938" cy="928688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Забезпечення повних, точних даних про витрати підприємства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Штриховая стрелка вправо 25"/>
          <p:cNvSpPr/>
          <p:nvPr/>
        </p:nvSpPr>
        <p:spPr>
          <a:xfrm>
            <a:off x="357188" y="348456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Прямоугольник с двумя вырезанными противолежащими углами 26"/>
          <p:cNvSpPr/>
          <p:nvPr/>
        </p:nvSpPr>
        <p:spPr>
          <a:xfrm>
            <a:off x="1357313" y="4413250"/>
            <a:ext cx="7500938" cy="928688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Розподіл накладних витрат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Штриховая стрелка вправо 27"/>
          <p:cNvSpPr/>
          <p:nvPr/>
        </p:nvSpPr>
        <p:spPr>
          <a:xfrm>
            <a:off x="357188" y="4484688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323850" y="5805488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Прямоугольник с двумя вырезанными противолежащими углами 11"/>
          <p:cNvSpPr/>
          <p:nvPr/>
        </p:nvSpPr>
        <p:spPr>
          <a:xfrm>
            <a:off x="1331913" y="5589588"/>
            <a:ext cx="7500938" cy="928688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Прогнозування величини витрат та ін.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  <p:bldP spid="27" grpId="0" animBg="1"/>
      <p:bldP spid="12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0" y="0"/>
            <a:ext cx="4357718" cy="1000131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Розв</a:t>
            </a:r>
            <a:r>
              <a:rPr kumimoji="0" lang="pl-PL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’</a:t>
            </a: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язок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2876" y="928670"/>
            <a:ext cx="8858280" cy="64294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2800" dirty="0">
                <a:latin typeface="Times New Roman" panose="02020603050405020304" pitchFamily="18" charset="0"/>
              </a:rPr>
              <a:t>Визначення функції витрат методом вищої-нижчої точки</a:t>
            </a:r>
            <a:endParaRPr lang="uk-UA" altLang="x-none" sz="28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altLang="x-none" sz="28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altLang="x-none" sz="28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2800" dirty="0">
              <a:latin typeface="Arial" panose="020B0604020202020204" pitchFamily="34" charset="0"/>
            </a:endParaRPr>
          </a:p>
        </p:txBody>
      </p:sp>
      <p:graphicFrame>
        <p:nvGraphicFramePr>
          <p:cNvPr id="63494" name="Таблица 63493"/>
          <p:cNvGraphicFramePr/>
          <p:nvPr/>
        </p:nvGraphicFramePr>
        <p:xfrm>
          <a:off x="285750" y="1785938"/>
          <a:ext cx="8572500" cy="4556125"/>
        </p:xfrm>
        <a:graphic>
          <a:graphicData uri="http://schemas.openxmlformats.org/drawingml/2006/table">
            <a:tbl>
              <a:tblPr/>
              <a:tblGrid>
                <a:gridCol w="3000375"/>
                <a:gridCol w="2714625"/>
                <a:gridCol w="2857500"/>
              </a:tblGrid>
              <a:tr h="16160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Результат спостережень </a:t>
                      </a:r>
                      <a:endParaRPr lang="uk-UA" altLang="x-none" sz="25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Фактор витрат, машино-годин</a:t>
                      </a:r>
                      <a:endParaRPr lang="uk-UA" altLang="x-none" sz="25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Витрати на обслуговування устаткування, грн.</a:t>
                      </a:r>
                      <a:endParaRPr lang="uk-UA" altLang="x-none" sz="25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334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Найвище значення фактору витрат 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144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21840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2350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Найнижче значення фактору витрат 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69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10650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714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Різниця 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75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11190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28596" y="928670"/>
            <a:ext cx="8358246" cy="500066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500" dirty="0">
                <a:latin typeface="Times New Roman" panose="02020603050405020304" pitchFamily="18" charset="0"/>
              </a:rPr>
              <a:t>Змінні витрати на 1 машино-годину (</a:t>
            </a:r>
            <a:r>
              <a:rPr lang="pl-PL" altLang="x-none" sz="3500" dirty="0">
                <a:latin typeface="Times New Roman" panose="02020603050405020304" pitchFamily="18" charset="0"/>
              </a:rPr>
              <a:t>b</a:t>
            </a:r>
            <a:r>
              <a:rPr lang="uk-UA" altLang="x-none" sz="3500" dirty="0">
                <a:latin typeface="Times New Roman" panose="02020603050405020304" pitchFamily="18" charset="0"/>
              </a:rPr>
              <a:t>) складають: 11190 : 75 = 149,20 грн.</a:t>
            </a: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500" dirty="0">
                <a:latin typeface="Times New Roman" panose="02020603050405020304" pitchFamily="18" charset="0"/>
              </a:rPr>
              <a:t>Постійні витрати = 21840 – (144 х 149,2) = 355,20 грн.</a:t>
            </a: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500" dirty="0">
                <a:latin typeface="Times New Roman" panose="02020603050405020304" pitchFamily="18" charset="0"/>
              </a:rPr>
              <a:t>Функція витрат в даному випадку має наступний вигляд: </a:t>
            </a:r>
            <a:r>
              <a:rPr lang="pl-PL" altLang="x-none" sz="35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Y=a+bx</a:t>
            </a:r>
            <a:r>
              <a:rPr lang="uk-UA" altLang="x-none" sz="35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= 355,20+ 149,20х</a:t>
            </a:r>
            <a:r>
              <a:rPr lang="uk-UA" altLang="x-none" sz="3500" dirty="0">
                <a:latin typeface="Times New Roman" panose="02020603050405020304" pitchFamily="18" charset="0"/>
              </a:rPr>
              <a:t> </a:t>
            </a:r>
            <a:endParaRPr lang="uk-UA" altLang="x-none" sz="35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Схема 1"/>
          <p:cNvGraphicFramePr/>
          <p:nvPr/>
        </p:nvGraphicFramePr>
        <p:xfrm>
          <a:off x="214282" y="1357298"/>
          <a:ext cx="8786874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57158" y="214290"/>
            <a:ext cx="8286808" cy="92869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Класифікація витрат</a:t>
            </a:r>
            <a:endParaRPr kumimoji="0" lang="uk-UA" sz="3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Схема 1"/>
          <p:cNvGraphicFramePr/>
          <p:nvPr/>
        </p:nvGraphicFramePr>
        <p:xfrm>
          <a:off x="214282" y="1357298"/>
          <a:ext cx="8786874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57158" y="214290"/>
            <a:ext cx="8286808" cy="92869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Класифікація витрат</a:t>
            </a:r>
            <a:endParaRPr kumimoji="0" lang="uk-UA" sz="3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Схема 1"/>
          <p:cNvGraphicFramePr/>
          <p:nvPr/>
        </p:nvGraphicFramePr>
        <p:xfrm>
          <a:off x="214282" y="1357298"/>
          <a:ext cx="8786874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57158" y="214290"/>
            <a:ext cx="8286808" cy="92869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Класифікація витрат</a:t>
            </a:r>
            <a:endParaRPr kumimoji="0" lang="uk-UA" sz="3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44" y="142876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Вичерпані витрати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928926" y="1357322"/>
            <a:ext cx="6072230" cy="207170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Збільшення зобов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язань або зменшення активів у процесі поточної діяльності для отримання доходу у звітному періоді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142844" y="3214710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Невичерпані витрати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928926" y="4357718"/>
            <a:ext cx="6072230" cy="242886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Збільшення зобов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язань або зменшення активів у процесі поточної діяльності для отримання доходу або іншої вигоди в майбутніх періодах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116013" y="549275"/>
            <a:ext cx="6551613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dirty="0">
                <a:solidFill>
                  <a:srgbClr val="FFFFFF"/>
                </a:solidFill>
                <a:latin typeface="Century Gothic" panose="020B0502020202020204" pitchFamily="34" charset="0"/>
              </a:rPr>
              <a:t>ТОРГІВЕЛЬНЕ ПІДПРИЄМСТВО, ЩО ЗАЙМАЄТЬСЯ РЕАЛІЗАЦІЄЮ ЖІНОЧИХ ПАЛЬТО </a:t>
            </a:r>
            <a:endParaRPr lang="uk-UA" altLang="x-none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088" y="2133600"/>
            <a:ext cx="3168650" cy="9350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Придбані пальто</a:t>
            </a:r>
            <a:endParaRPr lang="uk-UA" altLang="x-none" sz="22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Д-т 28 К-т 63</a:t>
            </a:r>
            <a:r>
              <a:rPr lang="uk-UA" altLang="x-none" dirty="0">
                <a:solidFill>
                  <a:srgbClr val="FFFFFF"/>
                </a:solidFill>
                <a:latin typeface="Century Gothic" panose="020B0502020202020204" pitchFamily="34" charset="0"/>
              </a:rPr>
              <a:t> </a:t>
            </a:r>
            <a:endParaRPr lang="uk-UA" altLang="x-none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3800" y="2133600"/>
            <a:ext cx="3168650" cy="9350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Реалізовані пальто</a:t>
            </a:r>
            <a:endParaRPr lang="uk-UA" altLang="x-none" sz="22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Д-т 902 К-т 28 </a:t>
            </a:r>
            <a:endParaRPr lang="uk-UA" altLang="x-none" sz="22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088" y="3860800"/>
            <a:ext cx="3168650" cy="93662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Неспожиті витрати 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3800" y="3860800"/>
            <a:ext cx="3168650" cy="93662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Спожиті витрати 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1908175" y="3284538"/>
            <a:ext cx="1079500" cy="43180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6011863" y="3357563"/>
            <a:ext cx="1081088" cy="43180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79488" y="5373688"/>
            <a:ext cx="3168650" cy="9350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Ф.№ 1 “Баланс”</a:t>
            </a:r>
            <a:endParaRPr lang="uk-UA" altLang="x-none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03800" y="5445125"/>
            <a:ext cx="3168650" cy="936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Ф.№ 2 “Звіт про фін.рез”</a:t>
            </a:r>
            <a:r>
              <a:rPr lang="uk-UA" altLang="x-none" dirty="0">
                <a:solidFill>
                  <a:srgbClr val="FFFFFF"/>
                </a:solidFill>
                <a:latin typeface="Century Gothic" panose="020B0502020202020204" pitchFamily="34" charset="0"/>
              </a:rPr>
              <a:t> </a:t>
            </a:r>
            <a:endParaRPr lang="uk-UA" altLang="x-none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1908175" y="4868863"/>
            <a:ext cx="1079500" cy="43180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6011863" y="4868863"/>
            <a:ext cx="1081088" cy="43180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7040</Words>
  <Application>WPS Presentation</Application>
  <PresentationFormat>Экран (4:3)</PresentationFormat>
  <Paragraphs>466</Paragraphs>
  <Slides>41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</vt:i4>
      </vt:variant>
      <vt:variant>
        <vt:lpstr>幻灯片标题</vt:lpstr>
      </vt:variant>
      <vt:variant>
        <vt:i4>41</vt:i4>
      </vt:variant>
    </vt:vector>
  </HeadingPairs>
  <TitlesOfParts>
    <vt:vector size="60" baseType="lpstr">
      <vt:lpstr>Arial</vt:lpstr>
      <vt:lpstr>SimSun</vt:lpstr>
      <vt:lpstr>Wingdings</vt:lpstr>
      <vt:lpstr>Century Gothic</vt:lpstr>
      <vt:lpstr>Wingdings 2</vt:lpstr>
      <vt:lpstr>Verdana</vt:lpstr>
      <vt:lpstr>Calibri</vt:lpstr>
      <vt:lpstr>Times New Roman</vt:lpstr>
      <vt:lpstr>Wingdings 2</vt:lpstr>
      <vt:lpstr>Monotype Corsiva</vt:lpstr>
      <vt:lpstr>Microsoft YaHei</vt:lpstr>
      <vt:lpstr>Arial Unicode MS</vt:lpstr>
      <vt:lpstr>Times New Roman</vt:lpstr>
      <vt:lpstr>Яркая</vt:lpstr>
      <vt:lpstr>Excel.Chart.8</vt:lpstr>
      <vt:lpstr>Excel.Chart.8</vt:lpstr>
      <vt:lpstr>Excel.Chart.8</vt:lpstr>
      <vt:lpstr>Excel.Chart.8</vt:lpstr>
      <vt:lpstr>Excel.Chart.8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Таня</dc:creator>
  <cp:lastModifiedBy>Богдан</cp:lastModifiedBy>
  <cp:revision>121</cp:revision>
  <dcterms:created xsi:type="dcterms:W3CDTF">2011-01-24T06:38:36Z</dcterms:created>
  <dcterms:modified xsi:type="dcterms:W3CDTF">2022-09-05T12:27:47Z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A6C5D656F36A4FD38F2BDEB57A6512CA</vt:lpwstr>
  </property>
  <property fmtid="{D5CDD505-2E9C-101B-9397-08002B2CF9AE}" pid="3" name="KSOProductBuildVer">
    <vt:lpwstr>1049-11.2.0.11191</vt:lpwstr>
  </property>
</Properties>
</file>