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73" r:id="rId3"/>
    <p:sldId id="274" r:id="rId4"/>
    <p:sldId id="275" r:id="rId5"/>
    <p:sldId id="276" r:id="rId6"/>
    <p:sldId id="277" r:id="rId7"/>
    <p:sldId id="257" r:id="rId8"/>
    <p:sldId id="258" r:id="rId9"/>
    <p:sldId id="271" r:id="rId10"/>
    <p:sldId id="270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2" r:id="rId19"/>
    <p:sldId id="267" r:id="rId20"/>
    <p:sldId id="268" r:id="rId21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обутова корупція" id="{06E2576F-7030-4959-B850-6B4281C23552}">
          <p14:sldIdLst>
            <p14:sldId id="256"/>
            <p14:sldId id="273"/>
            <p14:sldId id="274"/>
            <p14:sldId id="275"/>
            <p14:sldId id="276"/>
            <p14:sldId id="277"/>
            <p14:sldId id="257"/>
          </p14:sldIdLst>
        </p14:section>
        <p14:section name="Що таке побутова корупція?" id="{A7424E96-3E54-4242-93AB-D157E00236FC}">
          <p14:sldIdLst>
            <p14:sldId id="258"/>
            <p14:sldId id="271"/>
            <p14:sldId id="270"/>
            <p14:sldId id="260"/>
            <p14:sldId id="261"/>
            <p14:sldId id="262"/>
            <p14:sldId id="263"/>
          </p14:sldIdLst>
        </p14:section>
        <p14:section name="Методи та інструменти боротьби з побутовою корупцією" id="{000C10CD-3518-453A-85B9-7BCF7360511E}">
          <p14:sldIdLst>
            <p14:sldId id="264"/>
            <p14:sldId id="265"/>
            <p14:sldId id="266"/>
            <p14:sldId id="272"/>
          </p14:sldIdLst>
        </p14:section>
        <p14:section name="Вправи" id="{C1E847CF-9F20-4342-9DCF-4E63A1ED82E1}">
          <p14:sldIdLst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CP Educational Hub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6D5"/>
    <a:srgbClr val="FFAB4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>
        <p:scale>
          <a:sx n="66" d="100"/>
          <a:sy n="66" d="100"/>
        </p:scale>
        <p:origin x="48" y="13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  <c:pt idx="4">
                  <c:v>Категорія 5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3.2</c:v>
                </c:pt>
                <c:pt idx="1">
                  <c:v>19.100000000000001</c:v>
                </c:pt>
                <c:pt idx="2">
                  <c:v>27.4</c:v>
                </c:pt>
                <c:pt idx="3">
                  <c:v>37.4</c:v>
                </c:pt>
                <c:pt idx="4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3-412C-B030-CE9FC7B92866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AB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  <c:pt idx="4">
                  <c:v>Категорія 5</c:v>
                </c:pt>
              </c:strCache>
            </c:strRef>
          </c:cat>
          <c:val>
            <c:numRef>
              <c:f>Аркуш1!$C$2:$C$6</c:f>
              <c:numCache>
                <c:formatCode>General</c:formatCode>
                <c:ptCount val="5"/>
                <c:pt idx="0">
                  <c:v>2.2999999999999998</c:v>
                </c:pt>
                <c:pt idx="1">
                  <c:v>14.3</c:v>
                </c:pt>
                <c:pt idx="2">
                  <c:v>30.2</c:v>
                </c:pt>
                <c:pt idx="3">
                  <c:v>41.5</c:v>
                </c:pt>
                <c:pt idx="4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F3-412C-B030-CE9FC7B92866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B9D6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  <c:pt idx="4">
                  <c:v>Категорія 5</c:v>
                </c:pt>
              </c:strCache>
            </c:strRef>
          </c:cat>
          <c:val>
            <c:numRef>
              <c:f>Аркуш1!$D$2:$D$6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13</c:v>
                </c:pt>
                <c:pt idx="2">
                  <c:v>33.200000000000003</c:v>
                </c:pt>
                <c:pt idx="3">
                  <c:v>42</c:v>
                </c:pt>
                <c:pt idx="4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F3-412C-B030-CE9FC7B928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76193199"/>
        <c:axId val="1376204847"/>
      </c:barChart>
      <c:catAx>
        <c:axId val="13761931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76204847"/>
        <c:crosses val="autoZero"/>
        <c:auto val="1"/>
        <c:lblAlgn val="ctr"/>
        <c:lblOffset val="100"/>
        <c:noMultiLvlLbl val="0"/>
      </c:catAx>
      <c:valAx>
        <c:axId val="137620484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76193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8574148456895232"/>
          <c:y val="9.0895669291337646E-4"/>
          <c:w val="7.0501429922054132E-2"/>
          <c:h val="0.3836988188976377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0" cap="rnd" cmpd="sng"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AB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Аркуш1!$B$2</c:f>
              <c:numCache>
                <c:formatCode>General</c:formatCode>
                <c:ptCount val="1"/>
                <c:pt idx="0">
                  <c:v>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2-424B-A95F-9C9F5F9B773E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9D6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202-424B-A95F-9C9F5F9B77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Аркуш1!$C$2</c:f>
              <c:numCache>
                <c:formatCode>General</c:formatCode>
                <c:ptCount val="1"/>
                <c:pt idx="0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02-424B-A95F-9C9F5F9B77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28343343"/>
        <c:axId val="228338351"/>
      </c:barChart>
      <c:catAx>
        <c:axId val="2283433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8338351"/>
        <c:crosses val="autoZero"/>
        <c:auto val="1"/>
        <c:lblAlgn val="ctr"/>
        <c:lblOffset val="100"/>
        <c:noMultiLvlLbl val="0"/>
      </c:catAx>
      <c:valAx>
        <c:axId val="2283383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834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spPr>
            <a:solidFill>
              <a:srgbClr val="B9D6D5"/>
            </a:solidFill>
            <a:ln>
              <a:noFill/>
            </a:ln>
            <a:effectLst>
              <a:glow>
                <a:schemeClr val="accent1">
                  <a:alpha val="96000"/>
                </a:schemeClr>
              </a:glow>
              <a:softEdge rad="0"/>
            </a:effectLst>
          </c:spPr>
          <c:explosion val="8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>
                <a:glow rad="12700">
                  <a:schemeClr val="accent1">
                    <a:alpha val="0"/>
                  </a:schemeClr>
                </a:glo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4-A89C-4E8D-AF26-41F8E0C7911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glow>
                  <a:schemeClr val="accent1">
                    <a:alpha val="96000"/>
                  </a:schemeClr>
                </a:glo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A89C-4E8D-AF26-41F8E0C79115}"/>
              </c:ext>
            </c:extLst>
          </c:dPt>
          <c:dPt>
            <c:idx val="2"/>
            <c:bubble3D val="0"/>
            <c:spPr>
              <a:solidFill>
                <a:srgbClr val="B9D6D5"/>
              </a:solidFill>
              <a:ln w="19050">
                <a:noFill/>
              </a:ln>
              <a:effectLst>
                <a:glow>
                  <a:srgbClr val="B9D6D5"/>
                </a:glo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2-A89C-4E8D-AF26-41F8E0C79115}"/>
              </c:ext>
            </c:extLst>
          </c:dPt>
          <c:dPt>
            <c:idx val="3"/>
            <c:bubble3D val="0"/>
            <c:explosion val="15"/>
            <c:spPr>
              <a:solidFill>
                <a:srgbClr val="B9D6D5"/>
              </a:solidFill>
              <a:ln w="19050">
                <a:noFill/>
              </a:ln>
              <a:effectLst>
                <a:glow>
                  <a:schemeClr val="accent1">
                    <a:alpha val="96000"/>
                  </a:schemeClr>
                </a:glo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AB86-4DB7-A00A-79821E6124AA}"/>
              </c:ext>
            </c:extLst>
          </c:dPt>
          <c:cat>
            <c:strRef>
              <c:f>Аркуш1!$A$2:$A$5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5.7</c:v>
                </c:pt>
                <c:pt idx="1">
                  <c:v>16.2</c:v>
                </c:pt>
                <c:pt idx="2">
                  <c:v>78.099999999999994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9C-4E8D-AF26-41F8E0C79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38100">
        <a:schemeClr val="accent1">
          <a:alpha val="40000"/>
        </a:schemeClr>
      </a:glow>
    </a:effectLst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0.16637</cdr:x>
      <cdr:y>0.00337</cdr:y>
    </cdr:from>
    <cdr:to>
      <cdr:x>0.18729</cdr:x>
      <cdr:y>0.03509</cdr:y>
    </cdr:to>
    <cdr:sp macro="" textlink="">
      <cdr:nvSpPr>
        <cdr:cNvPr id="2" name="Овал 1">
          <a:extLst xmlns:a="http://schemas.openxmlformats.org/drawingml/2006/main">
            <a:ext uri="{FF2B5EF4-FFF2-40B4-BE49-F238E27FC236}">
              <a16:creationId xmlns:a16="http://schemas.microsoft.com/office/drawing/2014/main" id="{43B6F813-D4D6-4BE5-8B19-82D8BA36EC7D}"/>
            </a:ext>
          </a:extLst>
        </cdr:cNvPr>
        <cdr:cNvSpPr/>
      </cdr:nvSpPr>
      <cdr:spPr>
        <a:xfrm xmlns:a="http://schemas.openxmlformats.org/drawingml/2006/main">
          <a:off x="727678" y="9724"/>
          <a:ext cx="91504" cy="9150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e20c7464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e20c7464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714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0e20c7464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0e20c7464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0f25383bf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0f25383bf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e20c7464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0e20c7464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4e3fb9d0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14e3fb9d0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14e3fb9d0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14e3fb9d0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39a7a4cd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139a7a4cd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14e3fb9d0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14e3fb9d0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14e3fb9d0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14e3fb9d0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655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132c88ad62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132c88ad62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344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14e3fb9d0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14e3fb9d0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246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839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5174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522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0e20c7464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0e20c7464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0e20c7464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0e20c7464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e20c7464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e20c7464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89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47745-162A-4112-8014-D13123B518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0" y="1986497"/>
            <a:ext cx="7551420" cy="529591"/>
          </a:xfrm>
        </p:spPr>
        <p:txBody>
          <a:bodyPr anchor="ctr"/>
          <a:lstStyle>
            <a:lvl1pPr algn="ctr">
              <a:defRPr sz="4500" b="1"/>
            </a:lvl1pPr>
          </a:lstStyle>
          <a:p>
            <a:r>
              <a:rPr lang="uk-UA" dirty="0"/>
              <a:t>НАЗВА</a:t>
            </a:r>
            <a:endParaRPr lang="ru-RU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E009368-9BB9-4ACA-BB9E-8001AB93DE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0100" y="2576279"/>
            <a:ext cx="7551420" cy="529590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dirty="0"/>
              <a:t>підзаголовок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F60458-1D3F-47EE-B5BC-C316332A2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4" y="422910"/>
            <a:ext cx="847166" cy="8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654F388-E623-43EF-9D36-95D0C3C11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85" y="0"/>
            <a:ext cx="51681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58;p13">
            <a:extLst>
              <a:ext uri="{FF2B5EF4-FFF2-40B4-BE49-F238E27FC236}">
                <a16:creationId xmlns:a16="http://schemas.microsoft.com/office/drawing/2014/main" id="{B75EB6F6-3458-4CAA-912B-2EF5E7F4778D}"/>
              </a:ext>
            </a:extLst>
          </p:cNvPr>
          <p:cNvSpPr/>
          <p:nvPr/>
        </p:nvSpPr>
        <p:spPr>
          <a:xfrm>
            <a:off x="-16538" y="4576275"/>
            <a:ext cx="3498878" cy="567225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17561813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DEF0F-B5FC-453A-95B0-F7BAA567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411480"/>
            <a:ext cx="7566660" cy="541020"/>
          </a:xfrm>
        </p:spPr>
        <p:txBody>
          <a:bodyPr anchor="t">
            <a:noAutofit/>
          </a:bodyPr>
          <a:lstStyle>
            <a:lvl1pPr>
              <a:defRPr sz="225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268D5B53-CC9D-4DB4-A950-5B4627B31C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480" y="1234440"/>
            <a:ext cx="7566660" cy="3497580"/>
          </a:xfrm>
        </p:spPr>
        <p:txBody>
          <a:bodyPr>
            <a:normAutofit/>
          </a:bodyPr>
          <a:lstStyle>
            <a:lvl1pPr marL="257175" indent="-257175">
              <a:buClr>
                <a:srgbClr val="B9D6D5"/>
              </a:buClr>
              <a:buFont typeface="Wingdings" panose="05000000000000000000" pitchFamily="2" charset="2"/>
              <a:buChar char="l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 dirty="0"/>
              <a:t>текст</a:t>
            </a:r>
            <a:endParaRPr lang="ru-RU" dirty="0"/>
          </a:p>
        </p:txBody>
      </p:sp>
      <p:pic>
        <p:nvPicPr>
          <p:cNvPr id="4" name="Google Shape;148;p19">
            <a:extLst>
              <a:ext uri="{FF2B5EF4-FFF2-40B4-BE49-F238E27FC236}">
                <a16:creationId xmlns:a16="http://schemas.microsoft.com/office/drawing/2014/main" id="{589DCC1C-8FF8-414E-B130-28253559F7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40079"/>
            <a:ext cx="9144000" cy="692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1870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1A2CA-E0FA-4E9F-B502-B8A26CBB2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109" y="1490565"/>
            <a:ext cx="6978995" cy="737466"/>
          </a:xfrm>
        </p:spPr>
        <p:txBody>
          <a:bodyPr anchor="t">
            <a:normAutofit/>
          </a:bodyPr>
          <a:lstStyle>
            <a:lvl1pPr algn="l">
              <a:defRPr sz="3750" b="1"/>
            </a:lvl1pPr>
          </a:lstStyle>
          <a:p>
            <a:r>
              <a:rPr lang="uk-UA" dirty="0"/>
              <a:t>ЗАГОЛОВОК</a:t>
            </a:r>
            <a:endParaRPr lang="ru-RU" dirty="0"/>
          </a:p>
        </p:txBody>
      </p:sp>
      <p:pic>
        <p:nvPicPr>
          <p:cNvPr id="7" name="Google Shape;84;p15">
            <a:extLst>
              <a:ext uri="{FF2B5EF4-FFF2-40B4-BE49-F238E27FC236}">
                <a16:creationId xmlns:a16="http://schemas.microsoft.com/office/drawing/2014/main" id="{ADD5CADB-F56F-4F8C-BD2A-26D17329CDF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109" y="3897449"/>
            <a:ext cx="443063" cy="2791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3;p15">
            <a:extLst>
              <a:ext uri="{FF2B5EF4-FFF2-40B4-BE49-F238E27FC236}">
                <a16:creationId xmlns:a16="http://schemas.microsoft.com/office/drawing/2014/main" id="{C434E1A6-C329-4C51-8D02-804DB31A7DD2}"/>
              </a:ext>
            </a:extLst>
          </p:cNvPr>
          <p:cNvSpPr/>
          <p:nvPr/>
        </p:nvSpPr>
        <p:spPr>
          <a:xfrm>
            <a:off x="7787640" y="0"/>
            <a:ext cx="1356360" cy="514350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9" name="Google Shape;85;p15">
            <a:extLst>
              <a:ext uri="{FF2B5EF4-FFF2-40B4-BE49-F238E27FC236}">
                <a16:creationId xmlns:a16="http://schemas.microsoft.com/office/drawing/2014/main" id="{A959930E-1371-48DF-955D-0A8964C2898C}"/>
              </a:ext>
            </a:extLst>
          </p:cNvPr>
          <p:cNvSpPr/>
          <p:nvPr/>
        </p:nvSpPr>
        <p:spPr>
          <a:xfrm>
            <a:off x="0" y="4587240"/>
            <a:ext cx="3505200" cy="55626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30058571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E3612-4F38-4AFE-A043-59BB2E59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93" y="350018"/>
            <a:ext cx="7632440" cy="349779"/>
          </a:xfrm>
        </p:spPr>
        <p:txBody>
          <a:bodyPr anchor="t">
            <a:normAutofit/>
          </a:bodyPr>
          <a:lstStyle>
            <a:lvl1pPr>
              <a:defRPr sz="225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4AC0B3-FF31-4D66-AAD3-57A17E83EC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7767" y="964116"/>
            <a:ext cx="3717083" cy="321164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uk-UA" dirty="0"/>
              <a:t>текст</a:t>
            </a:r>
            <a:endParaRPr lang="ru-RU" dirty="0"/>
          </a:p>
        </p:txBody>
      </p:sp>
      <p:pic>
        <p:nvPicPr>
          <p:cNvPr id="8" name="Google Shape;148;p19">
            <a:extLst>
              <a:ext uri="{FF2B5EF4-FFF2-40B4-BE49-F238E27FC236}">
                <a16:creationId xmlns:a16="http://schemas.microsoft.com/office/drawing/2014/main" id="{41835A1A-480D-42F6-B6C7-B54E24FABFD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40079"/>
            <a:ext cx="9144000" cy="6921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Місце для діаграми 5">
            <a:extLst>
              <a:ext uri="{FF2B5EF4-FFF2-40B4-BE49-F238E27FC236}">
                <a16:creationId xmlns:a16="http://schemas.microsoft.com/office/drawing/2014/main" id="{DAE3875F-7F49-41C8-ABC0-7B147C64C58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0" y="964115"/>
            <a:ext cx="3774233" cy="3211644"/>
          </a:xfrm>
        </p:spPr>
        <p:txBody>
          <a:bodyPr/>
          <a:lstStyle/>
          <a:p>
            <a:r>
              <a:rPr lang="uk-UA"/>
              <a:t>Вставлення діаграми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6677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29DC7-6400-441F-8A54-9BCD69EC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11312"/>
            <a:ext cx="7886700" cy="994172"/>
          </a:xfrm>
        </p:spPr>
        <p:txBody>
          <a:bodyPr>
            <a:normAutofit/>
          </a:bodyPr>
          <a:lstStyle>
            <a:lvl1pPr>
              <a:defRPr sz="225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pic>
        <p:nvPicPr>
          <p:cNvPr id="6" name="Google Shape;148;p19">
            <a:extLst>
              <a:ext uri="{FF2B5EF4-FFF2-40B4-BE49-F238E27FC236}">
                <a16:creationId xmlns:a16="http://schemas.microsoft.com/office/drawing/2014/main" id="{B709642C-4826-479D-B1DA-1CA6D2F3137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40079"/>
            <a:ext cx="9144000" cy="692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2194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665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741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42D26B9-9594-4412-8326-9EAB3AB8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6B70DD-00A3-4F2F-88AF-1FEF1E480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ru-RU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EBB030-1642-467F-AD71-AC09AB6FC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B18DB3C-EDB9-479C-86A4-56F38AECDD14}" type="datetimeFigureOut">
              <a:rPr lang="ru-RU" smtClean="0"/>
              <a:pPr/>
              <a:t>27.02.2025</a:t>
            </a:fld>
            <a:endParaRPr lang="ru-RU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6BB925-88C1-4A8F-A3BD-EAFCD621D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19E9F8-64A4-410C-B544-1741C5A35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4516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nazk.gov.ua/wp-content/uploads/2022/07/1009488299966710444nacp_report_info_sapiens_2021_ukr_final_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866768" y="2523447"/>
            <a:ext cx="3388082" cy="58912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-50" y="1660500"/>
            <a:ext cx="9144000" cy="150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uk" sz="67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Побутова корупція:</a:t>
            </a:r>
            <a:endParaRPr sz="67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rPr lang="uk" sz="385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рукою подати </a:t>
            </a:r>
            <a:endParaRPr sz="385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5250" y="-37425"/>
            <a:ext cx="448750" cy="12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025" y="354700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0" y="4387200"/>
            <a:ext cx="3092100" cy="7563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882111" y="21745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Побутова корупція в Україні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1131" y="449288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403700" y="1128875"/>
            <a:ext cx="3267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877271" y="889749"/>
            <a:ext cx="5889289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dirty="0">
                <a:latin typeface="+mj-lt"/>
              </a:rPr>
              <a:t>Чи зіштовхувались Ви з корупцією протягом останніх 12 місяців?</a:t>
            </a:r>
            <a:endParaRPr sz="2000" b="1" dirty="0">
              <a:latin typeface="+mj-lt"/>
            </a:endParaRPr>
          </a:p>
        </p:txBody>
      </p:sp>
      <p:sp>
        <p:nvSpPr>
          <p:cNvPr id="27" name="Google Shape;96;p16">
            <a:extLst>
              <a:ext uri="{FF2B5EF4-FFF2-40B4-BE49-F238E27FC236}">
                <a16:creationId xmlns:a16="http://schemas.microsoft.com/office/drawing/2014/main" id="{D8F8AA30-4993-4B59-BD6D-84CB708616B5}"/>
              </a:ext>
            </a:extLst>
          </p:cNvPr>
          <p:cNvSpPr txBox="1"/>
          <p:nvPr/>
        </p:nvSpPr>
        <p:spPr>
          <a:xfrm>
            <a:off x="1186733" y="1828692"/>
            <a:ext cx="1558902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5,7%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dirty="0">
                <a:solidFill>
                  <a:schemeClr val="bg1">
                    <a:lumMod val="50000"/>
                  </a:schemeClr>
                </a:solidFill>
              </a:rPr>
              <a:t>Важко сказати/ немає відповіді </a:t>
            </a:r>
            <a:endParaRPr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C620043E-4C0B-48DE-9EFC-AA594D28991A}"/>
              </a:ext>
            </a:extLst>
          </p:cNvPr>
          <p:cNvGrpSpPr/>
          <p:nvPr/>
        </p:nvGrpSpPr>
        <p:grpSpPr>
          <a:xfrm>
            <a:off x="2017707" y="2012839"/>
            <a:ext cx="5333767" cy="2884749"/>
            <a:chOff x="1720242" y="2012839"/>
            <a:chExt cx="5333767" cy="2884749"/>
          </a:xfrm>
        </p:grpSpPr>
        <p:sp>
          <p:nvSpPr>
            <p:cNvPr id="97" name="Google Shape;97;p16"/>
            <p:cNvSpPr txBox="1"/>
            <p:nvPr/>
          </p:nvSpPr>
          <p:spPr>
            <a:xfrm>
              <a:off x="6168562" y="3794365"/>
              <a:ext cx="851730" cy="6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78,1% </a:t>
              </a:r>
              <a:endPara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 dirty="0" err="1">
                  <a:solidFill>
                    <a:schemeClr val="bg1">
                      <a:lumMod val="50000"/>
                    </a:schemeClr>
                  </a:solidFill>
                </a:rPr>
                <a:t>Ні</a:t>
              </a:r>
              <a:endParaRPr lang="ru-RU" sz="1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aphicFrame>
          <p:nvGraphicFramePr>
            <p:cNvPr id="4" name="Діаграма 3">
              <a:extLst>
                <a:ext uri="{FF2B5EF4-FFF2-40B4-BE49-F238E27FC236}">
                  <a16:creationId xmlns:a16="http://schemas.microsoft.com/office/drawing/2014/main" id="{DA689EE9-7451-43FC-A23A-0F98E25A1D2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73585249"/>
                </p:ext>
              </p:extLst>
            </p:nvPr>
          </p:nvGraphicFramePr>
          <p:xfrm>
            <a:off x="1720242" y="2012839"/>
            <a:ext cx="4373880" cy="28847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43B6F813-D4D6-4BE5-8B19-82D8BA36EC7D}"/>
                </a:ext>
              </a:extLst>
            </p:cNvPr>
            <p:cNvSpPr/>
            <p:nvPr/>
          </p:nvSpPr>
          <p:spPr>
            <a:xfrm>
              <a:off x="6112446" y="2199611"/>
              <a:ext cx="91504" cy="91504"/>
            </a:xfrm>
            <a:prstGeom prst="ellipse">
              <a:avLst/>
            </a:prstGeom>
            <a:solidFill>
              <a:srgbClr val="FFAB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" name="Сполучна лінія: уступом 6">
              <a:extLst>
                <a:ext uri="{FF2B5EF4-FFF2-40B4-BE49-F238E27FC236}">
                  <a16:creationId xmlns:a16="http://schemas.microsoft.com/office/drawing/2014/main" id="{E38B25A1-B8F7-4038-A9EF-AD2BA85161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3176" y="2245363"/>
              <a:ext cx="1380946" cy="290955"/>
            </a:xfrm>
            <a:prstGeom prst="bentConnector3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Google Shape;96;p16"/>
            <p:cNvSpPr txBox="1"/>
            <p:nvPr/>
          </p:nvSpPr>
          <p:spPr>
            <a:xfrm>
              <a:off x="6201424" y="2037630"/>
              <a:ext cx="852585" cy="6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16,2%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 dirty="0">
                  <a:solidFill>
                    <a:schemeClr val="bg1">
                      <a:lumMod val="50000"/>
                    </a:schemeClr>
                  </a:solidFill>
                </a:rPr>
                <a:t>Так</a:t>
              </a:r>
              <a:r>
                <a:rPr lang="uk" sz="10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3" name="Сполучна лінія: уступом 12">
              <a:extLst>
                <a:ext uri="{FF2B5EF4-FFF2-40B4-BE49-F238E27FC236}">
                  <a16:creationId xmlns:a16="http://schemas.microsoft.com/office/drawing/2014/main" id="{0C0C30B9-A193-463A-A69A-0270D22A592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603501" y="2071043"/>
              <a:ext cx="1444627" cy="241828"/>
            </a:xfrm>
            <a:prstGeom prst="bentConnector3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Сполучна лінія: уступом 17">
              <a:extLst>
                <a:ext uri="{FF2B5EF4-FFF2-40B4-BE49-F238E27FC236}">
                  <a16:creationId xmlns:a16="http://schemas.microsoft.com/office/drawing/2014/main" id="{4797E0EA-089F-49DC-81F1-F558F1E02461}"/>
                </a:ext>
              </a:extLst>
            </p:cNvPr>
            <p:cNvCxnSpPr>
              <a:cxnSpLocks/>
            </p:cNvCxnSpPr>
            <p:nvPr/>
          </p:nvCxnSpPr>
          <p:spPr>
            <a:xfrm>
              <a:off x="4295775" y="3857625"/>
              <a:ext cx="1724025" cy="396927"/>
            </a:xfrm>
            <a:prstGeom prst="bentConnector3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DAF1D7A0-7CCA-409D-B4F1-83672768001E}"/>
                </a:ext>
              </a:extLst>
            </p:cNvPr>
            <p:cNvSpPr/>
            <p:nvPr/>
          </p:nvSpPr>
          <p:spPr>
            <a:xfrm>
              <a:off x="6048370" y="4208800"/>
              <a:ext cx="91504" cy="91504"/>
            </a:xfrm>
            <a:prstGeom prst="ellipse">
              <a:avLst/>
            </a:prstGeom>
            <a:solidFill>
              <a:srgbClr val="B9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289447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727600" y="3187025"/>
            <a:ext cx="3622150" cy="93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877875" y="216048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Побутова та велика корупція</a:t>
            </a:r>
            <a:endParaRPr sz="3000" b="1" dirty="0">
              <a:solidFill>
                <a:schemeClr val="lt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896510" y="1017175"/>
            <a:ext cx="241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ВЕЛИКА КОРУПЦІЯ</a:t>
            </a:r>
            <a:endParaRPr b="1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5163750" y="1017175"/>
            <a:ext cx="310237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ПОБУТОВА КОРУПЦІЯ</a:t>
            </a:r>
            <a:endParaRPr b="1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4571999" y="1449788"/>
            <a:ext cx="3694125" cy="252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Повсякденна, дрібна за своїми обсягами, проте може траплятись в різних сферах в повсякденній взаємодії. Вона знаходиться 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 перетині діяльності державних або комунальних установ і громадян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Часто пов’язана зі спробами громадян отримати доступ до базових суспільних благ або послуг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Впливає на громадян 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безпосередньо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особливо на найбільш вразливих осіб</a:t>
            </a:r>
            <a:endParaRPr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3508475" y="3632890"/>
            <a:ext cx="691000" cy="19740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7"/>
          <p:cNvSpPr txBox="1"/>
          <p:nvPr/>
        </p:nvSpPr>
        <p:spPr>
          <a:xfrm>
            <a:off x="447675" y="1457256"/>
            <a:ext cx="3902075" cy="1674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Завжди відбувається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вищих щаблях влади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передбачає значні вигоди для залучених в цю корупцію посадових осіб та значні втрати для держави загалом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Впливає на громадян 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опосередковано</a:t>
            </a: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22;p17">
            <a:extLst>
              <a:ext uri="{FF2B5EF4-FFF2-40B4-BE49-F238E27FC236}">
                <a16:creationId xmlns:a16="http://schemas.microsoft.com/office/drawing/2014/main" id="{D84CDF42-B0B6-454B-BA2F-B9C058D79A82}"/>
              </a:ext>
            </a:extLst>
          </p:cNvPr>
          <p:cNvSpPr/>
          <p:nvPr/>
        </p:nvSpPr>
        <p:spPr>
          <a:xfrm>
            <a:off x="900140" y="3799927"/>
            <a:ext cx="691000" cy="19740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877875" y="3187025"/>
            <a:ext cx="33216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купівля водійського посвідчення, хабар за отримання медичної довідки чи влаштування дитини до дитячого садочка поза чергою – побутова корупція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/>
        </p:nvSpPr>
        <p:spPr>
          <a:xfrm>
            <a:off x="1009773" y="1717650"/>
            <a:ext cx="6835977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Дрібна корупція може вплинути на кожну четверту людину в усьому світі, тобто майже на два мільярди людей</a:t>
            </a:r>
            <a:endParaRPr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4705" y="2065755"/>
            <a:ext cx="349814" cy="35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005954" y="1681784"/>
            <a:ext cx="368573" cy="37594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881540" y="210415"/>
            <a:ext cx="7312979" cy="1171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 настільки дрібна: </a:t>
            </a:r>
            <a:r>
              <a:rPr lang="uk" sz="3000" b="1" dirty="0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наслідки побутової корупції</a:t>
            </a:r>
            <a:endParaRPr sz="3000" b="1" dirty="0">
              <a:highlight>
                <a:srgbClr val="B9D6D5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solidFill>
                  <a:schemeClr val="lt1"/>
                </a:solidFill>
                <a:highlight>
                  <a:srgbClr val="B9D6D5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sz="3000" b="1" dirty="0">
              <a:solidFill>
                <a:schemeClr val="lt1"/>
              </a:solidFill>
              <a:highlight>
                <a:srgbClr val="B9D6D5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lt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F9C53-3129-42CF-AD42-62F969D56008}"/>
              </a:ext>
            </a:extLst>
          </p:cNvPr>
          <p:cNvSpPr txBox="1"/>
          <p:nvPr/>
        </p:nvSpPr>
        <p:spPr>
          <a:xfrm>
            <a:off x="733424" y="2915455"/>
            <a:ext cx="746109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60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сфері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охорони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здоров’я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має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наслідки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життя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смерті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громадян</a:t>
            </a:r>
            <a:endParaRPr lang="ru-RU"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60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Пагубно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впливає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економіку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діяльність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бізнесу</a:t>
            </a:r>
            <a:endParaRPr lang="ru-RU"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60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Підриває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ефективність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державного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апарату</a:t>
            </a:r>
            <a:endParaRPr lang="ru-RU"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60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Знижує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довіру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громадян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держави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негативно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впливає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демократію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верховенство права</a:t>
            </a:r>
          </a:p>
          <a:p>
            <a:pPr marL="457200" lvl="0" indent="-317500" algn="just" rtl="0">
              <a:spcBef>
                <a:spcPts val="0"/>
              </a:spcBef>
              <a:spcAft>
                <a:spcPts val="60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Завдає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шкоди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податковій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системі</a:t>
            </a:r>
            <a:endParaRPr lang="ru-RU"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/>
          <p:nvPr/>
        </p:nvSpPr>
        <p:spPr>
          <a:xfrm>
            <a:off x="593850" y="1055600"/>
            <a:ext cx="7956300" cy="11250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593850" y="2332033"/>
            <a:ext cx="7956300" cy="83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593850" y="3365951"/>
            <a:ext cx="7956300" cy="83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418700" y="1119850"/>
            <a:ext cx="7791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Кейс 1.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 живете у районі, де дуже багато дітей, проте дуже мало дитячих садочків. Вам конче потрібно, щоб ваш трьохрічний син потрапив до садочка, проте черга з малюків дуже велика. Коли ви приходите записуватись - вам пропонують зробити “благодійний внесок”, щоб прискорити чергу і отримати 100% гарантію, що для вашої дитини місце точно знайдеться.</a:t>
            </a:r>
            <a:endParaRPr sz="18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813475" y="53687"/>
            <a:ext cx="6724800" cy="6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b="1" dirty="0">
                <a:solidFill>
                  <a:srgbClr val="4A86E8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sz="26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Практична вправа</a:t>
            </a:r>
            <a:r>
              <a:rPr lang="uk" sz="4000" b="1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endParaRPr sz="4000" b="1" dirty="0">
              <a:solidFill>
                <a:schemeClr val="lt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lt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902900" y="2386413"/>
            <a:ext cx="72711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Кейс 2.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 хочете отримати водійські права. Зробити це самостійно і безкоштовно не виходить, бо у вас просять хабар за “допомогу” зі складанням іспиту. А після відмови платити – вас спеціально “валять” на тестах. </a:t>
            </a:r>
            <a:endParaRPr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902900" y="3435250"/>
            <a:ext cx="73077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Кейс 3.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 вашим будинком є парк, де ви з сім’єю любите гуляти на вихідних. Одного разу ви приходите і бачите паркан та початок будівельних робіт. </a:t>
            </a:r>
            <a:endParaRPr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48" name="Google Shape;1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43414"/>
            <a:ext cx="9144000" cy="700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>
            <a:off x="593850" y="1336248"/>
            <a:ext cx="7956300" cy="85022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0"/>
          <p:cNvSpPr txBox="1"/>
          <p:nvPr/>
        </p:nvSpPr>
        <p:spPr>
          <a:xfrm>
            <a:off x="758250" y="2453974"/>
            <a:ext cx="7791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Кейс 1.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 живете у районі, де дуже багато дітей, проте дуже мало дитячих садочків. Вам конче потрібно, щоб ваш трьохрічний син потрапив до садочка, проте черга з малюків дуже велика. Коли ви приходите записуватись - вам пропонують зробити “благодійний внесок”, щоб прискорити чергу і отримати 100% гарантію, що для вашої дитини місце точно знайдеться.</a:t>
            </a:r>
            <a:endParaRPr sz="18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856875" y="231050"/>
            <a:ext cx="5010525" cy="4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Практична вправа</a:t>
            </a:r>
            <a:endParaRPr sz="4000" b="1" dirty="0">
              <a:solidFill>
                <a:schemeClr val="lt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936450" y="1373474"/>
            <a:ext cx="72711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Кейс 4.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 маєте власний бізнес і ведете його цілком доброчесно та законно. Проте в один з днів до вас приходять правоохоронці, та просять хабар, щоб “не заважати вашій діяльності”.  </a:t>
            </a:r>
            <a:endParaRPr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593850" y="2375124"/>
            <a:ext cx="7956300" cy="130065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0"/>
          <p:cNvSpPr txBox="1"/>
          <p:nvPr/>
        </p:nvSpPr>
        <p:spPr>
          <a:xfrm>
            <a:off x="856874" y="2512674"/>
            <a:ext cx="735067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Кейс 5.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 активно готуєтеся до сесії. Ваша староста пише у чат групи, що викладач просить скинутися йому «на пляшку хорошого коньяку». У такому разі всій групі він поставить автомати. Індивідуально приймати іспит задарма він відмовляється. Більшість ваших одногрупників ця угода влаштовує, але є ті, хто хоче скласти іспити чесно.</a:t>
            </a:r>
            <a:endParaRPr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43414"/>
            <a:ext cx="9144000" cy="700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823875" y="900014"/>
            <a:ext cx="6978995" cy="18431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4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Методи та інструменти</a:t>
            </a:r>
            <a:endParaRPr sz="34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4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боротьби з побутовою корупцією </a:t>
            </a:r>
            <a:endParaRPr sz="34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8138575" y="-44925"/>
            <a:ext cx="1005600" cy="521100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0" y="4671475"/>
            <a:ext cx="3092100" cy="4722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886425" y="230801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8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Боротьба  з побутовою корупцією</a:t>
            </a:r>
            <a:endParaRPr sz="21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910700" y="962650"/>
            <a:ext cx="7250320" cy="110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Реорганізація процесу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Зменшення кількості державних вимог і сприяння їх дотриманню через перепроектування, усунення зайвих кроків і використання технологій. Може включати гармонізацію законів, правил і процедур, спрощення вимог до документації.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886425" y="2067538"/>
            <a:ext cx="7274595" cy="110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" sz="1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Єдине вікно</a:t>
            </a:r>
            <a:endParaRPr sz="1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Об’єднує низку державних послуг, включаючи реєстрацію бізнесу, післяреєстраційні процедури в податкових органах, видачу документів, ліцензій та дозволів. забезпечує простішу, швидшу та прозорішу взаємодію громадян і держави.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910700" y="3243069"/>
            <a:ext cx="7250320" cy="110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Обмін даними та стандартизація</a:t>
            </a:r>
            <a:endParaRPr sz="1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Від бізнесу часто вимагають подавати ту саму документацію до різних державних установ у різних форматах. Обмін даними та стандартизація форматів між цими агентствами значною мірою зменшує адміністративне навантаження на компанії.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861060" y="205740"/>
            <a:ext cx="70713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Боротьба  з побутовою корупцією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861060" y="963536"/>
            <a:ext cx="7376160" cy="174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Електронний уряд</a:t>
            </a:r>
            <a:endParaRPr sz="16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Цифровізація державних послуг сприяє боротьбі з корупцією шляхом зменшення свободи дій державних службовців, підвищення прозорості та спрощення бюрократичних процесів. Оскільки дрібна корупція зазвичай виникає в особистих ситуаціях, інформаційно-комунікаційні технології (ІКТ) можуть зменшити можливості для хабарництва, обмежуючи пряму взаємодію між користувачами послуг і постачальниками послуг.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884247" y="2688059"/>
            <a:ext cx="7375505" cy="131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Залучення зацікавлених сторін</a:t>
            </a:r>
            <a:endParaRPr sz="16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гарантує, що реформи, спрямовані на зменшення бюрократичних процедур і спрощення бюрократичних процесів, вирішують правильні питання. До прикладу - громадські консультації, як у Великій Британії, де громадяни можуть вносити пропозиції щодо зменшення бюрократії та спрощення правил на спеціальному веб-сайті.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861060" y="205740"/>
            <a:ext cx="70713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Боротьба  з побутовою корупцією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861060" y="1308831"/>
            <a:ext cx="7299960" cy="152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Нові технології та інновації</a:t>
            </a:r>
            <a:endParaRPr sz="16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Такі інструменти, як цифрові державні послуги, краудсорсингові платформи, портали прозорості, відкриті дані тощо мають великий потенціал для підтримки боротьби з корупцією шляхом сприяння громадському контролю, прозорості та підзвітності, сприяння адвокації та участі громадян, а також тіснішій взаємодії між урядом і громадянами.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30578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882300" y="196644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Вправа 1</a:t>
            </a:r>
            <a:endParaRPr sz="30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01" name="Google Shape;2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1325" y="423350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 txBox="1"/>
          <p:nvPr/>
        </p:nvSpPr>
        <p:spPr>
          <a:xfrm>
            <a:off x="882300" y="727223"/>
            <a:ext cx="344586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dirty="0">
                <a:highlight>
                  <a:srgbClr val="B9D6D5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 чи ні? </a:t>
            </a:r>
            <a:endParaRPr sz="3000" dirty="0">
              <a:highlight>
                <a:srgbClr val="B9D6D5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765055" y="1600258"/>
            <a:ext cx="753769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чиновник підвіз у вихідний день на службовій автівці своїх друзів на вечірку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highlight>
                <a:srgbClr val="FFFF00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пацієнт подякував після завершення вдалого лікування лікарю, подарувавши букет квітів з власного саду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громадянина відмовились лікувати, оскільки він не «вніс обов’язковий благодійний внесок»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родичка мера виграла конкурс і стала директором школи</a:t>
            </a:r>
            <a:endParaRPr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5250" y="-37425"/>
            <a:ext cx="448750" cy="12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025" y="354700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0" y="4387200"/>
            <a:ext cx="3092100" cy="7563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56" y="315861"/>
            <a:ext cx="8149294" cy="46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60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874130" y="242252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Вправа 2</a:t>
            </a:r>
            <a:endParaRPr sz="2100" b="1" dirty="0">
              <a:solidFill>
                <a:schemeClr val="lt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1325" y="423350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/>
          <p:nvPr/>
        </p:nvSpPr>
        <p:spPr>
          <a:xfrm>
            <a:off x="976136" y="2013293"/>
            <a:ext cx="7017244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Чи вважає громадськість та представники бізнесу повсякденну побутову корупцію великою проблемою?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Наскільки часто громадяни стикаються з корупційними практиками в школах, лікарнях?</a:t>
            </a:r>
            <a:endParaRPr sz="1400" dirty="0"/>
          </a:p>
        </p:txBody>
      </p:sp>
      <p:sp>
        <p:nvSpPr>
          <p:cNvPr id="211" name="Google Shape;211;p25"/>
          <p:cNvSpPr txBox="1"/>
          <p:nvPr/>
        </p:nvSpPr>
        <p:spPr>
          <a:xfrm>
            <a:off x="874130" y="766388"/>
            <a:ext cx="7590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Розгляньте результати дослідження</a:t>
            </a:r>
            <a:endParaRPr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u="sng" dirty="0">
                <a:solidFill>
                  <a:schemeClr val="hlink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hlinkClick r:id="rId4"/>
              </a:rPr>
              <a:t>«Корупція в Україні: розуміння, сприйняття, поширеність» </a:t>
            </a:r>
            <a:endParaRPr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та обговоріть основні тенденції:</a:t>
            </a:r>
            <a:endParaRPr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12" name="Google Shape;21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976136" y="1878128"/>
            <a:ext cx="47625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1613" y="3141825"/>
            <a:ext cx="476250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5250" y="-37425"/>
            <a:ext cx="448750" cy="12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025" y="354700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0" y="4387200"/>
            <a:ext cx="3092100" cy="7563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40" y="349867"/>
            <a:ext cx="8405985" cy="441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0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5250" y="-37425"/>
            <a:ext cx="448750" cy="12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025" y="354700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0" y="4387200"/>
            <a:ext cx="3092100" cy="7563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40" y="349867"/>
            <a:ext cx="8405985" cy="441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7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5250" y="-37425"/>
            <a:ext cx="448750" cy="12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025" y="354700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0" y="4387200"/>
            <a:ext cx="3092100" cy="7563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019" y="354700"/>
            <a:ext cx="8256231" cy="447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9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5250" y="-37425"/>
            <a:ext cx="448750" cy="12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025" y="354700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0" y="4387200"/>
            <a:ext cx="3092100" cy="7563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25" y="495982"/>
            <a:ext cx="8115237" cy="41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0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 descr="Effect of corruption on perceived difficulties in healthcare access in  sub-Saharan Africa | PLOS O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096" y="1469120"/>
            <a:ext cx="5136067" cy="2257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0B10CBC-E8F1-449F-B60F-B859CEB8F790}"/>
              </a:ext>
            </a:extLst>
          </p:cNvPr>
          <p:cNvSpPr/>
          <p:nvPr/>
        </p:nvSpPr>
        <p:spPr>
          <a:xfrm>
            <a:off x="3427991" y="2571751"/>
            <a:ext cx="1069200" cy="486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Google Shape;64;p14"/>
          <p:cNvSpPr/>
          <p:nvPr/>
        </p:nvSpPr>
        <p:spPr>
          <a:xfrm>
            <a:off x="919346" y="2796055"/>
            <a:ext cx="8031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6164543" y="1652497"/>
            <a:ext cx="1991895" cy="1557713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987561" y="230293"/>
            <a:ext cx="6759498" cy="593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Корупція в охороні здоров'я:</a:t>
            </a: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5213" y="417825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6841399" y="3531714"/>
            <a:ext cx="1660049" cy="141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uk" sz="12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Дослідження корупції в системі охорони здоров'я Країн Африки</a:t>
            </a:r>
            <a:endParaRPr sz="12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930096" y="2851380"/>
            <a:ext cx="745500" cy="20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987561" y="3716772"/>
            <a:ext cx="5286214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бідних африканських країнах кількість зареєстрованих випадків захворювання на рак є значно меншою, ніж їх фактична кількість. Цей факт пов'язують з тим, що сфера охорони здоров’я в цих країнах є корумпованою, що окрім всього, впливає і на якість та сам факт надання медичної допомоги онкохворим людям. </a:t>
            </a:r>
            <a:endParaRPr sz="11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526371" y="2863205"/>
            <a:ext cx="1069200" cy="27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919346" y="2457605"/>
            <a:ext cx="1123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% повідомлень</a:t>
            </a:r>
            <a:endParaRPr sz="8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 хабарі</a:t>
            </a:r>
            <a:endParaRPr sz="8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430996" y="2457605"/>
            <a:ext cx="1238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dirty="0">
                <a:solidFill>
                  <a:schemeClr val="dk1"/>
                </a:solidFill>
                <a:highlight>
                  <a:schemeClr val="lt1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% тих, хто стикався зі складнощами при спробі отримати медичну послугу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75" name="Google Shape;75;p14" descr="Corruption in healthcare in Sierra Leone is a taboo - but it does exist |  Working in development | The Guardia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0986" y="1536165"/>
            <a:ext cx="2084056" cy="155764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9F325EF-CEF3-4AE4-922E-BB7915CB9A62}"/>
              </a:ext>
            </a:extLst>
          </p:cNvPr>
          <p:cNvSpPr txBox="1"/>
          <p:nvPr/>
        </p:nvSpPr>
        <p:spPr>
          <a:xfrm>
            <a:off x="1021492" y="792204"/>
            <a:ext cx="57170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кейс </a:t>
            </a:r>
            <a:r>
              <a:rPr lang="ru-RU" sz="3000" b="1" dirty="0" err="1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африканських</a:t>
            </a:r>
            <a:r>
              <a:rPr lang="ru-RU" sz="3000" b="1" dirty="0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ru-RU" sz="3000" b="1" dirty="0" err="1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країн</a:t>
            </a:r>
            <a:endParaRPr lang="ru-RU" sz="3000" dirty="0">
              <a:highlight>
                <a:srgbClr val="B9D6D5"/>
              </a:highlight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87A3A61-1DF4-4214-8F5B-46ABB229A26E}"/>
              </a:ext>
            </a:extLst>
          </p:cNvPr>
          <p:cNvSpPr/>
          <p:nvPr/>
        </p:nvSpPr>
        <p:spPr>
          <a:xfrm>
            <a:off x="930096" y="3648113"/>
            <a:ext cx="5234446" cy="133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0096" y="3648113"/>
            <a:ext cx="5911304" cy="111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 rot="5400000">
            <a:off x="3119619" y="-903742"/>
            <a:ext cx="685797" cy="5236487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844275" y="542639"/>
            <a:ext cx="5891806" cy="22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4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Що таке</a:t>
            </a:r>
            <a:br>
              <a:rPr lang="uk" sz="4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uk" sz="4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побутова корупція? </a:t>
            </a:r>
            <a:endParaRPr sz="4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4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Корупція в повсякденному житті</a:t>
            </a:r>
            <a:endParaRPr sz="4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8138575" y="-44925"/>
            <a:ext cx="1005600" cy="521100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300" y="3701249"/>
            <a:ext cx="590750" cy="3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0" y="4600861"/>
            <a:ext cx="3863340" cy="542814"/>
          </a:xfrm>
          <a:prstGeom prst="snip1Rect">
            <a:avLst>
              <a:gd name="adj" fmla="val 8598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882111" y="21745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Побутова корупція в Україні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1325" y="423350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403700" y="1128875"/>
            <a:ext cx="3267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882111" y="732088"/>
            <a:ext cx="6679832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/>
              <a:t>На Вашу думку, чи може надання хабаря, неофіційних послуг або подарунка бути виправданим, якщо це необхідно для вирішення важливої для Вас справи?</a:t>
            </a:r>
            <a:endParaRPr sz="1200" dirty="0"/>
          </a:p>
        </p:txBody>
      </p:sp>
      <p:sp>
        <p:nvSpPr>
          <p:cNvPr id="103" name="Google Shape;103;p16"/>
          <p:cNvSpPr txBox="1"/>
          <p:nvPr/>
        </p:nvSpPr>
        <p:spPr>
          <a:xfrm>
            <a:off x="2790912" y="1221135"/>
            <a:ext cx="87978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dirty="0">
                <a:solidFill>
                  <a:schemeClr val="bg1">
                    <a:lumMod val="50000"/>
                  </a:schemeClr>
                </a:solidFill>
              </a:rPr>
              <a:t>49,7% (2015)</a:t>
            </a:r>
            <a:endParaRPr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dirty="0">
                <a:solidFill>
                  <a:schemeClr val="bg1">
                    <a:lumMod val="50000"/>
                  </a:schemeClr>
                </a:solidFill>
              </a:rPr>
              <a:t>46,8% (2018)</a:t>
            </a:r>
            <a:endParaRPr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dirty="0">
                <a:solidFill>
                  <a:schemeClr val="bg1">
                    <a:lumMod val="50000"/>
                  </a:schemeClr>
                </a:solidFill>
              </a:rPr>
              <a:t>48,4% (2021)</a:t>
            </a:r>
            <a:endParaRPr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1" name="Діаграма 10">
            <a:extLst>
              <a:ext uri="{FF2B5EF4-FFF2-40B4-BE49-F238E27FC236}">
                <a16:creationId xmlns:a16="http://schemas.microsoft.com/office/drawing/2014/main" id="{1F97C8C9-3894-41F2-87D9-C5BDC10B9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879830"/>
              </p:ext>
            </p:extLst>
          </p:nvPr>
        </p:nvGraphicFramePr>
        <p:xfrm>
          <a:off x="662171" y="1507385"/>
          <a:ext cx="7819657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Ліва фігурна дужка 11">
            <a:extLst>
              <a:ext uri="{FF2B5EF4-FFF2-40B4-BE49-F238E27FC236}">
                <a16:creationId xmlns:a16="http://schemas.microsoft.com/office/drawing/2014/main" id="{1BCF47EB-C6BC-4C40-A72D-95B50204571E}"/>
              </a:ext>
            </a:extLst>
          </p:cNvPr>
          <p:cNvSpPr/>
          <p:nvPr/>
        </p:nvSpPr>
        <p:spPr>
          <a:xfrm rot="5400000">
            <a:off x="2844085" y="-331099"/>
            <a:ext cx="421177" cy="4518826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Google Shape;104;p16">
            <a:extLst>
              <a:ext uri="{FF2B5EF4-FFF2-40B4-BE49-F238E27FC236}">
                <a16:creationId xmlns:a16="http://schemas.microsoft.com/office/drawing/2014/main" id="{076A7BBC-C18E-4417-A9E1-A297ED593ADE}"/>
              </a:ext>
            </a:extLst>
          </p:cNvPr>
          <p:cNvSpPr txBox="1"/>
          <p:nvPr/>
        </p:nvSpPr>
        <p:spPr>
          <a:xfrm>
            <a:off x="985925" y="3393928"/>
            <a:ext cx="111919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dirty="0"/>
              <a:t>Завжди може бути виправдане</a:t>
            </a:r>
            <a:endParaRPr sz="900" dirty="0"/>
          </a:p>
        </p:txBody>
      </p:sp>
      <p:sp>
        <p:nvSpPr>
          <p:cNvPr id="31" name="Google Shape;105;p16">
            <a:extLst>
              <a:ext uri="{FF2B5EF4-FFF2-40B4-BE49-F238E27FC236}">
                <a16:creationId xmlns:a16="http://schemas.microsoft.com/office/drawing/2014/main" id="{36E38740-80F3-4624-8C83-DFA6FE7406C2}"/>
              </a:ext>
            </a:extLst>
          </p:cNvPr>
          <p:cNvSpPr txBox="1"/>
          <p:nvPr/>
        </p:nvSpPr>
        <p:spPr>
          <a:xfrm>
            <a:off x="2323586" y="3422175"/>
            <a:ext cx="1462173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dirty="0">
                <a:solidFill>
                  <a:schemeClr val="dk1"/>
                </a:solidFill>
              </a:rPr>
              <a:t>В більшості випадків може бути виправдане</a:t>
            </a:r>
            <a:endParaRPr sz="900" dirty="0"/>
          </a:p>
        </p:txBody>
      </p:sp>
      <p:sp>
        <p:nvSpPr>
          <p:cNvPr id="32" name="Google Shape;106;p16">
            <a:extLst>
              <a:ext uri="{FF2B5EF4-FFF2-40B4-BE49-F238E27FC236}">
                <a16:creationId xmlns:a16="http://schemas.microsoft.com/office/drawing/2014/main" id="{FE94F9A3-0C98-4A51-85C0-456946A6CFC2}"/>
              </a:ext>
            </a:extLst>
          </p:cNvPr>
          <p:cNvSpPr txBox="1"/>
          <p:nvPr/>
        </p:nvSpPr>
        <p:spPr>
          <a:xfrm>
            <a:off x="5351095" y="3393928"/>
            <a:ext cx="1427069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dirty="0">
                <a:solidFill>
                  <a:schemeClr val="dk1"/>
                </a:solidFill>
              </a:rPr>
              <a:t>В більшості випадків не може бути виправдане</a:t>
            </a:r>
            <a:endParaRPr sz="900" dirty="0">
              <a:solidFill>
                <a:schemeClr val="dk1"/>
              </a:solidFill>
            </a:endParaRPr>
          </a:p>
        </p:txBody>
      </p:sp>
      <p:sp>
        <p:nvSpPr>
          <p:cNvPr id="33" name="Google Shape;107;p16">
            <a:extLst>
              <a:ext uri="{FF2B5EF4-FFF2-40B4-BE49-F238E27FC236}">
                <a16:creationId xmlns:a16="http://schemas.microsoft.com/office/drawing/2014/main" id="{14230BD7-1BC2-494B-919E-A061537E504E}"/>
              </a:ext>
            </a:extLst>
          </p:cNvPr>
          <p:cNvSpPr txBox="1"/>
          <p:nvPr/>
        </p:nvSpPr>
        <p:spPr>
          <a:xfrm>
            <a:off x="4004547" y="3411059"/>
            <a:ext cx="112776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dirty="0">
                <a:solidFill>
                  <a:schemeClr val="dk1"/>
                </a:solidFill>
              </a:rPr>
              <a:t>Ніколи не може бути виправдане</a:t>
            </a:r>
            <a:endParaRPr sz="900" dirty="0">
              <a:solidFill>
                <a:schemeClr val="dk1"/>
              </a:solidFill>
            </a:endParaRPr>
          </a:p>
        </p:txBody>
      </p:sp>
      <p:sp>
        <p:nvSpPr>
          <p:cNvPr id="34" name="Google Shape;108;p16">
            <a:extLst>
              <a:ext uri="{FF2B5EF4-FFF2-40B4-BE49-F238E27FC236}">
                <a16:creationId xmlns:a16="http://schemas.microsoft.com/office/drawing/2014/main" id="{A04A477E-FEAA-4B83-96F0-9D78E42993B9}"/>
              </a:ext>
            </a:extLst>
          </p:cNvPr>
          <p:cNvSpPr txBox="1"/>
          <p:nvPr/>
        </p:nvSpPr>
        <p:spPr>
          <a:xfrm>
            <a:off x="6951912" y="3408312"/>
            <a:ext cx="135616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dirty="0">
                <a:solidFill>
                  <a:schemeClr val="dk1"/>
                </a:solidFill>
              </a:rPr>
              <a:t>Важко сказати/немає відповіді</a:t>
            </a:r>
            <a:endParaRPr sz="900" dirty="0">
              <a:solidFill>
                <a:schemeClr val="dk1"/>
              </a:solidFill>
            </a:endParaRPr>
          </a:p>
        </p:txBody>
      </p:sp>
      <p:graphicFrame>
        <p:nvGraphicFramePr>
          <p:cNvPr id="16" name="Діаграма 15">
            <a:extLst>
              <a:ext uri="{FF2B5EF4-FFF2-40B4-BE49-F238E27FC236}">
                <a16:creationId xmlns:a16="http://schemas.microsoft.com/office/drawing/2014/main" id="{18A31BB2-13BA-4A06-9C78-752E43383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1386829"/>
              </p:ext>
            </p:extLst>
          </p:nvPr>
        </p:nvGraphicFramePr>
        <p:xfrm>
          <a:off x="2295525" y="3744120"/>
          <a:ext cx="7010400" cy="86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Google Shape;109;p16">
            <a:extLst>
              <a:ext uri="{FF2B5EF4-FFF2-40B4-BE49-F238E27FC236}">
                <a16:creationId xmlns:a16="http://schemas.microsoft.com/office/drawing/2014/main" id="{E78EE300-A408-4475-BBE6-18AB16072039}"/>
              </a:ext>
            </a:extLst>
          </p:cNvPr>
          <p:cNvSpPr txBox="1"/>
          <p:nvPr/>
        </p:nvSpPr>
        <p:spPr>
          <a:xfrm>
            <a:off x="928425" y="4027270"/>
            <a:ext cx="1119191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dirty="0"/>
              <a:t>Повсякденна побутова корупція</a:t>
            </a:r>
            <a:endParaRPr sz="800" dirty="0"/>
          </a:p>
        </p:txBody>
      </p:sp>
      <p:sp>
        <p:nvSpPr>
          <p:cNvPr id="40" name="Google Shape;110;p16">
            <a:extLst>
              <a:ext uri="{FF2B5EF4-FFF2-40B4-BE49-F238E27FC236}">
                <a16:creationId xmlns:a16="http://schemas.microsoft.com/office/drawing/2014/main" id="{C7A173BE-2D70-4E6D-8542-B384383E68C3}"/>
              </a:ext>
            </a:extLst>
          </p:cNvPr>
          <p:cNvSpPr txBox="1"/>
          <p:nvPr/>
        </p:nvSpPr>
        <p:spPr>
          <a:xfrm>
            <a:off x="2351811" y="4335212"/>
            <a:ext cx="3705226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 dirty="0"/>
              <a:t>Дуже серйозна проблема</a:t>
            </a:r>
            <a:endParaRPr sz="1000" dirty="0"/>
          </a:p>
        </p:txBody>
      </p:sp>
      <p:sp>
        <p:nvSpPr>
          <p:cNvPr id="41" name="Google Shape;111;p16">
            <a:extLst>
              <a:ext uri="{FF2B5EF4-FFF2-40B4-BE49-F238E27FC236}">
                <a16:creationId xmlns:a16="http://schemas.microsoft.com/office/drawing/2014/main" id="{D708D206-BBC3-47E6-B58D-D7AD072971D8}"/>
              </a:ext>
            </a:extLst>
          </p:cNvPr>
          <p:cNvSpPr txBox="1"/>
          <p:nvPr/>
        </p:nvSpPr>
        <p:spPr>
          <a:xfrm>
            <a:off x="6057036" y="4335212"/>
            <a:ext cx="20955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 dirty="0"/>
              <a:t>Скоріше серйозна проблема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2127292592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ія1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.potx" id="{29D4FD11-25CB-428A-83B4-2B589AEACC48}" vid="{1B370A3C-B6BE-4DE5-BABD-1345B2A3411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Презентація1</Template>
  <TotalTime>1964</TotalTime>
  <Words>1054</Words>
  <Application>Microsoft Office PowerPoint</Application>
  <PresentationFormat>Екран (16:9)</PresentationFormat>
  <Paragraphs>91</Paragraphs>
  <Slides>20</Slides>
  <Notes>20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7" baseType="lpstr">
      <vt:lpstr>Roboto</vt:lpstr>
      <vt:lpstr>Calibri Light</vt:lpstr>
      <vt:lpstr>Calibri</vt:lpstr>
      <vt:lpstr>Wingdings</vt:lpstr>
      <vt:lpstr>Helvetica Neue</vt:lpstr>
      <vt:lpstr>Arial</vt:lpstr>
      <vt:lpstr>Презентація1</vt:lpstr>
      <vt:lpstr>Побутова корупція: рукою подати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Корупція в охороні здоров'я:</vt:lpstr>
      <vt:lpstr>Що таке побутова корупція?  Корупція в повсякденному житті</vt:lpstr>
      <vt:lpstr>Побутова корупція в Україні</vt:lpstr>
      <vt:lpstr>Побутова корупція в Україні</vt:lpstr>
      <vt:lpstr>Побутова та велика корупція</vt:lpstr>
      <vt:lpstr>Не настільки дрібна: наслідки побутової корупції   </vt:lpstr>
      <vt:lpstr> Практична вправа  </vt:lpstr>
      <vt:lpstr>Практична вправа</vt:lpstr>
      <vt:lpstr>Методи та інструменти боротьби з побутовою корупцією </vt:lpstr>
      <vt:lpstr>Боротьба  з побутовою корупцією</vt:lpstr>
      <vt:lpstr>Боротьба  з побутовою корупцією</vt:lpstr>
      <vt:lpstr>Боротьба  з побутовою корупцією</vt:lpstr>
      <vt:lpstr>Вправа 1</vt:lpstr>
      <vt:lpstr>Вправа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Побутова корупція: рукою подати</dc:title>
  <dc:creator>User</dc:creator>
  <cp:lastModifiedBy>Oksana</cp:lastModifiedBy>
  <cp:revision>37</cp:revision>
  <dcterms:modified xsi:type="dcterms:W3CDTF">2025-02-27T07:40:36Z</dcterms:modified>
</cp:coreProperties>
</file>