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257" r:id="rId4"/>
    <p:sldId id="258" r:id="rId5"/>
    <p:sldId id="259" r:id="rId6"/>
    <p:sldId id="283"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80" r:id="rId27"/>
    <p:sldId id="281" r:id="rId28"/>
    <p:sldId id="282" r:id="rId29"/>
  </p:sldIdLst>
  <p:sldSz cx="9144000" cy="6858000" type="screen4x3"/>
  <p:notesSz cx="6858000" cy="994568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16.06.2014</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16.06.2014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16.06.2014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16.06.2014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16.06.2014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16.06.2014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16.06.2014</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16.06.2014</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16.06.2014</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16.06.2014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16.06.2014</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16.06.2014</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1071538" y="1428736"/>
            <a:ext cx="7215206"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uk-UA" sz="4000" b="1" i="0" u="none" cap="none" normalizeH="0" baseline="0" dirty="0" smtClean="0">
                <a:ln>
                  <a:noFill/>
                </a:ln>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Організація діяльності і контроль якості роботи аудиторської фірми і праці аудиторів</a:t>
            </a:r>
            <a:endParaRPr kumimoji="0" lang="uk-UA" sz="4800" b="0" i="0" u="non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571472" y="1465724"/>
            <a:ext cx="8215338"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ctr"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Зміст, строки й обсяг аудиторських процедур та політики аудиторської фірми щодо контролю якості залежать від таких чинників, як розміри і характер діяльності аудиторської фірми, її дислокація, рівень організації перевірки і відповідних суджень про собівартість такого контролю.</a:t>
            </a:r>
            <a:endParaRPr kumimoji="0" lang="uk-UA"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Прямоугольник 2"/>
          <p:cNvSpPr/>
          <p:nvPr/>
        </p:nvSpPr>
        <p:spPr>
          <a:xfrm>
            <a:off x="1714480" y="214290"/>
            <a:ext cx="5929354" cy="830997"/>
          </a:xfrm>
          <a:prstGeom prst="rect">
            <a:avLst/>
          </a:prstGeom>
        </p:spPr>
        <p:txBody>
          <a:bodyPr wrap="square">
            <a:spAutoFit/>
          </a:bodyPr>
          <a:lstStyle/>
          <a:p>
            <a:pPr algn="ctr"/>
            <a:r>
              <a:rPr lang="uk-UA" sz="2400" b="1" i="1" dirty="0" smtClean="0">
                <a:latin typeface="Times New Roman" pitchFamily="18" charset="0"/>
                <a:cs typeface="Times New Roman" pitchFamily="18" charset="0"/>
              </a:rPr>
              <a:t>2. Контроль якості роботи аудиторської фірми і праці аудиторів</a:t>
            </a:r>
            <a:endParaRPr lang="uk-UA" sz="2400" i="1"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285720" y="1000108"/>
            <a:ext cx="8072462"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За МСА 220 "Контроль якості аудиторської роботи", мета політики контролю якості аудиторських робіт складається з таких чинників:</a:t>
            </a:r>
          </a:p>
          <a:p>
            <a:pPr marL="269875" lvl="0" indent="450850" algn="just" fontAlgn="base">
              <a:spcBef>
                <a:spcPct val="0"/>
              </a:spcBef>
              <a:spcAft>
                <a:spcPct val="0"/>
              </a:spcAft>
              <a:buFont typeface="Arial" pitchFamily="34" charset="0"/>
              <a:buChar char="•"/>
            </a:pPr>
            <a:r>
              <a:rPr lang="uk-UA" sz="2800" dirty="0" smtClean="0">
                <a:solidFill>
                  <a:srgbClr val="000000"/>
                </a:solidFill>
                <a:latin typeface="Times New Roman" pitchFamily="18" charset="0"/>
                <a:ea typeface="Times New Roman" pitchFamily="18" charset="0"/>
                <a:cs typeface="Times New Roman" pitchFamily="18" charset="0"/>
              </a:rPr>
              <a:t>професійні вимоги</a:t>
            </a:r>
          </a:p>
          <a:p>
            <a:pPr marL="269875" lvl="0" indent="450850" algn="just" fontAlgn="base">
              <a:spcBef>
                <a:spcPct val="0"/>
              </a:spcBef>
              <a:spcAft>
                <a:spcPct val="0"/>
              </a:spcAft>
              <a:buFont typeface="Arial" pitchFamily="34" charset="0"/>
              <a:buChar char="•"/>
            </a:pPr>
            <a:r>
              <a:rPr lang="uk-UA" sz="2800" dirty="0" smtClean="0">
                <a:solidFill>
                  <a:srgbClr val="000000"/>
                </a:solidFill>
                <a:latin typeface="Times New Roman" pitchFamily="18" charset="0"/>
                <a:ea typeface="Times New Roman" pitchFamily="18" charset="0"/>
                <a:cs typeface="Times New Roman" pitchFamily="18" charset="0"/>
              </a:rPr>
              <a:t>компетентність</a:t>
            </a:r>
          </a:p>
          <a:p>
            <a:pPr marL="269875" lvl="0" indent="450850" algn="just" fontAlgn="base">
              <a:spcBef>
                <a:spcPct val="0"/>
              </a:spcBef>
              <a:spcAft>
                <a:spcPct val="0"/>
              </a:spcAft>
              <a:buFont typeface="Arial" pitchFamily="34" charset="0"/>
              <a:buChar char="•"/>
            </a:pPr>
            <a:r>
              <a:rPr lang="uk-UA" sz="2800" dirty="0" smtClean="0">
                <a:solidFill>
                  <a:srgbClr val="000000"/>
                </a:solidFill>
                <a:latin typeface="Times New Roman" pitchFamily="18" charset="0"/>
                <a:ea typeface="Times New Roman" pitchFamily="18" charset="0"/>
                <a:cs typeface="Times New Roman" pitchFamily="18" charset="0"/>
              </a:rPr>
              <a:t>розподіл обов'язків</a:t>
            </a:r>
          </a:p>
          <a:p>
            <a:pPr marL="269875" lvl="0" indent="450850" algn="just" fontAlgn="base">
              <a:spcBef>
                <a:spcPct val="0"/>
              </a:spcBef>
              <a:spcAft>
                <a:spcPct val="0"/>
              </a:spcAft>
              <a:buFont typeface="Arial" pitchFamily="34" charset="0"/>
              <a:buChar char="•"/>
            </a:pPr>
            <a:r>
              <a:rPr lang="uk-UA" sz="2800" dirty="0" smtClean="0">
                <a:solidFill>
                  <a:srgbClr val="000000"/>
                </a:solidFill>
                <a:latin typeface="Times New Roman" pitchFamily="18" charset="0"/>
                <a:ea typeface="Times New Roman" pitchFamily="18" charset="0"/>
                <a:cs typeface="Times New Roman" pitchFamily="18" charset="0"/>
              </a:rPr>
              <a:t>отримання консультацій, пов'язаних з аудитом</a:t>
            </a:r>
          </a:p>
          <a:p>
            <a:pPr marL="269875" lvl="0" indent="450850" algn="just" fontAlgn="base">
              <a:spcBef>
                <a:spcPct val="0"/>
              </a:spcBef>
              <a:spcAft>
                <a:spcPct val="0"/>
              </a:spcAft>
              <a:buFont typeface="Arial" pitchFamily="34" charset="0"/>
              <a:buChar char="•"/>
            </a:pPr>
            <a:r>
              <a:rPr lang="uk-UA" sz="2800" dirty="0" smtClean="0">
                <a:solidFill>
                  <a:srgbClr val="000000"/>
                </a:solidFill>
                <a:latin typeface="Times New Roman" pitchFamily="18" charset="0"/>
                <a:ea typeface="Times New Roman" pitchFamily="18" charset="0"/>
                <a:cs typeface="Times New Roman" pitchFamily="18" charset="0"/>
              </a:rPr>
              <a:t>одержання й утримання клієнтів</a:t>
            </a:r>
          </a:p>
          <a:p>
            <a:pPr marL="269875" lvl="0" indent="450850" algn="just" fontAlgn="base">
              <a:spcBef>
                <a:spcPct val="0"/>
              </a:spcBef>
              <a:spcAft>
                <a:spcPct val="0"/>
              </a:spcAft>
              <a:buFont typeface="Arial" pitchFamily="34" charset="0"/>
              <a:buChar char="•"/>
            </a:pPr>
            <a:r>
              <a:rPr lang="uk-UA" sz="2800" dirty="0" smtClean="0">
                <a:solidFill>
                  <a:srgbClr val="000000"/>
                </a:solidFill>
                <a:latin typeface="Times New Roman" pitchFamily="18" charset="0"/>
                <a:ea typeface="Times New Roman" pitchFamily="18" charset="0"/>
                <a:cs typeface="Times New Roman" pitchFamily="18" charset="0"/>
              </a:rPr>
              <a:t>гнучкість політики</a:t>
            </a:r>
            <a:endParaRPr kumimoji="0" lang="uk-UA"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857224" y="1928802"/>
            <a:ext cx="7572396"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Професійні вимоги – співробітники аудиторської фірми мають дотримуватися принципів незалежності, чесності, об'єктивності, конфіденційності та професійної поведінки.</a:t>
            </a:r>
            <a:endParaRPr kumimoji="0" lang="uk-UA"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642910" y="1428736"/>
            <a:ext cx="7929586"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Компетентність – аудиторську фірму слід комплектувати персоналом, який досягнув певного рівня професійної кваліфікації та компетенції і який виконує з необхідною ретельністю норми, необхідні для виконання його професійних обов'язків.</a:t>
            </a:r>
            <a:endParaRPr kumimoji="0" lang="uk-UA"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357190" y="500042"/>
            <a:ext cx="8429652"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Призначення на проведення аудиту-проведення аудиту необхідно доручати працівникам аудиторської фірми, які мають певний досвід роботи і рівень професійної підготовки, необхідної за конкретних обставин.</a:t>
            </a:r>
            <a:endParaRPr kumimoji="0" lang="uk-UA"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Розподіл обов'язків – потрібен достатній рівень керівництва, контролю та аналізу роботи на всіх ділянках для забезпечення достатньої гарантії, що робота, яка виконується, відповідає нормативам якості.</a:t>
            </a:r>
            <a:endParaRPr kumimoji="0" lang="uk-UA"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357158" y="1428736"/>
            <a:ext cx="8429652"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Отримання консультацій, пов'язаних з аудитом – у разі необхідності аудитор повинен звертатися за консультацією до представників інших, не аудиторських професій, як до тих, які працюють в аудиторській фірмі, так і до спеціалістів інших підприємств.</a:t>
            </a:r>
            <a:endParaRPr kumimoji="0" lang="uk-UA"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285720" y="673128"/>
            <a:ext cx="8429652"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Одержання й утримання клієнтів – необхідне проведення аналітичної роботи, що полягає в оцінці репутації потенційних чи наявних клієнтів. При вирішенні питання про початок роботи з клієнтом або подовження співробітництва із давнім клієнтом необхідно влаштовувати свої господарські відносини на засадах незалежності аудиторської фірми, її спроможності правильно надати послугу і впевнитися у чесності й порядності керівництва клієнта.</a:t>
            </a:r>
            <a:endParaRPr kumimoji="0" lang="uk-UA"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428596" y="1571612"/>
            <a:ext cx="8215338"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Гнучкість політики – адекватність і ефективність внутрішньої політики і процедур контролю якості робіт необхідно постійно переглядати.</a:t>
            </a:r>
            <a:endParaRPr kumimoji="0" lang="uk-UA"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428596" y="571480"/>
            <a:ext cx="8429684"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Для отримання високої якості аудиту слід дотримуватися таких заходів:</a:t>
            </a:r>
            <a:endParaRPr kumimoji="0" lang="uk-UA"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а) навчання і перепідготовка аудиторів;</a:t>
            </a:r>
            <a:endParaRPr kumimoji="0" lang="uk-UA"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б) розробка й удосконалення аудиторських стандартів;</a:t>
            </a:r>
            <a:endParaRPr kumimoji="0" lang="uk-UA"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 самоконтроль;</a:t>
            </a:r>
            <a:endParaRPr kumimoji="0" lang="uk-UA"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г) розробка ефективної системи контролю якості всередині аудиторської фірми; </a:t>
            </a:r>
            <a:endParaRPr kumimoji="0" lang="uk-UA"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ґ) наявність жорсткої системи зовнішнього контролю якості аудиторських послуг. Контроль якості аудиторських послуг, залежно від суб'єкта здійснення, поділяється на внутрішній і зовнішній.</a:t>
            </a:r>
            <a:endParaRPr kumimoji="0" lang="uk-UA"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428596" y="142852"/>
            <a:ext cx="8072462"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ctr"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Основний аудитор у процесі проведення аудиторської перевірки повинен постійно контролювати і спрямовувати роботу, яка виконується асистентами, тобто персоналом, який відрізняється за професійним рівнем від основного аудитора. На відміну від асистента, основний аудитор несе повну відповідальність за виконання аудиту. Асистенти, яким передається робота, повинні бути відповідним чином проінструктовані щодо своєї відповідальності й цілей процедур, які вони мають виконати, про діяльність підприємства і можливі облікові аудиторські проблеми, котрі можуть вплинути на суть, час проведення і масштаб аудиторських процедур. Важливим елементом передачі аудиторських повноважень є письмова програма аудитора.</a:t>
            </a:r>
            <a:endParaRPr kumimoji="0" lang="uk-UA"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785786" y="1428736"/>
            <a:ext cx="785818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719138" algn="just"/>
            <a:r>
              <a:rPr lang="uk-UA" sz="3600" b="1" dirty="0" smtClean="0">
                <a:latin typeface="Times New Roman" pitchFamily="18" charset="0"/>
                <a:cs typeface="Times New Roman" pitchFamily="18" charset="0"/>
              </a:rPr>
              <a:t>1.</a:t>
            </a:r>
            <a:r>
              <a:rPr lang="uk-UA" sz="3600" dirty="0" smtClean="0">
                <a:latin typeface="Times New Roman" pitchFamily="18" charset="0"/>
                <a:cs typeface="Times New Roman" pitchFamily="18" charset="0"/>
              </a:rPr>
              <a:t> </a:t>
            </a:r>
            <a:r>
              <a:rPr lang="uk-UA" sz="3600" b="1" dirty="0" smtClean="0">
                <a:latin typeface="Times New Roman" pitchFamily="18" charset="0"/>
                <a:cs typeface="Times New Roman" pitchFamily="18" charset="0"/>
              </a:rPr>
              <a:t>Організація діяльності роботи аудиторської фірми</a:t>
            </a:r>
          </a:p>
          <a:p>
            <a:pPr indent="719138" algn="just"/>
            <a:endParaRPr lang="uk-UA" sz="3600" dirty="0" smtClean="0">
              <a:latin typeface="Times New Roman" pitchFamily="18" charset="0"/>
              <a:cs typeface="Times New Roman" pitchFamily="18" charset="0"/>
            </a:endParaRPr>
          </a:p>
          <a:p>
            <a:pPr indent="719138" algn="just"/>
            <a:r>
              <a:rPr lang="uk-UA" sz="3600" b="1" dirty="0" smtClean="0">
                <a:latin typeface="Times New Roman" pitchFamily="18" charset="0"/>
                <a:cs typeface="Times New Roman" pitchFamily="18" charset="0"/>
              </a:rPr>
              <a:t>2. Контроль якості роботи аудиторської фірми і праці аудиторів</a:t>
            </a:r>
            <a:endParaRPr lang="uk-UA" sz="36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285720" y="291655"/>
            <a:ext cx="8358246"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Контроль із боку аудиторської фірми за роботою аудитора здійснюється: </a:t>
            </a:r>
          </a:p>
          <a:p>
            <a:pPr marL="0" marR="0" lvl="0" indent="450850" algn="just" defTabSz="914400" rtl="0" eaLnBrk="1" fontAlgn="base" latinLnBrk="0" hangingPunct="1">
              <a:lnSpc>
                <a:spcPct val="100000"/>
              </a:lnSpc>
              <a:spcBef>
                <a:spcPct val="0"/>
              </a:spcBef>
              <a:spcAft>
                <a:spcPct val="0"/>
              </a:spcAft>
              <a:buClrTx/>
              <a:buSzTx/>
              <a:buFont typeface="Arial" pitchFamily="34" charset="0"/>
              <a:buChar char="•"/>
              <a:tabLst/>
            </a:pPr>
            <a:r>
              <a:rPr kumimoji="0" lang="uk-UA"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шляхом обговорення і перевірки обґрунтованості аудиторського плану і програми проведення аудиту у даного клієнта; </a:t>
            </a:r>
          </a:p>
          <a:p>
            <a:pPr marL="0" marR="0" lvl="0" indent="450850" algn="just" defTabSz="914400" rtl="0" eaLnBrk="1" fontAlgn="base" latinLnBrk="0" hangingPunct="1">
              <a:lnSpc>
                <a:spcPct val="100000"/>
              </a:lnSpc>
              <a:spcBef>
                <a:spcPct val="0"/>
              </a:spcBef>
              <a:spcAft>
                <a:spcPct val="0"/>
              </a:spcAft>
              <a:buClrTx/>
              <a:buSzTx/>
              <a:buFont typeface="Arial" pitchFamily="34" charset="0"/>
              <a:buChar char="•"/>
              <a:tabLst/>
            </a:pPr>
            <a:r>
              <a:rPr kumimoji="0" lang="uk-UA"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шляхом суворого дотримання організаційно-етичних аудиторських принципів (а саме: аудитор, який консультує клієнта або який поновлює його бухгалтерський облік, не йде до нього з перевіркою і т. ін.); </a:t>
            </a:r>
          </a:p>
          <a:p>
            <a:pPr marL="0" marR="0" lvl="0" indent="450850" algn="just" defTabSz="914400" rtl="0" eaLnBrk="1" fontAlgn="base" latinLnBrk="0" hangingPunct="1">
              <a:lnSpc>
                <a:spcPct val="100000"/>
              </a:lnSpc>
              <a:spcBef>
                <a:spcPct val="0"/>
              </a:spcBef>
              <a:spcAft>
                <a:spcPct val="0"/>
              </a:spcAft>
              <a:buClrTx/>
              <a:buSzTx/>
              <a:buFont typeface="Arial" pitchFamily="34" charset="0"/>
              <a:buChar char="•"/>
              <a:tabLst/>
            </a:pPr>
            <a:r>
              <a:rPr kumimoji="0" lang="uk-UA"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аудиторські фірми можуть практикувати повторні, безкоштовні для клієнта, переперевірки достовірності звітності іншим аудитором фірми вже після видачі аудиторського висновку основним аудитором; </a:t>
            </a:r>
          </a:p>
          <a:p>
            <a:pPr marL="0" marR="0" lvl="0" indent="450850" algn="just" defTabSz="914400" rtl="0" eaLnBrk="1" fontAlgn="base" latinLnBrk="0" hangingPunct="1">
              <a:lnSpc>
                <a:spcPct val="100000"/>
              </a:lnSpc>
              <a:spcBef>
                <a:spcPct val="0"/>
              </a:spcBef>
              <a:spcAft>
                <a:spcPct val="0"/>
              </a:spcAft>
              <a:buClrTx/>
              <a:buSzTx/>
              <a:buFont typeface="Arial" pitchFamily="34" charset="0"/>
              <a:buChar char="•"/>
              <a:tabLst/>
            </a:pPr>
            <a:r>
              <a:rPr kumimoji="0" lang="uk-UA"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застосовувати процедури перевірки дотримання персоналом етичних норм: підтвердження незалежності аудиторів, що йдуть на перевірку, від засновників, акціонерів, керівників і посадових осіб ревізованого економічного суб'єкта, які несуть відповідальність за складання бухгалтерської (фінансової) звітності.</a:t>
            </a:r>
            <a:endParaRPr kumimoji="0" lang="uk-UA"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214282" y="488462"/>
            <a:ext cx="8643998"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Залежно від стадії перевірки внутрішній контроль якості аудиторських послуг поділяють на:</a:t>
            </a:r>
            <a:endParaRPr kumimoji="0" lang="uk-UA"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попередній – на стадії розподілу роботи і підготовки програми (керівник аудиторської групи);</a:t>
            </a:r>
            <a:endParaRPr kumimoji="0" lang="uk-UA"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поточний – у процесі проведення аудиту й управління роботою підлеглих членів бригади (керівник аудиторської групи);</a:t>
            </a:r>
            <a:endParaRPr kumimoji="0" lang="uk-UA"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наступний – вивчення й аналіз виконаної роботи по суті та з оформленням результатів (керівник аудиторської групи перевіряє результати роботи асистентів та інших аудиторів, представник адміністрації – аудиторської групи в цілому).</a:t>
            </a:r>
            <a:endParaRPr kumimoji="0" lang="uk-UA"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500034" y="1045003"/>
            <a:ext cx="8215338"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8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Джерела інформації:</a:t>
            </a:r>
            <a:endParaRPr kumimoji="0" lang="uk-UA" sz="2800" b="0"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аудиторський висновок;</a:t>
            </a:r>
            <a:endParaRPr kumimoji="0" lang="uk-UA"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аудиторський звіт;</a:t>
            </a:r>
            <a:endParaRPr kumimoji="0" lang="uk-UA"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робочі документи аудитора;</a:t>
            </a:r>
            <a:endParaRPr kumimoji="0" lang="uk-UA"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документи клієнтів та інша доказова інформація, що використовується при перевірках.</a:t>
            </a:r>
            <a:endParaRPr kumimoji="0" lang="uk-UA"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214282" y="1144960"/>
            <a:ext cx="8643998"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Контроль аудиторською фірмою за якістю робіт, які проводять аудитори залежно від широти охоплення перевірками:</a:t>
            </a:r>
            <a:endParaRPr kumimoji="0" lang="uk-UA"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uk-UA"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контроль аудиторського завдання;</a:t>
            </a: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uk-UA"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загальний контроль роботи конкретного аудитора.</a:t>
            </a:r>
            <a:endParaRPr kumimoji="0" lang="uk-UA"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428596" y="1000108"/>
            <a:ext cx="8286808"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Суттєве значення для якості контролю має можливість персоналу консультуватися зі спеціалістами, тому аудиторська фірма повинна брати на роботу не тільки аудиторів, а й спеціалістів іншого фаху (з електронної обробки даних, оподаткування, юристів тощо), а також співпрацювати з незалежними спеціалістами і надавати працівникам вільний доступ до необхідної літератури.</a:t>
            </a:r>
            <a:endParaRPr kumimoji="0" lang="uk-UA"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14314" y="1405582"/>
            <a:ext cx="8643966"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Самоконтроль - це здійснення контрольних функцій щодо проведеної роботи відповідно до стандартів та інших нормативних документів самими працівниками фірми незалежно від їхньої посади.</a:t>
            </a:r>
            <a:endParaRPr kumimoji="0" lang="uk-UA"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357158" y="1258584"/>
          <a:ext cx="8501121" cy="4206240"/>
        </p:xfrm>
        <a:graphic>
          <a:graphicData uri="http://schemas.openxmlformats.org/drawingml/2006/table">
            <a:tbl>
              <a:tblPr/>
              <a:tblGrid>
                <a:gridCol w="1643074"/>
                <a:gridCol w="3429024"/>
                <a:gridCol w="3429023"/>
              </a:tblGrid>
              <a:tr h="191077">
                <a:tc>
                  <a:txBody>
                    <a:bodyPr/>
                    <a:lstStyle/>
                    <a:p>
                      <a:pPr algn="ctr">
                        <a:lnSpc>
                          <a:spcPct val="115000"/>
                        </a:lnSpc>
                        <a:spcAft>
                          <a:spcPts val="0"/>
                        </a:spcAft>
                      </a:pPr>
                      <a:r>
                        <a:rPr lang="uk-UA" sz="1600" b="1" i="1" dirty="0">
                          <a:latin typeface="Times New Roman"/>
                          <a:ea typeface="Times New Roman"/>
                          <a:cs typeface="Times New Roman"/>
                        </a:rPr>
                        <a:t>Заходи</a:t>
                      </a:r>
                      <a:endParaRPr lang="uk-UA" sz="1400" dirty="0">
                        <a:latin typeface="Calibri"/>
                        <a:ea typeface="Calibri"/>
                        <a:cs typeface="Times New Roman"/>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600" b="1" i="1">
                          <a:latin typeface="Times New Roman"/>
                          <a:ea typeface="Times New Roman"/>
                          <a:cs typeface="Times New Roman"/>
                        </a:rPr>
                        <a:t>Дотримання вимог</a:t>
                      </a:r>
                      <a:endParaRPr lang="uk-UA" sz="1400">
                        <a:latin typeface="Calibri"/>
                        <a:ea typeface="Calibri"/>
                        <a:cs typeface="Times New Roman"/>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600" b="1" i="1">
                          <a:latin typeface="Times New Roman"/>
                          <a:ea typeface="Times New Roman"/>
                          <a:cs typeface="Times New Roman"/>
                        </a:rPr>
                        <a:t>Основні процедури</a:t>
                      </a:r>
                      <a:endParaRPr lang="uk-UA" sz="1400">
                        <a:latin typeface="Calibri"/>
                        <a:ea typeface="Calibri"/>
                        <a:cs typeface="Times New Roman"/>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1077">
                <a:tc>
                  <a:txBody>
                    <a:bodyPr/>
                    <a:lstStyle/>
                    <a:p>
                      <a:pPr algn="ctr">
                        <a:lnSpc>
                          <a:spcPct val="115000"/>
                        </a:lnSpc>
                        <a:spcAft>
                          <a:spcPts val="0"/>
                        </a:spcAft>
                      </a:pPr>
                      <a:r>
                        <a:rPr lang="uk-UA" sz="1600" i="1" dirty="0">
                          <a:latin typeface="Times New Roman"/>
                          <a:ea typeface="Times New Roman"/>
                          <a:cs typeface="Times New Roman"/>
                        </a:rPr>
                        <a:t>1</a:t>
                      </a:r>
                      <a:endParaRPr lang="uk-UA" sz="1400" dirty="0">
                        <a:latin typeface="Calibri"/>
                        <a:ea typeface="Calibri"/>
                        <a:cs typeface="Times New Roman"/>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600" i="1">
                          <a:latin typeface="Times New Roman"/>
                          <a:ea typeface="Times New Roman"/>
                          <a:cs typeface="Times New Roman"/>
                        </a:rPr>
                        <a:t>2</a:t>
                      </a:r>
                      <a:endParaRPr lang="uk-UA" sz="1400">
                        <a:latin typeface="Calibri"/>
                        <a:ea typeface="Calibri"/>
                        <a:cs typeface="Times New Roman"/>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600" i="1">
                          <a:latin typeface="Times New Roman"/>
                          <a:ea typeface="Times New Roman"/>
                          <a:cs typeface="Times New Roman"/>
                        </a:rPr>
                        <a:t>3</a:t>
                      </a:r>
                      <a:endParaRPr lang="uk-UA" sz="1400">
                        <a:latin typeface="Calibri"/>
                        <a:ea typeface="Calibri"/>
                        <a:cs typeface="Times New Roman"/>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62934">
                <a:tc>
                  <a:txBody>
                    <a:bodyPr/>
                    <a:lstStyle/>
                    <a:p>
                      <a:pPr algn="just">
                        <a:lnSpc>
                          <a:spcPct val="115000"/>
                        </a:lnSpc>
                        <a:spcAft>
                          <a:spcPts val="0"/>
                        </a:spcAft>
                      </a:pPr>
                      <a:r>
                        <a:rPr lang="uk-UA" sz="1600" dirty="0">
                          <a:latin typeface="Times New Roman"/>
                          <a:ea typeface="Times New Roman"/>
                          <a:cs typeface="Times New Roman"/>
                        </a:rPr>
                        <a:t>1. Забезпечення незалежності</a:t>
                      </a:r>
                      <a:endParaRPr lang="uk-UA" sz="1400" dirty="0">
                        <a:latin typeface="Calibri"/>
                        <a:ea typeface="Calibri"/>
                        <a:cs typeface="Times New Roman"/>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latin typeface="Times New Roman"/>
                          <a:ea typeface="Times New Roman"/>
                          <a:cs typeface="Times New Roman"/>
                        </a:rPr>
                        <a:t>Кожний аудитор (персонал), який залучається до співпраці, повинен дати розписку, що і він ознайомлений та дотримується критеріїв професійної незалежності й кодексу професійної етики аудитора</a:t>
                      </a:r>
                      <a:endParaRPr lang="uk-UA" sz="1400" dirty="0">
                        <a:latin typeface="Calibri"/>
                        <a:ea typeface="Calibri"/>
                        <a:cs typeface="Times New Roman"/>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a:latin typeface="Times New Roman"/>
                          <a:ea typeface="Times New Roman"/>
                          <a:cs typeface="Times New Roman"/>
                        </a:rPr>
                        <a:t>Персонал повинен пройти стисле тестування на предмет знання основних принципів аудиту й основ кодексу професійної етики аудитора. Дані тестування зберігаються у суб'єкта аудиторської діяльності. Персонал повинен повідомляти керівництву про порушення незалежності в ході робіт</a:t>
                      </a:r>
                      <a:endParaRPr lang="uk-UA" sz="1400">
                        <a:latin typeface="Calibri"/>
                        <a:ea typeface="Calibri"/>
                        <a:cs typeface="Times New Roman"/>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6813">
                <a:tc>
                  <a:txBody>
                    <a:bodyPr/>
                    <a:lstStyle/>
                    <a:p>
                      <a:pPr algn="just">
                        <a:lnSpc>
                          <a:spcPct val="115000"/>
                        </a:lnSpc>
                        <a:spcAft>
                          <a:spcPts val="0"/>
                        </a:spcAft>
                      </a:pPr>
                      <a:r>
                        <a:rPr lang="uk-UA" sz="1600">
                          <a:latin typeface="Times New Roman"/>
                          <a:ea typeface="Times New Roman"/>
                          <a:cs typeface="Times New Roman"/>
                        </a:rPr>
                        <a:t>2. Наймання на роботу</a:t>
                      </a:r>
                      <a:endParaRPr lang="uk-UA" sz="1400">
                        <a:latin typeface="Calibri"/>
                        <a:ea typeface="Calibri"/>
                        <a:cs typeface="Times New Roman"/>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latin typeface="Times New Roman"/>
                          <a:ea typeface="Times New Roman"/>
                          <a:cs typeface="Times New Roman"/>
                        </a:rPr>
                        <a:t>Кожний із персоналу (аудиторів, експертів) повинен мати відповідну кваліфікацію</a:t>
                      </a:r>
                      <a:endParaRPr lang="uk-UA" sz="1400" dirty="0">
                        <a:latin typeface="Calibri"/>
                        <a:ea typeface="Calibri"/>
                        <a:cs typeface="Times New Roman"/>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latin typeface="Times New Roman"/>
                          <a:ea typeface="Times New Roman"/>
                          <a:cs typeface="Times New Roman"/>
                        </a:rPr>
                        <a:t>При прийнятті на роботу персонал складає резюме, яке контролюється керівником з кадрових питань та додатково власником</a:t>
                      </a:r>
                      <a:endParaRPr lang="uk-UA" sz="1400" dirty="0">
                        <a:latin typeface="Calibri"/>
                        <a:ea typeface="Calibri"/>
                        <a:cs typeface="Times New Roman"/>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0961" name="Rectangle 1"/>
          <p:cNvSpPr>
            <a:spLocks noChangeArrowheads="1"/>
          </p:cNvSpPr>
          <p:nvPr/>
        </p:nvSpPr>
        <p:spPr bwMode="auto">
          <a:xfrm>
            <a:off x="271177" y="496653"/>
            <a:ext cx="8658541"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Таблиця 1.</a:t>
            </a:r>
            <a:r>
              <a:rPr kumimoji="0" lang="uk-UA"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Зразок програми внутрішнього контролю якості аудиту (здійснюється суб'єктом аудиту)</a:t>
            </a:r>
            <a:endParaRPr kumimoji="0" lang="uk-UA"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500032" y="738966"/>
          <a:ext cx="8286810" cy="5327904"/>
        </p:xfrm>
        <a:graphic>
          <a:graphicData uri="http://schemas.openxmlformats.org/drawingml/2006/table">
            <a:tbl>
              <a:tblPr/>
              <a:tblGrid>
                <a:gridCol w="1431360"/>
                <a:gridCol w="2712046"/>
                <a:gridCol w="4143404"/>
              </a:tblGrid>
              <a:tr h="189704">
                <a:tc>
                  <a:txBody>
                    <a:bodyPr/>
                    <a:lstStyle/>
                    <a:p>
                      <a:pPr algn="ctr">
                        <a:lnSpc>
                          <a:spcPct val="115000"/>
                        </a:lnSpc>
                        <a:spcAft>
                          <a:spcPts val="0"/>
                        </a:spcAft>
                      </a:pPr>
                      <a:r>
                        <a:rPr lang="uk-UA" sz="1600" i="1" dirty="0" smtClean="0">
                          <a:latin typeface="Calibri"/>
                          <a:ea typeface="Calibri"/>
                          <a:cs typeface="Times New Roman"/>
                        </a:rPr>
                        <a:t>1</a:t>
                      </a:r>
                      <a:endParaRPr lang="uk-UA" sz="1600" i="1" dirty="0">
                        <a:latin typeface="Calibri"/>
                        <a:ea typeface="Calibri"/>
                        <a:cs typeface="Times New Roman"/>
                      </a:endParaRPr>
                    </a:p>
                  </a:txBody>
                  <a:tcPr marL="47329" marR="473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600" i="1" dirty="0" smtClean="0">
                          <a:latin typeface="Calibri"/>
                          <a:ea typeface="Calibri"/>
                          <a:cs typeface="Times New Roman"/>
                        </a:rPr>
                        <a:t>2</a:t>
                      </a:r>
                      <a:endParaRPr lang="uk-UA" sz="1600" i="1" dirty="0">
                        <a:latin typeface="Calibri"/>
                        <a:ea typeface="Calibri"/>
                        <a:cs typeface="Times New Roman"/>
                      </a:endParaRPr>
                    </a:p>
                  </a:txBody>
                  <a:tcPr marL="47329" marR="473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600" i="1" dirty="0" smtClean="0">
                          <a:latin typeface="Calibri"/>
                          <a:ea typeface="Calibri"/>
                          <a:cs typeface="Times New Roman"/>
                        </a:rPr>
                        <a:t>3</a:t>
                      </a:r>
                      <a:endParaRPr lang="uk-UA" sz="1600" i="1" dirty="0">
                        <a:latin typeface="Calibri"/>
                        <a:ea typeface="Calibri"/>
                        <a:cs typeface="Times New Roman"/>
                      </a:endParaRPr>
                    </a:p>
                  </a:txBody>
                  <a:tcPr marL="47329" marR="473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5893">
                <a:tc>
                  <a:txBody>
                    <a:bodyPr/>
                    <a:lstStyle/>
                    <a:p>
                      <a:pPr algn="just">
                        <a:lnSpc>
                          <a:spcPct val="115000"/>
                        </a:lnSpc>
                        <a:spcAft>
                          <a:spcPts val="0"/>
                        </a:spcAft>
                      </a:pPr>
                      <a:r>
                        <a:rPr lang="uk-UA" sz="1600" dirty="0">
                          <a:latin typeface="Times New Roman"/>
                          <a:ea typeface="Times New Roman"/>
                          <a:cs typeface="Times New Roman"/>
                        </a:rPr>
                        <a:t>3. Складання графіка роботи</a:t>
                      </a:r>
                      <a:endParaRPr lang="uk-UA" sz="1600" dirty="0">
                        <a:latin typeface="Calibri"/>
                        <a:ea typeface="Calibri"/>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latin typeface="Times New Roman"/>
                          <a:ea typeface="Times New Roman"/>
                          <a:cs typeface="Times New Roman"/>
                        </a:rPr>
                        <a:t>При плануванні аудиту слід враховувати складність робіт, строки їх здійснення та досвід (кваліфікацію) виконавців</a:t>
                      </a:r>
                      <a:endParaRPr lang="uk-UA" sz="1600" dirty="0">
                        <a:latin typeface="Calibri"/>
                        <a:ea typeface="Calibri"/>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latin typeface="Times New Roman"/>
                          <a:ea typeface="Times New Roman"/>
                          <a:cs typeface="Times New Roman"/>
                        </a:rPr>
                        <a:t>Графік робіт повинен додатково перевірятися старшим партнером або одним із керівників (аудиторів), який має найбільший досвід в організації перевірок</a:t>
                      </a:r>
                      <a:endParaRPr lang="uk-UA" sz="1600" dirty="0">
                        <a:latin typeface="Calibri"/>
                        <a:ea typeface="Calibri"/>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5893">
                <a:tc>
                  <a:txBody>
                    <a:bodyPr/>
                    <a:lstStyle/>
                    <a:p>
                      <a:pPr algn="just">
                        <a:lnSpc>
                          <a:spcPct val="115000"/>
                        </a:lnSpc>
                        <a:spcAft>
                          <a:spcPts val="0"/>
                        </a:spcAft>
                      </a:pPr>
                      <a:r>
                        <a:rPr lang="uk-UA" sz="1600">
                          <a:latin typeface="Times New Roman"/>
                          <a:ea typeface="Times New Roman"/>
                          <a:cs typeface="Times New Roman"/>
                        </a:rPr>
                        <a:t>4. Підвищення кваліфікації</a:t>
                      </a:r>
                      <a:endParaRPr lang="uk-UA" sz="1600">
                        <a:latin typeface="Calibri"/>
                        <a:ea typeface="Calibri"/>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latin typeface="Times New Roman"/>
                          <a:ea typeface="Times New Roman"/>
                          <a:cs typeface="Times New Roman"/>
                        </a:rPr>
                        <a:t>Весь персонал повинен постійно підтримувати високий рівень знань та намагатися його підвищувати</a:t>
                      </a:r>
                      <a:endParaRPr lang="uk-UA" sz="1600" dirty="0">
                        <a:latin typeface="Calibri"/>
                        <a:ea typeface="Calibri"/>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latin typeface="Times New Roman"/>
                          <a:ea typeface="Times New Roman"/>
                          <a:cs typeface="Times New Roman"/>
                        </a:rPr>
                        <a:t>Усі аудитори щорічно проходять 40-годинні курси підвищення кваліфікації. Стимулюється самостійне підвищення кваліфікації персоналом додатково до зазначених курсів</a:t>
                      </a:r>
                      <a:endParaRPr lang="uk-UA" sz="1600" dirty="0">
                        <a:latin typeface="Calibri"/>
                        <a:ea typeface="Calibri"/>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51785">
                <a:tc>
                  <a:txBody>
                    <a:bodyPr/>
                    <a:lstStyle/>
                    <a:p>
                      <a:pPr algn="just">
                        <a:lnSpc>
                          <a:spcPct val="115000"/>
                        </a:lnSpc>
                        <a:spcAft>
                          <a:spcPts val="0"/>
                        </a:spcAft>
                      </a:pPr>
                      <a:r>
                        <a:rPr lang="uk-UA" sz="1600">
                          <a:latin typeface="Times New Roman"/>
                          <a:ea typeface="Times New Roman"/>
                          <a:cs typeface="Times New Roman"/>
                        </a:rPr>
                        <a:t>5. Інформаційне забезпечення</a:t>
                      </a:r>
                      <a:endParaRPr lang="uk-UA" sz="1600">
                        <a:latin typeface="Calibri"/>
                        <a:ea typeface="Calibri"/>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latin typeface="Times New Roman"/>
                          <a:ea typeface="Times New Roman"/>
                          <a:cs typeface="Times New Roman"/>
                        </a:rPr>
                        <a:t>Необхідно мати адекватне роботам (консультаціям, послугам), що виконуються (надаються), актуалізоване інформаційне забезпечення</a:t>
                      </a:r>
                      <a:endParaRPr lang="uk-UA" sz="1600" dirty="0">
                        <a:latin typeface="Calibri"/>
                        <a:ea typeface="Calibri"/>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latin typeface="Times New Roman"/>
                          <a:ea typeface="Times New Roman"/>
                          <a:cs typeface="Times New Roman"/>
                        </a:rPr>
                        <a:t>У суб'єкта аудиту повинна бути бібліотека або зібрання довідкових матеріалів, що забезпечують якість робіт та їх відповідність законодавству, методології перевірки та обліку. Кожен із персоналу повинен мати можливість швидкого доступу до інформаційного забезпечення або отримати кваліфіковану консультацію відповідно внутрішнього чи зовнішнього фахівця</a:t>
                      </a:r>
                      <a:endParaRPr lang="uk-UA" sz="1600" dirty="0">
                        <a:latin typeface="Calibri"/>
                        <a:ea typeface="Calibri"/>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14281" y="500042"/>
          <a:ext cx="8572560" cy="5327904"/>
        </p:xfrm>
        <a:graphic>
          <a:graphicData uri="http://schemas.openxmlformats.org/drawingml/2006/table">
            <a:tbl>
              <a:tblPr/>
              <a:tblGrid>
                <a:gridCol w="1571637"/>
                <a:gridCol w="2714644"/>
                <a:gridCol w="4286279"/>
              </a:tblGrid>
              <a:tr h="214314">
                <a:tc>
                  <a:txBody>
                    <a:bodyPr/>
                    <a:lstStyle/>
                    <a:p>
                      <a:pPr algn="ctr">
                        <a:lnSpc>
                          <a:spcPct val="115000"/>
                        </a:lnSpc>
                        <a:spcAft>
                          <a:spcPts val="0"/>
                        </a:spcAft>
                      </a:pPr>
                      <a:r>
                        <a:rPr lang="uk-UA" sz="1600" i="1" dirty="0" smtClean="0">
                          <a:latin typeface="Times New Roman" pitchFamily="18" charset="0"/>
                          <a:ea typeface="Calibri"/>
                          <a:cs typeface="Times New Roman" pitchFamily="18" charset="0"/>
                        </a:rPr>
                        <a:t>1</a:t>
                      </a:r>
                      <a:endParaRPr lang="uk-UA" sz="1600" i="1" dirty="0">
                        <a:latin typeface="Times New Roman" pitchFamily="18" charset="0"/>
                        <a:ea typeface="Calibri"/>
                        <a:cs typeface="Times New Roman" pitchFamily="18" charset="0"/>
                      </a:endParaRPr>
                    </a:p>
                  </a:txBody>
                  <a:tcPr marL="45697" marR="456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600" i="1" dirty="0" smtClean="0">
                          <a:latin typeface="Times New Roman" pitchFamily="18" charset="0"/>
                          <a:ea typeface="Calibri"/>
                          <a:cs typeface="Times New Roman" pitchFamily="18" charset="0"/>
                        </a:rPr>
                        <a:t>2</a:t>
                      </a:r>
                      <a:endParaRPr lang="uk-UA" sz="1600" i="1" dirty="0">
                        <a:latin typeface="Times New Roman" pitchFamily="18" charset="0"/>
                        <a:ea typeface="Calibri"/>
                        <a:cs typeface="Times New Roman" pitchFamily="18" charset="0"/>
                      </a:endParaRPr>
                    </a:p>
                  </a:txBody>
                  <a:tcPr marL="45697" marR="456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600" i="1" dirty="0" smtClean="0">
                          <a:latin typeface="Times New Roman" pitchFamily="18" charset="0"/>
                          <a:ea typeface="Calibri"/>
                          <a:cs typeface="Times New Roman" pitchFamily="18" charset="0"/>
                        </a:rPr>
                        <a:t>3</a:t>
                      </a:r>
                      <a:endParaRPr lang="uk-UA" sz="1600" i="1" dirty="0">
                        <a:latin typeface="Times New Roman" pitchFamily="18" charset="0"/>
                        <a:ea typeface="Calibri"/>
                        <a:cs typeface="Times New Roman" pitchFamily="18" charset="0"/>
                      </a:endParaRPr>
                    </a:p>
                  </a:txBody>
                  <a:tcPr marL="45697" marR="456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92251">
                <a:tc>
                  <a:txBody>
                    <a:bodyPr/>
                    <a:lstStyle/>
                    <a:p>
                      <a:pPr algn="just">
                        <a:lnSpc>
                          <a:spcPct val="115000"/>
                        </a:lnSpc>
                        <a:spcAft>
                          <a:spcPts val="0"/>
                        </a:spcAft>
                      </a:pPr>
                      <a:r>
                        <a:rPr lang="uk-UA" sz="1600" dirty="0">
                          <a:latin typeface="Times New Roman"/>
                          <a:ea typeface="Times New Roman"/>
                          <a:cs typeface="Times New Roman"/>
                        </a:rPr>
                        <a:t>6. Кар'єра</a:t>
                      </a:r>
                      <a:endParaRPr lang="uk-UA" sz="1600" dirty="0">
                        <a:latin typeface="Calibri"/>
                        <a:ea typeface="Calibri"/>
                        <a:cs typeface="Times New Roman"/>
                      </a:endParaRPr>
                    </a:p>
                  </a:txBody>
                  <a:tcPr marL="45697" marR="45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latin typeface="Times New Roman"/>
                          <a:ea typeface="Times New Roman"/>
                          <a:cs typeface="Times New Roman"/>
                        </a:rPr>
                        <a:t>Найвищі посади у суб'єкта аудиту повинен обіймати тільки висококваліфікований та досвідчений фахівець</a:t>
                      </a:r>
                      <a:endParaRPr lang="uk-UA" sz="1600" dirty="0">
                        <a:latin typeface="Calibri"/>
                        <a:ea typeface="Calibri"/>
                        <a:cs typeface="Times New Roman"/>
                      </a:endParaRPr>
                    </a:p>
                  </a:txBody>
                  <a:tcPr marL="45697" marR="45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a:latin typeface="Times New Roman"/>
                          <a:ea typeface="Times New Roman"/>
                          <a:cs typeface="Times New Roman"/>
                        </a:rPr>
                        <a:t>Слід мати чітку систему професійного зростання, яка базується не на формальних, а на реальних професійних досягненнях персоналу. Кожний із персоналу (аудиторів) повинен мати оцінку своєї роботи (картку фахівця), в якій фіксується якість його роботи</a:t>
                      </a:r>
                      <a:endParaRPr lang="uk-UA" sz="1600">
                        <a:latin typeface="Calibri"/>
                        <a:ea typeface="Calibri"/>
                        <a:cs typeface="Times New Roman"/>
                      </a:endParaRPr>
                    </a:p>
                  </a:txBody>
                  <a:tcPr marL="45697" marR="45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5350">
                <a:tc>
                  <a:txBody>
                    <a:bodyPr/>
                    <a:lstStyle/>
                    <a:p>
                      <a:pPr algn="just">
                        <a:lnSpc>
                          <a:spcPct val="115000"/>
                        </a:lnSpc>
                        <a:spcAft>
                          <a:spcPts val="0"/>
                        </a:spcAft>
                      </a:pPr>
                      <a:r>
                        <a:rPr lang="uk-UA" sz="1600">
                          <a:latin typeface="Times New Roman"/>
                          <a:ea typeface="Times New Roman"/>
                          <a:cs typeface="Times New Roman"/>
                        </a:rPr>
                        <a:t>7. Контроль</a:t>
                      </a:r>
                      <a:endParaRPr lang="uk-UA" sz="1600">
                        <a:latin typeface="Calibri"/>
                        <a:ea typeface="Calibri"/>
                        <a:cs typeface="Times New Roman"/>
                      </a:endParaRPr>
                    </a:p>
                  </a:txBody>
                  <a:tcPr marL="45697" marR="45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a:latin typeface="Times New Roman"/>
                          <a:ea typeface="Times New Roman"/>
                          <a:cs typeface="Times New Roman"/>
                        </a:rPr>
                        <a:t>Хід робіт, їхня якість повинні контролюватися керівництвом суб'єкта аудиту</a:t>
                      </a:r>
                      <a:endParaRPr lang="uk-UA" sz="1600">
                        <a:latin typeface="Calibri"/>
                        <a:ea typeface="Calibri"/>
                        <a:cs typeface="Times New Roman"/>
                      </a:endParaRPr>
                    </a:p>
                  </a:txBody>
                  <a:tcPr marL="45697" marR="45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a:latin typeface="Times New Roman"/>
                          <a:ea typeface="Times New Roman"/>
                          <a:cs typeface="Times New Roman"/>
                        </a:rPr>
                        <a:t>Слід оперативно наглядати і своєчасно втручатися в дії виконавців (експертів) із метою забезпечення вимог Національних стандартів аудиту й етичних засад</a:t>
                      </a:r>
                      <a:endParaRPr lang="uk-UA" sz="1600">
                        <a:latin typeface="Calibri"/>
                        <a:ea typeface="Calibri"/>
                        <a:cs typeface="Times New Roman"/>
                      </a:endParaRPr>
                    </a:p>
                  </a:txBody>
                  <a:tcPr marL="45697" marR="45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9926">
                <a:tc>
                  <a:txBody>
                    <a:bodyPr/>
                    <a:lstStyle/>
                    <a:p>
                      <a:pPr algn="just">
                        <a:lnSpc>
                          <a:spcPct val="115000"/>
                        </a:lnSpc>
                        <a:spcAft>
                          <a:spcPts val="0"/>
                        </a:spcAft>
                      </a:pPr>
                      <a:r>
                        <a:rPr lang="uk-UA" sz="1600">
                          <a:latin typeface="Times New Roman"/>
                          <a:ea typeface="Times New Roman"/>
                          <a:cs typeface="Times New Roman"/>
                        </a:rPr>
                        <a:t>8. Моніторинг клієнтів (замовників)</a:t>
                      </a:r>
                      <a:endParaRPr lang="uk-UA" sz="1600">
                        <a:latin typeface="Calibri"/>
                        <a:ea typeface="Calibri"/>
                        <a:cs typeface="Times New Roman"/>
                      </a:endParaRPr>
                    </a:p>
                  </a:txBody>
                  <a:tcPr marL="45697" marR="45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a:latin typeface="Times New Roman"/>
                          <a:ea typeface="Times New Roman"/>
                          <a:cs typeface="Times New Roman"/>
                        </a:rPr>
                        <a:t>Усі наявні або потенційні клієнти (замовники) вивчаються з метою мінімізації можливості співпраці з нечесною адміністрацією або кримінальним співтовариством</a:t>
                      </a:r>
                      <a:endParaRPr lang="uk-UA" sz="1600">
                        <a:latin typeface="Calibri"/>
                        <a:ea typeface="Calibri"/>
                        <a:cs typeface="Times New Roman"/>
                      </a:endParaRPr>
                    </a:p>
                  </a:txBody>
                  <a:tcPr marL="45697" marR="45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latin typeface="Times New Roman"/>
                          <a:ea typeface="Times New Roman"/>
                          <a:cs typeface="Times New Roman"/>
                        </a:rPr>
                        <a:t>За результатами аудиту (співпраці в ході ведення обліку або надання консультацій) слід робити оцінку доцільності подальшої співпраці з цим клієнтом, незважаючи на розмір винагороди, або планувати підвищення (зниження) ризику такої співпраці в майбутньому. Це стосується і потенційних клієнтів</a:t>
                      </a:r>
                      <a:endParaRPr lang="uk-UA" sz="1600" dirty="0">
                        <a:latin typeface="Calibri"/>
                        <a:ea typeface="Calibri"/>
                        <a:cs typeface="Times New Roman"/>
                      </a:endParaRPr>
                    </a:p>
                  </a:txBody>
                  <a:tcPr marL="45697" marR="45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642910" y="1584316"/>
            <a:ext cx="7929618"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ctr"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Організація діяльності аудитора в загальному розумінні </a:t>
            </a:r>
            <a:r>
              <a:rPr kumimoji="0" lang="uk-UA" sz="2400" b="0" i="0" u="none" strike="noStrike" cap="none" normalizeH="0" baseline="0" dirty="0" smtClean="0">
                <a:ln>
                  <a:noFill/>
                </a:ln>
                <a:solidFill>
                  <a:srgbClr val="000000"/>
                </a:solidFill>
                <a:effectLst/>
                <a:latin typeface="Calibri"/>
                <a:ea typeface="Calibri" pitchFamily="34" charset="0"/>
                <a:cs typeface="Times New Roman" pitchFamily="18" charset="0"/>
              </a:rPr>
              <a:t>–</a:t>
            </a:r>
            <a:r>
              <a:rPr kumimoji="0" lang="uk-UA"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це комплекс заходів, які повинні забезпечити ефективне використання робочої сили, зокрема: розстановку фахівців у процесі господарської діяльності виробництва; розподіл і кооперацію роботи; нормування і стимулювання праці; організацію робочих місць та їх обслуговування; створення нормальних умов для роботи і контроль якості роботи аудиторів тощо. Процес організації роботи аудитора потребує подальшого вивчення і дослідження.</a:t>
            </a:r>
            <a:endParaRPr kumimoji="0" lang="uk-UA"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Прямоугольник 2"/>
          <p:cNvSpPr/>
          <p:nvPr/>
        </p:nvSpPr>
        <p:spPr>
          <a:xfrm>
            <a:off x="2000232" y="454863"/>
            <a:ext cx="5429288" cy="830997"/>
          </a:xfrm>
          <a:prstGeom prst="rect">
            <a:avLst/>
          </a:prstGeom>
        </p:spPr>
        <p:txBody>
          <a:bodyPr wrap="square">
            <a:spAutoFit/>
          </a:bodyPr>
          <a:lstStyle/>
          <a:p>
            <a:pPr algn="ctr"/>
            <a:r>
              <a:rPr lang="uk-UA" sz="2400" b="1" i="1" dirty="0" smtClean="0">
                <a:latin typeface="Times New Roman" pitchFamily="18" charset="0"/>
                <a:cs typeface="Times New Roman" pitchFamily="18" charset="0"/>
              </a:rPr>
              <a:t>1.</a:t>
            </a:r>
            <a:r>
              <a:rPr lang="uk-UA" sz="2400" i="1" dirty="0" smtClean="0">
                <a:latin typeface="Times New Roman" pitchFamily="18" charset="0"/>
                <a:cs typeface="Times New Roman" pitchFamily="18" charset="0"/>
              </a:rPr>
              <a:t> </a:t>
            </a:r>
            <a:r>
              <a:rPr lang="uk-UA" sz="2400" b="1" i="1" dirty="0" smtClean="0">
                <a:latin typeface="Times New Roman" pitchFamily="18" charset="0"/>
                <a:cs typeface="Times New Roman" pitchFamily="18" charset="0"/>
              </a:rPr>
              <a:t>Організація діяльності роботи аудиторської фірми</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4348" y="714356"/>
            <a:ext cx="7929618" cy="3970318"/>
          </a:xfrm>
          <a:prstGeom prst="rect">
            <a:avLst/>
          </a:prstGeom>
        </p:spPr>
        <p:txBody>
          <a:bodyPr wrap="square">
            <a:spAutoFit/>
          </a:bodyPr>
          <a:lstStyle/>
          <a:p>
            <a:pPr indent="360363" algn="just"/>
            <a:r>
              <a:rPr lang="uk-UA" sz="2800" b="1" i="1" dirty="0" smtClean="0">
                <a:latin typeface="Times New Roman" pitchFamily="18" charset="0"/>
                <a:cs typeface="Times New Roman" pitchFamily="18" charset="0"/>
              </a:rPr>
              <a:t>Організація роботи аудитора включає такі етапи: </a:t>
            </a:r>
          </a:p>
          <a:p>
            <a:pPr indent="360363" algn="just">
              <a:buFont typeface="Arial" pitchFamily="34" charset="0"/>
              <a:buChar char="•"/>
            </a:pPr>
            <a:r>
              <a:rPr lang="uk-UA" sz="2800" dirty="0" smtClean="0">
                <a:latin typeface="Times New Roman" pitchFamily="18" charset="0"/>
                <a:cs typeface="Times New Roman" pitchFamily="18" charset="0"/>
              </a:rPr>
              <a:t>розподіл і планування; </a:t>
            </a:r>
          </a:p>
          <a:p>
            <a:pPr indent="360363" algn="just">
              <a:buFont typeface="Arial" pitchFamily="34" charset="0"/>
              <a:buChar char="•"/>
            </a:pPr>
            <a:r>
              <a:rPr lang="uk-UA" sz="2800" dirty="0" smtClean="0">
                <a:latin typeface="Times New Roman" pitchFamily="18" charset="0"/>
                <a:cs typeface="Times New Roman" pitchFamily="18" charset="0"/>
              </a:rPr>
              <a:t>нормування і стимулювання; </a:t>
            </a:r>
          </a:p>
          <a:p>
            <a:pPr indent="360363" algn="just">
              <a:buFont typeface="Arial" pitchFamily="34" charset="0"/>
              <a:buChar char="•"/>
            </a:pPr>
            <a:r>
              <a:rPr lang="uk-UA" sz="2800" dirty="0" smtClean="0">
                <a:latin typeface="Times New Roman" pitchFamily="18" charset="0"/>
                <a:cs typeface="Times New Roman" pitchFamily="18" charset="0"/>
              </a:rPr>
              <a:t>організаційне, технічне, інформаційне обслуговування аудиторського процесу; </a:t>
            </a:r>
          </a:p>
          <a:p>
            <a:pPr indent="360363" algn="just">
              <a:buFont typeface="Arial" pitchFamily="34" charset="0"/>
              <a:buChar char="•"/>
            </a:pPr>
            <a:r>
              <a:rPr lang="uk-UA" sz="2800" dirty="0" smtClean="0">
                <a:latin typeface="Times New Roman" pitchFamily="18" charset="0"/>
                <a:cs typeface="Times New Roman" pitchFamily="18" charset="0"/>
              </a:rPr>
              <a:t>контроль якості й облік праці аудитора; </a:t>
            </a:r>
          </a:p>
          <a:p>
            <a:pPr indent="360363" algn="just">
              <a:buFont typeface="Arial" pitchFamily="34" charset="0"/>
              <a:buChar char="•"/>
            </a:pPr>
            <a:r>
              <a:rPr lang="uk-UA" sz="2800" dirty="0" smtClean="0">
                <a:latin typeface="Times New Roman" pitchFamily="18" charset="0"/>
                <a:cs typeface="Times New Roman" pitchFamily="18" charset="0"/>
              </a:rPr>
              <a:t>скорочення затрат праці на проведення аудиту; </a:t>
            </a:r>
          </a:p>
          <a:p>
            <a:pPr indent="360363" algn="just">
              <a:buFont typeface="Arial" pitchFamily="34" charset="0"/>
              <a:buChar char="•"/>
            </a:pPr>
            <a:r>
              <a:rPr lang="uk-UA" sz="2800" dirty="0" smtClean="0">
                <a:latin typeface="Times New Roman" pitchFamily="18" charset="0"/>
                <a:cs typeface="Times New Roman" pitchFamily="18" charset="0"/>
              </a:rPr>
              <a:t>підготовка кадрів аудиторів. </a:t>
            </a:r>
            <a:endParaRPr lang="uk-UA" sz="2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571472" y="642918"/>
            <a:ext cx="8001024"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Робота аудитора також залежить від вибраних методичних варіантів проведення аудиту. Можна виділити три такі варіанти:</a:t>
            </a:r>
            <a:endParaRPr kumimoji="0" lang="uk-UA"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паралельний;</a:t>
            </a:r>
            <a:endParaRPr kumimoji="0" lang="uk-UA"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послідовний;</a:t>
            </a:r>
            <a:endParaRPr kumimoji="0" lang="uk-UA"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паралельно-послідовний. </a:t>
            </a:r>
            <a:endParaRPr kumimoji="0" lang="uk-UA"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Прямоугольник 2"/>
          <p:cNvSpPr/>
          <p:nvPr/>
        </p:nvSpPr>
        <p:spPr>
          <a:xfrm>
            <a:off x="357158" y="3429000"/>
            <a:ext cx="8501122" cy="1569660"/>
          </a:xfrm>
          <a:prstGeom prst="rect">
            <a:avLst/>
          </a:prstGeom>
        </p:spPr>
        <p:txBody>
          <a:bodyPr wrap="square">
            <a:spAutoFit/>
          </a:bodyPr>
          <a:lstStyle/>
          <a:p>
            <a:pPr algn="just"/>
            <a:r>
              <a:rPr lang="uk-UA" sz="2400" dirty="0" smtClean="0">
                <a:latin typeface="Times New Roman" pitchFamily="18" charset="0"/>
                <a:cs typeface="Times New Roman" pitchFamily="18" charset="0"/>
              </a:rPr>
              <a:t>Сутність цих варіантів полягає в тому, що за паралельного варіанта проведення аудиту аудитори перевіряють окремі об'єкти й аудиторський висновок формується за цими об'єктами. </a:t>
            </a:r>
            <a:endParaRPr lang="uk-UA"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71438" y="1366897"/>
            <a:ext cx="8929718"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uk-UA"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Якщо обирається паралельно-послідовний варіант аудиту, то аудиторський висновок узагальнюється за окремими об'єктами керівником аудиторів. </a:t>
            </a:r>
            <a:endParaRPr kumimoji="0" lang="uk-UA"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357158" y="714356"/>
            <a:ext cx="8358214"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ctr"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Сутність послідовного варіанта полягає в тому, що один або кілька аудиторів виконують весь комплекс робіт з аудиторської перевірки підприємства. Перевагою цього варіанта є також і те, що аудитор працює з клієнтом індивідуально, знає його негативні і позитивні сторони і може більш кваліфіковано надавати аудиторські і консультативні послуги підприємству. Проте недоліком цього варіанта аудиту є те, що він найбільш тривалий.</a:t>
            </a:r>
            <a:endParaRPr kumimoji="0" lang="uk-UA"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00034" y="1000108"/>
            <a:ext cx="8358214"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ctr"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Розподіл праці аудиторів, обсяги аудиторських послуг значною мірою залежать від наявності і рівня внутрішнього аудиту на підприємстві. Високий рівень внутрішнього аудиту дає можливість скоротити термін проведення розрахункових робіт і зосередити увагу на перспективних питаннях.</a:t>
            </a:r>
            <a:endParaRPr kumimoji="0" lang="uk-UA"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285720" y="928670"/>
            <a:ext cx="8572528"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ctr"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Узагальнюючою мірою аудиторського процесу є робочий час - це термін, протягом якого аудитор зобов'язаний виконати роботу. Робоче місце аудитора - це закріплена за ним відповідна площа (стіл, освітлення, оснащення необхідним устаткуванням, обчислювальною технікою, комп'ютером, що підвищує продуктивність його праці та знижує затрати.</a:t>
            </a:r>
            <a:endParaRPr kumimoji="0" lang="uk-UA"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Метро">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368</TotalTime>
  <Words>1613</Words>
  <PresentationFormat>Экран (4:3)</PresentationFormat>
  <Paragraphs>103</Paragraphs>
  <Slides>28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28</vt:i4>
      </vt:variant>
    </vt:vector>
  </HeadingPairs>
  <TitlesOfParts>
    <vt:vector size="29" baseType="lpstr">
      <vt:lpstr>Открытая</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Lenovo</dc:creator>
  <cp:lastModifiedBy>Lenovo</cp:lastModifiedBy>
  <cp:revision>29</cp:revision>
  <dcterms:created xsi:type="dcterms:W3CDTF">2014-06-12T19:51:14Z</dcterms:created>
  <dcterms:modified xsi:type="dcterms:W3CDTF">2014-06-16T05:31:12Z</dcterms:modified>
</cp:coreProperties>
</file>