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Спадкове</a:t>
            </a:r>
            <a:r>
              <a:rPr lang="ru-RU" dirty="0" smtClean="0"/>
              <a:t> право в </a:t>
            </a:r>
            <a:r>
              <a:rPr lang="ru-RU" dirty="0" err="1" smtClean="0"/>
              <a:t>країнах</a:t>
            </a:r>
            <a:r>
              <a:rPr lang="ru-RU" dirty="0"/>
              <a:t> </a:t>
            </a:r>
            <a:r>
              <a:rPr lang="ru-RU" dirty="0" err="1" smtClean="0"/>
              <a:t>Європи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599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Позашлюбні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діти</a:t>
            </a:r>
            <a:r>
              <a:rPr lang="ru-RU" dirty="0">
                <a:solidFill>
                  <a:srgbClr val="FF0000"/>
                </a:solidFill>
              </a:rPr>
              <a:t> при </a:t>
            </a:r>
            <a:r>
              <a:rPr lang="ru-RU" dirty="0" err="1">
                <a:solidFill>
                  <a:srgbClr val="FF0000"/>
                </a:solidFill>
              </a:rPr>
              <a:t>спадкуванні</a:t>
            </a:r>
            <a:r>
              <a:rPr lang="ru-RU" dirty="0">
                <a:solidFill>
                  <a:srgbClr val="FF0000"/>
                </a:solidFill>
              </a:rPr>
              <a:t> за законом </a:t>
            </a:r>
            <a:r>
              <a:rPr lang="ru-RU" dirty="0" err="1">
                <a:solidFill>
                  <a:srgbClr val="FF0000"/>
                </a:solidFill>
              </a:rPr>
              <a:t>мали</a:t>
            </a:r>
            <a:r>
              <a:rPr lang="ru-RU" dirty="0">
                <a:solidFill>
                  <a:srgbClr val="FF0000"/>
                </a:solidFill>
              </a:rPr>
              <a:t> право </a:t>
            </a:r>
            <a:r>
              <a:rPr lang="ru-RU" dirty="0" err="1">
                <a:solidFill>
                  <a:srgbClr val="FF0000"/>
                </a:solidFill>
              </a:rPr>
              <a:t>лише</a:t>
            </a:r>
            <a:r>
              <a:rPr lang="ru-RU" dirty="0">
                <a:solidFill>
                  <a:srgbClr val="FF0000"/>
                </a:solidFill>
              </a:rPr>
              <a:t> на половину </a:t>
            </a:r>
            <a:r>
              <a:rPr lang="ru-RU" dirty="0" err="1">
                <a:solidFill>
                  <a:srgbClr val="FF0000"/>
                </a:solidFill>
              </a:rPr>
              <a:t>тої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частки</a:t>
            </a:r>
            <a:r>
              <a:rPr lang="ru-RU" dirty="0">
                <a:solidFill>
                  <a:srgbClr val="FF0000"/>
                </a:solidFill>
              </a:rPr>
              <a:t> майна, яку </a:t>
            </a:r>
            <a:r>
              <a:rPr lang="ru-RU" dirty="0" err="1">
                <a:solidFill>
                  <a:srgbClr val="FF0000"/>
                </a:solidFill>
              </a:rPr>
              <a:t>усадковували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діти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народжені</a:t>
            </a:r>
            <a:r>
              <a:rPr lang="ru-RU" dirty="0">
                <a:solidFill>
                  <a:srgbClr val="FF0000"/>
                </a:solidFill>
              </a:rPr>
              <a:t> у </a:t>
            </a:r>
            <a:r>
              <a:rPr lang="ru-RU" dirty="0" err="1">
                <a:solidFill>
                  <a:srgbClr val="FF0000"/>
                </a:solidFill>
              </a:rPr>
              <a:t>шлюбі</a:t>
            </a:r>
            <a:r>
              <a:rPr lang="ru-RU" dirty="0">
                <a:solidFill>
                  <a:srgbClr val="FF0000"/>
                </a:solidFill>
              </a:rPr>
              <a:t>.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відбувалося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узаконення</a:t>
            </a:r>
            <a:r>
              <a:rPr lang="ru-RU" dirty="0"/>
              <a:t> (</a:t>
            </a:r>
            <a:r>
              <a:rPr lang="ru-RU" dirty="0" err="1"/>
              <a:t>усиновлення</a:t>
            </a:r>
            <a:r>
              <a:rPr lang="ru-RU" dirty="0"/>
              <a:t>) </a:t>
            </a:r>
            <a:r>
              <a:rPr lang="ru-RU" dirty="0" err="1"/>
              <a:t>їх</a:t>
            </a:r>
            <a:r>
              <a:rPr lang="ru-RU" dirty="0"/>
              <a:t> батьками, а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не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зроблено</a:t>
            </a:r>
            <a:r>
              <a:rPr lang="ru-RU" dirty="0"/>
              <a:t>, то вони не </a:t>
            </a:r>
            <a:r>
              <a:rPr lang="ru-RU" dirty="0" err="1"/>
              <a:t>мали</a:t>
            </a:r>
            <a:r>
              <a:rPr lang="ru-RU" dirty="0"/>
              <a:t> </a:t>
            </a:r>
            <a:r>
              <a:rPr lang="ru-RU" dirty="0" err="1"/>
              <a:t>жодних</a:t>
            </a:r>
            <a:r>
              <a:rPr lang="ru-RU" dirty="0"/>
              <a:t> прав на </a:t>
            </a:r>
            <a:r>
              <a:rPr lang="ru-RU" dirty="0" err="1"/>
              <a:t>спадкове</a:t>
            </a:r>
            <a:r>
              <a:rPr lang="ru-RU" dirty="0"/>
              <a:t> </a:t>
            </a:r>
            <a:r>
              <a:rPr lang="ru-RU" dirty="0" err="1" smtClean="0"/>
              <a:t>майно</a:t>
            </a:r>
            <a:r>
              <a:rPr lang="ru-RU" dirty="0" smtClean="0"/>
              <a:t>.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У </a:t>
            </a:r>
            <a:r>
              <a:rPr lang="ru-RU" dirty="0" err="1">
                <a:solidFill>
                  <a:srgbClr val="0070C0"/>
                </a:solidFill>
              </a:rPr>
              <a:t>дореволюційній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Франції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позашлюбні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діти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поділялися</a:t>
            </a:r>
            <a:r>
              <a:rPr lang="ru-RU" dirty="0">
                <a:solidFill>
                  <a:srgbClr val="0070C0"/>
                </a:solidFill>
              </a:rPr>
              <a:t> на </a:t>
            </a:r>
            <a:r>
              <a:rPr lang="ru-RU" dirty="0" err="1">
                <a:solidFill>
                  <a:srgbClr val="0070C0"/>
                </a:solidFill>
              </a:rPr>
              <a:t>дві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категорії</a:t>
            </a:r>
            <a:r>
              <a:rPr lang="ru-RU" dirty="0">
                <a:solidFill>
                  <a:srgbClr val="0070C0"/>
                </a:solidFill>
              </a:rPr>
              <a:t>: </a:t>
            </a:r>
            <a:r>
              <a:rPr lang="ru-RU" dirty="0" err="1">
                <a:solidFill>
                  <a:srgbClr val="0070C0"/>
                </a:solidFill>
              </a:rPr>
              <a:t>позашлюбні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діти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шляхетських</a:t>
            </a:r>
            <a:r>
              <a:rPr lang="ru-RU" dirty="0">
                <a:solidFill>
                  <a:srgbClr val="0070C0"/>
                </a:solidFill>
              </a:rPr>
              <a:t> родин і </a:t>
            </a:r>
            <a:r>
              <a:rPr lang="ru-RU" dirty="0" err="1">
                <a:solidFill>
                  <a:srgbClr val="0070C0"/>
                </a:solidFill>
              </a:rPr>
              <a:t>нешляхетських</a:t>
            </a:r>
            <a:r>
              <a:rPr lang="ru-RU" dirty="0">
                <a:solidFill>
                  <a:srgbClr val="0070C0"/>
                </a:solidFill>
              </a:rPr>
              <a:t> родин. </a:t>
            </a:r>
            <a:r>
              <a:rPr lang="ru-RU" dirty="0" err="1">
                <a:solidFill>
                  <a:srgbClr val="0070C0"/>
                </a:solidFill>
              </a:rPr>
              <a:t>Позашлюбні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діти</a:t>
            </a:r>
            <a:r>
              <a:rPr lang="ru-RU" dirty="0">
                <a:solidFill>
                  <a:srgbClr val="0070C0"/>
                </a:solidFill>
              </a:rPr>
              <a:t> в не </a:t>
            </a:r>
            <a:r>
              <a:rPr lang="ru-RU" dirty="0" err="1">
                <a:solidFill>
                  <a:srgbClr val="0070C0"/>
                </a:solidFill>
              </a:rPr>
              <a:t>шляхетських</a:t>
            </a:r>
            <a:r>
              <a:rPr lang="ru-RU" dirty="0">
                <a:solidFill>
                  <a:srgbClr val="0070C0"/>
                </a:solidFill>
              </a:rPr>
              <a:t> родинах не </a:t>
            </a:r>
            <a:r>
              <a:rPr lang="ru-RU" dirty="0" err="1">
                <a:solidFill>
                  <a:srgbClr val="0070C0"/>
                </a:solidFill>
              </a:rPr>
              <a:t>мали</a:t>
            </a:r>
            <a:r>
              <a:rPr lang="ru-RU" dirty="0">
                <a:solidFill>
                  <a:srgbClr val="0070C0"/>
                </a:solidFill>
              </a:rPr>
              <a:t> прав на </a:t>
            </a:r>
            <a:r>
              <a:rPr lang="ru-RU" dirty="0" err="1">
                <a:solidFill>
                  <a:srgbClr val="0070C0"/>
                </a:solidFill>
              </a:rPr>
              <a:t>спадкування</a:t>
            </a:r>
            <a:r>
              <a:rPr lang="ru-RU" dirty="0">
                <a:solidFill>
                  <a:srgbClr val="0070C0"/>
                </a:solidFill>
              </a:rPr>
              <a:t> майна </a:t>
            </a:r>
            <a:r>
              <a:rPr lang="ru-RU" dirty="0" err="1">
                <a:solidFill>
                  <a:srgbClr val="0070C0"/>
                </a:solidFill>
              </a:rPr>
              <a:t>своїх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батьків</a:t>
            </a:r>
            <a:r>
              <a:rPr lang="ru-RU" dirty="0">
                <a:solidFill>
                  <a:srgbClr val="0070C0"/>
                </a:solidFill>
              </a:rPr>
              <a:t>. </a:t>
            </a:r>
            <a:r>
              <a:rPr lang="ru-RU" dirty="0" err="1">
                <a:solidFill>
                  <a:srgbClr val="0070C0"/>
                </a:solidFill>
              </a:rPr>
              <a:t>Натомість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бастарди</a:t>
            </a:r>
            <a:r>
              <a:rPr lang="ru-RU" dirty="0">
                <a:solidFill>
                  <a:srgbClr val="0070C0"/>
                </a:solidFill>
              </a:rPr>
              <a:t> (</a:t>
            </a:r>
            <a:r>
              <a:rPr lang="ru-RU" dirty="0" err="1">
                <a:solidFill>
                  <a:srgbClr val="0070C0"/>
                </a:solidFill>
              </a:rPr>
              <a:t>позашлюбні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діти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шляхетських</a:t>
            </a:r>
            <a:r>
              <a:rPr lang="ru-RU" dirty="0">
                <a:solidFill>
                  <a:srgbClr val="0070C0"/>
                </a:solidFill>
              </a:rPr>
              <a:t> і </a:t>
            </a:r>
            <a:r>
              <a:rPr lang="ru-RU" dirty="0" err="1">
                <a:solidFill>
                  <a:srgbClr val="0070C0"/>
                </a:solidFill>
              </a:rPr>
              <a:t>королівських</a:t>
            </a:r>
            <a:r>
              <a:rPr lang="ru-RU" dirty="0">
                <a:solidFill>
                  <a:srgbClr val="0070C0"/>
                </a:solidFill>
              </a:rPr>
              <a:t> родин) попри </a:t>
            </a:r>
            <a:r>
              <a:rPr lang="ru-RU" dirty="0" err="1">
                <a:solidFill>
                  <a:srgbClr val="0070C0"/>
                </a:solidFill>
              </a:rPr>
              <a:t>своє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сумнівне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походження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користувалися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відповідними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шляхетськими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привілеями</a:t>
            </a:r>
            <a:r>
              <a:rPr lang="ru-RU" dirty="0">
                <a:solidFill>
                  <a:srgbClr val="0070C0"/>
                </a:solidFill>
              </a:rPr>
              <a:t> та </a:t>
            </a:r>
            <a:r>
              <a:rPr lang="ru-RU" dirty="0" err="1">
                <a:solidFill>
                  <a:srgbClr val="0070C0"/>
                </a:solidFill>
              </a:rPr>
              <a:t>наділялися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майновими</a:t>
            </a:r>
            <a:r>
              <a:rPr lang="ru-RU" dirty="0">
                <a:solidFill>
                  <a:srgbClr val="0070C0"/>
                </a:solidFill>
              </a:rPr>
              <a:t> правами на </a:t>
            </a:r>
            <a:r>
              <a:rPr lang="ru-RU" dirty="0" err="1">
                <a:solidFill>
                  <a:srgbClr val="0070C0"/>
                </a:solidFill>
              </a:rPr>
              <a:t>спадщину</a:t>
            </a:r>
            <a:r>
              <a:rPr lang="ru-RU" dirty="0">
                <a:solidFill>
                  <a:srgbClr val="0070C0"/>
                </a:solidFill>
              </a:rPr>
              <a:t>, </a:t>
            </a:r>
            <a:r>
              <a:rPr lang="ru-RU" dirty="0" err="1">
                <a:solidFill>
                  <a:srgbClr val="0070C0"/>
                </a:solidFill>
              </a:rPr>
              <a:t>хоч</a:t>
            </a:r>
            <a:r>
              <a:rPr lang="ru-RU" dirty="0">
                <a:solidFill>
                  <a:srgbClr val="0070C0"/>
                </a:solidFill>
              </a:rPr>
              <a:t> і </a:t>
            </a:r>
            <a:r>
              <a:rPr lang="ru-RU" dirty="0" err="1">
                <a:solidFill>
                  <a:srgbClr val="0070C0"/>
                </a:solidFill>
              </a:rPr>
              <a:t>обмеженими</a:t>
            </a:r>
            <a:r>
              <a:rPr lang="ru-RU" dirty="0">
                <a:solidFill>
                  <a:srgbClr val="0070C0"/>
                </a:solidFill>
              </a:rPr>
              <a:t>. Вони </a:t>
            </a:r>
            <a:r>
              <a:rPr lang="ru-RU" dirty="0" err="1">
                <a:solidFill>
                  <a:srgbClr val="0070C0"/>
                </a:solidFill>
              </a:rPr>
              <a:t>навіть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спадкували</a:t>
            </a:r>
            <a:r>
              <a:rPr lang="ru-RU" dirty="0">
                <a:solidFill>
                  <a:srgbClr val="0070C0"/>
                </a:solidFill>
              </a:rPr>
              <a:t> герб </a:t>
            </a:r>
            <a:r>
              <a:rPr lang="ru-RU" dirty="0" err="1">
                <a:solidFill>
                  <a:srgbClr val="0070C0"/>
                </a:solidFill>
              </a:rPr>
              <a:t>шляхетського</a:t>
            </a:r>
            <a:r>
              <a:rPr lang="ru-RU" dirty="0">
                <a:solidFill>
                  <a:srgbClr val="0070C0"/>
                </a:solidFill>
              </a:rPr>
              <a:t> роду </a:t>
            </a:r>
            <a:r>
              <a:rPr lang="ru-RU" dirty="0" err="1">
                <a:solidFill>
                  <a:srgbClr val="0070C0"/>
                </a:solidFill>
              </a:rPr>
              <a:t>свого</a:t>
            </a:r>
            <a:r>
              <a:rPr lang="ru-RU" dirty="0">
                <a:solidFill>
                  <a:srgbClr val="0070C0"/>
                </a:solidFill>
              </a:rPr>
              <a:t> батька, </a:t>
            </a:r>
            <a:r>
              <a:rPr lang="ru-RU" dirty="0" err="1">
                <a:solidFill>
                  <a:srgbClr val="0070C0"/>
                </a:solidFill>
              </a:rPr>
              <a:t>хоч</a:t>
            </a:r>
            <a:r>
              <a:rPr lang="ru-RU" dirty="0">
                <a:solidFill>
                  <a:srgbClr val="0070C0"/>
                </a:solidFill>
              </a:rPr>
              <a:t> і з </a:t>
            </a:r>
            <a:r>
              <a:rPr lang="ru-RU" dirty="0" err="1">
                <a:solidFill>
                  <a:srgbClr val="0070C0"/>
                </a:solidFill>
              </a:rPr>
              <a:t>перехресною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чорною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смугою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483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Кодекс Наполеона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період</a:t>
            </a:r>
            <a:r>
              <a:rPr lang="ru-RU" dirty="0"/>
              <a:t> 1789 – 1804 </a:t>
            </a:r>
            <a:r>
              <a:rPr lang="ru-RU" dirty="0" err="1"/>
              <a:t>рр</a:t>
            </a:r>
            <a:r>
              <a:rPr lang="ru-RU" dirty="0"/>
              <a:t>.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позашлюбні</a:t>
            </a:r>
            <a:r>
              <a:rPr lang="ru-RU" dirty="0"/>
              <a:t> </a:t>
            </a:r>
            <a:r>
              <a:rPr lang="ru-RU" dirty="0" err="1"/>
              <a:t>діти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зрівняні</a:t>
            </a:r>
            <a:r>
              <a:rPr lang="ru-RU" dirty="0"/>
              <a:t> у </a:t>
            </a:r>
            <a:r>
              <a:rPr lang="ru-RU" dirty="0" err="1"/>
              <a:t>спадкових</a:t>
            </a:r>
            <a:r>
              <a:rPr lang="ru-RU" dirty="0"/>
              <a:t> правах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дітьми</a:t>
            </a:r>
            <a:r>
              <a:rPr lang="ru-RU" dirty="0"/>
              <a:t>, </a:t>
            </a:r>
            <a:r>
              <a:rPr lang="ru-RU" dirty="0" err="1"/>
              <a:t>народженими</a:t>
            </a:r>
            <a:r>
              <a:rPr lang="ru-RU" dirty="0"/>
              <a:t> у </a:t>
            </a:r>
            <a:r>
              <a:rPr lang="ru-RU" dirty="0" err="1"/>
              <a:t>шлюбі</a:t>
            </a:r>
            <a:r>
              <a:rPr lang="ru-RU" dirty="0"/>
              <a:t> 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Отож</a:t>
            </a:r>
            <a:r>
              <a:rPr lang="ru-RU" dirty="0"/>
              <a:t>, Кодекс Наполеона став на </a:t>
            </a:r>
            <a:r>
              <a:rPr lang="ru-RU" dirty="0" err="1"/>
              <a:t>позицію</a:t>
            </a:r>
            <a:r>
              <a:rPr lang="ru-RU" dirty="0"/>
              <a:t> </a:t>
            </a:r>
            <a:r>
              <a:rPr lang="ru-RU" dirty="0" err="1"/>
              <a:t>компромісу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доровелюційним</a:t>
            </a:r>
            <a:r>
              <a:rPr lang="ru-RU" dirty="0"/>
              <a:t> і </a:t>
            </a:r>
            <a:r>
              <a:rPr lang="ru-RU" dirty="0" err="1"/>
              <a:t>постреволюційним</a:t>
            </a:r>
            <a:r>
              <a:rPr lang="ru-RU" dirty="0"/>
              <a:t> </a:t>
            </a:r>
            <a:r>
              <a:rPr lang="ru-RU" dirty="0" err="1"/>
              <a:t>підходами</a:t>
            </a:r>
            <a:r>
              <a:rPr lang="ru-RU" dirty="0"/>
              <a:t> </a:t>
            </a:r>
            <a:r>
              <a:rPr lang="ru-RU" dirty="0" err="1"/>
              <a:t>шодо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прав </a:t>
            </a:r>
            <a:r>
              <a:rPr lang="ru-RU" dirty="0" err="1"/>
              <a:t>позашлюбних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273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Кодекс Наполеона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/>
              <a:t>Цивільний</a:t>
            </a:r>
            <a:r>
              <a:rPr lang="ru-RU" dirty="0"/>
              <a:t> кодекс </a:t>
            </a:r>
            <a:r>
              <a:rPr lang="ru-RU" dirty="0" err="1"/>
              <a:t>Франції</a:t>
            </a:r>
            <a:r>
              <a:rPr lang="ru-RU" dirty="0"/>
              <a:t> 1804 р. </a:t>
            </a:r>
            <a:r>
              <a:rPr lang="ru-RU" dirty="0" err="1"/>
              <a:t>передбачав</a:t>
            </a:r>
            <a:r>
              <a:rPr lang="ru-RU" dirty="0"/>
              <a:t> </a:t>
            </a:r>
            <a:r>
              <a:rPr lang="ru-RU" dirty="0" err="1"/>
              <a:t>юридичний</a:t>
            </a:r>
            <a:r>
              <a:rPr lang="ru-RU" dirty="0"/>
              <a:t> </a:t>
            </a:r>
            <a:r>
              <a:rPr lang="ru-RU" dirty="0" err="1"/>
              <a:t>механізм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спадкового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заступництва</a:t>
            </a:r>
            <a:r>
              <a:rPr lang="ru-RU" dirty="0">
                <a:solidFill>
                  <a:srgbClr val="FF0000"/>
                </a:solidFill>
              </a:rPr>
              <a:t>.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полягав</a:t>
            </a:r>
            <a:r>
              <a:rPr lang="ru-RU" dirty="0"/>
              <a:t> у тому, </a:t>
            </a:r>
            <a:r>
              <a:rPr lang="ru-RU" dirty="0" err="1"/>
              <a:t>що</a:t>
            </a:r>
            <a:r>
              <a:rPr lang="ru-RU" dirty="0"/>
              <a:t> коли </a:t>
            </a:r>
            <a:r>
              <a:rPr lang="ru-RU" dirty="0" err="1"/>
              <a:t>спадкоємці</a:t>
            </a:r>
            <a:r>
              <a:rPr lang="ru-RU" dirty="0"/>
              <a:t> перших </a:t>
            </a:r>
            <a:r>
              <a:rPr lang="ru-RU" dirty="0" err="1"/>
              <a:t>черг</a:t>
            </a:r>
            <a:r>
              <a:rPr lang="ru-RU" dirty="0"/>
              <a:t> (</a:t>
            </a:r>
            <a:r>
              <a:rPr lang="ru-RU" dirty="0" err="1"/>
              <a:t>діти</a:t>
            </a:r>
            <a:r>
              <a:rPr lang="ru-RU" dirty="0"/>
              <a:t>, </a:t>
            </a:r>
            <a:r>
              <a:rPr lang="ru-RU" dirty="0" err="1"/>
              <a:t>брати</a:t>
            </a:r>
            <a:r>
              <a:rPr lang="ru-RU" dirty="0"/>
              <a:t>, </a:t>
            </a:r>
            <a:r>
              <a:rPr lang="ru-RU" dirty="0" err="1"/>
              <a:t>сестри</a:t>
            </a:r>
            <a:r>
              <a:rPr lang="ru-RU" dirty="0"/>
              <a:t>) помирали </a:t>
            </a:r>
            <a:r>
              <a:rPr lang="ru-RU" dirty="0" err="1"/>
              <a:t>ще</a:t>
            </a:r>
            <a:r>
              <a:rPr lang="ru-RU" dirty="0"/>
              <a:t> до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замість</a:t>
            </a:r>
            <a:r>
              <a:rPr lang="ru-RU" dirty="0"/>
              <a:t> них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отримували</a:t>
            </a:r>
            <a:r>
              <a:rPr lang="ru-RU" dirty="0"/>
              <a:t> </a:t>
            </a:r>
            <a:r>
              <a:rPr lang="ru-RU" dirty="0" err="1"/>
              <a:t>їхні</a:t>
            </a:r>
            <a:r>
              <a:rPr lang="ru-RU" dirty="0"/>
              <a:t> </a:t>
            </a:r>
            <a:r>
              <a:rPr lang="ru-RU" dirty="0" err="1"/>
              <a:t>діти</a:t>
            </a:r>
            <a:r>
              <a:rPr lang="ru-RU" dirty="0"/>
              <a:t>.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спадкова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вираховувалася</a:t>
            </a:r>
            <a:r>
              <a:rPr lang="ru-RU" dirty="0"/>
              <a:t> таким чином, </a:t>
            </a:r>
            <a:r>
              <a:rPr lang="ru-RU" dirty="0" err="1"/>
              <a:t>що</a:t>
            </a:r>
            <a:r>
              <a:rPr lang="ru-RU" dirty="0"/>
              <a:t> сума </a:t>
            </a:r>
            <a:r>
              <a:rPr lang="ru-RU" dirty="0" err="1"/>
              <a:t>їхніх</a:t>
            </a:r>
            <a:r>
              <a:rPr lang="ru-RU" dirty="0"/>
              <a:t> </a:t>
            </a:r>
            <a:r>
              <a:rPr lang="ru-RU" dirty="0" err="1"/>
              <a:t>часток</a:t>
            </a:r>
            <a:r>
              <a:rPr lang="ru-RU" dirty="0"/>
              <a:t> повинна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дорівнювати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яку </a:t>
            </a:r>
            <a:r>
              <a:rPr lang="ru-RU" dirty="0" err="1"/>
              <a:t>мав</a:t>
            </a:r>
            <a:r>
              <a:rPr lang="ru-RU" dirty="0"/>
              <a:t> би </a:t>
            </a:r>
            <a:r>
              <a:rPr lang="ru-RU" dirty="0" err="1"/>
              <a:t>успадкувати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батько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 smtClean="0"/>
              <a:t>мати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Кодекс </a:t>
            </a:r>
            <a:r>
              <a:rPr lang="ru-RU" dirty="0"/>
              <a:t>Наполеона не </a:t>
            </a:r>
            <a:r>
              <a:rPr lang="ru-RU" dirty="0" err="1"/>
              <a:t>містив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спадкової</a:t>
            </a:r>
            <a:r>
              <a:rPr lang="ru-RU" dirty="0"/>
              <a:t> </a:t>
            </a:r>
            <a:r>
              <a:rPr lang="ru-RU" dirty="0" err="1"/>
              <a:t>трансмісії</a:t>
            </a:r>
            <a:r>
              <a:rPr lang="ru-RU" dirty="0"/>
              <a:t> (коли </a:t>
            </a:r>
            <a:r>
              <a:rPr lang="ru-RU" dirty="0" err="1"/>
              <a:t>спадкоємець</a:t>
            </a:r>
            <a:r>
              <a:rPr lang="ru-RU" dirty="0"/>
              <a:t> помирав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однак</a:t>
            </a:r>
            <a:r>
              <a:rPr lang="ru-RU" dirty="0"/>
              <a:t> перед </a:t>
            </a:r>
            <a:r>
              <a:rPr lang="ru-RU" dirty="0" err="1"/>
              <a:t>прийняттям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),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smtClean="0"/>
              <a:t> в </a:t>
            </a:r>
            <a:r>
              <a:rPr lang="ru-RU" dirty="0"/>
              <a:t>таких </a:t>
            </a:r>
            <a:r>
              <a:rPr lang="ru-RU" dirty="0" err="1"/>
              <a:t>випадках</a:t>
            </a:r>
            <a:r>
              <a:rPr lang="ru-RU" dirty="0"/>
              <a:t> наступали </a:t>
            </a:r>
            <a:r>
              <a:rPr lang="ru-RU" dirty="0" err="1"/>
              <a:t>такі</a:t>
            </a:r>
            <a:r>
              <a:rPr lang="ru-RU" dirty="0"/>
              <a:t> ж </a:t>
            </a:r>
            <a:r>
              <a:rPr lang="ru-RU" dirty="0" err="1"/>
              <a:t>юридичні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, як і в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заступництві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028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Кодекс Наполеона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/>
              <a:t>С</a:t>
            </a:r>
            <a:r>
              <a:rPr lang="ru-RU" dirty="0" err="1" smtClean="0"/>
              <a:t>падкування</a:t>
            </a:r>
            <a:r>
              <a:rPr lang="ru-RU" dirty="0" smtClean="0"/>
              <a:t> </a:t>
            </a:r>
            <a:r>
              <a:rPr lang="ru-RU" dirty="0"/>
              <a:t>за </a:t>
            </a:r>
            <a:r>
              <a:rPr lang="ru-RU" dirty="0" err="1"/>
              <a:t>заповітом</a:t>
            </a:r>
            <a:r>
              <a:rPr lang="ru-RU" dirty="0"/>
              <a:t> не </a:t>
            </a:r>
            <a:r>
              <a:rPr lang="ru-RU" dirty="0" err="1"/>
              <a:t>було</a:t>
            </a:r>
            <a:r>
              <a:rPr lang="ru-RU" dirty="0"/>
              <a:t> включено в титул 1 </a:t>
            </a:r>
            <a:r>
              <a:rPr lang="ru-RU" dirty="0" err="1"/>
              <a:t>третьої</a:t>
            </a:r>
            <a:r>
              <a:rPr lang="ru-RU" dirty="0"/>
              <a:t> книги </a:t>
            </a:r>
            <a:r>
              <a:rPr lang="ru-RU" dirty="0" err="1"/>
              <a:t>цивільного</a:t>
            </a:r>
            <a:r>
              <a:rPr lang="ru-RU" dirty="0"/>
              <a:t> кодексу 1804 р.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свідчити</a:t>
            </a:r>
            <a:r>
              <a:rPr lang="ru-RU" dirty="0"/>
              <a:t>, </a:t>
            </a:r>
            <a:r>
              <a:rPr lang="ru-RU" dirty="0" err="1"/>
              <a:t>насамперед</a:t>
            </a:r>
            <a:r>
              <a:rPr lang="ru-RU" dirty="0"/>
              <a:t>, про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тогочасна</a:t>
            </a:r>
            <a:r>
              <a:rPr lang="ru-RU" dirty="0"/>
              <a:t> </a:t>
            </a:r>
            <a:r>
              <a:rPr lang="ru-RU" dirty="0" err="1"/>
              <a:t>французька</a:t>
            </a:r>
            <a:r>
              <a:rPr lang="ru-RU" dirty="0"/>
              <a:t> </a:t>
            </a:r>
            <a:r>
              <a:rPr lang="ru-RU" dirty="0" err="1"/>
              <a:t>юриспруденція</a:t>
            </a:r>
            <a:r>
              <a:rPr lang="ru-RU" dirty="0"/>
              <a:t> не </a:t>
            </a:r>
            <a:r>
              <a:rPr lang="ru-RU" dirty="0" err="1"/>
              <a:t>відносила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законом і за </a:t>
            </a:r>
            <a:r>
              <a:rPr lang="ru-RU" dirty="0" err="1"/>
              <a:t>заповітом</a:t>
            </a:r>
            <a:r>
              <a:rPr lang="ru-RU" dirty="0"/>
              <a:t> до </a:t>
            </a:r>
            <a:r>
              <a:rPr lang="ru-RU" dirty="0" err="1"/>
              <a:t>рівно</a:t>
            </a:r>
            <a:r>
              <a:rPr lang="ru-RU" dirty="0"/>
              <a:t> </a:t>
            </a:r>
            <a:r>
              <a:rPr lang="ru-RU" dirty="0" err="1"/>
              <a:t>порядкових</a:t>
            </a:r>
            <a:r>
              <a:rPr lang="ru-RU" dirty="0"/>
              <a:t>, </a:t>
            </a:r>
            <a:r>
              <a:rPr lang="ru-RU" dirty="0" err="1"/>
              <a:t>проводячи</a:t>
            </a:r>
            <a:r>
              <a:rPr lang="ru-RU" dirty="0"/>
              <a:t> </a:t>
            </a:r>
            <a:r>
              <a:rPr lang="ru-RU" dirty="0" err="1"/>
              <a:t>чітку</a:t>
            </a:r>
            <a:r>
              <a:rPr lang="ru-RU" dirty="0"/>
              <a:t> межу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цими</a:t>
            </a:r>
            <a:r>
              <a:rPr lang="ru-RU" dirty="0"/>
              <a:t> </a:t>
            </a:r>
            <a:r>
              <a:rPr lang="ru-RU" dirty="0" err="1"/>
              <a:t>цивілістичними</a:t>
            </a:r>
            <a:r>
              <a:rPr lang="ru-RU" dirty="0"/>
              <a:t> </a:t>
            </a:r>
            <a:r>
              <a:rPr lang="ru-RU" dirty="0" err="1"/>
              <a:t>конструкціями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Натомість</a:t>
            </a:r>
            <a:r>
              <a:rPr lang="ru-RU" dirty="0" smtClean="0"/>
              <a:t> </a:t>
            </a:r>
            <a:r>
              <a:rPr lang="ru-RU" dirty="0" err="1"/>
              <a:t>бачимо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правове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спадкових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відбулося</a:t>
            </a:r>
            <a:r>
              <a:rPr lang="ru-RU" dirty="0"/>
              <a:t> в </a:t>
            </a:r>
            <a:r>
              <a:rPr lang="ru-RU" dirty="0" err="1"/>
              <a:t>титулі</a:t>
            </a:r>
            <a:r>
              <a:rPr lang="ru-RU" dirty="0"/>
              <a:t> 2 </a:t>
            </a:r>
            <a:r>
              <a:rPr lang="ru-RU" dirty="0" err="1"/>
              <a:t>цієї</a:t>
            </a:r>
            <a:r>
              <a:rPr lang="ru-RU" dirty="0"/>
              <a:t> книги,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назву</a:t>
            </a:r>
            <a:r>
              <a:rPr lang="ru-RU" dirty="0"/>
              <a:t> «Про </a:t>
            </a:r>
            <a:r>
              <a:rPr lang="ru-RU" dirty="0" err="1"/>
              <a:t>дарування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живими</a:t>
            </a:r>
            <a:r>
              <a:rPr lang="ru-RU" dirty="0"/>
              <a:t> людьми та </a:t>
            </a:r>
            <a:r>
              <a:rPr lang="ru-RU" dirty="0" err="1"/>
              <a:t>заповіти</a:t>
            </a:r>
            <a:r>
              <a:rPr lang="ru-RU" dirty="0"/>
              <a:t>». </a:t>
            </a:r>
            <a:r>
              <a:rPr lang="ru-RU" dirty="0" err="1"/>
              <a:t>Отож</a:t>
            </a:r>
            <a:r>
              <a:rPr lang="ru-RU" dirty="0"/>
              <a:t>, </a:t>
            </a:r>
            <a:r>
              <a:rPr lang="ru-RU" dirty="0" err="1"/>
              <a:t>французький</a:t>
            </a:r>
            <a:r>
              <a:rPr lang="ru-RU" dirty="0"/>
              <a:t> </a:t>
            </a:r>
            <a:r>
              <a:rPr lang="ru-RU" dirty="0" err="1"/>
              <a:t>законодавець</a:t>
            </a:r>
            <a:r>
              <a:rPr lang="ru-RU" dirty="0"/>
              <a:t> </a:t>
            </a:r>
            <a:r>
              <a:rPr lang="ru-RU" dirty="0" err="1"/>
              <a:t>фактично</a:t>
            </a:r>
            <a:r>
              <a:rPr lang="ru-RU" dirty="0"/>
              <a:t> </a:t>
            </a:r>
            <a:r>
              <a:rPr lang="ru-RU" dirty="0" err="1"/>
              <a:t>прирівняв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до </a:t>
            </a:r>
            <a:r>
              <a:rPr lang="ru-RU" dirty="0" err="1"/>
              <a:t>дарування</a:t>
            </a:r>
            <a:r>
              <a:rPr lang="ru-RU" dirty="0"/>
              <a:t> з тою </a:t>
            </a:r>
            <a:r>
              <a:rPr lang="ru-RU" dirty="0" err="1"/>
              <a:t>відмінністю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за договором </a:t>
            </a:r>
            <a:r>
              <a:rPr lang="ru-RU" dirty="0" err="1"/>
              <a:t>дарування</a:t>
            </a:r>
            <a:r>
              <a:rPr lang="ru-RU" dirty="0"/>
              <a:t> передача майна </a:t>
            </a:r>
            <a:r>
              <a:rPr lang="ru-RU" dirty="0" err="1"/>
              <a:t>відбувалася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дарувальника</a:t>
            </a:r>
            <a:r>
              <a:rPr lang="ru-RU" dirty="0"/>
              <a:t>, а за </a:t>
            </a:r>
            <a:r>
              <a:rPr lang="ru-RU" dirty="0" err="1"/>
              <a:t>заповітом</a:t>
            </a:r>
            <a:r>
              <a:rPr lang="ru-RU" dirty="0"/>
              <a:t> –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877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Кодекс </a:t>
            </a:r>
            <a:r>
              <a:rPr lang="ru-RU" dirty="0" err="1" smtClean="0"/>
              <a:t>Наполеона.Заповіт</a:t>
            </a:r>
            <a:r>
              <a:rPr lang="ru-RU" dirty="0" smtClean="0"/>
              <a:t>.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З</a:t>
            </a:r>
            <a:r>
              <a:rPr lang="ru-RU" dirty="0" err="1" smtClean="0"/>
              <a:t>гідно</a:t>
            </a:r>
            <a:r>
              <a:rPr lang="ru-RU" dirty="0" smtClean="0"/>
              <a:t> </a:t>
            </a:r>
            <a:r>
              <a:rPr lang="ru-RU" dirty="0"/>
              <a:t>ст. 895 Кодексу Наполеона, </a:t>
            </a:r>
            <a:r>
              <a:rPr lang="ru-RU" dirty="0">
                <a:solidFill>
                  <a:srgbClr val="FF0000"/>
                </a:solidFill>
              </a:rPr>
              <a:t>«</a:t>
            </a:r>
            <a:r>
              <a:rPr lang="ru-RU" dirty="0" err="1">
                <a:solidFill>
                  <a:srgbClr val="FF0000"/>
                </a:solidFill>
              </a:rPr>
              <a:t>заповітом</a:t>
            </a:r>
            <a:r>
              <a:rPr lang="ru-RU" dirty="0">
                <a:solidFill>
                  <a:srgbClr val="FF0000"/>
                </a:solidFill>
              </a:rPr>
              <a:t> є акт, за </a:t>
            </a:r>
            <a:r>
              <a:rPr lang="ru-RU" dirty="0" err="1">
                <a:solidFill>
                  <a:srgbClr val="FF0000"/>
                </a:solidFill>
              </a:rPr>
              <a:t>яким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заповідач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розпоряджався</a:t>
            </a:r>
            <a:r>
              <a:rPr lang="ru-RU" dirty="0">
                <a:solidFill>
                  <a:srgbClr val="FF0000"/>
                </a:solidFill>
              </a:rPr>
              <a:t> на час, в </a:t>
            </a:r>
            <a:r>
              <a:rPr lang="ru-RU" dirty="0" err="1">
                <a:solidFill>
                  <a:srgbClr val="FF0000"/>
                </a:solidFill>
              </a:rPr>
              <a:t>якому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його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вже</a:t>
            </a:r>
            <a:r>
              <a:rPr lang="ru-RU" dirty="0">
                <a:solidFill>
                  <a:srgbClr val="FF0000"/>
                </a:solidFill>
              </a:rPr>
              <a:t> не буде, </a:t>
            </a:r>
            <a:r>
              <a:rPr lang="ru-RU" dirty="0" err="1">
                <a:solidFill>
                  <a:srgbClr val="FF0000"/>
                </a:solidFill>
              </a:rPr>
              <a:t>усім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своїм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майном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або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його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частиною</a:t>
            </a:r>
            <a:r>
              <a:rPr lang="ru-RU" dirty="0">
                <a:solidFill>
                  <a:srgbClr val="FF0000"/>
                </a:solidFill>
              </a:rPr>
              <a:t>, і </a:t>
            </a:r>
            <a:r>
              <a:rPr lang="ru-RU" dirty="0" err="1">
                <a:solidFill>
                  <a:srgbClr val="FF0000"/>
                </a:solidFill>
              </a:rPr>
              <a:t>мав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можливість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його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відкликати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r>
              <a:rPr lang="ru-RU" dirty="0" smtClean="0"/>
              <a:t>.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 </a:t>
            </a:r>
            <a:r>
              <a:rPr lang="ru-RU" dirty="0" err="1"/>
              <a:t>цитованої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</a:t>
            </a:r>
            <a:r>
              <a:rPr lang="ru-RU" dirty="0" err="1"/>
              <a:t>зрозуміло</a:t>
            </a:r>
            <a:r>
              <a:rPr lang="ru-RU" dirty="0"/>
              <a:t>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актом, </a:t>
            </a:r>
            <a:r>
              <a:rPr lang="ru-RU" dirty="0" err="1"/>
              <a:t>однак</a:t>
            </a:r>
            <a:r>
              <a:rPr lang="ru-RU" dirty="0"/>
              <a:t> не договором,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зрештою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сказати</a:t>
            </a:r>
            <a:r>
              <a:rPr lang="ru-RU" dirty="0"/>
              <a:t> і про </a:t>
            </a:r>
            <a:r>
              <a:rPr lang="ru-RU" dirty="0" err="1" smtClean="0"/>
              <a:t>дарування</a:t>
            </a:r>
            <a:r>
              <a:rPr lang="ru-RU" dirty="0" smtClean="0"/>
              <a:t>. </a:t>
            </a:r>
            <a:r>
              <a:rPr lang="ru-RU" dirty="0" err="1"/>
              <a:t>Відтак</a:t>
            </a:r>
            <a:r>
              <a:rPr lang="ru-RU" dirty="0"/>
              <a:t> </a:t>
            </a:r>
            <a:r>
              <a:rPr lang="ru-RU" dirty="0" err="1"/>
              <a:t>дарування</a:t>
            </a:r>
            <a:r>
              <a:rPr lang="ru-RU" dirty="0"/>
              <a:t> разом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в </a:t>
            </a:r>
            <a:r>
              <a:rPr lang="ru-RU" dirty="0" err="1"/>
              <a:t>тогочасній</a:t>
            </a:r>
            <a:r>
              <a:rPr lang="ru-RU" dirty="0"/>
              <a:t> </a:t>
            </a:r>
            <a:r>
              <a:rPr lang="ru-RU" dirty="0" err="1"/>
              <a:t>Франції</a:t>
            </a:r>
            <a:r>
              <a:rPr lang="ru-RU" dirty="0"/>
              <a:t> </a:t>
            </a:r>
            <a:r>
              <a:rPr lang="ru-RU" dirty="0" err="1"/>
              <a:t>проміжним</a:t>
            </a:r>
            <a:r>
              <a:rPr lang="ru-RU" dirty="0"/>
              <a:t> </a:t>
            </a:r>
            <a:r>
              <a:rPr lang="ru-RU" dirty="0" err="1"/>
              <a:t>цивільно-правовим</a:t>
            </a:r>
            <a:r>
              <a:rPr lang="ru-RU" dirty="0"/>
              <a:t> </a:t>
            </a:r>
            <a:r>
              <a:rPr lang="ru-RU" dirty="0" err="1"/>
              <a:t>субінститутом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спадковим</a:t>
            </a:r>
            <a:r>
              <a:rPr lang="ru-RU" dirty="0"/>
              <a:t> і </a:t>
            </a:r>
            <a:r>
              <a:rPr lang="ru-RU" dirty="0" err="1"/>
              <a:t>зобов’язальним</a:t>
            </a:r>
            <a:r>
              <a:rPr lang="ru-RU" dirty="0"/>
              <a:t> правом.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454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Заповіт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00B0F0"/>
                </a:solidFill>
              </a:rPr>
              <a:t>За Кодексом Наполеона </a:t>
            </a:r>
            <a:r>
              <a:rPr lang="ru-RU" dirty="0" err="1">
                <a:solidFill>
                  <a:srgbClr val="00B0F0"/>
                </a:solidFill>
              </a:rPr>
              <a:t>заповіти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поділялися</a:t>
            </a:r>
            <a:r>
              <a:rPr lang="ru-RU" dirty="0">
                <a:solidFill>
                  <a:srgbClr val="00B0F0"/>
                </a:solidFill>
              </a:rPr>
              <a:t> на три </a:t>
            </a:r>
            <a:r>
              <a:rPr lang="ru-RU" dirty="0" err="1">
                <a:solidFill>
                  <a:srgbClr val="00B0F0"/>
                </a:solidFill>
              </a:rPr>
              <a:t>види</a:t>
            </a:r>
            <a:r>
              <a:rPr lang="ru-RU" dirty="0">
                <a:solidFill>
                  <a:srgbClr val="00B0F0"/>
                </a:solidFill>
              </a:rPr>
              <a:t>: </a:t>
            </a:r>
            <a:r>
              <a:rPr lang="ru-RU" dirty="0" err="1">
                <a:solidFill>
                  <a:srgbClr val="00B0F0"/>
                </a:solidFill>
              </a:rPr>
              <a:t>приватні</a:t>
            </a:r>
            <a:r>
              <a:rPr lang="ru-RU" dirty="0">
                <a:solidFill>
                  <a:srgbClr val="00B0F0"/>
                </a:solidFill>
              </a:rPr>
              <a:t> (написаний </a:t>
            </a:r>
            <a:r>
              <a:rPr lang="ru-RU" dirty="0" err="1">
                <a:solidFill>
                  <a:srgbClr val="00B0F0"/>
                </a:solidFill>
              </a:rPr>
              <a:t>власноручно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спадкодавцем</a:t>
            </a:r>
            <a:r>
              <a:rPr lang="ru-RU" dirty="0">
                <a:solidFill>
                  <a:srgbClr val="00B0F0"/>
                </a:solidFill>
              </a:rPr>
              <a:t> і </a:t>
            </a:r>
            <a:r>
              <a:rPr lang="ru-RU" dirty="0" err="1">
                <a:solidFill>
                  <a:srgbClr val="00B0F0"/>
                </a:solidFill>
              </a:rPr>
              <a:t>містив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його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підпис</a:t>
            </a:r>
            <a:r>
              <a:rPr lang="ru-RU" dirty="0">
                <a:solidFill>
                  <a:srgbClr val="00B0F0"/>
                </a:solidFill>
              </a:rPr>
              <a:t>), </a:t>
            </a:r>
            <a:r>
              <a:rPr lang="ru-RU" dirty="0" err="1">
                <a:solidFill>
                  <a:srgbClr val="00B0F0"/>
                </a:solidFill>
              </a:rPr>
              <a:t>публічний</a:t>
            </a:r>
            <a:r>
              <a:rPr lang="ru-RU" dirty="0">
                <a:solidFill>
                  <a:srgbClr val="00B0F0"/>
                </a:solidFill>
              </a:rPr>
              <a:t> (</a:t>
            </a:r>
            <a:r>
              <a:rPr lang="ru-RU" dirty="0" err="1">
                <a:solidFill>
                  <a:srgbClr val="00B0F0"/>
                </a:solidFill>
              </a:rPr>
              <a:t>укладений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нотаріусом</a:t>
            </a:r>
            <a:r>
              <a:rPr lang="ru-RU" dirty="0">
                <a:solidFill>
                  <a:srgbClr val="00B0F0"/>
                </a:solidFill>
              </a:rPr>
              <a:t> у </a:t>
            </a:r>
            <a:r>
              <a:rPr lang="ru-RU" dirty="0" err="1">
                <a:solidFill>
                  <a:srgbClr val="00B0F0"/>
                </a:solidFill>
              </a:rPr>
              <a:t>визначеній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формі</a:t>
            </a:r>
            <a:r>
              <a:rPr lang="ru-RU" dirty="0">
                <a:solidFill>
                  <a:srgbClr val="00B0F0"/>
                </a:solidFill>
              </a:rPr>
              <a:t>) та </a:t>
            </a:r>
            <a:r>
              <a:rPr lang="ru-RU" dirty="0" err="1" smtClean="0">
                <a:solidFill>
                  <a:srgbClr val="00B0F0"/>
                </a:solidFill>
              </a:rPr>
              <a:t>таємний</a:t>
            </a:r>
            <a:r>
              <a:rPr lang="ru-RU" dirty="0" smtClean="0"/>
              <a:t>. </a:t>
            </a:r>
            <a:r>
              <a:rPr lang="ru-RU" dirty="0"/>
              <a:t>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укладення</a:t>
            </a:r>
            <a:r>
              <a:rPr lang="ru-RU" dirty="0"/>
              <a:t> </a:t>
            </a:r>
            <a:r>
              <a:rPr lang="ru-RU" dirty="0" err="1"/>
              <a:t>таємного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писав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власноручно</a:t>
            </a:r>
            <a:r>
              <a:rPr lang="ru-RU" dirty="0"/>
              <a:t>, </a:t>
            </a:r>
            <a:r>
              <a:rPr lang="ru-RU" dirty="0" err="1" smtClean="0"/>
              <a:t>запечатував</a:t>
            </a:r>
            <a:r>
              <a:rPr lang="ru-RU" dirty="0" smtClean="0"/>
              <a:t> </a:t>
            </a:r>
            <a:r>
              <a:rPr lang="ru-RU" dirty="0"/>
              <a:t>і передавав </a:t>
            </a:r>
            <a:r>
              <a:rPr lang="ru-RU" dirty="0" err="1"/>
              <a:t>нотаріусу</a:t>
            </a:r>
            <a:r>
              <a:rPr lang="ru-RU" dirty="0"/>
              <a:t> в </a:t>
            </a:r>
            <a:r>
              <a:rPr lang="ru-RU" dirty="0" err="1"/>
              <a:t>присутності</a:t>
            </a:r>
            <a:r>
              <a:rPr lang="ru-RU" dirty="0"/>
              <a:t> шести </a:t>
            </a:r>
            <a:r>
              <a:rPr lang="ru-RU" dirty="0" err="1"/>
              <a:t>свідків</a:t>
            </a:r>
            <a:r>
              <a:rPr lang="ru-RU" dirty="0"/>
              <a:t>. Коли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укладав</a:t>
            </a:r>
            <a:r>
              <a:rPr lang="ru-RU" dirty="0"/>
              <a:t> </a:t>
            </a:r>
            <a:r>
              <a:rPr lang="ru-RU" dirty="0" err="1"/>
              <a:t>військовослужбовець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передавав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керівнику</a:t>
            </a:r>
            <a:r>
              <a:rPr lang="ru-RU" dirty="0"/>
              <a:t> </a:t>
            </a:r>
            <a:r>
              <a:rPr lang="ru-RU" dirty="0" err="1"/>
              <a:t>батальйону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іншому</a:t>
            </a:r>
            <a:r>
              <a:rPr lang="ru-RU" dirty="0"/>
              <a:t> </a:t>
            </a:r>
            <a:r>
              <a:rPr lang="ru-RU" dirty="0" err="1"/>
              <a:t>вищому</a:t>
            </a:r>
            <a:r>
              <a:rPr lang="ru-RU" dirty="0"/>
              <a:t> </a:t>
            </a:r>
            <a:r>
              <a:rPr lang="ru-RU" dirty="0" err="1"/>
              <a:t>офіцеру</a:t>
            </a:r>
            <a:r>
              <a:rPr lang="ru-RU" dirty="0"/>
              <a:t> в </a:t>
            </a:r>
            <a:r>
              <a:rPr lang="ru-RU" dirty="0" err="1"/>
              <a:t>присутності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військових</a:t>
            </a:r>
            <a:r>
              <a:rPr lang="ru-RU" dirty="0"/>
              <a:t> </a:t>
            </a:r>
            <a:r>
              <a:rPr lang="ru-RU" dirty="0" err="1"/>
              <a:t>комісарів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одного </a:t>
            </a:r>
            <a:r>
              <a:rPr lang="ru-RU" dirty="0" err="1"/>
              <a:t>комісара</a:t>
            </a:r>
            <a:r>
              <a:rPr lang="ru-RU" dirty="0"/>
              <a:t> та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. </a:t>
            </a:r>
            <a:r>
              <a:rPr lang="ru-RU" dirty="0" err="1"/>
              <a:t>Присутність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свідків</a:t>
            </a:r>
            <a:r>
              <a:rPr lang="ru-RU" dirty="0"/>
              <a:t> </a:t>
            </a:r>
            <a:r>
              <a:rPr lang="ru-RU" dirty="0" err="1"/>
              <a:t>вимагалася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укладення</a:t>
            </a:r>
            <a:r>
              <a:rPr lang="ru-RU" dirty="0"/>
              <a:t> </a:t>
            </a:r>
            <a:r>
              <a:rPr lang="ru-RU" dirty="0" err="1"/>
              <a:t>заповітів</a:t>
            </a:r>
            <a:r>
              <a:rPr lang="ru-RU" dirty="0"/>
              <a:t> на кораблях. На </a:t>
            </a:r>
            <a:r>
              <a:rPr lang="ru-RU" dirty="0" err="1"/>
              <a:t>військових</a:t>
            </a:r>
            <a:r>
              <a:rPr lang="ru-RU" dirty="0"/>
              <a:t> кораблях </a:t>
            </a:r>
            <a:r>
              <a:rPr lang="ru-RU" dirty="0" err="1"/>
              <a:t>заповіти</a:t>
            </a:r>
            <a:r>
              <a:rPr lang="ru-RU" dirty="0"/>
              <a:t> </a:t>
            </a:r>
            <a:r>
              <a:rPr lang="ru-RU" dirty="0" err="1"/>
              <a:t>приймали</a:t>
            </a:r>
            <a:r>
              <a:rPr lang="ru-RU" dirty="0"/>
              <a:t> </a:t>
            </a:r>
            <a:r>
              <a:rPr lang="ru-RU" dirty="0" err="1"/>
              <a:t>військовий</a:t>
            </a:r>
            <a:r>
              <a:rPr lang="ru-RU" dirty="0"/>
              <a:t> командир корабля </a:t>
            </a:r>
            <a:r>
              <a:rPr lang="ru-RU" dirty="0" err="1"/>
              <a:t>спільно</a:t>
            </a:r>
            <a:r>
              <a:rPr lang="ru-RU" dirty="0"/>
              <a:t> з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вищим</a:t>
            </a:r>
            <a:r>
              <a:rPr lang="ru-RU" dirty="0"/>
              <a:t> </a:t>
            </a:r>
            <a:r>
              <a:rPr lang="ru-RU" dirty="0" err="1"/>
              <a:t>офіцером</a:t>
            </a:r>
            <a:r>
              <a:rPr lang="ru-RU" dirty="0"/>
              <a:t>. На </a:t>
            </a:r>
            <a:r>
              <a:rPr lang="ru-RU" dirty="0" err="1"/>
              <a:t>цивільних</a:t>
            </a:r>
            <a:r>
              <a:rPr lang="ru-RU" dirty="0"/>
              <a:t> кораблях </a:t>
            </a:r>
            <a:r>
              <a:rPr lang="ru-RU" dirty="0" err="1"/>
              <a:t>заповіти</a:t>
            </a:r>
            <a:r>
              <a:rPr lang="ru-RU" dirty="0"/>
              <a:t> </a:t>
            </a:r>
            <a:r>
              <a:rPr lang="ru-RU" dirty="0" err="1"/>
              <a:t>приймав</a:t>
            </a:r>
            <a:r>
              <a:rPr lang="ru-RU" dirty="0"/>
              <a:t> </a:t>
            </a:r>
            <a:r>
              <a:rPr lang="ru-RU" dirty="0" err="1"/>
              <a:t>писар</a:t>
            </a:r>
            <a:r>
              <a:rPr lang="ru-RU" dirty="0"/>
              <a:t> </a:t>
            </a:r>
            <a:r>
              <a:rPr lang="ru-RU" dirty="0" err="1"/>
              <a:t>спільно</a:t>
            </a:r>
            <a:r>
              <a:rPr lang="ru-RU" dirty="0"/>
              <a:t> з </a:t>
            </a:r>
            <a:r>
              <a:rPr lang="ru-RU" dirty="0" err="1"/>
              <a:t>капітаном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корабля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327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Фідеїкоміс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Ст. 896 Кодексу Наполеона </a:t>
            </a:r>
            <a:r>
              <a:rPr lang="ru-RU" dirty="0" err="1"/>
              <a:t>забороняла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в </a:t>
            </a:r>
            <a:r>
              <a:rPr lang="ru-RU" dirty="0" err="1"/>
              <a:t>заповіті</a:t>
            </a:r>
            <a:r>
              <a:rPr lang="ru-RU" dirty="0"/>
              <a:t> </a:t>
            </a:r>
            <a:r>
              <a:rPr lang="ru-RU" dirty="0" err="1" smtClean="0"/>
              <a:t>фідеїкоміса</a:t>
            </a:r>
            <a:r>
              <a:rPr lang="ru-RU" dirty="0"/>
              <a:t>,</a:t>
            </a:r>
            <a:r>
              <a:rPr lang="ru-RU" dirty="0" smtClean="0"/>
              <a:t>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заповідання</a:t>
            </a:r>
            <a:r>
              <a:rPr lang="ru-RU" dirty="0"/>
              <a:t> </a:t>
            </a:r>
            <a:r>
              <a:rPr lang="ru-RU" dirty="0" err="1"/>
              <a:t>усього</a:t>
            </a:r>
            <a:r>
              <a:rPr lang="ru-RU" dirty="0"/>
              <a:t> майна </a:t>
            </a:r>
            <a:r>
              <a:rPr lang="ru-RU" dirty="0" err="1"/>
              <a:t>одній</a:t>
            </a:r>
            <a:r>
              <a:rPr lang="ru-RU" dirty="0"/>
              <a:t> </a:t>
            </a:r>
            <a:r>
              <a:rPr lang="ru-RU" dirty="0" err="1"/>
              <a:t>дитині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. </a:t>
            </a:r>
            <a:r>
              <a:rPr lang="ru-RU" dirty="0" err="1"/>
              <a:t>Інститут</a:t>
            </a:r>
            <a:r>
              <a:rPr lang="ru-RU" dirty="0"/>
              <a:t> </a:t>
            </a:r>
            <a:r>
              <a:rPr lang="ru-RU" dirty="0" err="1"/>
              <a:t>фідеїкомісу</a:t>
            </a:r>
            <a:r>
              <a:rPr lang="ru-RU" dirty="0"/>
              <a:t> </a:t>
            </a:r>
            <a:r>
              <a:rPr lang="ru-RU" dirty="0" err="1"/>
              <a:t>зародився</a:t>
            </a:r>
            <a:r>
              <a:rPr lang="ru-RU" dirty="0"/>
              <a:t> у </a:t>
            </a:r>
            <a:r>
              <a:rPr lang="ru-RU" dirty="0" err="1"/>
              <a:t>Стародавньому</a:t>
            </a:r>
            <a:r>
              <a:rPr lang="ru-RU" dirty="0"/>
              <a:t> </a:t>
            </a:r>
            <a:r>
              <a:rPr lang="ru-RU" dirty="0" err="1"/>
              <a:t>Римі</a:t>
            </a:r>
            <a:r>
              <a:rPr lang="ru-RU" dirty="0"/>
              <a:t> та </a:t>
            </a:r>
            <a:r>
              <a:rPr lang="ru-RU" dirty="0" err="1"/>
              <a:t>полягав</a:t>
            </a:r>
            <a:r>
              <a:rPr lang="ru-RU" dirty="0"/>
              <a:t> у тому, </a:t>
            </a:r>
            <a:r>
              <a:rPr lang="ru-RU" dirty="0" err="1"/>
              <a:t>що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спадкоємець</a:t>
            </a:r>
            <a:r>
              <a:rPr lang="ru-RU" dirty="0"/>
              <a:t> зобов’ </a:t>
            </a:r>
            <a:r>
              <a:rPr lang="ru-RU" dirty="0" err="1"/>
              <a:t>язувався</a:t>
            </a:r>
            <a:r>
              <a:rPr lang="ru-RU" dirty="0"/>
              <a:t> </a:t>
            </a:r>
            <a:r>
              <a:rPr lang="ru-RU" dirty="0" err="1"/>
              <a:t>передати</a:t>
            </a:r>
            <a:r>
              <a:rPr lang="ru-RU" dirty="0"/>
              <a:t> </a:t>
            </a:r>
            <a:r>
              <a:rPr lang="ru-RU" dirty="0" err="1"/>
              <a:t>успадковане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третій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. Як правило, </a:t>
            </a:r>
            <a:r>
              <a:rPr lang="ru-RU" dirty="0" err="1"/>
              <a:t>обсяг</a:t>
            </a:r>
            <a:r>
              <a:rPr lang="ru-RU" dirty="0"/>
              <a:t> такого майна не повинен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¾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У </a:t>
            </a:r>
            <a:r>
              <a:rPr lang="ru-RU" dirty="0" err="1"/>
              <a:t>Середньовічній</a:t>
            </a:r>
            <a:r>
              <a:rPr lang="ru-RU" dirty="0"/>
              <a:t> </a:t>
            </a:r>
            <a:r>
              <a:rPr lang="ru-RU" dirty="0" err="1"/>
              <a:t>Франції</a:t>
            </a:r>
            <a:r>
              <a:rPr lang="ru-RU" dirty="0"/>
              <a:t> </a:t>
            </a:r>
            <a:r>
              <a:rPr lang="ru-RU" dirty="0" err="1"/>
              <a:t>зміст</a:t>
            </a:r>
            <a:r>
              <a:rPr lang="ru-RU" dirty="0"/>
              <a:t> </a:t>
            </a:r>
            <a:r>
              <a:rPr lang="ru-RU" dirty="0" err="1"/>
              <a:t>фідеїкоміса</a:t>
            </a:r>
            <a:r>
              <a:rPr lang="ru-RU" dirty="0"/>
              <a:t> </a:t>
            </a:r>
            <a:r>
              <a:rPr lang="ru-RU" dirty="0" err="1"/>
              <a:t>істотно</a:t>
            </a:r>
            <a:r>
              <a:rPr lang="ru-RU" dirty="0"/>
              <a:t> </a:t>
            </a:r>
            <a:r>
              <a:rPr lang="ru-RU" dirty="0" err="1"/>
              <a:t>змінився</a:t>
            </a:r>
            <a:r>
              <a:rPr lang="ru-RU" dirty="0"/>
              <a:t>: </a:t>
            </a:r>
            <a:r>
              <a:rPr lang="ru-RU" dirty="0" err="1"/>
              <a:t>спадкодавець</a:t>
            </a:r>
            <a:r>
              <a:rPr lang="ru-RU" dirty="0"/>
              <a:t> </a:t>
            </a:r>
            <a:r>
              <a:rPr lang="ru-RU" dirty="0" err="1"/>
              <a:t>передбачав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 </a:t>
            </a:r>
            <a:r>
              <a:rPr lang="ru-RU" dirty="0" err="1"/>
              <a:t>передання</a:t>
            </a:r>
            <a:r>
              <a:rPr lang="ru-RU" dirty="0"/>
              <a:t> </a:t>
            </a:r>
            <a:r>
              <a:rPr lang="ru-RU" dirty="0" err="1"/>
              <a:t>усього</a:t>
            </a:r>
            <a:r>
              <a:rPr lang="ru-RU" dirty="0"/>
              <a:t> майна </a:t>
            </a:r>
            <a:r>
              <a:rPr lang="ru-RU" dirty="0" err="1"/>
              <a:t>лише</a:t>
            </a:r>
            <a:r>
              <a:rPr lang="ru-RU" dirty="0"/>
              <a:t> до одного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позбавляв</a:t>
            </a:r>
            <a:r>
              <a:rPr lang="ru-RU" dirty="0"/>
              <a:t> права на </a:t>
            </a:r>
            <a:r>
              <a:rPr lang="ru-RU" dirty="0" err="1"/>
              <a:t>спадщину</a:t>
            </a:r>
            <a:r>
              <a:rPr lang="ru-RU" dirty="0"/>
              <a:t>. Як правило,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заповідав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старшому </a:t>
            </a:r>
            <a:r>
              <a:rPr lang="ru-RU" dirty="0" err="1"/>
              <a:t>сину</a:t>
            </a:r>
            <a:r>
              <a:rPr lang="ru-RU" dirty="0"/>
              <a:t>,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виник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принцип майорату.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дозволяв </a:t>
            </a:r>
            <a:r>
              <a:rPr lang="ru-RU" dirty="0" err="1"/>
              <a:t>протя</a:t>
            </a:r>
            <a:r>
              <a:rPr lang="en-US" dirty="0" err="1"/>
              <a:t>ujv</a:t>
            </a:r>
            <a:r>
              <a:rPr lang="ru-RU" dirty="0"/>
              <a:t>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століть</a:t>
            </a:r>
            <a:r>
              <a:rPr lang="ru-RU" dirty="0"/>
              <a:t> </a:t>
            </a:r>
            <a:r>
              <a:rPr lang="ru-RU" dirty="0" err="1"/>
              <a:t>зберігати</a:t>
            </a:r>
            <a:r>
              <a:rPr lang="ru-RU" dirty="0"/>
              <a:t> </a:t>
            </a:r>
            <a:r>
              <a:rPr lang="ru-RU" dirty="0" err="1"/>
              <a:t>цілісність</a:t>
            </a:r>
            <a:r>
              <a:rPr lang="ru-RU" dirty="0"/>
              <a:t> </a:t>
            </a:r>
            <a:r>
              <a:rPr lang="ru-RU" dirty="0" err="1"/>
              <a:t>шляхетських</a:t>
            </a:r>
            <a:r>
              <a:rPr lang="ru-RU" dirty="0"/>
              <a:t> </a:t>
            </a:r>
            <a:r>
              <a:rPr lang="ru-RU" dirty="0" err="1"/>
              <a:t>маєтків</a:t>
            </a:r>
            <a:r>
              <a:rPr lang="ru-RU" dirty="0"/>
              <a:t>. У 1743 р.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королівського</a:t>
            </a:r>
            <a:r>
              <a:rPr lang="ru-RU" dirty="0"/>
              <a:t> ордонансу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санкціонований</a:t>
            </a:r>
            <a:r>
              <a:rPr lang="ru-RU" dirty="0"/>
              <a:t> на </a:t>
            </a:r>
            <a:r>
              <a:rPr lang="ru-RU" dirty="0" err="1"/>
              <a:t>законодавчому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. </a:t>
            </a:r>
            <a:r>
              <a:rPr lang="ru-RU" dirty="0" err="1"/>
              <a:t>Проте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 smtClean="0"/>
              <a:t>скасовані</a:t>
            </a:r>
            <a:r>
              <a:rPr lang="ru-RU" dirty="0" smtClean="0"/>
              <a:t> </a:t>
            </a:r>
            <a:r>
              <a:rPr lang="ru-RU" dirty="0" err="1" smtClean="0"/>
              <a:t>пізніше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752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/>
              <a:t>передбачало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формальностей.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Відкриття</a:t>
            </a:r>
            <a:r>
              <a:rPr lang="ru-RU" dirty="0">
                <a:solidFill>
                  <a:srgbClr val="00B050"/>
                </a:solidFill>
              </a:rPr>
              <a:t> та </a:t>
            </a:r>
            <a:r>
              <a:rPr lang="ru-RU" dirty="0" err="1">
                <a:solidFill>
                  <a:srgbClr val="00B050"/>
                </a:solidFill>
              </a:rPr>
              <a:t>прийняття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спадщини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відбувалося</a:t>
            </a:r>
            <a:r>
              <a:rPr lang="ru-RU" dirty="0">
                <a:solidFill>
                  <a:srgbClr val="00B050"/>
                </a:solidFill>
              </a:rPr>
              <a:t> в </a:t>
            </a:r>
            <a:r>
              <a:rPr lang="ru-RU" dirty="0" err="1">
                <a:solidFill>
                  <a:srgbClr val="00B050"/>
                </a:solidFill>
              </a:rPr>
              <a:t>місцевому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суді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першої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інстанції</a:t>
            </a:r>
            <a:r>
              <a:rPr lang="ru-RU" dirty="0">
                <a:solidFill>
                  <a:srgbClr val="00B050"/>
                </a:solidFill>
              </a:rPr>
              <a:t>. </a:t>
            </a:r>
            <a:r>
              <a:rPr lang="ru-RU" dirty="0" err="1">
                <a:solidFill>
                  <a:srgbClr val="00B050"/>
                </a:solidFill>
              </a:rPr>
              <a:t>Ніхто</a:t>
            </a:r>
            <a:r>
              <a:rPr lang="ru-RU" dirty="0">
                <a:solidFill>
                  <a:srgbClr val="00B050"/>
                </a:solidFill>
              </a:rPr>
              <a:t> не </a:t>
            </a:r>
            <a:r>
              <a:rPr lang="ru-RU" dirty="0" err="1">
                <a:solidFill>
                  <a:srgbClr val="00B050"/>
                </a:solidFill>
              </a:rPr>
              <a:t>мав</a:t>
            </a:r>
            <a:r>
              <a:rPr lang="ru-RU" dirty="0">
                <a:solidFill>
                  <a:srgbClr val="00B050"/>
                </a:solidFill>
              </a:rPr>
              <a:t> права бути </a:t>
            </a:r>
            <a:r>
              <a:rPr lang="ru-RU" dirty="0" err="1">
                <a:solidFill>
                  <a:srgbClr val="00B050"/>
                </a:solidFill>
              </a:rPr>
              <a:t>змушеним</a:t>
            </a:r>
            <a:r>
              <a:rPr lang="ru-RU" dirty="0">
                <a:solidFill>
                  <a:srgbClr val="00B050"/>
                </a:solidFill>
              </a:rPr>
              <a:t> до </a:t>
            </a:r>
            <a:r>
              <a:rPr lang="ru-RU" dirty="0" err="1">
                <a:solidFill>
                  <a:srgbClr val="00B050"/>
                </a:solidFill>
              </a:rPr>
              <a:t>прийняття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спадщини</a:t>
            </a:r>
            <a:r>
              <a:rPr lang="ru-RU" dirty="0"/>
              <a:t>.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</a:t>
            </a:r>
            <a:r>
              <a:rPr lang="ru-RU" dirty="0" err="1"/>
              <a:t>малолітніх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приймали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батьки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опікуни</a:t>
            </a:r>
            <a:r>
              <a:rPr lang="ru-RU" dirty="0"/>
              <a:t>. </a:t>
            </a:r>
            <a:r>
              <a:rPr lang="ru-RU" dirty="0" err="1"/>
              <a:t>Вважалося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навіть</a:t>
            </a:r>
            <a:r>
              <a:rPr lang="ru-RU" dirty="0"/>
              <a:t> коли </a:t>
            </a:r>
            <a:r>
              <a:rPr lang="ru-RU" dirty="0" err="1"/>
              <a:t>спадкоємець</a:t>
            </a:r>
            <a:r>
              <a:rPr lang="ru-RU" dirty="0"/>
              <a:t> </a:t>
            </a:r>
            <a:r>
              <a:rPr lang="ru-RU" dirty="0" err="1"/>
              <a:t>відмовлявся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спочатку</a:t>
            </a:r>
            <a:r>
              <a:rPr lang="ru-RU" dirty="0"/>
              <a:t> повинен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прийняти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Предметом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майнові</a:t>
            </a:r>
            <a:r>
              <a:rPr lang="ru-RU" dirty="0"/>
              <a:t> права та </a:t>
            </a:r>
            <a:r>
              <a:rPr lang="ru-RU" dirty="0" err="1"/>
              <a:t>дворянські</a:t>
            </a:r>
            <a:r>
              <a:rPr lang="ru-RU" dirty="0"/>
              <a:t> </a:t>
            </a:r>
            <a:r>
              <a:rPr lang="ru-RU" dirty="0" err="1"/>
              <a:t>титули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>
                <a:solidFill>
                  <a:srgbClr val="92D05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спадкоємці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спадкували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також</a:t>
            </a:r>
            <a:r>
              <a:rPr lang="ru-RU" dirty="0">
                <a:solidFill>
                  <a:srgbClr val="C00000"/>
                </a:solidFill>
              </a:rPr>
              <a:t> борги </a:t>
            </a:r>
            <a:r>
              <a:rPr lang="ru-RU" dirty="0" err="1">
                <a:solidFill>
                  <a:srgbClr val="C00000"/>
                </a:solidFill>
              </a:rPr>
              <a:t>спадкодавця</a:t>
            </a:r>
            <a:r>
              <a:rPr lang="ru-RU" dirty="0">
                <a:solidFill>
                  <a:srgbClr val="C00000"/>
                </a:solidFill>
              </a:rPr>
              <a:t>, </a:t>
            </a:r>
            <a:r>
              <a:rPr lang="ru-RU" dirty="0" err="1">
                <a:solidFill>
                  <a:srgbClr val="C00000"/>
                </a:solidFill>
              </a:rPr>
              <a:t>які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розподілялися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між</a:t>
            </a:r>
            <a:r>
              <a:rPr lang="ru-RU" dirty="0">
                <a:solidFill>
                  <a:srgbClr val="C00000"/>
                </a:solidFill>
              </a:rPr>
              <a:t> ними </a:t>
            </a:r>
            <a:r>
              <a:rPr lang="ru-RU" dirty="0" err="1">
                <a:solidFill>
                  <a:srgbClr val="C00000"/>
                </a:solidFill>
              </a:rPr>
              <a:t>пропорційно</a:t>
            </a:r>
            <a:r>
              <a:rPr lang="ru-RU" dirty="0">
                <a:solidFill>
                  <a:srgbClr val="C00000"/>
                </a:solidFill>
              </a:rPr>
              <a:t> до </a:t>
            </a:r>
            <a:r>
              <a:rPr lang="ru-RU" dirty="0" err="1">
                <a:solidFill>
                  <a:srgbClr val="C00000"/>
                </a:solidFill>
              </a:rPr>
              <a:t>спадкових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часток</a:t>
            </a:r>
            <a:r>
              <a:rPr lang="ru-RU" dirty="0">
                <a:solidFill>
                  <a:srgbClr val="C00000"/>
                </a:solidFill>
              </a:rPr>
              <a:t>. </a:t>
            </a:r>
            <a:r>
              <a:rPr lang="ru-RU" dirty="0" err="1"/>
              <a:t>Якщо</a:t>
            </a:r>
            <a:r>
              <a:rPr lang="ru-RU" dirty="0"/>
              <a:t> один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отримував</a:t>
            </a:r>
            <a:r>
              <a:rPr lang="ru-RU" dirty="0"/>
              <a:t> </a:t>
            </a:r>
            <a:r>
              <a:rPr lang="ru-RU" dirty="0" err="1"/>
              <a:t>будинок</a:t>
            </a:r>
            <a:r>
              <a:rPr lang="ru-RU" dirty="0"/>
              <a:t>, </a:t>
            </a:r>
            <a:r>
              <a:rPr lang="ru-RU" dirty="0" err="1"/>
              <a:t>обтяжений</a:t>
            </a:r>
            <a:r>
              <a:rPr lang="ru-RU" dirty="0"/>
              <a:t> </a:t>
            </a:r>
            <a:r>
              <a:rPr lang="ru-RU" dirty="0" err="1"/>
              <a:t>іпотекою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в судовому порядку </a:t>
            </a:r>
            <a:r>
              <a:rPr lang="ru-RU" dirty="0" err="1"/>
              <a:t>включити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в </a:t>
            </a:r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/>
              <a:t>перерозподіл</a:t>
            </a:r>
            <a:r>
              <a:rPr lang="ru-RU" dirty="0"/>
              <a:t> </a:t>
            </a:r>
            <a:r>
              <a:rPr lang="ru-RU" dirty="0" err="1"/>
              <a:t>боргів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. Ст. 795 </a:t>
            </a:r>
            <a:r>
              <a:rPr lang="ru-RU" dirty="0" err="1"/>
              <a:t>встановлювала</a:t>
            </a:r>
            <a:r>
              <a:rPr lang="ru-RU" dirty="0"/>
              <a:t> строк три </a:t>
            </a:r>
            <a:r>
              <a:rPr lang="ru-RU" dirty="0" err="1"/>
              <a:t>місяці</a:t>
            </a:r>
            <a:r>
              <a:rPr lang="ru-RU" dirty="0"/>
              <a:t> для </a:t>
            </a:r>
            <a:r>
              <a:rPr lang="ru-RU" dirty="0" err="1"/>
              <a:t>складання</a:t>
            </a:r>
            <a:r>
              <a:rPr lang="ru-RU" dirty="0"/>
              <a:t> </a:t>
            </a:r>
            <a:r>
              <a:rPr lang="ru-RU" dirty="0" err="1"/>
              <a:t>інвентаря</a:t>
            </a:r>
            <a:r>
              <a:rPr lang="ru-RU" dirty="0"/>
              <a:t> (</a:t>
            </a:r>
            <a:r>
              <a:rPr lang="ru-RU" dirty="0" err="1"/>
              <a:t>опису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майна),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обов’язковою</a:t>
            </a:r>
            <a:r>
              <a:rPr lang="ru-RU" dirty="0"/>
              <a:t> </a:t>
            </a:r>
            <a:r>
              <a:rPr lang="ru-RU" dirty="0" err="1"/>
              <a:t>умовою</a:t>
            </a:r>
            <a:r>
              <a:rPr lang="ru-RU" dirty="0"/>
              <a:t> для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 smtClean="0"/>
              <a:t>спадщини</a:t>
            </a:r>
            <a:r>
              <a:rPr lang="ru-RU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554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Кодекс Наполеона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спливу</a:t>
            </a:r>
            <a:r>
              <a:rPr lang="ru-RU" dirty="0"/>
              <a:t> часу для </a:t>
            </a:r>
            <a:r>
              <a:rPr lang="ru-RU" dirty="0" err="1"/>
              <a:t>укладення</a:t>
            </a:r>
            <a:r>
              <a:rPr lang="ru-RU" dirty="0"/>
              <a:t> </a:t>
            </a:r>
            <a:r>
              <a:rPr lang="ru-RU" dirty="0" err="1"/>
              <a:t>інвентаря</a:t>
            </a:r>
            <a:r>
              <a:rPr lang="ru-RU" dirty="0"/>
              <a:t>, а </a:t>
            </a:r>
            <a:r>
              <a:rPr lang="ru-RU" dirty="0" err="1"/>
              <a:t>відтак</a:t>
            </a:r>
            <a:r>
              <a:rPr lang="ru-RU" dirty="0"/>
              <a:t> –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>
                <a:solidFill>
                  <a:srgbClr val="FF0000"/>
                </a:solidFill>
              </a:rPr>
              <a:t>спадкове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майно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вважалося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вимороченим</a:t>
            </a:r>
            <a:r>
              <a:rPr lang="ru-RU" dirty="0"/>
              <a:t>. Суд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інстанції</a:t>
            </a:r>
            <a:r>
              <a:rPr lang="ru-RU" dirty="0"/>
              <a:t> на </a:t>
            </a:r>
            <a:r>
              <a:rPr lang="ru-RU" dirty="0" err="1"/>
              <a:t>вимогу</a:t>
            </a:r>
            <a:r>
              <a:rPr lang="ru-RU" dirty="0"/>
              <a:t> </a:t>
            </a:r>
            <a:r>
              <a:rPr lang="ru-RU" dirty="0" err="1"/>
              <a:t>зацікавлених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прокурора </a:t>
            </a:r>
            <a:r>
              <a:rPr lang="ru-RU" dirty="0" err="1"/>
              <a:t>призначав</a:t>
            </a:r>
            <a:r>
              <a:rPr lang="ru-RU" dirty="0"/>
              <a:t> куратора </a:t>
            </a:r>
            <a:r>
              <a:rPr lang="ru-RU" dirty="0" err="1"/>
              <a:t>вимороченого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відповідав</a:t>
            </a:r>
            <a:r>
              <a:rPr lang="ru-RU" dirty="0"/>
              <a:t> за </a:t>
            </a:r>
            <a:r>
              <a:rPr lang="ru-RU" dirty="0" err="1"/>
              <a:t>складення</a:t>
            </a:r>
            <a:r>
              <a:rPr lang="ru-RU" dirty="0"/>
              <a:t> </a:t>
            </a:r>
            <a:r>
              <a:rPr lang="ru-RU" dirty="0" err="1"/>
              <a:t>інвентаря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утримання</a:t>
            </a:r>
            <a:r>
              <a:rPr lang="ru-RU" dirty="0"/>
              <a:t> майна в </a:t>
            </a:r>
            <a:r>
              <a:rPr lang="ru-RU" dirty="0" err="1"/>
              <a:t>належному</a:t>
            </a:r>
            <a:r>
              <a:rPr lang="ru-RU" dirty="0"/>
              <a:t> </a:t>
            </a:r>
            <a:r>
              <a:rPr lang="ru-RU" dirty="0" err="1"/>
              <a:t>стані</a:t>
            </a:r>
            <a:r>
              <a:rPr lang="ru-RU" dirty="0"/>
              <a:t>, </a:t>
            </a:r>
            <a:r>
              <a:rPr lang="ru-RU" dirty="0" err="1"/>
              <a:t>своєчасну</a:t>
            </a:r>
            <a:r>
              <a:rPr lang="ru-RU" dirty="0"/>
              <a:t> </a:t>
            </a:r>
            <a:r>
              <a:rPr lang="ru-RU" dirty="0" err="1"/>
              <a:t>виплату</a:t>
            </a:r>
            <a:r>
              <a:rPr lang="ru-RU" dirty="0"/>
              <a:t> </a:t>
            </a:r>
            <a:r>
              <a:rPr lang="ru-RU" dirty="0" err="1"/>
              <a:t>боргів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майна,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перевірку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про </a:t>
            </a:r>
            <a:r>
              <a:rPr lang="ru-RU" dirty="0" err="1"/>
              <a:t>новозаявлених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невідомих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і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аргументи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пропуску строку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 smtClean="0"/>
              <a:t>спадщини</a:t>
            </a:r>
            <a:r>
              <a:rPr lang="ru-RU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058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З </a:t>
            </a:r>
            <a:r>
              <a:rPr lang="ru-RU" dirty="0" err="1"/>
              <a:t>юридичної</a:t>
            </a:r>
            <a:r>
              <a:rPr lang="ru-RU" dirty="0"/>
              <a:t> точки </a:t>
            </a:r>
            <a:r>
              <a:rPr lang="ru-RU" dirty="0" err="1"/>
              <a:t>зору</a:t>
            </a:r>
            <a:r>
              <a:rPr lang="ru-RU" dirty="0"/>
              <a:t> </a:t>
            </a:r>
            <a:r>
              <a:rPr lang="ru-RU" dirty="0" err="1"/>
              <a:t>розрізняють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діють</a:t>
            </a:r>
            <a:r>
              <a:rPr lang="ru-RU" dirty="0"/>
              <a:t> у </a:t>
            </a:r>
            <a:r>
              <a:rPr lang="ru-RU" dirty="0" err="1"/>
              <a:t>зарубіжних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континентальної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 (до них </a:t>
            </a:r>
            <a:r>
              <a:rPr lang="ru-RU" dirty="0" err="1"/>
              <a:t>прилягає</a:t>
            </a:r>
            <a:r>
              <a:rPr lang="ru-RU" dirty="0"/>
              <a:t> </a:t>
            </a:r>
            <a:r>
              <a:rPr lang="ru-RU" dirty="0" err="1"/>
              <a:t>японська</a:t>
            </a:r>
            <a:r>
              <a:rPr lang="ru-RU" dirty="0"/>
              <a:t> система права), та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властиві</a:t>
            </a:r>
            <a:r>
              <a:rPr lang="ru-RU" dirty="0"/>
              <a:t> </a:t>
            </a:r>
            <a:r>
              <a:rPr lang="ru-RU" dirty="0" err="1"/>
              <a:t>країнам</a:t>
            </a:r>
            <a:r>
              <a:rPr lang="ru-RU" dirty="0"/>
              <a:t> з </a:t>
            </a:r>
            <a:r>
              <a:rPr lang="ru-RU" dirty="0" err="1"/>
              <a:t>англосаксонським</a:t>
            </a:r>
            <a:r>
              <a:rPr lang="ru-RU" dirty="0"/>
              <a:t> правом, </a:t>
            </a:r>
            <a:r>
              <a:rPr lang="ru-RU" dirty="0" err="1"/>
              <a:t>головно</a:t>
            </a:r>
            <a:r>
              <a:rPr lang="ru-RU" dirty="0"/>
              <a:t> </a:t>
            </a:r>
            <a:r>
              <a:rPr lang="ru-RU" dirty="0" err="1"/>
              <a:t>Великобританії</a:t>
            </a:r>
            <a:r>
              <a:rPr lang="ru-RU" dirty="0"/>
              <a:t> та США. </a:t>
            </a:r>
            <a:endParaRPr lang="ru-RU" dirty="0" smtClean="0"/>
          </a:p>
          <a:p>
            <a:r>
              <a:rPr lang="ru-RU" dirty="0" err="1" smtClean="0"/>
              <a:t>Основна</a:t>
            </a:r>
            <a:r>
              <a:rPr lang="ru-RU" dirty="0" smtClean="0"/>
              <a:t> </a:t>
            </a:r>
            <a:r>
              <a:rPr lang="ru-RU" dirty="0" err="1"/>
              <a:t>відмінність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континентальних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спадщина</a:t>
            </a:r>
            <a:r>
              <a:rPr lang="ru-RU" dirty="0"/>
              <a:t> переходить </a:t>
            </a:r>
            <a:r>
              <a:rPr lang="ru-RU" dirty="0" err="1"/>
              <a:t>безпосередньо</a:t>
            </a:r>
            <a:r>
              <a:rPr lang="ru-RU" dirty="0"/>
              <a:t> до </a:t>
            </a:r>
            <a:r>
              <a:rPr lang="ru-RU" dirty="0" err="1"/>
              <a:t>спадкоємців</a:t>
            </a:r>
            <a:r>
              <a:rPr lang="ru-RU" dirty="0"/>
              <a:t>, а у </a:t>
            </a:r>
            <a:r>
              <a:rPr lang="ru-RU" dirty="0" err="1"/>
              <a:t>Великобританії</a:t>
            </a:r>
            <a:r>
              <a:rPr lang="ru-RU" dirty="0"/>
              <a:t> та США вона переходить </a:t>
            </a:r>
            <a:r>
              <a:rPr lang="ru-RU" dirty="0" err="1"/>
              <a:t>спочатку</a:t>
            </a:r>
            <a:r>
              <a:rPr lang="ru-RU" dirty="0"/>
              <a:t> до </a:t>
            </a:r>
            <a:r>
              <a:rPr lang="ru-RU" dirty="0" err="1"/>
              <a:t>третьої</a:t>
            </a:r>
            <a:r>
              <a:rPr lang="ru-RU" dirty="0"/>
              <a:t> особи, а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потім</a:t>
            </a:r>
            <a:r>
              <a:rPr lang="ru-RU" dirty="0"/>
              <a:t> – до </a:t>
            </a:r>
            <a:r>
              <a:rPr lang="ru-RU" dirty="0" err="1"/>
              <a:t>спадкоємців</a:t>
            </a:r>
            <a:r>
              <a:rPr lang="ru-RU" dirty="0"/>
              <a:t>. </a:t>
            </a:r>
            <a:r>
              <a:rPr lang="ru-RU" dirty="0" err="1"/>
              <a:t>Крім</a:t>
            </a:r>
            <a:r>
              <a:rPr lang="ru-RU" dirty="0"/>
              <a:t> того, в </a:t>
            </a:r>
            <a:r>
              <a:rPr lang="ru-RU" dirty="0" err="1"/>
              <a:t>континентальній</a:t>
            </a:r>
            <a:r>
              <a:rPr lang="ru-RU" dirty="0"/>
              <a:t> </a:t>
            </a:r>
            <a:r>
              <a:rPr lang="ru-RU" dirty="0" err="1"/>
              <a:t>Європі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виділити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загалом</a:t>
            </a:r>
            <a:r>
              <a:rPr lang="ru-RU" dirty="0"/>
              <a:t> </a:t>
            </a:r>
            <a:r>
              <a:rPr lang="ru-RU" dirty="0" err="1"/>
              <a:t>дотримуються</a:t>
            </a:r>
            <a:r>
              <a:rPr lang="ru-RU" dirty="0"/>
              <a:t> </a:t>
            </a:r>
            <a:r>
              <a:rPr lang="ru-RU" dirty="0" err="1"/>
              <a:t>французького</a:t>
            </a:r>
            <a:r>
              <a:rPr lang="ru-RU" dirty="0"/>
              <a:t> </a:t>
            </a:r>
            <a:r>
              <a:rPr lang="ru-RU" dirty="0" err="1"/>
              <a:t>зразка</a:t>
            </a:r>
            <a:r>
              <a:rPr lang="ru-RU" dirty="0"/>
              <a:t>, та </a:t>
            </a:r>
            <a:r>
              <a:rPr lang="ru-RU" dirty="0" err="1"/>
              <a:t>країни</a:t>
            </a:r>
            <a:r>
              <a:rPr lang="ru-RU" dirty="0"/>
              <a:t>, для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зразком</a:t>
            </a:r>
            <a:r>
              <a:rPr lang="ru-RU" dirty="0"/>
              <a:t> є </a:t>
            </a:r>
            <a:r>
              <a:rPr lang="ru-RU" dirty="0" err="1"/>
              <a:t>німецьке</a:t>
            </a:r>
            <a:r>
              <a:rPr lang="ru-RU" dirty="0"/>
              <a:t> </a:t>
            </a:r>
            <a:r>
              <a:rPr lang="ru-RU" dirty="0" smtClean="0"/>
              <a:t>право.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981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Кодекс Наполеона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i="1" dirty="0"/>
              <a:t> </a:t>
            </a:r>
            <a:r>
              <a:rPr lang="ru-RU" dirty="0" err="1"/>
              <a:t>Становлення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ринкових</a:t>
            </a:r>
            <a:r>
              <a:rPr lang="ru-RU" dirty="0"/>
              <a:t>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зумовлює</a:t>
            </a:r>
            <a:r>
              <a:rPr lang="ru-RU" dirty="0"/>
              <a:t> </a:t>
            </a:r>
            <a:r>
              <a:rPr lang="ru-RU" dirty="0" err="1"/>
              <a:t>необхідність</a:t>
            </a:r>
            <a:r>
              <a:rPr lang="ru-RU" dirty="0"/>
              <a:t> кардинального </a:t>
            </a:r>
            <a:r>
              <a:rPr lang="ru-RU" dirty="0" err="1"/>
              <a:t>реформування</a:t>
            </a:r>
            <a:r>
              <a:rPr lang="ru-RU" dirty="0"/>
              <a:t> як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в </a:t>
            </a:r>
            <a:r>
              <a:rPr lang="ru-RU" dirty="0" err="1"/>
              <a:t>цілому</a:t>
            </a:r>
            <a:r>
              <a:rPr lang="ru-RU" dirty="0"/>
              <a:t>, так і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складових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права як </a:t>
            </a:r>
            <a:r>
              <a:rPr lang="ru-RU" dirty="0" err="1"/>
              <a:t>підсистеми</a:t>
            </a:r>
            <a:r>
              <a:rPr lang="ru-RU" dirty="0"/>
              <a:t> </a:t>
            </a:r>
            <a:r>
              <a:rPr lang="ru-RU" dirty="0" err="1"/>
              <a:t>цивільно-правових</a:t>
            </a:r>
            <a:r>
              <a:rPr lang="ru-RU" dirty="0"/>
              <a:t> норм,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регулюють</a:t>
            </a:r>
            <a:r>
              <a:rPr lang="ru-RU" dirty="0"/>
              <a:t> </a:t>
            </a:r>
            <a:r>
              <a:rPr lang="ru-RU" dirty="0" err="1"/>
              <a:t>суспільні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. </a:t>
            </a:r>
            <a:r>
              <a:rPr lang="ru-RU" dirty="0" err="1"/>
              <a:t>Надзвичайно</a:t>
            </a:r>
            <a:r>
              <a:rPr lang="ru-RU" dirty="0"/>
              <a:t> </a:t>
            </a:r>
            <a:r>
              <a:rPr lang="ru-RU" dirty="0" err="1"/>
              <a:t>важливим</a:t>
            </a:r>
            <a:r>
              <a:rPr lang="ru-RU" dirty="0"/>
              <a:t> у </a:t>
            </a:r>
            <a:r>
              <a:rPr lang="ru-RU" dirty="0" err="1"/>
              <a:t>науковому</a:t>
            </a:r>
            <a:r>
              <a:rPr lang="ru-RU" dirty="0"/>
              <a:t> </a:t>
            </a:r>
            <a:r>
              <a:rPr lang="ru-RU" dirty="0" err="1"/>
              <a:t>обґрунтуванні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законодавчих</a:t>
            </a:r>
            <a:r>
              <a:rPr lang="ru-RU" dirty="0"/>
              <a:t> реформ </a:t>
            </a:r>
            <a:r>
              <a:rPr lang="ru-RU" dirty="0" err="1"/>
              <a:t>являється</a:t>
            </a:r>
            <a:r>
              <a:rPr lang="ru-RU" dirty="0"/>
              <a:t> </a:t>
            </a:r>
            <a:r>
              <a:rPr lang="ru-RU" dirty="0" err="1"/>
              <a:t>досвід</a:t>
            </a:r>
            <a:r>
              <a:rPr lang="ru-RU" dirty="0"/>
              <a:t> </a:t>
            </a:r>
            <a:r>
              <a:rPr lang="ru-RU" dirty="0" err="1"/>
              <a:t>провідних</a:t>
            </a:r>
            <a:r>
              <a:rPr lang="ru-RU" dirty="0"/>
              <a:t> </a:t>
            </a:r>
            <a:r>
              <a:rPr lang="ru-RU" dirty="0" err="1"/>
              <a:t>європейських</a:t>
            </a:r>
            <a:r>
              <a:rPr lang="ru-RU" dirty="0"/>
              <a:t> держав, </a:t>
            </a:r>
            <a:r>
              <a:rPr lang="ru-RU" dirty="0" err="1"/>
              <a:t>близьких</a:t>
            </a:r>
            <a:r>
              <a:rPr lang="ru-RU" dirty="0"/>
              <a:t> до </a:t>
            </a:r>
            <a:r>
              <a:rPr lang="ru-RU" dirty="0" err="1"/>
              <a:t>України</a:t>
            </a:r>
            <a:r>
              <a:rPr lang="ru-RU" dirty="0"/>
              <a:t> за формою </a:t>
            </a:r>
            <a:r>
              <a:rPr lang="ru-RU" dirty="0" err="1"/>
              <a:t>правління</a:t>
            </a:r>
            <a:r>
              <a:rPr lang="ru-RU" dirty="0"/>
              <a:t> та типом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. </a:t>
            </a:r>
            <a:r>
              <a:rPr lang="ru-RU" dirty="0" err="1"/>
              <a:t>Саме</a:t>
            </a:r>
            <a:r>
              <a:rPr lang="ru-RU" dirty="0"/>
              <a:t> такою державою є </a:t>
            </a:r>
            <a:r>
              <a:rPr lang="ru-RU" dirty="0" err="1"/>
              <a:t>Франція</a:t>
            </a:r>
            <a:r>
              <a:rPr lang="ru-RU" dirty="0"/>
              <a:t>, в </a:t>
            </a:r>
            <a:r>
              <a:rPr lang="ru-RU" dirty="0" err="1"/>
              <a:t>історії</a:t>
            </a:r>
            <a:r>
              <a:rPr lang="ru-RU" dirty="0"/>
              <a:t> права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помітну</a:t>
            </a:r>
            <a:r>
              <a:rPr lang="ru-RU" dirty="0"/>
              <a:t> роль </a:t>
            </a:r>
            <a:r>
              <a:rPr lang="ru-RU" dirty="0" err="1"/>
              <a:t>відіграв</a:t>
            </a:r>
            <a:r>
              <a:rPr lang="ru-RU" dirty="0"/>
              <a:t> </a:t>
            </a:r>
            <a:r>
              <a:rPr lang="ru-RU" dirty="0" err="1"/>
              <a:t>цивільний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кодекс 1804 р., </a:t>
            </a:r>
            <a:r>
              <a:rPr lang="ru-RU" dirty="0" err="1">
                <a:solidFill>
                  <a:srgbClr val="FF0000"/>
                </a:solidFill>
              </a:rPr>
              <a:t>відомий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також</a:t>
            </a:r>
            <a:r>
              <a:rPr lang="ru-RU" dirty="0">
                <a:solidFill>
                  <a:srgbClr val="FF0000"/>
                </a:solidFill>
              </a:rPr>
              <a:t> як Кодекс Наполеона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099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Романо-</a:t>
            </a:r>
            <a:r>
              <a:rPr lang="ru-RU" dirty="0" err="1" smtClean="0"/>
              <a:t>германська</a:t>
            </a:r>
            <a:r>
              <a:rPr lang="ru-RU" dirty="0" smtClean="0"/>
              <a:t> </a:t>
            </a:r>
            <a:r>
              <a:rPr lang="ru-RU" dirty="0" err="1" smtClean="0"/>
              <a:t>правова</a:t>
            </a:r>
            <a:r>
              <a:rPr lang="ru-RU" dirty="0" smtClean="0"/>
              <a:t> система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країнах</a:t>
            </a:r>
            <a:r>
              <a:rPr lang="ru-RU" dirty="0"/>
              <a:t> романо-</a:t>
            </a:r>
            <a:r>
              <a:rPr lang="ru-RU" dirty="0" err="1"/>
              <a:t>германської</a:t>
            </a:r>
            <a:r>
              <a:rPr lang="ru-RU" dirty="0"/>
              <a:t>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простежується</a:t>
            </a:r>
            <a:r>
              <a:rPr lang="ru-RU" dirty="0"/>
              <a:t> верховенство принципу </a:t>
            </a:r>
            <a:r>
              <a:rPr lang="ru-RU" dirty="0" err="1"/>
              <a:t>автономії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є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. </a:t>
            </a:r>
            <a:r>
              <a:rPr lang="ru-RU" dirty="0" err="1"/>
              <a:t>Спадкування</a:t>
            </a:r>
            <a:r>
              <a:rPr lang="ru-RU" dirty="0"/>
              <a:t> за законом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 не </a:t>
            </a:r>
            <a:r>
              <a:rPr lang="ru-RU" dirty="0" err="1"/>
              <a:t>зазначені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обов’язкову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, то вони </a:t>
            </a:r>
            <a:r>
              <a:rPr lang="ru-RU" dirty="0" err="1"/>
              <a:t>спадкують</a:t>
            </a:r>
            <a:r>
              <a:rPr lang="ru-RU" dirty="0"/>
              <a:t> за законом.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0627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Мусульманські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мусульманської</a:t>
            </a:r>
            <a:r>
              <a:rPr lang="ru-RU" dirty="0"/>
              <a:t>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скласти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на 1/3 </a:t>
            </a:r>
            <a:r>
              <a:rPr lang="ru-RU" dirty="0" err="1"/>
              <a:t>свого</a:t>
            </a:r>
            <a:r>
              <a:rPr lang="ru-RU" dirty="0"/>
              <a:t> майна, а 2/3 </a:t>
            </a:r>
            <a:r>
              <a:rPr lang="ru-RU" dirty="0" err="1"/>
              <a:t>спадкуються</a:t>
            </a:r>
            <a:r>
              <a:rPr lang="ru-RU" dirty="0"/>
              <a:t> за законом. </a:t>
            </a:r>
            <a:r>
              <a:rPr lang="ru-RU" dirty="0" err="1"/>
              <a:t>Крім</a:t>
            </a:r>
            <a:r>
              <a:rPr lang="ru-RU" dirty="0"/>
              <a:t> того </a:t>
            </a:r>
            <a:r>
              <a:rPr lang="ru-RU" dirty="0" err="1"/>
              <a:t>обмежені</a:t>
            </a:r>
            <a:r>
              <a:rPr lang="ru-RU" dirty="0"/>
              <a:t> права </a:t>
            </a:r>
            <a:r>
              <a:rPr lang="ru-RU" dirty="0" err="1"/>
              <a:t>жінок</a:t>
            </a:r>
            <a:r>
              <a:rPr lang="ru-RU" dirty="0"/>
              <a:t> та </a:t>
            </a:r>
            <a:r>
              <a:rPr lang="ru-RU" dirty="0" err="1"/>
              <a:t>представників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релігій</a:t>
            </a:r>
            <a:r>
              <a:rPr lang="ru-RU" dirty="0"/>
              <a:t>, так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жінці</a:t>
            </a:r>
            <a:r>
              <a:rPr lang="ru-RU" dirty="0"/>
              <a:t> </a:t>
            </a:r>
            <a:r>
              <a:rPr lang="ru-RU" dirty="0" err="1"/>
              <a:t>заповідають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становити</a:t>
            </a:r>
            <a:r>
              <a:rPr lang="ru-RU" dirty="0"/>
              <a:t> 1/2 </a:t>
            </a:r>
            <a:r>
              <a:rPr lang="ru-RU" dirty="0" err="1"/>
              <a:t>частки</a:t>
            </a:r>
            <a:r>
              <a:rPr lang="ru-RU" dirty="0"/>
              <a:t> </a:t>
            </a:r>
            <a:r>
              <a:rPr lang="ru-RU" dirty="0" err="1"/>
              <a:t>чоловіка</a:t>
            </a:r>
            <a:r>
              <a:rPr lang="ru-RU" dirty="0"/>
              <a:t> за законом, а </a:t>
            </a:r>
            <a:r>
              <a:rPr lang="ru-RU" dirty="0" err="1"/>
              <a:t>іновірці</a:t>
            </a:r>
            <a:r>
              <a:rPr lang="ru-RU" dirty="0"/>
              <a:t> не </a:t>
            </a:r>
            <a:r>
              <a:rPr lang="ru-RU" dirty="0" err="1"/>
              <a:t>мають</a:t>
            </a:r>
            <a:r>
              <a:rPr lang="ru-RU" dirty="0"/>
              <a:t> права </a:t>
            </a:r>
            <a:r>
              <a:rPr lang="ru-RU" dirty="0" err="1"/>
              <a:t>спадкувати</a:t>
            </a:r>
            <a:r>
              <a:rPr lang="ru-RU" dirty="0"/>
              <a:t> </a:t>
            </a:r>
            <a:r>
              <a:rPr lang="ru-RU" dirty="0" err="1"/>
              <a:t>взагалі</a:t>
            </a:r>
            <a:r>
              <a:rPr lang="ru-RU" dirty="0"/>
              <a:t>. Причиною </a:t>
            </a:r>
            <a:r>
              <a:rPr lang="ru-RU" dirty="0" err="1"/>
              <a:t>існування</a:t>
            </a:r>
            <a:r>
              <a:rPr lang="ru-RU" dirty="0"/>
              <a:t> таких </a:t>
            </a:r>
            <a:r>
              <a:rPr lang="ru-RU" dirty="0" err="1"/>
              <a:t>дискримінаційних</a:t>
            </a:r>
            <a:r>
              <a:rPr lang="ru-RU" dirty="0"/>
              <a:t> норм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жінок</a:t>
            </a:r>
            <a:r>
              <a:rPr lang="ru-RU" dirty="0"/>
              <a:t> є консерватизм </a:t>
            </a:r>
            <a:r>
              <a:rPr lang="ru-RU" dirty="0" err="1"/>
              <a:t>спадкового</a:t>
            </a:r>
            <a:r>
              <a:rPr lang="ru-RU" dirty="0"/>
              <a:t> права, </a:t>
            </a:r>
            <a:r>
              <a:rPr lang="ru-RU" dirty="0" err="1"/>
              <a:t>оскільки</a:t>
            </a:r>
            <a:r>
              <a:rPr lang="ru-RU" dirty="0"/>
              <a:t> у </a:t>
            </a:r>
            <a:r>
              <a:rPr lang="ru-RU" dirty="0" err="1"/>
              <a:t>кожній</a:t>
            </a:r>
            <a:r>
              <a:rPr lang="ru-RU" dirty="0"/>
              <a:t> </a:t>
            </a:r>
            <a:r>
              <a:rPr lang="ru-RU" dirty="0" err="1"/>
              <a:t>державі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формувалось</a:t>
            </a:r>
            <a:r>
              <a:rPr lang="ru-RU" dirty="0"/>
              <a:t> і </a:t>
            </a:r>
            <a:r>
              <a:rPr lang="ru-RU" dirty="0" err="1"/>
              <a:t>розвивалось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історичних</a:t>
            </a:r>
            <a:r>
              <a:rPr lang="ru-RU" dirty="0"/>
              <a:t>, </a:t>
            </a:r>
            <a:r>
              <a:rPr lang="ru-RU" dirty="0" err="1"/>
              <a:t>релігійних</a:t>
            </a:r>
            <a:r>
              <a:rPr lang="ru-RU" dirty="0"/>
              <a:t>, </a:t>
            </a:r>
            <a:r>
              <a:rPr lang="ru-RU" dirty="0" err="1"/>
              <a:t>економічних</a:t>
            </a:r>
            <a:r>
              <a:rPr lang="ru-RU" dirty="0"/>
              <a:t>, </a:t>
            </a:r>
            <a:r>
              <a:rPr lang="ru-RU" dirty="0" err="1"/>
              <a:t>культурних</a:t>
            </a:r>
            <a:r>
              <a:rPr lang="ru-RU" dirty="0"/>
              <a:t>, </a:t>
            </a:r>
            <a:r>
              <a:rPr lang="ru-RU" dirty="0" err="1"/>
              <a:t>моральних</a:t>
            </a:r>
            <a:r>
              <a:rPr lang="ru-RU" dirty="0"/>
              <a:t>,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чинників</a:t>
            </a:r>
            <a:r>
              <a:rPr lang="ru-RU" dirty="0"/>
              <a:t>, тому у </a:t>
            </a:r>
            <a:r>
              <a:rPr lang="ru-RU" dirty="0" err="1"/>
              <a:t>значній</a:t>
            </a:r>
            <a:r>
              <a:rPr lang="ru-RU" dirty="0"/>
              <a:t> </a:t>
            </a:r>
            <a:r>
              <a:rPr lang="ru-RU" dirty="0" err="1"/>
              <a:t>мірі</a:t>
            </a:r>
            <a:r>
              <a:rPr lang="ru-RU" dirty="0"/>
              <a:t> </a:t>
            </a:r>
            <a:r>
              <a:rPr lang="ru-RU" dirty="0" err="1"/>
              <a:t>відображає</a:t>
            </a:r>
            <a:r>
              <a:rPr lang="ru-RU" dirty="0"/>
              <a:t> у </a:t>
            </a:r>
            <a:r>
              <a:rPr lang="ru-RU" dirty="0" err="1"/>
              <a:t>собі</a:t>
            </a:r>
            <a:r>
              <a:rPr lang="ru-RU" dirty="0"/>
              <a:t> </a:t>
            </a:r>
            <a:r>
              <a:rPr lang="ru-RU" dirty="0" err="1"/>
              <a:t>звичаї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народу.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715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Релігійними</a:t>
            </a:r>
            <a:r>
              <a:rPr lang="ru-RU" dirty="0"/>
              <a:t>, </a:t>
            </a:r>
            <a:r>
              <a:rPr lang="ru-RU" dirty="0" err="1"/>
              <a:t>історичними</a:t>
            </a:r>
            <a:r>
              <a:rPr lang="ru-RU" dirty="0"/>
              <a:t>, </a:t>
            </a:r>
            <a:r>
              <a:rPr lang="ru-RU" dirty="0" err="1"/>
              <a:t>культурними</a:t>
            </a:r>
            <a:r>
              <a:rPr lang="ru-RU" dirty="0"/>
              <a:t> та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чинниками</a:t>
            </a:r>
            <a:r>
              <a:rPr lang="ru-RU" dirty="0"/>
              <a:t> </a:t>
            </a:r>
            <a:r>
              <a:rPr lang="ru-RU" dirty="0" err="1"/>
              <a:t>зумовлені</a:t>
            </a:r>
            <a:r>
              <a:rPr lang="ru-RU" dirty="0"/>
              <a:t> </a:t>
            </a:r>
            <a:r>
              <a:rPr lang="ru-RU" dirty="0" err="1"/>
              <a:t>розбіжності</a:t>
            </a:r>
            <a:r>
              <a:rPr lang="ru-RU" dirty="0"/>
              <a:t> і в </a:t>
            </a:r>
            <a:r>
              <a:rPr lang="ru-RU" dirty="0" err="1"/>
              <a:t>самій</a:t>
            </a:r>
            <a:r>
              <a:rPr lang="ru-RU" dirty="0"/>
              <a:t> </a:t>
            </a:r>
            <a:r>
              <a:rPr lang="ru-RU" dirty="0" err="1"/>
              <a:t>процедурі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доприкладу</a:t>
            </a:r>
            <a:r>
              <a:rPr lang="ru-RU" dirty="0"/>
              <a:t>, у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континентальної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є </a:t>
            </a:r>
            <a:r>
              <a:rPr lang="ru-RU" dirty="0" err="1"/>
              <a:t>універсальним</a:t>
            </a:r>
            <a:r>
              <a:rPr lang="ru-RU" dirty="0"/>
              <a:t> </a:t>
            </a:r>
            <a:r>
              <a:rPr lang="ru-RU" dirty="0" err="1"/>
              <a:t>правонаступництвом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означає</a:t>
            </a:r>
            <a:r>
              <a:rPr lang="ru-RU" dirty="0"/>
              <a:t> </a:t>
            </a:r>
            <a:r>
              <a:rPr lang="ru-RU" dirty="0" err="1"/>
              <a:t>безпосередній</a:t>
            </a:r>
            <a:r>
              <a:rPr lang="ru-RU" dirty="0"/>
              <a:t> </a:t>
            </a:r>
            <a:r>
              <a:rPr lang="ru-RU" dirty="0" err="1"/>
              <a:t>перехід</a:t>
            </a:r>
            <a:r>
              <a:rPr lang="ru-RU" dirty="0"/>
              <a:t> прав і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до </a:t>
            </a:r>
            <a:r>
              <a:rPr lang="ru-RU" dirty="0" err="1"/>
              <a:t>спадкоємців</a:t>
            </a:r>
            <a:r>
              <a:rPr lang="ru-RU" dirty="0"/>
              <a:t>, а у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права </a:t>
            </a:r>
            <a:r>
              <a:rPr lang="ru-RU" dirty="0" err="1"/>
              <a:t>спадкове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спершу</a:t>
            </a:r>
            <a:r>
              <a:rPr lang="ru-RU" dirty="0"/>
              <a:t> </a:t>
            </a:r>
            <a:r>
              <a:rPr lang="ru-RU" dirty="0" err="1"/>
              <a:t>потрапляє</a:t>
            </a:r>
            <a:r>
              <a:rPr lang="ru-RU" dirty="0"/>
              <a:t>, до </a:t>
            </a:r>
            <a:r>
              <a:rPr lang="ru-RU" dirty="0" err="1"/>
              <a:t>особистого</a:t>
            </a:r>
            <a:r>
              <a:rPr lang="ru-RU" dirty="0"/>
              <a:t> </a:t>
            </a:r>
            <a:r>
              <a:rPr lang="ru-RU" dirty="0" err="1"/>
              <a:t>представника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передає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спадкоємцям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процедури</a:t>
            </a:r>
            <a:r>
              <a:rPr lang="ru-RU" dirty="0"/>
              <a:t> </a:t>
            </a:r>
            <a:r>
              <a:rPr lang="ru-RU" dirty="0" err="1"/>
              <a:t>очищення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боргів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з кредиторами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1320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Як </a:t>
            </a:r>
            <a:r>
              <a:rPr lang="ru-RU" dirty="0" err="1"/>
              <a:t>зазначається</a:t>
            </a:r>
            <a:r>
              <a:rPr lang="ru-RU" dirty="0"/>
              <a:t> у </a:t>
            </a:r>
            <a:r>
              <a:rPr lang="ru-RU" dirty="0" err="1"/>
              <a:t>літературі</a:t>
            </a:r>
            <a:r>
              <a:rPr lang="ru-RU" dirty="0"/>
              <a:t> принцип </a:t>
            </a:r>
            <a:r>
              <a:rPr lang="ru-RU" dirty="0" err="1"/>
              <a:t>свободи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випливає</a:t>
            </a:r>
            <a:r>
              <a:rPr lang="ru-RU" dirty="0"/>
              <a:t> з принципу </a:t>
            </a:r>
            <a:r>
              <a:rPr lang="ru-RU" dirty="0" err="1"/>
              <a:t>свободи</a:t>
            </a:r>
            <a:r>
              <a:rPr lang="ru-RU" dirty="0"/>
              <a:t> договору. </a:t>
            </a:r>
            <a:r>
              <a:rPr lang="ru-RU" dirty="0" err="1"/>
              <a:t>Проте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обмежується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сім’ї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за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резервується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smtClean="0"/>
              <a:t>майна.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зазначеним</a:t>
            </a:r>
            <a:r>
              <a:rPr lang="ru-RU" dirty="0"/>
              <a:t> </a:t>
            </a:r>
            <a:r>
              <a:rPr lang="ru-RU" dirty="0" err="1"/>
              <a:t>твердженням</a:t>
            </a:r>
            <a:r>
              <a:rPr lang="ru-RU" dirty="0"/>
              <a:t> </a:t>
            </a:r>
            <a:r>
              <a:rPr lang="ru-RU" dirty="0" err="1"/>
              <a:t>можу</a:t>
            </a:r>
            <a:r>
              <a:rPr lang="ru-RU" dirty="0"/>
              <a:t> </a:t>
            </a:r>
            <a:r>
              <a:rPr lang="ru-RU" dirty="0" err="1"/>
              <a:t>важко</a:t>
            </a:r>
            <a:r>
              <a:rPr lang="ru-RU" dirty="0"/>
              <a:t> </a:t>
            </a:r>
            <a:r>
              <a:rPr lang="ru-RU" dirty="0" err="1"/>
              <a:t>погодитися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правом на </a:t>
            </a:r>
            <a:r>
              <a:rPr lang="ru-RU" dirty="0" err="1"/>
              <a:t>обов’язкову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</a:t>
            </a:r>
            <a:r>
              <a:rPr lang="ru-RU" dirty="0" err="1"/>
              <a:t>забезпечується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принципу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сім’ї</a:t>
            </a:r>
            <a:r>
              <a:rPr lang="ru-RU" dirty="0"/>
              <a:t>, а свобода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розділити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розсуд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включити</a:t>
            </a:r>
            <a:r>
              <a:rPr lang="ru-RU" dirty="0"/>
              <a:t> у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сторонню</a:t>
            </a:r>
            <a:r>
              <a:rPr lang="ru-RU" dirty="0"/>
              <a:t> особу, </a:t>
            </a:r>
            <a:r>
              <a:rPr lang="ru-RU" dirty="0" err="1"/>
              <a:t>наприклад</a:t>
            </a:r>
            <a:r>
              <a:rPr lang="ru-RU" dirty="0"/>
              <a:t> </a:t>
            </a:r>
            <a:r>
              <a:rPr lang="ru-RU" dirty="0" err="1"/>
              <a:t>сусіда</a:t>
            </a:r>
            <a:r>
              <a:rPr lang="ru-RU" dirty="0"/>
              <a:t>, друга, прислугу, </a:t>
            </a:r>
            <a:r>
              <a:rPr lang="ru-RU" dirty="0" err="1"/>
              <a:t>колегу</a:t>
            </a:r>
            <a:r>
              <a:rPr lang="ru-RU" dirty="0"/>
              <a:t> по </a:t>
            </a:r>
            <a:r>
              <a:rPr lang="ru-RU" dirty="0" err="1"/>
              <a:t>роботі</a:t>
            </a:r>
            <a:r>
              <a:rPr lang="ru-RU" dirty="0"/>
              <a:t>, до </a:t>
            </a:r>
            <a:r>
              <a:rPr lang="ru-RU" dirty="0" err="1"/>
              <a:t>речі</a:t>
            </a:r>
            <a:r>
              <a:rPr lang="ru-RU" dirty="0"/>
              <a:t>, у </a:t>
            </a:r>
            <a:r>
              <a:rPr lang="ru-RU" dirty="0" err="1"/>
              <a:t>деяких</a:t>
            </a:r>
            <a:r>
              <a:rPr lang="ru-RU" dirty="0"/>
              <a:t> державах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заповісти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улюбленій</a:t>
            </a:r>
            <a:r>
              <a:rPr lang="ru-RU" dirty="0"/>
              <a:t> </a:t>
            </a:r>
            <a:r>
              <a:rPr lang="ru-RU" dirty="0" err="1"/>
              <a:t>домашній</a:t>
            </a:r>
            <a:r>
              <a:rPr lang="ru-RU" dirty="0"/>
              <a:t> </a:t>
            </a:r>
            <a:r>
              <a:rPr lang="ru-RU" dirty="0" err="1"/>
              <a:t>тварині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залишити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благодійним</a:t>
            </a:r>
            <a:r>
              <a:rPr lang="ru-RU" dirty="0"/>
              <a:t> </a:t>
            </a:r>
            <a:r>
              <a:rPr lang="ru-RU" dirty="0" err="1"/>
              <a:t>організаціям</a:t>
            </a:r>
            <a:r>
              <a:rPr lang="ru-RU" dirty="0"/>
              <a:t>, </a:t>
            </a:r>
            <a:r>
              <a:rPr lang="ru-RU" dirty="0" err="1"/>
              <a:t>церкві</a:t>
            </a:r>
            <a:r>
              <a:rPr lang="ru-RU" dirty="0"/>
              <a:t>, </a:t>
            </a:r>
            <a:r>
              <a:rPr lang="ru-RU" dirty="0" err="1"/>
              <a:t>лікарні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державі</a:t>
            </a:r>
            <a:r>
              <a:rPr lang="ru-RU" dirty="0"/>
              <a:t>, </a:t>
            </a:r>
            <a:r>
              <a:rPr lang="ru-RU" dirty="0" err="1"/>
              <a:t>тощо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154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У </a:t>
            </a:r>
            <a:r>
              <a:rPr lang="ru-RU" dirty="0" err="1"/>
              <a:t>міжнародному</a:t>
            </a:r>
            <a:r>
              <a:rPr lang="ru-RU" dirty="0"/>
              <a:t>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спостерігаються</a:t>
            </a:r>
            <a:r>
              <a:rPr lang="ru-RU" dirty="0"/>
              <a:t>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тенденції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dirty="0" smtClean="0"/>
              <a:t>перша </a:t>
            </a:r>
            <a:r>
              <a:rPr lang="ru-RU" dirty="0"/>
              <a:t>до </a:t>
            </a:r>
            <a:r>
              <a:rPr lang="ru-RU" dirty="0" err="1"/>
              <a:t>розширення</a:t>
            </a:r>
            <a:r>
              <a:rPr lang="ru-RU" dirty="0"/>
              <a:t> прав </a:t>
            </a:r>
            <a:r>
              <a:rPr lang="ru-RU" dirty="0" err="1"/>
              <a:t>пережившого</a:t>
            </a:r>
            <a:r>
              <a:rPr lang="ru-RU" dirty="0"/>
              <a:t> з </a:t>
            </a:r>
            <a:r>
              <a:rPr lang="ru-RU" dirty="0" err="1"/>
              <a:t>подружжя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друга до </a:t>
            </a:r>
            <a:r>
              <a:rPr lang="ru-RU" dirty="0" err="1"/>
              <a:t>зрівняння</a:t>
            </a:r>
            <a:r>
              <a:rPr lang="ru-RU" dirty="0"/>
              <a:t> в </a:t>
            </a:r>
            <a:r>
              <a:rPr lang="ru-RU" dirty="0" err="1"/>
              <a:t>праві</a:t>
            </a:r>
            <a:r>
              <a:rPr lang="ru-RU" dirty="0"/>
              <a:t> на </a:t>
            </a:r>
            <a:r>
              <a:rPr lang="ru-RU" dirty="0" err="1"/>
              <a:t>спадкування</a:t>
            </a:r>
            <a:r>
              <a:rPr lang="ru-RU" dirty="0"/>
              <a:t> за законом </a:t>
            </a:r>
            <a:r>
              <a:rPr lang="ru-RU" dirty="0" err="1"/>
              <a:t>рідних</a:t>
            </a:r>
            <a:r>
              <a:rPr lang="ru-RU" dirty="0"/>
              <a:t>, </a:t>
            </a:r>
            <a:r>
              <a:rPr lang="ru-RU" dirty="0" err="1"/>
              <a:t>народжених</a:t>
            </a:r>
            <a:r>
              <a:rPr lang="ru-RU" dirty="0"/>
              <a:t> у </a:t>
            </a:r>
            <a:r>
              <a:rPr lang="ru-RU" dirty="0" err="1"/>
              <a:t>шлюбі</a:t>
            </a:r>
            <a:r>
              <a:rPr lang="ru-RU" dirty="0"/>
              <a:t> та </a:t>
            </a:r>
            <a:r>
              <a:rPr lang="ru-RU" dirty="0" err="1"/>
              <a:t>усиновлених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позашлюбних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підтверджується</a:t>
            </a:r>
            <a:r>
              <a:rPr lang="ru-RU" dirty="0"/>
              <a:t> нормами </a:t>
            </a:r>
            <a:r>
              <a:rPr lang="ru-RU" dirty="0" smtClean="0"/>
              <a:t>закону.</a:t>
            </a:r>
          </a:p>
          <a:p>
            <a:r>
              <a:rPr lang="ru-RU" dirty="0" err="1"/>
              <a:t>Позашлюбні</a:t>
            </a:r>
            <a:r>
              <a:rPr lang="ru-RU" dirty="0"/>
              <a:t> </a:t>
            </a:r>
            <a:r>
              <a:rPr lang="ru-RU" dirty="0" err="1"/>
              <a:t>діти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в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правових</a:t>
            </a:r>
            <a:r>
              <a:rPr lang="ru-RU" dirty="0"/>
              <a:t> системах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права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законнонародженими</a:t>
            </a:r>
            <a:r>
              <a:rPr lang="ru-RU" dirty="0"/>
              <a:t> </a:t>
            </a:r>
            <a:r>
              <a:rPr lang="ru-RU" dirty="0" err="1"/>
              <a:t>дітьми</a:t>
            </a:r>
            <a:r>
              <a:rPr lang="ru-RU" dirty="0"/>
              <a:t>, а </a:t>
            </a:r>
            <a:r>
              <a:rPr lang="ru-RU" dirty="0" err="1"/>
              <a:t>їхні</a:t>
            </a:r>
            <a:r>
              <a:rPr lang="ru-RU" dirty="0"/>
              <a:t> батьки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спадкувати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них,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батько</a:t>
            </a:r>
            <a:r>
              <a:rPr lang="ru-RU" dirty="0"/>
              <a:t> </a:t>
            </a:r>
            <a:r>
              <a:rPr lang="ru-RU" dirty="0" err="1"/>
              <a:t>визнав</a:t>
            </a:r>
            <a:r>
              <a:rPr lang="ru-RU" dirty="0"/>
              <a:t> </a:t>
            </a:r>
            <a:r>
              <a:rPr lang="ru-RU" dirty="0" err="1"/>
              <a:t>позашлюбну</a:t>
            </a:r>
            <a:r>
              <a:rPr lang="ru-RU" dirty="0"/>
              <a:t> </a:t>
            </a:r>
            <a:r>
              <a:rPr lang="ru-RU" dirty="0" err="1"/>
              <a:t>дитину</a:t>
            </a:r>
            <a:r>
              <a:rPr lang="ru-RU" dirty="0"/>
              <a:t> </a:t>
            </a:r>
            <a:r>
              <a:rPr lang="ru-RU" dirty="0" err="1"/>
              <a:t>своєю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походження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встановлене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суду. </a:t>
            </a:r>
            <a:r>
              <a:rPr lang="ru-RU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209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як </a:t>
            </a:r>
            <a:r>
              <a:rPr lang="ru-RU" dirty="0" err="1">
                <a:solidFill>
                  <a:srgbClr val="FF0000"/>
                </a:solidFill>
              </a:rPr>
              <a:t>спадкова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трансмісія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коли </a:t>
            </a:r>
            <a:r>
              <a:rPr lang="ru-RU" dirty="0" err="1"/>
              <a:t>спадкоємець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не </a:t>
            </a:r>
            <a:r>
              <a:rPr lang="ru-RU" dirty="0" err="1"/>
              <a:t>прийняв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, помер, то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, </a:t>
            </a:r>
            <a:r>
              <a:rPr lang="ru-RU" dirty="0" err="1"/>
              <a:t>тоді</a:t>
            </a:r>
            <a:r>
              <a:rPr lang="ru-RU" dirty="0"/>
              <a:t> право </a:t>
            </a:r>
            <a:r>
              <a:rPr lang="ru-RU" dirty="0" err="1"/>
              <a:t>спадкування</a:t>
            </a:r>
            <a:r>
              <a:rPr lang="ru-RU" dirty="0"/>
              <a:t> переходить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а </a:t>
            </a:r>
            <a:r>
              <a:rPr lang="ru-RU" dirty="0" err="1"/>
              <a:t>регулювати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нового </a:t>
            </a:r>
            <a:r>
              <a:rPr lang="ru-RU" dirty="0" err="1"/>
              <a:t>спадкоємства</a:t>
            </a:r>
            <a:r>
              <a:rPr lang="ru-RU" dirty="0"/>
              <a:t> буде та </a:t>
            </a:r>
            <a:r>
              <a:rPr lang="ru-RU" dirty="0" err="1"/>
              <a:t>правова</a:t>
            </a:r>
            <a:r>
              <a:rPr lang="ru-RU" dirty="0"/>
              <a:t> система,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підпорядковується</a:t>
            </a:r>
            <a:r>
              <a:rPr lang="ru-RU" dirty="0"/>
              <a:t> </a:t>
            </a:r>
            <a:r>
              <a:rPr lang="ru-RU" dirty="0" err="1"/>
              <a:t>другий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правило </a:t>
            </a:r>
            <a:r>
              <a:rPr lang="ru-RU" dirty="0" err="1"/>
              <a:t>спадкової</a:t>
            </a:r>
            <a:r>
              <a:rPr lang="ru-RU" dirty="0"/>
              <a:t> </a:t>
            </a:r>
            <a:r>
              <a:rPr lang="ru-RU" dirty="0" err="1"/>
              <a:t>трансмісії</a:t>
            </a:r>
            <a:r>
              <a:rPr lang="ru-RU" dirty="0"/>
              <a:t> не </a:t>
            </a:r>
            <a:r>
              <a:rPr lang="ru-RU" dirty="0" err="1"/>
              <a:t>діє</a:t>
            </a:r>
            <a:r>
              <a:rPr lang="ru-RU" dirty="0"/>
              <a:t>, </a:t>
            </a:r>
            <a:r>
              <a:rPr lang="ru-RU" dirty="0" err="1"/>
              <a:t>тоді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не </a:t>
            </a:r>
            <a:r>
              <a:rPr lang="ru-RU" dirty="0" err="1"/>
              <a:t>прийняв</a:t>
            </a:r>
            <a:r>
              <a:rPr lang="ru-RU" dirty="0"/>
              <a:t> </a:t>
            </a:r>
            <a:r>
              <a:rPr lang="ru-RU" dirty="0" err="1"/>
              <a:t>спадок</a:t>
            </a:r>
            <a:r>
              <a:rPr lang="ru-RU" dirty="0"/>
              <a:t> як </a:t>
            </a:r>
            <a:r>
              <a:rPr lang="ru-RU" dirty="0" err="1"/>
              <a:t>спадкоємець</a:t>
            </a:r>
            <a:r>
              <a:rPr lang="ru-RU" dirty="0"/>
              <a:t>, становить собою </a:t>
            </a:r>
            <a:r>
              <a:rPr lang="ru-RU" dirty="0" err="1"/>
              <a:t>розвиток</a:t>
            </a:r>
            <a:r>
              <a:rPr lang="ru-RU" dirty="0"/>
              <a:t> перших </a:t>
            </a:r>
            <a:r>
              <a:rPr lang="ru-RU" dirty="0" err="1"/>
              <a:t>відносин</a:t>
            </a:r>
            <a:r>
              <a:rPr lang="ru-RU" dirty="0"/>
              <a:t> по </a:t>
            </a:r>
            <a:r>
              <a:rPr lang="ru-RU" dirty="0" err="1" smtClean="0"/>
              <a:t>спадкуванню</a:t>
            </a:r>
            <a:r>
              <a:rPr lang="en-US" dirty="0" smtClean="0"/>
              <a:t>, </a:t>
            </a:r>
            <a:r>
              <a:rPr lang="en-US" dirty="0"/>
              <a:t>а </a:t>
            </a:r>
            <a:r>
              <a:rPr lang="en-US" dirty="0" err="1"/>
              <a:t>це</a:t>
            </a:r>
            <a:r>
              <a:rPr lang="en-US" dirty="0"/>
              <a:t> </a:t>
            </a:r>
            <a:r>
              <a:rPr lang="en-US" dirty="0" err="1"/>
              <a:t>означає</a:t>
            </a:r>
            <a:r>
              <a:rPr lang="en-US" dirty="0"/>
              <a:t>, </a:t>
            </a:r>
            <a:r>
              <a:rPr lang="en-US" dirty="0" err="1"/>
              <a:t>що</a:t>
            </a:r>
            <a:r>
              <a:rPr lang="en-US" dirty="0"/>
              <a:t> </a:t>
            </a:r>
            <a:r>
              <a:rPr lang="en-US" dirty="0" err="1"/>
              <a:t>його</a:t>
            </a:r>
            <a:r>
              <a:rPr lang="en-US" dirty="0"/>
              <a:t> </a:t>
            </a:r>
            <a:r>
              <a:rPr lang="en-US" dirty="0" err="1"/>
              <a:t>спадкоємці</a:t>
            </a:r>
            <a:r>
              <a:rPr lang="en-US" dirty="0"/>
              <a:t> </a:t>
            </a:r>
            <a:r>
              <a:rPr lang="en-US" dirty="0" err="1"/>
              <a:t>участі</a:t>
            </a:r>
            <a:r>
              <a:rPr lang="en-US" dirty="0"/>
              <a:t> у </a:t>
            </a:r>
            <a:r>
              <a:rPr lang="en-US" dirty="0" err="1"/>
              <a:t>спадкуванні</a:t>
            </a:r>
            <a:r>
              <a:rPr lang="en-US" dirty="0"/>
              <a:t> </a:t>
            </a:r>
            <a:r>
              <a:rPr lang="en-US" dirty="0" err="1"/>
              <a:t>неприйнятої</a:t>
            </a:r>
            <a:r>
              <a:rPr lang="en-US" dirty="0"/>
              <a:t> </a:t>
            </a:r>
            <a:r>
              <a:rPr lang="en-US" dirty="0" err="1"/>
              <a:t>спадщини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беруть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4276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правом </a:t>
            </a:r>
            <a:r>
              <a:rPr lang="ru-RU" dirty="0" err="1"/>
              <a:t>представлення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коли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померлої</a:t>
            </a:r>
            <a:r>
              <a:rPr lang="ru-RU" dirty="0"/>
              <a:t> </a:t>
            </a:r>
            <a:r>
              <a:rPr lang="ru-RU" dirty="0" err="1"/>
              <a:t>раніше</a:t>
            </a:r>
            <a:r>
              <a:rPr lang="ru-RU" dirty="0"/>
              <a:t> особи </a:t>
            </a:r>
            <a:r>
              <a:rPr lang="ru-RU" dirty="0" err="1"/>
              <a:t>спадкують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яка б </a:t>
            </a:r>
            <a:r>
              <a:rPr lang="ru-RU" dirty="0" err="1"/>
              <a:t>їй</a:t>
            </a:r>
            <a:r>
              <a:rPr lang="ru-RU" dirty="0"/>
              <a:t> належала. </a:t>
            </a:r>
            <a:r>
              <a:rPr lang="ru-RU" dirty="0" err="1"/>
              <a:t>Наприклад</a:t>
            </a:r>
            <a:r>
              <a:rPr lang="ru-RU" dirty="0"/>
              <a:t>, коли </a:t>
            </a:r>
            <a:r>
              <a:rPr lang="ru-RU" dirty="0" err="1"/>
              <a:t>помирає</a:t>
            </a:r>
            <a:r>
              <a:rPr lang="ru-RU" dirty="0"/>
              <a:t> </a:t>
            </a:r>
            <a:r>
              <a:rPr lang="ru-RU" dirty="0" err="1"/>
              <a:t>син</a:t>
            </a:r>
            <a:r>
              <a:rPr lang="ru-RU" dirty="0"/>
              <a:t>, а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, внуки </a:t>
            </a:r>
            <a:r>
              <a:rPr lang="ru-RU" dirty="0" err="1"/>
              <a:t>спадкуватимуть</a:t>
            </a:r>
            <a:r>
              <a:rPr lang="ru-RU" dirty="0"/>
              <a:t> за законом ту </a:t>
            </a:r>
            <a:r>
              <a:rPr lang="ru-RU" dirty="0" err="1"/>
              <a:t>частку</a:t>
            </a:r>
            <a:r>
              <a:rPr lang="ru-RU" dirty="0"/>
              <a:t>, яку б </a:t>
            </a:r>
            <a:r>
              <a:rPr lang="ru-RU" dirty="0" err="1"/>
              <a:t>отримав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батько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б </a:t>
            </a:r>
            <a:r>
              <a:rPr lang="ru-RU" dirty="0" err="1"/>
              <a:t>був</a:t>
            </a:r>
            <a:r>
              <a:rPr lang="ru-RU" dirty="0"/>
              <a:t> живим на момент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матері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7146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Спадкове</a:t>
            </a:r>
            <a:r>
              <a:rPr lang="ru-RU" dirty="0" smtClean="0"/>
              <a:t> право в </a:t>
            </a:r>
            <a:r>
              <a:rPr lang="ru-RU" dirty="0" err="1" smtClean="0"/>
              <a:t>країнах</a:t>
            </a:r>
            <a:r>
              <a:rPr lang="ru-RU" dirty="0" smtClean="0"/>
              <a:t> ЄС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600" dirty="0" err="1"/>
              <a:t>Законодавство</a:t>
            </a:r>
            <a:r>
              <a:rPr lang="ru-RU" sz="1600" dirty="0"/>
              <a:t> </a:t>
            </a:r>
            <a:r>
              <a:rPr lang="ru-RU" sz="1600" dirty="0" smtClean="0"/>
              <a:t>держав-</a:t>
            </a:r>
            <a:r>
              <a:rPr lang="ru-RU" sz="1600" dirty="0" err="1" smtClean="0"/>
              <a:t>членів</a:t>
            </a:r>
            <a:r>
              <a:rPr lang="ru-RU" sz="1600" dirty="0" smtClean="0"/>
              <a:t> ЄС у </a:t>
            </a:r>
            <a:r>
              <a:rPr lang="ru-RU" sz="1600" dirty="0" err="1"/>
              <a:t>спадковому</a:t>
            </a:r>
            <a:r>
              <a:rPr lang="ru-RU" sz="1600" dirty="0"/>
              <a:t> </a:t>
            </a:r>
            <a:r>
              <a:rPr lang="ru-RU" sz="1600" dirty="0" err="1"/>
              <a:t>праві</a:t>
            </a:r>
            <a:r>
              <a:rPr lang="ru-RU" sz="1600" dirty="0"/>
              <a:t> </a:t>
            </a:r>
            <a:r>
              <a:rPr lang="ru-RU" sz="1600" dirty="0" err="1"/>
              <a:t>по-різному</a:t>
            </a:r>
            <a:r>
              <a:rPr lang="ru-RU" sz="1600" dirty="0"/>
              <a:t> </a:t>
            </a:r>
            <a:r>
              <a:rPr lang="ru-RU" sz="1600" dirty="0" err="1"/>
              <a:t>зазначає</a:t>
            </a:r>
            <a:r>
              <a:rPr lang="ru-RU" sz="1600" dirty="0"/>
              <a:t> </a:t>
            </a:r>
            <a:r>
              <a:rPr lang="ru-RU" sz="1600" dirty="0" err="1"/>
              <a:t>вирішення</a:t>
            </a:r>
            <a:r>
              <a:rPr lang="ru-RU" sz="1600" dirty="0"/>
              <a:t> </a:t>
            </a:r>
            <a:r>
              <a:rPr lang="ru-RU" sz="1600" dirty="0" err="1"/>
              <a:t>питань</a:t>
            </a:r>
            <a:r>
              <a:rPr lang="ru-RU" sz="1600" dirty="0"/>
              <a:t>  </a:t>
            </a:r>
            <a:r>
              <a:rPr lang="ru-RU" sz="1600" dirty="0" err="1"/>
              <a:t>щодо</a:t>
            </a:r>
            <a:r>
              <a:rPr lang="ru-RU" sz="1600" dirty="0"/>
              <a:t> </a:t>
            </a:r>
            <a:r>
              <a:rPr lang="ru-RU" sz="1600" dirty="0" err="1"/>
              <a:t>відсутності</a:t>
            </a:r>
            <a:r>
              <a:rPr lang="ru-RU" sz="1600" dirty="0"/>
              <a:t> </a:t>
            </a:r>
            <a:r>
              <a:rPr lang="ru-RU" sz="1600" dirty="0" err="1"/>
              <a:t>заповіту</a:t>
            </a:r>
            <a:r>
              <a:rPr lang="ru-RU" sz="1600" dirty="0"/>
              <a:t>, </a:t>
            </a:r>
            <a:r>
              <a:rPr lang="ru-RU" sz="1600" dirty="0" err="1"/>
              <a:t>хто</a:t>
            </a:r>
            <a:r>
              <a:rPr lang="ru-RU" sz="1600" dirty="0"/>
              <a:t> у такому </a:t>
            </a:r>
            <a:r>
              <a:rPr lang="ru-RU" sz="1600" dirty="0" err="1"/>
              <a:t>разі</a:t>
            </a:r>
            <a:r>
              <a:rPr lang="ru-RU" sz="1600" dirty="0"/>
              <a:t> </a:t>
            </a:r>
            <a:r>
              <a:rPr lang="ru-RU" sz="1600" dirty="0" err="1"/>
              <a:t>успадковує</a:t>
            </a:r>
            <a:r>
              <a:rPr lang="ru-RU" sz="1600" dirty="0"/>
              <a:t> </a:t>
            </a:r>
            <a:r>
              <a:rPr lang="ru-RU" sz="1600" dirty="0" err="1"/>
              <a:t>майно</a:t>
            </a:r>
            <a:r>
              <a:rPr lang="ru-RU" sz="1600" dirty="0"/>
              <a:t> і в </a:t>
            </a:r>
            <a:r>
              <a:rPr lang="ru-RU" sz="1600" dirty="0" err="1"/>
              <a:t>яких</a:t>
            </a:r>
            <a:r>
              <a:rPr lang="ru-RU" sz="1600" dirty="0"/>
              <a:t> </a:t>
            </a:r>
            <a:r>
              <a:rPr lang="ru-RU" sz="1600" dirty="0" err="1"/>
              <a:t>частках</a:t>
            </a:r>
            <a:r>
              <a:rPr lang="ru-RU" sz="1600" dirty="0"/>
              <a:t>, </a:t>
            </a:r>
            <a:r>
              <a:rPr lang="ru-RU" sz="1600" dirty="0" err="1"/>
              <a:t>обмеження</a:t>
            </a:r>
            <a:r>
              <a:rPr lang="ru-RU" sz="1600" dirty="0"/>
              <a:t> </a:t>
            </a:r>
            <a:r>
              <a:rPr lang="ru-RU" sz="1600" dirty="0" err="1"/>
              <a:t>щодо</a:t>
            </a:r>
            <a:r>
              <a:rPr lang="ru-RU" sz="1600" dirty="0"/>
              <a:t> </a:t>
            </a:r>
            <a:r>
              <a:rPr lang="ru-RU" sz="1600" dirty="0" err="1"/>
              <a:t>розпорядження</a:t>
            </a:r>
            <a:r>
              <a:rPr lang="ru-RU" sz="1600" dirty="0"/>
              <a:t> права на </a:t>
            </a:r>
            <a:r>
              <a:rPr lang="ru-RU" sz="1600" dirty="0" err="1"/>
              <a:t>правонаступництво</a:t>
            </a:r>
            <a:r>
              <a:rPr lang="ru-RU" sz="1600" dirty="0"/>
              <a:t>, як і коли </a:t>
            </a:r>
            <a:r>
              <a:rPr lang="ru-RU" sz="1600" dirty="0" err="1"/>
              <a:t>можна</a:t>
            </a:r>
            <a:r>
              <a:rPr lang="ru-RU" sz="1600" dirty="0"/>
              <a:t> стати </a:t>
            </a:r>
            <a:r>
              <a:rPr lang="ru-RU" sz="1600" dirty="0" err="1"/>
              <a:t>спадкоємцем</a:t>
            </a:r>
            <a:r>
              <a:rPr lang="ru-RU" sz="1600" dirty="0"/>
              <a:t> і </a:t>
            </a:r>
            <a:r>
              <a:rPr lang="ru-RU" sz="1600" dirty="0" err="1"/>
              <a:t>який</a:t>
            </a:r>
            <a:r>
              <a:rPr lang="ru-RU" sz="1600" dirty="0"/>
              <a:t> </a:t>
            </a:r>
            <a:r>
              <a:rPr lang="ru-RU" sz="1600" dirty="0" err="1"/>
              <a:t>податок</a:t>
            </a:r>
            <a:r>
              <a:rPr lang="ru-RU" sz="1600" dirty="0"/>
              <a:t> </a:t>
            </a:r>
            <a:r>
              <a:rPr lang="ru-RU" sz="1600" dirty="0" err="1"/>
              <a:t>мають</a:t>
            </a:r>
            <a:r>
              <a:rPr lang="ru-RU" sz="1600" dirty="0"/>
              <a:t> </a:t>
            </a:r>
            <a:r>
              <a:rPr lang="ru-RU" sz="1600" dirty="0" err="1"/>
              <a:t>сплатити</a:t>
            </a:r>
            <a:r>
              <a:rPr lang="ru-RU" sz="1600" dirty="0"/>
              <a:t> </a:t>
            </a:r>
            <a:r>
              <a:rPr lang="ru-RU" sz="1600" dirty="0" err="1"/>
              <a:t>спадкоємці</a:t>
            </a:r>
            <a:r>
              <a:rPr lang="ru-RU" sz="1600" dirty="0"/>
              <a:t>. Так, </a:t>
            </a:r>
            <a:r>
              <a:rPr lang="ru-RU" sz="1600" dirty="0" err="1"/>
              <a:t>наприклад</a:t>
            </a:r>
            <a:r>
              <a:rPr lang="ru-RU" sz="1600" dirty="0"/>
              <a:t>, в </a:t>
            </a:r>
            <a:r>
              <a:rPr lang="ru-RU" sz="1600" dirty="0" err="1"/>
              <a:t>Австрії</a:t>
            </a:r>
            <a:r>
              <a:rPr lang="ru-RU" sz="1600" dirty="0"/>
              <a:t> за </a:t>
            </a:r>
            <a:r>
              <a:rPr lang="ru-RU" sz="1600" dirty="0" err="1"/>
              <a:t>відсутності</a:t>
            </a:r>
            <a:r>
              <a:rPr lang="ru-RU" sz="1600" dirty="0"/>
              <a:t> </a:t>
            </a:r>
            <a:r>
              <a:rPr lang="ru-RU" sz="1600" dirty="0" err="1"/>
              <a:t>волі</a:t>
            </a:r>
            <a:r>
              <a:rPr lang="ru-RU" sz="1600" dirty="0"/>
              <a:t> </a:t>
            </a:r>
            <a:r>
              <a:rPr lang="ru-RU" sz="1600" dirty="0" err="1"/>
              <a:t>спадкодавця</a:t>
            </a:r>
            <a:r>
              <a:rPr lang="ru-RU" sz="1600" dirty="0"/>
              <a:t>, </a:t>
            </a:r>
            <a:r>
              <a:rPr lang="ru-RU" sz="1600" dirty="0" err="1"/>
              <a:t>тобто</a:t>
            </a:r>
            <a:r>
              <a:rPr lang="ru-RU" sz="1600" dirty="0"/>
              <a:t> </a:t>
            </a:r>
            <a:r>
              <a:rPr lang="ru-RU" sz="1600" dirty="0" err="1"/>
              <a:t>заповіту</a:t>
            </a:r>
            <a:r>
              <a:rPr lang="ru-RU" sz="1600" dirty="0"/>
              <a:t>, за </a:t>
            </a:r>
            <a:r>
              <a:rPr lang="ru-RU" sz="1600" dirty="0" err="1"/>
              <a:t>різних</a:t>
            </a:r>
            <a:r>
              <a:rPr lang="ru-RU" sz="1600" dirty="0"/>
              <a:t> </a:t>
            </a:r>
            <a:r>
              <a:rPr lang="ru-RU" sz="1600" dirty="0" err="1"/>
              <a:t>обставин</a:t>
            </a:r>
            <a:r>
              <a:rPr lang="ru-RU" sz="1600" dirty="0"/>
              <a:t> </a:t>
            </a:r>
            <a:r>
              <a:rPr lang="ru-RU" sz="1600" dirty="0" err="1"/>
              <a:t>застосовують</a:t>
            </a:r>
            <a:r>
              <a:rPr lang="ru-RU" sz="1600" dirty="0"/>
              <a:t> </a:t>
            </a:r>
            <a:r>
              <a:rPr lang="ru-RU" sz="1600" dirty="0" err="1"/>
              <a:t>такі</a:t>
            </a:r>
            <a:r>
              <a:rPr lang="ru-RU" sz="1600" dirty="0"/>
              <a:t> </a:t>
            </a:r>
            <a:r>
              <a:rPr lang="ru-RU" sz="1600" dirty="0" err="1"/>
              <a:t>принципи</a:t>
            </a:r>
            <a:r>
              <a:rPr lang="ru-RU" sz="1600" dirty="0"/>
              <a:t>:  </a:t>
            </a:r>
            <a:endParaRPr lang="en-US" sz="1600" dirty="0"/>
          </a:p>
          <a:p>
            <a:pPr lvl="0" fontAlgn="base"/>
            <a:r>
              <a:rPr lang="ru-RU" sz="1600" dirty="0" err="1"/>
              <a:t>якщо</a:t>
            </a:r>
            <a:r>
              <a:rPr lang="ru-RU" sz="1600" dirty="0"/>
              <a:t> </a:t>
            </a:r>
            <a:r>
              <a:rPr lang="ru-RU" sz="1600" dirty="0" err="1"/>
              <a:t>померлий</a:t>
            </a:r>
            <a:r>
              <a:rPr lang="ru-RU" sz="1600" dirty="0"/>
              <a:t> не </a:t>
            </a:r>
            <a:r>
              <a:rPr lang="ru-RU" sz="1600" dirty="0" err="1"/>
              <a:t>був</a:t>
            </a:r>
            <a:r>
              <a:rPr lang="ru-RU" sz="1600" dirty="0"/>
              <a:t> </a:t>
            </a:r>
            <a:r>
              <a:rPr lang="ru-RU" sz="1600" dirty="0" err="1"/>
              <a:t>одружений</a:t>
            </a:r>
            <a:r>
              <a:rPr lang="ru-RU" sz="1600" dirty="0"/>
              <a:t> та не </a:t>
            </a:r>
            <a:r>
              <a:rPr lang="ru-RU" sz="1600" dirty="0" err="1"/>
              <a:t>мав</a:t>
            </a:r>
            <a:r>
              <a:rPr lang="ru-RU" sz="1600" dirty="0"/>
              <a:t> </a:t>
            </a:r>
            <a:r>
              <a:rPr lang="ru-RU" sz="1600" dirty="0" err="1"/>
              <a:t>дітей</a:t>
            </a:r>
            <a:r>
              <a:rPr lang="ru-RU" sz="1600" dirty="0"/>
              <a:t>, то батьки </a:t>
            </a:r>
            <a:r>
              <a:rPr lang="ru-RU" sz="1600" dirty="0" err="1"/>
              <a:t>померлого</a:t>
            </a:r>
            <a:r>
              <a:rPr lang="ru-RU" sz="1600" dirty="0"/>
              <a:t> </a:t>
            </a:r>
            <a:r>
              <a:rPr lang="ru-RU" sz="1600" dirty="0" err="1"/>
              <a:t>успадковують</a:t>
            </a:r>
            <a:r>
              <a:rPr lang="ru-RU" sz="1600" dirty="0"/>
              <a:t> </a:t>
            </a:r>
            <a:r>
              <a:rPr lang="ru-RU" sz="1600" dirty="0" err="1"/>
              <a:t>однакові</a:t>
            </a:r>
            <a:r>
              <a:rPr lang="ru-RU" sz="1600" dirty="0"/>
              <a:t> </a:t>
            </a:r>
            <a:r>
              <a:rPr lang="ru-RU" sz="1600" dirty="0" err="1"/>
              <a:t>частки</a:t>
            </a:r>
            <a:r>
              <a:rPr lang="ru-RU" sz="1600" dirty="0"/>
              <a:t> майна;  </a:t>
            </a:r>
            <a:endParaRPr lang="en-US" sz="1600" dirty="0"/>
          </a:p>
          <a:p>
            <a:pPr lvl="0" fontAlgn="base"/>
            <a:r>
              <a:rPr lang="ru-RU" sz="1600" dirty="0" err="1"/>
              <a:t>якщо</a:t>
            </a:r>
            <a:r>
              <a:rPr lang="ru-RU" sz="1600" dirty="0"/>
              <a:t> батьки </a:t>
            </a:r>
            <a:r>
              <a:rPr lang="ru-RU" sz="1600" dirty="0" err="1"/>
              <a:t>вже</a:t>
            </a:r>
            <a:r>
              <a:rPr lang="ru-RU" sz="1600" dirty="0"/>
              <a:t> померли, то в такому </a:t>
            </a:r>
            <a:r>
              <a:rPr lang="ru-RU" sz="1600" dirty="0" err="1"/>
              <a:t>разі</a:t>
            </a:r>
            <a:r>
              <a:rPr lang="ru-RU" sz="1600" dirty="0"/>
              <a:t> </a:t>
            </a:r>
            <a:r>
              <a:rPr lang="ru-RU" sz="1600" dirty="0" err="1"/>
              <a:t>успадковують</a:t>
            </a:r>
            <a:r>
              <a:rPr lang="ru-RU" sz="1600" dirty="0"/>
              <a:t> </a:t>
            </a:r>
            <a:r>
              <a:rPr lang="ru-RU" sz="1600" dirty="0" err="1"/>
              <a:t>брати</a:t>
            </a:r>
            <a:r>
              <a:rPr lang="ru-RU" sz="1600" dirty="0"/>
              <a:t> і </a:t>
            </a:r>
            <a:r>
              <a:rPr lang="ru-RU" sz="1600" dirty="0" err="1"/>
              <a:t>сестри</a:t>
            </a:r>
            <a:r>
              <a:rPr lang="ru-RU" sz="1600" dirty="0"/>
              <a:t>;  </a:t>
            </a:r>
            <a:endParaRPr lang="en-US" sz="1600" dirty="0"/>
          </a:p>
          <a:p>
            <a:pPr lvl="0" fontAlgn="base"/>
            <a:r>
              <a:rPr lang="ru-RU" sz="1600" dirty="0" err="1"/>
              <a:t>якщо</a:t>
            </a:r>
            <a:r>
              <a:rPr lang="ru-RU" sz="1600" dirty="0"/>
              <a:t> </a:t>
            </a:r>
            <a:r>
              <a:rPr lang="ru-RU" sz="1600" dirty="0" err="1"/>
              <a:t>померлий</a:t>
            </a:r>
            <a:r>
              <a:rPr lang="ru-RU" sz="1600" dirty="0"/>
              <a:t> не </a:t>
            </a:r>
            <a:r>
              <a:rPr lang="ru-RU" sz="1600" dirty="0" err="1"/>
              <a:t>був</a:t>
            </a:r>
            <a:r>
              <a:rPr lang="ru-RU" sz="1600" dirty="0"/>
              <a:t> </a:t>
            </a:r>
            <a:r>
              <a:rPr lang="ru-RU" sz="1600" dirty="0" err="1"/>
              <a:t>одружений</a:t>
            </a:r>
            <a:r>
              <a:rPr lang="ru-RU" sz="1600" dirty="0"/>
              <a:t> але </a:t>
            </a:r>
            <a:r>
              <a:rPr lang="ru-RU" sz="1600" dirty="0" err="1"/>
              <a:t>мав</a:t>
            </a:r>
            <a:r>
              <a:rPr lang="ru-RU" sz="1600" dirty="0"/>
              <a:t> </a:t>
            </a:r>
            <a:r>
              <a:rPr lang="ru-RU" sz="1600" dirty="0" err="1"/>
              <a:t>дітей</a:t>
            </a:r>
            <a:r>
              <a:rPr lang="ru-RU" sz="1600" dirty="0"/>
              <a:t>, то </a:t>
            </a:r>
            <a:r>
              <a:rPr lang="ru-RU" sz="1600" dirty="0" err="1"/>
              <a:t>діти</a:t>
            </a:r>
            <a:r>
              <a:rPr lang="ru-RU" sz="1600" dirty="0"/>
              <a:t> </a:t>
            </a:r>
            <a:r>
              <a:rPr lang="ru-RU" sz="1600" dirty="0" err="1"/>
              <a:t>успадковують</a:t>
            </a:r>
            <a:r>
              <a:rPr lang="ru-RU" sz="1600" dirty="0"/>
              <a:t> </a:t>
            </a:r>
            <a:r>
              <a:rPr lang="ru-RU" sz="1600" dirty="0" err="1"/>
              <a:t>однакові</a:t>
            </a:r>
            <a:r>
              <a:rPr lang="ru-RU" sz="1600" dirty="0"/>
              <a:t> </a:t>
            </a:r>
            <a:r>
              <a:rPr lang="ru-RU" sz="1600" dirty="0" err="1"/>
              <a:t>частки</a:t>
            </a:r>
            <a:r>
              <a:rPr lang="ru-RU" sz="1600" dirty="0"/>
              <a:t>; </a:t>
            </a:r>
            <a:endParaRPr lang="en-US" sz="1600" dirty="0"/>
          </a:p>
          <a:p>
            <a:pPr lvl="0" fontAlgn="base"/>
            <a:r>
              <a:rPr lang="ru-RU" sz="1600" dirty="0" err="1"/>
              <a:t>якщо</a:t>
            </a:r>
            <a:r>
              <a:rPr lang="ru-RU" sz="1600" dirty="0"/>
              <a:t> </a:t>
            </a:r>
            <a:r>
              <a:rPr lang="ru-RU" sz="1600" dirty="0" err="1"/>
              <a:t>померлий</a:t>
            </a:r>
            <a:r>
              <a:rPr lang="ru-RU" sz="1600" dirty="0"/>
              <a:t> </a:t>
            </a:r>
            <a:r>
              <a:rPr lang="ru-RU" sz="1600" dirty="0" err="1"/>
              <a:t>залишив</a:t>
            </a:r>
            <a:r>
              <a:rPr lang="ru-RU" sz="1600" dirty="0"/>
              <a:t> другу половинку з </a:t>
            </a:r>
            <a:r>
              <a:rPr lang="ru-RU" sz="1600" dirty="0" err="1"/>
              <a:t>подружжя</a:t>
            </a:r>
            <a:r>
              <a:rPr lang="ru-RU" sz="1600" dirty="0"/>
              <a:t>: </a:t>
            </a:r>
            <a:r>
              <a:rPr lang="ru-RU" sz="1600" dirty="0" err="1"/>
              <a:t>чоловік</a:t>
            </a:r>
            <a:r>
              <a:rPr lang="ru-RU" sz="1600" dirty="0"/>
              <a:t>/дружина </a:t>
            </a:r>
            <a:r>
              <a:rPr lang="ru-RU" sz="1600" dirty="0" err="1"/>
              <a:t>стає</a:t>
            </a:r>
            <a:r>
              <a:rPr lang="ru-RU" sz="1600" dirty="0"/>
              <a:t> </a:t>
            </a:r>
            <a:r>
              <a:rPr lang="ru-RU" sz="1600" dirty="0" err="1"/>
              <a:t>єдиним</a:t>
            </a:r>
            <a:r>
              <a:rPr lang="ru-RU" sz="1600" dirty="0"/>
              <a:t> </a:t>
            </a:r>
            <a:r>
              <a:rPr lang="ru-RU" sz="1600" dirty="0" err="1"/>
              <a:t>спадкоємцем</a:t>
            </a:r>
            <a:r>
              <a:rPr lang="ru-RU" sz="1600" dirty="0"/>
              <a:t>, не </a:t>
            </a:r>
            <a:r>
              <a:rPr lang="ru-RU" sz="1600" dirty="0" err="1"/>
              <a:t>маючи</a:t>
            </a:r>
            <a:r>
              <a:rPr lang="ru-RU" sz="1600" dirty="0"/>
              <a:t> </a:t>
            </a:r>
            <a:r>
              <a:rPr lang="ru-RU" sz="1600" dirty="0" err="1"/>
              <a:t>нащадків</a:t>
            </a:r>
            <a:r>
              <a:rPr lang="ru-RU" sz="1600" dirty="0"/>
              <a:t>, </a:t>
            </a:r>
            <a:r>
              <a:rPr lang="ru-RU" sz="1600" dirty="0" err="1"/>
              <a:t>батьків</a:t>
            </a:r>
            <a:r>
              <a:rPr lang="ru-RU" sz="1600" dirty="0"/>
              <a:t>, </a:t>
            </a:r>
            <a:r>
              <a:rPr lang="ru-RU" sz="1600" dirty="0" err="1"/>
              <a:t>братів</a:t>
            </a:r>
            <a:r>
              <a:rPr lang="ru-RU" sz="1600" dirty="0"/>
              <a:t> і сестер, бабусь і </a:t>
            </a:r>
            <a:r>
              <a:rPr lang="ru-RU" sz="1600" dirty="0" err="1"/>
              <a:t>дідусів</a:t>
            </a:r>
            <a:r>
              <a:rPr lang="ru-RU" sz="1600" dirty="0"/>
              <a:t>;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198846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Австрія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 fontAlgn="base"/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померлий</a:t>
            </a:r>
            <a:r>
              <a:rPr lang="ru-RU" dirty="0"/>
              <a:t> </a:t>
            </a:r>
            <a:r>
              <a:rPr lang="ru-RU" dirty="0" err="1"/>
              <a:t>залишив</a:t>
            </a:r>
            <a:r>
              <a:rPr lang="ru-RU" dirty="0"/>
              <a:t> </a:t>
            </a:r>
            <a:r>
              <a:rPr lang="ru-RU" dirty="0" err="1"/>
              <a:t>чоловіка</a:t>
            </a:r>
            <a:r>
              <a:rPr lang="ru-RU" dirty="0"/>
              <a:t>/дружину та </a:t>
            </a:r>
            <a:r>
              <a:rPr lang="ru-RU" dirty="0" err="1"/>
              <a:t>дітей</a:t>
            </a:r>
            <a:r>
              <a:rPr lang="ru-RU" dirty="0"/>
              <a:t>: 1/3 переходить до </a:t>
            </a:r>
            <a:r>
              <a:rPr lang="ru-RU" dirty="0" err="1"/>
              <a:t>чоловіка</a:t>
            </a:r>
            <a:r>
              <a:rPr lang="ru-RU" dirty="0"/>
              <a:t>/</a:t>
            </a:r>
            <a:r>
              <a:rPr lang="ru-RU" dirty="0" err="1"/>
              <a:t>дружини</a:t>
            </a:r>
            <a:r>
              <a:rPr lang="ru-RU" dirty="0"/>
              <a:t>, </a:t>
            </a:r>
            <a:r>
              <a:rPr lang="ru-RU" dirty="0" err="1"/>
              <a:t>решту</a:t>
            </a:r>
            <a:r>
              <a:rPr lang="ru-RU" dirty="0"/>
              <a:t> </a:t>
            </a:r>
            <a:r>
              <a:rPr lang="ru-RU" dirty="0" err="1"/>
              <a:t>ділиться</a:t>
            </a:r>
            <a:r>
              <a:rPr lang="ru-RU" dirty="0"/>
              <a:t> </a:t>
            </a:r>
            <a:r>
              <a:rPr lang="ru-RU" dirty="0" err="1"/>
              <a:t>однаково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[3].  </a:t>
            </a:r>
            <a:endParaRPr lang="en-US" dirty="0"/>
          </a:p>
          <a:p>
            <a:r>
              <a:rPr lang="ru-RU" dirty="0" err="1"/>
              <a:t>Австрійське</a:t>
            </a:r>
            <a:r>
              <a:rPr lang="ru-RU" dirty="0"/>
              <a:t> право не </a:t>
            </a:r>
            <a:r>
              <a:rPr lang="ru-RU" dirty="0" err="1"/>
              <a:t>надає</a:t>
            </a:r>
            <a:r>
              <a:rPr lang="ru-RU" dirty="0"/>
              <a:t> автоматичного права на </a:t>
            </a:r>
            <a:r>
              <a:rPr lang="ru-RU" dirty="0" err="1"/>
              <a:t>спадщину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шлюб</a:t>
            </a:r>
            <a:r>
              <a:rPr lang="ru-RU" dirty="0"/>
              <a:t> не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зареєстрований</a:t>
            </a:r>
            <a:r>
              <a:rPr lang="ru-RU" dirty="0"/>
              <a:t>. В такому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чоловік</a:t>
            </a:r>
            <a:r>
              <a:rPr lang="ru-RU" dirty="0"/>
              <a:t>/</a:t>
            </a:r>
            <a:r>
              <a:rPr lang="ru-RU" dirty="0" err="1"/>
              <a:t>жінка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стати </a:t>
            </a:r>
            <a:r>
              <a:rPr lang="ru-RU" dirty="0" err="1"/>
              <a:t>спадкоємцями</a:t>
            </a:r>
            <a:r>
              <a:rPr lang="ru-RU" dirty="0"/>
              <a:t> у порядку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до </a:t>
            </a:r>
            <a:r>
              <a:rPr lang="ru-RU" dirty="0" err="1"/>
              <a:t>заповіту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 err="1"/>
              <a:t>Обов’язкова</a:t>
            </a:r>
            <a:r>
              <a:rPr lang="ru-RU" dirty="0"/>
              <a:t> (</a:t>
            </a:r>
            <a:r>
              <a:rPr lang="ru-RU" dirty="0" err="1"/>
              <a:t>резервна</a:t>
            </a:r>
            <a:r>
              <a:rPr lang="ru-RU" dirty="0"/>
              <a:t>) </a:t>
            </a:r>
            <a:r>
              <a:rPr lang="ru-RU" dirty="0" err="1"/>
              <a:t>частина</a:t>
            </a:r>
            <a:r>
              <a:rPr lang="ru-RU" dirty="0"/>
              <a:t> майна, яка </a:t>
            </a:r>
            <a:r>
              <a:rPr lang="ru-RU" dirty="0" err="1"/>
              <a:t>обмежує</a:t>
            </a:r>
            <a:r>
              <a:rPr lang="ru-RU" dirty="0"/>
              <a:t> свободу </a:t>
            </a:r>
            <a:r>
              <a:rPr lang="ru-RU" dirty="0" err="1"/>
              <a:t>заповіту</a:t>
            </a:r>
            <a:r>
              <a:rPr lang="ru-RU" dirty="0"/>
              <a:t>, становить половину </a:t>
            </a:r>
            <a:r>
              <a:rPr lang="ru-RU" dirty="0" err="1"/>
              <a:t>частки</a:t>
            </a:r>
            <a:r>
              <a:rPr lang="ru-RU" dirty="0"/>
              <a:t> </a:t>
            </a:r>
            <a:r>
              <a:rPr lang="ru-RU" dirty="0" err="1"/>
              <a:t>законної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для </a:t>
            </a:r>
            <a:r>
              <a:rPr lang="ru-RU" dirty="0" err="1"/>
              <a:t>нащадків</a:t>
            </a:r>
            <a:r>
              <a:rPr lang="ru-RU" dirty="0"/>
              <a:t>, за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нащадків</a:t>
            </a:r>
            <a:r>
              <a:rPr lang="ru-RU" dirty="0"/>
              <a:t> </a:t>
            </a:r>
            <a:r>
              <a:rPr lang="ru-RU" dirty="0" err="1"/>
              <a:t>близько</a:t>
            </a:r>
            <a:r>
              <a:rPr lang="ru-RU" dirty="0"/>
              <a:t> 1/3 </a:t>
            </a:r>
            <a:r>
              <a:rPr lang="ru-RU" dirty="0" err="1"/>
              <a:t>частки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відходить</a:t>
            </a:r>
            <a:r>
              <a:rPr lang="ru-RU" dirty="0"/>
              <a:t> </a:t>
            </a:r>
            <a:r>
              <a:rPr lang="ru-RU" dirty="0" err="1"/>
              <a:t>спадкоємцям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316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У </a:t>
            </a:r>
            <a:r>
              <a:rPr lang="ru-RU" dirty="0" err="1"/>
              <a:t>бельгійському</a:t>
            </a:r>
            <a:r>
              <a:rPr lang="ru-RU" dirty="0"/>
              <a:t> </a:t>
            </a:r>
            <a:r>
              <a:rPr lang="ru-RU" dirty="0" err="1"/>
              <a:t>законодавстві</a:t>
            </a:r>
            <a:r>
              <a:rPr lang="ru-RU" dirty="0"/>
              <a:t> </a:t>
            </a:r>
            <a:r>
              <a:rPr lang="ru-RU" dirty="0" err="1"/>
              <a:t>зазначено</a:t>
            </a:r>
            <a:r>
              <a:rPr lang="ru-RU" dirty="0"/>
              <a:t>: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померлий</a:t>
            </a:r>
            <a:r>
              <a:rPr lang="ru-RU" dirty="0"/>
              <a:t> не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одружений</a:t>
            </a:r>
            <a:r>
              <a:rPr lang="ru-RU" dirty="0"/>
              <a:t> і не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, </a:t>
            </a:r>
            <a:r>
              <a:rPr lang="ru-RU" dirty="0" err="1"/>
              <a:t>спадкоємцями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першими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найближчі</a:t>
            </a:r>
            <a:r>
              <a:rPr lang="ru-RU" dirty="0"/>
              <a:t> </a:t>
            </a:r>
            <a:r>
              <a:rPr lang="ru-RU" dirty="0" err="1"/>
              <a:t>родичі</a:t>
            </a:r>
            <a:r>
              <a:rPr lang="ru-RU" dirty="0"/>
              <a:t> (</a:t>
            </a:r>
            <a:r>
              <a:rPr lang="ru-RU" dirty="0" err="1"/>
              <a:t>брати</a:t>
            </a:r>
            <a:r>
              <a:rPr lang="ru-RU" dirty="0"/>
              <a:t> і </a:t>
            </a:r>
            <a:r>
              <a:rPr lang="ru-RU" dirty="0" err="1"/>
              <a:t>сестри</a:t>
            </a:r>
            <a:r>
              <a:rPr lang="ru-RU" dirty="0"/>
              <a:t>). Так </a:t>
            </a:r>
            <a:r>
              <a:rPr lang="ru-RU" dirty="0" err="1"/>
              <a:t>батько</a:t>
            </a:r>
            <a:r>
              <a:rPr lang="ru-RU" dirty="0"/>
              <a:t> і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отримають</a:t>
            </a:r>
            <a:r>
              <a:rPr lang="ru-RU" dirty="0"/>
              <a:t> по </a:t>
            </a:r>
            <a:r>
              <a:rPr lang="ru-RU" dirty="0" err="1"/>
              <a:t>чверті</a:t>
            </a:r>
            <a:r>
              <a:rPr lang="ru-RU" dirty="0"/>
              <a:t>, а </a:t>
            </a:r>
            <a:r>
              <a:rPr lang="ru-RU" dirty="0" err="1"/>
              <a:t>брати</a:t>
            </a:r>
            <a:r>
              <a:rPr lang="ru-RU" dirty="0"/>
              <a:t>/</a:t>
            </a:r>
            <a:r>
              <a:rPr lang="ru-RU" dirty="0" err="1"/>
              <a:t>сестри</a:t>
            </a:r>
            <a:r>
              <a:rPr lang="ru-RU" dirty="0"/>
              <a:t> – </a:t>
            </a:r>
            <a:r>
              <a:rPr lang="ru-RU" dirty="0" err="1"/>
              <a:t>решту</a:t>
            </a:r>
            <a:r>
              <a:rPr lang="ru-RU" dirty="0"/>
              <a:t> </a:t>
            </a:r>
            <a:r>
              <a:rPr lang="ru-RU" dirty="0" err="1"/>
              <a:t>спадку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один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помер, то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передається</a:t>
            </a:r>
            <a:r>
              <a:rPr lang="ru-RU" dirty="0"/>
              <a:t> </a:t>
            </a:r>
            <a:r>
              <a:rPr lang="ru-RU" dirty="0" err="1"/>
              <a:t>братам</a:t>
            </a:r>
            <a:r>
              <a:rPr lang="ru-RU" dirty="0"/>
              <a:t> і сестрам.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, </a:t>
            </a:r>
            <a:r>
              <a:rPr lang="ru-RU" dirty="0" err="1"/>
              <a:t>братів</a:t>
            </a:r>
            <a:r>
              <a:rPr lang="ru-RU" dirty="0"/>
              <a:t> і сестер, половина </a:t>
            </a:r>
            <a:r>
              <a:rPr lang="ru-RU" dirty="0" err="1"/>
              <a:t>спадкоємності</a:t>
            </a:r>
            <a:r>
              <a:rPr lang="ru-RU" dirty="0"/>
              <a:t> переходить до </a:t>
            </a:r>
            <a:r>
              <a:rPr lang="ru-RU" dirty="0" err="1"/>
              <a:t>материнської</a:t>
            </a:r>
            <a:r>
              <a:rPr lang="ru-RU" dirty="0"/>
              <a:t> </a:t>
            </a:r>
            <a:r>
              <a:rPr lang="ru-RU" dirty="0" err="1"/>
              <a:t>лінії</a:t>
            </a:r>
            <a:r>
              <a:rPr lang="ru-RU" dirty="0"/>
              <a:t>, а друга половина переходить до </a:t>
            </a:r>
            <a:r>
              <a:rPr lang="ru-RU" dirty="0" err="1"/>
              <a:t>батьківської</a:t>
            </a:r>
            <a:r>
              <a:rPr lang="ru-RU" dirty="0"/>
              <a:t> </a:t>
            </a:r>
            <a:r>
              <a:rPr lang="ru-RU" dirty="0" err="1"/>
              <a:t>лінії</a:t>
            </a:r>
            <a:r>
              <a:rPr lang="ru-RU" dirty="0"/>
              <a:t> (</a:t>
            </a:r>
            <a:r>
              <a:rPr lang="ru-RU" dirty="0" err="1"/>
              <a:t>дядько</a:t>
            </a:r>
            <a:r>
              <a:rPr lang="ru-RU" dirty="0"/>
              <a:t>, </a:t>
            </a:r>
            <a:r>
              <a:rPr lang="ru-RU" dirty="0" err="1"/>
              <a:t>тітка</a:t>
            </a:r>
            <a:r>
              <a:rPr lang="ru-RU" dirty="0"/>
              <a:t>, </a:t>
            </a:r>
            <a:r>
              <a:rPr lang="ru-RU" dirty="0" err="1"/>
              <a:t>двоюрідний</a:t>
            </a:r>
            <a:r>
              <a:rPr lang="ru-RU" dirty="0"/>
              <a:t> брат). </a:t>
            </a:r>
            <a:endParaRPr lang="ru-RU" dirty="0" smtClean="0"/>
          </a:p>
          <a:p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/>
              <a:t>покійний</a:t>
            </a:r>
            <a:r>
              <a:rPr lang="ru-RU" dirty="0"/>
              <a:t> не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одружений</a:t>
            </a:r>
            <a:r>
              <a:rPr lang="ru-RU" dirty="0"/>
              <a:t>, але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,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виключає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сім’ї</a:t>
            </a:r>
            <a:r>
              <a:rPr lang="ru-RU" dirty="0"/>
              <a:t>. Вони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повне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порівну</a:t>
            </a:r>
            <a:r>
              <a:rPr lang="ru-RU" dirty="0"/>
              <a:t>. </a:t>
            </a:r>
            <a:r>
              <a:rPr lang="ru-RU" dirty="0" err="1"/>
              <a:t>Проте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дитина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померла, </a:t>
            </a:r>
            <a:r>
              <a:rPr lang="ru-RU" dirty="0" err="1"/>
              <a:t>залишаючи</a:t>
            </a:r>
            <a:r>
              <a:rPr lang="ru-RU" dirty="0"/>
              <a:t> </a:t>
            </a:r>
            <a:r>
              <a:rPr lang="ru-RU" dirty="0" err="1"/>
              <a:t>нащадків</a:t>
            </a:r>
            <a:r>
              <a:rPr lang="ru-RU" dirty="0"/>
              <a:t>, </a:t>
            </a:r>
            <a:r>
              <a:rPr lang="ru-RU" dirty="0" err="1"/>
              <a:t>останні</a:t>
            </a:r>
            <a:r>
              <a:rPr lang="ru-RU" dirty="0"/>
              <a:t> </a:t>
            </a:r>
            <a:r>
              <a:rPr lang="ru-RU" dirty="0" err="1"/>
              <a:t>успадковують</a:t>
            </a:r>
            <a:r>
              <a:rPr lang="ru-RU" dirty="0"/>
              <a:t> право </a:t>
            </a:r>
            <a:r>
              <a:rPr lang="ru-RU" dirty="0" err="1"/>
              <a:t>представництва</a:t>
            </a:r>
            <a:r>
              <a:rPr lang="ru-RU" dirty="0"/>
              <a:t> </a:t>
            </a:r>
            <a:r>
              <a:rPr lang="ru-RU" dirty="0" err="1"/>
              <a:t>померлої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померлий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чоловіка</a:t>
            </a:r>
            <a:r>
              <a:rPr lang="ru-RU" dirty="0"/>
              <a:t>/дружину та </a:t>
            </a:r>
            <a:r>
              <a:rPr lang="ru-RU" dirty="0" err="1"/>
              <a:t>дітей</a:t>
            </a:r>
            <a:r>
              <a:rPr lang="ru-RU" dirty="0"/>
              <a:t>, то </a:t>
            </a:r>
            <a:r>
              <a:rPr lang="ru-RU" dirty="0" err="1"/>
              <a:t>ця</a:t>
            </a:r>
            <a:r>
              <a:rPr lang="ru-RU" dirty="0"/>
              <a:t> особа </a:t>
            </a:r>
            <a:r>
              <a:rPr lang="ru-RU" dirty="0" err="1"/>
              <a:t>успадковує</a:t>
            </a:r>
            <a:r>
              <a:rPr lang="ru-RU" dirty="0"/>
              <a:t> (право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власність</a:t>
            </a:r>
            <a:r>
              <a:rPr lang="ru-RU" dirty="0"/>
              <a:t>)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активи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включають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. </a:t>
            </a:r>
            <a:r>
              <a:rPr lang="ru-RU" dirty="0" err="1"/>
              <a:t>Діти</a:t>
            </a:r>
            <a:r>
              <a:rPr lang="ru-RU" dirty="0"/>
              <a:t> </a:t>
            </a:r>
            <a:r>
              <a:rPr lang="ru-RU" dirty="0" err="1"/>
              <a:t>успадковують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рівними</a:t>
            </a:r>
            <a:r>
              <a:rPr lang="ru-RU" dirty="0"/>
              <a:t> </a:t>
            </a:r>
            <a:r>
              <a:rPr lang="ru-RU" dirty="0" err="1"/>
              <a:t>частками</a:t>
            </a:r>
            <a:r>
              <a:rPr lang="ru-RU" dirty="0"/>
              <a:t>.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, яка </a:t>
            </a:r>
            <a:r>
              <a:rPr lang="ru-RU" dirty="0" err="1"/>
              <a:t>вже</a:t>
            </a:r>
            <a:r>
              <a:rPr lang="ru-RU" dirty="0"/>
              <a:t> померла, </a:t>
            </a:r>
            <a:r>
              <a:rPr lang="ru-RU" dirty="0" err="1"/>
              <a:t>належить</a:t>
            </a:r>
            <a:r>
              <a:rPr lang="ru-RU" dirty="0"/>
              <a:t> до </a:t>
            </a:r>
            <a:r>
              <a:rPr lang="ru-RU" dirty="0" err="1"/>
              <a:t>нащадків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 за принципом </a:t>
            </a:r>
            <a:r>
              <a:rPr lang="ru-RU" dirty="0" err="1"/>
              <a:t>представлення</a:t>
            </a:r>
            <a:r>
              <a:rPr lang="ru-RU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50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Кодекс Наполеона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R="25400" indent="173355" algn="just">
              <a:lnSpc>
                <a:spcPct val="105000"/>
              </a:lnSpc>
              <a:spcAft>
                <a:spcPts val="10"/>
              </a:spcAft>
            </a:pP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Французька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демократична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революція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1789 р.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започаткувала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новий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етап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суспільного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Європі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пріоритет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надавався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принципам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свободи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рівноправності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а не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привілеям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походженням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титулом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Франція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виступала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зачинателем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глобальних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цивілізаційних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вона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потребувала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нового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законодавства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яке б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відповідало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духу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епохи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 smtClean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Відтак</a:t>
            </a:r>
            <a:r>
              <a:rPr lang="ru-RU" dirty="0" smtClean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нового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галузевого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законодавства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стало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можливим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період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імперії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правління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Наполеона Бонапарта. </a:t>
            </a:r>
            <a:endParaRPr lang="en-US" dirty="0">
              <a:solidFill>
                <a:srgbClr val="18171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6218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/>
              <a:t>Бельгійський</a:t>
            </a:r>
            <a:r>
              <a:rPr lang="ru-RU" dirty="0"/>
              <a:t> закон </a:t>
            </a:r>
            <a:r>
              <a:rPr lang="ru-RU" dirty="0" err="1"/>
              <a:t>визнає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принцип </a:t>
            </a:r>
            <a:r>
              <a:rPr lang="ru-RU" dirty="0" err="1">
                <a:solidFill>
                  <a:srgbClr val="FF0000"/>
                </a:solidFill>
              </a:rPr>
              <a:t>резервних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частин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згідно</a:t>
            </a:r>
            <a:r>
              <a:rPr lang="ru-RU" dirty="0">
                <a:solidFill>
                  <a:srgbClr val="FF0000"/>
                </a:solidFill>
              </a:rPr>
              <a:t> з </a:t>
            </a:r>
            <a:r>
              <a:rPr lang="ru-RU" dirty="0" err="1">
                <a:solidFill>
                  <a:srgbClr val="FF0000"/>
                </a:solidFill>
              </a:rPr>
              <a:t>яким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мінімальна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частина</a:t>
            </a:r>
            <a:r>
              <a:rPr lang="ru-RU" dirty="0">
                <a:solidFill>
                  <a:srgbClr val="FF0000"/>
                </a:solidFill>
              </a:rPr>
              <a:t> (</a:t>
            </a:r>
            <a:r>
              <a:rPr lang="ru-RU" dirty="0" err="1">
                <a:solidFill>
                  <a:srgbClr val="FF0000"/>
                </a:solidFill>
              </a:rPr>
              <a:t>зарезервована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частина</a:t>
            </a:r>
            <a:r>
              <a:rPr lang="ru-RU" dirty="0">
                <a:solidFill>
                  <a:srgbClr val="FF0000"/>
                </a:solidFill>
              </a:rPr>
              <a:t>) </a:t>
            </a:r>
            <a:r>
              <a:rPr lang="ru-RU" dirty="0" err="1">
                <a:solidFill>
                  <a:srgbClr val="FF0000"/>
                </a:solidFill>
              </a:rPr>
              <a:t>спадщини</a:t>
            </a:r>
            <a:r>
              <a:rPr lang="ru-RU" dirty="0">
                <a:solidFill>
                  <a:srgbClr val="FF0000"/>
                </a:solidFill>
              </a:rPr>
              <a:t> повинна </a:t>
            </a:r>
            <a:r>
              <a:rPr lang="ru-RU" dirty="0" err="1">
                <a:solidFill>
                  <a:srgbClr val="FF0000"/>
                </a:solidFill>
              </a:rPr>
              <a:t>передаватися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дружині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дітям</a:t>
            </a:r>
            <a:r>
              <a:rPr lang="ru-RU" dirty="0">
                <a:solidFill>
                  <a:srgbClr val="FF0000"/>
                </a:solidFill>
              </a:rPr>
              <a:t>, батькам </a:t>
            </a:r>
            <a:r>
              <a:rPr lang="ru-RU" dirty="0" err="1">
                <a:solidFill>
                  <a:srgbClr val="FF0000"/>
                </a:solidFill>
              </a:rPr>
              <a:t>загиблого</a:t>
            </a:r>
            <a:r>
              <a:rPr lang="ru-RU" dirty="0">
                <a:solidFill>
                  <a:srgbClr val="FF0000"/>
                </a:solidFill>
              </a:rPr>
              <a:t>.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резервна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становить половину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є одна </a:t>
            </a:r>
            <a:r>
              <a:rPr lang="ru-RU" dirty="0" err="1"/>
              <a:t>дитина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нащадки</a:t>
            </a:r>
            <a:r>
              <a:rPr lang="ru-RU" dirty="0"/>
              <a:t>), 2/3 – </a:t>
            </a:r>
            <a:r>
              <a:rPr lang="ru-RU" dirty="0" err="1"/>
              <a:t>якщо</a:t>
            </a:r>
            <a:r>
              <a:rPr lang="ru-RU" dirty="0"/>
              <a:t>  є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, і 3/4 – </a:t>
            </a:r>
            <a:r>
              <a:rPr lang="ru-RU" dirty="0" err="1"/>
              <a:t>якщо</a:t>
            </a:r>
            <a:r>
              <a:rPr lang="ru-RU" dirty="0"/>
              <a:t> є </a:t>
            </a:r>
            <a:r>
              <a:rPr lang="ru-RU" dirty="0" err="1"/>
              <a:t>троє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нащадків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подружнього</a:t>
            </a:r>
            <a:r>
              <a:rPr lang="ru-RU" dirty="0"/>
              <a:t> партнера, </a:t>
            </a:r>
            <a:r>
              <a:rPr lang="ru-RU" dirty="0" err="1"/>
              <a:t>тоді</a:t>
            </a:r>
            <a:r>
              <a:rPr lang="ru-RU" dirty="0"/>
              <a:t> </a:t>
            </a:r>
            <a:r>
              <a:rPr lang="ru-RU" dirty="0" err="1"/>
              <a:t>батько</a:t>
            </a:r>
            <a:r>
              <a:rPr lang="ru-RU" dirty="0"/>
              <a:t> і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 на </a:t>
            </a:r>
            <a:r>
              <a:rPr lang="ru-RU" dirty="0" err="1"/>
              <a:t>чверть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кожен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/>
              <a:t>Друга сторона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отримує</a:t>
            </a:r>
            <a:r>
              <a:rPr lang="ru-RU" dirty="0"/>
              <a:t>  право на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принаймні</a:t>
            </a:r>
            <a:r>
              <a:rPr lang="ru-RU" dirty="0"/>
              <a:t> половиною </a:t>
            </a:r>
            <a:r>
              <a:rPr lang="ru-RU" dirty="0" err="1"/>
              <a:t>активів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у </a:t>
            </a:r>
            <a:r>
              <a:rPr lang="ru-RU" dirty="0" err="1"/>
              <a:t>спадщину</a:t>
            </a:r>
            <a:r>
              <a:rPr lang="ru-RU" dirty="0"/>
              <a:t>. </a:t>
            </a:r>
            <a:r>
              <a:rPr lang="ru-RU" dirty="0" err="1"/>
              <a:t>Ця</a:t>
            </a:r>
            <a:r>
              <a:rPr lang="ru-RU" dirty="0"/>
              <a:t> половина буде </a:t>
            </a:r>
            <a:r>
              <a:rPr lang="ru-RU" dirty="0" err="1"/>
              <a:t>містити</a:t>
            </a:r>
            <a:r>
              <a:rPr lang="ru-RU" dirty="0"/>
              <a:t>, </a:t>
            </a:r>
            <a:r>
              <a:rPr lang="ru-RU" dirty="0" err="1"/>
              <a:t>майно</a:t>
            </a:r>
            <a:r>
              <a:rPr lang="ru-RU" dirty="0"/>
              <a:t>, до </a:t>
            </a:r>
            <a:r>
              <a:rPr lang="ru-RU" dirty="0" err="1"/>
              <a:t>якого</a:t>
            </a:r>
            <a:r>
              <a:rPr lang="ru-RU" dirty="0"/>
              <a:t> належать </a:t>
            </a:r>
            <a:r>
              <a:rPr lang="ru-RU" dirty="0" err="1"/>
              <a:t>будинок</a:t>
            </a:r>
            <a:r>
              <a:rPr lang="ru-RU" dirty="0"/>
              <a:t> та </a:t>
            </a:r>
            <a:r>
              <a:rPr lang="ru-RU" dirty="0" err="1"/>
              <a:t>речі</a:t>
            </a:r>
            <a:r>
              <a:rPr lang="ru-RU" dirty="0"/>
              <a:t> </a:t>
            </a:r>
            <a:r>
              <a:rPr lang="ru-RU" dirty="0" err="1"/>
              <a:t>домашнього</a:t>
            </a:r>
            <a:r>
              <a:rPr lang="ru-RU" dirty="0"/>
              <a:t> </a:t>
            </a:r>
            <a:r>
              <a:rPr lang="ru-RU" dirty="0" err="1"/>
              <a:t>вжитку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вирішив</a:t>
            </a:r>
            <a:r>
              <a:rPr lang="ru-RU" dirty="0"/>
              <a:t> не </a:t>
            </a:r>
            <a:r>
              <a:rPr lang="ru-RU" dirty="0" err="1"/>
              <a:t>враховувати</a:t>
            </a:r>
            <a:r>
              <a:rPr lang="ru-RU" dirty="0"/>
              <a:t>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до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а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погоджуються</a:t>
            </a:r>
            <a:r>
              <a:rPr lang="ru-RU" dirty="0"/>
              <a:t>, </a:t>
            </a:r>
            <a:r>
              <a:rPr lang="ru-RU" dirty="0" err="1"/>
              <a:t>поважаючи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бажання</a:t>
            </a:r>
            <a:r>
              <a:rPr lang="ru-RU" dirty="0"/>
              <a:t>, то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правомірний</a:t>
            </a:r>
            <a:r>
              <a:rPr lang="ru-RU" dirty="0"/>
              <a:t>. Але </a:t>
            </a:r>
            <a:r>
              <a:rPr lang="ru-RU" dirty="0" err="1"/>
              <a:t>спадкоємці</a:t>
            </a:r>
            <a:r>
              <a:rPr lang="ru-RU" dirty="0"/>
              <a:t>, </a:t>
            </a:r>
            <a:r>
              <a:rPr lang="ru-RU" dirty="0" err="1"/>
              <a:t>резервна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не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дотримана</a:t>
            </a:r>
            <a:r>
              <a:rPr lang="ru-RU" dirty="0"/>
              <a:t>, і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намір</a:t>
            </a:r>
            <a:r>
              <a:rPr lang="ru-RU" dirty="0"/>
              <a:t>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,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порушити</a:t>
            </a:r>
            <a:r>
              <a:rPr lang="ru-RU" dirty="0"/>
              <a:t> справу у порядку </a:t>
            </a:r>
            <a:r>
              <a:rPr lang="ru-RU" dirty="0" err="1"/>
              <a:t>зменшення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на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7024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Б</a:t>
            </a:r>
            <a:r>
              <a:rPr lang="ru-RU" dirty="0" err="1" smtClean="0"/>
              <a:t>олгарія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У </a:t>
            </a:r>
            <a:r>
              <a:rPr lang="ru-RU" dirty="0" err="1"/>
              <a:t>Болгарії</a:t>
            </a:r>
            <a:r>
              <a:rPr lang="ru-RU" b="1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за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 </a:t>
            </a:r>
            <a:r>
              <a:rPr lang="ru-RU" dirty="0" err="1"/>
              <a:t>застосовуються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принципи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померлий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не </a:t>
            </a:r>
            <a:r>
              <a:rPr lang="ru-RU" dirty="0" err="1"/>
              <a:t>одружений</a:t>
            </a:r>
            <a:r>
              <a:rPr lang="ru-RU" dirty="0"/>
              <a:t> і не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, батьки </a:t>
            </a:r>
            <a:r>
              <a:rPr lang="ru-RU" dirty="0" err="1"/>
              <a:t>стають</a:t>
            </a:r>
            <a:r>
              <a:rPr lang="ru-RU" dirty="0"/>
              <a:t> </a:t>
            </a:r>
            <a:r>
              <a:rPr lang="ru-RU" dirty="0" err="1"/>
              <a:t>спадкоспадкоємцями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покійний</a:t>
            </a:r>
            <a:r>
              <a:rPr lang="ru-RU" dirty="0"/>
              <a:t> </a:t>
            </a:r>
            <a:r>
              <a:rPr lang="ru-RU" dirty="0" err="1"/>
              <a:t>залишив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другий</a:t>
            </a:r>
            <a:r>
              <a:rPr lang="ru-RU" dirty="0"/>
              <a:t> 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спорідненості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спорідненість</a:t>
            </a:r>
            <a:r>
              <a:rPr lang="ru-RU" dirty="0"/>
              <a:t> в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високому</a:t>
            </a:r>
            <a:r>
              <a:rPr lang="ru-RU" dirty="0"/>
              <a:t> </a:t>
            </a:r>
            <a:r>
              <a:rPr lang="ru-RU" dirty="0" err="1"/>
              <a:t>ступені</a:t>
            </a:r>
            <a:r>
              <a:rPr lang="ru-RU" dirty="0"/>
              <a:t>, </a:t>
            </a:r>
            <a:r>
              <a:rPr lang="ru-RU" dirty="0" err="1"/>
              <a:t>ті</a:t>
            </a:r>
            <a:r>
              <a:rPr lang="ru-RU" dirty="0"/>
              <a:t>, </a:t>
            </a:r>
            <a:r>
              <a:rPr lang="ru-RU" dirty="0" err="1"/>
              <a:t>хто</a:t>
            </a:r>
            <a:r>
              <a:rPr lang="ru-RU" dirty="0"/>
              <a:t> з </a:t>
            </a:r>
            <a:r>
              <a:rPr lang="ru-RU" dirty="0" err="1"/>
              <a:t>найближчого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, </a:t>
            </a:r>
            <a:r>
              <a:rPr lang="ru-RU" dirty="0" err="1"/>
              <a:t>успадковують</a:t>
            </a:r>
            <a:r>
              <a:rPr lang="ru-RU" dirty="0"/>
              <a:t> </a:t>
            </a:r>
            <a:r>
              <a:rPr lang="ru-RU" dirty="0" err="1"/>
              <a:t>рівними</a:t>
            </a:r>
            <a:r>
              <a:rPr lang="ru-RU" dirty="0"/>
              <a:t> </a:t>
            </a:r>
            <a:r>
              <a:rPr lang="ru-RU" dirty="0" err="1"/>
              <a:t>частками</a:t>
            </a:r>
            <a:r>
              <a:rPr lang="ru-RU" dirty="0"/>
              <a:t>. Коли в </a:t>
            </a:r>
            <a:r>
              <a:rPr lang="ru-RU" dirty="0" err="1"/>
              <a:t>покійного</a:t>
            </a:r>
            <a:r>
              <a:rPr lang="ru-RU" dirty="0"/>
              <a:t> </a:t>
            </a:r>
            <a:r>
              <a:rPr lang="ru-RU" dirty="0" err="1"/>
              <a:t>залишилися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брати</a:t>
            </a:r>
            <a:r>
              <a:rPr lang="ru-RU" dirty="0"/>
              <a:t> і </a:t>
            </a:r>
            <a:r>
              <a:rPr lang="ru-RU" dirty="0" err="1"/>
              <a:t>сестри</a:t>
            </a:r>
            <a:r>
              <a:rPr lang="ru-RU" dirty="0"/>
              <a:t>, вони </a:t>
            </a:r>
            <a:r>
              <a:rPr lang="ru-RU" dirty="0" err="1"/>
              <a:t>успадковують</a:t>
            </a:r>
            <a:r>
              <a:rPr lang="ru-RU" dirty="0"/>
              <a:t> в </a:t>
            </a:r>
            <a:r>
              <a:rPr lang="ru-RU" dirty="0" err="1"/>
              <a:t>рівних</a:t>
            </a:r>
            <a:r>
              <a:rPr lang="ru-RU" dirty="0"/>
              <a:t> </a:t>
            </a:r>
            <a:r>
              <a:rPr lang="ru-RU" dirty="0" err="1"/>
              <a:t>частках</a:t>
            </a:r>
            <a:r>
              <a:rPr lang="ru-RU" dirty="0"/>
              <a:t>. Коли в </a:t>
            </a:r>
            <a:r>
              <a:rPr lang="ru-RU" dirty="0" err="1"/>
              <a:t>покійного</a:t>
            </a:r>
            <a:r>
              <a:rPr lang="ru-RU" dirty="0"/>
              <a:t> </a:t>
            </a:r>
            <a:r>
              <a:rPr lang="ru-RU" dirty="0" err="1"/>
              <a:t>залишилися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брати</a:t>
            </a:r>
            <a:r>
              <a:rPr lang="ru-RU" dirty="0"/>
              <a:t> і </a:t>
            </a:r>
            <a:r>
              <a:rPr lang="ru-RU" dirty="0" err="1"/>
              <a:t>сестри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хтось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вищого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спорідненості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набувають</a:t>
            </a:r>
            <a:r>
              <a:rPr lang="ru-RU" dirty="0"/>
              <a:t> другого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першого</a:t>
            </a:r>
            <a:r>
              <a:rPr lang="ru-RU" dirty="0"/>
              <a:t>, </a:t>
            </a:r>
            <a:r>
              <a:rPr lang="ru-RU" dirty="0" err="1"/>
              <a:t>отримують</a:t>
            </a:r>
            <a:r>
              <a:rPr lang="ru-RU" dirty="0"/>
              <a:t> 2/3 майна, а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отримують</a:t>
            </a:r>
            <a:r>
              <a:rPr lang="ru-RU" dirty="0"/>
              <a:t> 1/3. </a:t>
            </a:r>
            <a:r>
              <a:rPr lang="en-US" dirty="0" err="1"/>
              <a:t>Якщо</a:t>
            </a:r>
            <a:r>
              <a:rPr lang="en-US" dirty="0"/>
              <a:t> </a:t>
            </a:r>
            <a:r>
              <a:rPr lang="en-US" dirty="0" err="1"/>
              <a:t>покійний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був</a:t>
            </a:r>
            <a:r>
              <a:rPr lang="en-US" dirty="0"/>
              <a:t> </a:t>
            </a:r>
            <a:r>
              <a:rPr lang="en-US" dirty="0" err="1"/>
              <a:t>одружений</a:t>
            </a:r>
            <a:r>
              <a:rPr lang="en-US" dirty="0"/>
              <a:t>, а </a:t>
            </a:r>
            <a:r>
              <a:rPr lang="en-US" dirty="0" err="1"/>
              <a:t>мав</a:t>
            </a:r>
            <a:r>
              <a:rPr lang="en-US" dirty="0"/>
              <a:t> </a:t>
            </a:r>
            <a:r>
              <a:rPr lang="en-US" dirty="0" err="1"/>
              <a:t>дітей</a:t>
            </a:r>
            <a:r>
              <a:rPr lang="en-US" dirty="0"/>
              <a:t>, </a:t>
            </a:r>
            <a:r>
              <a:rPr lang="en-US" dirty="0" err="1"/>
              <a:t>між</a:t>
            </a:r>
            <a:r>
              <a:rPr lang="en-US" dirty="0"/>
              <a:t> </a:t>
            </a:r>
            <a:r>
              <a:rPr lang="en-US" dirty="0" err="1"/>
              <a:t>останніми</a:t>
            </a:r>
            <a:r>
              <a:rPr lang="en-US" dirty="0"/>
              <a:t> </a:t>
            </a:r>
            <a:r>
              <a:rPr lang="en-US" dirty="0" err="1"/>
              <a:t>ділять</a:t>
            </a:r>
            <a:r>
              <a:rPr lang="en-US" dirty="0"/>
              <a:t> </a:t>
            </a:r>
            <a:r>
              <a:rPr lang="en-US" dirty="0" err="1"/>
              <a:t>майно</a:t>
            </a:r>
            <a:r>
              <a:rPr lang="en-US" dirty="0"/>
              <a:t> </a:t>
            </a:r>
            <a:r>
              <a:rPr lang="en-US" dirty="0" err="1"/>
              <a:t>порівну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8363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Болгарське</a:t>
            </a:r>
            <a:r>
              <a:rPr lang="ru-RU" dirty="0"/>
              <a:t> </a:t>
            </a:r>
            <a:r>
              <a:rPr lang="ru-RU" dirty="0" err="1"/>
              <a:t>законодавство</a:t>
            </a:r>
            <a:r>
              <a:rPr lang="ru-RU" dirty="0"/>
              <a:t> не </a:t>
            </a:r>
            <a:r>
              <a:rPr lang="ru-RU" dirty="0" err="1"/>
              <a:t>визнає</a:t>
            </a:r>
            <a:r>
              <a:rPr lang="ru-RU" dirty="0"/>
              <a:t> </a:t>
            </a:r>
            <a:r>
              <a:rPr lang="ru-RU" dirty="0" err="1"/>
              <a:t>незареєстрований</a:t>
            </a:r>
            <a:r>
              <a:rPr lang="ru-RU" dirty="0"/>
              <a:t> </a:t>
            </a:r>
            <a:r>
              <a:rPr lang="ru-RU" dirty="0" err="1"/>
              <a:t>шлюб</a:t>
            </a:r>
            <a:r>
              <a:rPr lang="ru-RU" dirty="0"/>
              <a:t>, тому </a:t>
            </a:r>
            <a:r>
              <a:rPr lang="ru-RU" dirty="0" err="1"/>
              <a:t>тільки</a:t>
            </a:r>
            <a:r>
              <a:rPr lang="ru-RU" dirty="0"/>
              <a:t> в </a:t>
            </a:r>
            <a:r>
              <a:rPr lang="ru-RU" dirty="0" err="1"/>
              <a:t>заповіті</a:t>
            </a:r>
            <a:r>
              <a:rPr lang="ru-RU" dirty="0"/>
              <a:t> сам </a:t>
            </a:r>
            <a:r>
              <a:rPr lang="ru-RU" dirty="0" err="1"/>
              <a:t>спадкодавець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вказати</a:t>
            </a:r>
            <a:r>
              <a:rPr lang="ru-RU" dirty="0"/>
              <a:t> про право </a:t>
            </a:r>
            <a:r>
              <a:rPr lang="ru-RU" dirty="0" err="1"/>
              <a:t>такої</a:t>
            </a:r>
            <a:r>
              <a:rPr lang="ru-RU" dirty="0"/>
              <a:t> особи бути </a:t>
            </a:r>
            <a:r>
              <a:rPr lang="ru-RU" dirty="0" err="1"/>
              <a:t>спадкоємцем</a:t>
            </a:r>
            <a:r>
              <a:rPr lang="ru-RU" dirty="0"/>
              <a:t> майна. В </a:t>
            </a:r>
            <a:r>
              <a:rPr lang="ru-RU" dirty="0" err="1"/>
              <a:t>Болгарії</a:t>
            </a:r>
            <a:r>
              <a:rPr lang="ru-RU" dirty="0"/>
              <a:t> </a:t>
            </a:r>
            <a:r>
              <a:rPr lang="ru-RU" dirty="0" err="1"/>
              <a:t>послідовність</a:t>
            </a:r>
            <a:r>
              <a:rPr lang="ru-RU" dirty="0"/>
              <a:t> переходить до </a:t>
            </a:r>
            <a:r>
              <a:rPr lang="ru-RU" dirty="0" err="1"/>
              <a:t>спадкоємця</a:t>
            </a:r>
            <a:r>
              <a:rPr lang="ru-RU" dirty="0"/>
              <a:t>, коли </a:t>
            </a:r>
            <a:r>
              <a:rPr lang="ru-RU" dirty="0" err="1"/>
              <a:t>останній</a:t>
            </a:r>
            <a:r>
              <a:rPr lang="ru-RU" dirty="0"/>
              <a:t> </a:t>
            </a:r>
            <a:r>
              <a:rPr lang="ru-RU" dirty="0" err="1"/>
              <a:t>приймає</a:t>
            </a:r>
            <a:r>
              <a:rPr lang="ru-RU" dirty="0"/>
              <a:t> </a:t>
            </a:r>
            <a:r>
              <a:rPr lang="ru-RU" dirty="0" err="1"/>
              <a:t>правонаступництво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мовчазним</a:t>
            </a:r>
            <a:r>
              <a:rPr lang="ru-RU" dirty="0"/>
              <a:t>. </a:t>
            </a:r>
            <a:r>
              <a:rPr lang="ru-RU" dirty="0" err="1"/>
              <a:t>Чоловік</a:t>
            </a:r>
            <a:r>
              <a:rPr lang="ru-RU" dirty="0"/>
              <a:t>/</a:t>
            </a:r>
            <a:r>
              <a:rPr lang="ru-RU" dirty="0" err="1"/>
              <a:t>жінка</a:t>
            </a:r>
            <a:r>
              <a:rPr lang="ru-RU" dirty="0"/>
              <a:t>, </a:t>
            </a:r>
            <a:r>
              <a:rPr lang="ru-RU" dirty="0" err="1"/>
              <a:t>нащадки</a:t>
            </a:r>
            <a:r>
              <a:rPr lang="ru-RU" dirty="0"/>
              <a:t> та батьки </a:t>
            </a:r>
            <a:r>
              <a:rPr lang="ru-RU" dirty="0" err="1"/>
              <a:t>покійного</a:t>
            </a:r>
            <a:r>
              <a:rPr lang="ru-RU" dirty="0"/>
              <a:t> </a:t>
            </a:r>
            <a:r>
              <a:rPr lang="ru-RU" dirty="0" err="1"/>
              <a:t>звільняються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на </a:t>
            </a:r>
            <a:r>
              <a:rPr lang="ru-RU" dirty="0" err="1"/>
              <a:t>спадщину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4999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чеського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тоді</a:t>
            </a:r>
            <a:r>
              <a:rPr lang="ru-RU" dirty="0"/>
              <a:t> до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застосовують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принципи</a:t>
            </a:r>
            <a:r>
              <a:rPr lang="ru-RU" dirty="0"/>
              <a:t>: </a:t>
            </a:r>
            <a:endParaRPr lang="en-US" dirty="0"/>
          </a:p>
          <a:p>
            <a:pPr lvl="0" fontAlgn="base"/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померлий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неодружений</a:t>
            </a:r>
            <a:r>
              <a:rPr lang="ru-RU" dirty="0"/>
              <a:t> і не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, то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передається</a:t>
            </a:r>
            <a:r>
              <a:rPr lang="ru-RU" dirty="0"/>
              <a:t> батькам, </a:t>
            </a:r>
            <a:r>
              <a:rPr lang="ru-RU" dirty="0" err="1"/>
              <a:t>якщо</a:t>
            </a:r>
            <a:r>
              <a:rPr lang="ru-RU" dirty="0"/>
              <a:t> вони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живі</a:t>
            </a:r>
            <a:r>
              <a:rPr lang="ru-RU" dirty="0"/>
              <a:t>, та особам, </a:t>
            </a:r>
            <a:r>
              <a:rPr lang="ru-RU" dirty="0" err="1"/>
              <a:t>які</a:t>
            </a:r>
            <a:r>
              <a:rPr lang="ru-RU" dirty="0"/>
              <a:t> жили разом з </a:t>
            </a:r>
            <a:r>
              <a:rPr lang="ru-RU" dirty="0" err="1"/>
              <a:t>померлим</a:t>
            </a:r>
            <a:r>
              <a:rPr lang="ru-RU" dirty="0"/>
              <a:t> в одному </a:t>
            </a:r>
            <a:r>
              <a:rPr lang="ru-RU" dirty="0" err="1"/>
              <a:t>приміщенні</a:t>
            </a:r>
            <a:r>
              <a:rPr lang="ru-RU" dirty="0"/>
              <a:t>, </a:t>
            </a:r>
            <a:r>
              <a:rPr lang="ru-RU" dirty="0" err="1"/>
              <a:t>протягом</a:t>
            </a:r>
            <a:r>
              <a:rPr lang="ru-RU" dirty="0"/>
              <a:t> одного року </a:t>
            </a:r>
            <a:r>
              <a:rPr lang="ru-RU" dirty="0" err="1"/>
              <a:t>щонайменше</a:t>
            </a:r>
            <a:r>
              <a:rPr lang="ru-RU" dirty="0"/>
              <a:t>, до </a:t>
            </a:r>
            <a:r>
              <a:rPr lang="ru-RU" dirty="0" err="1"/>
              <a:t>самої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; </a:t>
            </a:r>
            <a:endParaRPr lang="en-US" dirty="0"/>
          </a:p>
          <a:p>
            <a:pPr lvl="0" fontAlgn="base"/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померлий</a:t>
            </a:r>
            <a:r>
              <a:rPr lang="ru-RU" dirty="0"/>
              <a:t> не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одруженим</a:t>
            </a:r>
            <a:r>
              <a:rPr lang="ru-RU" dirty="0"/>
              <a:t> але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, то </a:t>
            </a:r>
            <a:r>
              <a:rPr lang="ru-RU" dirty="0" err="1"/>
              <a:t>правонаступництво</a:t>
            </a:r>
            <a:r>
              <a:rPr lang="ru-RU" dirty="0"/>
              <a:t> </a:t>
            </a:r>
            <a:r>
              <a:rPr lang="ru-RU" dirty="0" err="1"/>
              <a:t>ділиться</a:t>
            </a:r>
            <a:r>
              <a:rPr lang="ru-RU" dirty="0"/>
              <a:t> </a:t>
            </a:r>
            <a:r>
              <a:rPr lang="ru-RU" dirty="0" err="1"/>
              <a:t>порівну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дітьми</a:t>
            </a:r>
            <a:r>
              <a:rPr lang="ru-RU" dirty="0"/>
              <a:t> </a:t>
            </a:r>
            <a:r>
              <a:rPr lang="ru-RU" dirty="0" smtClean="0"/>
              <a:t>.  </a:t>
            </a:r>
            <a:endParaRPr lang="en-US" dirty="0"/>
          </a:p>
          <a:p>
            <a:r>
              <a:rPr lang="ru-RU" dirty="0" err="1"/>
              <a:t>Закріплена</a:t>
            </a:r>
            <a:r>
              <a:rPr lang="ru-RU" dirty="0"/>
              <a:t> </a:t>
            </a:r>
            <a:r>
              <a:rPr lang="ru-RU" dirty="0" err="1"/>
              <a:t>резервна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становити</a:t>
            </a:r>
            <a:r>
              <a:rPr lang="ru-RU" dirty="0"/>
              <a:t> </a:t>
            </a:r>
            <a:r>
              <a:rPr lang="ru-RU" dirty="0" err="1"/>
              <a:t>усю</a:t>
            </a:r>
            <a:r>
              <a:rPr lang="ru-RU" dirty="0"/>
              <a:t> </a:t>
            </a:r>
            <a:r>
              <a:rPr lang="ru-RU" dirty="0" err="1"/>
              <a:t>нерухомість</a:t>
            </a:r>
            <a:r>
              <a:rPr lang="ru-RU" dirty="0"/>
              <a:t>.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 </a:t>
            </a:r>
            <a:r>
              <a:rPr lang="ru-RU" dirty="0" err="1"/>
              <a:t>бенефіціара</a:t>
            </a:r>
            <a:r>
              <a:rPr lang="ru-RU" dirty="0"/>
              <a:t> (</a:t>
            </a:r>
            <a:r>
              <a:rPr lang="ru-RU" dirty="0" err="1"/>
              <a:t>неповнолітнього</a:t>
            </a:r>
            <a:r>
              <a:rPr lang="ru-RU" dirty="0"/>
              <a:t>/</a:t>
            </a:r>
            <a:r>
              <a:rPr lang="ru-RU" dirty="0" err="1"/>
              <a:t>дорослого</a:t>
            </a:r>
            <a:r>
              <a:rPr lang="ru-RU" dirty="0"/>
              <a:t>) та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. </a:t>
            </a:r>
            <a:r>
              <a:rPr lang="ru-RU" dirty="0" err="1"/>
              <a:t>Бенефіціари</a:t>
            </a:r>
            <a:r>
              <a:rPr lang="ru-RU" dirty="0"/>
              <a:t>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. У них є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всієї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Але в межах угоди про </a:t>
            </a:r>
            <a:r>
              <a:rPr lang="ru-RU" dirty="0" err="1"/>
              <a:t>правонаступництво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одержувач</a:t>
            </a:r>
            <a:r>
              <a:rPr lang="ru-RU" dirty="0"/>
              <a:t>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погодитися</a:t>
            </a:r>
            <a:r>
              <a:rPr lang="ru-RU" dirty="0"/>
              <a:t> на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меншої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майна,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/вона </a:t>
            </a:r>
            <a:r>
              <a:rPr lang="ru-RU" dirty="0" err="1"/>
              <a:t>має</a:t>
            </a:r>
            <a:r>
              <a:rPr lang="ru-RU" dirty="0"/>
              <a:t> право. Друга сторона </a:t>
            </a:r>
            <a:r>
              <a:rPr lang="ru-RU" dirty="0" err="1"/>
              <a:t>подружжя</a:t>
            </a:r>
            <a:r>
              <a:rPr lang="ru-RU" dirty="0"/>
              <a:t> не </a:t>
            </a:r>
            <a:r>
              <a:rPr lang="ru-RU" dirty="0" err="1"/>
              <a:t>має</a:t>
            </a:r>
            <a:r>
              <a:rPr lang="ru-RU" dirty="0"/>
              <a:t> права на будь-яку </a:t>
            </a:r>
            <a:r>
              <a:rPr lang="ru-RU" dirty="0" err="1"/>
              <a:t>резервну</a:t>
            </a:r>
            <a:r>
              <a:rPr lang="ru-RU" dirty="0"/>
              <a:t> </a:t>
            </a:r>
            <a:r>
              <a:rPr lang="ru-RU" dirty="0" err="1"/>
              <a:t>частину</a:t>
            </a:r>
            <a:r>
              <a:rPr lang="ru-RU" dirty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0710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Франція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У </a:t>
            </a:r>
            <a:r>
              <a:rPr lang="ru-RU" dirty="0" err="1"/>
              <a:t>Франції</a:t>
            </a:r>
            <a:r>
              <a:rPr lang="ru-RU" dirty="0"/>
              <a:t> за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застосовують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принципи</a:t>
            </a:r>
            <a:r>
              <a:rPr lang="ru-RU" dirty="0"/>
              <a:t>: </a:t>
            </a:r>
            <a:endParaRPr lang="en-US" dirty="0"/>
          </a:p>
          <a:p>
            <a:r>
              <a:rPr lang="ru-RU" dirty="0"/>
              <a:t>а) </a:t>
            </a:r>
            <a:r>
              <a:rPr lang="ru-RU" dirty="0" err="1"/>
              <a:t>померлий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неодружений</a:t>
            </a:r>
            <a:r>
              <a:rPr lang="ru-RU" dirty="0"/>
              <a:t> і не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– батьки разом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братами</a:t>
            </a:r>
            <a:r>
              <a:rPr lang="ru-RU" dirty="0"/>
              <a:t> та сестрами,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 smtClean="0"/>
              <a:t>такі</a:t>
            </a:r>
            <a:r>
              <a:rPr lang="ru-RU" dirty="0" smtClean="0"/>
              <a:t> </a:t>
            </a:r>
            <a:r>
              <a:rPr lang="ru-RU" dirty="0"/>
              <a:t>є, в день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загиблого</a:t>
            </a:r>
            <a:r>
              <a:rPr lang="ru-RU" dirty="0"/>
              <a:t> </a:t>
            </a:r>
            <a:r>
              <a:rPr lang="ru-RU" dirty="0" err="1"/>
              <a:t>беруть</a:t>
            </a:r>
            <a:r>
              <a:rPr lang="ru-RU" dirty="0"/>
              <a:t> участь у </a:t>
            </a:r>
            <a:r>
              <a:rPr lang="ru-RU" dirty="0" err="1"/>
              <a:t>правонаступництві</a:t>
            </a:r>
            <a:r>
              <a:rPr lang="ru-RU" dirty="0"/>
              <a:t>; </a:t>
            </a:r>
            <a:endParaRPr lang="en-US" dirty="0"/>
          </a:p>
          <a:p>
            <a:r>
              <a:rPr lang="ru-RU" dirty="0"/>
              <a:t>б) </a:t>
            </a:r>
            <a:r>
              <a:rPr lang="ru-RU" dirty="0" err="1"/>
              <a:t>померлий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неодружений</a:t>
            </a:r>
            <a:r>
              <a:rPr lang="ru-RU" dirty="0"/>
              <a:t> але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– </a:t>
            </a:r>
            <a:r>
              <a:rPr lang="ru-RU" dirty="0" err="1"/>
              <a:t>діти</a:t>
            </a:r>
            <a:r>
              <a:rPr lang="ru-RU" dirty="0"/>
              <a:t> </a:t>
            </a:r>
            <a:r>
              <a:rPr lang="ru-RU" dirty="0" err="1"/>
              <a:t>успадковують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французького</a:t>
            </a:r>
            <a:r>
              <a:rPr lang="ru-RU" dirty="0"/>
              <a:t> права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нащадки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 та </a:t>
            </a:r>
            <a:r>
              <a:rPr lang="ru-RU" dirty="0" err="1"/>
              <a:t>чоловік</a:t>
            </a:r>
            <a:r>
              <a:rPr lang="ru-RU" dirty="0"/>
              <a:t>/</a:t>
            </a:r>
            <a:r>
              <a:rPr lang="ru-RU" dirty="0" err="1"/>
              <a:t>жінка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резервну</a:t>
            </a:r>
            <a:r>
              <a:rPr lang="ru-RU" dirty="0"/>
              <a:t> </a:t>
            </a:r>
            <a:r>
              <a:rPr lang="ru-RU" dirty="0" err="1"/>
              <a:t>частину</a:t>
            </a:r>
            <a:r>
              <a:rPr lang="ru-RU" dirty="0"/>
              <a:t>.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резервна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, яка </a:t>
            </a:r>
            <a:r>
              <a:rPr lang="ru-RU" dirty="0" err="1"/>
              <a:t>обмежує</a:t>
            </a:r>
            <a:r>
              <a:rPr lang="ru-RU" dirty="0"/>
              <a:t> право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вільно</a:t>
            </a:r>
            <a:r>
              <a:rPr lang="ru-RU" dirty="0"/>
              <a:t> </a:t>
            </a:r>
            <a:r>
              <a:rPr lang="ru-RU" dirty="0" err="1"/>
              <a:t>розпоряджатися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,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3/4 майна. </a:t>
            </a:r>
            <a:r>
              <a:rPr lang="ru-RU" dirty="0" err="1"/>
              <a:t>Спадкоємці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відмовитись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(</a:t>
            </a:r>
            <a:r>
              <a:rPr lang="ru-RU" dirty="0" err="1"/>
              <a:t>якщо</a:t>
            </a:r>
            <a:r>
              <a:rPr lang="ru-RU" dirty="0"/>
              <a:t> вони не </a:t>
            </a:r>
            <a:r>
              <a:rPr lang="ru-RU" dirty="0" err="1"/>
              <a:t>відмовляються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правонаступництва</a:t>
            </a:r>
            <a:r>
              <a:rPr lang="ru-RU" dirty="0" smtClean="0"/>
              <a:t>).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2429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За </a:t>
            </a:r>
            <a:r>
              <a:rPr lang="ru-RU" dirty="0" err="1"/>
              <a:t>французьким</a:t>
            </a:r>
            <a:r>
              <a:rPr lang="ru-RU" dirty="0"/>
              <a:t> правом </a:t>
            </a:r>
            <a:r>
              <a:rPr lang="ru-RU" dirty="0" err="1"/>
              <a:t>послідовність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відкривається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смертю</a:t>
            </a:r>
            <a:r>
              <a:rPr lang="ru-RU" dirty="0"/>
              <a:t>. </a:t>
            </a:r>
            <a:r>
              <a:rPr lang="ru-RU" dirty="0" err="1"/>
              <a:t>Спадкоємець</a:t>
            </a:r>
            <a:r>
              <a:rPr lang="ru-RU" dirty="0"/>
              <a:t> повинен </a:t>
            </a:r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права на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10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правонаступництва</a:t>
            </a:r>
            <a:r>
              <a:rPr lang="ru-RU" dirty="0"/>
              <a:t>.  </a:t>
            </a:r>
            <a:endParaRPr lang="en-US" dirty="0"/>
          </a:p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прийнято</a:t>
            </a:r>
            <a:r>
              <a:rPr lang="ru-RU" dirty="0"/>
              <a:t> </a:t>
            </a:r>
            <a:r>
              <a:rPr lang="ru-RU" dirty="0" err="1"/>
              <a:t>спадкоємцем</a:t>
            </a:r>
            <a:r>
              <a:rPr lang="ru-RU" dirty="0"/>
              <a:t>, </a:t>
            </a:r>
            <a:r>
              <a:rPr lang="ru-RU" dirty="0" err="1"/>
              <a:t>тоді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несе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заборгованість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, яка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стосуватись</a:t>
            </a:r>
            <a:r>
              <a:rPr lang="ru-RU" dirty="0"/>
              <a:t>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власного</a:t>
            </a:r>
            <a:r>
              <a:rPr lang="ru-RU" dirty="0"/>
              <a:t> майна </a:t>
            </a:r>
            <a:r>
              <a:rPr lang="ru-RU" dirty="0" err="1"/>
              <a:t>спадкоємця</a:t>
            </a:r>
            <a:r>
              <a:rPr lang="ru-RU" dirty="0"/>
              <a:t> </a:t>
            </a:r>
            <a:r>
              <a:rPr lang="ru-RU" dirty="0" smtClean="0"/>
              <a:t>.  </a:t>
            </a:r>
            <a:endParaRPr lang="en-US" dirty="0"/>
          </a:p>
          <a:p>
            <a:r>
              <a:rPr lang="ru-RU" dirty="0" err="1"/>
              <a:t>Отже</a:t>
            </a:r>
            <a:r>
              <a:rPr lang="ru-RU" dirty="0"/>
              <a:t>,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зазначеного</a:t>
            </a:r>
            <a:r>
              <a:rPr lang="ru-RU" dirty="0"/>
              <a:t>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сказати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спадкове</a:t>
            </a:r>
            <a:r>
              <a:rPr lang="ru-RU" dirty="0"/>
              <a:t> право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кожному </a:t>
            </a:r>
            <a:r>
              <a:rPr lang="ru-RU" dirty="0" err="1"/>
              <a:t>громадянинові</a:t>
            </a:r>
            <a:r>
              <a:rPr lang="ru-RU" dirty="0"/>
              <a:t> </a:t>
            </a:r>
            <a:r>
              <a:rPr lang="ru-RU" dirty="0" err="1"/>
              <a:t>розпорядитися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 на </a:t>
            </a:r>
            <a:r>
              <a:rPr lang="ru-RU" dirty="0" err="1"/>
              <a:t>випадок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</a:t>
            </a:r>
            <a:r>
              <a:rPr lang="ru-RU" dirty="0" err="1"/>
              <a:t>визначивши</a:t>
            </a:r>
            <a:r>
              <a:rPr lang="ru-RU" dirty="0"/>
              <a:t> в </a:t>
            </a:r>
            <a:r>
              <a:rPr lang="ru-RU" dirty="0" err="1"/>
              <a:t>заповіті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долю. 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спрямоване</a:t>
            </a:r>
            <a:r>
              <a:rPr lang="ru-RU" dirty="0"/>
              <a:t> на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особистих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адже</a:t>
            </a:r>
            <a:r>
              <a:rPr lang="ru-RU" dirty="0"/>
              <a:t> </a:t>
            </a:r>
            <a:r>
              <a:rPr lang="ru-RU" dirty="0" err="1"/>
              <a:t>багатьом</a:t>
            </a:r>
            <a:r>
              <a:rPr lang="ru-RU" dirty="0"/>
              <a:t> не </a:t>
            </a:r>
            <a:r>
              <a:rPr lang="ru-RU" dirty="0" err="1"/>
              <a:t>байдуже</a:t>
            </a:r>
            <a:r>
              <a:rPr lang="ru-RU" dirty="0"/>
              <a:t>, до кого </a:t>
            </a:r>
            <a:r>
              <a:rPr lang="ru-RU" dirty="0" err="1"/>
              <a:t>перейде</a:t>
            </a:r>
            <a:r>
              <a:rPr lang="ru-RU" dirty="0"/>
              <a:t> </a:t>
            </a:r>
            <a:r>
              <a:rPr lang="ru-RU" dirty="0" err="1"/>
              <a:t>їхнє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 </a:t>
            </a:r>
            <a:r>
              <a:rPr lang="ru-RU" dirty="0" err="1"/>
              <a:t>Водночас</a:t>
            </a:r>
            <a:r>
              <a:rPr lang="ru-RU" dirty="0"/>
              <a:t>, </a:t>
            </a:r>
            <a:r>
              <a:rPr lang="ru-RU" dirty="0" err="1"/>
              <a:t>спадкове</a:t>
            </a:r>
            <a:r>
              <a:rPr lang="ru-RU" dirty="0"/>
              <a:t> право </a:t>
            </a:r>
            <a:r>
              <a:rPr lang="ru-RU" dirty="0" err="1"/>
              <a:t>всіляко</a:t>
            </a:r>
            <a:r>
              <a:rPr lang="ru-RU" dirty="0"/>
              <a:t> </a:t>
            </a:r>
            <a:r>
              <a:rPr lang="ru-RU" dirty="0" err="1"/>
              <a:t>захищає</a:t>
            </a:r>
            <a:r>
              <a:rPr lang="ru-RU" dirty="0"/>
              <a:t> </a:t>
            </a:r>
            <a:r>
              <a:rPr lang="ru-RU" dirty="0" err="1"/>
              <a:t>інтереси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сім’ї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 (особливо </a:t>
            </a:r>
            <a:r>
              <a:rPr lang="ru-RU" dirty="0" err="1"/>
              <a:t>неповнолітніх</a:t>
            </a:r>
            <a:r>
              <a:rPr lang="ru-RU" dirty="0"/>
              <a:t> та </a:t>
            </a:r>
            <a:r>
              <a:rPr lang="ru-RU" dirty="0" err="1"/>
              <a:t>непрацездатних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), </a:t>
            </a:r>
            <a:r>
              <a:rPr lang="ru-RU" dirty="0" err="1"/>
              <a:t>сприяючи</a:t>
            </a:r>
            <a:r>
              <a:rPr lang="ru-RU" dirty="0"/>
              <a:t> так </a:t>
            </a:r>
            <a:r>
              <a:rPr lang="ru-RU" dirty="0" err="1"/>
              <a:t>зміцненню</a:t>
            </a:r>
            <a:r>
              <a:rPr lang="ru-RU" dirty="0"/>
              <a:t> </a:t>
            </a:r>
            <a:r>
              <a:rPr lang="ru-RU" dirty="0" err="1"/>
              <a:t>сім’ї</a:t>
            </a:r>
            <a:r>
              <a:rPr lang="ru-RU" dirty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294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Кодекс Наполеона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Після</a:t>
            </a:r>
            <a:r>
              <a:rPr lang="en-US" dirty="0"/>
              <a:t> </a:t>
            </a:r>
            <a:r>
              <a:rPr lang="en-US" dirty="0" err="1"/>
              <a:t>тривалого</a:t>
            </a:r>
            <a:r>
              <a:rPr lang="en-US" dirty="0"/>
              <a:t> </a:t>
            </a:r>
            <a:r>
              <a:rPr lang="en-US" dirty="0" err="1"/>
              <a:t>обговорення</a:t>
            </a:r>
            <a:r>
              <a:rPr lang="en-US" dirty="0"/>
              <a:t> в </a:t>
            </a:r>
            <a:r>
              <a:rPr lang="en-US" dirty="0" err="1"/>
              <a:t>Державній</a:t>
            </a:r>
            <a:r>
              <a:rPr lang="en-US" dirty="0"/>
              <a:t> </a:t>
            </a:r>
            <a:r>
              <a:rPr lang="en-US" dirty="0" err="1"/>
              <a:t>Раді</a:t>
            </a:r>
            <a:r>
              <a:rPr lang="en-US" dirty="0"/>
              <a:t>, з </a:t>
            </a:r>
            <a:r>
              <a:rPr lang="en-US" dirty="0" err="1"/>
              <a:t>врахуванням</a:t>
            </a:r>
            <a:r>
              <a:rPr lang="en-US" dirty="0"/>
              <a:t> </a:t>
            </a:r>
            <a:r>
              <a:rPr lang="en-US" dirty="0" err="1"/>
              <a:t>зауважень</a:t>
            </a:r>
            <a:r>
              <a:rPr lang="en-US" dirty="0"/>
              <a:t> і </a:t>
            </a:r>
            <a:r>
              <a:rPr lang="en-US" dirty="0" err="1"/>
              <a:t>пропозицій</a:t>
            </a:r>
            <a:r>
              <a:rPr lang="en-US" dirty="0"/>
              <a:t> </a:t>
            </a:r>
            <a:r>
              <a:rPr lang="en-US" dirty="0" err="1">
                <a:solidFill>
                  <a:srgbClr val="00B050"/>
                </a:solidFill>
              </a:rPr>
              <a:t>Касаційного</a:t>
            </a:r>
            <a:r>
              <a:rPr lang="en-US" dirty="0">
                <a:solidFill>
                  <a:srgbClr val="00B050"/>
                </a:solidFill>
              </a:rPr>
              <a:t> і </a:t>
            </a:r>
            <a:r>
              <a:rPr lang="en-US" dirty="0" err="1">
                <a:solidFill>
                  <a:srgbClr val="00B050"/>
                </a:solidFill>
              </a:rPr>
              <a:t>апеляційного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судів</a:t>
            </a:r>
            <a:r>
              <a:rPr lang="en-US" dirty="0">
                <a:solidFill>
                  <a:srgbClr val="00B050"/>
                </a:solidFill>
              </a:rPr>
              <a:t>, а </a:t>
            </a:r>
            <a:r>
              <a:rPr lang="en-US" dirty="0" err="1">
                <a:solidFill>
                  <a:srgbClr val="00B050"/>
                </a:solidFill>
              </a:rPr>
              <a:t>також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після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проходження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кодифікаційним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проектом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спеціальної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процедури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його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затвердження</a:t>
            </a:r>
            <a:r>
              <a:rPr lang="en-US" dirty="0">
                <a:solidFill>
                  <a:srgbClr val="00B050"/>
                </a:solidFill>
              </a:rPr>
              <a:t> в </a:t>
            </a:r>
            <a:r>
              <a:rPr lang="en-US" dirty="0" err="1">
                <a:solidFill>
                  <a:srgbClr val="00B050"/>
                </a:solidFill>
              </a:rPr>
              <a:t>законодавчих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органах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en-US" dirty="0" err="1">
                <a:solidFill>
                  <a:srgbClr val="00B050"/>
                </a:solidFill>
              </a:rPr>
              <a:t>Законом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від</a:t>
            </a:r>
            <a:r>
              <a:rPr lang="en-US" dirty="0">
                <a:solidFill>
                  <a:srgbClr val="00B050"/>
                </a:solidFill>
              </a:rPr>
              <a:t> 30 </a:t>
            </a:r>
            <a:r>
              <a:rPr lang="en-US" dirty="0" err="1">
                <a:solidFill>
                  <a:srgbClr val="00B050"/>
                </a:solidFill>
              </a:rPr>
              <a:t>вантоза</a:t>
            </a:r>
            <a:r>
              <a:rPr lang="en-US" dirty="0">
                <a:solidFill>
                  <a:srgbClr val="00B050"/>
                </a:solidFill>
              </a:rPr>
              <a:t> XII р. (21 </a:t>
            </a:r>
            <a:r>
              <a:rPr lang="en-US" dirty="0" err="1">
                <a:solidFill>
                  <a:srgbClr val="00B050"/>
                </a:solidFill>
              </a:rPr>
              <a:t>березня</a:t>
            </a:r>
            <a:r>
              <a:rPr lang="en-US" dirty="0">
                <a:solidFill>
                  <a:srgbClr val="00B050"/>
                </a:solidFill>
              </a:rPr>
              <a:t> 1804 р.) </a:t>
            </a:r>
            <a:r>
              <a:rPr lang="en-US" dirty="0" err="1">
                <a:solidFill>
                  <a:srgbClr val="00B050"/>
                </a:solidFill>
              </a:rPr>
              <a:t>був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введений</a:t>
            </a:r>
            <a:r>
              <a:rPr lang="en-US" dirty="0">
                <a:solidFill>
                  <a:srgbClr val="00B050"/>
                </a:solidFill>
              </a:rPr>
              <a:t> в </a:t>
            </a:r>
            <a:r>
              <a:rPr lang="en-US" dirty="0" err="1">
                <a:solidFill>
                  <a:srgbClr val="00B050"/>
                </a:solidFill>
              </a:rPr>
              <a:t>дію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звід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законів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цивільного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права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Франції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під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назвою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>
                <a:solidFill>
                  <a:srgbClr val="C00000"/>
                </a:solidFill>
              </a:rPr>
              <a:t>«</a:t>
            </a:r>
            <a:r>
              <a:rPr lang="en-US" dirty="0" err="1">
                <a:solidFill>
                  <a:srgbClr val="C00000"/>
                </a:solidFill>
              </a:rPr>
              <a:t>Цивільний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кодекс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французів</a:t>
            </a:r>
            <a:r>
              <a:rPr lang="en-US" dirty="0">
                <a:solidFill>
                  <a:srgbClr val="C00000"/>
                </a:solidFill>
              </a:rPr>
              <a:t>».</a:t>
            </a:r>
            <a:r>
              <a:rPr lang="en-US" dirty="0"/>
              <a:t> </a:t>
            </a:r>
            <a:r>
              <a:rPr lang="ru-RU" dirty="0"/>
              <a:t>Через три роки, </a:t>
            </a:r>
            <a:r>
              <a:rPr lang="ru-RU" dirty="0" err="1"/>
              <a:t>приймаючи</a:t>
            </a:r>
            <a:r>
              <a:rPr lang="ru-RU" dirty="0"/>
              <a:t> до </a:t>
            </a:r>
            <a:r>
              <a:rPr lang="ru-RU" dirty="0" err="1"/>
              <a:t>уваги</a:t>
            </a:r>
            <a:r>
              <a:rPr lang="ru-RU" dirty="0"/>
              <a:t> заслуги Наполеона, а </a:t>
            </a:r>
            <a:r>
              <a:rPr lang="ru-RU" dirty="0" err="1"/>
              <a:t>також</a:t>
            </a:r>
            <a:r>
              <a:rPr lang="ru-RU" dirty="0"/>
              <a:t> і ту </a:t>
            </a:r>
            <a:r>
              <a:rPr lang="ru-RU" dirty="0" err="1"/>
              <a:t>обставину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кодекс почав </a:t>
            </a:r>
            <a:r>
              <a:rPr lang="ru-RU" dirty="0" err="1"/>
              <a:t>діяти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, </a:t>
            </a:r>
            <a:r>
              <a:rPr lang="ru-RU" dirty="0" err="1"/>
              <a:t>завойованих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армією</a:t>
            </a:r>
            <a:r>
              <a:rPr lang="ru-RU" dirty="0"/>
              <a:t>,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правовий</a:t>
            </a:r>
            <a:r>
              <a:rPr lang="ru-RU" dirty="0"/>
              <a:t> документ </a:t>
            </a:r>
            <a:r>
              <a:rPr lang="ru-RU" dirty="0" err="1"/>
              <a:t>був</a:t>
            </a:r>
            <a:r>
              <a:rPr lang="ru-RU" dirty="0"/>
              <a:t> названий</a:t>
            </a:r>
            <a:r>
              <a:rPr lang="ru-RU" dirty="0">
                <a:solidFill>
                  <a:srgbClr val="FF0000"/>
                </a:solidFill>
              </a:rPr>
              <a:t> Кодексом Наполеона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994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</a:t>
            </a:r>
            <a:r>
              <a:rPr lang="ru-RU" dirty="0" smtClean="0"/>
              <a:t>одекс Наполеона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Цивільний</a:t>
            </a:r>
            <a:r>
              <a:rPr lang="ru-RU" dirty="0"/>
              <a:t> кодекс </a:t>
            </a:r>
            <a:r>
              <a:rPr lang="ru-RU" dirty="0" err="1"/>
              <a:t>Франції</a:t>
            </a:r>
            <a:r>
              <a:rPr lang="ru-RU" dirty="0"/>
              <a:t> 1804 р. </a:t>
            </a:r>
            <a:r>
              <a:rPr lang="ru-RU" dirty="0" err="1"/>
              <a:t>складався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загального</a:t>
            </a:r>
            <a:r>
              <a:rPr lang="ru-RU" dirty="0"/>
              <a:t> </a:t>
            </a:r>
            <a:r>
              <a:rPr lang="ru-RU" dirty="0" err="1"/>
              <a:t>вступу</a:t>
            </a:r>
            <a:r>
              <a:rPr lang="ru-RU" dirty="0"/>
              <a:t>, </a:t>
            </a:r>
            <a:r>
              <a:rPr lang="ru-RU" dirty="0" err="1"/>
              <a:t>трьох</a:t>
            </a:r>
            <a:r>
              <a:rPr lang="ru-RU" dirty="0"/>
              <a:t> книг і 2281 </a:t>
            </a:r>
            <a:r>
              <a:rPr lang="ru-RU" dirty="0" err="1"/>
              <a:t>статті</a:t>
            </a:r>
            <a:r>
              <a:rPr lang="ru-RU" dirty="0"/>
              <a:t>. Структурно книги кодексу </a:t>
            </a:r>
            <a:r>
              <a:rPr lang="ru-RU" dirty="0" err="1"/>
              <a:t>поділялися</a:t>
            </a:r>
            <a:r>
              <a:rPr lang="ru-RU" dirty="0"/>
              <a:t> на </a:t>
            </a:r>
            <a:r>
              <a:rPr lang="ru-RU" dirty="0" err="1"/>
              <a:t>титули</a:t>
            </a:r>
            <a:r>
              <a:rPr lang="ru-RU" dirty="0"/>
              <a:t>, </a:t>
            </a:r>
            <a:r>
              <a:rPr lang="ru-RU" dirty="0" err="1"/>
              <a:t>розділи</a:t>
            </a:r>
            <a:r>
              <a:rPr lang="ru-RU" dirty="0"/>
              <a:t>, </a:t>
            </a:r>
            <a:r>
              <a:rPr lang="ru-RU" dirty="0" err="1"/>
              <a:t>підрозділи</a:t>
            </a:r>
            <a:r>
              <a:rPr lang="ru-RU" dirty="0"/>
              <a:t>, а </a:t>
            </a:r>
            <a:r>
              <a:rPr lang="ru-RU" dirty="0" err="1"/>
              <a:t>ті</a:t>
            </a:r>
            <a:r>
              <a:rPr lang="ru-RU" dirty="0"/>
              <a:t> в свою </a:t>
            </a:r>
            <a:r>
              <a:rPr lang="ru-RU" dirty="0" err="1"/>
              <a:t>чергу</a:t>
            </a:r>
            <a:r>
              <a:rPr lang="ru-RU" dirty="0"/>
              <a:t> – на </a:t>
            </a:r>
            <a:r>
              <a:rPr lang="ru-RU" dirty="0" err="1"/>
              <a:t>статті</a:t>
            </a:r>
            <a:r>
              <a:rPr lang="ru-RU" dirty="0"/>
              <a:t>. Книги кодексу </a:t>
            </a:r>
            <a:r>
              <a:rPr lang="ru-RU" dirty="0" err="1"/>
              <a:t>формувалися</a:t>
            </a:r>
            <a:r>
              <a:rPr lang="ru-RU" dirty="0"/>
              <a:t> за </a:t>
            </a:r>
            <a:r>
              <a:rPr lang="ru-RU" dirty="0" err="1"/>
              <a:t>предметним</a:t>
            </a:r>
            <a:r>
              <a:rPr lang="ru-RU" dirty="0"/>
              <a:t> </a:t>
            </a:r>
            <a:r>
              <a:rPr lang="ru-RU" dirty="0" err="1"/>
              <a:t>критерієм</a:t>
            </a:r>
            <a:r>
              <a:rPr lang="ru-RU" dirty="0"/>
              <a:t>,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отримали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назви</a:t>
            </a:r>
            <a:r>
              <a:rPr lang="ru-RU" dirty="0"/>
              <a:t>: «Про </a:t>
            </a:r>
            <a:r>
              <a:rPr lang="ru-RU" dirty="0" err="1"/>
              <a:t>осіб</a:t>
            </a:r>
            <a:r>
              <a:rPr lang="ru-RU" dirty="0"/>
              <a:t>», «Про </a:t>
            </a:r>
            <a:r>
              <a:rPr lang="ru-RU" dirty="0" err="1"/>
              <a:t>майно</a:t>
            </a:r>
            <a:r>
              <a:rPr lang="ru-RU" dirty="0"/>
              <a:t> і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», «Про </a:t>
            </a:r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». </a:t>
            </a:r>
            <a:r>
              <a:rPr lang="ru-RU" dirty="0" err="1"/>
              <a:t>Така</a:t>
            </a:r>
            <a:r>
              <a:rPr lang="ru-RU" dirty="0"/>
              <a:t> структура </a:t>
            </a:r>
            <a:r>
              <a:rPr lang="ru-RU" dirty="0" err="1"/>
              <a:t>відповідала</a:t>
            </a:r>
            <a:r>
              <a:rPr lang="ru-RU" dirty="0"/>
              <a:t>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римського</a:t>
            </a:r>
            <a:r>
              <a:rPr lang="ru-RU" dirty="0"/>
              <a:t> приватного права: особи, </a:t>
            </a:r>
            <a:r>
              <a:rPr lang="ru-RU" dirty="0" err="1"/>
              <a:t>речі</a:t>
            </a:r>
            <a:r>
              <a:rPr lang="ru-RU" dirty="0"/>
              <a:t>, </a:t>
            </a:r>
            <a:r>
              <a:rPr lang="ru-RU" dirty="0" err="1"/>
              <a:t>зобов’язання</a:t>
            </a:r>
            <a:r>
              <a:rPr lang="ru-RU" dirty="0"/>
              <a:t>, </a:t>
            </a:r>
            <a:r>
              <a:rPr lang="ru-RU" dirty="0" err="1" smtClean="0"/>
              <a:t>спадкування</a:t>
            </a:r>
            <a:r>
              <a:rPr lang="ru-RU" dirty="0" smtClean="0"/>
              <a:t>. </a:t>
            </a:r>
            <a:r>
              <a:rPr lang="ru-RU" dirty="0"/>
              <a:t>З </a:t>
            </a:r>
            <a:r>
              <a:rPr lang="ru-RU" dirty="0" err="1"/>
              <a:t>огляду</a:t>
            </a:r>
            <a:r>
              <a:rPr lang="ru-RU" dirty="0"/>
              <a:t> на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фактори</a:t>
            </a:r>
            <a:r>
              <a:rPr lang="ru-RU" dirty="0"/>
              <a:t> структуру </a:t>
            </a:r>
            <a:r>
              <a:rPr lang="ru-RU" dirty="0" err="1"/>
              <a:t>Цивільного</a:t>
            </a:r>
            <a:r>
              <a:rPr lang="ru-RU" dirty="0"/>
              <a:t> кодексу </a:t>
            </a:r>
            <a:r>
              <a:rPr lang="ru-RU" dirty="0" err="1"/>
              <a:t>Франції</a:t>
            </a:r>
            <a:r>
              <a:rPr lang="ru-RU" dirty="0"/>
              <a:t> 1804 р.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вважати</a:t>
            </a:r>
            <a:r>
              <a:rPr lang="ru-RU" dirty="0"/>
              <a:t> </a:t>
            </a:r>
            <a:r>
              <a:rPr lang="ru-RU" dirty="0" err="1"/>
              <a:t>класичним</a:t>
            </a:r>
            <a:r>
              <a:rPr lang="ru-RU" dirty="0"/>
              <a:t> прикладом </a:t>
            </a:r>
            <a:r>
              <a:rPr lang="ru-RU" dirty="0" err="1"/>
              <a:t>інституційної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побудови</a:t>
            </a:r>
            <a:r>
              <a:rPr lang="ru-RU" dirty="0"/>
              <a:t> кодексу.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320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Кодекс Наполеона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err="1" smtClean="0"/>
              <a:t>Зазначимо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спадкове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>
                <a:solidFill>
                  <a:srgbClr val="00B050"/>
                </a:solidFill>
              </a:rPr>
              <a:t>право </a:t>
            </a:r>
            <a:r>
              <a:rPr lang="ru-RU" dirty="0" err="1">
                <a:solidFill>
                  <a:srgbClr val="00B050"/>
                </a:solidFill>
              </a:rPr>
              <a:t>ще</a:t>
            </a:r>
            <a:r>
              <a:rPr lang="ru-RU" dirty="0">
                <a:solidFill>
                  <a:srgbClr val="00B050"/>
                </a:solidFill>
              </a:rPr>
              <a:t> не </a:t>
            </a:r>
            <a:r>
              <a:rPr lang="ru-RU" dirty="0" err="1">
                <a:solidFill>
                  <a:srgbClr val="00B050"/>
                </a:solidFill>
              </a:rPr>
              <a:t>було</a:t>
            </a:r>
            <a:r>
              <a:rPr lang="ru-RU" dirty="0">
                <a:solidFill>
                  <a:srgbClr val="00B050"/>
                </a:solidFill>
              </a:rPr>
              <a:t> в той час </a:t>
            </a:r>
            <a:r>
              <a:rPr lang="ru-RU" dirty="0" err="1">
                <a:solidFill>
                  <a:srgbClr val="00B050"/>
                </a:solidFill>
              </a:rPr>
              <a:t>самостійним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цивільно-правовим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інститутом</a:t>
            </a:r>
            <a:r>
              <a:rPr lang="ru-RU" dirty="0">
                <a:solidFill>
                  <a:srgbClr val="00B050"/>
                </a:solidFill>
              </a:rPr>
              <a:t>.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Спадкування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розглядалося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тогочасними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французькими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законодавцями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лише</a:t>
            </a:r>
            <a:r>
              <a:rPr lang="ru-RU" dirty="0">
                <a:solidFill>
                  <a:srgbClr val="FF0000"/>
                </a:solidFill>
              </a:rPr>
              <a:t> як один </a:t>
            </a:r>
            <a:r>
              <a:rPr lang="ru-RU" dirty="0" err="1">
                <a:solidFill>
                  <a:srgbClr val="FF0000"/>
                </a:solidFill>
              </a:rPr>
              <a:t>із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способів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набуття</a:t>
            </a:r>
            <a:r>
              <a:rPr lang="ru-RU" dirty="0">
                <a:solidFill>
                  <a:srgbClr val="FF0000"/>
                </a:solidFill>
              </a:rPr>
              <a:t> права </a:t>
            </a:r>
            <a:r>
              <a:rPr lang="ru-RU" dirty="0" err="1">
                <a:solidFill>
                  <a:srgbClr val="FF0000"/>
                </a:solidFill>
              </a:rPr>
              <a:t>власності</a:t>
            </a:r>
            <a:r>
              <a:rPr lang="ru-RU" dirty="0">
                <a:solidFill>
                  <a:srgbClr val="FF0000"/>
                </a:solidFill>
              </a:rPr>
              <a:t>,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спадково-правові</a:t>
            </a:r>
            <a:r>
              <a:rPr lang="ru-RU" dirty="0"/>
              <a:t> </a:t>
            </a:r>
            <a:r>
              <a:rPr lang="ru-RU" dirty="0" err="1"/>
              <a:t>норми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розміщені</a:t>
            </a:r>
            <a:r>
              <a:rPr lang="ru-RU" dirty="0"/>
              <a:t> разом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зобов’язально-правовими</a:t>
            </a:r>
            <a:r>
              <a:rPr lang="ru-RU" dirty="0"/>
              <a:t> в </a:t>
            </a:r>
            <a:r>
              <a:rPr lang="ru-RU" dirty="0" err="1"/>
              <a:t>третій</a:t>
            </a:r>
            <a:r>
              <a:rPr lang="ru-RU" dirty="0"/>
              <a:t> </a:t>
            </a:r>
            <a:r>
              <a:rPr lang="ru-RU" dirty="0" err="1"/>
              <a:t>книзі</a:t>
            </a:r>
            <a:r>
              <a:rPr lang="ru-RU" dirty="0"/>
              <a:t> кодексу. Попри </a:t>
            </a:r>
            <a:r>
              <a:rPr lang="ru-RU" dirty="0" err="1"/>
              <a:t>це</a:t>
            </a:r>
            <a:r>
              <a:rPr lang="ru-RU" dirty="0"/>
              <a:t>,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виокремлення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справа в </a:t>
            </a:r>
            <a:r>
              <a:rPr lang="ru-RU" dirty="0" err="1"/>
              <a:t>самостійний</a:t>
            </a:r>
            <a:r>
              <a:rPr lang="ru-RU" dirty="0"/>
              <a:t> </a:t>
            </a:r>
            <a:r>
              <a:rPr lang="ru-RU" dirty="0" err="1"/>
              <a:t>інститут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права </a:t>
            </a:r>
            <a:r>
              <a:rPr lang="ru-RU" dirty="0" err="1"/>
              <a:t>був</a:t>
            </a:r>
            <a:r>
              <a:rPr lang="ru-RU" dirty="0"/>
              <a:t> уже </a:t>
            </a:r>
            <a:r>
              <a:rPr lang="ru-RU" dirty="0" err="1"/>
              <a:t>розпочатий</a:t>
            </a:r>
            <a:r>
              <a:rPr lang="ru-RU" dirty="0"/>
              <a:t>, </a:t>
            </a:r>
            <a:r>
              <a:rPr lang="ru-RU" dirty="0" err="1"/>
              <a:t>адже</a:t>
            </a:r>
            <a:r>
              <a:rPr lang="ru-RU" dirty="0"/>
              <a:t> </a:t>
            </a:r>
            <a:r>
              <a:rPr lang="ru-RU" dirty="0" err="1">
                <a:solidFill>
                  <a:srgbClr val="00B050"/>
                </a:solidFill>
              </a:rPr>
              <a:t>питанням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спадкування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був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присвячений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окремий</a:t>
            </a:r>
            <a:r>
              <a:rPr lang="ru-RU" dirty="0">
                <a:solidFill>
                  <a:srgbClr val="00B050"/>
                </a:solidFill>
              </a:rPr>
              <a:t> титул 1 </a:t>
            </a:r>
            <a:r>
              <a:rPr lang="ru-RU" dirty="0" err="1">
                <a:solidFill>
                  <a:srgbClr val="00B050"/>
                </a:solidFill>
              </a:rPr>
              <a:t>згаданої</a:t>
            </a:r>
            <a:r>
              <a:rPr lang="ru-RU" dirty="0">
                <a:solidFill>
                  <a:srgbClr val="00B050"/>
                </a:solidFill>
              </a:rPr>
              <a:t> книги, </a:t>
            </a:r>
            <a:r>
              <a:rPr lang="ru-RU" dirty="0" err="1">
                <a:solidFill>
                  <a:srgbClr val="00B050"/>
                </a:solidFill>
              </a:rPr>
              <a:t>який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мав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назву</a:t>
            </a:r>
            <a:r>
              <a:rPr lang="ru-RU" dirty="0">
                <a:solidFill>
                  <a:srgbClr val="00B050"/>
                </a:solidFill>
              </a:rPr>
              <a:t> «Про </a:t>
            </a:r>
            <a:r>
              <a:rPr lang="ru-RU" dirty="0" err="1">
                <a:solidFill>
                  <a:srgbClr val="00B050"/>
                </a:solidFill>
              </a:rPr>
              <a:t>спадкування</a:t>
            </a:r>
            <a:r>
              <a:rPr lang="ru-RU" dirty="0">
                <a:solidFill>
                  <a:srgbClr val="00B050"/>
                </a:solidFill>
              </a:rPr>
              <a:t>».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Однак</a:t>
            </a:r>
            <a:r>
              <a:rPr lang="ru-RU" dirty="0">
                <a:solidFill>
                  <a:srgbClr val="FF0000"/>
                </a:solidFill>
              </a:rPr>
              <a:t> у </a:t>
            </a:r>
            <a:r>
              <a:rPr lang="ru-RU" dirty="0" err="1">
                <a:solidFill>
                  <a:srgbClr val="FF0000"/>
                </a:solidFill>
              </a:rPr>
              <a:t>цьому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титулі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було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передбачено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тільки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спадкування</a:t>
            </a:r>
            <a:r>
              <a:rPr lang="ru-RU" dirty="0">
                <a:solidFill>
                  <a:srgbClr val="FF0000"/>
                </a:solidFill>
              </a:rPr>
              <a:t> за законом, а </a:t>
            </a:r>
            <a:r>
              <a:rPr lang="ru-RU" dirty="0" err="1">
                <a:solidFill>
                  <a:srgbClr val="FF0000"/>
                </a:solidFill>
              </a:rPr>
              <a:t>спадкування</a:t>
            </a:r>
            <a:r>
              <a:rPr lang="ru-RU" dirty="0">
                <a:solidFill>
                  <a:srgbClr val="FF0000"/>
                </a:solidFill>
              </a:rPr>
              <a:t> за </a:t>
            </a:r>
            <a:r>
              <a:rPr lang="ru-RU" dirty="0" err="1">
                <a:solidFill>
                  <a:srgbClr val="FF0000"/>
                </a:solidFill>
              </a:rPr>
              <a:t>заповітом</a:t>
            </a:r>
            <a:r>
              <a:rPr lang="ru-RU" dirty="0">
                <a:solidFill>
                  <a:srgbClr val="FF0000"/>
                </a:solidFill>
              </a:rPr>
              <a:t> – в </a:t>
            </a:r>
            <a:r>
              <a:rPr lang="ru-RU" dirty="0" err="1">
                <a:solidFill>
                  <a:srgbClr val="FF0000"/>
                </a:solidFill>
              </a:rPr>
              <a:t>іншому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титулі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455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Кодекс Наполеона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У ст. 718 </a:t>
            </a:r>
            <a:r>
              <a:rPr lang="ru-RU" dirty="0" err="1"/>
              <a:t>зазначалося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спадщина</a:t>
            </a:r>
            <a:r>
              <a:rPr lang="ru-RU" dirty="0"/>
              <a:t> </a:t>
            </a:r>
            <a:r>
              <a:rPr lang="ru-RU" dirty="0" err="1"/>
              <a:t>відкриється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біологічної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громадянської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 smtClean="0"/>
              <a:t>спадкодавця</a:t>
            </a:r>
            <a:r>
              <a:rPr lang="ru-RU" dirty="0" smtClean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біологічна</a:t>
            </a:r>
            <a:r>
              <a:rPr lang="ru-RU" dirty="0"/>
              <a:t> смерть – 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 smtClean="0"/>
              <a:t>цілком</a:t>
            </a:r>
            <a:r>
              <a:rPr lang="ru-RU" dirty="0" smtClean="0"/>
              <a:t> </a:t>
            </a:r>
            <a:r>
              <a:rPr lang="ru-RU" dirty="0" err="1" smtClean="0"/>
              <a:t>зрозуміле</a:t>
            </a:r>
            <a:r>
              <a:rPr lang="ru-RU" dirty="0" smtClean="0"/>
              <a:t> </a:t>
            </a:r>
            <a:r>
              <a:rPr lang="ru-RU" dirty="0"/>
              <a:t>для </a:t>
            </a:r>
            <a:r>
              <a:rPr lang="ru-RU" dirty="0" err="1"/>
              <a:t>сучасних</a:t>
            </a:r>
            <a:r>
              <a:rPr lang="ru-RU" dirty="0"/>
              <a:t> </a:t>
            </a:r>
            <a:r>
              <a:rPr lang="ru-RU" dirty="0" err="1"/>
              <a:t>правознавців</a:t>
            </a:r>
            <a:r>
              <a:rPr lang="ru-RU" dirty="0"/>
              <a:t>, то </a:t>
            </a:r>
            <a:r>
              <a:rPr lang="ru-RU" dirty="0" err="1"/>
              <a:t>громадянська</a:t>
            </a:r>
            <a:r>
              <a:rPr lang="ru-RU" dirty="0"/>
              <a:t> смерть на </a:t>
            </a:r>
            <a:r>
              <a:rPr lang="ru-RU" dirty="0" err="1"/>
              <a:t>поточний</a:t>
            </a:r>
            <a:r>
              <a:rPr lang="ru-RU" dirty="0"/>
              <a:t> момент є </a:t>
            </a:r>
            <a:r>
              <a:rPr lang="ru-RU" dirty="0" err="1"/>
              <a:t>певним</a:t>
            </a:r>
            <a:r>
              <a:rPr lang="ru-RU" dirty="0"/>
              <a:t> </a:t>
            </a:r>
            <a:r>
              <a:rPr lang="ru-RU" dirty="0" err="1"/>
              <a:t>архаїзмом</a:t>
            </a:r>
            <a:r>
              <a:rPr lang="ru-RU" dirty="0"/>
              <a:t>. </a:t>
            </a:r>
            <a:r>
              <a:rPr lang="ru-RU" dirty="0">
                <a:solidFill>
                  <a:srgbClr val="00B050"/>
                </a:solidFill>
              </a:rPr>
              <a:t>У </a:t>
            </a:r>
            <a:r>
              <a:rPr lang="ru-RU" dirty="0" err="1">
                <a:solidFill>
                  <a:srgbClr val="00B050"/>
                </a:solidFill>
              </a:rPr>
              <a:t>постреволюційній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Франції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громадянська</a:t>
            </a:r>
            <a:r>
              <a:rPr lang="ru-RU" dirty="0">
                <a:solidFill>
                  <a:srgbClr val="00B050"/>
                </a:solidFill>
              </a:rPr>
              <a:t> смерть </a:t>
            </a:r>
            <a:r>
              <a:rPr lang="ru-RU" dirty="0" err="1">
                <a:solidFill>
                  <a:srgbClr val="00B050"/>
                </a:solidFill>
              </a:rPr>
              <a:t>була</a:t>
            </a:r>
            <a:r>
              <a:rPr lang="ru-RU" dirty="0">
                <a:solidFill>
                  <a:srgbClr val="00B050"/>
                </a:solidFill>
              </a:rPr>
              <a:t> заходом </a:t>
            </a:r>
            <a:r>
              <a:rPr lang="ru-RU" dirty="0" err="1">
                <a:solidFill>
                  <a:srgbClr val="00B050"/>
                </a:solidFill>
              </a:rPr>
              <a:t>кримінальної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відповідальності</a:t>
            </a:r>
            <a:r>
              <a:rPr lang="ru-RU" dirty="0">
                <a:solidFill>
                  <a:srgbClr val="00B050"/>
                </a:solidFill>
              </a:rPr>
              <a:t> за </a:t>
            </a:r>
            <a:r>
              <a:rPr lang="ru-RU" dirty="0" err="1">
                <a:solidFill>
                  <a:srgbClr val="00B050"/>
                </a:solidFill>
              </a:rPr>
              <a:t>деякі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злочини</a:t>
            </a:r>
            <a:r>
              <a:rPr lang="ru-RU" dirty="0">
                <a:solidFill>
                  <a:srgbClr val="00B050"/>
                </a:solidFill>
              </a:rPr>
              <a:t> (</a:t>
            </a:r>
            <a:r>
              <a:rPr lang="ru-RU" dirty="0" err="1">
                <a:solidFill>
                  <a:srgbClr val="00B050"/>
                </a:solidFill>
              </a:rPr>
              <a:t>насамперед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проти</a:t>
            </a:r>
            <a:r>
              <a:rPr lang="ru-RU" dirty="0">
                <a:solidFill>
                  <a:srgbClr val="00B050"/>
                </a:solidFill>
              </a:rPr>
              <a:t>), </a:t>
            </a:r>
            <a:r>
              <a:rPr lang="ru-RU" dirty="0" err="1">
                <a:solidFill>
                  <a:srgbClr val="00B050"/>
                </a:solidFill>
              </a:rPr>
              <a:t>встановлювалася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судовим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рішенням</a:t>
            </a:r>
            <a:r>
              <a:rPr lang="ru-RU" dirty="0">
                <a:solidFill>
                  <a:srgbClr val="00B050"/>
                </a:solidFill>
              </a:rPr>
              <a:t> і </a:t>
            </a:r>
            <a:r>
              <a:rPr lang="ru-RU" dirty="0" err="1">
                <a:solidFill>
                  <a:srgbClr val="00B050"/>
                </a:solidFill>
              </a:rPr>
              <a:t>полягала</a:t>
            </a:r>
            <a:r>
              <a:rPr lang="ru-RU" dirty="0">
                <a:solidFill>
                  <a:srgbClr val="00B050"/>
                </a:solidFill>
              </a:rPr>
              <a:t> у </a:t>
            </a:r>
            <a:r>
              <a:rPr lang="ru-RU" dirty="0" err="1">
                <a:solidFill>
                  <a:srgbClr val="00B050"/>
                </a:solidFill>
              </a:rPr>
              <a:t>повній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втраті</a:t>
            </a:r>
            <a:r>
              <a:rPr lang="ru-RU" dirty="0">
                <a:solidFill>
                  <a:srgbClr val="00B050"/>
                </a:solidFill>
              </a:rPr>
              <a:t> особою </a:t>
            </a:r>
            <a:r>
              <a:rPr lang="ru-RU" dirty="0" err="1">
                <a:solidFill>
                  <a:srgbClr val="00B050"/>
                </a:solidFill>
              </a:rPr>
              <a:t>її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правосуб’єктності</a:t>
            </a:r>
            <a:r>
              <a:rPr lang="ru-RU" dirty="0">
                <a:solidFill>
                  <a:srgbClr val="00B050"/>
                </a:solidFill>
              </a:rPr>
              <a:t>.</a:t>
            </a:r>
            <a:r>
              <a:rPr lang="ru-RU" dirty="0"/>
              <a:t> </a:t>
            </a:r>
            <a:r>
              <a:rPr lang="ru-RU" dirty="0" err="1"/>
              <a:t>Інакше</a:t>
            </a:r>
            <a:r>
              <a:rPr lang="ru-RU" dirty="0"/>
              <a:t> </a:t>
            </a:r>
            <a:r>
              <a:rPr lang="ru-RU" dirty="0" err="1"/>
              <a:t>кажучи</a:t>
            </a:r>
            <a:r>
              <a:rPr lang="ru-RU" dirty="0"/>
              <a:t>,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її</a:t>
            </a:r>
            <a:r>
              <a:rPr lang="ru-RU" dirty="0">
                <a:solidFill>
                  <a:srgbClr val="FF0000"/>
                </a:solidFill>
              </a:rPr>
              <a:t> статус </a:t>
            </a:r>
            <a:r>
              <a:rPr lang="ru-RU" dirty="0" err="1">
                <a:solidFill>
                  <a:srgbClr val="FF0000"/>
                </a:solidFill>
              </a:rPr>
              <a:t>прирівнювався</a:t>
            </a:r>
            <a:r>
              <a:rPr lang="ru-RU" dirty="0">
                <a:solidFill>
                  <a:srgbClr val="FF0000"/>
                </a:solidFill>
              </a:rPr>
              <a:t> до </a:t>
            </a:r>
            <a:r>
              <a:rPr lang="ru-RU" dirty="0" err="1">
                <a:solidFill>
                  <a:srgbClr val="FF0000"/>
                </a:solidFill>
              </a:rPr>
              <a:t>померлої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людини</a:t>
            </a:r>
            <a:r>
              <a:rPr lang="ru-RU" dirty="0">
                <a:solidFill>
                  <a:srgbClr val="FF0000"/>
                </a:solidFill>
              </a:rPr>
              <a:t>, тому </a:t>
            </a:r>
            <a:r>
              <a:rPr lang="ru-RU" dirty="0" err="1">
                <a:solidFill>
                  <a:srgbClr val="FF0000"/>
                </a:solidFill>
              </a:rPr>
              <a:t>належне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їй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майно</a:t>
            </a:r>
            <a:r>
              <a:rPr lang="ru-RU" dirty="0">
                <a:solidFill>
                  <a:srgbClr val="FF0000"/>
                </a:solidFill>
              </a:rPr>
              <a:t> ставало предметом </a:t>
            </a:r>
            <a:r>
              <a:rPr lang="ru-RU" dirty="0" err="1">
                <a:solidFill>
                  <a:srgbClr val="FF0000"/>
                </a:solidFill>
              </a:rPr>
              <a:t>спадщини</a:t>
            </a:r>
            <a:r>
              <a:rPr lang="ru-RU" dirty="0">
                <a:solidFill>
                  <a:srgbClr val="FF0000"/>
                </a:solidFill>
              </a:rPr>
              <a:t>. </a:t>
            </a:r>
            <a:r>
              <a:rPr lang="ru-RU" dirty="0" err="1">
                <a:solidFill>
                  <a:srgbClr val="FF0000"/>
                </a:solidFill>
              </a:rPr>
              <a:t>Правовий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інститут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громадянської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смерті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діяв</a:t>
            </a:r>
            <a:r>
              <a:rPr lang="ru-RU" dirty="0">
                <a:solidFill>
                  <a:srgbClr val="FF0000"/>
                </a:solidFill>
              </a:rPr>
              <a:t> у </a:t>
            </a:r>
            <a:r>
              <a:rPr lang="ru-RU" dirty="0" err="1">
                <a:solidFill>
                  <a:srgbClr val="FF0000"/>
                </a:solidFill>
              </a:rPr>
              <a:t>Франції</a:t>
            </a:r>
            <a:r>
              <a:rPr lang="ru-RU" dirty="0">
                <a:solidFill>
                  <a:srgbClr val="FF0000"/>
                </a:solidFill>
              </a:rPr>
              <a:t> до 1854 р. 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823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Кодекс Наполеона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R="25400" indent="173355" algn="just">
              <a:lnSpc>
                <a:spcPct val="105000"/>
              </a:lnSpc>
              <a:spcAft>
                <a:spcPts val="10"/>
              </a:spcAft>
            </a:pP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Встановлювалося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два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види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 законом і за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заповітом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спадкуванні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законом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майно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успадковували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діти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дружина (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чоловік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), а при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відсутності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родичі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низхідній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висхідній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лінії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Цікаво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Кодекс Наполеона при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спадкуванні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законом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передбачав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спадкові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черги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аж до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дванадцятого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ступеня</a:t>
            </a:r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спорідненості</a:t>
            </a:r>
            <a:r>
              <a:rPr lang="ru-RU" dirty="0" smtClean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Цікаво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людина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яка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перебувала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зі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спадкодавцем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законному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шлюбі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момент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смерті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чоловік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дружина),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допускалася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спадкування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коли в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спадкодавця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родичів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згаданих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раніше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Таке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незручне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становище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насамперед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вдови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пояснювалося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продовженням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середньовічного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підходу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розуміння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майно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повинно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залишатися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межах </a:t>
            </a:r>
            <a:r>
              <a:rPr lang="ru-RU" dirty="0" err="1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однієї</a:t>
            </a:r>
            <a:r>
              <a:rPr lang="ru-RU" dirty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родини</a:t>
            </a:r>
            <a:r>
              <a:rPr lang="ru-RU" dirty="0" smtClean="0">
                <a:solidFill>
                  <a:srgbClr val="18171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dirty="0">
              <a:solidFill>
                <a:srgbClr val="18171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112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Кодекс Наполеона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При </a:t>
            </a:r>
            <a:r>
              <a:rPr lang="ru-RU" dirty="0" err="1">
                <a:solidFill>
                  <a:srgbClr val="C00000"/>
                </a:solidFill>
              </a:rPr>
              <a:t>спадкуванні</a:t>
            </a:r>
            <a:r>
              <a:rPr lang="ru-RU" dirty="0">
                <a:solidFill>
                  <a:srgbClr val="C00000"/>
                </a:solidFill>
              </a:rPr>
              <a:t> родичами </a:t>
            </a:r>
            <a:r>
              <a:rPr lang="ru-RU" dirty="0" err="1">
                <a:solidFill>
                  <a:srgbClr val="C00000"/>
                </a:solidFill>
              </a:rPr>
              <a:t>дальших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черг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майно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розподілялося</a:t>
            </a:r>
            <a:r>
              <a:rPr lang="ru-RU" dirty="0">
                <a:solidFill>
                  <a:srgbClr val="C00000"/>
                </a:solidFill>
              </a:rPr>
              <a:t> на </a:t>
            </a:r>
            <a:r>
              <a:rPr lang="ru-RU" dirty="0" err="1">
                <a:solidFill>
                  <a:srgbClr val="C00000"/>
                </a:solidFill>
              </a:rPr>
              <a:t>дві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рівні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частини</a:t>
            </a:r>
            <a:r>
              <a:rPr lang="ru-RU" dirty="0">
                <a:solidFill>
                  <a:srgbClr val="C00000"/>
                </a:solidFill>
              </a:rPr>
              <a:t>: одну </a:t>
            </a:r>
            <a:r>
              <a:rPr lang="ru-RU" dirty="0" err="1">
                <a:solidFill>
                  <a:srgbClr val="C00000"/>
                </a:solidFill>
              </a:rPr>
              <a:t>отримували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родичі</a:t>
            </a:r>
            <a:r>
              <a:rPr lang="ru-RU" dirty="0">
                <a:solidFill>
                  <a:srgbClr val="C00000"/>
                </a:solidFill>
              </a:rPr>
              <a:t> по </a:t>
            </a:r>
            <a:r>
              <a:rPr lang="ru-RU" dirty="0" err="1">
                <a:solidFill>
                  <a:srgbClr val="C00000"/>
                </a:solidFill>
              </a:rPr>
              <a:t>батькові</a:t>
            </a:r>
            <a:r>
              <a:rPr lang="ru-RU" dirty="0">
                <a:solidFill>
                  <a:srgbClr val="C00000"/>
                </a:solidFill>
              </a:rPr>
              <a:t>, а </a:t>
            </a:r>
            <a:r>
              <a:rPr lang="ru-RU" dirty="0" err="1">
                <a:solidFill>
                  <a:srgbClr val="C00000"/>
                </a:solidFill>
              </a:rPr>
              <a:t>іншу</a:t>
            </a:r>
            <a:r>
              <a:rPr lang="ru-RU" dirty="0">
                <a:solidFill>
                  <a:srgbClr val="C00000"/>
                </a:solidFill>
              </a:rPr>
              <a:t> – по </a:t>
            </a:r>
            <a:r>
              <a:rPr lang="ru-RU" dirty="0" err="1">
                <a:solidFill>
                  <a:srgbClr val="C00000"/>
                </a:solidFill>
              </a:rPr>
              <a:t>матері</a:t>
            </a:r>
            <a:r>
              <a:rPr lang="ru-RU" dirty="0">
                <a:solidFill>
                  <a:srgbClr val="C00000"/>
                </a:solidFill>
              </a:rPr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>
                <a:solidFill>
                  <a:srgbClr val="00B050"/>
                </a:solidFill>
              </a:rPr>
              <a:t>Не </a:t>
            </a:r>
            <a:r>
              <a:rPr lang="ru-RU" dirty="0" err="1">
                <a:solidFill>
                  <a:srgbClr val="00B050"/>
                </a:solidFill>
              </a:rPr>
              <a:t>мали</a:t>
            </a:r>
            <a:r>
              <a:rPr lang="ru-RU" dirty="0">
                <a:solidFill>
                  <a:srgbClr val="00B050"/>
                </a:solidFill>
              </a:rPr>
              <a:t> права </a:t>
            </a:r>
            <a:r>
              <a:rPr lang="ru-RU" dirty="0" err="1">
                <a:solidFill>
                  <a:srgbClr val="00B050"/>
                </a:solidFill>
              </a:rPr>
              <a:t>успадковувати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майно</a:t>
            </a:r>
            <a:r>
              <a:rPr lang="ru-RU" dirty="0">
                <a:solidFill>
                  <a:srgbClr val="00B050"/>
                </a:solidFill>
              </a:rPr>
              <a:t> особи, </a:t>
            </a:r>
            <a:r>
              <a:rPr lang="ru-RU" dirty="0" err="1">
                <a:solidFill>
                  <a:srgbClr val="00B050"/>
                </a:solidFill>
              </a:rPr>
              <a:t>засуджені</a:t>
            </a:r>
            <a:r>
              <a:rPr lang="ru-RU" dirty="0">
                <a:solidFill>
                  <a:srgbClr val="00B050"/>
                </a:solidFill>
              </a:rPr>
              <a:t> за </a:t>
            </a:r>
            <a:r>
              <a:rPr lang="ru-RU" dirty="0" err="1">
                <a:solidFill>
                  <a:srgbClr val="00B050"/>
                </a:solidFill>
              </a:rPr>
              <a:t>заподіяння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смерті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спадкодавцеві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чи</a:t>
            </a:r>
            <a:r>
              <a:rPr lang="ru-RU" dirty="0">
                <a:solidFill>
                  <a:srgbClr val="00B050"/>
                </a:solidFill>
              </a:rPr>
              <a:t> за замах на </a:t>
            </a:r>
            <a:r>
              <a:rPr lang="ru-RU" dirty="0" err="1">
                <a:solidFill>
                  <a:srgbClr val="00B050"/>
                </a:solidFill>
              </a:rPr>
              <a:t>його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життя</a:t>
            </a:r>
            <a:r>
              <a:rPr lang="ru-RU" dirty="0">
                <a:solidFill>
                  <a:srgbClr val="00B050"/>
                </a:solidFill>
              </a:rPr>
              <a:t>; </a:t>
            </a:r>
            <a:r>
              <a:rPr lang="ru-RU" dirty="0" err="1">
                <a:solidFill>
                  <a:srgbClr val="00B050"/>
                </a:solidFill>
              </a:rPr>
              <a:t>ті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хто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зводил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неправдииві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наклепи</a:t>
            </a:r>
            <a:r>
              <a:rPr lang="ru-RU" dirty="0">
                <a:solidFill>
                  <a:srgbClr val="00B050"/>
                </a:solidFill>
              </a:rPr>
              <a:t> про </a:t>
            </a:r>
            <a:r>
              <a:rPr lang="ru-RU" dirty="0" err="1">
                <a:solidFill>
                  <a:srgbClr val="00B050"/>
                </a:solidFill>
              </a:rPr>
              <a:t>вчинення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спадковцем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злочинів</a:t>
            </a:r>
            <a:r>
              <a:rPr lang="ru-RU" dirty="0">
                <a:solidFill>
                  <a:srgbClr val="00B050"/>
                </a:solidFill>
              </a:rPr>
              <a:t>; </a:t>
            </a:r>
            <a:r>
              <a:rPr lang="ru-RU" dirty="0" err="1">
                <a:solidFill>
                  <a:srgbClr val="00B050"/>
                </a:solidFill>
              </a:rPr>
              <a:t>повнолітній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спадкоємець</a:t>
            </a:r>
            <a:r>
              <a:rPr lang="ru-RU" dirty="0">
                <a:solidFill>
                  <a:srgbClr val="00B050"/>
                </a:solidFill>
              </a:rPr>
              <a:t>, </a:t>
            </a:r>
            <a:r>
              <a:rPr lang="ru-RU" dirty="0" err="1">
                <a:solidFill>
                  <a:srgbClr val="00B050"/>
                </a:solidFill>
              </a:rPr>
              <a:t>який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мав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інформацію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щодо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вбивства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спадкодавця</a:t>
            </a:r>
            <a:r>
              <a:rPr lang="ru-RU" dirty="0">
                <a:solidFill>
                  <a:srgbClr val="00B050"/>
                </a:solidFill>
              </a:rPr>
              <a:t> та не </a:t>
            </a:r>
            <a:r>
              <a:rPr lang="ru-RU" dirty="0" err="1">
                <a:solidFill>
                  <a:srgbClr val="00B050"/>
                </a:solidFill>
              </a:rPr>
              <a:t>повідомив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err="1">
                <a:solidFill>
                  <a:srgbClr val="00B050"/>
                </a:solidFill>
              </a:rPr>
              <a:t>її</a:t>
            </a:r>
            <a:r>
              <a:rPr lang="ru-RU" dirty="0">
                <a:solidFill>
                  <a:srgbClr val="00B050"/>
                </a:solidFill>
              </a:rPr>
              <a:t> органам </a:t>
            </a:r>
            <a:r>
              <a:rPr lang="ru-RU" dirty="0" err="1" smtClean="0">
                <a:solidFill>
                  <a:srgbClr val="00B050"/>
                </a:solidFill>
              </a:rPr>
              <a:t>влади</a:t>
            </a:r>
            <a:r>
              <a:rPr lang="ru-RU" dirty="0" smtClean="0"/>
              <a:t>. 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Спадкувати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майно</a:t>
            </a:r>
            <a:r>
              <a:rPr lang="ru-RU" dirty="0">
                <a:solidFill>
                  <a:srgbClr val="FF0000"/>
                </a:solidFill>
              </a:rPr>
              <a:t> (</a:t>
            </a:r>
            <a:r>
              <a:rPr lang="ru-RU" dirty="0" err="1">
                <a:solidFill>
                  <a:srgbClr val="FF0000"/>
                </a:solidFill>
              </a:rPr>
              <a:t>навіть</a:t>
            </a:r>
            <a:r>
              <a:rPr lang="ru-RU" dirty="0">
                <a:solidFill>
                  <a:srgbClr val="FF0000"/>
                </a:solidFill>
              </a:rPr>
              <a:t> у </a:t>
            </a:r>
            <a:r>
              <a:rPr lang="ru-RU" dirty="0" err="1">
                <a:solidFill>
                  <a:srgbClr val="FF0000"/>
                </a:solidFill>
              </a:rPr>
              <a:t>випадку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їх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зазначення</a:t>
            </a:r>
            <a:r>
              <a:rPr lang="ru-RU" dirty="0">
                <a:solidFill>
                  <a:srgbClr val="FF0000"/>
                </a:solidFill>
              </a:rPr>
              <a:t> у </a:t>
            </a:r>
            <a:r>
              <a:rPr lang="ru-RU" dirty="0" err="1">
                <a:solidFill>
                  <a:srgbClr val="FF0000"/>
                </a:solidFill>
              </a:rPr>
              <a:t>заповіті</a:t>
            </a:r>
            <a:r>
              <a:rPr lang="ru-RU" dirty="0">
                <a:solidFill>
                  <a:srgbClr val="FF0000"/>
                </a:solidFill>
              </a:rPr>
              <a:t>) </a:t>
            </a:r>
            <a:r>
              <a:rPr lang="ru-RU" dirty="0" err="1">
                <a:solidFill>
                  <a:srgbClr val="FF0000"/>
                </a:solidFill>
              </a:rPr>
              <a:t>також</a:t>
            </a:r>
            <a:r>
              <a:rPr lang="ru-RU" dirty="0">
                <a:solidFill>
                  <a:srgbClr val="FF0000"/>
                </a:solidFill>
              </a:rPr>
              <a:t> не </a:t>
            </a:r>
            <a:r>
              <a:rPr lang="ru-RU" dirty="0" err="1">
                <a:solidFill>
                  <a:srgbClr val="FF0000"/>
                </a:solidFill>
              </a:rPr>
              <a:t>мали</a:t>
            </a:r>
            <a:r>
              <a:rPr lang="ru-RU" dirty="0">
                <a:solidFill>
                  <a:srgbClr val="FF0000"/>
                </a:solidFill>
              </a:rPr>
              <a:t> права: </a:t>
            </a:r>
            <a:r>
              <a:rPr lang="ru-RU" dirty="0" err="1">
                <a:solidFill>
                  <a:srgbClr val="FF0000"/>
                </a:solidFill>
              </a:rPr>
              <a:t>лікарі</a:t>
            </a:r>
            <a:r>
              <a:rPr lang="ru-RU" dirty="0">
                <a:solidFill>
                  <a:srgbClr val="FF0000"/>
                </a:solidFill>
              </a:rPr>
              <a:t> та </a:t>
            </a:r>
            <a:r>
              <a:rPr lang="ru-RU" dirty="0" err="1">
                <a:solidFill>
                  <a:srgbClr val="FF0000"/>
                </a:solidFill>
              </a:rPr>
              <a:t>аптекарі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що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лікували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спадкодавця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від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хвороби</a:t>
            </a:r>
            <a:r>
              <a:rPr lang="ru-RU" dirty="0">
                <a:solidFill>
                  <a:srgbClr val="FF0000"/>
                </a:solidFill>
              </a:rPr>
              <a:t>, через яку </a:t>
            </a:r>
            <a:r>
              <a:rPr lang="ru-RU" dirty="0" err="1">
                <a:solidFill>
                  <a:srgbClr val="FF0000"/>
                </a:solidFill>
              </a:rPr>
              <a:t>він</a:t>
            </a:r>
            <a:r>
              <a:rPr lang="ru-RU" dirty="0">
                <a:solidFill>
                  <a:srgbClr val="FF0000"/>
                </a:solidFill>
              </a:rPr>
              <a:t> помер; </a:t>
            </a:r>
            <a:r>
              <a:rPr lang="ru-RU" dirty="0" err="1">
                <a:solidFill>
                  <a:srgbClr val="FF0000"/>
                </a:solidFill>
              </a:rPr>
              <a:t>священнослужителі</a:t>
            </a:r>
            <a:r>
              <a:rPr lang="ru-RU" dirty="0">
                <a:solidFill>
                  <a:srgbClr val="FF0000"/>
                </a:solidFill>
              </a:rPr>
              <a:t> (</a:t>
            </a:r>
            <a:r>
              <a:rPr lang="ru-RU" dirty="0" err="1">
                <a:solidFill>
                  <a:srgbClr val="FF0000"/>
                </a:solidFill>
              </a:rPr>
              <a:t>їх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вважали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духовними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лікарями</a:t>
            </a:r>
            <a:r>
              <a:rPr lang="ru-RU" dirty="0">
                <a:solidFill>
                  <a:srgbClr val="FF0000"/>
                </a:solidFill>
              </a:rPr>
              <a:t>); </a:t>
            </a:r>
            <a:r>
              <a:rPr lang="ru-RU" dirty="0" err="1">
                <a:solidFill>
                  <a:srgbClr val="FF0000"/>
                </a:solidFill>
              </a:rPr>
              <a:t>опікуни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якщо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їх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підопічний</a:t>
            </a:r>
            <a:r>
              <a:rPr lang="ru-RU" dirty="0">
                <a:solidFill>
                  <a:srgbClr val="FF0000"/>
                </a:solidFill>
              </a:rPr>
              <a:t> помер у </a:t>
            </a:r>
            <a:r>
              <a:rPr lang="ru-RU" dirty="0" err="1">
                <a:solidFill>
                  <a:srgbClr val="FF0000"/>
                </a:solidFill>
              </a:rPr>
              <a:t>малолітньому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віці</a:t>
            </a:r>
            <a:r>
              <a:rPr lang="ru-RU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0316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506</TotalTime>
  <Words>3562</Words>
  <Application>Microsoft Office PowerPoint</Application>
  <PresentationFormat>Широкоэкранный</PresentationFormat>
  <Paragraphs>86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Garamond</vt:lpstr>
      <vt:lpstr>Times New Roman</vt:lpstr>
      <vt:lpstr>Натуральные материалы</vt:lpstr>
      <vt:lpstr>Спадкове право в країнах Європи</vt:lpstr>
      <vt:lpstr>Кодекс Наполеона</vt:lpstr>
      <vt:lpstr>Кодекс Наполеона</vt:lpstr>
      <vt:lpstr>Кодекс Наполеона</vt:lpstr>
      <vt:lpstr>Кодекс Наполеона</vt:lpstr>
      <vt:lpstr>Кодекс Наполеона</vt:lpstr>
      <vt:lpstr>Кодекс Наполеона</vt:lpstr>
      <vt:lpstr>Кодекс Наполеона</vt:lpstr>
      <vt:lpstr>Кодекс Наполеона</vt:lpstr>
      <vt:lpstr>Презентация PowerPoint</vt:lpstr>
      <vt:lpstr>Кодекс Наполеона</vt:lpstr>
      <vt:lpstr>Кодекс Наполеона</vt:lpstr>
      <vt:lpstr>Кодекс Наполеона</vt:lpstr>
      <vt:lpstr>Кодекс Наполеона.Заповіт.</vt:lpstr>
      <vt:lpstr>Заповіт</vt:lpstr>
      <vt:lpstr>Фідеїкоміс</vt:lpstr>
      <vt:lpstr>Презентация PowerPoint</vt:lpstr>
      <vt:lpstr>Кодекс Наполеона</vt:lpstr>
      <vt:lpstr>Презентация PowerPoint</vt:lpstr>
      <vt:lpstr>Романо-германська правова система</vt:lpstr>
      <vt:lpstr>Мусульманські країни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Спадкове право в країнах ЄС</vt:lpstr>
      <vt:lpstr>Австрія</vt:lpstr>
      <vt:lpstr>Презентация PowerPoint</vt:lpstr>
      <vt:lpstr>Презентация PowerPoint</vt:lpstr>
      <vt:lpstr>Болгарія</vt:lpstr>
      <vt:lpstr>Презентация PowerPoint</vt:lpstr>
      <vt:lpstr>Презентация PowerPoint</vt:lpstr>
      <vt:lpstr>Франція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ASUS</cp:lastModifiedBy>
  <cp:revision>18</cp:revision>
  <dcterms:created xsi:type="dcterms:W3CDTF">2025-02-23T09:22:48Z</dcterms:created>
  <dcterms:modified xsi:type="dcterms:W3CDTF">2025-02-23T17:49:33Z</dcterms:modified>
</cp:coreProperties>
</file>