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56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36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24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7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80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640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690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88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697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22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206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431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47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70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B6E03-9A6F-4D5B-A053-1805D7046A71}" type="datetimeFigureOut">
              <a:rPr lang="uk-UA" smtClean="0"/>
              <a:pPr/>
              <a:t>20.05.2025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295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3805" y="1010193"/>
            <a:ext cx="10528663" cy="3685076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</a:rPr>
            </a:br>
            <a:r>
              <a:rPr lang="ru-RU" sz="5000" dirty="0">
                <a:solidFill>
                  <a:schemeClr val="tx1"/>
                </a:solidFill>
              </a:rPr>
              <a:t>Тема 5. </a:t>
            </a:r>
            <a:r>
              <a:rPr lang="ru-RU" sz="5000" dirty="0" err="1">
                <a:solidFill>
                  <a:schemeClr val="tx1"/>
                </a:solidFill>
              </a:rPr>
              <a:t>Громадський</a:t>
            </a:r>
            <a:r>
              <a:rPr lang="ru-RU" sz="5000" dirty="0">
                <a:solidFill>
                  <a:schemeClr val="tx1"/>
                </a:solidFill>
              </a:rPr>
              <a:t> </a:t>
            </a:r>
            <a:r>
              <a:rPr lang="ru-RU" sz="5000" dirty="0" err="1">
                <a:solidFill>
                  <a:schemeClr val="tx1"/>
                </a:solidFill>
              </a:rPr>
              <a:t>фінансовий</a:t>
            </a:r>
            <a:r>
              <a:rPr lang="ru-RU" sz="5000" dirty="0">
                <a:solidFill>
                  <a:schemeClr val="tx1"/>
                </a:solidFill>
              </a:rPr>
              <a:t> контроль</a:t>
            </a:r>
            <a:endParaRPr lang="uk-UA" sz="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94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B12622-6327-270B-D5AD-AE64A854C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9745" y="507076"/>
            <a:ext cx="6517179" cy="5993477"/>
          </a:xfrm>
        </p:spPr>
      </p:pic>
    </p:spTree>
    <p:extLst>
      <p:ext uri="{BB962C8B-B14F-4D97-AF65-F5344CB8AC3E}">
        <p14:creationId xmlns:p14="http://schemas.microsoft.com/office/powerpoint/2010/main" val="10846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578D80-779F-D77E-E6C2-F3CEB8001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8305"/>
            <a:ext cx="8596668" cy="4013057"/>
          </a:xfrm>
        </p:spPr>
        <p:txBody>
          <a:bodyPr/>
          <a:lstStyle/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системі громадського контролю діють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правовий та соціальний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механізми.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Правовий механізм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дозволяє реалізувати конституційне право громадськості для звернення в органи державної виконавчої влади для прийняття відповідних заходів. </a:t>
            </a: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 механізм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означає вплив через інститут суспільної думки , вибори, референдум, опитування, анкетування тощо). Основу правового механізму становить нормативно-правове забезпечення громадського контролю у суспільстві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78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8AA2DF48-779B-6EEB-933A-3DCBE32ED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217" y="1238596"/>
            <a:ext cx="8030095" cy="4803429"/>
          </a:xfrm>
        </p:spPr>
      </p:pic>
    </p:spTree>
    <p:extLst>
      <p:ext uri="{BB962C8B-B14F-4D97-AF65-F5344CB8AC3E}">
        <p14:creationId xmlns:p14="http://schemas.microsoft.com/office/powerpoint/2010/main" val="74141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9703DC1-36D3-B43B-9710-68B7FB0267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8225" y="1363288"/>
            <a:ext cx="7631083" cy="4653800"/>
          </a:xfrm>
        </p:spPr>
      </p:pic>
    </p:spTree>
    <p:extLst>
      <p:ext uri="{BB962C8B-B14F-4D97-AF65-F5344CB8AC3E}">
        <p14:creationId xmlns:p14="http://schemas.microsoft.com/office/powerpoint/2010/main" val="350080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23023D0-4035-7B24-C06B-94E2D1592F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604" y="1230284"/>
            <a:ext cx="7132320" cy="4786803"/>
          </a:xfrm>
        </p:spPr>
      </p:pic>
    </p:spTree>
    <p:extLst>
      <p:ext uri="{BB962C8B-B14F-4D97-AF65-F5344CB8AC3E}">
        <p14:creationId xmlns:p14="http://schemas.microsoft.com/office/powerpoint/2010/main" val="260814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50413E-4EFF-ABCE-07D4-4300DBC0E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47651"/>
            <a:ext cx="8596668" cy="509371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Одним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контролю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 при органах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виконавчої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10000"/>
              </a:lnSpc>
              <a:buNone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Незважаючи на всю різноманітність методів громадського контролю, він залишається на сьогоднішній день неефективним з наступних причин: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недостатньо ефективна діяльність ЗМІ як суб’єктів громадського контролю;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неналежне нормативно-правове забезпечення різноманітних форм, методів та інструментів громадського контролю;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недостатній кваліфікаційний рівень та низька обізнаність громадських контролерів;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проблеми на етапі реалізації громадського контролю, зокрема досить часто результати його не враховуються органами державної влади;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економічна та політична байдужість громадян та негативний вплив бюрократії в сфері земельних відносин;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недостатня дієвість діяльності громадських рад при органах державної виконавчої влади.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359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5FBE92-1878-335E-CDAC-4B8F5BFDA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6459"/>
            <a:ext cx="8596668" cy="5284904"/>
          </a:xfrm>
        </p:spPr>
        <p:txBody>
          <a:bodyPr>
            <a:normAutofit fontScale="85000" lnSpcReduction="20000"/>
          </a:bodyPr>
          <a:lstStyle/>
          <a:p>
            <a:pPr indent="449580" algn="just">
              <a:lnSpc>
                <a:spcPct val="150000"/>
              </a:lnSpc>
              <a:buNone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напрями удосконалення та розвитку громадського фінансового контролю в Україні: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включення норм про відповідальність органів муніципальної влади до статутів муніципалітетів, оскільки відсутність таких норм призводить до відсутності механізму реального громадського контролю за обраною місцевою владою 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 недержавних громадських організації є однією з умов оптимізації громадського контролю;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чітке визначення видів публічної інформації та порядок її обов’язкового оприлюднення;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можливостей широкого доступу до публічної інформації;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широке використання інструментів та методів громадського контролю, впровадження державно-громадського фінансового аудиту як методу громадського контролю;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подальший розвиток Інтернету як інформаційного середовища для взаємодії громадян та держави;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оприлюднення звітів Громадської ради;  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 професійного рівня </a:t>
            </a:r>
            <a:r>
              <a:rPr lang="uk-UA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громадських контролерів.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061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91A67-4CFB-B878-A029-8EE9F3AB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Положення про </a:t>
            </a:r>
            <a:r>
              <a:rPr lang="uk-UA" dirty="0" err="1"/>
              <a:t>громадсьуу</a:t>
            </a:r>
            <a:r>
              <a:rPr lang="uk-UA" dirty="0"/>
              <a:t> </a:t>
            </a:r>
            <a:r>
              <a:rPr lang="uk-UA"/>
              <a:t>Раду при ДАС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7594A9-5FD8-0AB1-242B-2EDD3FC0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https://dasu.gov.ua/attachments/19ade480-b87a-4eca-97ff-92182c88543e_%D0%BD%D0%B0%D0%BA%D0%B0%D0%B7_70.pdf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915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09D539-A73A-0E45-19DC-BFD7713E5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141" y="1587011"/>
            <a:ext cx="8596668" cy="43649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+mj-lt"/>
              </a:rPr>
              <a:t>Громадський контроль – це один із видів економічного контролю, що здійснюється громадою, депутатами різних рівнів, представниками незалежних засобів масової інформації, профспілок, громадських організацій, різноманітних рухів, політичних партій з метою захисту громадських (суспільних) інтересів та протидії незаконній діяльності (діям, бездіяльності) державних чиновників, керівництва міст і сіл, підприємств (організацій, закладів) тощо. </a:t>
            </a:r>
          </a:p>
          <a:p>
            <a:pPr algn="just"/>
            <a:r>
              <a:rPr lang="uk-UA" dirty="0">
                <a:latin typeface="+mj-lt"/>
              </a:rPr>
              <a:t>Щодо фінансів в Україні громадський контроль має бути особливо прискіпливим у зв’язку з тим, що за даними різних інформаційних джерел в нашій країні розкрадають від 10% до 30% фінансових ресурсів (в залежності від галузі економіки, рівня управління, займаної посади чиновника).</a:t>
            </a:r>
          </a:p>
          <a:p>
            <a:pPr algn="just"/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З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позиції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системного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підходу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сьогодні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переважає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державний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фінансовий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контроль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порівняно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іншими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видами контролю,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відбувається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централізація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контрольної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. 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Водночас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самоврядний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громадський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контроль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розвинуті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недостатньо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знижує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результативність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їхнього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впливу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при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вирішенні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ряду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питань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важливе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значення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суспільства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. </a:t>
            </a:r>
            <a:endParaRPr lang="uk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56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D4DB95-FA73-889D-FDEF-93B0E1F49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Громадський контроль за фінансами в Україні варто здійснювати як на стадії формування й затвердження бюджетів, кошторисів, так і на стадії проведення видатків (витрат) за цими бюджетами, кошторисами. Для перевірок, що проводяться громадськими контролерами, не повинно бути ніяких заборон з позиції об’єктів чи сфер перевірок. Це створить певні перешкоди діям (без діям) тих посадових осіб, які неодноразово звикли допускати господарські порушення та економічні злочини під час формування і використання фінансових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1636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A39003-D317-52D2-230B-BBDBEE621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В сучасних умовах не існує значних розбіжностей у підходах до аналізу сутності громадського контролю. Його визначають як один з видів соціального контролю, що здійснюється об’єднаннями громадян та самими громадянами і є важливою формою реалізації демократії та способом залучення населення до управління суспільством та державою, способом забезпечення законності та ефективності діяльності державних та муніципальних органів державної влади.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743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D07037-5733-B9E7-14E3-B55A5B5B1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0161"/>
            <a:ext cx="8596668" cy="4761202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До особливостей громадського фінансового контролю слід віднести: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відсутність обов’язкового та владного характеру;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здійснення від імені громадськості та громадян: суб’єктами громадського контролю не можуть виступати органи державної влади та місцевого самоврядування;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результати перевірок органами громадськості мають рекомендаційний характер; 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органи громадського контролю не мають права втручатись у оперативну діяльність підконтрольних суб’єктів;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відсутність повноважень щодо притягнення винних до відповідальності;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571500" algn="l"/>
              </a:tabLs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встановлення меж для державних інституцій через контроль над виконанням їх повноважень;</a:t>
            </a:r>
          </a:p>
          <a:p>
            <a:pPr>
              <a:buNone/>
            </a:pP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7)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можливість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впливу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суб’єктів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влади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(народу) на державно-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владні</a:t>
            </a:r>
            <a:r>
              <a:rPr lang="ru-RU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+mj-lt"/>
                <a:ea typeface="Times New Roman" panose="02020603050405020304" pitchFamily="18" charset="0"/>
              </a:rPr>
              <a:t>інституції</a:t>
            </a:r>
            <a:endParaRPr lang="uk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516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166E55-C19D-9FD5-3CE3-00B737543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1477"/>
            <a:ext cx="8596668" cy="4619886"/>
          </a:xfrm>
        </p:spPr>
        <p:txBody>
          <a:bodyPr>
            <a:normAutofit/>
          </a:bodyPr>
          <a:lstStyle/>
          <a:p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контролю за </a:t>
            </a:r>
            <a:r>
              <a:rPr lang="ru-RU" dirty="0" err="1"/>
              <a:t>фінансами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моменти</a:t>
            </a:r>
            <a:r>
              <a:rPr lang="ru-RU" dirty="0"/>
              <a:t>: </a:t>
            </a:r>
          </a:p>
          <a:p>
            <a:r>
              <a:rPr lang="ru-RU" dirty="0"/>
              <a:t>•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бюджетного </a:t>
            </a:r>
            <a:r>
              <a:rPr lang="ru-RU" dirty="0" err="1"/>
              <a:t>законодавства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Бюджетного кодексу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розголосу</a:t>
            </a:r>
            <a:r>
              <a:rPr lang="ru-RU" dirty="0"/>
              <a:t>; • </a:t>
            </a:r>
            <a:r>
              <a:rPr lang="ru-RU" dirty="0" err="1"/>
              <a:t>хто</a:t>
            </a:r>
            <a:r>
              <a:rPr lang="ru-RU" dirty="0"/>
              <a:t> з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є </a:t>
            </a:r>
            <a:r>
              <a:rPr lang="ru-RU" dirty="0" err="1"/>
              <a:t>фактичним</a:t>
            </a:r>
            <a:r>
              <a:rPr lang="ru-RU" dirty="0"/>
              <a:t> </a:t>
            </a:r>
            <a:r>
              <a:rPr lang="ru-RU" dirty="0" err="1"/>
              <a:t>розпорядником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суспільний</a:t>
            </a:r>
            <a:r>
              <a:rPr lang="ru-RU" dirty="0"/>
              <a:t> авторитет в </a:t>
            </a:r>
            <a:r>
              <a:rPr lang="ru-RU" dirty="0" err="1"/>
              <a:t>даної</a:t>
            </a:r>
            <a:r>
              <a:rPr lang="ru-RU" dirty="0"/>
              <a:t> особи;</a:t>
            </a:r>
          </a:p>
          <a:p>
            <a:r>
              <a:rPr lang="uk-UA" dirty="0"/>
              <a:t>-які напрями, статті доходів та видатків (витрат) бюджетів, кошторисів найбільше цікавлять або хвилюють громадськість і чому; </a:t>
            </a:r>
          </a:p>
          <a:p>
            <a:r>
              <a:rPr lang="uk-UA" dirty="0"/>
              <a:t>• чи не причетні до управління фінансовими ресурсами фізичні та юридичні особи з сумнівною репутацією; </a:t>
            </a:r>
          </a:p>
          <a:p>
            <a:r>
              <a:rPr lang="uk-UA" dirty="0"/>
              <a:t>• чи дотримуються встановлених норм і нормативів при здійсненні прямих витрат та немає перевитрат бюджетів, кошторисів; </a:t>
            </a:r>
          </a:p>
          <a:p>
            <a:r>
              <a:rPr lang="uk-UA" dirty="0"/>
              <a:t>• чи не завищені ціни порівняно із звичайними цінами і </a:t>
            </a:r>
            <a:r>
              <a:rPr lang="uk-UA" dirty="0" err="1"/>
              <a:t>т.ін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73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754C3F-D65B-EE94-4EC2-57A637D4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9047"/>
            <a:ext cx="8596668" cy="4312315"/>
          </a:xfrm>
        </p:spPr>
        <p:txBody>
          <a:bodyPr/>
          <a:lstStyle/>
          <a:p>
            <a:pPr algn="just"/>
            <a:r>
              <a:rPr lang="ru-RU" dirty="0"/>
              <a:t>За результатами </a:t>
            </a:r>
            <a:r>
              <a:rPr lang="ru-RU" dirty="0" err="1"/>
              <a:t>перевірок</a:t>
            </a:r>
            <a:r>
              <a:rPr lang="ru-RU" dirty="0"/>
              <a:t>,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громадськими</a:t>
            </a:r>
            <a:r>
              <a:rPr lang="ru-RU" dirty="0"/>
              <a:t> контролерами,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довідки</a:t>
            </a:r>
            <a:r>
              <a:rPr lang="ru-RU" dirty="0"/>
              <a:t>,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про </a:t>
            </a:r>
            <a:r>
              <a:rPr lang="ru-RU" dirty="0" err="1"/>
              <a:t>виявлені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сильний</a:t>
            </a:r>
            <a:r>
              <a:rPr lang="ru-RU" dirty="0"/>
              <a:t> </a:t>
            </a:r>
            <a:r>
              <a:rPr lang="ru-RU" dirty="0" err="1"/>
              <a:t>громадський</a:t>
            </a:r>
            <a:r>
              <a:rPr lang="ru-RU" dirty="0"/>
              <a:t> резонанс, </a:t>
            </a:r>
            <a:r>
              <a:rPr lang="ru-RU" dirty="0" err="1"/>
              <a:t>публікуються</a:t>
            </a:r>
            <a:r>
              <a:rPr lang="ru-RU" dirty="0"/>
              <a:t> в ЗМІ і </a:t>
            </a:r>
            <a:r>
              <a:rPr lang="ru-RU" dirty="0" err="1"/>
              <a:t>серйозно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За </a:t>
            </a:r>
            <a:r>
              <a:rPr lang="ru-RU" dirty="0" err="1"/>
              <a:t>наполяганням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контролю </a:t>
            </a:r>
            <a:r>
              <a:rPr lang="ru-RU" dirty="0" err="1"/>
              <a:t>вітчизняні</a:t>
            </a:r>
            <a:r>
              <a:rPr lang="ru-RU" dirty="0"/>
              <a:t> </a:t>
            </a:r>
            <a:r>
              <a:rPr lang="ru-RU" dirty="0" err="1"/>
              <a:t>законодавці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виробити</a:t>
            </a:r>
            <a:r>
              <a:rPr lang="ru-RU" dirty="0"/>
              <a:t> і </a:t>
            </a:r>
            <a:r>
              <a:rPr lang="ru-RU" dirty="0" err="1"/>
              <a:t>затвердити</a:t>
            </a:r>
            <a:r>
              <a:rPr lang="ru-RU" dirty="0"/>
              <a:t> процедуру </a:t>
            </a:r>
            <a:r>
              <a:rPr lang="ru-RU" dirty="0" err="1"/>
              <a:t>відсторонення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допустили </a:t>
            </a:r>
            <a:r>
              <a:rPr lang="ru-RU" dirty="0" err="1"/>
              <a:t>серйозні</a:t>
            </a:r>
            <a:r>
              <a:rPr lang="ru-RU" dirty="0"/>
              <a:t> </a:t>
            </a:r>
            <a:r>
              <a:rPr lang="ru-RU" dirty="0" err="1"/>
              <a:t>моральноетичні</a:t>
            </a:r>
            <a:r>
              <a:rPr lang="ru-RU" dirty="0"/>
              <a:t> та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</a:t>
            </a:r>
            <a:r>
              <a:rPr lang="ru-RU" dirty="0" err="1"/>
              <a:t>доведені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контролю.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068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9BAF1-7D44-790F-FF7B-54FA89720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4182"/>
          </a:xfrm>
        </p:spPr>
        <p:txBody>
          <a:bodyPr>
            <a:normAutofit/>
          </a:bodyPr>
          <a:lstStyle/>
          <a:p>
            <a:pPr algn="ctr"/>
            <a:r>
              <a:rPr lang="uk-UA" sz="1800" dirty="0"/>
              <a:t>Приклади різних видів контролю для земельних відносин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D235C97-2E58-DD22-6BA9-BD7EC131E1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245799"/>
              </p:ext>
            </p:extLst>
          </p:nvPr>
        </p:nvGraphicFramePr>
        <p:xfrm>
          <a:off x="648393" y="1172095"/>
          <a:ext cx="9717578" cy="51208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403">
                  <a:extLst>
                    <a:ext uri="{9D8B030D-6E8A-4147-A177-3AD203B41FA5}">
                      <a16:colId xmlns:a16="http://schemas.microsoft.com/office/drawing/2014/main" val="4160230244"/>
                    </a:ext>
                  </a:extLst>
                </a:gridCol>
                <a:gridCol w="2092309">
                  <a:extLst>
                    <a:ext uri="{9D8B030D-6E8A-4147-A177-3AD203B41FA5}">
                      <a16:colId xmlns:a16="http://schemas.microsoft.com/office/drawing/2014/main" val="1582463062"/>
                    </a:ext>
                  </a:extLst>
                </a:gridCol>
                <a:gridCol w="3211456">
                  <a:extLst>
                    <a:ext uri="{9D8B030D-6E8A-4147-A177-3AD203B41FA5}">
                      <a16:colId xmlns:a16="http://schemas.microsoft.com/office/drawing/2014/main" val="3176066410"/>
                    </a:ext>
                  </a:extLst>
                </a:gridCol>
                <a:gridCol w="3154410">
                  <a:extLst>
                    <a:ext uri="{9D8B030D-6E8A-4147-A177-3AD203B41FA5}">
                      <a16:colId xmlns:a16="http://schemas.microsoft.com/office/drawing/2014/main" val="2819275681"/>
                    </a:ext>
                  </a:extLst>
                </a:gridCol>
              </a:tblGrid>
              <a:tr h="336234">
                <a:tc>
                  <a:txBody>
                    <a:bodyPr/>
                    <a:lstStyle/>
                    <a:p>
                      <a:r>
                        <a:rPr lang="uk-UA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Порівняльна ознака</a:t>
                      </a:r>
                    </a:p>
                  </a:txBody>
                  <a:tcPr marL="44107" marR="44107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Державний фінансовий контроль</a:t>
                      </a:r>
                    </a:p>
                  </a:txBody>
                  <a:tcPr marL="44107" marR="44107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Самоврядний фінансовий контроль</a:t>
                      </a:r>
                    </a:p>
                  </a:txBody>
                  <a:tcPr marL="44107" marR="44107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Громадський фінансовий контроль</a:t>
                      </a:r>
                    </a:p>
                  </a:txBody>
                  <a:tcPr marL="44107" marR="44107" marT="0" marB="0" anchor="ctr"/>
                </a:tc>
                <a:extLst>
                  <a:ext uri="{0D108BD9-81ED-4DB2-BD59-A6C34878D82A}">
                    <a16:rowId xmlns:a16="http://schemas.microsoft.com/office/drawing/2014/main" val="1196401858"/>
                  </a:ext>
                </a:extLst>
              </a:tr>
              <a:tr h="1457015">
                <a:tc>
                  <a:txBody>
                    <a:bodyPr/>
                    <a:lstStyle/>
                    <a:p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1.Мета контролю</a:t>
                      </a: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r>
                        <a:rPr lang="uk-UA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законності та ефективності використання державних бюджетних та позабюджетних коштів, збереження державної власності в сфері земельних відносин</a:t>
                      </a: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двищення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ефективност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державними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ональними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ресурсами 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сфері земельних відносин 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нансово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стаб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льності</a:t>
                      </a: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регіону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r>
                        <a:rPr lang="uk-UA" sz="1400" b="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Зміцнення законності та транспарентності в органах державної </a:t>
                      </a:r>
                      <a:r>
                        <a:rPr lang="uk-UA" sz="1400" b="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владиФормування</a:t>
                      </a:r>
                      <a:r>
                        <a:rPr lang="uk-UA" sz="1400" b="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суспільної думки щодо фінансової політики держави та місцевих органів влади в </a:t>
                      </a:r>
                      <a:r>
                        <a:rPr lang="uk-UA" sz="1400" b="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фсері</a:t>
                      </a:r>
                      <a:r>
                        <a:rPr lang="uk-UA" sz="1400" b="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земельних відносин 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07" marR="44107" marT="0" marB="0"/>
                </a:tc>
                <a:extLst>
                  <a:ext uri="{0D108BD9-81ED-4DB2-BD59-A6C34878D82A}">
                    <a16:rowId xmlns:a16="http://schemas.microsoft.com/office/drawing/2014/main" val="3800602534"/>
                  </a:ext>
                </a:extLst>
              </a:tr>
              <a:tr h="1120780"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кти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контролю</a:t>
                      </a: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Рахункова Палата, Державна фінансова інспекція, Міністерство доходів і зборів, Державна казначейська служба.</a:t>
                      </a: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Контрольні органи місцевого рівня (територіальні підрозділи Рахункової Палати, ДФІ, МДЗ, казначейської служби) </a:t>
                      </a:r>
                    </a:p>
                  </a:txBody>
                  <a:tcPr marL="44107" marR="44107" marT="0" marB="0"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Громадяни, громадські об’єднання, громадські ради, громадські інспектори, політичні партії, засоби масової інформації</a:t>
                      </a:r>
                    </a:p>
                  </a:txBody>
                  <a:tcPr marL="44107" marR="44107" marT="0" marB="0"/>
                </a:tc>
                <a:extLst>
                  <a:ext uri="{0D108BD9-81ED-4DB2-BD59-A6C34878D82A}">
                    <a16:rowId xmlns:a16="http://schemas.microsoft.com/office/drawing/2014/main" val="1256418687"/>
                  </a:ext>
                </a:extLst>
              </a:tr>
              <a:tr h="284638"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Об’єкт контролю</a:t>
                      </a:r>
                    </a:p>
                  </a:txBody>
                  <a:tcPr marL="44107" marR="44107" marT="0" marB="0"/>
                </a:tc>
                <a:tc gridSpan="3"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 земельних відносин, щодо діяльності яких здійснюються контрольні заходи</a:t>
                      </a:r>
                    </a:p>
                  </a:txBody>
                  <a:tcPr marL="44107" marR="4410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719855"/>
                  </a:ext>
                </a:extLst>
              </a:tr>
              <a:tr h="426957"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Предмет  контролю</a:t>
                      </a:r>
                    </a:p>
                  </a:txBody>
                  <a:tcPr marL="44107" marR="44107" marT="0" marB="0"/>
                </a:tc>
                <a:tc gridSpan="3"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 відносини щодо володіння, розпорядження і користування землею</a:t>
                      </a:r>
                    </a:p>
                  </a:txBody>
                  <a:tcPr marL="44107" marR="4410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351994"/>
                  </a:ext>
                </a:extLst>
              </a:tr>
              <a:tr h="672468"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Методи контролю</a:t>
                      </a:r>
                    </a:p>
                  </a:txBody>
                  <a:tcPr marL="44107" marR="44107" marT="0" marB="0"/>
                </a:tc>
                <a:tc gridSpan="2"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Способи і прийоми документального і фактичного контролю: ревізія,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перевірка, інспектування, державний фінансовий аудит, аудит ефективності</a:t>
                      </a:r>
                    </a:p>
                  </a:txBody>
                  <a:tcPr marL="44107" marR="4410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Громадські експертизи, слухання, обговорення, публікації у ЗМІ, звернення громадян до органів державної виконавчої влади тощо</a:t>
                      </a:r>
                    </a:p>
                  </a:txBody>
                  <a:tcPr marL="44107" marR="44107" marT="0" marB="0"/>
                </a:tc>
                <a:extLst>
                  <a:ext uri="{0D108BD9-81ED-4DB2-BD59-A6C34878D82A}">
                    <a16:rowId xmlns:a16="http://schemas.microsoft.com/office/drawing/2014/main" val="1347250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52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EDE558-D0B9-152F-7493-DE55C099F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 мета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громадського фінансового контролю – сформувати суспільну думку відносно фінансової політики держави та місцевих органів управління в сфері земельних відносин.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Принципами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громадського контролю є законність, ефективність, відповідальність, гласність, превентивність, незалежність.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05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897</TotalTime>
  <Words>1159</Words>
  <Application>Microsoft Office PowerPoint</Application>
  <PresentationFormat>Широкоэкранный</PresentationFormat>
  <Paragraphs>64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Грань</vt:lpstr>
      <vt:lpstr> Тема 5. Громадський фінансовий контроль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Приклади різних видів контролю для земельних відносин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Положення про громадсьуу Раду при ДАС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 Оцінювання результативності фінансово-господарської діяльності та системи мотивації</dc:title>
  <dc:creator>Прохорчук Наталія Олегівна</dc:creator>
  <cp:lastModifiedBy>Користувач</cp:lastModifiedBy>
  <cp:revision>68</cp:revision>
  <dcterms:created xsi:type="dcterms:W3CDTF">2022-09-21T08:48:38Z</dcterms:created>
  <dcterms:modified xsi:type="dcterms:W3CDTF">2025-05-20T20:21:10Z</dcterms:modified>
</cp:coreProperties>
</file>