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4496D-94C8-4FD7-A326-AA3F4587FBFC}" type="datetimeFigureOut">
              <a:rPr lang="uk-UA" smtClean="0"/>
              <a:t>20.02.2019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D03C1-B94C-4BB8-8405-295318F53E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0666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0843" y="2151955"/>
            <a:ext cx="6616702" cy="846669"/>
          </a:xfrm>
        </p:spPr>
        <p:txBody>
          <a:bodyPr/>
          <a:lstStyle/>
          <a:p>
            <a:r>
              <a:rPr lang="uk-UA" sz="4400" dirty="0" smtClean="0"/>
              <a:t>Тема лекції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90272" y="3623417"/>
            <a:ext cx="7691216" cy="1700613"/>
          </a:xfrm>
        </p:spPr>
        <p:txBody>
          <a:bodyPr>
            <a:noAutofit/>
          </a:bodyPr>
          <a:lstStyle/>
          <a:p>
            <a:pPr algn="l"/>
            <a:r>
              <a:rPr lang="uk-UA" sz="3600" b="1" dirty="0"/>
              <a:t>ЕФЕКТИВНІСТЬ ТА КОНКУРЕНТОСПРОМОЖНІСТЬ ПІДПРИЄМСТВА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64609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7900" y="711367"/>
            <a:ext cx="100203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Узагальнюючий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ефективності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застосовуваних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ресурсів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організації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можна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розрахувати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користуючись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формулою:</a:t>
            </a:r>
            <a:endParaRPr lang="ru-RU" sz="2400" dirty="0">
              <a:effectLst/>
            </a:endParaRPr>
          </a:p>
        </p:txBody>
      </p:sp>
      <p:pic>
        <p:nvPicPr>
          <p:cNvPr id="3" name="Рисунок 2" descr="http://pidruchniki.com/imag/econom/bolt_ekp/image20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07991"/>
            <a:ext cx="4178300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612900" y="3378200"/>
            <a:ext cx="896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 </a:t>
            </a: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Очп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річний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обсяг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чистої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грн.;</a:t>
            </a:r>
            <a:endParaRPr lang="ru-RU" dirty="0"/>
          </a:p>
          <a:p>
            <a:pPr indent="450215" algn="just">
              <a:spcAft>
                <a:spcPts val="0"/>
              </a:spcAft>
            </a:pP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Чп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річна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середньооблікова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чисельність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персоналу,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чол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.;</a:t>
            </a:r>
            <a:endParaRPr lang="ru-RU" dirty="0"/>
          </a:p>
          <a:p>
            <a:pPr indent="450215" algn="just">
              <a:spcAft>
                <a:spcPts val="0"/>
              </a:spcAft>
            </a:pP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середньорічний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обсяг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фондів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відновною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вартістю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грн.;</a:t>
            </a:r>
            <a:endParaRPr lang="ru-RU" dirty="0"/>
          </a:p>
          <a:p>
            <a:pPr indent="450215" algn="just"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Фоб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.: 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середньорічна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вартість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оборотних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фондів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грн.;</a:t>
            </a:r>
            <a:endParaRPr lang="ru-RU" dirty="0"/>
          </a:p>
          <a:p>
            <a:pPr indent="450215" algn="just">
              <a:spcAft>
                <a:spcPts val="0"/>
              </a:spcAft>
            </a:pP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Кпв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праці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макрорівні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як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відношення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середньооблікової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чисельності</a:t>
            </a:r>
            <a:endParaRPr lang="ru-RU" dirty="0"/>
          </a:p>
          <a:p>
            <a:pPr indent="450215" algn="just">
              <a:spcAft>
                <a:spcPts val="0"/>
              </a:spcAf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працівників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обсягу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національного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доходу за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розрахунковий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сфері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матеріального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3417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500" y="606336"/>
            <a:ext cx="905510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Узагальнюючим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показником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ефективності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споживаних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ресурсів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бути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одиницю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товарної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характеризує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рівень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поточних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збут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рівень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собівартості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ru-RU" sz="2400" dirty="0"/>
          </a:p>
        </p:txBody>
      </p:sp>
      <p:pic>
        <p:nvPicPr>
          <p:cNvPr id="3" name="Рисунок 2" descr="http://pidruchniki.com/imag/econom/bolt_ekp/image20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2175996"/>
            <a:ext cx="5156200" cy="9461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041400" y="3399144"/>
            <a:ext cx="100457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 </a:t>
            </a: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Евр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ресурсів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підприємством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період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грн.;</a:t>
            </a:r>
            <a:endParaRPr lang="ru-RU" dirty="0"/>
          </a:p>
          <a:p>
            <a:pPr indent="450215" algn="just">
              <a:spcAft>
                <a:spcPts val="0"/>
              </a:spcAft>
            </a:pP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Отп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обсяг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виробленої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товарної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період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грн.;</a:t>
            </a:r>
            <a:endParaRPr lang="ru-RU" dirty="0"/>
          </a:p>
          <a:p>
            <a:pPr indent="450215" algn="just">
              <a:spcAft>
                <a:spcPts val="0"/>
              </a:spcAft>
            </a:pP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Ввр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сума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виготовлення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ресурсів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грн.;</a:t>
            </a:r>
            <a:endParaRPr lang="ru-RU" dirty="0"/>
          </a:p>
          <a:p>
            <a:pPr indent="450215" algn="just">
              <a:spcAft>
                <a:spcPts val="0"/>
              </a:spcAft>
            </a:pP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Озтп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залишки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товарної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виготовленої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даному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періоді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складах, грн.;</a:t>
            </a:r>
            <a:endParaRPr lang="ru-RU" dirty="0"/>
          </a:p>
          <a:p>
            <a:pPr indent="450215" algn="just">
              <a:spcAft>
                <a:spcPts val="0"/>
              </a:spcAft>
            </a:pP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Орп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обсяг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реалізованої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період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грн.;</a:t>
            </a:r>
            <a:endParaRPr lang="ru-RU" dirty="0"/>
          </a:p>
          <a:p>
            <a:pPr indent="450215" algn="just"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прямі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на оплату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праці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персоналу за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період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грн.;</a:t>
            </a:r>
            <a:endParaRPr lang="ru-RU" dirty="0"/>
          </a:p>
          <a:p>
            <a:pPr indent="450215" algn="just">
              <a:spcAft>
                <a:spcPts val="0"/>
              </a:spcAft>
            </a:pP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Вмр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прямі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матеріальні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ресурси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період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грн.;</a:t>
            </a:r>
            <a:endParaRPr lang="ru-RU" dirty="0"/>
          </a:p>
          <a:p>
            <a:pPr indent="450215" algn="just">
              <a:spcAft>
                <a:spcPts val="0"/>
              </a:spcAft>
            </a:pP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Взв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Загальновиробничі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період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грн.,</a:t>
            </a:r>
            <a:endParaRPr lang="ru-RU" dirty="0"/>
          </a:p>
          <a:p>
            <a:pPr indent="450215" algn="just">
              <a:spcAft>
                <a:spcPts val="0"/>
              </a:spcAft>
            </a:pP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інші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прямі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віднесені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собівартість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виготовленої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період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грн.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86882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3100" y="1132785"/>
            <a:ext cx="83185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</a:t>
            </a: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частки</a:t>
            </a: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приросту </a:t>
            </a:r>
            <a:r>
              <a:rPr lang="ru-RU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рахунок</a:t>
            </a: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інтенсифікації</a:t>
            </a: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виробництва</a:t>
            </a: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здійснюється</a:t>
            </a: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формулою:</a:t>
            </a:r>
            <a:endParaRPr lang="ru-RU" sz="2400" b="1" u="sng" dirty="0">
              <a:effectLst/>
            </a:endParaRPr>
          </a:p>
        </p:txBody>
      </p:sp>
      <p:pic>
        <p:nvPicPr>
          <p:cNvPr id="3" name="Рисунок 2" descr="http://pidruchniki.com/imag/econom/bolt_ekp/image20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94868"/>
            <a:ext cx="4254500" cy="1155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524000" y="3812739"/>
            <a:ext cx="93599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 </a:t>
            </a: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Чінт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частка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приросту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обсягу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зумовлена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інтенсифікацією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dirty="0"/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приріст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застосовуваних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ресурсів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певний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період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розрахунковий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%;</a:t>
            </a:r>
            <a:endParaRPr lang="ru-RU" dirty="0"/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приріст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обсягу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той же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період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(рис), %.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4499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200" y="-46166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Чинники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підвищення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ефективності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виробництва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0100" y="1202035"/>
            <a:ext cx="10528300" cy="45858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Класифікацію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чинників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зростання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ефективності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виробничо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економічних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інших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систем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доцільно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здійснювати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трьома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ознаками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450215" algn="ctr"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rabicParenR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видами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ресурсів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джерелами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підвищення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rabicParenR"/>
            </a:pP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напрямами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вдосконалення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виробництва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rabicParenR"/>
            </a:pP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місцем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реалізації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системі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управління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виробництвом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155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5700" y="669836"/>
            <a:ext cx="100457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Можливі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напрямки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реалізації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внутрішніх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зовнішніх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чинників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b="1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підвищення</a:t>
            </a:r>
            <a:r>
              <a:rPr lang="ru-RU" sz="24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ефективності</a:t>
            </a:r>
            <a:r>
              <a:rPr lang="ru-RU" sz="24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діяльності</a:t>
            </a:r>
            <a:r>
              <a:rPr lang="ru-RU" sz="24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підприємств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та </a:t>
            </a:r>
            <a:r>
              <a:rPr lang="ru-RU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організацій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неоднакові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мірою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впливу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ступенем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контролю.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43849" y="1995389"/>
            <a:ext cx="5596651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1. </a:t>
            </a:r>
            <a:r>
              <a:rPr lang="ru-RU" sz="2800" b="1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Технологічні</a:t>
            </a:r>
            <a:r>
              <a:rPr lang="ru-RU" sz="2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нововведення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75770" y="2619346"/>
            <a:ext cx="476993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2. </a:t>
            </a:r>
            <a:r>
              <a:rPr lang="ru-RU" sz="3200" b="1" i="1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Устаткування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43849" y="3338899"/>
            <a:ext cx="5435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3. </a:t>
            </a:r>
            <a:r>
              <a:rPr lang="ru-RU" sz="3200" b="1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Матеріали</a:t>
            </a:r>
            <a:r>
              <a:rPr lang="ru-RU" sz="32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3200" b="1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енергія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75770" y="4215943"/>
            <a:ext cx="5299849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4. </a:t>
            </a:r>
            <a:r>
              <a:rPr lang="ru-RU" sz="2800" b="1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Самі</a:t>
            </a:r>
            <a:r>
              <a:rPr lang="ru-RU" sz="2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продукти</a:t>
            </a:r>
            <a:r>
              <a:rPr lang="ru-RU" sz="2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праці</a:t>
            </a:r>
            <a:r>
              <a:rPr lang="ru-RU" sz="2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800" b="1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вироби</a:t>
            </a:r>
            <a:r>
              <a:rPr lang="ru-RU" sz="2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43849" y="4935496"/>
            <a:ext cx="515215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5. </a:t>
            </a:r>
            <a:r>
              <a:rPr lang="ru-RU" sz="3200" b="1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Працівники</a:t>
            </a:r>
            <a:r>
              <a:rPr lang="ru-RU" sz="32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77369" y="5623121"/>
            <a:ext cx="529984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6. </a:t>
            </a:r>
            <a:r>
              <a:rPr lang="ru-RU" sz="3600" b="1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Організація</a:t>
            </a:r>
            <a:r>
              <a:rPr lang="ru-RU" sz="36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03654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4747" y="1231403"/>
            <a:ext cx="559665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7. </a:t>
            </a:r>
            <a:r>
              <a:rPr lang="ru-RU" sz="3200" b="1" dirty="0" err="1"/>
              <a:t>Методи</a:t>
            </a:r>
            <a:r>
              <a:rPr lang="ru-RU" sz="3200" b="1" dirty="0"/>
              <a:t> </a:t>
            </a:r>
            <a:r>
              <a:rPr lang="ru-RU" sz="3200" b="1" dirty="0" err="1"/>
              <a:t>роботи</a:t>
            </a:r>
            <a:endParaRPr lang="ru-RU" sz="4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77368" y="1990520"/>
            <a:ext cx="476993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8. </a:t>
            </a:r>
            <a:r>
              <a:rPr lang="ru-RU" sz="32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Стиль </a:t>
            </a:r>
            <a:r>
              <a:rPr lang="ru-RU" sz="3200" b="1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управління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24098" y="2901483"/>
            <a:ext cx="858980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9. </a:t>
            </a:r>
            <a:r>
              <a:rPr lang="ru-RU" sz="2800" b="1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Державна</a:t>
            </a:r>
            <a:r>
              <a:rPr lang="ru-RU" sz="2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економічна</a:t>
            </a:r>
            <a:r>
              <a:rPr lang="ru-RU" sz="2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й </a:t>
            </a:r>
            <a:r>
              <a:rPr lang="ru-RU" sz="2800" b="1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соціальна</a:t>
            </a:r>
            <a:r>
              <a:rPr lang="ru-RU" sz="2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політика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77368" y="3769859"/>
            <a:ext cx="534293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10. </a:t>
            </a:r>
            <a:r>
              <a:rPr lang="ru-RU" sz="2800" b="1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Інституціональні</a:t>
            </a:r>
            <a:r>
              <a:rPr lang="ru-RU" sz="2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механізми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36798" y="4597276"/>
            <a:ext cx="515215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11. </a:t>
            </a:r>
            <a:r>
              <a:rPr lang="ru-RU" sz="3200" b="1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Інфраструктура</a:t>
            </a:r>
            <a:r>
              <a:rPr lang="ru-RU" sz="32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24400" y="5357788"/>
            <a:ext cx="6680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12. </a:t>
            </a:r>
            <a:r>
              <a:rPr lang="ru-RU" sz="3200" b="1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Структурні</a:t>
            </a:r>
            <a:r>
              <a:rPr lang="ru-RU" sz="32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зміни</a:t>
            </a:r>
            <a:r>
              <a:rPr lang="ru-RU" sz="32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3200" b="1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суспільстві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46941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1772588"/>
            <a:ext cx="9525000" cy="32465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Лише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вміле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всієї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перелічених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чинників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забезпечити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достатні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темпи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зростання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ефективності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При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цьому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обов'язковість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урахування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зовнішніх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чинників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не є такою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жорсткою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як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чинників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внутрішніх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692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8900" y="1543988"/>
            <a:ext cx="83693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2800" dirty="0"/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Сутнісна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характеристика і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вимірювання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ефективності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/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Оцінка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ефективності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/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Чинники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підвищення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ефективності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36470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461665"/>
            <a:ext cx="8801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/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Сутнісна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характеристика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вимірювання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ефективності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виробництва</a:t>
            </a:r>
            <a:endParaRPr lang="ru-RU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714886"/>
            <a:ext cx="105410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Ефективність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комплексне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відбиття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кінцевих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засобів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й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робочої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сили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працівників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за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певний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проміжок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часу.</a:t>
            </a:r>
            <a:endParaRPr lang="ru-RU" sz="2400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09850" y="2448615"/>
            <a:ext cx="7493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Сутнісна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характеристика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знаходить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відображення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загальній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методології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форма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має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вигляд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400" dirty="0">
              <a:effectLst/>
            </a:endParaRPr>
          </a:p>
        </p:txBody>
      </p:sp>
      <p:pic>
        <p:nvPicPr>
          <p:cNvPr id="5" name="Рисунок 4" descr="http://pidruchniki.com/imag/econom/bolt_ekp/image206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0" y="3902165"/>
            <a:ext cx="5676900" cy="1355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6517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0200" y="1231037"/>
            <a:ext cx="8978900" cy="44012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Оскільки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результативність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є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найважливішим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компонентом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ефективності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має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декілька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інтерпретацій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Розрізняють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кінцевий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 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процесу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виробництва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кінцевий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народногосподарський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результат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роботи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іншої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інтеграційної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як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первинної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автономної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ланки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економіки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8465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6600" y="834306"/>
            <a:ext cx="8191500" cy="47089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ласифікація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видів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ефективності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наступна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2800" dirty="0"/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одержаного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результату:</a:t>
            </a:r>
            <a:endParaRPr lang="ru-RU" sz="3200" dirty="0"/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 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економічна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ефективність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соціальна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ефективність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екологічна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ефективність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науково-технічна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ефективність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20633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3800" y="715268"/>
            <a:ext cx="10007600" cy="56323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залежності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місця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одержання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400" dirty="0"/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 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комерційна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(локальна)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ефективність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народногосподарська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ефективність</a:t>
            </a:r>
            <a:endParaRPr lang="ru-RU" sz="24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За методом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розрахунку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розрізняю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наступні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400" dirty="0"/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 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абсолютна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ефективність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порівняльна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ефективність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ступеня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збільшення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400" dirty="0"/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 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первинна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ефективність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мультиплікаційна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ефективність</a:t>
            </a:r>
            <a:endParaRPr lang="ru-RU" sz="24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/>
              <a:t>– </a:t>
            </a:r>
            <a:r>
              <a:rPr lang="ru-RU" sz="2400" b="1" i="1" dirty="0" err="1"/>
              <a:t>синергічна</a:t>
            </a:r>
            <a:r>
              <a:rPr lang="ru-RU" sz="2400" b="1" i="1" dirty="0"/>
              <a:t> </a:t>
            </a:r>
            <a:r>
              <a:rPr lang="ru-RU" sz="2400" b="1" i="1" dirty="0" err="1"/>
              <a:t>ефективність</a:t>
            </a:r>
            <a:r>
              <a:rPr lang="ru-RU" sz="2400" i="1" dirty="0"/>
              <a:t> </a:t>
            </a:r>
            <a:endParaRPr lang="ru-RU" sz="24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13054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7600" y="700524"/>
            <a:ext cx="9918700" cy="55399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можуть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розглядатися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інші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види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ефективності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саме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450215" algn="ctr">
              <a:spcAft>
                <a:spcPts val="0"/>
              </a:spcAft>
            </a:pPr>
            <a:endParaRPr lang="ru-RU" sz="2800" dirty="0"/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внутрішніх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можливостей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внутрішніх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ресурсів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/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зовнішня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зовнішніх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можливостей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забезпечуються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факторами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зовнішнього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середовища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/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як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інтеграція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зовнішньої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внутрішньої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/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ринкова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повнота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задоволення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потреб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споживачів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порівняно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альтернативними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способами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задоволення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/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цільова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стратегічна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яка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відбиває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міру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досягнення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цілей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36868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46166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/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Оцінка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ефективності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</a:t>
            </a:r>
            <a:endParaRPr lang="ru-RU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0400" y="1186493"/>
            <a:ext cx="10871200" cy="42780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показників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ефективності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виробництва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побудовано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підставі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зазначених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принципів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включає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кілька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груп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800" dirty="0"/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узагальнюючі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ru-RU" sz="2400" dirty="0"/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праці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(персоналу);</a:t>
            </a:r>
            <a:endParaRPr lang="ru-RU" sz="2400" dirty="0"/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виробничих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оборотних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фондів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400" dirty="0"/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4)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коштів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оборотних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коштів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інвестицій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58821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654113"/>
              </p:ext>
            </p:extLst>
          </p:nvPr>
        </p:nvGraphicFramePr>
        <p:xfrm>
          <a:off x="0" y="505554"/>
          <a:ext cx="12192000" cy="6352445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191082285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323984293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5371791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660758235"/>
                    </a:ext>
                  </a:extLst>
                </a:gridCol>
              </a:tblGrid>
              <a:tr h="253998">
                <a:tc rowSpan="2"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Узагальнюючі</a:t>
                      </a:r>
                      <a:endParaRPr lang="ru-RU" sz="1400">
                        <a:effectLst/>
                      </a:endParaRPr>
                    </a:p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показники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 gridSpan="3"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Показники ефективності використаний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0752129"/>
                  </a:ext>
                </a:extLst>
              </a:tr>
              <a:tr h="507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праці</a:t>
                      </a:r>
                      <a:endParaRPr lang="ru-RU" sz="1400">
                        <a:effectLst/>
                      </a:endParaRPr>
                    </a:p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(персоналу)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виробничих фондів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фінансових</a:t>
                      </a:r>
                      <a:endParaRPr lang="ru-RU" sz="1400">
                        <a:effectLst/>
                      </a:endParaRPr>
                    </a:p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коштів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extLst>
                  <a:ext uri="{0D108BD9-81ED-4DB2-BD59-A6C34878D82A}">
                    <a16:rowId xmlns:a16="http://schemas.microsoft.com/office/drawing/2014/main" xmlns="" val="1808415281"/>
                  </a:ext>
                </a:extLst>
              </a:tr>
              <a:tr h="761993"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Рівень задоволення потреб ринку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Темпи зростання продуктивності праці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Загальна фондовіддача (за обсягом продукції)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Оборотність</a:t>
                      </a:r>
                      <a:endParaRPr lang="ru-RU" sz="1400">
                        <a:effectLst/>
                      </a:endParaRPr>
                    </a:p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оборотних</a:t>
                      </a:r>
                      <a:endParaRPr lang="ru-RU" sz="1400">
                        <a:effectLst/>
                      </a:endParaRPr>
                    </a:p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коштів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extLst>
                  <a:ext uri="{0D108BD9-81ED-4DB2-BD59-A6C34878D82A}">
                    <a16:rowId xmlns:a16="http://schemas.microsoft.com/office/drawing/2014/main" xmlns="" val="3049626897"/>
                  </a:ext>
                </a:extLst>
              </a:tr>
              <a:tr h="761993"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Виробництво чистої продукції на одиницю витрат ресурсів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Частка приросту продукції за рахунок зростання продуктивності праці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Фондовіддача активної частини основних фондів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Рентабельність</a:t>
                      </a:r>
                      <a:endParaRPr lang="ru-RU" sz="1400">
                        <a:effectLst/>
                      </a:endParaRPr>
                    </a:p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оборотних</a:t>
                      </a:r>
                      <a:endParaRPr lang="ru-RU" sz="1400">
                        <a:effectLst/>
                      </a:endParaRPr>
                    </a:p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коштів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extLst>
                  <a:ext uri="{0D108BD9-81ED-4DB2-BD59-A6C34878D82A}">
                    <a16:rowId xmlns:a16="http://schemas.microsoft.com/office/drawing/2014/main" xmlns="" val="649396286"/>
                  </a:ext>
                </a:extLst>
              </a:tr>
              <a:tr h="1015990"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Прибуток на одиницю загальних витрат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Відносне</a:t>
                      </a:r>
                      <a:endParaRPr lang="ru-RU" sz="1400">
                        <a:effectLst/>
                      </a:endParaRPr>
                    </a:p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вивільнення</a:t>
                      </a:r>
                      <a:endParaRPr lang="ru-RU" sz="1400">
                        <a:effectLst/>
                      </a:endParaRPr>
                    </a:p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працівників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Рентабельність основних фондів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Відносне</a:t>
                      </a:r>
                      <a:endParaRPr lang="ru-RU" sz="1400">
                        <a:effectLst/>
                      </a:endParaRPr>
                    </a:p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вивільнення</a:t>
                      </a:r>
                      <a:endParaRPr lang="ru-RU" sz="1400">
                        <a:effectLst/>
                      </a:endParaRPr>
                    </a:p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оборотних</a:t>
                      </a:r>
                      <a:endParaRPr lang="ru-RU" sz="1400">
                        <a:effectLst/>
                      </a:endParaRPr>
                    </a:p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коштів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extLst>
                  <a:ext uri="{0D108BD9-81ED-4DB2-BD59-A6C34878D82A}">
                    <a16:rowId xmlns:a16="http://schemas.microsoft.com/office/drawing/2014/main" xmlns="" val="3337279124"/>
                  </a:ext>
                </a:extLst>
              </a:tr>
              <a:tr h="507995"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Рентабельність</a:t>
                      </a:r>
                      <a:endParaRPr lang="ru-RU" sz="1400">
                        <a:effectLst/>
                      </a:endParaRPr>
                    </a:p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виробництва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 rowSpan="2"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Коефіцієнт використання корисного фонду робочого часу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Фондомісткість одиниці продукції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 rowSpan="3"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Питомі капітальні</a:t>
                      </a:r>
                      <a:endParaRPr lang="ru-RU" sz="1400">
                        <a:effectLst/>
                      </a:endParaRPr>
                    </a:p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вкладення (на одиницю приросту потужності або продукції)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extLst>
                  <a:ext uri="{0D108BD9-81ED-4DB2-BD59-A6C34878D82A}">
                    <a16:rowId xmlns:a16="http://schemas.microsoft.com/office/drawing/2014/main" xmlns="" val="2183587782"/>
                  </a:ext>
                </a:extLst>
              </a:tr>
              <a:tr h="507995"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Витрати на одиницю товарної продукції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Матеріаломісткість одиниці продукції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1472188"/>
                  </a:ext>
                </a:extLst>
              </a:tr>
              <a:tr h="26024">
                <a:tc rowSpan="2"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Частка приросту продукції за рахунок інтенсифікації виробництва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 rowSpan="2"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Трудомісткість</a:t>
                      </a:r>
                      <a:endParaRPr lang="ru-RU" sz="1400">
                        <a:effectLst/>
                      </a:endParaRPr>
                    </a:p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одиниці</a:t>
                      </a:r>
                      <a:endParaRPr lang="ru-RU" sz="1400">
                        <a:effectLst/>
                      </a:endParaRPr>
                    </a:p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продукції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 rowSpan="3"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Коефіцієнт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використання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найважливіших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видів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сировини</a:t>
                      </a:r>
                      <a:r>
                        <a:rPr lang="ru-RU" sz="1600" dirty="0">
                          <a:effectLst/>
                        </a:rPr>
                        <a:t> і </a:t>
                      </a:r>
                      <a:r>
                        <a:rPr lang="ru-RU" sz="1600" dirty="0" err="1">
                          <a:effectLst/>
                        </a:rPr>
                        <a:t>матеріалів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3636779"/>
                  </a:ext>
                </a:extLst>
              </a:tr>
              <a:tr h="9924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Рентабельність</a:t>
                      </a:r>
                      <a:endParaRPr lang="ru-RU" sz="1400">
                        <a:effectLst/>
                      </a:endParaRPr>
                    </a:p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інвестицій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extLst>
                  <a:ext uri="{0D108BD9-81ED-4DB2-BD59-A6C34878D82A}">
                    <a16:rowId xmlns:a16="http://schemas.microsoft.com/office/drawing/2014/main" xmlns="" val="1117477476"/>
                  </a:ext>
                </a:extLst>
              </a:tr>
              <a:tr h="1015990"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Народногосподарський ефект</a:t>
                      </a:r>
                      <a:endParaRPr lang="ru-RU" sz="1400">
                        <a:effectLst/>
                      </a:endParaRPr>
                    </a:p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використання одиниці продукції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Зарплатомісткість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одиниці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продукції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Строк</a:t>
                      </a:r>
                      <a:endParaRPr lang="ru-RU" sz="1400" dirty="0">
                        <a:effectLst/>
                      </a:endParaRPr>
                    </a:p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окупності</a:t>
                      </a:r>
                      <a:endParaRPr lang="ru-RU" sz="1400" dirty="0">
                        <a:effectLst/>
                      </a:endParaRPr>
                    </a:p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вкладених</a:t>
                      </a:r>
                      <a:endParaRPr lang="ru-RU" sz="1400" dirty="0">
                        <a:effectLst/>
                      </a:endParaRPr>
                    </a:p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інвестицій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/>
                </a:tc>
                <a:extLst>
                  <a:ext uri="{0D108BD9-81ED-4DB2-BD59-A6C34878D82A}">
                    <a16:rowId xmlns:a16="http://schemas.microsoft.com/office/drawing/2014/main" xmlns="" val="2024081818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73050" y="-140777"/>
            <a:ext cx="11645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</a:t>
            </a:r>
            <a:r>
              <a:rPr lang="ru-RU" sz="24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показників</a:t>
            </a:r>
            <a:r>
              <a:rPr lang="ru-RU" sz="24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ефективності</a:t>
            </a:r>
            <a:r>
              <a:rPr lang="ru-RU" sz="24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виробництва</a:t>
            </a:r>
            <a:r>
              <a:rPr lang="ru-RU" sz="24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суб'єктів</a:t>
            </a:r>
            <a:r>
              <a:rPr lang="ru-RU" sz="24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господарювання</a:t>
            </a:r>
            <a:endParaRPr lang="ru-RU" sz="2400" u="sng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090026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</TotalTime>
  <Words>382</Words>
  <Application>Microsoft Office PowerPoint</Application>
  <PresentationFormat>Широкоэкранный</PresentationFormat>
  <Paragraphs>142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Garamond</vt:lpstr>
      <vt:lpstr>Times New Roman</vt:lpstr>
      <vt:lpstr>Натуральные материалы</vt:lpstr>
      <vt:lpstr>Тема лекції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лекції</dc:title>
  <dc:creator>Kommandor</dc:creator>
  <cp:lastModifiedBy>Сергей Климчук</cp:lastModifiedBy>
  <cp:revision>5</cp:revision>
  <cp:lastPrinted>2019-02-20T10:30:53Z</cp:lastPrinted>
  <dcterms:created xsi:type="dcterms:W3CDTF">2018-06-01T06:01:13Z</dcterms:created>
  <dcterms:modified xsi:type="dcterms:W3CDTF">2019-02-20T10:30:58Z</dcterms:modified>
</cp:coreProperties>
</file>