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1"/>
  </p:notesMasterIdLst>
  <p:sldIdLst>
    <p:sldId id="256" r:id="rId2"/>
    <p:sldId id="264" r:id="rId3"/>
    <p:sldId id="265" r:id="rId4"/>
    <p:sldId id="266" r:id="rId5"/>
    <p:sldId id="268" r:id="rId6"/>
    <p:sldId id="269" r:id="rId7"/>
    <p:sldId id="270" r:id="rId8"/>
    <p:sldId id="271" r:id="rId9"/>
    <p:sldId id="272" r:id="rId10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F90A10-371E-4E12-9C34-F8F86D9EAA0D}" type="datetimeFigureOut">
              <a:rPr lang="uk-UA" smtClean="0"/>
              <a:t>09.02.2025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084B9F-CBF2-48A1-8CE5-9D161D03B8B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048505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7DF69D50-0D0F-4100-A4C8-3A0B1CEF02A9}" type="datetime1">
              <a:rPr lang="uk-UA" smtClean="0"/>
              <a:t>09.02.2025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F885610B-2CA2-4A9C-A906-9266AE8C2B3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96068592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69D50-0D0F-4100-A4C8-3A0B1CEF02A9}" type="datetime1">
              <a:rPr lang="uk-UA" smtClean="0"/>
              <a:t>09.02.2025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5610B-2CA2-4A9C-A906-9266AE8C2B3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63828399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69D50-0D0F-4100-A4C8-3A0B1CEF02A9}" type="datetime1">
              <a:rPr lang="uk-UA" smtClean="0"/>
              <a:t>09.02.2025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5610B-2CA2-4A9C-A906-9266AE8C2B3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99770898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69D50-0D0F-4100-A4C8-3A0B1CEF02A9}" type="datetime1">
              <a:rPr lang="uk-UA" smtClean="0"/>
              <a:t>09.02.2025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5610B-2CA2-4A9C-A906-9266AE8C2B3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54495759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69D50-0D0F-4100-A4C8-3A0B1CEF02A9}" type="datetime1">
              <a:rPr lang="uk-UA" smtClean="0"/>
              <a:t>09.02.2025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5610B-2CA2-4A9C-A906-9266AE8C2B3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73762331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69D50-0D0F-4100-A4C8-3A0B1CEF02A9}" type="datetime1">
              <a:rPr lang="uk-UA" smtClean="0"/>
              <a:t>09.02.2025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5610B-2CA2-4A9C-A906-9266AE8C2B3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62853423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69D50-0D0F-4100-A4C8-3A0B1CEF02A9}" type="datetime1">
              <a:rPr lang="uk-UA" smtClean="0"/>
              <a:t>09.02.2025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5610B-2CA2-4A9C-A906-9266AE8C2B3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19973566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7DF69D50-0D0F-4100-A4C8-3A0B1CEF02A9}" type="datetime1">
              <a:rPr lang="uk-UA" smtClean="0"/>
              <a:t>09.02.2025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5610B-2CA2-4A9C-A906-9266AE8C2B3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83076661"/>
      </p:ext>
    </p:extLst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7DF69D50-0D0F-4100-A4C8-3A0B1CEF02A9}" type="datetime1">
              <a:rPr lang="uk-UA" smtClean="0"/>
              <a:t>09.02.2025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5610B-2CA2-4A9C-A906-9266AE8C2B3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26590549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69D50-0D0F-4100-A4C8-3A0B1CEF02A9}" type="datetime1">
              <a:rPr lang="uk-UA" smtClean="0"/>
              <a:t>09.02.2025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5610B-2CA2-4A9C-A906-9266AE8C2B3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99347464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69D50-0D0F-4100-A4C8-3A0B1CEF02A9}" type="datetime1">
              <a:rPr lang="uk-UA" smtClean="0"/>
              <a:t>09.02.2025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5610B-2CA2-4A9C-A906-9266AE8C2B3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0588633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69D50-0D0F-4100-A4C8-3A0B1CEF02A9}" type="datetime1">
              <a:rPr lang="uk-UA" smtClean="0"/>
              <a:t>09.02.2025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5610B-2CA2-4A9C-A906-9266AE8C2B3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64110104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69D50-0D0F-4100-A4C8-3A0B1CEF02A9}" type="datetime1">
              <a:rPr lang="uk-UA" smtClean="0"/>
              <a:t>09.02.2025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5610B-2CA2-4A9C-A906-9266AE8C2B3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98835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69D50-0D0F-4100-A4C8-3A0B1CEF02A9}" type="datetime1">
              <a:rPr lang="uk-UA" smtClean="0"/>
              <a:t>09.02.2025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5610B-2CA2-4A9C-A906-9266AE8C2B3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59530334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69D50-0D0F-4100-A4C8-3A0B1CEF02A9}" type="datetime1">
              <a:rPr lang="uk-UA" smtClean="0"/>
              <a:t>09.02.2025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5610B-2CA2-4A9C-A906-9266AE8C2B3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73441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69D50-0D0F-4100-A4C8-3A0B1CEF02A9}" type="datetime1">
              <a:rPr lang="uk-UA" smtClean="0"/>
              <a:t>09.02.2025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5610B-2CA2-4A9C-A906-9266AE8C2B3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62049060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69D50-0D0F-4100-A4C8-3A0B1CEF02A9}" type="datetime1">
              <a:rPr lang="uk-UA" smtClean="0"/>
              <a:t>09.02.2025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5610B-2CA2-4A9C-A906-9266AE8C2B3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70875906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7DF69D50-0D0F-4100-A4C8-3A0B1CEF02A9}" type="datetime1">
              <a:rPr lang="uk-UA" smtClean="0"/>
              <a:t>09.02.2025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uk-UA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F885610B-2CA2-4A9C-A906-9266AE8C2B3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01094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E6B5E3-2E7E-43A1-BE54-1A40F1440ED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SOCIAL STATUS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771585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E50AAF-65C0-4006-A5EB-50BB35127B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Social status 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E476E09-34ED-40EC-ACA9-98C6D7E6DA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legal, social or professional position</a:t>
            </a:r>
          </a:p>
          <a:p>
            <a:r>
              <a:rPr lang="en-US" dirty="0"/>
              <a:t>depends on background, occupation, education, </a:t>
            </a:r>
          </a:p>
          <a:p>
            <a:pPr marL="0" indent="0">
              <a:buNone/>
            </a:pPr>
            <a:r>
              <a:rPr lang="en-US" dirty="0"/>
              <a:t>   income, sex, race, age</a:t>
            </a:r>
          </a:p>
          <a:p>
            <a:r>
              <a:rPr lang="en-US" dirty="0"/>
              <a:t>Upper (5%), middle (75%), working class – different life-style </a:t>
            </a:r>
          </a:p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EF53F8C7-3D77-4FBD-87A7-1F8483A2C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5610B-2CA2-4A9C-A906-9266AE8C2B3D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182014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D80428C-0417-4E7A-B037-63463FAFD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Social status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72263BE-9CF1-4CF1-9308-1D6C7D6494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Upper class – secluded, have money and titles</a:t>
            </a:r>
          </a:p>
          <a:p>
            <a:r>
              <a:rPr lang="en-US" dirty="0"/>
              <a:t>Middle class is characterized by </a:t>
            </a:r>
          </a:p>
          <a:p>
            <a:pPr marL="0" indent="0">
              <a:buNone/>
            </a:pPr>
            <a:r>
              <a:rPr lang="en-US" dirty="0"/>
              <a:t>       professional dominance</a:t>
            </a:r>
          </a:p>
          <a:p>
            <a:pPr marL="0" indent="0">
              <a:buNone/>
            </a:pPr>
            <a:r>
              <a:rPr lang="en-US" dirty="0"/>
              <a:t>       nuclear families</a:t>
            </a:r>
          </a:p>
          <a:p>
            <a:pPr marL="0" indent="0">
              <a:buNone/>
            </a:pPr>
            <a:r>
              <a:rPr lang="en-US" dirty="0"/>
              <a:t>       democratic relations in the </a:t>
            </a:r>
            <a:r>
              <a:rPr lang="en-US" dirty="0" smtClean="0"/>
              <a:t>family</a:t>
            </a:r>
          </a:p>
          <a:p>
            <a:r>
              <a:rPr lang="en-US" dirty="0" smtClean="0"/>
              <a:t>Working class </a:t>
            </a:r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28319C24-A3AA-4074-A289-9E231ACF5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5610B-2CA2-4A9C-A906-9266AE8C2B3D}" type="slidenum">
              <a:rPr lang="uk-UA" smtClean="0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832517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D51239-3641-4A61-9B27-90CE382B46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Status markers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E070645-1928-4BE4-B010-08161D00A6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         Occupation                                       Pronunciation</a:t>
            </a:r>
          </a:p>
          <a:p>
            <a:pPr marL="0" indent="0">
              <a:buNone/>
            </a:pPr>
            <a:r>
              <a:rPr lang="en-US" dirty="0"/>
              <a:t>         Social dialect                                    Dressing code</a:t>
            </a:r>
          </a:p>
          <a:p>
            <a:pPr marL="0" indent="0">
              <a:buNone/>
            </a:pPr>
            <a:r>
              <a:rPr lang="en-US" dirty="0"/>
              <a:t>         Education                                          The district of dwelling</a:t>
            </a:r>
          </a:p>
          <a:p>
            <a:pPr marL="0" indent="0">
              <a:buNone/>
            </a:pPr>
            <a:r>
              <a:rPr lang="en-US" dirty="0"/>
              <a:t>         The type of the house                     The car</a:t>
            </a:r>
          </a:p>
          <a:p>
            <a:pPr marL="0" indent="0">
              <a:buNone/>
            </a:pPr>
            <a:r>
              <a:rPr lang="en-US" dirty="0"/>
              <a:t>         The supermarket                              The way of spending holidays</a:t>
            </a:r>
          </a:p>
          <a:p>
            <a:pPr marL="0" indent="0">
              <a:buNone/>
            </a:pPr>
            <a:r>
              <a:rPr lang="en-US" dirty="0"/>
              <a:t>         The sport                                            The hobby </a:t>
            </a:r>
          </a:p>
          <a:p>
            <a:pPr marL="0" indent="0">
              <a:buNone/>
            </a:pPr>
            <a:r>
              <a:rPr lang="en-US" dirty="0"/>
              <a:t>         History and traditions of the family (UK)                        </a:t>
            </a:r>
          </a:p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6043A337-929A-460C-B4BE-554BE3391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5610B-2CA2-4A9C-A906-9266AE8C2B3D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499085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F80A43B-A029-4029-839A-1C6EF8CE01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Occupation as a status marker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C686259-EAAB-4F32-BCC8-0B04EA01C7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High level professionals</a:t>
            </a:r>
          </a:p>
          <a:p>
            <a:r>
              <a:rPr lang="en-US" dirty="0"/>
              <a:t>Midlevel professionals</a:t>
            </a:r>
          </a:p>
          <a:p>
            <a:r>
              <a:rPr lang="en-US" dirty="0"/>
              <a:t>Low level professionals</a:t>
            </a:r>
          </a:p>
          <a:p>
            <a:r>
              <a:rPr lang="en-US" dirty="0"/>
              <a:t>Qualified workers</a:t>
            </a:r>
          </a:p>
          <a:p>
            <a:r>
              <a:rPr lang="en-US" dirty="0"/>
              <a:t>Small enterprise owners</a:t>
            </a:r>
          </a:p>
          <a:p>
            <a:r>
              <a:rPr lang="en-US" dirty="0"/>
              <a:t>Semi qualified workers</a:t>
            </a:r>
          </a:p>
          <a:p>
            <a:r>
              <a:rPr lang="en-US" dirty="0"/>
              <a:t>Unqualified workers</a:t>
            </a:r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31C71564-F7CF-4EE2-9D55-74AEE4F6C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5610B-2CA2-4A9C-A906-9266AE8C2B3D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647089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3AF696-C94B-4A0C-9F49-5B5C2E791A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Pronunciation as a status marker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6B6662B-2454-4603-AC41-2363412914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Three variants of pronunciation:</a:t>
            </a:r>
          </a:p>
          <a:p>
            <a:pPr marL="0" indent="0">
              <a:buNone/>
            </a:pPr>
            <a:r>
              <a:rPr lang="en-US" dirty="0"/>
              <a:t>          - conservative</a:t>
            </a:r>
          </a:p>
          <a:p>
            <a:pPr marL="0" indent="0">
              <a:buNone/>
            </a:pPr>
            <a:r>
              <a:rPr lang="en-US" dirty="0"/>
              <a:t>          - received pronunciation RP (Public school accent)</a:t>
            </a:r>
          </a:p>
          <a:p>
            <a:pPr marL="0" indent="0">
              <a:buNone/>
            </a:pPr>
            <a:r>
              <a:rPr lang="en-US" dirty="0"/>
              <a:t>          - advanced English </a:t>
            </a:r>
          </a:p>
          <a:p>
            <a:r>
              <a:rPr lang="en-US" dirty="0"/>
              <a:t>RP – marked, posh, unmarked</a:t>
            </a:r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CB9003A0-D865-4602-AE13-0D6A2C24E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5610B-2CA2-4A9C-A906-9266AE8C2B3D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825251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697CD0-149F-430C-A4EE-0578F4676C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Social status in the USA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F0CBBE3-1DFF-4FC4-AB4D-55A5088E5E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Ignore</a:t>
            </a:r>
          </a:p>
          <a:p>
            <a:r>
              <a:rPr lang="en-US" dirty="0"/>
              <a:t>Social differentiation and social mobility</a:t>
            </a:r>
          </a:p>
          <a:p>
            <a:r>
              <a:rPr lang="en-US" dirty="0"/>
              <a:t>American dream</a:t>
            </a:r>
          </a:p>
          <a:p>
            <a:r>
              <a:rPr lang="en-US" dirty="0"/>
              <a:t>American goal – middle class</a:t>
            </a:r>
          </a:p>
          <a:p>
            <a:r>
              <a:rPr lang="en-US" dirty="0"/>
              <a:t>Money – the key to American class system</a:t>
            </a:r>
          </a:p>
          <a:p>
            <a:r>
              <a:rPr lang="en-US" dirty="0"/>
              <a:t>Social status – a reward to one’s own effort</a:t>
            </a:r>
          </a:p>
          <a:p>
            <a:r>
              <a:rPr lang="en-US" dirty="0"/>
              <a:t>Speech is not a marker</a:t>
            </a: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005DD12F-DF5D-451E-9751-E531E18E4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5610B-2CA2-4A9C-A906-9266AE8C2B3D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133557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3C4AAC-556F-4C7B-BBFE-54C807057D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Social status in the USA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06CBD0A-828F-41C8-BF8C-67F9B1F89D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Life style and </a:t>
            </a:r>
            <a:r>
              <a:rPr lang="en-US" dirty="0" err="1"/>
              <a:t>behaviour</a:t>
            </a:r>
            <a:r>
              <a:rPr lang="en-US" dirty="0"/>
              <a:t> </a:t>
            </a:r>
            <a:r>
              <a:rPr lang="en-US" dirty="0" smtClean="0"/>
              <a:t>as clues </a:t>
            </a:r>
            <a:r>
              <a:rPr lang="en-US" dirty="0"/>
              <a:t>to ss </a:t>
            </a:r>
          </a:p>
          <a:p>
            <a:r>
              <a:rPr lang="en-US" dirty="0"/>
              <a:t>Visiting the upper class – no compliments</a:t>
            </a:r>
          </a:p>
          <a:p>
            <a:r>
              <a:rPr lang="en-US" dirty="0"/>
              <a:t>Downshifting </a:t>
            </a:r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A0ECC941-E896-4653-8EEE-54005CEDC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5610B-2CA2-4A9C-A906-9266AE8C2B3D}" type="slidenum">
              <a:rPr lang="uk-UA" smtClean="0"/>
              <a:t>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134107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ru-RU" dirty="0">
                <a:solidFill>
                  <a:schemeClr val="bg1"/>
                </a:solidFill>
              </a:rPr>
              <a:t>List of Literature Recommended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54954" y="2211356"/>
            <a:ext cx="8825659" cy="4116356"/>
          </a:xfrm>
        </p:spPr>
        <p:txBody>
          <a:bodyPr>
            <a:normAutofit fontScale="92500" lnSpcReduction="10000"/>
          </a:bodyPr>
          <a:lstStyle/>
          <a:p>
            <a:pPr marL="91440" indent="-91440">
              <a:buClr>
                <a:schemeClr val="bg2">
                  <a:lumMod val="40000"/>
                  <a:lumOff val="60000"/>
                </a:schemeClr>
              </a:buClr>
              <a:defRPr/>
            </a:pPr>
            <a:r>
              <a:rPr lang="uk-UA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Береговино Н.С. Лінгвокраїнознавство країн першої іноземної мови (англійська) : навчально-методичний посібник. Біла Церква : БНАУ, 2021. 150 с.</a:t>
            </a:r>
            <a:endParaRPr lang="ru-RU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" indent="-91440">
              <a:buClr>
                <a:schemeClr val="bg2">
                  <a:lumMod val="40000"/>
                  <a:lumOff val="60000"/>
                </a:schemeClr>
              </a:buClr>
              <a:defRPr/>
            </a:pPr>
            <a:r>
              <a:rPr lang="ru-RU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Линтвар</a:t>
            </a:r>
            <a:r>
              <a:rPr lang="ru-RU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О.М. </a:t>
            </a:r>
            <a:r>
              <a:rPr lang="ru-RU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Лінгвокраїнознавство</a:t>
            </a:r>
            <a:r>
              <a:rPr lang="ru-RU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Сполучених</a:t>
            </a:r>
            <a:r>
              <a:rPr lang="ru-RU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Штатів</a:t>
            </a:r>
            <a:r>
              <a:rPr lang="ru-RU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Америки : </a:t>
            </a:r>
            <a:r>
              <a:rPr lang="ru-RU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методичні</a:t>
            </a:r>
            <a:r>
              <a:rPr lang="ru-RU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рекомендації</a:t>
            </a:r>
            <a:r>
              <a:rPr lang="ru-RU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самостійної</a:t>
            </a:r>
            <a:r>
              <a:rPr lang="ru-RU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uk-UA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Київ</a:t>
            </a:r>
            <a:r>
              <a:rPr lang="uk-UA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2021. 24 с.</a:t>
            </a:r>
          </a:p>
          <a:p>
            <a:pPr marL="91440" indent="-91440">
              <a:buClr>
                <a:schemeClr val="bg2">
                  <a:lumMod val="40000"/>
                  <a:lumOff val="60000"/>
                </a:schemeClr>
              </a:buClr>
              <a:defRPr/>
            </a:pPr>
            <a:r>
              <a:rPr lang="ru-RU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Линтвар</a:t>
            </a:r>
            <a:r>
              <a:rPr lang="ru-RU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О.М.</a:t>
            </a:r>
            <a:r>
              <a:rPr lang="uk-UA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Плетенецька</a:t>
            </a:r>
            <a:r>
              <a:rPr lang="uk-UA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Ю.М. </a:t>
            </a:r>
            <a:r>
              <a:rPr lang="ru-RU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Лінгвокраїнознавство</a:t>
            </a:r>
            <a:r>
              <a:rPr lang="ru-RU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практикум</a:t>
            </a:r>
            <a:r>
              <a:rPr lang="uk-UA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Київ</a:t>
            </a:r>
            <a:r>
              <a:rPr lang="ru-RU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2020. 76 с</a:t>
            </a:r>
            <a:r>
              <a:rPr lang="uk-UA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" indent="-91440">
              <a:buClr>
                <a:schemeClr val="bg2">
                  <a:lumMod val="40000"/>
                  <a:lumOff val="60000"/>
                </a:schemeClr>
              </a:buClr>
              <a:defRPr/>
            </a:pPr>
            <a:r>
              <a:rPr lang="uk-UA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Цегельська</a:t>
            </a:r>
            <a:r>
              <a:rPr lang="uk-UA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Марина 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Great Britain. Geography, History, Language</a:t>
            </a:r>
            <a:r>
              <a:rPr lang="uk-UA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Тернопіль : «Підручники і посібники», 2020. 208 с.</a:t>
            </a:r>
            <a:endParaRPr lang="ru-RU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" indent="-91440">
              <a:buClr>
                <a:schemeClr val="bg2">
                  <a:lumMod val="40000"/>
                  <a:lumOff val="60000"/>
                </a:schemeClr>
              </a:buClr>
              <a:defRPr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Howard LeRoy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Malchow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History and international relations</a:t>
            </a:r>
            <a:r>
              <a:rPr lang="uk-UA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From the Ancient World to the 21</a:t>
            </a:r>
            <a:r>
              <a:rPr lang="en-US" baseline="300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Century. Second Edition. The UK</a:t>
            </a:r>
            <a:r>
              <a:rPr lang="uk-UA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Bloomsbury, 202</a:t>
            </a:r>
            <a:r>
              <a:rPr lang="uk-UA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408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p.</a:t>
            </a:r>
            <a:endParaRPr lang="ru-RU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" indent="-91440">
              <a:buClr>
                <a:schemeClr val="bg2">
                  <a:lumMod val="40000"/>
                  <a:lumOff val="60000"/>
                </a:schemeClr>
              </a:buClr>
              <a:defRPr/>
            </a:pPr>
            <a:r>
              <a:rPr lang="ru-RU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Борисенко Н., Шевчук О. </a:t>
            </a:r>
            <a:r>
              <a:rPr lang="ru-RU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Лінгвокраїнознавство</a:t>
            </a:r>
            <a:r>
              <a:rPr lang="ru-RU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англомовних</a:t>
            </a:r>
            <a:r>
              <a:rPr lang="ru-RU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країн</a:t>
            </a:r>
            <a:r>
              <a:rPr lang="ru-RU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Житомир : </a:t>
            </a:r>
            <a:r>
              <a:rPr lang="uk-UA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«Житомирський державний університет ім. Івана Франка»</a:t>
            </a:r>
            <a:r>
              <a:rPr lang="ru-RU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2010. 1</a:t>
            </a:r>
            <a:r>
              <a:rPr lang="uk-UA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54</a:t>
            </a:r>
            <a:r>
              <a:rPr lang="ru-RU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с.</a:t>
            </a:r>
          </a:p>
          <a:p>
            <a:pPr marL="91440" indent="-91440">
              <a:buClr>
                <a:schemeClr val="bg2">
                  <a:lumMod val="40000"/>
                  <a:lumOff val="60000"/>
                </a:schemeClr>
              </a:buClr>
              <a:defRPr/>
            </a:pPr>
            <a:r>
              <a:rPr lang="uk-UA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Гапонів</a:t>
            </a:r>
            <a:r>
              <a:rPr lang="uk-UA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О., </a:t>
            </a:r>
            <a:r>
              <a:rPr lang="uk-UA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Возна</a:t>
            </a:r>
            <a:r>
              <a:rPr lang="uk-UA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М. </a:t>
            </a:r>
            <a:r>
              <a:rPr lang="ru-RU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Лінгвокраїнознавство</a:t>
            </a:r>
            <a:r>
              <a:rPr lang="ru-RU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Англомовні</a:t>
            </a:r>
            <a:r>
              <a:rPr lang="ru-RU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країни</a:t>
            </a:r>
            <a:r>
              <a:rPr lang="uk-UA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Вид.2-ге. </a:t>
            </a:r>
            <a:r>
              <a:rPr lang="ru-RU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Вінниця</a:t>
            </a:r>
            <a:r>
              <a:rPr lang="ru-RU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uk-UA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Нова Книга</a:t>
            </a:r>
            <a:r>
              <a:rPr lang="uk-UA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2018. 352 с.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5610B-2CA2-4A9C-A906-9266AE8C2B3D}" type="slidenum">
              <a:rPr lang="uk-UA" smtClean="0"/>
              <a:t>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8525376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вет директоров">
  <a:themeElements>
    <a:clrScheme name="Совет директоров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Совет директоров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вет директоров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187</TotalTime>
  <Words>417</Words>
  <Application>Microsoft Office PowerPoint</Application>
  <PresentationFormat>Широкоэкранный</PresentationFormat>
  <Paragraphs>63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Calibri</vt:lpstr>
      <vt:lpstr>Century Gothic</vt:lpstr>
      <vt:lpstr>Times New Roman</vt:lpstr>
      <vt:lpstr>Wingdings 3</vt:lpstr>
      <vt:lpstr>Совет директоров</vt:lpstr>
      <vt:lpstr>SOCIAL STATUS</vt:lpstr>
      <vt:lpstr>Social status </vt:lpstr>
      <vt:lpstr>Social status</vt:lpstr>
      <vt:lpstr>Status markers</vt:lpstr>
      <vt:lpstr>Occupation as a status marker</vt:lpstr>
      <vt:lpstr>Pronunciation as a status marker</vt:lpstr>
      <vt:lpstr>Social status in the USA</vt:lpstr>
      <vt:lpstr>Social status in the USA</vt:lpstr>
      <vt:lpstr>List of Literature Recommended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Stereotypes and the National Character</dc:title>
  <dc:creator>ДАША</dc:creator>
  <cp:lastModifiedBy>DM</cp:lastModifiedBy>
  <cp:revision>20</cp:revision>
  <dcterms:created xsi:type="dcterms:W3CDTF">2020-09-14T17:03:50Z</dcterms:created>
  <dcterms:modified xsi:type="dcterms:W3CDTF">2025-02-09T16:39:37Z</dcterms:modified>
</cp:coreProperties>
</file>